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5"/>
  </p:notesMasterIdLst>
  <p:sldIdLst>
    <p:sldId id="256" r:id="rId2"/>
    <p:sldId id="261" r:id="rId3"/>
    <p:sldId id="262" r:id="rId4"/>
    <p:sldId id="263" r:id="rId5"/>
    <p:sldId id="431" r:id="rId6"/>
    <p:sldId id="268" r:id="rId7"/>
    <p:sldId id="432" r:id="rId8"/>
    <p:sldId id="433" r:id="rId9"/>
    <p:sldId id="274" r:id="rId10"/>
    <p:sldId id="275" r:id="rId11"/>
    <p:sldId id="434" r:id="rId12"/>
    <p:sldId id="278" r:id="rId13"/>
    <p:sldId id="435" r:id="rId14"/>
    <p:sldId id="436" r:id="rId15"/>
    <p:sldId id="437" r:id="rId16"/>
    <p:sldId id="438" r:id="rId17"/>
    <p:sldId id="439" r:id="rId18"/>
    <p:sldId id="287" r:id="rId19"/>
    <p:sldId id="288" r:id="rId20"/>
    <p:sldId id="440" r:id="rId21"/>
    <p:sldId id="441" r:id="rId22"/>
    <p:sldId id="292" r:id="rId23"/>
    <p:sldId id="295" r:id="rId24"/>
    <p:sldId id="298" r:id="rId25"/>
    <p:sldId id="300" r:id="rId26"/>
    <p:sldId id="442" r:id="rId27"/>
    <p:sldId id="444" r:id="rId28"/>
    <p:sldId id="443" r:id="rId29"/>
    <p:sldId id="307" r:id="rId30"/>
    <p:sldId id="308" r:id="rId31"/>
    <p:sldId id="309" r:id="rId32"/>
    <p:sldId id="311" r:id="rId33"/>
    <p:sldId id="312" r:id="rId34"/>
    <p:sldId id="313" r:id="rId35"/>
    <p:sldId id="314" r:id="rId36"/>
    <p:sldId id="315" r:id="rId37"/>
    <p:sldId id="316" r:id="rId38"/>
    <p:sldId id="317" r:id="rId39"/>
    <p:sldId id="318" r:id="rId40"/>
    <p:sldId id="320" r:id="rId41"/>
    <p:sldId id="446" r:id="rId42"/>
    <p:sldId id="445" r:id="rId43"/>
    <p:sldId id="339" r:id="rId44"/>
    <p:sldId id="448" r:id="rId45"/>
    <p:sldId id="340" r:id="rId46"/>
    <p:sldId id="341" r:id="rId47"/>
    <p:sldId id="449" r:id="rId48"/>
    <p:sldId id="342" r:id="rId49"/>
    <p:sldId id="402" r:id="rId50"/>
    <p:sldId id="345" r:id="rId51"/>
    <p:sldId id="346" r:id="rId52"/>
    <p:sldId id="347" r:id="rId53"/>
    <p:sldId id="348" r:id="rId54"/>
    <p:sldId id="349" r:id="rId55"/>
    <p:sldId id="350" r:id="rId56"/>
    <p:sldId id="351" r:id="rId57"/>
    <p:sldId id="471" r:id="rId58"/>
    <p:sldId id="352" r:id="rId59"/>
    <p:sldId id="353" r:id="rId60"/>
    <p:sldId id="360" r:id="rId61"/>
    <p:sldId id="356" r:id="rId62"/>
    <p:sldId id="358" r:id="rId63"/>
    <p:sldId id="450" r:id="rId64"/>
    <p:sldId id="362" r:id="rId65"/>
    <p:sldId id="368" r:id="rId66"/>
    <p:sldId id="369" r:id="rId67"/>
    <p:sldId id="370" r:id="rId68"/>
    <p:sldId id="371" r:id="rId69"/>
    <p:sldId id="452" r:id="rId70"/>
    <p:sldId id="453" r:id="rId71"/>
    <p:sldId id="454" r:id="rId72"/>
    <p:sldId id="455" r:id="rId73"/>
    <p:sldId id="456" r:id="rId74"/>
    <p:sldId id="457" r:id="rId75"/>
    <p:sldId id="458" r:id="rId76"/>
    <p:sldId id="472" r:id="rId77"/>
    <p:sldId id="459" r:id="rId78"/>
    <p:sldId id="460" r:id="rId79"/>
    <p:sldId id="461" r:id="rId80"/>
    <p:sldId id="462" r:id="rId81"/>
    <p:sldId id="467" r:id="rId82"/>
    <p:sldId id="468" r:id="rId83"/>
    <p:sldId id="469" r:id="rId84"/>
  </p:sldIdLst>
  <p:sldSz cx="9144000" cy="6858000" type="screen4x3"/>
  <p:notesSz cx="6858000" cy="9144000"/>
  <p:defaultTextStyle>
    <a:defPPr>
      <a:defRPr lang="zh-CN"/>
    </a:defPPr>
    <a:lvl1pPr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pitchFamily="18" charset="0"/>
        <a:ea typeface="仿宋_GB2312" pitchFamily="49" charset="-122"/>
        <a:cs typeface="+mn-cs"/>
      </a:defRPr>
    </a:lvl5pPr>
    <a:lvl6pPr marL="2286000" algn="l" defTabSz="914400" rtl="0" eaLnBrk="1" latinLnBrk="0" hangingPunct="1">
      <a:defRPr sz="4000" kern="1200">
        <a:solidFill>
          <a:schemeClr val="tx1"/>
        </a:solidFill>
        <a:latin typeface="Times New Roman" pitchFamily="18" charset="0"/>
        <a:ea typeface="仿宋_GB2312" pitchFamily="49" charset="-122"/>
        <a:cs typeface="+mn-cs"/>
      </a:defRPr>
    </a:lvl6pPr>
    <a:lvl7pPr marL="2743200" algn="l" defTabSz="914400" rtl="0" eaLnBrk="1" latinLnBrk="0" hangingPunct="1">
      <a:defRPr sz="4000" kern="1200">
        <a:solidFill>
          <a:schemeClr val="tx1"/>
        </a:solidFill>
        <a:latin typeface="Times New Roman" pitchFamily="18" charset="0"/>
        <a:ea typeface="仿宋_GB2312" pitchFamily="49" charset="-122"/>
        <a:cs typeface="+mn-cs"/>
      </a:defRPr>
    </a:lvl7pPr>
    <a:lvl8pPr marL="3200400" algn="l" defTabSz="914400" rtl="0" eaLnBrk="1" latinLnBrk="0" hangingPunct="1">
      <a:defRPr sz="4000" kern="1200">
        <a:solidFill>
          <a:schemeClr val="tx1"/>
        </a:solidFill>
        <a:latin typeface="Times New Roman" pitchFamily="18" charset="0"/>
        <a:ea typeface="仿宋_GB2312" pitchFamily="49" charset="-122"/>
        <a:cs typeface="+mn-cs"/>
      </a:defRPr>
    </a:lvl8pPr>
    <a:lvl9pPr marL="3657600" algn="l" defTabSz="914400" rtl="0" eaLnBrk="1" latinLnBrk="0" hangingPunct="1">
      <a:defRPr sz="4000" kern="1200">
        <a:solidFill>
          <a:schemeClr val="tx1"/>
        </a:solidFill>
        <a:latin typeface="Times New Roman" pitchFamily="18"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FF99"/>
    <a:srgbClr val="FFFF99"/>
    <a:srgbClr val="800080"/>
    <a:srgbClr val="CC0000"/>
    <a:srgbClr val="008000"/>
    <a:srgbClr val="FF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p:cViewPr varScale="1">
        <p:scale>
          <a:sx n="86" d="100"/>
          <a:sy n="86" d="100"/>
        </p:scale>
        <p:origin x="59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endParaRPr lang="en-US" altLang="zh-CN"/>
          </a:p>
        </p:txBody>
      </p:sp>
      <p:sp>
        <p:nvSpPr>
          <p:cNvPr id="4884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endParaRPr lang="en-US" altLang="zh-CN"/>
          </a:p>
        </p:txBody>
      </p:sp>
      <p:sp>
        <p:nvSpPr>
          <p:cNvPr id="488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84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84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endParaRPr lang="en-US" altLang="zh-CN"/>
          </a:p>
        </p:txBody>
      </p:sp>
      <p:sp>
        <p:nvSpPr>
          <p:cNvPr id="4884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fld id="{9F506D40-F9A3-4607-8B7A-DBE9BA527898}" type="slidenum">
              <a:rPr lang="en-US" altLang="zh-CN"/>
              <a:pPr/>
              <a:t>‹#›</a:t>
            </a:fld>
            <a:endParaRPr lang="en-US" altLang="zh-CN"/>
          </a:p>
        </p:txBody>
      </p:sp>
    </p:spTree>
    <p:extLst>
      <p:ext uri="{BB962C8B-B14F-4D97-AF65-F5344CB8AC3E}">
        <p14:creationId xmlns:p14="http://schemas.microsoft.com/office/powerpoint/2010/main" val="537919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F506D40-F9A3-4607-8B7A-DBE9BA527898}" type="slidenum">
              <a:rPr lang="en-US" altLang="zh-CN" smtClean="0"/>
              <a:pPr/>
              <a:t>2</a:t>
            </a:fld>
            <a:endParaRPr lang="en-US" altLang="zh-CN"/>
          </a:p>
        </p:txBody>
      </p:sp>
    </p:spTree>
    <p:extLst>
      <p:ext uri="{BB962C8B-B14F-4D97-AF65-F5344CB8AC3E}">
        <p14:creationId xmlns:p14="http://schemas.microsoft.com/office/powerpoint/2010/main" val="1789226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F506D40-F9A3-4607-8B7A-DBE9BA527898}" type="slidenum">
              <a:rPr lang="en-US" altLang="zh-CN" smtClean="0"/>
              <a:pPr/>
              <a:t>45</a:t>
            </a:fld>
            <a:endParaRPr lang="en-US" altLang="zh-CN"/>
          </a:p>
        </p:txBody>
      </p:sp>
    </p:spTree>
    <p:extLst>
      <p:ext uri="{BB962C8B-B14F-4D97-AF65-F5344CB8AC3E}">
        <p14:creationId xmlns:p14="http://schemas.microsoft.com/office/powerpoint/2010/main" val="33005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E189A824-9F32-4EBA-AF0B-15F3B7B358F1}"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4CCD211-E8E1-4374-95EA-40A82ED769D1}" type="slidenum">
              <a:rPr lang="en-US" altLang="zh-CN" smtClean="0"/>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7DBE426-1D33-4FB2-B2EC-DABD88416134}" type="slidenum">
              <a:rPr lang="en-US" altLang="zh-CN" smtClean="0"/>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48400"/>
            <a:ext cx="2133600" cy="457200"/>
          </a:xfrm>
        </p:spPr>
        <p:txBody>
          <a:bodyPr/>
          <a:lstStyle>
            <a:lvl1pPr>
              <a:defRPr/>
            </a:lvl1pPr>
          </a:lstStyle>
          <a:p>
            <a:fld id="{FF6E7CCA-9389-4DD1-ABD9-E62E0BA2B90C}" type="slidenum">
              <a:rPr lang="en-US" altLang="zh-CN" smtClean="0"/>
              <a:pPr/>
              <a:t>‹#›</a:t>
            </a:fld>
            <a:endParaRPr lang="en-US" altLang="zh-CN" dirty="0"/>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endParaRPr lang="zh-CN" altLang="en-US"/>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C2F8F93E-E09F-4699-B1BE-0FCDCFCF87BE}" type="slidenum">
              <a:rPr lang="en-US" altLang="zh-CN" smtClean="0"/>
              <a:pPr/>
              <a:t>‹#›</a:t>
            </a:fld>
            <a:endParaRPr lang="en-US" altLang="zh-CN" dirty="0"/>
          </a:p>
        </p:txBody>
      </p:sp>
      <p:sp>
        <p:nvSpPr>
          <p:cNvPr id="6" name="日期占位符 5"/>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8059F9C-3D50-4DEE-957B-C766E8B3CA88}" type="slidenum">
              <a:rPr lang="en-US" altLang="zh-CN" smtClean="0"/>
              <a:pPr/>
              <a:t>‹#›</a:t>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8EAC9DC-B01B-471D-B519-430439B3A5F3}" type="slidenum">
              <a:rPr lang="en-US" altLang="zh-CN" smtClean="0"/>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4CA7428-4605-4856-8C34-D65ADB692DB7}" type="slidenum">
              <a:rPr lang="en-US" altLang="zh-CN" smtClean="0"/>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6085BD0D-3F6B-4177-8575-25CF06DF4914}" type="slidenum">
              <a:rPr lang="en-US" altLang="zh-CN" smtClean="0"/>
              <a:pPr/>
              <a:t>‹#›</a:t>
            </a:fld>
            <a:endParaRPr lang="en-US" altLang="zh-CN" dirty="0"/>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F48B614D-0C0E-4A7E-9603-2E6F321B4739}" type="slidenum">
              <a:rPr lang="en-US" altLang="zh-CN" smtClean="0"/>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8AE82E9-E134-46F0-8A17-E3E7F3306B3B}" type="slidenum">
              <a:rPr lang="en-US" altLang="zh-CN" smtClean="0"/>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FF1D4BE-9CC4-484B-9A25-3A8BBB8321CA}" type="slidenum">
              <a:rPr lang="en-US" altLang="zh-CN" smtClean="0"/>
              <a:pPr/>
              <a:t>‹#›</a:t>
            </a:fld>
            <a:endParaRPr lang="en-US" altLang="zh-CN" dirty="0"/>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image" Target="../media/image1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33525" y="2040585"/>
            <a:ext cx="6480048" cy="2301240"/>
          </a:xfrm>
        </p:spPr>
        <p:txBody>
          <a:bodyPr/>
          <a:lstStyle/>
          <a:p>
            <a:pPr algn="ctr"/>
            <a:r>
              <a:rPr lang="zh-CN" altLang="en-US" sz="6000" dirty="0" smtClean="0">
                <a:latin typeface="华文彩云" pitchFamily="2" charset="-122"/>
                <a:ea typeface="华文彩云" pitchFamily="2" charset="-122"/>
              </a:rPr>
              <a:t>第十章  内部排序</a:t>
            </a:r>
            <a:endParaRPr lang="zh-CN" altLang="en-US" sz="6000" dirty="0">
              <a:latin typeface="华文彩云" pitchFamily="2" charset="-122"/>
              <a:ea typeface="华文彩云" pitchFamily="2" charset="-122"/>
            </a:endParaRPr>
          </a:p>
        </p:txBody>
      </p:sp>
      <p:sp>
        <p:nvSpPr>
          <p:cNvPr id="5" name="灯片编号占位符 4"/>
          <p:cNvSpPr>
            <a:spLocks noGrp="1"/>
          </p:cNvSpPr>
          <p:nvPr>
            <p:ph type="sldNum" sz="quarter" idx="12"/>
          </p:nvPr>
        </p:nvSpPr>
        <p:spPr/>
        <p:txBody>
          <a:bodyPr/>
          <a:lstStyle/>
          <a:p>
            <a:fld id="{E189A824-9F32-4EBA-AF0B-15F3B7B358F1}" type="slidenum">
              <a:rPr lang="en-US" altLang="zh-CN" smtClean="0"/>
              <a:pPr/>
              <a:t>1</a:t>
            </a:fld>
            <a:endParaRPr lang="en-US" altLang="zh-CN"/>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idx="1"/>
          </p:nvPr>
        </p:nvSpPr>
        <p:spPr>
          <a:xfrm>
            <a:off x="299979" y="471447"/>
            <a:ext cx="8382000" cy="4381560"/>
          </a:xfrm>
        </p:spPr>
        <p:txBody>
          <a:bodyPr/>
          <a:lstStyle/>
          <a:p>
            <a:pPr algn="just">
              <a:lnSpc>
                <a:spcPct val="105000"/>
              </a:lnSpc>
              <a:spcBef>
                <a:spcPct val="10000"/>
              </a:spcBef>
              <a:buClr>
                <a:schemeClr val="tx1"/>
              </a:buClr>
              <a:buSzPct val="50000"/>
            </a:pPr>
            <a:r>
              <a:rPr lang="zh-CN" altLang="en-US" b="1" dirty="0" smtClean="0"/>
              <a:t>总关键字比较次数</a:t>
            </a:r>
            <a:r>
              <a:rPr lang="en-US" altLang="zh-CN" b="1" i="1" dirty="0" smtClean="0"/>
              <a:t>KCN</a:t>
            </a:r>
            <a:r>
              <a:rPr lang="zh-CN" altLang="en-US" b="1" dirty="0" smtClean="0"/>
              <a:t>和元素移动次数</a:t>
            </a:r>
            <a:r>
              <a:rPr lang="en-US" altLang="zh-CN" b="1" i="1" dirty="0" smtClean="0"/>
              <a:t>RMN</a:t>
            </a:r>
            <a:r>
              <a:rPr lang="zh-CN" altLang="en-US" b="1" dirty="0" smtClean="0"/>
              <a:t>分别为</a:t>
            </a:r>
            <a:endParaRPr lang="en-US" altLang="zh-CN" b="1" dirty="0" smtClean="0"/>
          </a:p>
          <a:p>
            <a:pPr algn="just">
              <a:lnSpc>
                <a:spcPct val="105000"/>
              </a:lnSpc>
              <a:spcBef>
                <a:spcPct val="10000"/>
              </a:spcBef>
              <a:buClr>
                <a:schemeClr val="tx1"/>
              </a:buClr>
              <a:buSzPct val="50000"/>
            </a:pPr>
            <a:endParaRPr lang="en-US" altLang="zh-CN" b="1" dirty="0" smtClean="0"/>
          </a:p>
          <a:p>
            <a:pPr algn="just">
              <a:lnSpc>
                <a:spcPct val="105000"/>
              </a:lnSpc>
              <a:spcBef>
                <a:spcPct val="10000"/>
              </a:spcBef>
              <a:buClr>
                <a:schemeClr val="tx1"/>
              </a:buClr>
              <a:buSzPct val="50000"/>
            </a:pPr>
            <a:endParaRPr lang="en-US" altLang="zh-CN" b="1" dirty="0" smtClean="0"/>
          </a:p>
          <a:p>
            <a:pPr algn="just">
              <a:lnSpc>
                <a:spcPct val="105000"/>
              </a:lnSpc>
              <a:spcBef>
                <a:spcPct val="10000"/>
              </a:spcBef>
              <a:buClr>
                <a:schemeClr val="tx1"/>
              </a:buClr>
              <a:buSzPct val="50000"/>
            </a:pPr>
            <a:endParaRPr lang="zh-CN" altLang="en-US" dirty="0" smtClean="0"/>
          </a:p>
          <a:p>
            <a:pPr algn="just">
              <a:lnSpc>
                <a:spcPct val="105000"/>
              </a:lnSpc>
              <a:spcBef>
                <a:spcPct val="10000"/>
              </a:spcBef>
              <a:buClr>
                <a:schemeClr val="tx1"/>
              </a:buClr>
              <a:buSzPct val="50000"/>
            </a:pPr>
            <a:endParaRPr lang="en-US" altLang="zh-CN" sz="3000" b="1" dirty="0" smtClean="0">
              <a:latin typeface="Times New Roman" pitchFamily="18" charset="0"/>
              <a:ea typeface="仿宋_GB2312" pitchFamily="49" charset="-122"/>
            </a:endParaRPr>
          </a:p>
          <a:p>
            <a:pPr algn="just">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平均情况下排序的时间复杂度为 </a:t>
            </a:r>
            <a:r>
              <a:rPr lang="en-US" altLang="zh-CN" sz="3000" b="1" dirty="0" smtClean="0">
                <a:latin typeface="Times New Roman" pitchFamily="18" charset="0"/>
                <a:ea typeface="仿宋_GB2312" pitchFamily="49" charset="-122"/>
              </a:rPr>
              <a:t>o(</a:t>
            </a:r>
            <a:r>
              <a:rPr lang="en-US" altLang="zh-CN" sz="3000" b="1" i="1" dirty="0" smtClean="0">
                <a:latin typeface="Times New Roman" pitchFamily="18" charset="0"/>
                <a:ea typeface="仿宋_GB2312" pitchFamily="49" charset="-122"/>
              </a:rPr>
              <a:t>n</a:t>
            </a:r>
            <a:r>
              <a:rPr lang="en-US" altLang="zh-CN" sz="3000" b="1" baseline="30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直接插入排序是一种稳定的排序方法。</a:t>
            </a:r>
          </a:p>
        </p:txBody>
      </p:sp>
      <p:graphicFrame>
        <p:nvGraphicFramePr>
          <p:cNvPr id="924673" name="Object 1"/>
          <p:cNvGraphicFramePr>
            <a:graphicFrameLocks noChangeAspect="1"/>
          </p:cNvGraphicFramePr>
          <p:nvPr/>
        </p:nvGraphicFramePr>
        <p:xfrm>
          <a:off x="1723986" y="1420784"/>
          <a:ext cx="6290751" cy="2008215"/>
        </p:xfrm>
        <a:graphic>
          <a:graphicData uri="http://schemas.openxmlformats.org/presentationml/2006/ole">
            <mc:AlternateContent xmlns:mc="http://schemas.openxmlformats.org/markup-compatibility/2006">
              <mc:Choice xmlns:v="urn:schemas-microsoft-com:vml" Requires="v">
                <p:oleObj spid="_x0000_s924689" name="Equation" r:id="rId3" imgW="2705040" imgH="863280" progId="Equation.DSMT4">
                  <p:embed/>
                </p:oleObj>
              </mc:Choice>
              <mc:Fallback>
                <p:oleObj name="Equation" r:id="rId3" imgW="2705040" imgH="8632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986" y="1420784"/>
                        <a:ext cx="6290751" cy="200821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10</a:t>
            </a:fld>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106317"/>
            <a:ext cx="6248400" cy="900113"/>
          </a:xfrm>
        </p:spPr>
        <p:txBody>
          <a:bodyPr>
            <a:normAutofit/>
          </a:bodyPr>
          <a:lstStyle/>
          <a:p>
            <a:pPr algn="ctr"/>
            <a:r>
              <a:rPr lang="zh-CN" altLang="en-US" sz="4000" b="1" dirty="0" smtClean="0">
                <a:latin typeface="华文新魏" pitchFamily="2" charset="-122"/>
                <a:ea typeface="华文新魏" pitchFamily="2" charset="-122"/>
              </a:rPr>
              <a:t>折半插入排序</a:t>
            </a:r>
            <a:endParaRPr lang="en-US" altLang="zh-CN" sz="40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263466" y="946116"/>
            <a:ext cx="8690094" cy="5434045"/>
          </a:xfrm>
        </p:spPr>
        <p:txBody>
          <a:bodyPr>
            <a:normAutofit/>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基本思想 </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利用折半查找算法，在有序表中找到合适的插入位置，然后将当前的关键字插入。</a:t>
            </a:r>
            <a:endParaRPr lang="en-US" altLang="zh-CN" sz="3000" b="1" dirty="0" smtClean="0">
              <a:latin typeface="Times New Roman" pitchFamily="18" charset="0"/>
              <a:ea typeface="仿宋_GB2312" pitchFamily="49" charset="-122"/>
            </a:endParaRPr>
          </a:p>
          <a:p>
            <a:pPr>
              <a:lnSpc>
                <a:spcPct val="105000"/>
              </a:lnSpc>
              <a:buClr>
                <a:schemeClr val="tx1"/>
              </a:buClr>
              <a:buSzPct val="50000"/>
              <a:buNone/>
            </a:pPr>
            <a:endParaRPr lang="zh-CN" altLang="en-US" sz="3000" b="1" dirty="0">
              <a:latin typeface="Times New Roman" pitchFamily="18" charset="0"/>
              <a:ea typeface="仿宋_GB2312" pitchFamily="49" charset="-122"/>
            </a:endParaRPr>
          </a:p>
        </p:txBody>
      </p:sp>
      <p:sp>
        <p:nvSpPr>
          <p:cNvPr id="7" name="矩形 6"/>
          <p:cNvSpPr/>
          <p:nvPr/>
        </p:nvSpPr>
        <p:spPr>
          <a:xfrm>
            <a:off x="446031" y="1931967"/>
            <a:ext cx="8324964" cy="4708981"/>
          </a:xfrm>
          <a:prstGeom prst="rect">
            <a:avLst/>
          </a:prstGeom>
        </p:spPr>
        <p:txBody>
          <a:bodyPr wrap="square">
            <a:spAutoFit/>
          </a:bodyPr>
          <a:lstStyle/>
          <a:p>
            <a:pPr algn="l"/>
            <a:r>
              <a:rPr lang="en-US" altLang="zh-CN" sz="2000" dirty="0" smtClean="0">
                <a:latin typeface="Georgia" pitchFamily="18" charset="0"/>
              </a:rPr>
              <a:t>void </a:t>
            </a:r>
            <a:r>
              <a:rPr lang="en-US" altLang="zh-CN" sz="2000" dirty="0" err="1" smtClean="0">
                <a:latin typeface="Georgia" pitchFamily="18" charset="0"/>
              </a:rPr>
              <a:t>BInsertSort</a:t>
            </a:r>
            <a:r>
              <a:rPr lang="en-US" altLang="zh-CN" sz="2000" dirty="0" smtClean="0">
                <a:latin typeface="Georgia" pitchFamily="18" charset="0"/>
              </a:rPr>
              <a:t>(</a:t>
            </a:r>
            <a:r>
              <a:rPr lang="en-US" altLang="zh-CN" sz="2000" dirty="0" err="1" smtClean="0">
                <a:latin typeface="Georgia" pitchFamily="18" charset="0"/>
              </a:rPr>
              <a:t>SqList</a:t>
            </a:r>
            <a:r>
              <a:rPr lang="en-US" altLang="zh-CN" sz="2000" dirty="0" smtClean="0">
                <a:latin typeface="Georgia" pitchFamily="18" charset="0"/>
              </a:rPr>
              <a:t> &amp;L) {  // </a:t>
            </a:r>
            <a:r>
              <a:rPr lang="zh-CN" altLang="en-US" sz="2000" dirty="0" smtClean="0">
                <a:latin typeface="Georgia" pitchFamily="18" charset="0"/>
              </a:rPr>
              <a:t>算法</a:t>
            </a:r>
            <a:r>
              <a:rPr lang="en-US" altLang="zh-CN" sz="2000" dirty="0" smtClean="0">
                <a:latin typeface="Georgia" pitchFamily="18" charset="0"/>
              </a:rPr>
              <a:t>10.2</a:t>
            </a:r>
          </a:p>
          <a:p>
            <a:pPr algn="l"/>
            <a:r>
              <a:rPr lang="en-US" altLang="zh-CN" sz="2000" dirty="0" smtClean="0">
                <a:latin typeface="Georgia" pitchFamily="18" charset="0"/>
              </a:rPr>
              <a:t>  // </a:t>
            </a:r>
            <a:r>
              <a:rPr lang="zh-CN" altLang="en-US" sz="2000" dirty="0" smtClean="0">
                <a:latin typeface="Georgia" pitchFamily="18" charset="0"/>
              </a:rPr>
              <a:t>对顺序表</a:t>
            </a:r>
            <a:r>
              <a:rPr lang="en-US" altLang="zh-CN" sz="2000" dirty="0" smtClean="0">
                <a:latin typeface="Georgia" pitchFamily="18" charset="0"/>
              </a:rPr>
              <a:t>L</a:t>
            </a:r>
            <a:r>
              <a:rPr lang="zh-CN" altLang="en-US" sz="2000" dirty="0" smtClean="0">
                <a:latin typeface="Georgia" pitchFamily="18" charset="0"/>
              </a:rPr>
              <a:t>作折半插入排序。</a:t>
            </a:r>
          </a:p>
          <a:p>
            <a:pPr algn="l"/>
            <a:r>
              <a:rPr lang="zh-CN" altLang="en-US" sz="2000" dirty="0" smtClean="0">
                <a:latin typeface="Georgia" pitchFamily="18" charset="0"/>
              </a:rPr>
              <a:t>  </a:t>
            </a:r>
            <a:r>
              <a:rPr lang="en-US" altLang="zh-CN" sz="2000" dirty="0" err="1" smtClean="0">
                <a:latin typeface="Georgia" pitchFamily="18" charset="0"/>
              </a:rPr>
              <a:t>int</a:t>
            </a:r>
            <a:r>
              <a:rPr lang="en-US" altLang="zh-CN" sz="2000" dirty="0" smtClean="0">
                <a:latin typeface="Georgia" pitchFamily="18" charset="0"/>
              </a:rPr>
              <a:t> </a:t>
            </a:r>
            <a:r>
              <a:rPr lang="en-US" altLang="zh-CN" sz="2000" dirty="0" err="1" smtClean="0">
                <a:latin typeface="Georgia" pitchFamily="18" charset="0"/>
              </a:rPr>
              <a:t>i,j,high,low,m</a:t>
            </a:r>
            <a:r>
              <a:rPr lang="en-US" altLang="zh-CN" sz="2000" dirty="0" smtClean="0">
                <a:latin typeface="Georgia" pitchFamily="18" charset="0"/>
              </a:rPr>
              <a:t>;</a:t>
            </a:r>
          </a:p>
          <a:p>
            <a:pPr algn="l"/>
            <a:r>
              <a:rPr lang="en-US" altLang="zh-CN" sz="2000" dirty="0" smtClean="0">
                <a:latin typeface="Georgia" pitchFamily="18" charset="0"/>
              </a:rPr>
              <a:t>  for (</a:t>
            </a:r>
            <a:r>
              <a:rPr lang="en-US" altLang="zh-CN" sz="2000" dirty="0" err="1" smtClean="0">
                <a:latin typeface="Georgia" pitchFamily="18" charset="0"/>
              </a:rPr>
              <a:t>i</a:t>
            </a:r>
            <a:r>
              <a:rPr lang="en-US" altLang="zh-CN" sz="2000" dirty="0" smtClean="0">
                <a:latin typeface="Georgia" pitchFamily="18" charset="0"/>
              </a:rPr>
              <a:t>=2; </a:t>
            </a:r>
            <a:r>
              <a:rPr lang="en-US" altLang="zh-CN" sz="2000" dirty="0" err="1" smtClean="0">
                <a:latin typeface="Georgia" pitchFamily="18" charset="0"/>
              </a:rPr>
              <a:t>i</a:t>
            </a:r>
            <a:r>
              <a:rPr lang="en-US" altLang="zh-CN" sz="2000" dirty="0" smtClean="0">
                <a:latin typeface="Georgia" pitchFamily="18" charset="0"/>
              </a:rPr>
              <a:t>&lt;=</a:t>
            </a:r>
            <a:r>
              <a:rPr lang="en-US" altLang="zh-CN" sz="2000" dirty="0" err="1" smtClean="0">
                <a:latin typeface="Georgia" pitchFamily="18" charset="0"/>
              </a:rPr>
              <a:t>L.length</a:t>
            </a:r>
            <a:r>
              <a:rPr lang="en-US" altLang="zh-CN" sz="2000" dirty="0" smtClean="0">
                <a:latin typeface="Georgia" pitchFamily="18" charset="0"/>
              </a:rPr>
              <a:t>; ++</a:t>
            </a:r>
            <a:r>
              <a:rPr lang="en-US" altLang="zh-CN" sz="2000" dirty="0" err="1" smtClean="0">
                <a:latin typeface="Georgia" pitchFamily="18" charset="0"/>
              </a:rPr>
              <a:t>i</a:t>
            </a:r>
            <a:r>
              <a:rPr lang="en-US" altLang="zh-CN" sz="2000" dirty="0" smtClean="0">
                <a:latin typeface="Georgia" pitchFamily="18" charset="0"/>
              </a:rPr>
              <a:t>) {</a:t>
            </a:r>
          </a:p>
          <a:p>
            <a:pPr algn="l"/>
            <a:r>
              <a:rPr lang="en-US" altLang="zh-CN" sz="2000" dirty="0" smtClean="0">
                <a:latin typeface="Georgia" pitchFamily="18" charset="0"/>
              </a:rPr>
              <a:t>    </a:t>
            </a:r>
            <a:r>
              <a:rPr lang="en-US" altLang="zh-CN" sz="2000" dirty="0" err="1" smtClean="0">
                <a:latin typeface="Georgia" pitchFamily="18" charset="0"/>
              </a:rPr>
              <a:t>L.r</a:t>
            </a:r>
            <a:r>
              <a:rPr lang="en-US" altLang="zh-CN" sz="2000" dirty="0" smtClean="0">
                <a:latin typeface="Georgia" pitchFamily="18" charset="0"/>
              </a:rPr>
              <a:t>[0] = </a:t>
            </a:r>
            <a:r>
              <a:rPr lang="en-US" altLang="zh-CN" sz="2000" dirty="0" err="1" smtClean="0">
                <a:latin typeface="Georgia" pitchFamily="18" charset="0"/>
              </a:rPr>
              <a:t>L.r</a:t>
            </a:r>
            <a:r>
              <a:rPr lang="en-US" altLang="zh-CN" sz="2000" dirty="0" smtClean="0">
                <a:latin typeface="Georgia" pitchFamily="18" charset="0"/>
              </a:rPr>
              <a:t>[</a:t>
            </a:r>
            <a:r>
              <a:rPr lang="en-US" altLang="zh-CN" sz="2000" dirty="0" err="1" smtClean="0">
                <a:latin typeface="Georgia" pitchFamily="18" charset="0"/>
              </a:rPr>
              <a:t>i</a:t>
            </a:r>
            <a:r>
              <a:rPr lang="en-US" altLang="zh-CN" sz="2000" dirty="0" smtClean="0">
                <a:latin typeface="Georgia" pitchFamily="18" charset="0"/>
              </a:rPr>
              <a:t>];       // </a:t>
            </a:r>
            <a:r>
              <a:rPr lang="zh-CN" altLang="en-US" sz="2000" dirty="0" smtClean="0">
                <a:latin typeface="Georgia" pitchFamily="18" charset="0"/>
              </a:rPr>
              <a:t>将</a:t>
            </a:r>
            <a:r>
              <a:rPr lang="en-US" altLang="zh-CN" sz="2000" dirty="0" err="1" smtClean="0">
                <a:latin typeface="Georgia" pitchFamily="18" charset="0"/>
              </a:rPr>
              <a:t>L.r</a:t>
            </a:r>
            <a:r>
              <a:rPr lang="en-US" altLang="zh-CN" sz="2000" dirty="0" smtClean="0">
                <a:latin typeface="Georgia" pitchFamily="18" charset="0"/>
              </a:rPr>
              <a:t>[</a:t>
            </a:r>
            <a:r>
              <a:rPr lang="en-US" altLang="zh-CN" sz="2000" dirty="0" err="1" smtClean="0">
                <a:latin typeface="Georgia" pitchFamily="18" charset="0"/>
              </a:rPr>
              <a:t>i</a:t>
            </a:r>
            <a:r>
              <a:rPr lang="en-US" altLang="zh-CN" sz="2000" dirty="0" smtClean="0">
                <a:latin typeface="Georgia" pitchFamily="18" charset="0"/>
              </a:rPr>
              <a:t>]</a:t>
            </a:r>
            <a:r>
              <a:rPr lang="zh-CN" altLang="en-US" sz="2000" dirty="0" smtClean="0">
                <a:latin typeface="Georgia" pitchFamily="18" charset="0"/>
              </a:rPr>
              <a:t>暂存到</a:t>
            </a:r>
            <a:r>
              <a:rPr lang="en-US" altLang="zh-CN" sz="2000" dirty="0" err="1" smtClean="0">
                <a:latin typeface="Georgia" pitchFamily="18" charset="0"/>
              </a:rPr>
              <a:t>L.r</a:t>
            </a:r>
            <a:r>
              <a:rPr lang="en-US" altLang="zh-CN" sz="2000" dirty="0" smtClean="0">
                <a:latin typeface="Georgia" pitchFamily="18" charset="0"/>
              </a:rPr>
              <a:t>[0]</a:t>
            </a:r>
          </a:p>
          <a:p>
            <a:pPr algn="l"/>
            <a:r>
              <a:rPr lang="en-US" altLang="zh-CN" sz="2000" dirty="0" smtClean="0">
                <a:solidFill>
                  <a:srgbClr val="FFFF00"/>
                </a:solidFill>
                <a:latin typeface="Georgia" pitchFamily="18" charset="0"/>
              </a:rPr>
              <a:t>    low = 1;   high = i-1;</a:t>
            </a:r>
          </a:p>
          <a:p>
            <a:pPr algn="l"/>
            <a:r>
              <a:rPr lang="en-US" altLang="zh-CN" sz="2000" dirty="0" smtClean="0">
                <a:solidFill>
                  <a:srgbClr val="FFFF00"/>
                </a:solidFill>
                <a:latin typeface="Georgia" pitchFamily="18" charset="0"/>
              </a:rPr>
              <a:t>    while (low&lt;=high) {    // </a:t>
            </a:r>
            <a:r>
              <a:rPr lang="zh-CN" altLang="en-US" sz="2000" dirty="0" smtClean="0">
                <a:solidFill>
                  <a:srgbClr val="FFFF00"/>
                </a:solidFill>
                <a:latin typeface="Georgia" pitchFamily="18" charset="0"/>
              </a:rPr>
              <a:t>在</a:t>
            </a:r>
            <a:r>
              <a:rPr lang="en-US" altLang="zh-CN" sz="2000" dirty="0" smtClean="0">
                <a:solidFill>
                  <a:srgbClr val="FFFF00"/>
                </a:solidFill>
                <a:latin typeface="Georgia" pitchFamily="18" charset="0"/>
              </a:rPr>
              <a:t>r[low..high]</a:t>
            </a:r>
            <a:r>
              <a:rPr lang="zh-CN" altLang="en-US" sz="2000" dirty="0" smtClean="0">
                <a:solidFill>
                  <a:srgbClr val="FFFF00"/>
                </a:solidFill>
                <a:latin typeface="Georgia" pitchFamily="18" charset="0"/>
              </a:rPr>
              <a:t>中折半查找有序插入的位置</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m = (</a:t>
            </a:r>
            <a:r>
              <a:rPr lang="en-US" altLang="zh-CN" sz="2000" dirty="0" err="1" smtClean="0">
                <a:solidFill>
                  <a:srgbClr val="FFFF00"/>
                </a:solidFill>
                <a:latin typeface="Georgia" pitchFamily="18" charset="0"/>
              </a:rPr>
              <a:t>low+high</a:t>
            </a:r>
            <a:r>
              <a:rPr lang="en-US" altLang="zh-CN" sz="2000" dirty="0" smtClean="0">
                <a:solidFill>
                  <a:srgbClr val="FFFF00"/>
                </a:solidFill>
                <a:latin typeface="Georgia" pitchFamily="18" charset="0"/>
              </a:rPr>
              <a:t>)/2;                            // </a:t>
            </a:r>
            <a:r>
              <a:rPr lang="zh-CN" altLang="en-US" sz="2000" dirty="0" smtClean="0">
                <a:solidFill>
                  <a:srgbClr val="FFFF00"/>
                </a:solidFill>
                <a:latin typeface="Georgia" pitchFamily="18" charset="0"/>
              </a:rPr>
              <a:t>折半</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if (LT(</a:t>
            </a:r>
            <a:r>
              <a:rPr lang="en-US" altLang="zh-CN" sz="2000" dirty="0" err="1" smtClean="0">
                <a:solidFill>
                  <a:srgbClr val="FFFF00"/>
                </a:solidFill>
                <a:latin typeface="Georgia" pitchFamily="18" charset="0"/>
              </a:rPr>
              <a:t>L.r</a:t>
            </a:r>
            <a:r>
              <a:rPr lang="en-US" altLang="zh-CN" sz="2000" dirty="0" smtClean="0">
                <a:solidFill>
                  <a:srgbClr val="FFFF00"/>
                </a:solidFill>
                <a:latin typeface="Georgia" pitchFamily="18" charset="0"/>
              </a:rPr>
              <a:t>[0].key, </a:t>
            </a:r>
            <a:r>
              <a:rPr lang="en-US" altLang="zh-CN" sz="2000" dirty="0" err="1" smtClean="0">
                <a:solidFill>
                  <a:srgbClr val="FFFF00"/>
                </a:solidFill>
                <a:latin typeface="Georgia" pitchFamily="18" charset="0"/>
              </a:rPr>
              <a:t>L.r</a:t>
            </a:r>
            <a:r>
              <a:rPr lang="en-US" altLang="zh-CN" sz="2000" dirty="0" smtClean="0">
                <a:solidFill>
                  <a:srgbClr val="FFFF00"/>
                </a:solidFill>
                <a:latin typeface="Georgia" pitchFamily="18" charset="0"/>
              </a:rPr>
              <a:t>[m].key)) high = m-1;  // </a:t>
            </a:r>
            <a:r>
              <a:rPr lang="zh-CN" altLang="en-US" sz="2000" dirty="0" smtClean="0">
                <a:solidFill>
                  <a:srgbClr val="FFFF00"/>
                </a:solidFill>
                <a:latin typeface="Georgia" pitchFamily="18" charset="0"/>
              </a:rPr>
              <a:t>插入点在低半区</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else  low = m+1;                             // </a:t>
            </a:r>
            <a:r>
              <a:rPr lang="zh-CN" altLang="en-US" sz="2000" dirty="0" smtClean="0">
                <a:solidFill>
                  <a:srgbClr val="FFFF00"/>
                </a:solidFill>
                <a:latin typeface="Georgia" pitchFamily="18" charset="0"/>
              </a:rPr>
              <a:t>插入点在高半区</a:t>
            </a:r>
          </a:p>
          <a:p>
            <a:pPr algn="l"/>
            <a:r>
              <a:rPr lang="zh-CN" altLang="en-US" sz="2000" dirty="0" smtClean="0">
                <a:solidFill>
                  <a:srgbClr val="FFFF00"/>
                </a:solidFill>
                <a:latin typeface="Georgia" pitchFamily="18" charset="0"/>
              </a:rPr>
              <a:t>    </a:t>
            </a:r>
            <a:r>
              <a:rPr lang="en-US" altLang="zh-CN" sz="2000" dirty="0" smtClean="0">
                <a:solidFill>
                  <a:srgbClr val="FFFF00"/>
                </a:solidFill>
                <a:latin typeface="Georgia" pitchFamily="18" charset="0"/>
              </a:rPr>
              <a:t>}</a:t>
            </a:r>
          </a:p>
          <a:p>
            <a:pPr algn="l"/>
            <a:r>
              <a:rPr lang="en-US" altLang="zh-CN" sz="2000" dirty="0" smtClean="0">
                <a:latin typeface="Georgia" pitchFamily="18" charset="0"/>
              </a:rPr>
              <a:t>    for (j=i-1; j&gt;=high+1; --j) </a:t>
            </a:r>
            <a:r>
              <a:rPr lang="en-US" altLang="zh-CN" sz="2000" dirty="0" err="1" smtClean="0">
                <a:latin typeface="Georgia" pitchFamily="18" charset="0"/>
              </a:rPr>
              <a:t>L.r</a:t>
            </a:r>
            <a:r>
              <a:rPr lang="en-US" altLang="zh-CN" sz="2000" dirty="0" smtClean="0">
                <a:latin typeface="Georgia" pitchFamily="18" charset="0"/>
              </a:rPr>
              <a:t>[j+1] = </a:t>
            </a:r>
            <a:r>
              <a:rPr lang="en-US" altLang="zh-CN" sz="2000" dirty="0" err="1" smtClean="0">
                <a:latin typeface="Georgia" pitchFamily="18" charset="0"/>
              </a:rPr>
              <a:t>L.r</a:t>
            </a:r>
            <a:r>
              <a:rPr lang="en-US" altLang="zh-CN" sz="2000" dirty="0" smtClean="0">
                <a:latin typeface="Georgia" pitchFamily="18" charset="0"/>
              </a:rPr>
              <a:t>[j];  // </a:t>
            </a:r>
            <a:r>
              <a:rPr lang="zh-CN" altLang="en-US" sz="2000" dirty="0" smtClean="0">
                <a:latin typeface="Georgia" pitchFamily="18" charset="0"/>
              </a:rPr>
              <a:t>记录后移</a:t>
            </a:r>
          </a:p>
          <a:p>
            <a:pPr algn="l"/>
            <a:r>
              <a:rPr lang="zh-CN" altLang="en-US" sz="2000" dirty="0" smtClean="0">
                <a:latin typeface="Georgia" pitchFamily="18" charset="0"/>
              </a:rPr>
              <a:t>    </a:t>
            </a:r>
            <a:r>
              <a:rPr lang="en-US" altLang="zh-CN" sz="2000" dirty="0" err="1" smtClean="0">
                <a:latin typeface="Georgia" pitchFamily="18" charset="0"/>
              </a:rPr>
              <a:t>L.r</a:t>
            </a:r>
            <a:r>
              <a:rPr lang="en-US" altLang="zh-CN" sz="2000" dirty="0" smtClean="0">
                <a:latin typeface="Georgia" pitchFamily="18" charset="0"/>
              </a:rPr>
              <a:t>[high+1] = </a:t>
            </a:r>
            <a:r>
              <a:rPr lang="en-US" altLang="zh-CN" sz="2000" dirty="0" err="1" smtClean="0">
                <a:latin typeface="Georgia" pitchFamily="18" charset="0"/>
              </a:rPr>
              <a:t>L.r</a:t>
            </a:r>
            <a:r>
              <a:rPr lang="en-US" altLang="zh-CN" sz="2000" dirty="0" smtClean="0">
                <a:latin typeface="Georgia" pitchFamily="18" charset="0"/>
              </a:rPr>
              <a:t>[0];                           // </a:t>
            </a:r>
            <a:r>
              <a:rPr lang="zh-CN" altLang="en-US" sz="2000" dirty="0" smtClean="0">
                <a:latin typeface="Georgia" pitchFamily="18" charset="0"/>
              </a:rPr>
              <a:t>插入</a:t>
            </a:r>
          </a:p>
          <a:p>
            <a:pPr algn="l"/>
            <a:r>
              <a:rPr lang="zh-CN" altLang="en-US" sz="2000" dirty="0" smtClean="0">
                <a:latin typeface="Georgia" pitchFamily="18" charset="0"/>
              </a:rPr>
              <a:t>  </a:t>
            </a:r>
            <a:r>
              <a:rPr lang="en-US" altLang="zh-CN" sz="2000" dirty="0" smtClean="0">
                <a:latin typeface="Georgia" pitchFamily="18" charset="0"/>
              </a:rPr>
              <a:t>}</a:t>
            </a:r>
          </a:p>
          <a:p>
            <a:pPr algn="l"/>
            <a:r>
              <a:rPr lang="en-US" altLang="zh-CN" sz="2000" dirty="0" smtClean="0">
                <a:latin typeface="Georgia" pitchFamily="18" charset="0"/>
              </a:rPr>
              <a:t>} // </a:t>
            </a:r>
            <a:r>
              <a:rPr lang="en-US" altLang="zh-CN" sz="2000" dirty="0" err="1" smtClean="0">
                <a:latin typeface="Georgia" pitchFamily="18" charset="0"/>
              </a:rPr>
              <a:t>BInsertSort</a:t>
            </a:r>
            <a:endParaRPr lang="zh-CN" altLang="en-US" sz="2000" dirty="0">
              <a:latin typeface="Georgia" pitchFamily="18" charset="0"/>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11</a:t>
            </a:fld>
            <a:endParaRPr lang="en-US" altLang="zh-C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idx="1"/>
          </p:nvPr>
        </p:nvSpPr>
        <p:spPr>
          <a:xfrm>
            <a:off x="503238" y="325395"/>
            <a:ext cx="8229600" cy="6091280"/>
          </a:xfrm>
        </p:spPr>
        <p:txBody>
          <a:bodyPr>
            <a:normAutofit fontScale="92500"/>
          </a:bodyPr>
          <a:lstStyle/>
          <a:p>
            <a:pPr>
              <a:lnSpc>
                <a:spcPct val="105000"/>
              </a:lnSpc>
              <a:spcBef>
                <a:spcPct val="5000"/>
              </a:spcBef>
              <a:buFont typeface="Wingdings" pitchFamily="2" charset="2"/>
              <a:buNone/>
            </a:pPr>
            <a:r>
              <a:rPr lang="en-US" altLang="zh-CN" sz="3000" b="1" dirty="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算法分析</a:t>
            </a:r>
          </a:p>
          <a:p>
            <a:pPr>
              <a:lnSpc>
                <a:spcPct val="115000"/>
              </a:lnSpc>
              <a:buClr>
                <a:schemeClr val="tx1"/>
              </a:buClr>
              <a:buSzPct val="50000"/>
            </a:pPr>
            <a:r>
              <a:rPr lang="zh-CN" altLang="en-US" b="1" dirty="0" smtClean="0">
                <a:latin typeface="Times New Roman" pitchFamily="18" charset="0"/>
                <a:ea typeface="仿宋_GB2312" pitchFamily="49" charset="-122"/>
              </a:rPr>
              <a:t>折半搜索比顺序搜索快</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所以折半插入排序就平均</a:t>
            </a:r>
            <a:r>
              <a:rPr lang="zh-CN" altLang="en-US" b="1" dirty="0">
                <a:latin typeface="Times New Roman" pitchFamily="18" charset="0"/>
                <a:ea typeface="仿宋_GB2312" pitchFamily="49" charset="-122"/>
              </a:rPr>
              <a:t>性能来说比直接插入排序要</a:t>
            </a:r>
            <a:r>
              <a:rPr lang="zh-CN" altLang="en-US" b="1" dirty="0" smtClean="0">
                <a:latin typeface="Times New Roman" pitchFamily="18" charset="0"/>
                <a:ea typeface="仿宋_GB2312" pitchFamily="49" charset="-122"/>
              </a:rPr>
              <a:t>快；</a:t>
            </a:r>
            <a:endParaRPr lang="zh-CN" altLang="en-US" b="1" dirty="0">
              <a:latin typeface="Times New Roman" pitchFamily="18" charset="0"/>
              <a:ea typeface="仿宋_GB2312" pitchFamily="49" charset="-12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算法仅减少了关键字比较的次数，所需附加空间和记录的移动次数与插入排序相同；</a:t>
            </a:r>
            <a:endParaRPr lang="zh-CN" altLang="en-US" sz="3000" b="1" dirty="0">
              <a:latin typeface="Times New Roman" pitchFamily="18" charset="0"/>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折半插入排序是一个稳定的排序方法</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gn="just">
              <a:lnSpc>
                <a:spcPct val="105000"/>
              </a:lnSpc>
              <a:buClr>
                <a:schemeClr val="tx1"/>
              </a:buClr>
              <a:buSzPct val="50000"/>
            </a:pPr>
            <a:r>
              <a:rPr lang="zh-CN" altLang="en-US" b="1" dirty="0" smtClean="0">
                <a:latin typeface="Times New Roman" pitchFamily="18" charset="0"/>
                <a:ea typeface="仿宋_GB2312" pitchFamily="49" charset="-122"/>
              </a:rPr>
              <a:t>当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较大时，总关键字比较次数比直接插入排序的最坏情况要好得多，但比其最好情况要差。</a:t>
            </a:r>
          </a:p>
          <a:p>
            <a:pPr algn="just">
              <a:lnSpc>
                <a:spcPct val="105000"/>
              </a:lnSpc>
              <a:buClr>
                <a:schemeClr val="tx1"/>
              </a:buClr>
              <a:buSzPct val="50000"/>
            </a:pPr>
            <a:r>
              <a:rPr lang="zh-CN" altLang="en-US" b="1" dirty="0" smtClean="0">
                <a:latin typeface="Times New Roman" pitchFamily="18" charset="0"/>
                <a:ea typeface="仿宋_GB2312" pitchFamily="49" charset="-122"/>
              </a:rPr>
              <a:t>在元素的初始排列已经按关键字排好序或接近有序时，直接插入排序比折半插入排序执行的关键字比较次数要少。折半插入排序的元素移动次数与直接插入排序相同，依赖于元素的初始排列。</a:t>
            </a:r>
          </a:p>
          <a:p>
            <a:pPr>
              <a:lnSpc>
                <a:spcPct val="105000"/>
              </a:lnSpc>
              <a:buClr>
                <a:schemeClr val="tx1"/>
              </a:buClr>
              <a:buSzPct val="50000"/>
            </a:pPr>
            <a:endParaRPr lang="zh-CN" altLang="en-US" sz="3000" b="1" dirty="0">
              <a:latin typeface="Times New Roman" pitchFamily="18" charset="0"/>
              <a:ea typeface="仿宋_GB2312" pitchFamily="49" charset="-122"/>
            </a:endParaRPr>
          </a:p>
        </p:txBody>
      </p:sp>
      <p:sp>
        <p:nvSpPr>
          <p:cNvPr id="899075" name="Rectangle 3"/>
          <p:cNvSpPr>
            <a:spLocks noChangeArrowheads="1"/>
          </p:cNvSpPr>
          <p:nvPr/>
        </p:nvSpPr>
        <p:spPr bwMode="auto">
          <a:xfrm>
            <a:off x="152400" y="152400"/>
            <a:ext cx="692150" cy="603250"/>
          </a:xfrm>
          <a:prstGeom prst="rect">
            <a:avLst/>
          </a:prstGeom>
          <a:noFill/>
          <a:ln w="9525">
            <a:noFill/>
            <a:miter lim="800000"/>
            <a:headEnd/>
            <a:tailEnd/>
          </a:ln>
        </p:spPr>
        <p:txBody>
          <a:bodyPr wrap="none">
            <a:spAutoFit/>
          </a:bodyPr>
          <a:lstStyle/>
          <a:p>
            <a:pPr algn="l">
              <a:lnSpc>
                <a:spcPct val="105000"/>
              </a:lnSpc>
            </a:pPr>
            <a:r>
              <a:rPr kumimoji="1" lang="en-US" altLang="zh-CN" sz="3200" i="1">
                <a:solidFill>
                  <a:schemeClr val="tx2"/>
                </a:solidFill>
                <a:ea typeface="宋体" pitchFamily="2" charset="-122"/>
              </a:rPr>
              <a:t>     </a:t>
            </a:r>
            <a:endParaRPr kumimoji="1" lang="en-US" altLang="zh-CN" sz="3200" b="1">
              <a:solidFill>
                <a:schemeClr val="tx2"/>
              </a:solidFill>
              <a:ea typeface="宋体" pitchFamily="2"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12</a:t>
            </a:fld>
            <a:endParaRPr lang="en-US" altLang="zh-CN"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52400" y="152400"/>
            <a:ext cx="8812213" cy="6445250"/>
          </a:xfrm>
          <a:prstGeom prst="rect">
            <a:avLst/>
          </a:prstGeom>
        </p:spPr>
        <p:txBody>
          <a:bodyPr vert="horz">
            <a:normAutofit/>
          </a:bodyPr>
          <a:lstStyle/>
          <a:p>
            <a:pPr marL="0" marR="0" lvl="0" indent="0" defTabSz="914400" rtl="0" eaLnBrk="1" fontAlgn="auto" latinLnBrk="0" hangingPunct="1">
              <a:lnSpc>
                <a:spcPct val="110000"/>
              </a:lnSpc>
              <a:spcBef>
                <a:spcPct val="20000"/>
              </a:spcBef>
              <a:spcAft>
                <a:spcPct val="10000"/>
              </a:spcAft>
              <a:buClr>
                <a:schemeClr val="accent1"/>
              </a:buClr>
              <a:buSzPct val="80000"/>
              <a:buFont typeface="Wingdings" pitchFamily="2" charset="2"/>
              <a:buNone/>
              <a:tabLst/>
              <a:defRPr/>
            </a:pPr>
            <a:r>
              <a:rPr kumimoji="0" lang="en-US" altLang="zh-CN" sz="4000" b="1" i="0" u="none" strike="noStrike" kern="1200" cap="none" spc="0" normalizeH="0" baseline="0" noProof="0" dirty="0" smtClean="0">
                <a:ln>
                  <a:noFill/>
                </a:ln>
                <a:effectLst/>
                <a:uLnTx/>
                <a:uFillTx/>
                <a:latin typeface="华文新魏" pitchFamily="2" charset="-122"/>
                <a:ea typeface="华文新魏" pitchFamily="2" charset="-122"/>
              </a:rPr>
              <a:t>2-</a:t>
            </a:r>
            <a:r>
              <a:rPr kumimoji="0" lang="zh-CN" altLang="en-US" sz="4000" b="1" i="0" u="none" strike="noStrike" kern="1200" cap="none" spc="0" normalizeH="0" baseline="0" noProof="0" dirty="0" smtClean="0">
                <a:ln>
                  <a:noFill/>
                </a:ln>
                <a:effectLst/>
                <a:uLnTx/>
                <a:uFillTx/>
                <a:latin typeface="华文新魏" pitchFamily="2" charset="-122"/>
                <a:ea typeface="华文新魏" pitchFamily="2" charset="-122"/>
              </a:rPr>
              <a:t>路插入排序</a:t>
            </a:r>
          </a:p>
          <a:p>
            <a:pPr marL="0" marR="0" lvl="0" indent="0" algn="l" defTabSz="914400" rtl="0" eaLnBrk="1" fontAlgn="auto" latinLnBrk="0" hangingPunct="1">
              <a:lnSpc>
                <a:spcPct val="110000"/>
              </a:lnSpc>
              <a:spcBef>
                <a:spcPct val="20000"/>
              </a:spcBef>
              <a:spcAft>
                <a:spcPts val="0"/>
              </a:spcAft>
              <a:buClr>
                <a:schemeClr val="accent1"/>
              </a:buClr>
              <a:buSzPct val="80000"/>
              <a:buFont typeface="Wingdings" pitchFamily="2" charset="2"/>
              <a:buNone/>
              <a:tabLst/>
              <a:defRPr/>
            </a:pPr>
            <a:r>
              <a:rPr kumimoji="0" lang="zh-CN" altLang="en-US" sz="2800" b="1" i="0" u="none" strike="noStrike" kern="1200" cap="none" spc="0" normalizeH="0" baseline="0" noProof="0" dirty="0" smtClean="0">
                <a:ln>
                  <a:noFill/>
                </a:ln>
                <a:effectLst/>
                <a:uLnTx/>
                <a:uFillTx/>
                <a:latin typeface="仿宋_GB2312"/>
                <a:ea typeface="仿宋_GB2312"/>
              </a:rPr>
              <a:t>对折半插入排序的改进，以减少排序过程中移动记录的次数。附加</a:t>
            </a:r>
            <a:r>
              <a:rPr kumimoji="0" lang="en-US" altLang="zh-CN" sz="2800" b="1" i="0" u="none" strike="noStrike" kern="1200" cap="none" spc="0" normalizeH="0" baseline="0" noProof="0" dirty="0" smtClean="0">
                <a:ln>
                  <a:noFill/>
                </a:ln>
                <a:effectLst/>
                <a:uLnTx/>
                <a:uFillTx/>
                <a:latin typeface="仿宋_GB2312"/>
                <a:ea typeface="仿宋_GB2312"/>
              </a:rPr>
              <a:t>n</a:t>
            </a:r>
            <a:r>
              <a:rPr kumimoji="0" lang="zh-CN" altLang="en-US" sz="2800" b="1" i="0" u="none" strike="noStrike" kern="1200" cap="none" spc="0" normalizeH="0" baseline="0" noProof="0" dirty="0" smtClean="0">
                <a:ln>
                  <a:noFill/>
                </a:ln>
                <a:effectLst/>
                <a:uLnTx/>
                <a:uFillTx/>
                <a:latin typeface="仿宋_GB2312"/>
                <a:ea typeface="仿宋_GB2312"/>
              </a:rPr>
              <a:t>个记录的辅助空间，方法是：</a:t>
            </a:r>
          </a:p>
          <a:p>
            <a:pPr marL="533400" lvl="1" algn="l" fontAlgn="auto">
              <a:lnSpc>
                <a:spcPct val="110000"/>
              </a:lnSpc>
              <a:spcBef>
                <a:spcPct val="20000"/>
              </a:spcBef>
              <a:spcAft>
                <a:spcPts val="0"/>
              </a:spcAft>
              <a:buClr>
                <a:schemeClr val="accent1"/>
              </a:buClr>
              <a:buSzPct val="90000"/>
              <a:defRPr/>
            </a:pPr>
            <a:r>
              <a:rPr kumimoji="0" lang="zh-CN" altLang="en-US" sz="2600" b="1" i="0" u="none" strike="noStrike" kern="1200" cap="none" spc="0" normalizeH="0" baseline="0" noProof="0" dirty="0" smtClean="0">
                <a:ln>
                  <a:noFill/>
                </a:ln>
                <a:effectLst/>
                <a:uLnTx/>
                <a:uFillTx/>
                <a:latin typeface="仿宋_GB2312"/>
                <a:ea typeface="仿宋_GB2312"/>
              </a:rPr>
              <a:t>①  另设一个和</a:t>
            </a:r>
            <a:r>
              <a:rPr kumimoji="0" lang="en-US" altLang="zh-CN" sz="2600" b="1" i="0" u="none" strike="noStrike" kern="1200" cap="none" spc="0" normalizeH="0" baseline="0" noProof="0" dirty="0" smtClean="0">
                <a:ln>
                  <a:noFill/>
                </a:ln>
                <a:effectLst/>
                <a:uLnTx/>
                <a:uFillTx/>
                <a:latin typeface="仿宋_GB2312"/>
                <a:ea typeface="仿宋_GB2312"/>
              </a:rPr>
              <a:t>L</a:t>
            </a:r>
            <a:r>
              <a:rPr lang="en-US" altLang="zh-CN" sz="2600" b="1" dirty="0" smtClean="0">
                <a:latin typeface="仿宋_GB2312"/>
                <a:ea typeface="仿宋_GB2312"/>
              </a:rPr>
              <a:t>.</a:t>
            </a:r>
            <a:r>
              <a:rPr kumimoji="0" lang="en-US" altLang="zh-CN" sz="2600" b="1" i="0" u="none" strike="noStrike" kern="1200" cap="none" spc="0" normalizeH="0" baseline="0" noProof="0" dirty="0" smtClean="0">
                <a:ln>
                  <a:noFill/>
                </a:ln>
                <a:effectLst/>
                <a:uLnTx/>
                <a:uFillTx/>
                <a:latin typeface="仿宋_GB2312"/>
                <a:ea typeface="仿宋_GB2312"/>
              </a:rPr>
              <a:t>r</a:t>
            </a:r>
            <a:r>
              <a:rPr kumimoji="0" lang="zh-CN" altLang="en-US" sz="2600" b="1" i="0" u="none" strike="noStrike" kern="1200" cap="none" spc="0" normalizeH="0" baseline="0" noProof="0" dirty="0" smtClean="0">
                <a:ln>
                  <a:noFill/>
                </a:ln>
                <a:effectLst/>
                <a:uLnTx/>
                <a:uFillTx/>
                <a:latin typeface="仿宋_GB2312"/>
                <a:ea typeface="仿宋_GB2312"/>
              </a:rPr>
              <a:t>同类型的数组</a:t>
            </a:r>
            <a:r>
              <a:rPr kumimoji="0" lang="en-US" altLang="zh-CN" sz="2600" b="1" i="0" u="none" strike="noStrike" kern="1200" cap="none" spc="0" normalizeH="0" baseline="0" noProof="0" dirty="0" smtClean="0">
                <a:ln>
                  <a:noFill/>
                </a:ln>
                <a:effectLst/>
                <a:uLnTx/>
                <a:uFillTx/>
                <a:latin typeface="仿宋_GB2312"/>
                <a:ea typeface="仿宋_GB2312"/>
              </a:rPr>
              <a:t>d</a:t>
            </a:r>
            <a:r>
              <a:rPr kumimoji="0" lang="zh-CN" altLang="en-US" sz="2600" b="1" i="0" u="none" strike="noStrike" kern="1200" cap="none" spc="0" normalizeH="0" baseline="0" noProof="0" dirty="0" smtClean="0">
                <a:ln>
                  <a:noFill/>
                </a:ln>
                <a:effectLst/>
                <a:uLnTx/>
                <a:uFillTx/>
                <a:latin typeface="仿宋_GB2312"/>
                <a:ea typeface="仿宋_GB2312"/>
              </a:rPr>
              <a:t>，</a:t>
            </a:r>
            <a:r>
              <a:rPr lang="en-US" altLang="zh-CN" sz="2600" b="1" dirty="0" smtClean="0">
                <a:latin typeface="仿宋_GB2312"/>
                <a:ea typeface="仿宋_GB2312"/>
              </a:rPr>
              <a:t> </a:t>
            </a:r>
            <a:r>
              <a:rPr lang="en-US" altLang="zh-CN" sz="2600" b="1" dirty="0" err="1" smtClean="0">
                <a:latin typeface="仿宋_GB2312"/>
                <a:ea typeface="仿宋_GB2312"/>
              </a:rPr>
              <a:t>L.r</a:t>
            </a:r>
            <a:r>
              <a:rPr lang="en-US" altLang="zh-CN" sz="2600" b="1" dirty="0" smtClean="0">
                <a:latin typeface="仿宋_GB2312"/>
                <a:ea typeface="仿宋_GB2312"/>
              </a:rPr>
              <a:t>[1</a:t>
            </a:r>
            <a:r>
              <a:rPr kumimoji="0" lang="en-US" altLang="zh-CN"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effectLst/>
                <a:uLnTx/>
                <a:uFillTx/>
                <a:latin typeface="仿宋_GB2312"/>
                <a:ea typeface="仿宋_GB2312"/>
              </a:rPr>
              <a:t>赋给</a:t>
            </a:r>
            <a:r>
              <a:rPr kumimoji="0" lang="en-US" altLang="zh-CN" sz="2600" b="1" i="0" u="none" strike="noStrike" kern="1200" cap="none" spc="0" normalizeH="0" baseline="0" noProof="0" dirty="0" smtClean="0">
                <a:ln>
                  <a:noFill/>
                </a:ln>
                <a:effectLst/>
                <a:uLnTx/>
                <a:uFillTx/>
                <a:latin typeface="仿宋_GB2312"/>
                <a:ea typeface="仿宋_GB2312"/>
              </a:rPr>
              <a:t>d[1]</a:t>
            </a:r>
            <a:r>
              <a:rPr kumimoji="0" lang="zh-CN" altLang="en-US"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solidFill>
                  <a:srgbClr val="FFFF00"/>
                </a:solidFill>
                <a:effectLst/>
                <a:uLnTx/>
                <a:uFillTx/>
                <a:latin typeface="仿宋_GB2312"/>
                <a:ea typeface="仿宋_GB2312"/>
              </a:rPr>
              <a:t>将</a:t>
            </a:r>
            <a:r>
              <a:rPr kumimoji="0" lang="en-US" altLang="zh-CN" sz="2600" b="1" i="0" u="none" strike="noStrike" kern="1200" cap="none" spc="0" normalizeH="0" baseline="0" noProof="0" dirty="0" smtClean="0">
                <a:ln>
                  <a:noFill/>
                </a:ln>
                <a:solidFill>
                  <a:srgbClr val="FFFF00"/>
                </a:solidFill>
                <a:effectLst/>
                <a:uLnTx/>
                <a:uFillTx/>
                <a:latin typeface="仿宋_GB2312"/>
                <a:ea typeface="仿宋_GB2312"/>
              </a:rPr>
              <a:t>d[1]</a:t>
            </a:r>
            <a:r>
              <a:rPr kumimoji="0" lang="zh-CN" altLang="en-US" sz="2600" b="1" i="0" u="none" strike="noStrike" kern="1200" cap="none" spc="0" normalizeH="0" baseline="0" noProof="0" dirty="0" smtClean="0">
                <a:ln>
                  <a:noFill/>
                </a:ln>
                <a:solidFill>
                  <a:srgbClr val="FFFF00"/>
                </a:solidFill>
                <a:effectLst/>
                <a:uLnTx/>
                <a:uFillTx/>
                <a:latin typeface="仿宋_GB2312"/>
                <a:ea typeface="仿宋_GB2312"/>
              </a:rPr>
              <a:t>看成是排好序的序列中中间位置的记录</a:t>
            </a:r>
            <a:r>
              <a:rPr kumimoji="0" lang="zh-CN" altLang="en-US" sz="2600" b="1" i="0" u="none" strike="noStrike" kern="1200" cap="none" spc="0" normalizeH="0" baseline="0" noProof="0" dirty="0" smtClean="0">
                <a:ln>
                  <a:noFill/>
                </a:ln>
                <a:effectLst/>
                <a:uLnTx/>
                <a:uFillTx/>
                <a:latin typeface="仿宋_GB2312"/>
                <a:ea typeface="仿宋_GB2312"/>
              </a:rPr>
              <a:t>；</a:t>
            </a:r>
          </a:p>
          <a:p>
            <a:pPr marL="533400" lvl="1" algn="l" fontAlgn="auto">
              <a:lnSpc>
                <a:spcPct val="110000"/>
              </a:lnSpc>
              <a:spcBef>
                <a:spcPct val="20000"/>
              </a:spcBef>
              <a:spcAft>
                <a:spcPts val="0"/>
              </a:spcAft>
              <a:buClr>
                <a:schemeClr val="accent1"/>
              </a:buClr>
              <a:buSzPct val="90000"/>
              <a:defRPr/>
            </a:pPr>
            <a:r>
              <a:rPr kumimoji="0" lang="zh-CN" altLang="en-US" sz="2600" b="1" i="0" u="none" strike="noStrike" kern="1200" cap="none" spc="0" normalizeH="0" baseline="0" noProof="0" dirty="0" smtClean="0">
                <a:ln>
                  <a:noFill/>
                </a:ln>
                <a:effectLst/>
                <a:uLnTx/>
                <a:uFillTx/>
                <a:latin typeface="仿宋_GB2312"/>
                <a:ea typeface="仿宋_GB2312"/>
                <a:cs typeface="Times New Roman" pitchFamily="18" charset="0"/>
              </a:rPr>
              <a:t>②  </a:t>
            </a:r>
            <a:r>
              <a:rPr kumimoji="0" lang="zh-CN" altLang="en-US" sz="2600" b="1" i="0" u="none" strike="noStrike" kern="1200" cap="none" spc="0" normalizeH="0" baseline="0" noProof="0" dirty="0" smtClean="0">
                <a:ln>
                  <a:noFill/>
                </a:ln>
                <a:effectLst/>
                <a:uLnTx/>
                <a:uFillTx/>
                <a:latin typeface="仿宋_GB2312"/>
                <a:ea typeface="仿宋_GB2312"/>
              </a:rPr>
              <a:t>分别将</a:t>
            </a:r>
            <a:r>
              <a:rPr lang="en-US" altLang="zh-CN" sz="2600" b="1" dirty="0" err="1" smtClean="0">
                <a:latin typeface="仿宋_GB2312"/>
                <a:ea typeface="仿宋_GB2312"/>
              </a:rPr>
              <a:t>L.r</a:t>
            </a:r>
            <a:r>
              <a:rPr lang="en-US" altLang="zh-CN" sz="2600" b="1" dirty="0" smtClean="0">
                <a:latin typeface="仿宋_GB2312"/>
                <a:ea typeface="仿宋_GB2312"/>
              </a:rPr>
              <a:t>[ </a:t>
            </a:r>
            <a:r>
              <a:rPr kumimoji="0" lang="en-US" altLang="zh-CN" sz="2600" b="1" i="0" u="none" strike="noStrike" kern="1200" cap="none" spc="0" normalizeH="0" baseline="0" noProof="0" dirty="0" smtClean="0">
                <a:ln>
                  <a:noFill/>
                </a:ln>
                <a:effectLst/>
                <a:uLnTx/>
                <a:uFillTx/>
                <a:latin typeface="仿宋_GB2312"/>
                <a:ea typeface="仿宋_GB2312"/>
              </a:rPr>
              <a:t>]</a:t>
            </a:r>
            <a:r>
              <a:rPr kumimoji="0" lang="zh-CN" altLang="en-US" sz="2600" b="1" i="0" u="none" strike="noStrike" kern="1200" cap="none" spc="0" normalizeH="0" baseline="0" noProof="0" dirty="0" smtClean="0">
                <a:ln>
                  <a:noFill/>
                </a:ln>
                <a:effectLst/>
                <a:uLnTx/>
                <a:uFillTx/>
                <a:latin typeface="仿宋_GB2312"/>
                <a:ea typeface="仿宋_GB2312"/>
              </a:rPr>
              <a:t>中的第</a:t>
            </a:r>
            <a:r>
              <a:rPr kumimoji="0" lang="en-US" altLang="zh-CN" sz="2600" b="1" i="0" u="none" strike="noStrike" kern="1200" cap="none" spc="0" normalizeH="0" baseline="0" noProof="0" dirty="0" err="1" smtClean="0">
                <a:ln>
                  <a:noFill/>
                </a:ln>
                <a:effectLst/>
                <a:uLnTx/>
                <a:uFillTx/>
                <a:latin typeface="仿宋_GB2312"/>
                <a:ea typeface="仿宋_GB2312"/>
              </a:rPr>
              <a:t>i</a:t>
            </a:r>
            <a:r>
              <a:rPr kumimoji="0" lang="zh-CN" altLang="en-US" sz="2600" b="1" i="0" u="none" strike="noStrike" kern="1200" cap="none" spc="0" normalizeH="0" baseline="0" noProof="0" dirty="0" smtClean="0">
                <a:ln>
                  <a:noFill/>
                </a:ln>
                <a:effectLst/>
                <a:uLnTx/>
                <a:uFillTx/>
                <a:latin typeface="仿宋_GB2312"/>
                <a:ea typeface="仿宋_GB2312"/>
              </a:rPr>
              <a:t>个记录依次插入到</a:t>
            </a:r>
            <a:r>
              <a:rPr kumimoji="0" lang="en-US" altLang="zh-CN" sz="2600" b="1" i="0" u="none" strike="noStrike" kern="1200" cap="none" spc="0" normalizeH="0" baseline="0" noProof="0" dirty="0" smtClean="0">
                <a:ln>
                  <a:noFill/>
                </a:ln>
                <a:effectLst/>
                <a:uLnTx/>
                <a:uFillTx/>
                <a:latin typeface="仿宋_GB2312"/>
                <a:ea typeface="仿宋_GB2312"/>
              </a:rPr>
              <a:t>d[1]</a:t>
            </a:r>
            <a:r>
              <a:rPr kumimoji="0" lang="zh-CN" altLang="en-US" sz="2600" b="1" i="0" u="sng" strike="noStrike" kern="1200" cap="none" spc="0" normalizeH="0" baseline="0" noProof="0" dirty="0" smtClean="0">
                <a:ln>
                  <a:noFill/>
                </a:ln>
                <a:effectLst/>
                <a:uLnTx/>
                <a:uFillTx/>
                <a:latin typeface="仿宋_GB2312"/>
                <a:ea typeface="仿宋_GB2312"/>
              </a:rPr>
              <a:t>之前或之后</a:t>
            </a:r>
            <a:r>
              <a:rPr kumimoji="0" lang="zh-CN" altLang="en-US" sz="2600" b="1" i="0" u="none" strike="noStrike" kern="1200" cap="none" spc="0" normalizeH="0" baseline="0" noProof="0" dirty="0" smtClean="0">
                <a:ln>
                  <a:noFill/>
                </a:ln>
                <a:effectLst/>
                <a:uLnTx/>
                <a:uFillTx/>
                <a:latin typeface="仿宋_GB2312"/>
                <a:ea typeface="仿宋_GB2312"/>
              </a:rPr>
              <a:t>的有序序列中，具体方法： </a:t>
            </a:r>
          </a:p>
          <a:p>
            <a:pPr marL="1079500" lvl="2" algn="l" fontAlgn="auto">
              <a:lnSpc>
                <a:spcPct val="110000"/>
              </a:lnSpc>
              <a:spcBef>
                <a:spcPct val="20000"/>
              </a:spcBef>
              <a:spcAft>
                <a:spcPts val="0"/>
              </a:spcAft>
              <a:buClr>
                <a:schemeClr val="accent2"/>
              </a:buClr>
              <a:buSzPct val="85000"/>
              <a:defRPr/>
            </a:pP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].key&lt;d[1].key</a:t>
            </a: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zh-CN" altLang="en-US" sz="2800" b="1" i="0" u="none" strike="noStrike" kern="1200" cap="none" spc="0" normalizeH="0" baseline="0" noProof="0" dirty="0" smtClean="0">
                <a:ln>
                  <a:noFill/>
                </a:ln>
                <a:effectLst/>
                <a:uLnTx/>
                <a:uFillTx/>
                <a:latin typeface="仿宋_GB2312"/>
                <a:ea typeface="仿宋_GB2312"/>
              </a:rPr>
              <a:t>插入到</a:t>
            </a:r>
            <a:r>
              <a:rPr kumimoji="0" lang="en-US" altLang="zh-CN" sz="2800" b="1" i="0" u="none" strike="noStrike" kern="1200" cap="none" spc="0" normalizeH="0" baseline="0" noProof="0" dirty="0" smtClean="0">
                <a:ln>
                  <a:noFill/>
                </a:ln>
                <a:effectLst/>
                <a:uLnTx/>
                <a:uFillTx/>
                <a:latin typeface="仿宋_GB2312"/>
                <a:ea typeface="仿宋_GB2312"/>
              </a:rPr>
              <a:t>d[1]</a:t>
            </a:r>
            <a:r>
              <a:rPr kumimoji="0" lang="zh-CN" altLang="en-US" sz="2800" b="1" i="0" u="none" strike="noStrike" kern="1200" cap="none" spc="0" normalizeH="0" baseline="0" noProof="0" dirty="0" smtClean="0">
                <a:ln>
                  <a:noFill/>
                </a:ln>
                <a:effectLst/>
                <a:uLnTx/>
                <a:uFillTx/>
                <a:latin typeface="仿宋_GB2312"/>
                <a:ea typeface="仿宋_GB2312"/>
              </a:rPr>
              <a:t>之前的有序表中；</a:t>
            </a:r>
          </a:p>
          <a:p>
            <a:pPr marL="1079500" lvl="2" algn="l" fontAlgn="auto">
              <a:lnSpc>
                <a:spcPct val="110000"/>
              </a:lnSpc>
              <a:spcBef>
                <a:spcPct val="20000"/>
              </a:spcBef>
              <a:spcAft>
                <a:spcPts val="0"/>
              </a:spcAft>
              <a:buClr>
                <a:schemeClr val="accent2"/>
              </a:buClr>
              <a:buSzPct val="85000"/>
              <a:defRPr/>
            </a:pP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en-US" altLang="zh-CN" sz="2800" b="1" i="0" u="none" strike="noStrike" kern="1200" cap="none" spc="0" normalizeH="0" baseline="0" noProof="0" dirty="0" err="1" smtClean="0">
                <a:ln>
                  <a:noFill/>
                </a:ln>
                <a:effectLst/>
                <a:uLnTx/>
                <a:uFillTx/>
                <a:latin typeface="仿宋_GB2312"/>
                <a:ea typeface="仿宋_GB2312"/>
              </a:rPr>
              <a:t>key</a:t>
            </a:r>
            <a:r>
              <a:rPr kumimoji="0" lang="en-US" altLang="zh-CN" sz="2800" b="1" i="0" u="none" strike="noStrike" kern="1200" cap="none" spc="0" normalizeH="0" baseline="0" noProof="0" dirty="0" err="1" smtClean="0">
                <a:ln>
                  <a:noFill/>
                </a:ln>
                <a:effectLst/>
                <a:uLnTx/>
                <a:uFillTx/>
                <a:latin typeface="仿宋_GB2312"/>
                <a:ea typeface="仿宋_GB2312"/>
                <a:cs typeface="Times New Roman" pitchFamily="18" charset="0"/>
              </a:rPr>
              <a:t>≥</a:t>
            </a:r>
            <a:r>
              <a:rPr kumimoji="0" lang="en-US" altLang="zh-CN" sz="2800" b="1" i="0" u="none" strike="noStrike" kern="1200" cap="none" spc="0" normalizeH="0" baseline="0" noProof="0" dirty="0" err="1" smtClean="0">
                <a:ln>
                  <a:noFill/>
                </a:ln>
                <a:effectLst/>
                <a:uLnTx/>
                <a:uFillTx/>
                <a:latin typeface="仿宋_GB2312"/>
                <a:ea typeface="仿宋_GB2312"/>
              </a:rPr>
              <a:t>d</a:t>
            </a:r>
            <a:r>
              <a:rPr kumimoji="0" lang="en-US" altLang="zh-CN" sz="2800" b="1" i="0" u="none" strike="noStrike" kern="1200" cap="none" spc="0" normalizeH="0" baseline="0" noProof="0" dirty="0" smtClean="0">
                <a:ln>
                  <a:noFill/>
                </a:ln>
                <a:effectLst/>
                <a:uLnTx/>
                <a:uFillTx/>
                <a:latin typeface="仿宋_GB2312"/>
                <a:ea typeface="仿宋_GB2312"/>
              </a:rPr>
              <a:t>[1].key</a:t>
            </a:r>
            <a:r>
              <a:rPr kumimoji="0" lang="zh-CN" altLang="en-US" sz="2800" b="1" i="0" u="none" strike="noStrike" kern="1200" cap="none" spc="0" normalizeH="0" baseline="0" noProof="0" dirty="0" smtClean="0">
                <a:ln>
                  <a:noFill/>
                </a:ln>
                <a:effectLst/>
                <a:uLnTx/>
                <a:uFillTx/>
                <a:latin typeface="仿宋_GB2312"/>
                <a:ea typeface="仿宋_GB2312"/>
              </a:rPr>
              <a:t>： </a:t>
            </a:r>
            <a:r>
              <a:rPr lang="en-US" altLang="zh-CN" sz="2800" b="1" dirty="0" err="1" smtClean="0">
                <a:latin typeface="仿宋_GB2312"/>
                <a:ea typeface="仿宋_GB2312"/>
              </a:rPr>
              <a:t>L.r</a:t>
            </a:r>
            <a:r>
              <a:rPr lang="en-US" altLang="zh-CN" sz="2800" b="1" dirty="0" smtClean="0">
                <a:latin typeface="仿宋_GB2312"/>
                <a:ea typeface="仿宋_GB2312"/>
              </a:rPr>
              <a:t>[</a:t>
            </a:r>
            <a:r>
              <a:rPr lang="en-US" altLang="zh-CN" sz="2800" b="1" dirty="0" err="1" smtClean="0">
                <a:latin typeface="仿宋_GB2312"/>
                <a:ea typeface="仿宋_GB2312"/>
              </a:rPr>
              <a:t>i</a:t>
            </a:r>
            <a:r>
              <a:rPr kumimoji="0" lang="en-US" altLang="zh-CN" sz="2800" b="1" i="0" u="none" strike="noStrike" kern="1200" cap="none" spc="0" normalizeH="0" baseline="0" noProof="0" dirty="0" smtClean="0">
                <a:ln>
                  <a:noFill/>
                </a:ln>
                <a:effectLst/>
                <a:uLnTx/>
                <a:uFillTx/>
                <a:latin typeface="仿宋_GB2312"/>
                <a:ea typeface="仿宋_GB2312"/>
              </a:rPr>
              <a:t>]</a:t>
            </a:r>
            <a:r>
              <a:rPr kumimoji="0" lang="zh-CN" altLang="en-US" sz="2800" b="1" i="0" u="none" strike="noStrike" kern="1200" cap="none" spc="0" normalizeH="0" baseline="0" noProof="0" dirty="0" smtClean="0">
                <a:ln>
                  <a:noFill/>
                </a:ln>
                <a:effectLst/>
                <a:uLnTx/>
                <a:uFillTx/>
                <a:latin typeface="仿宋_GB2312"/>
                <a:ea typeface="仿宋_GB2312"/>
              </a:rPr>
              <a:t>插入到</a:t>
            </a:r>
            <a:r>
              <a:rPr kumimoji="0" lang="en-US" altLang="zh-CN" sz="2800" b="1" i="0" u="none" strike="noStrike" kern="1200" cap="none" spc="0" normalizeH="0" baseline="0" noProof="0" dirty="0" smtClean="0">
                <a:ln>
                  <a:noFill/>
                </a:ln>
                <a:effectLst/>
                <a:uLnTx/>
                <a:uFillTx/>
                <a:latin typeface="仿宋_GB2312"/>
                <a:ea typeface="仿宋_GB2312"/>
              </a:rPr>
              <a:t>d[1]</a:t>
            </a:r>
            <a:r>
              <a:rPr kumimoji="0" lang="zh-CN" altLang="en-US" sz="2800" b="1" i="0" u="none" strike="noStrike" kern="1200" cap="none" spc="0" normalizeH="0" baseline="0" noProof="0" dirty="0" smtClean="0">
                <a:ln>
                  <a:noFill/>
                </a:ln>
                <a:effectLst/>
                <a:uLnTx/>
                <a:uFillTx/>
                <a:latin typeface="仿宋_GB2312"/>
                <a:ea typeface="仿宋_GB2312"/>
              </a:rPr>
              <a:t>之后的有序表中；</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8628" name="Picture 4" descr="http://images.cnblogs.com/cnblogs_com/Clingingboy/201109/201109121715199229.png"/>
          <p:cNvPicPr>
            <a:picLocks noChangeAspect="1" noChangeArrowheads="1"/>
          </p:cNvPicPr>
          <p:nvPr/>
        </p:nvPicPr>
        <p:blipFill>
          <a:blip r:embed="rId2" cstate="print"/>
          <a:srcRect/>
          <a:stretch>
            <a:fillRect/>
          </a:stretch>
        </p:blipFill>
        <p:spPr bwMode="auto">
          <a:xfrm>
            <a:off x="0" y="0"/>
            <a:ext cx="6681879" cy="6125057"/>
          </a:xfrm>
          <a:prstGeom prst="rect">
            <a:avLst/>
          </a:prstGeom>
          <a:noFill/>
        </p:spPr>
      </p:pic>
      <p:sp>
        <p:nvSpPr>
          <p:cNvPr id="7" name="TextBox 6"/>
          <p:cNvSpPr txBox="1"/>
          <p:nvPr/>
        </p:nvSpPr>
        <p:spPr>
          <a:xfrm>
            <a:off x="6616727" y="507960"/>
            <a:ext cx="2527273" cy="2677656"/>
          </a:xfrm>
          <a:prstGeom prst="rect">
            <a:avLst/>
          </a:prstGeom>
          <a:noFill/>
        </p:spPr>
        <p:txBody>
          <a:bodyPr wrap="square" rtlCol="0">
            <a:spAutoFit/>
          </a:bodyPr>
          <a:lstStyle/>
          <a:p>
            <a:pPr algn="l">
              <a:buFont typeface="Wingdings" pitchFamily="2" charset="2"/>
              <a:buChar char="Ø"/>
            </a:pPr>
            <a:r>
              <a:rPr lang="zh-CN" altLang="en-US" sz="2800" dirty="0" smtClean="0"/>
              <a:t>移动次数约为</a:t>
            </a:r>
            <a:r>
              <a:rPr lang="en-US" altLang="zh-CN" sz="2800" dirty="0" smtClean="0"/>
              <a:t>n</a:t>
            </a:r>
            <a:r>
              <a:rPr lang="en-US" altLang="zh-CN" sz="2800" baseline="30000" dirty="0" smtClean="0"/>
              <a:t>2</a:t>
            </a:r>
            <a:r>
              <a:rPr lang="en-US" altLang="zh-CN" sz="2800" dirty="0" smtClean="0"/>
              <a:t>/8</a:t>
            </a:r>
          </a:p>
          <a:p>
            <a:pPr algn="l">
              <a:buFont typeface="Wingdings" pitchFamily="2" charset="2"/>
              <a:buChar char="Ø"/>
            </a:pPr>
            <a:r>
              <a:rPr lang="en-US" altLang="zh-CN" sz="2800" dirty="0" smtClean="0"/>
              <a:t> </a:t>
            </a:r>
            <a:r>
              <a:rPr lang="en-US" altLang="zh-CN" sz="2800" dirty="0" err="1" smtClean="0"/>
              <a:t>L.r</a:t>
            </a:r>
            <a:r>
              <a:rPr lang="en-US" altLang="zh-CN" sz="2800" dirty="0" smtClean="0"/>
              <a:t>[1]</a:t>
            </a:r>
            <a:r>
              <a:rPr lang="zh-CN" altLang="en-US" sz="2800" dirty="0" smtClean="0"/>
              <a:t>如果是最大或最小关键字则没有改进</a:t>
            </a:r>
            <a:endParaRPr lang="zh-CN" altLang="en-US" sz="2800" dirty="0"/>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3291"/>
            <a:ext cx="8240769" cy="707991"/>
          </a:xfrm>
        </p:spPr>
        <p:txBody>
          <a:bodyPr>
            <a:normAutofit fontScale="90000"/>
          </a:bodyPr>
          <a:lstStyle/>
          <a:p>
            <a:pPr algn="ctr"/>
            <a:r>
              <a:rPr lang="zh-CN" altLang="en-US" dirty="0" smtClean="0">
                <a:latin typeface="华文新魏" pitchFamily="2" charset="-122"/>
                <a:ea typeface="华文新魏" pitchFamily="2" charset="-122"/>
              </a:rPr>
              <a:t>表插入排序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190439" y="763551"/>
            <a:ext cx="8726608" cy="1752624"/>
          </a:xfrm>
        </p:spPr>
        <p:txBody>
          <a:bodyPr/>
          <a:lstStyle/>
          <a:p>
            <a:pPr marL="0" indent="0">
              <a:buNone/>
            </a:pPr>
            <a:r>
              <a:rPr lang="zh-CN" altLang="en-US" sz="3200" b="1" dirty="0" smtClean="0">
                <a:latin typeface="仿宋_GB2312"/>
                <a:ea typeface="仿宋_GB2312"/>
              </a:rPr>
              <a:t>前面的插入排序不可避免地要移动记录，若不移动记录就需要改变数据结构。附加</a:t>
            </a:r>
            <a:r>
              <a:rPr lang="en-US" altLang="zh-CN" sz="3200" b="1" dirty="0" smtClean="0">
                <a:latin typeface="仿宋_GB2312"/>
                <a:ea typeface="仿宋_GB2312"/>
              </a:rPr>
              <a:t>n</a:t>
            </a:r>
            <a:r>
              <a:rPr lang="zh-CN" altLang="en-US" sz="3200" b="1" dirty="0" smtClean="0">
                <a:latin typeface="仿宋_GB2312"/>
                <a:ea typeface="仿宋_GB2312"/>
              </a:rPr>
              <a:t>个记录的辅助空间：</a:t>
            </a:r>
          </a:p>
          <a:p>
            <a:pPr>
              <a:buNone/>
            </a:pPr>
            <a:endParaRPr lang="zh-CN" altLang="en-US" dirty="0"/>
          </a:p>
        </p:txBody>
      </p:sp>
      <p:sp>
        <p:nvSpPr>
          <p:cNvPr id="5" name="矩形 4"/>
          <p:cNvSpPr/>
          <p:nvPr/>
        </p:nvSpPr>
        <p:spPr>
          <a:xfrm>
            <a:off x="226953" y="2370123"/>
            <a:ext cx="5805567" cy="4053417"/>
          </a:xfrm>
          <a:prstGeom prst="rect">
            <a:avLst/>
          </a:prstGeom>
        </p:spPr>
        <p:txBody>
          <a:bodyPr wrap="square">
            <a:spAutoFit/>
          </a:bodyPr>
          <a:lstStyle/>
          <a:p>
            <a:pPr marL="0" lvl="1" indent="0" algn="l">
              <a:lnSpc>
                <a:spcPct val="110000"/>
              </a:lnSpc>
              <a:buNone/>
            </a:pPr>
            <a:r>
              <a:rPr lang="zh-CN" altLang="en-US" sz="2600" b="1" dirty="0" smtClean="0">
                <a:latin typeface="仿宋_GB2312"/>
              </a:rPr>
              <a:t>初始化：下标值为</a:t>
            </a:r>
            <a:r>
              <a:rPr lang="en-US" altLang="zh-CN" sz="2600" b="1" dirty="0" smtClean="0">
                <a:latin typeface="仿宋_GB2312"/>
              </a:rPr>
              <a:t>0</a:t>
            </a:r>
            <a:r>
              <a:rPr lang="zh-CN" altLang="en-US" sz="2600" b="1" dirty="0" smtClean="0">
                <a:latin typeface="仿宋_GB2312"/>
              </a:rPr>
              <a:t>的分量作为表头结点，关键字取为最大值，各分量的指针值为空；</a:t>
            </a:r>
          </a:p>
          <a:p>
            <a:pPr marL="0" lvl="1" indent="0" algn="l">
              <a:lnSpc>
                <a:spcPct val="110000"/>
              </a:lnSpc>
              <a:buNone/>
            </a:pPr>
            <a:r>
              <a:rPr lang="zh-CN" altLang="en-US" sz="2600" b="1" dirty="0" smtClean="0">
                <a:latin typeface="仿宋_GB2312"/>
              </a:rPr>
              <a:t>①  将静态链表中数组下标值为</a:t>
            </a:r>
            <a:r>
              <a:rPr lang="en-US" altLang="zh-CN" sz="2600" b="1" dirty="0" smtClean="0">
                <a:latin typeface="仿宋_GB2312"/>
              </a:rPr>
              <a:t>1</a:t>
            </a:r>
            <a:r>
              <a:rPr lang="zh-CN" altLang="en-US" sz="2600" b="1" dirty="0" smtClean="0">
                <a:latin typeface="仿宋_GB2312"/>
              </a:rPr>
              <a:t>的分量</a:t>
            </a:r>
            <a:r>
              <a:rPr lang="en-US" altLang="zh-CN" sz="2600" b="1" dirty="0" smtClean="0">
                <a:latin typeface="仿宋_GB2312"/>
              </a:rPr>
              <a:t>(</a:t>
            </a:r>
            <a:r>
              <a:rPr lang="zh-CN" altLang="en-US" sz="2600" b="1" dirty="0" smtClean="0">
                <a:latin typeface="仿宋_GB2312"/>
              </a:rPr>
              <a:t>结点</a:t>
            </a:r>
            <a:r>
              <a:rPr lang="en-US" altLang="zh-CN" sz="2600" b="1" dirty="0" smtClean="0">
                <a:latin typeface="仿宋_GB2312"/>
              </a:rPr>
              <a:t>)</a:t>
            </a:r>
            <a:r>
              <a:rPr lang="zh-CN" altLang="en-US" sz="2600" b="1" dirty="0" smtClean="0">
                <a:latin typeface="仿宋_GB2312"/>
              </a:rPr>
              <a:t>与表头结点构成一个循环链表；</a:t>
            </a:r>
          </a:p>
          <a:p>
            <a:pPr marL="0" lvl="1" indent="0" algn="l">
              <a:lnSpc>
                <a:spcPct val="110000"/>
              </a:lnSpc>
              <a:buNone/>
            </a:pPr>
            <a:r>
              <a:rPr lang="zh-CN" altLang="en-US" sz="2600" b="1" dirty="0" smtClean="0">
                <a:latin typeface="仿宋_GB2312"/>
              </a:rPr>
              <a:t>② </a:t>
            </a:r>
            <a:r>
              <a:rPr lang="en-US" altLang="zh-CN" sz="2600" b="1" dirty="0" err="1" smtClean="0">
                <a:latin typeface="仿宋_GB2312"/>
              </a:rPr>
              <a:t>i</a:t>
            </a:r>
            <a:r>
              <a:rPr lang="en-US" altLang="zh-CN" sz="2600" b="1" dirty="0" smtClean="0">
                <a:latin typeface="仿宋_GB2312"/>
              </a:rPr>
              <a:t>=2 </a:t>
            </a:r>
            <a:r>
              <a:rPr lang="zh-CN" altLang="en-US" sz="2600" b="1" dirty="0" smtClean="0">
                <a:latin typeface="仿宋_GB2312"/>
              </a:rPr>
              <a:t>，将分量</a:t>
            </a:r>
            <a:r>
              <a:rPr lang="en-US" altLang="zh-CN" sz="2600" b="1" dirty="0" smtClean="0">
                <a:latin typeface="仿宋_GB2312"/>
              </a:rPr>
              <a:t>R[</a:t>
            </a:r>
            <a:r>
              <a:rPr lang="en-US" altLang="zh-CN" sz="2600" b="1" dirty="0" err="1" smtClean="0">
                <a:latin typeface="仿宋_GB2312"/>
              </a:rPr>
              <a:t>i</a:t>
            </a:r>
            <a:r>
              <a:rPr lang="en-US" altLang="zh-CN" sz="2600" b="1" dirty="0" smtClean="0">
                <a:latin typeface="仿宋_GB2312"/>
              </a:rPr>
              <a:t>]</a:t>
            </a:r>
            <a:r>
              <a:rPr lang="zh-CN" altLang="en-US" sz="2600" b="1" dirty="0" smtClean="0">
                <a:latin typeface="仿宋_GB2312"/>
              </a:rPr>
              <a:t>按关键字递减插入到循环链表；</a:t>
            </a:r>
          </a:p>
          <a:p>
            <a:pPr marL="0" lvl="1" indent="0" algn="l">
              <a:lnSpc>
                <a:spcPct val="110000"/>
              </a:lnSpc>
              <a:buNone/>
            </a:pPr>
            <a:r>
              <a:rPr lang="zh-CN" altLang="en-US" sz="2600" b="1" dirty="0" smtClean="0">
                <a:latin typeface="仿宋_GB2312"/>
              </a:rPr>
              <a:t>③  增加</a:t>
            </a:r>
            <a:r>
              <a:rPr lang="en-US" altLang="zh-CN" sz="2600" b="1" dirty="0" err="1" smtClean="0">
                <a:latin typeface="仿宋_GB2312"/>
              </a:rPr>
              <a:t>i</a:t>
            </a:r>
            <a:r>
              <a:rPr lang="en-US" altLang="zh-CN" sz="2600" b="1" dirty="0" smtClean="0">
                <a:latin typeface="仿宋_GB2312"/>
              </a:rPr>
              <a:t> </a:t>
            </a:r>
            <a:r>
              <a:rPr lang="zh-CN" altLang="en-US" sz="2600" b="1" dirty="0" smtClean="0">
                <a:latin typeface="仿宋_GB2312"/>
              </a:rPr>
              <a:t>，重复②，直到全部分量插入到循环链表。</a:t>
            </a:r>
          </a:p>
        </p:txBody>
      </p:sp>
      <p:sp>
        <p:nvSpPr>
          <p:cNvPr id="6" name="TextBox 5"/>
          <p:cNvSpPr txBox="1"/>
          <p:nvPr/>
        </p:nvSpPr>
        <p:spPr>
          <a:xfrm>
            <a:off x="5976157" y="2443149"/>
            <a:ext cx="3024335" cy="3539430"/>
          </a:xfrm>
          <a:prstGeom prst="rect">
            <a:avLst/>
          </a:prstGeom>
          <a:noFill/>
          <a:ln>
            <a:solidFill>
              <a:srgbClr val="FFFF66"/>
            </a:solidFill>
          </a:ln>
        </p:spPr>
        <p:txBody>
          <a:bodyPr wrap="square" rtlCol="0">
            <a:spAutoFit/>
          </a:bodyPr>
          <a:lstStyle/>
          <a:p>
            <a:pPr algn="l"/>
            <a:r>
              <a:rPr lang="en-US" altLang="zh-CN" sz="2800" dirty="0" err="1" smtClean="0"/>
              <a:t>typedef</a:t>
            </a:r>
            <a:r>
              <a:rPr lang="en-US" altLang="zh-CN" sz="2800" dirty="0" smtClean="0"/>
              <a:t> </a:t>
            </a:r>
            <a:r>
              <a:rPr lang="en-US" altLang="zh-CN" sz="2800" dirty="0" err="1" smtClean="0"/>
              <a:t>struct</a:t>
            </a:r>
            <a:r>
              <a:rPr lang="en-US" altLang="zh-CN" sz="2800" dirty="0" smtClean="0"/>
              <a:t> {</a:t>
            </a:r>
          </a:p>
          <a:p>
            <a:pPr algn="l"/>
            <a:r>
              <a:rPr lang="en-US" altLang="zh-CN" sz="2800" dirty="0" smtClean="0"/>
              <a:t>    </a:t>
            </a:r>
            <a:r>
              <a:rPr lang="en-US" altLang="zh-CN" sz="2800" dirty="0" err="1" smtClean="0"/>
              <a:t>RedType</a:t>
            </a:r>
            <a:r>
              <a:rPr lang="en-US" altLang="zh-CN" sz="2800" dirty="0" smtClean="0"/>
              <a:t> </a:t>
            </a:r>
            <a:r>
              <a:rPr lang="en-US" altLang="zh-CN" sz="2800" dirty="0" err="1" smtClean="0"/>
              <a:t>rc</a:t>
            </a:r>
            <a:r>
              <a:rPr lang="en-US" altLang="zh-CN" sz="2800" dirty="0" smtClean="0"/>
              <a:t>;</a:t>
            </a:r>
          </a:p>
          <a:p>
            <a:pPr algn="l"/>
            <a:r>
              <a:rPr lang="en-US" altLang="zh-CN" sz="2800" dirty="0" smtClean="0"/>
              <a:t>    </a:t>
            </a:r>
            <a:r>
              <a:rPr lang="en-US" altLang="zh-CN" sz="2800" dirty="0" err="1" smtClean="0"/>
              <a:t>int</a:t>
            </a:r>
            <a:r>
              <a:rPr lang="en-US" altLang="zh-CN" sz="2800" dirty="0" smtClean="0"/>
              <a:t> next;</a:t>
            </a:r>
          </a:p>
          <a:p>
            <a:pPr algn="l"/>
            <a:r>
              <a:rPr lang="en-US" altLang="zh-CN" sz="2800" dirty="0" smtClean="0"/>
              <a:t>}</a:t>
            </a:r>
            <a:r>
              <a:rPr lang="en-US" altLang="zh-CN" sz="2800" dirty="0" err="1" smtClean="0"/>
              <a:t>SLNode</a:t>
            </a:r>
            <a:r>
              <a:rPr lang="en-US" altLang="zh-CN" sz="2800" dirty="0" smtClean="0"/>
              <a:t>;</a:t>
            </a:r>
            <a:br>
              <a:rPr lang="en-US" altLang="zh-CN" sz="2800" dirty="0" smtClean="0"/>
            </a:br>
            <a:r>
              <a:rPr lang="en-US" altLang="zh-CN" sz="2800" dirty="0" smtClean="0"/>
              <a:t> </a:t>
            </a:r>
            <a:r>
              <a:rPr lang="en-US" altLang="zh-CN" sz="2800" dirty="0" err="1" smtClean="0"/>
              <a:t>typedef</a:t>
            </a:r>
            <a:r>
              <a:rPr lang="en-US" altLang="zh-CN" sz="2800" dirty="0" smtClean="0"/>
              <a:t> </a:t>
            </a:r>
            <a:r>
              <a:rPr lang="en-US" altLang="zh-CN" sz="2800" dirty="0" err="1" smtClean="0"/>
              <a:t>struct</a:t>
            </a:r>
            <a:r>
              <a:rPr lang="en-US" altLang="zh-CN" sz="2800" dirty="0" smtClean="0"/>
              <a:t> {</a:t>
            </a:r>
          </a:p>
          <a:p>
            <a:pPr algn="l"/>
            <a:r>
              <a:rPr lang="en-US" altLang="zh-CN" sz="2800" dirty="0" smtClean="0"/>
              <a:t>    </a:t>
            </a:r>
            <a:r>
              <a:rPr lang="en-US" altLang="zh-CN" sz="2800" dirty="0" err="1" smtClean="0"/>
              <a:t>SLNode</a:t>
            </a:r>
            <a:r>
              <a:rPr lang="en-US" altLang="zh-CN" sz="2800" dirty="0" smtClean="0"/>
              <a:t> r[SIZE];</a:t>
            </a:r>
          </a:p>
          <a:p>
            <a:pPr algn="l"/>
            <a:r>
              <a:rPr lang="en-US" altLang="zh-CN" sz="2800" dirty="0" smtClean="0"/>
              <a:t>    </a:t>
            </a:r>
            <a:r>
              <a:rPr lang="en-US" altLang="zh-CN" sz="2800" dirty="0" err="1" smtClean="0"/>
              <a:t>int</a:t>
            </a:r>
            <a:r>
              <a:rPr lang="en-US" altLang="zh-CN" sz="2800" dirty="0" smtClean="0"/>
              <a:t> length;</a:t>
            </a:r>
          </a:p>
          <a:p>
            <a:pPr algn="l"/>
            <a:r>
              <a:rPr lang="en-US" altLang="zh-CN" sz="2800" dirty="0" smtClean="0"/>
              <a:t>}</a:t>
            </a:r>
            <a:r>
              <a:rPr lang="en-US" altLang="zh-CN" sz="2800" dirty="0" err="1" smtClean="0"/>
              <a:t>SLinkListType</a:t>
            </a:r>
            <a:r>
              <a:rPr lang="en-US" altLang="zh-CN" sz="2800" dirty="0" smtClean="0"/>
              <a:t>;</a:t>
            </a:r>
            <a:endParaRPr lang="zh-CN" altLang="en-US" sz="2800" dirty="0"/>
          </a:p>
        </p:txBody>
      </p:sp>
      <p:sp>
        <p:nvSpPr>
          <p:cNvPr id="8" name="灯片编号占位符 7"/>
          <p:cNvSpPr>
            <a:spLocks noGrp="1"/>
          </p:cNvSpPr>
          <p:nvPr>
            <p:ph type="sldNum" sz="quarter" idx="12"/>
          </p:nvPr>
        </p:nvSpPr>
        <p:spPr/>
        <p:txBody>
          <a:bodyPr/>
          <a:lstStyle/>
          <a:p>
            <a:fld id="{92DBAA45-1050-4A29-8013-90845DAE7AC9}" type="slidenum">
              <a:rPr lang="en-US" altLang="zh-CN" smtClean="0"/>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2400" y="152400"/>
            <a:ext cx="8991600" cy="1116013"/>
          </a:xfrm>
          <a:prstGeom prst="rect">
            <a:avLst/>
          </a:prstGeom>
          <a:noFill/>
          <a:ln w="9525">
            <a:noFill/>
            <a:miter lim="800000"/>
            <a:headEnd/>
            <a:tailEnd/>
          </a:ln>
        </p:spPr>
        <p:txBody>
          <a:bodyPr/>
          <a:lstStyle/>
          <a:p>
            <a:pPr algn="l">
              <a:spcBef>
                <a:spcPts val="0"/>
              </a:spcBef>
              <a:buClr>
                <a:schemeClr val="accent2"/>
              </a:buClr>
              <a:buSzPct val="80000"/>
              <a:buFont typeface="Wingdings" pitchFamily="2" charset="2"/>
              <a:buNone/>
            </a:pPr>
            <a:r>
              <a:rPr lang="zh-CN" altLang="en-US" sz="3200" b="1" dirty="0"/>
              <a:t>例：</a:t>
            </a:r>
            <a:r>
              <a:rPr lang="zh-CN" altLang="en-US" sz="2800" b="1" dirty="0"/>
              <a:t>设有关键字集合</a:t>
            </a:r>
            <a:r>
              <a:rPr lang="en-US" altLang="zh-CN" sz="2800" b="1" dirty="0"/>
              <a:t>{49, 38, 65, </a:t>
            </a:r>
            <a:r>
              <a:rPr lang="en-US" altLang="zh-CN" sz="2800" b="1" dirty="0" smtClean="0"/>
              <a:t>13, 97</a:t>
            </a:r>
            <a:r>
              <a:rPr lang="en-US" altLang="zh-CN" sz="2800" b="1" dirty="0"/>
              <a:t>, </a:t>
            </a:r>
            <a:r>
              <a:rPr lang="en-US" altLang="zh-CN" sz="2800" b="1" dirty="0" smtClean="0"/>
              <a:t>27, 76, </a:t>
            </a:r>
            <a:r>
              <a:rPr lang="en-US" altLang="zh-CN" sz="2800" b="1" u="sng" dirty="0"/>
              <a:t>49</a:t>
            </a:r>
            <a:r>
              <a:rPr lang="en-US" altLang="zh-CN" sz="2800" b="1" dirty="0"/>
              <a:t>} </a:t>
            </a:r>
            <a:r>
              <a:rPr lang="zh-CN" altLang="en-US" sz="2800" b="1" dirty="0" smtClean="0"/>
              <a:t>，采用</a:t>
            </a:r>
            <a:r>
              <a:rPr lang="zh-CN" altLang="en-US" sz="2800" b="1" dirty="0"/>
              <a:t>表插入排序的</a:t>
            </a:r>
            <a:r>
              <a:rPr lang="zh-CN" altLang="en-US" sz="2800" b="1" dirty="0" smtClean="0"/>
              <a:t>过程</a:t>
            </a:r>
            <a:r>
              <a:rPr kumimoji="0" lang="zh-CN" altLang="en-US" sz="2800" b="1" dirty="0" smtClean="0">
                <a:latin typeface="宋体" charset="-122"/>
              </a:rPr>
              <a:t>。</a:t>
            </a:r>
            <a:endParaRPr kumimoji="0" lang="zh-CN" altLang="en-US" sz="2800" b="1" dirty="0">
              <a:latin typeface="宋体" charset="-122"/>
            </a:endParaRPr>
          </a:p>
        </p:txBody>
      </p:sp>
      <p:grpSp>
        <p:nvGrpSpPr>
          <p:cNvPr id="6" name="Group 3"/>
          <p:cNvGrpSpPr>
            <a:grpSpLocks/>
          </p:cNvGrpSpPr>
          <p:nvPr/>
        </p:nvGrpSpPr>
        <p:grpSpPr bwMode="auto">
          <a:xfrm>
            <a:off x="228600" y="1571625"/>
            <a:ext cx="8686800" cy="4981575"/>
            <a:chOff x="96" y="990"/>
            <a:chExt cx="5472" cy="3138"/>
          </a:xfrm>
        </p:grpSpPr>
        <p:grpSp>
          <p:nvGrpSpPr>
            <p:cNvPr id="7" name="Group 4"/>
            <p:cNvGrpSpPr>
              <a:grpSpLocks/>
            </p:cNvGrpSpPr>
            <p:nvPr/>
          </p:nvGrpSpPr>
          <p:grpSpPr bwMode="auto">
            <a:xfrm>
              <a:off x="528" y="989"/>
              <a:ext cx="5040" cy="770"/>
              <a:chOff x="720" y="1447"/>
              <a:chExt cx="5040" cy="786"/>
            </a:xfrm>
          </p:grpSpPr>
          <p:sp>
            <p:nvSpPr>
              <p:cNvPr id="100" name="Rectangle 5"/>
              <p:cNvSpPr>
                <a:spLocks noChangeArrowheads="1"/>
              </p:cNvSpPr>
              <p:nvPr/>
            </p:nvSpPr>
            <p:spPr bwMode="auto">
              <a:xfrm>
                <a:off x="768" y="1447"/>
                <a:ext cx="4320" cy="249"/>
              </a:xfrm>
              <a:prstGeom prst="rect">
                <a:avLst/>
              </a:prstGeom>
              <a:noFill/>
              <a:ln w="9525">
                <a:noFill/>
                <a:miter lim="800000"/>
                <a:headEnd/>
                <a:tailEnd/>
              </a:ln>
            </p:spPr>
            <p:txBody>
              <a:bodyPr wrap="none" anchor="ctr"/>
              <a:lstStyle/>
              <a:p>
                <a:r>
                  <a:rPr lang="zh-CN" altLang="en-US" sz="2400" b="1" dirty="0"/>
                  <a:t>         </a:t>
                </a:r>
                <a:r>
                  <a:rPr lang="en-US" altLang="zh-CN" sz="2400" b="1" dirty="0"/>
                  <a:t>0         1       2        3      4        5       6        7       8</a:t>
                </a:r>
              </a:p>
            </p:txBody>
          </p:sp>
          <p:sp>
            <p:nvSpPr>
              <p:cNvPr id="101" name="Rectangle 6"/>
              <p:cNvSpPr>
                <a:spLocks noChangeArrowheads="1"/>
              </p:cNvSpPr>
              <p:nvPr/>
            </p:nvSpPr>
            <p:spPr bwMode="auto">
              <a:xfrm>
                <a:off x="5136" y="1728"/>
                <a:ext cx="576" cy="249"/>
              </a:xfrm>
              <a:prstGeom prst="rect">
                <a:avLst/>
              </a:prstGeom>
              <a:noFill/>
              <a:ln w="9525">
                <a:noFill/>
                <a:miter lim="800000"/>
                <a:headEnd/>
                <a:tailEnd/>
              </a:ln>
            </p:spPr>
            <p:txBody>
              <a:bodyPr wrap="none" anchor="ctr"/>
              <a:lstStyle/>
              <a:p>
                <a:r>
                  <a:rPr lang="en-US" altLang="zh-CN" sz="2400" b="1"/>
                  <a:t>key</a:t>
                </a:r>
                <a:r>
                  <a:rPr lang="zh-CN" altLang="en-US" sz="2400" b="1"/>
                  <a:t>域</a:t>
                </a:r>
              </a:p>
            </p:txBody>
          </p:sp>
          <p:sp>
            <p:nvSpPr>
              <p:cNvPr id="102" name="Rectangle 7"/>
              <p:cNvSpPr>
                <a:spLocks noChangeArrowheads="1"/>
              </p:cNvSpPr>
              <p:nvPr/>
            </p:nvSpPr>
            <p:spPr bwMode="auto">
              <a:xfrm>
                <a:off x="5136" y="1984"/>
                <a:ext cx="624" cy="249"/>
              </a:xfrm>
              <a:prstGeom prst="rect">
                <a:avLst/>
              </a:prstGeom>
              <a:noFill/>
              <a:ln w="9525">
                <a:noFill/>
                <a:miter lim="800000"/>
                <a:headEnd/>
                <a:tailEnd/>
              </a:ln>
            </p:spPr>
            <p:txBody>
              <a:bodyPr wrap="none" anchor="ctr"/>
              <a:lstStyle/>
              <a:p>
                <a:r>
                  <a:rPr lang="en-US" altLang="zh-CN" sz="2400" b="1"/>
                  <a:t>next</a:t>
                </a:r>
                <a:r>
                  <a:rPr lang="zh-CN" altLang="en-US" sz="2400" b="1"/>
                  <a:t>域</a:t>
                </a:r>
              </a:p>
            </p:txBody>
          </p:sp>
          <p:grpSp>
            <p:nvGrpSpPr>
              <p:cNvPr id="103" name="Group 8"/>
              <p:cNvGrpSpPr>
                <a:grpSpLocks/>
              </p:cNvGrpSpPr>
              <p:nvPr/>
            </p:nvGrpSpPr>
            <p:grpSpPr bwMode="auto">
              <a:xfrm>
                <a:off x="720" y="1728"/>
                <a:ext cx="4368" cy="496"/>
                <a:chOff x="720" y="1728"/>
                <a:chExt cx="4368" cy="496"/>
              </a:xfrm>
            </p:grpSpPr>
            <p:grpSp>
              <p:nvGrpSpPr>
                <p:cNvPr id="104" name="Group 9"/>
                <p:cNvGrpSpPr>
                  <a:grpSpLocks/>
                </p:cNvGrpSpPr>
                <p:nvPr/>
              </p:nvGrpSpPr>
              <p:grpSpPr bwMode="auto">
                <a:xfrm>
                  <a:off x="720" y="1728"/>
                  <a:ext cx="4368" cy="249"/>
                  <a:chOff x="720" y="1728"/>
                  <a:chExt cx="4368" cy="249"/>
                </a:xfrm>
              </p:grpSpPr>
              <p:sp>
                <p:nvSpPr>
                  <p:cNvPr id="115" name="Rectangle 10"/>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116" name="Line 11"/>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7" name="Line 12"/>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8" name="Line 13"/>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9" name="Line 14"/>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0" name="Line 15"/>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1" name="Line 16"/>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2" name="Line 17"/>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23" name="Line 18"/>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05" name="Group 19"/>
                <p:cNvGrpSpPr>
                  <a:grpSpLocks/>
                </p:cNvGrpSpPr>
                <p:nvPr/>
              </p:nvGrpSpPr>
              <p:grpSpPr bwMode="auto">
                <a:xfrm>
                  <a:off x="720" y="1975"/>
                  <a:ext cx="4368" cy="249"/>
                  <a:chOff x="720" y="1728"/>
                  <a:chExt cx="4368" cy="249"/>
                </a:xfrm>
              </p:grpSpPr>
              <p:sp>
                <p:nvSpPr>
                  <p:cNvPr id="106" name="Rectangle 20"/>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1           0       -         -       -        -         -        -        -</a:t>
                    </a:r>
                  </a:p>
                </p:txBody>
              </p:sp>
              <p:sp>
                <p:nvSpPr>
                  <p:cNvPr id="107" name="Line 21"/>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08" name="Line 22"/>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09" name="Line 23"/>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0" name="Line 24"/>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1" name="Line 25"/>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2" name="Line 26"/>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3" name="Line 27"/>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14" name="Line 28"/>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8" name="Group 29"/>
            <p:cNvGrpSpPr>
              <a:grpSpLocks/>
            </p:cNvGrpSpPr>
            <p:nvPr/>
          </p:nvGrpSpPr>
          <p:grpSpPr bwMode="auto">
            <a:xfrm>
              <a:off x="96" y="1872"/>
              <a:ext cx="4800" cy="476"/>
              <a:chOff x="384" y="2336"/>
              <a:chExt cx="4800" cy="496"/>
            </a:xfrm>
          </p:grpSpPr>
          <p:sp>
            <p:nvSpPr>
              <p:cNvPr id="78" name="Rectangle 30"/>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i=2</a:t>
                </a:r>
              </a:p>
            </p:txBody>
          </p:sp>
          <p:grpSp>
            <p:nvGrpSpPr>
              <p:cNvPr id="79" name="Group 31"/>
              <p:cNvGrpSpPr>
                <a:grpSpLocks/>
              </p:cNvGrpSpPr>
              <p:nvPr/>
            </p:nvGrpSpPr>
            <p:grpSpPr bwMode="auto">
              <a:xfrm>
                <a:off x="816" y="2336"/>
                <a:ext cx="4368" cy="496"/>
                <a:chOff x="720" y="1728"/>
                <a:chExt cx="4368" cy="496"/>
              </a:xfrm>
            </p:grpSpPr>
            <p:grpSp>
              <p:nvGrpSpPr>
                <p:cNvPr id="80" name="Group 32"/>
                <p:cNvGrpSpPr>
                  <a:grpSpLocks/>
                </p:cNvGrpSpPr>
                <p:nvPr/>
              </p:nvGrpSpPr>
              <p:grpSpPr bwMode="auto">
                <a:xfrm>
                  <a:off x="720" y="1728"/>
                  <a:ext cx="4368" cy="249"/>
                  <a:chOff x="720" y="1728"/>
                  <a:chExt cx="4368" cy="249"/>
                </a:xfrm>
              </p:grpSpPr>
              <p:sp>
                <p:nvSpPr>
                  <p:cNvPr id="91" name="Rectangle 33"/>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92" name="Line 34"/>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3" name="Line 35"/>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4" name="Line 36"/>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5" name="Line 37"/>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6" name="Line 38"/>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7" name="Line 39"/>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8" name="Line 40"/>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9" name="Line 41"/>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81" name="Group 42"/>
                <p:cNvGrpSpPr>
                  <a:grpSpLocks/>
                </p:cNvGrpSpPr>
                <p:nvPr/>
              </p:nvGrpSpPr>
              <p:grpSpPr bwMode="auto">
                <a:xfrm>
                  <a:off x="720" y="1975"/>
                  <a:ext cx="4368" cy="249"/>
                  <a:chOff x="720" y="1728"/>
                  <a:chExt cx="4368" cy="249"/>
                </a:xfrm>
              </p:grpSpPr>
              <p:sp>
                <p:nvSpPr>
                  <p:cNvPr id="82" name="Rectangle 43"/>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2           0       1         -       -        -         -        -        -</a:t>
                    </a:r>
                  </a:p>
                </p:txBody>
              </p:sp>
              <p:sp>
                <p:nvSpPr>
                  <p:cNvPr id="83" name="Line 44"/>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4" name="Line 45"/>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5" name="Line 46"/>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6" name="Line 47"/>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7" name="Line 48"/>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8" name="Line 49"/>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89" name="Line 50"/>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90" name="Line 51"/>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9" name="Group 52"/>
            <p:cNvGrpSpPr>
              <a:grpSpLocks/>
            </p:cNvGrpSpPr>
            <p:nvPr/>
          </p:nvGrpSpPr>
          <p:grpSpPr bwMode="auto">
            <a:xfrm>
              <a:off x="96" y="2480"/>
              <a:ext cx="4800" cy="476"/>
              <a:chOff x="384" y="2336"/>
              <a:chExt cx="4800" cy="496"/>
            </a:xfrm>
          </p:grpSpPr>
          <p:sp>
            <p:nvSpPr>
              <p:cNvPr id="56" name="Rectangle 53"/>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i=3</a:t>
                </a:r>
              </a:p>
            </p:txBody>
          </p:sp>
          <p:grpSp>
            <p:nvGrpSpPr>
              <p:cNvPr id="57" name="Group 54"/>
              <p:cNvGrpSpPr>
                <a:grpSpLocks/>
              </p:cNvGrpSpPr>
              <p:nvPr/>
            </p:nvGrpSpPr>
            <p:grpSpPr bwMode="auto">
              <a:xfrm>
                <a:off x="816" y="2336"/>
                <a:ext cx="4368" cy="496"/>
                <a:chOff x="720" y="1728"/>
                <a:chExt cx="4368" cy="496"/>
              </a:xfrm>
            </p:grpSpPr>
            <p:grpSp>
              <p:nvGrpSpPr>
                <p:cNvPr id="58" name="Group 55"/>
                <p:cNvGrpSpPr>
                  <a:grpSpLocks/>
                </p:cNvGrpSpPr>
                <p:nvPr/>
              </p:nvGrpSpPr>
              <p:grpSpPr bwMode="auto">
                <a:xfrm>
                  <a:off x="720" y="1728"/>
                  <a:ext cx="4368" cy="249"/>
                  <a:chOff x="720" y="1728"/>
                  <a:chExt cx="4368" cy="249"/>
                </a:xfrm>
              </p:grpSpPr>
              <p:sp>
                <p:nvSpPr>
                  <p:cNvPr id="69" name="Rectangle 56"/>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70" name="Line 57"/>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1" name="Line 58"/>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2" name="Line 59"/>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3" name="Line 60"/>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4" name="Line 61"/>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5" name="Line 62"/>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6" name="Line 63"/>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7" name="Line 64"/>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59" name="Group 65"/>
                <p:cNvGrpSpPr>
                  <a:grpSpLocks/>
                </p:cNvGrpSpPr>
                <p:nvPr/>
              </p:nvGrpSpPr>
              <p:grpSpPr bwMode="auto">
                <a:xfrm>
                  <a:off x="720" y="1975"/>
                  <a:ext cx="4368" cy="249"/>
                  <a:chOff x="720" y="1728"/>
                  <a:chExt cx="4368" cy="249"/>
                </a:xfrm>
              </p:grpSpPr>
              <p:sp>
                <p:nvSpPr>
                  <p:cNvPr id="60" name="Rectangle 66"/>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2           3       1        0       -        -         -        -        -</a:t>
                    </a:r>
                  </a:p>
                </p:txBody>
              </p:sp>
              <p:sp>
                <p:nvSpPr>
                  <p:cNvPr id="61" name="Line 67"/>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2" name="Line 68"/>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3" name="Line 69"/>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4" name="Line 70"/>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5" name="Line 71"/>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6" name="Line 72"/>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7" name="Line 73"/>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8" name="Line 74"/>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0" name="Group 75"/>
            <p:cNvGrpSpPr>
              <a:grpSpLocks/>
            </p:cNvGrpSpPr>
            <p:nvPr/>
          </p:nvGrpSpPr>
          <p:grpSpPr bwMode="auto">
            <a:xfrm>
              <a:off x="96" y="3076"/>
              <a:ext cx="4800" cy="476"/>
              <a:chOff x="384" y="2336"/>
              <a:chExt cx="4800" cy="496"/>
            </a:xfrm>
          </p:grpSpPr>
          <p:sp>
            <p:nvSpPr>
              <p:cNvPr id="34" name="Rectangle 76"/>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i=4</a:t>
                </a:r>
              </a:p>
            </p:txBody>
          </p:sp>
          <p:grpSp>
            <p:nvGrpSpPr>
              <p:cNvPr id="35" name="Group 77"/>
              <p:cNvGrpSpPr>
                <a:grpSpLocks/>
              </p:cNvGrpSpPr>
              <p:nvPr/>
            </p:nvGrpSpPr>
            <p:grpSpPr bwMode="auto">
              <a:xfrm>
                <a:off x="816" y="2336"/>
                <a:ext cx="4368" cy="496"/>
                <a:chOff x="720" y="1728"/>
                <a:chExt cx="4368" cy="496"/>
              </a:xfrm>
            </p:grpSpPr>
            <p:grpSp>
              <p:nvGrpSpPr>
                <p:cNvPr id="36" name="Group 78"/>
                <p:cNvGrpSpPr>
                  <a:grpSpLocks/>
                </p:cNvGrpSpPr>
                <p:nvPr/>
              </p:nvGrpSpPr>
              <p:grpSpPr bwMode="auto">
                <a:xfrm>
                  <a:off x="720" y="1728"/>
                  <a:ext cx="4368" cy="249"/>
                  <a:chOff x="720" y="1728"/>
                  <a:chExt cx="4368" cy="249"/>
                </a:xfrm>
              </p:grpSpPr>
              <p:sp>
                <p:nvSpPr>
                  <p:cNvPr id="47" name="Rectangle 7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48" name="Line 8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9" name="Line 8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0" name="Line 8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1" name="Line 8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2" name="Line 8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3" name="Line 8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4" name="Line 8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5" name="Line 8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37" name="Group 88"/>
                <p:cNvGrpSpPr>
                  <a:grpSpLocks/>
                </p:cNvGrpSpPr>
                <p:nvPr/>
              </p:nvGrpSpPr>
              <p:grpSpPr bwMode="auto">
                <a:xfrm>
                  <a:off x="720" y="1975"/>
                  <a:ext cx="4368" cy="249"/>
                  <a:chOff x="720" y="1728"/>
                  <a:chExt cx="4368" cy="249"/>
                </a:xfrm>
              </p:grpSpPr>
              <p:sp>
                <p:nvSpPr>
                  <p:cNvPr id="38" name="Rectangle 8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4           3       1        0       2        -         -        -        -</a:t>
                    </a:r>
                  </a:p>
                </p:txBody>
              </p:sp>
              <p:sp>
                <p:nvSpPr>
                  <p:cNvPr id="39" name="Line 9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0" name="Line 9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1" name="Line 9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2" name="Line 9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3" name="Line 9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4" name="Line 9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5" name="Line 9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6" name="Line 9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1" name="Group 98"/>
            <p:cNvGrpSpPr>
              <a:grpSpLocks/>
            </p:cNvGrpSpPr>
            <p:nvPr/>
          </p:nvGrpSpPr>
          <p:grpSpPr bwMode="auto">
            <a:xfrm>
              <a:off x="96" y="3652"/>
              <a:ext cx="4800" cy="476"/>
              <a:chOff x="384" y="2336"/>
              <a:chExt cx="4800" cy="496"/>
            </a:xfrm>
          </p:grpSpPr>
          <p:sp>
            <p:nvSpPr>
              <p:cNvPr id="12" name="Rectangle 99"/>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i=5</a:t>
                </a:r>
              </a:p>
            </p:txBody>
          </p:sp>
          <p:grpSp>
            <p:nvGrpSpPr>
              <p:cNvPr id="13" name="Group 100"/>
              <p:cNvGrpSpPr>
                <a:grpSpLocks/>
              </p:cNvGrpSpPr>
              <p:nvPr/>
            </p:nvGrpSpPr>
            <p:grpSpPr bwMode="auto">
              <a:xfrm>
                <a:off x="816" y="2336"/>
                <a:ext cx="4368" cy="496"/>
                <a:chOff x="720" y="1728"/>
                <a:chExt cx="4368" cy="496"/>
              </a:xfrm>
            </p:grpSpPr>
            <p:grpSp>
              <p:nvGrpSpPr>
                <p:cNvPr id="14" name="Group 101"/>
                <p:cNvGrpSpPr>
                  <a:grpSpLocks/>
                </p:cNvGrpSpPr>
                <p:nvPr/>
              </p:nvGrpSpPr>
              <p:grpSpPr bwMode="auto">
                <a:xfrm>
                  <a:off x="720" y="1728"/>
                  <a:ext cx="4368" cy="249"/>
                  <a:chOff x="720" y="1728"/>
                  <a:chExt cx="4368" cy="249"/>
                </a:xfrm>
              </p:grpSpPr>
              <p:sp>
                <p:nvSpPr>
                  <p:cNvPr id="25" name="Rectangle 10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26" name="Line 10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7" name="Line 10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8" name="Line 10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9" name="Line 10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0" name="Line 10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1" name="Line 10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2" name="Line 10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3" name="Line 11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5" name="Group 111"/>
                <p:cNvGrpSpPr>
                  <a:grpSpLocks/>
                </p:cNvGrpSpPr>
                <p:nvPr/>
              </p:nvGrpSpPr>
              <p:grpSpPr bwMode="auto">
                <a:xfrm>
                  <a:off x="720" y="1975"/>
                  <a:ext cx="4368" cy="249"/>
                  <a:chOff x="720" y="1728"/>
                  <a:chExt cx="4368" cy="249"/>
                </a:xfrm>
              </p:grpSpPr>
              <p:sp>
                <p:nvSpPr>
                  <p:cNvPr id="16" name="Rectangle 11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3       1        5       2       0        -        -        -</a:t>
                    </a:r>
                  </a:p>
                </p:txBody>
              </p:sp>
              <p:sp>
                <p:nvSpPr>
                  <p:cNvPr id="17" name="Line 11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8" name="Line 11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9" name="Line 11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0" name="Line 11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1" name="Line 11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2" name="Line 11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3" name="Line 11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4" name="Line 12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sp>
        <p:nvSpPr>
          <p:cNvPr id="125" name="灯片编号占位符 124"/>
          <p:cNvSpPr>
            <a:spLocks noGrp="1"/>
          </p:cNvSpPr>
          <p:nvPr>
            <p:ph type="sldNum" sz="quarter" idx="12"/>
          </p:nvPr>
        </p:nvSpPr>
        <p:spPr/>
        <p:txBody>
          <a:bodyPr/>
          <a:lstStyle/>
          <a:p>
            <a:fld id="{92DBAA45-1050-4A29-8013-90845DAE7AC9}" type="slidenum">
              <a:rPr lang="en-US" altLang="zh-CN" smtClean="0"/>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p:cNvGrpSpPr>
          <p:nvPr/>
        </p:nvGrpSpPr>
        <p:grpSpPr bwMode="auto">
          <a:xfrm>
            <a:off x="785865" y="576261"/>
            <a:ext cx="7620000" cy="2743200"/>
            <a:chOff x="144" y="96"/>
            <a:chExt cx="4800" cy="1728"/>
          </a:xfrm>
        </p:grpSpPr>
        <p:grpSp>
          <p:nvGrpSpPr>
            <p:cNvPr id="8" name="Group 5"/>
            <p:cNvGrpSpPr>
              <a:grpSpLocks/>
            </p:cNvGrpSpPr>
            <p:nvPr/>
          </p:nvGrpSpPr>
          <p:grpSpPr bwMode="auto">
            <a:xfrm>
              <a:off x="144" y="96"/>
              <a:ext cx="4800" cy="476"/>
              <a:chOff x="384" y="2336"/>
              <a:chExt cx="4800" cy="496"/>
            </a:xfrm>
          </p:grpSpPr>
          <p:sp>
            <p:nvSpPr>
              <p:cNvPr id="55" name="Rectangle 6"/>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dirty="0" err="1"/>
                  <a:t>i</a:t>
                </a:r>
                <a:r>
                  <a:rPr lang="en-US" altLang="zh-CN" sz="2400" b="1" dirty="0"/>
                  <a:t>=6</a:t>
                </a:r>
              </a:p>
            </p:txBody>
          </p:sp>
          <p:grpSp>
            <p:nvGrpSpPr>
              <p:cNvPr id="56" name="Group 7"/>
              <p:cNvGrpSpPr>
                <a:grpSpLocks/>
              </p:cNvGrpSpPr>
              <p:nvPr/>
            </p:nvGrpSpPr>
            <p:grpSpPr bwMode="auto">
              <a:xfrm>
                <a:off x="816" y="2336"/>
                <a:ext cx="4368" cy="496"/>
                <a:chOff x="720" y="1728"/>
                <a:chExt cx="4368" cy="496"/>
              </a:xfrm>
            </p:grpSpPr>
            <p:grpSp>
              <p:nvGrpSpPr>
                <p:cNvPr id="57" name="Group 8"/>
                <p:cNvGrpSpPr>
                  <a:grpSpLocks/>
                </p:cNvGrpSpPr>
                <p:nvPr/>
              </p:nvGrpSpPr>
              <p:grpSpPr bwMode="auto">
                <a:xfrm>
                  <a:off x="720" y="1728"/>
                  <a:ext cx="4368" cy="249"/>
                  <a:chOff x="720" y="1728"/>
                  <a:chExt cx="4368" cy="249"/>
                </a:xfrm>
              </p:grpSpPr>
              <p:sp>
                <p:nvSpPr>
                  <p:cNvPr id="68" name="Rectangle 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69" name="Line 1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0" name="Line 1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1" name="Line 1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2" name="Line 1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3" name="Line 1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4" name="Line 1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5" name="Line 1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76" name="Line 1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58" name="Group 18"/>
                <p:cNvGrpSpPr>
                  <a:grpSpLocks/>
                </p:cNvGrpSpPr>
                <p:nvPr/>
              </p:nvGrpSpPr>
              <p:grpSpPr bwMode="auto">
                <a:xfrm>
                  <a:off x="720" y="1975"/>
                  <a:ext cx="4368" cy="249"/>
                  <a:chOff x="720" y="1728"/>
                  <a:chExt cx="4368" cy="249"/>
                </a:xfrm>
              </p:grpSpPr>
              <p:sp>
                <p:nvSpPr>
                  <p:cNvPr id="59" name="Rectangle 19"/>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3       1        5       6       0       2         -        -</a:t>
                    </a:r>
                  </a:p>
                </p:txBody>
              </p:sp>
              <p:sp>
                <p:nvSpPr>
                  <p:cNvPr id="60" name="Line 20"/>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1" name="Line 21"/>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2" name="Line 22"/>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3" name="Line 23"/>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4" name="Line 24"/>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5" name="Line 25"/>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6" name="Line 26"/>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67" name="Line 27"/>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9" name="Group 28"/>
            <p:cNvGrpSpPr>
              <a:grpSpLocks/>
            </p:cNvGrpSpPr>
            <p:nvPr/>
          </p:nvGrpSpPr>
          <p:grpSpPr bwMode="auto">
            <a:xfrm>
              <a:off x="144" y="724"/>
              <a:ext cx="4800" cy="476"/>
              <a:chOff x="384" y="2336"/>
              <a:chExt cx="4800" cy="496"/>
            </a:xfrm>
          </p:grpSpPr>
          <p:sp>
            <p:nvSpPr>
              <p:cNvPr id="33" name="Rectangle 29"/>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i=7</a:t>
                </a:r>
              </a:p>
            </p:txBody>
          </p:sp>
          <p:grpSp>
            <p:nvGrpSpPr>
              <p:cNvPr id="34" name="Group 30"/>
              <p:cNvGrpSpPr>
                <a:grpSpLocks/>
              </p:cNvGrpSpPr>
              <p:nvPr/>
            </p:nvGrpSpPr>
            <p:grpSpPr bwMode="auto">
              <a:xfrm>
                <a:off x="816" y="2336"/>
                <a:ext cx="4368" cy="496"/>
                <a:chOff x="720" y="1728"/>
                <a:chExt cx="4368" cy="496"/>
              </a:xfrm>
            </p:grpSpPr>
            <p:grpSp>
              <p:nvGrpSpPr>
                <p:cNvPr id="35" name="Group 31"/>
                <p:cNvGrpSpPr>
                  <a:grpSpLocks/>
                </p:cNvGrpSpPr>
                <p:nvPr/>
              </p:nvGrpSpPr>
              <p:grpSpPr bwMode="auto">
                <a:xfrm>
                  <a:off x="720" y="1728"/>
                  <a:ext cx="4368" cy="249"/>
                  <a:chOff x="720" y="1728"/>
                  <a:chExt cx="4368" cy="249"/>
                </a:xfrm>
              </p:grpSpPr>
              <p:sp>
                <p:nvSpPr>
                  <p:cNvPr id="46" name="Rectangle 3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a:t>MAXINT   49     38      65     13     97      27     76     </a:t>
                    </a:r>
                    <a:r>
                      <a:rPr lang="en-US" altLang="zh-CN" sz="2400" b="1" u="sng"/>
                      <a:t>49</a:t>
                    </a:r>
                  </a:p>
                </p:txBody>
              </p:sp>
              <p:sp>
                <p:nvSpPr>
                  <p:cNvPr id="47" name="Line 3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8" name="Line 3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9" name="Line 3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0" name="Line 3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1" name="Line 3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2" name="Line 3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3" name="Line 3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54" name="Line 4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36" name="Group 41"/>
                <p:cNvGrpSpPr>
                  <a:grpSpLocks/>
                </p:cNvGrpSpPr>
                <p:nvPr/>
              </p:nvGrpSpPr>
              <p:grpSpPr bwMode="auto">
                <a:xfrm>
                  <a:off x="720" y="1975"/>
                  <a:ext cx="4368" cy="249"/>
                  <a:chOff x="720" y="1728"/>
                  <a:chExt cx="4368" cy="249"/>
                </a:xfrm>
              </p:grpSpPr>
              <p:sp>
                <p:nvSpPr>
                  <p:cNvPr id="37" name="Rectangle 42"/>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a:t>        </a:t>
                    </a:r>
                    <a:r>
                      <a:rPr lang="en-US" altLang="zh-CN" sz="2400" b="1"/>
                      <a:t>4           3       1        7       6       0       2        5        -</a:t>
                    </a:r>
                  </a:p>
                </p:txBody>
              </p:sp>
              <p:sp>
                <p:nvSpPr>
                  <p:cNvPr id="38" name="Line 43"/>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9" name="Line 44"/>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0" name="Line 45"/>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1" name="Line 46"/>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2" name="Line 47"/>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3" name="Line 48"/>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4" name="Line 49"/>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45" name="Line 50"/>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nvGrpSpPr>
            <p:cNvPr id="10" name="Group 51"/>
            <p:cNvGrpSpPr>
              <a:grpSpLocks/>
            </p:cNvGrpSpPr>
            <p:nvPr/>
          </p:nvGrpSpPr>
          <p:grpSpPr bwMode="auto">
            <a:xfrm>
              <a:off x="144" y="1348"/>
              <a:ext cx="4800" cy="476"/>
              <a:chOff x="384" y="2336"/>
              <a:chExt cx="4800" cy="496"/>
            </a:xfrm>
          </p:grpSpPr>
          <p:sp>
            <p:nvSpPr>
              <p:cNvPr id="11" name="Rectangle 52"/>
              <p:cNvSpPr>
                <a:spLocks noChangeArrowheads="1"/>
              </p:cNvSpPr>
              <p:nvPr/>
            </p:nvSpPr>
            <p:spPr bwMode="auto">
              <a:xfrm>
                <a:off x="384" y="2463"/>
                <a:ext cx="336" cy="249"/>
              </a:xfrm>
              <a:prstGeom prst="rect">
                <a:avLst/>
              </a:prstGeom>
              <a:noFill/>
              <a:ln w="9525">
                <a:noFill/>
                <a:miter lim="800000"/>
                <a:headEnd/>
                <a:tailEnd/>
              </a:ln>
            </p:spPr>
            <p:txBody>
              <a:bodyPr wrap="none" anchor="ctr"/>
              <a:lstStyle/>
              <a:p>
                <a:r>
                  <a:rPr lang="en-US" altLang="zh-CN" sz="2400" b="1"/>
                  <a:t>i=8</a:t>
                </a:r>
              </a:p>
            </p:txBody>
          </p:sp>
          <p:grpSp>
            <p:nvGrpSpPr>
              <p:cNvPr id="12" name="Group 53"/>
              <p:cNvGrpSpPr>
                <a:grpSpLocks/>
              </p:cNvGrpSpPr>
              <p:nvPr/>
            </p:nvGrpSpPr>
            <p:grpSpPr bwMode="auto">
              <a:xfrm>
                <a:off x="816" y="2336"/>
                <a:ext cx="4368" cy="496"/>
                <a:chOff x="720" y="1728"/>
                <a:chExt cx="4368" cy="496"/>
              </a:xfrm>
            </p:grpSpPr>
            <p:grpSp>
              <p:nvGrpSpPr>
                <p:cNvPr id="13" name="Group 54"/>
                <p:cNvGrpSpPr>
                  <a:grpSpLocks/>
                </p:cNvGrpSpPr>
                <p:nvPr/>
              </p:nvGrpSpPr>
              <p:grpSpPr bwMode="auto">
                <a:xfrm>
                  <a:off x="720" y="1728"/>
                  <a:ext cx="4368" cy="249"/>
                  <a:chOff x="720" y="1728"/>
                  <a:chExt cx="4368" cy="249"/>
                </a:xfrm>
              </p:grpSpPr>
              <p:sp>
                <p:nvSpPr>
                  <p:cNvPr id="24" name="Rectangle 55"/>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en-US" altLang="zh-CN" sz="2400" b="1" dirty="0"/>
                      <a:t>MAXINT   49     38      65     13     97      27     76     </a:t>
                    </a:r>
                    <a:r>
                      <a:rPr lang="en-US" altLang="zh-CN" sz="2400" b="1" u="sng" dirty="0"/>
                      <a:t>49</a:t>
                    </a:r>
                  </a:p>
                </p:txBody>
              </p:sp>
              <p:sp>
                <p:nvSpPr>
                  <p:cNvPr id="25" name="Line 56"/>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6" name="Line 57"/>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7" name="Line 58"/>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8" name="Line 59"/>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9" name="Line 60"/>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0" name="Line 61"/>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1" name="Line 62"/>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32" name="Line 63"/>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nvGrpSpPr>
                <p:cNvPr id="14" name="Group 64"/>
                <p:cNvGrpSpPr>
                  <a:grpSpLocks/>
                </p:cNvGrpSpPr>
                <p:nvPr/>
              </p:nvGrpSpPr>
              <p:grpSpPr bwMode="auto">
                <a:xfrm>
                  <a:off x="720" y="1975"/>
                  <a:ext cx="4368" cy="249"/>
                  <a:chOff x="720" y="1728"/>
                  <a:chExt cx="4368" cy="249"/>
                </a:xfrm>
              </p:grpSpPr>
              <p:sp>
                <p:nvSpPr>
                  <p:cNvPr id="15" name="Rectangle 65"/>
                  <p:cNvSpPr>
                    <a:spLocks noChangeArrowheads="1"/>
                  </p:cNvSpPr>
                  <p:nvPr/>
                </p:nvSpPr>
                <p:spPr bwMode="auto">
                  <a:xfrm>
                    <a:off x="720" y="1728"/>
                    <a:ext cx="4368" cy="249"/>
                  </a:xfrm>
                  <a:prstGeom prst="rect">
                    <a:avLst/>
                  </a:prstGeom>
                  <a:noFill/>
                  <a:ln w="9525">
                    <a:solidFill>
                      <a:schemeClr val="tx1"/>
                    </a:solidFill>
                    <a:miter lim="800000"/>
                    <a:headEnd/>
                    <a:tailEnd/>
                  </a:ln>
                </p:spPr>
                <p:txBody>
                  <a:bodyPr wrap="none" anchor="ctr"/>
                  <a:lstStyle/>
                  <a:p>
                    <a:r>
                      <a:rPr lang="zh-CN" altLang="en-US" sz="2400" b="1" dirty="0"/>
                      <a:t>        </a:t>
                    </a:r>
                    <a:r>
                      <a:rPr lang="en-US" altLang="zh-CN" sz="2400" b="1" dirty="0"/>
                      <a:t>4           8       1        7       6       0       2        5       3</a:t>
                    </a:r>
                  </a:p>
                </p:txBody>
              </p:sp>
              <p:sp>
                <p:nvSpPr>
                  <p:cNvPr id="16" name="Line 66"/>
                  <p:cNvSpPr>
                    <a:spLocks noChangeShapeType="1"/>
                  </p:cNvSpPr>
                  <p:nvPr/>
                </p:nvSpPr>
                <p:spPr bwMode="auto">
                  <a:xfrm>
                    <a:off x="163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7" name="Line 67"/>
                  <p:cNvSpPr>
                    <a:spLocks noChangeShapeType="1"/>
                  </p:cNvSpPr>
                  <p:nvPr/>
                </p:nvSpPr>
                <p:spPr bwMode="auto">
                  <a:xfrm>
                    <a:off x="2064"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8" name="Line 68"/>
                  <p:cNvSpPr>
                    <a:spLocks noChangeShapeType="1"/>
                  </p:cNvSpPr>
                  <p:nvPr/>
                </p:nvSpPr>
                <p:spPr bwMode="auto">
                  <a:xfrm>
                    <a:off x="2496"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19" name="Line 69"/>
                  <p:cNvSpPr>
                    <a:spLocks noChangeShapeType="1"/>
                  </p:cNvSpPr>
                  <p:nvPr/>
                </p:nvSpPr>
                <p:spPr bwMode="auto">
                  <a:xfrm>
                    <a:off x="292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0" name="Line 70"/>
                  <p:cNvSpPr>
                    <a:spLocks noChangeShapeType="1"/>
                  </p:cNvSpPr>
                  <p:nvPr/>
                </p:nvSpPr>
                <p:spPr bwMode="auto">
                  <a:xfrm>
                    <a:off x="3408"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1" name="Line 71"/>
                  <p:cNvSpPr>
                    <a:spLocks noChangeShapeType="1"/>
                  </p:cNvSpPr>
                  <p:nvPr/>
                </p:nvSpPr>
                <p:spPr bwMode="auto">
                  <a:xfrm>
                    <a:off x="3840"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2" name="Line 72"/>
                  <p:cNvSpPr>
                    <a:spLocks noChangeShapeType="1"/>
                  </p:cNvSpPr>
                  <p:nvPr/>
                </p:nvSpPr>
                <p:spPr bwMode="auto">
                  <a:xfrm>
                    <a:off x="4272" y="1728"/>
                    <a:ext cx="0" cy="249"/>
                  </a:xfrm>
                  <a:prstGeom prst="line">
                    <a:avLst/>
                  </a:prstGeom>
                  <a:noFill/>
                  <a:ln w="9525">
                    <a:solidFill>
                      <a:schemeClr val="tx1"/>
                    </a:solidFill>
                    <a:miter lim="800000"/>
                    <a:headEnd/>
                    <a:tailEnd/>
                  </a:ln>
                </p:spPr>
                <p:txBody>
                  <a:bodyPr wrap="none"/>
                  <a:lstStyle/>
                  <a:p>
                    <a:endParaRPr lang="zh-CN" altLang="en-US" sz="2400"/>
                  </a:p>
                </p:txBody>
              </p:sp>
              <p:sp>
                <p:nvSpPr>
                  <p:cNvPr id="23" name="Line 73"/>
                  <p:cNvSpPr>
                    <a:spLocks noChangeShapeType="1"/>
                  </p:cNvSpPr>
                  <p:nvPr/>
                </p:nvSpPr>
                <p:spPr bwMode="auto">
                  <a:xfrm>
                    <a:off x="4704" y="1728"/>
                    <a:ext cx="0" cy="249"/>
                  </a:xfrm>
                  <a:prstGeom prst="line">
                    <a:avLst/>
                  </a:prstGeom>
                  <a:noFill/>
                  <a:ln w="9525">
                    <a:solidFill>
                      <a:schemeClr val="tx1"/>
                    </a:solidFill>
                    <a:miter lim="800000"/>
                    <a:headEnd/>
                    <a:tailEnd/>
                  </a:ln>
                </p:spPr>
                <p:txBody>
                  <a:bodyPr wrap="none"/>
                  <a:lstStyle/>
                  <a:p>
                    <a:endParaRPr lang="zh-CN" altLang="en-US" sz="2400"/>
                  </a:p>
                </p:txBody>
              </p:sp>
            </p:grpSp>
          </p:grpSp>
        </p:grpSp>
      </p:grpSp>
      <p:sp>
        <p:nvSpPr>
          <p:cNvPr id="77" name="TextBox 76"/>
          <p:cNvSpPr txBox="1"/>
          <p:nvPr/>
        </p:nvSpPr>
        <p:spPr>
          <a:xfrm>
            <a:off x="263466" y="3648078"/>
            <a:ext cx="8580555" cy="2979277"/>
          </a:xfrm>
          <a:prstGeom prst="rect">
            <a:avLst/>
          </a:prstGeom>
          <a:noFill/>
        </p:spPr>
        <p:txBody>
          <a:bodyPr wrap="square" rtlCol="0">
            <a:spAutoFit/>
          </a:bodyPr>
          <a:lstStyle/>
          <a:p>
            <a:pPr algn="l">
              <a:lnSpc>
                <a:spcPct val="110000"/>
              </a:lnSpc>
              <a:spcBef>
                <a:spcPct val="10000"/>
              </a:spcBef>
              <a:buClr>
                <a:schemeClr val="tx1"/>
              </a:buClr>
              <a:buSzPct val="80000"/>
              <a:buFont typeface="Wingdings" pitchFamily="2" charset="2"/>
              <a:buChar char="Ø"/>
            </a:pPr>
            <a:r>
              <a:rPr lang="zh-CN" altLang="en-US" sz="2800" b="1" dirty="0" smtClean="0"/>
              <a:t> 和直接插入排序相比，不同的是修改</a:t>
            </a:r>
            <a:r>
              <a:rPr lang="en-US" altLang="zh-CN" sz="2800" b="1" dirty="0" smtClean="0"/>
              <a:t>2n</a:t>
            </a:r>
            <a:r>
              <a:rPr lang="zh-CN" altLang="en-US" sz="2800" b="1" dirty="0" smtClean="0"/>
              <a:t>次指针值以代替移动记录，而关键字的比较次数相同，故时间复杂度为</a:t>
            </a:r>
            <a:r>
              <a:rPr lang="en-US" altLang="zh-CN" sz="2800" b="1" dirty="0" smtClean="0"/>
              <a:t>O(n</a:t>
            </a:r>
            <a:r>
              <a:rPr lang="en-US" altLang="zh-CN" sz="2800" b="1" baseline="26000" dirty="0" smtClean="0"/>
              <a:t>2</a:t>
            </a:r>
            <a:r>
              <a:rPr lang="en-US" altLang="zh-CN" sz="2800" b="1" dirty="0" smtClean="0"/>
              <a:t>)</a:t>
            </a:r>
            <a:r>
              <a:rPr lang="zh-CN" altLang="en-US" sz="2800" b="1" dirty="0" smtClean="0">
                <a:latin typeface="宋体" charset="-122"/>
              </a:rPr>
              <a:t>。</a:t>
            </a:r>
          </a:p>
          <a:p>
            <a:pPr algn="l">
              <a:lnSpc>
                <a:spcPct val="110000"/>
              </a:lnSpc>
              <a:spcBef>
                <a:spcPct val="10000"/>
              </a:spcBef>
              <a:buClr>
                <a:schemeClr val="tx1"/>
              </a:buClr>
              <a:buSzPct val="80000"/>
              <a:buFont typeface="Wingdings" pitchFamily="2" charset="2"/>
              <a:buChar char="Ø"/>
            </a:pPr>
            <a:r>
              <a:rPr lang="zh-CN" altLang="en-US" sz="2800" b="1" dirty="0" smtClean="0">
                <a:latin typeface="宋体" charset="-122"/>
              </a:rPr>
              <a:t> 表</a:t>
            </a:r>
            <a:r>
              <a:rPr lang="zh-CN" altLang="en-US" sz="2800" b="1" dirty="0" smtClean="0"/>
              <a:t>插入排序得到一个有序链表，对其可以方便地进行顺序查找，但不能实现随机查找</a:t>
            </a:r>
            <a:r>
              <a:rPr lang="zh-CN" altLang="en-US" sz="2800" b="1" dirty="0" smtClean="0">
                <a:latin typeface="宋体" charset="-122"/>
              </a:rPr>
              <a:t>。</a:t>
            </a:r>
            <a:r>
              <a:rPr lang="zh-CN" altLang="en-US" sz="2800" b="1" dirty="0" smtClean="0"/>
              <a:t>根据需要，可以对记录进行重排（</a:t>
            </a:r>
            <a:r>
              <a:rPr lang="en-US" altLang="zh-CN" sz="2800" b="1" dirty="0" smtClean="0"/>
              <a:t>269</a:t>
            </a:r>
            <a:r>
              <a:rPr lang="zh-CN" altLang="en-US" sz="2800" b="1" dirty="0" smtClean="0"/>
              <a:t>页，算法</a:t>
            </a:r>
            <a:r>
              <a:rPr lang="en-US" altLang="zh-CN" sz="2800" b="1" dirty="0" smtClean="0"/>
              <a:t>10.3</a:t>
            </a:r>
            <a:r>
              <a:rPr lang="zh-CN" altLang="en-US" sz="2800" b="1" dirty="0" smtClean="0"/>
              <a:t>）。</a:t>
            </a:r>
            <a:endParaRPr lang="zh-CN" altLang="en-US" sz="2800" dirty="0"/>
          </a:p>
        </p:txBody>
      </p:sp>
      <p:sp>
        <p:nvSpPr>
          <p:cNvPr id="79" name="灯片编号占位符 78"/>
          <p:cNvSpPr>
            <a:spLocks noGrp="1"/>
          </p:cNvSpPr>
          <p:nvPr>
            <p:ph type="sldNum" sz="quarter" idx="12"/>
          </p:nvPr>
        </p:nvSpPr>
        <p:spPr/>
        <p:txBody>
          <a:bodyPr/>
          <a:lstStyle/>
          <a:p>
            <a:fld id="{92DBAA45-1050-4A29-8013-90845DAE7AC9}" type="slidenum">
              <a:rPr lang="en-US" altLang="zh-CN" smtClean="0"/>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1" name="Rectangle 3"/>
          <p:cNvSpPr>
            <a:spLocks noGrp="1" noChangeArrowheads="1"/>
          </p:cNvSpPr>
          <p:nvPr>
            <p:ph type="title"/>
          </p:nvPr>
        </p:nvSpPr>
        <p:spPr>
          <a:xfrm>
            <a:off x="592083" y="179343"/>
            <a:ext cx="8229600" cy="1008063"/>
          </a:xfrm>
        </p:spPr>
        <p:txBody>
          <a:bodyPr/>
          <a:lstStyle/>
          <a:p>
            <a:pPr algn="ctr"/>
            <a:r>
              <a:rPr lang="zh-CN" altLang="en-US" sz="4000" b="1" dirty="0">
                <a:latin typeface="华文新魏" pitchFamily="2" charset="-122"/>
                <a:ea typeface="华文新魏" pitchFamily="2" charset="-122"/>
              </a:rPr>
              <a:t>希尔排序 </a:t>
            </a:r>
            <a:r>
              <a:rPr lang="en-US" altLang="zh-CN" sz="4000" b="1" dirty="0">
                <a:latin typeface="华文新魏" pitchFamily="2" charset="-122"/>
                <a:ea typeface="华文新魏" pitchFamily="2" charset="-122"/>
              </a:rPr>
              <a:t>(Shell Sort)</a:t>
            </a:r>
          </a:p>
        </p:txBody>
      </p:sp>
      <p:sp>
        <p:nvSpPr>
          <p:cNvPr id="908290" name="Rectangle 2"/>
          <p:cNvSpPr>
            <a:spLocks noGrp="1" noChangeArrowheads="1"/>
          </p:cNvSpPr>
          <p:nvPr>
            <p:ph idx="1"/>
          </p:nvPr>
        </p:nvSpPr>
        <p:spPr>
          <a:xfrm>
            <a:off x="479425" y="1238220"/>
            <a:ext cx="8305800" cy="5394355"/>
          </a:xfrm>
        </p:spPr>
        <p:txBody>
          <a:bodyPr/>
          <a:lstStyle/>
          <a:p>
            <a:pPr>
              <a:lnSpc>
                <a:spcPct val="110000"/>
              </a:lnSpc>
              <a:buClr>
                <a:schemeClr val="tx1"/>
              </a:buClr>
              <a:buSzPct val="50000"/>
            </a:pPr>
            <a:r>
              <a:rPr lang="zh-CN" altLang="en-US" sz="3000" b="1" dirty="0" smtClean="0">
                <a:latin typeface="Times New Roman" pitchFamily="18" charset="0"/>
                <a:ea typeface="仿宋_GB2312" pitchFamily="49" charset="-122"/>
              </a:rPr>
              <a:t>希尔</a:t>
            </a:r>
            <a:r>
              <a:rPr lang="zh-CN" altLang="en-US" sz="3000" b="1" dirty="0">
                <a:latin typeface="Times New Roman" pitchFamily="18" charset="0"/>
                <a:ea typeface="仿宋_GB2312" pitchFamily="49" charset="-122"/>
              </a:rPr>
              <a:t>排序方法又称为缩小增量排序</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10000"/>
              </a:lnSpc>
              <a:buClr>
                <a:schemeClr val="tx1"/>
              </a:buClr>
              <a:buSzPct val="50000"/>
            </a:pPr>
            <a:r>
              <a:rPr lang="zh-CN" altLang="en-US" sz="3000" b="1" dirty="0" smtClean="0">
                <a:latin typeface="Times New Roman" pitchFamily="18" charset="0"/>
                <a:ea typeface="仿宋_GB2312" pitchFamily="49" charset="-122"/>
              </a:rPr>
              <a:t>基本思想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设待排序元素序列有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首先取一个整数 </a:t>
            </a:r>
            <a:r>
              <a:rPr lang="en-US" altLang="zh-CN" b="1" dirty="0" err="1" smtClean="0">
                <a:latin typeface="Times New Roman" pitchFamily="18" charset="0"/>
                <a:ea typeface="仿宋_GB2312" pitchFamily="49" charset="-122"/>
              </a:rPr>
              <a:t>dk</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&lt; n </a:t>
            </a:r>
            <a:r>
              <a:rPr lang="zh-CN" altLang="en-US" sz="3000" b="1" dirty="0">
                <a:latin typeface="Times New Roman" pitchFamily="18" charset="0"/>
                <a:ea typeface="仿宋_GB2312" pitchFamily="49" charset="-122"/>
              </a:rPr>
              <a:t>作为间隔，将全部元素</a:t>
            </a:r>
            <a:r>
              <a:rPr lang="zh-CN" altLang="en-US" sz="3000" b="1" dirty="0" smtClean="0">
                <a:latin typeface="Times New Roman" pitchFamily="18" charset="0"/>
                <a:ea typeface="仿宋_GB2312" pitchFamily="49" charset="-122"/>
              </a:rPr>
              <a:t>分为</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个子</a:t>
            </a:r>
            <a:r>
              <a:rPr lang="zh-CN" altLang="en-US" sz="3000" b="1" dirty="0">
                <a:latin typeface="Times New Roman" pitchFamily="18" charset="0"/>
                <a:ea typeface="仿宋_GB2312" pitchFamily="49" charset="-122"/>
              </a:rPr>
              <a:t>序列，所有距离为 </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元素放在同一个子序列中，在每一个子序列中</a:t>
            </a:r>
            <a:r>
              <a:rPr lang="zh-CN" altLang="en-US" b="1" dirty="0" smtClean="0">
                <a:latin typeface="Times New Roman" pitchFamily="18" charset="0"/>
                <a:ea typeface="仿宋_GB2312" pitchFamily="49" charset="-122"/>
              </a:rPr>
              <a:t>分别施行直接插入排序。然后缩小间隔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 </a:t>
            </a:r>
            <a:r>
              <a:rPr lang="zh-CN" altLang="en-US" b="1" dirty="0" smtClean="0">
                <a:latin typeface="Times New Roman" pitchFamily="18" charset="0"/>
                <a:ea typeface="仿宋_GB2312" pitchFamily="49" charset="-122"/>
              </a:rPr>
              <a:t>例如取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 </a:t>
            </a:r>
            <a:r>
              <a:rPr lang="en-US" altLang="zh-CN" b="1" dirty="0" smtClean="0">
                <a:latin typeface="Times New Roman" pitchFamily="18" charset="0"/>
                <a:ea typeface="仿宋_GB2312" pitchFamily="49" charset="-122"/>
                <a:sym typeface="Symbol" pitchFamily="18" charset="2"/>
              </a:rPr>
              <a:t></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/2</a:t>
            </a:r>
            <a:r>
              <a:rPr lang="en-US" altLang="zh-CN" b="1" dirty="0" smtClean="0">
                <a:latin typeface="Times New Roman" pitchFamily="18" charset="0"/>
                <a:ea typeface="仿宋_GB2312" pitchFamily="49" charset="-122"/>
                <a:sym typeface="Symbol" pitchFamily="18" charset="2"/>
              </a:rPr>
              <a:t></a:t>
            </a:r>
            <a:r>
              <a:rPr lang="zh-CN" altLang="en-US" b="1" dirty="0" smtClean="0">
                <a:latin typeface="Times New Roman" pitchFamily="18" charset="0"/>
                <a:ea typeface="仿宋_GB2312" pitchFamily="49" charset="-122"/>
              </a:rPr>
              <a:t>，重复上述的子序列划分和排序工作。直到最后取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a:t>
            </a:r>
            <a:r>
              <a:rPr lang="en-US" altLang="zh-CN" b="1" i="1" dirty="0" smtClean="0">
                <a:latin typeface="Times New Roman" pitchFamily="18" charset="0"/>
                <a:ea typeface="仿宋_GB2312" pitchFamily="49" charset="-122"/>
              </a:rPr>
              <a:t> = </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，将所有元素放在同一个序列中排序为止。</a:t>
            </a:r>
            <a:endParaRPr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18</a:t>
            </a:fld>
            <a:endParaRPr lang="en-US" altLang="zh-CN"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5" name="Rectangle 3"/>
          <p:cNvSpPr>
            <a:spLocks noGrp="1" noChangeArrowheads="1"/>
          </p:cNvSpPr>
          <p:nvPr>
            <p:ph idx="1"/>
          </p:nvPr>
        </p:nvSpPr>
        <p:spPr>
          <a:xfrm>
            <a:off x="474663" y="507960"/>
            <a:ext cx="8129587" cy="5261015"/>
          </a:xfrm>
        </p:spPr>
        <p:txBody>
          <a:bodyPr/>
          <a:lstStyle/>
          <a:p>
            <a:pPr>
              <a:lnSpc>
                <a:spcPct val="110000"/>
              </a:lnSpc>
              <a:buClrTx/>
              <a:buSzPct val="50000"/>
            </a:pPr>
            <a:r>
              <a:rPr lang="zh-CN" altLang="en-US" sz="3000" b="1" dirty="0" smtClean="0">
                <a:latin typeface="Times New Roman" pitchFamily="18" charset="0"/>
                <a:ea typeface="仿宋_GB2312" pitchFamily="49" charset="-122"/>
              </a:rPr>
              <a:t>开始时</a:t>
            </a:r>
            <a:r>
              <a:rPr lang="zh-CN" altLang="en-US" sz="3000" b="1" i="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 </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的值较大，子序列中的元素较少，排序速度较快</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随着排序进展</a:t>
            </a:r>
            <a:r>
              <a:rPr lang="zh-CN" altLang="en-US"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值逐渐变小</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子序列中元素个数逐渐变多，由于前面工作的基础，大多数元素已基本有序，所以排序速度仍然很快。</a:t>
            </a:r>
            <a:endParaRPr lang="en-US" altLang="zh-CN" sz="3000" b="1" dirty="0" smtClean="0">
              <a:latin typeface="Times New Roman" pitchFamily="18" charset="0"/>
              <a:ea typeface="仿宋_GB2312" pitchFamily="49" charset="-122"/>
            </a:endParaRPr>
          </a:p>
          <a:p>
            <a:pPr>
              <a:lnSpc>
                <a:spcPct val="110000"/>
              </a:lnSpc>
              <a:buClrTx/>
              <a:buSzPct val="50000"/>
            </a:pPr>
            <a:r>
              <a:rPr lang="zh-CN" altLang="en-US" b="1" dirty="0" smtClean="0">
                <a:latin typeface="Times New Roman" pitchFamily="18" charset="0"/>
                <a:ea typeface="仿宋_GB2312" pitchFamily="49" charset="-122"/>
              </a:rPr>
              <a:t>最后</a:t>
            </a:r>
            <a:r>
              <a:rPr lang="en-US" altLang="zh-CN" b="1" dirty="0" err="1" smtClean="0">
                <a:latin typeface="Times New Roman" pitchFamily="18" charset="0"/>
                <a:ea typeface="仿宋_GB2312" pitchFamily="49" charset="-122"/>
              </a:rPr>
              <a:t>dk</a:t>
            </a:r>
            <a:r>
              <a:rPr lang="en-US" altLang="zh-CN" b="1" dirty="0" smtClean="0">
                <a:latin typeface="Times New Roman" pitchFamily="18" charset="0"/>
                <a:ea typeface="仿宋_GB2312" pitchFamily="49" charset="-122"/>
              </a:rPr>
              <a:t> =1</a:t>
            </a:r>
            <a:r>
              <a:rPr lang="zh-CN" altLang="en-US" b="1" dirty="0" smtClean="0">
                <a:latin typeface="Times New Roman" pitchFamily="18" charset="0"/>
                <a:ea typeface="仿宋_GB2312" pitchFamily="49" charset="-122"/>
              </a:rPr>
              <a:t>，进行一次插入排序，使得所有元素变为有序。</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19</a:t>
            </a:fld>
            <a:endParaRPr lang="en-US" altLang="zh-C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a:xfrm>
            <a:off x="3586149" y="288882"/>
            <a:ext cx="1752600" cy="863600"/>
          </a:xfrm>
        </p:spPr>
        <p:txBody>
          <a:bodyPr>
            <a:normAutofit/>
          </a:bodyPr>
          <a:lstStyle/>
          <a:p>
            <a:pPr algn="ctr"/>
            <a:r>
              <a:rPr lang="zh-CN" altLang="en-US" sz="4800" dirty="0">
                <a:ea typeface="华文新魏" pitchFamily="2" charset="-122"/>
              </a:rPr>
              <a:t>概述</a:t>
            </a:r>
          </a:p>
        </p:txBody>
      </p:sp>
      <p:sp>
        <p:nvSpPr>
          <p:cNvPr id="881667" name="Rectangle 3"/>
          <p:cNvSpPr>
            <a:spLocks noGrp="1" noChangeArrowheads="1"/>
          </p:cNvSpPr>
          <p:nvPr>
            <p:ph idx="1"/>
          </p:nvPr>
        </p:nvSpPr>
        <p:spPr>
          <a:xfrm>
            <a:off x="511175" y="1201707"/>
            <a:ext cx="8129588" cy="5143531"/>
          </a:xfrm>
        </p:spPr>
        <p:txBody>
          <a:bodyPr/>
          <a:lstStyle/>
          <a:p>
            <a:pPr algn="just">
              <a:lnSpc>
                <a:spcPct val="105000"/>
              </a:lnSpc>
              <a:buClr>
                <a:schemeClr val="tx1"/>
              </a:buClr>
              <a:buSzPct val="50000"/>
            </a:pPr>
            <a:r>
              <a:rPr lang="zh-CN" altLang="en-US" sz="3000" b="1" u="sng" dirty="0">
                <a:latin typeface="Times New Roman" pitchFamily="18" charset="0"/>
                <a:ea typeface="仿宋_GB2312" pitchFamily="49" charset="-122"/>
              </a:rPr>
              <a:t>排序</a:t>
            </a:r>
            <a:r>
              <a:rPr lang="zh-CN" altLang="en-US" sz="3000" b="1" dirty="0">
                <a:latin typeface="Times New Roman" pitchFamily="18" charset="0"/>
                <a:ea typeface="仿宋_GB2312" pitchFamily="49" charset="-122"/>
              </a:rPr>
              <a:t>：将一组杂乱无章的数据按一定的规律顺次排列起来。</a:t>
            </a:r>
            <a:r>
              <a:rPr lang="zh-CN" altLang="en-US" sz="3000" b="1" dirty="0">
                <a:latin typeface="Times New Roman" pitchFamily="18" charset="0"/>
                <a:ea typeface="仿宋_GB2312" pitchFamily="49" charset="-122"/>
                <a:sym typeface="Wingdings" pitchFamily="2" charset="2"/>
              </a:rPr>
              <a:t> </a:t>
            </a:r>
          </a:p>
          <a:p>
            <a:pPr algn="just">
              <a:lnSpc>
                <a:spcPct val="105000"/>
              </a:lnSpc>
              <a:buClr>
                <a:schemeClr val="tx1"/>
              </a:buClr>
              <a:buSzPct val="50000"/>
            </a:pPr>
            <a:r>
              <a:rPr lang="zh-CN" altLang="en-US" sz="3000" b="1" u="sng" dirty="0">
                <a:latin typeface="Times New Roman" pitchFamily="18" charset="0"/>
                <a:ea typeface="仿宋_GB2312" pitchFamily="49" charset="-122"/>
              </a:rPr>
              <a:t>数据表</a:t>
            </a:r>
            <a:r>
              <a:rPr lang="en-US" altLang="zh-CN" sz="3000" b="1" u="sng" dirty="0">
                <a:latin typeface="Times New Roman" pitchFamily="18" charset="0"/>
                <a:ea typeface="仿宋_GB2312" pitchFamily="49" charset="-122"/>
              </a:rPr>
              <a:t>(</a:t>
            </a:r>
            <a:r>
              <a:rPr lang="en-US" altLang="zh-CN" sz="3000" b="1" i="1" u="sng" dirty="0" smtClean="0">
                <a:latin typeface="Times New Roman" pitchFamily="18" charset="0"/>
                <a:ea typeface="仿宋_GB2312" pitchFamily="49" charset="-122"/>
              </a:rPr>
              <a:t>data list</a:t>
            </a:r>
            <a:r>
              <a:rPr lang="en-US" altLang="zh-CN" sz="3000" b="1" u="sng"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它是待排序数据元素的有限集合。</a:t>
            </a:r>
          </a:p>
          <a:p>
            <a:pPr algn="just">
              <a:lnSpc>
                <a:spcPct val="105000"/>
              </a:lnSpc>
              <a:buClr>
                <a:schemeClr val="tx1"/>
              </a:buClr>
              <a:buSzPct val="50000"/>
            </a:pPr>
            <a:r>
              <a:rPr lang="zh-CN" altLang="en-US" b="1" u="sng" dirty="0" smtClean="0">
                <a:ea typeface="仿宋_GB2312"/>
              </a:rPr>
              <a:t>关键字</a:t>
            </a:r>
            <a:r>
              <a:rPr lang="en-US" altLang="zh-CN" sz="3000" b="1" u="sng" dirty="0" smtClean="0">
                <a:latin typeface="Times New Roman" pitchFamily="18" charset="0"/>
                <a:ea typeface="仿宋_GB2312" pitchFamily="49" charset="-122"/>
              </a:rPr>
              <a:t>(</a:t>
            </a:r>
            <a:r>
              <a:rPr lang="en-US" altLang="zh-CN" sz="3000" b="1" i="1" u="sng" dirty="0">
                <a:latin typeface="Times New Roman" pitchFamily="18" charset="0"/>
                <a:ea typeface="仿宋_GB2312" pitchFamily="49" charset="-122"/>
              </a:rPr>
              <a:t>key</a:t>
            </a:r>
            <a:r>
              <a:rPr lang="en-US" altLang="zh-CN" sz="3000" b="1" u="sng"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通常数据元素有多个属性域</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即多个数据成员组成</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其中有一个属性域可用来区分元素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作为排序依据。该域即</a:t>
            </a:r>
            <a:r>
              <a:rPr lang="zh-CN" altLang="en-US" sz="3000" b="1" dirty="0" smtClean="0">
                <a:latin typeface="Times New Roman" pitchFamily="18" charset="0"/>
                <a:ea typeface="仿宋_GB2312" pitchFamily="49" charset="-122"/>
              </a:rPr>
              <a:t>为</a:t>
            </a:r>
            <a:r>
              <a:rPr lang="zh-CN" altLang="en-US" b="1" dirty="0" smtClean="0">
                <a:ea typeface="仿宋_GB2312"/>
              </a:rPr>
              <a:t>关键字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每个数据表用哪个属性域</a:t>
            </a:r>
            <a:r>
              <a:rPr lang="zh-CN" altLang="en-US" sz="3000" b="1" dirty="0" smtClean="0">
                <a:latin typeface="Times New Roman" pitchFamily="18" charset="0"/>
                <a:ea typeface="仿宋_GB2312" pitchFamily="49" charset="-122"/>
              </a:rPr>
              <a:t>作为</a:t>
            </a:r>
            <a:r>
              <a:rPr lang="zh-CN" altLang="en-US" b="1" dirty="0" smtClean="0">
                <a:ea typeface="仿宋_GB2312"/>
              </a:rPr>
              <a:t>关键字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要视具体的应用需要而定。</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2</a:t>
            </a:fld>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9650" name="Picture 2" descr="http://hi.csdn.net/attachment/201111/19/0_13217012397eiV.gif"/>
          <p:cNvPicPr>
            <a:picLocks noChangeAspect="1" noChangeArrowheads="1"/>
          </p:cNvPicPr>
          <p:nvPr/>
        </p:nvPicPr>
        <p:blipFill>
          <a:blip r:embed="rId2" cstate="print"/>
          <a:srcRect/>
          <a:stretch>
            <a:fillRect/>
          </a:stretch>
        </p:blipFill>
        <p:spPr bwMode="auto">
          <a:xfrm>
            <a:off x="2563785" y="361908"/>
            <a:ext cx="6280234" cy="6280236"/>
          </a:xfrm>
          <a:prstGeom prst="rect">
            <a:avLst/>
          </a:prstGeom>
          <a:noFill/>
        </p:spPr>
      </p:pic>
      <p:sp>
        <p:nvSpPr>
          <p:cNvPr id="124" name="矩形 123"/>
          <p:cNvSpPr/>
          <p:nvPr/>
        </p:nvSpPr>
        <p:spPr>
          <a:xfrm>
            <a:off x="109539" y="507960"/>
            <a:ext cx="2490759" cy="1323439"/>
          </a:xfrm>
          <a:prstGeom prst="rect">
            <a:avLst/>
          </a:prstGeom>
        </p:spPr>
        <p:txBody>
          <a:bodyPr wrap="square">
            <a:spAutoFit/>
          </a:bodyPr>
          <a:lstStyle/>
          <a:p>
            <a:pPr algn="l"/>
            <a:r>
              <a:rPr lang="zh-CN" altLang="zh-CN" b="1" dirty="0" smtClean="0"/>
              <a:t>增量序列是</a:t>
            </a:r>
            <a:r>
              <a:rPr lang="en-US" altLang="zh-CN" b="1" dirty="0" smtClean="0"/>
              <a:t>5, 3, 1</a:t>
            </a:r>
            <a:endParaRPr lang="zh-CN" altLang="en-US" dirty="0"/>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4893647"/>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ShellInsert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dk</a:t>
            </a:r>
            <a:r>
              <a:rPr lang="en-US" altLang="zh-CN" sz="2400" dirty="0" smtClean="0">
                <a:latin typeface="Georgia" pitchFamily="18" charset="0"/>
              </a:rPr>
              <a:t>) {  // </a:t>
            </a:r>
            <a:r>
              <a:rPr lang="zh-CN" altLang="en-US" sz="2400" dirty="0" smtClean="0">
                <a:latin typeface="Georgia" pitchFamily="18" charset="0"/>
              </a:rPr>
              <a:t>算法</a:t>
            </a:r>
            <a:r>
              <a:rPr lang="en-US" altLang="zh-CN" sz="2400" smtClean="0">
                <a:latin typeface="Georgia" pitchFamily="18" charset="0"/>
              </a:rPr>
              <a:t>10.4</a:t>
            </a:r>
            <a:endParaRPr lang="en-US" altLang="zh-CN"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作一趟希尔插入排序。</a:t>
            </a:r>
          </a:p>
          <a:p>
            <a:pPr algn="l"/>
            <a:r>
              <a:rPr lang="zh-CN" altLang="en-US" sz="2400" dirty="0" smtClean="0">
                <a:latin typeface="Georgia" pitchFamily="18" charset="0"/>
              </a:rPr>
              <a:t>  </a:t>
            </a:r>
            <a:r>
              <a:rPr lang="en-US" altLang="zh-CN" sz="2400" dirty="0" smtClean="0">
                <a:latin typeface="Georgia" pitchFamily="18" charset="0"/>
              </a:rPr>
              <a:t>// 1. </a:t>
            </a:r>
            <a:r>
              <a:rPr lang="zh-CN" altLang="en-US" sz="2400" dirty="0" smtClean="0">
                <a:latin typeface="Georgia" pitchFamily="18" charset="0"/>
              </a:rPr>
              <a:t>前后记录位置的增量是</a:t>
            </a:r>
            <a:r>
              <a:rPr lang="en-US" altLang="zh-CN" sz="2400" dirty="0" err="1" smtClean="0">
                <a:latin typeface="Georgia" pitchFamily="18" charset="0"/>
              </a:rPr>
              <a:t>dk</a:t>
            </a:r>
            <a:r>
              <a:rPr lang="zh-CN" altLang="en-US" sz="2400" dirty="0" smtClean="0">
                <a:latin typeface="Georgia" pitchFamily="18" charset="0"/>
              </a:rPr>
              <a:t>，而不是；</a:t>
            </a:r>
          </a:p>
          <a:p>
            <a:pPr algn="l"/>
            <a:r>
              <a:rPr lang="en-US" altLang="zh-CN" sz="2400" dirty="0" smtClean="0">
                <a:latin typeface="Georgia" pitchFamily="18" charset="0"/>
              </a:rPr>
              <a:t>  // 2. </a:t>
            </a:r>
            <a:r>
              <a:rPr lang="en-US" altLang="zh-CN" sz="2400" dirty="0" smtClean="0">
                <a:solidFill>
                  <a:srgbClr val="FFFF00"/>
                </a:solidFill>
                <a:latin typeface="Georgia" pitchFamily="18" charset="0"/>
              </a:rPr>
              <a:t>r[0]</a:t>
            </a:r>
            <a:r>
              <a:rPr lang="zh-CN" altLang="en-US" sz="2400" dirty="0" smtClean="0">
                <a:solidFill>
                  <a:srgbClr val="FFFF00"/>
                </a:solidFill>
                <a:latin typeface="Georgia" pitchFamily="18" charset="0"/>
              </a:rPr>
              <a:t>只是暂存单元，不是哨兵。当</a:t>
            </a:r>
            <a:r>
              <a:rPr lang="en-US" altLang="zh-CN" sz="2400" dirty="0" smtClean="0">
                <a:solidFill>
                  <a:srgbClr val="FFFF00"/>
                </a:solidFill>
                <a:latin typeface="Georgia" pitchFamily="18" charset="0"/>
              </a:rPr>
              <a:t>j&lt;=0</a:t>
            </a:r>
            <a:r>
              <a:rPr lang="zh-CN" altLang="en-US" sz="2400" dirty="0" smtClean="0">
                <a:solidFill>
                  <a:srgbClr val="FFFF00"/>
                </a:solidFill>
                <a:latin typeface="Georgia" pitchFamily="18" charset="0"/>
              </a:rPr>
              <a:t>时，插入位置已找到。</a:t>
            </a:r>
          </a:p>
          <a:p>
            <a:pPr algn="l"/>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i,j</a:t>
            </a:r>
            <a:r>
              <a:rPr lang="en-US" altLang="zh-CN" sz="2400" dirty="0" smtClean="0">
                <a:latin typeface="Georgia" pitchFamily="18" charset="0"/>
              </a:rPr>
              <a:t>;</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=dk+1;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L.length</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if (LT(</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].key,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i-dk</a:t>
            </a:r>
            <a:r>
              <a:rPr lang="en-US" altLang="zh-CN" sz="2400" dirty="0" smtClean="0">
                <a:latin typeface="Georgia" pitchFamily="18" charset="0"/>
              </a:rPr>
              <a:t>].key)) { // </a:t>
            </a:r>
            <a:r>
              <a:rPr lang="zh-CN" altLang="en-US" sz="2400" dirty="0" smtClean="0">
                <a:latin typeface="Georgia" pitchFamily="18" charset="0"/>
              </a:rPr>
              <a:t>需将</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插入有序增量子表</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暂存在</a:t>
            </a:r>
            <a:r>
              <a:rPr lang="en-US" altLang="zh-CN" sz="2400" dirty="0" err="1" smtClean="0">
                <a:latin typeface="Georgia" pitchFamily="18" charset="0"/>
              </a:rPr>
              <a:t>L.r</a:t>
            </a:r>
            <a:r>
              <a:rPr lang="en-US" altLang="zh-CN" sz="2400" dirty="0" smtClean="0">
                <a:latin typeface="Georgia" pitchFamily="18" charset="0"/>
              </a:rPr>
              <a:t>[0]</a:t>
            </a:r>
          </a:p>
          <a:p>
            <a:pPr algn="l"/>
            <a:r>
              <a:rPr lang="en-US" altLang="zh-CN" sz="2400" dirty="0" smtClean="0">
                <a:latin typeface="Georgia" pitchFamily="18" charset="0"/>
              </a:rPr>
              <a:t>      for (j=</a:t>
            </a:r>
            <a:r>
              <a:rPr lang="en-US" altLang="zh-CN" sz="2400" dirty="0" err="1" smtClean="0">
                <a:latin typeface="Georgia" pitchFamily="18" charset="0"/>
              </a:rPr>
              <a:t>i-dk</a:t>
            </a:r>
            <a:r>
              <a:rPr lang="en-US" altLang="zh-CN" sz="2400" dirty="0" smtClean="0">
                <a:latin typeface="Georgia" pitchFamily="18" charset="0"/>
              </a:rPr>
              <a:t>; </a:t>
            </a:r>
            <a:r>
              <a:rPr lang="en-US" altLang="zh-CN" sz="2400" dirty="0" smtClean="0">
                <a:solidFill>
                  <a:srgbClr val="FFFF00"/>
                </a:solidFill>
                <a:latin typeface="Georgia" pitchFamily="18" charset="0"/>
              </a:rPr>
              <a:t>j&gt;0 &amp;&amp; LT(</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[0].key, </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[j].key)</a:t>
            </a:r>
            <a:r>
              <a:rPr lang="en-US" altLang="zh-CN" sz="2400" dirty="0" smtClean="0">
                <a:latin typeface="Georgia" pitchFamily="18" charset="0"/>
              </a:rPr>
              <a:t>; j-=</a:t>
            </a:r>
            <a:r>
              <a:rPr lang="en-US" altLang="zh-CN" sz="2400" dirty="0" err="1" smtClean="0">
                <a:latin typeface="Georgia" pitchFamily="18" charset="0"/>
              </a:rPr>
              <a:t>dk</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j+dk</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[j];              // </a:t>
            </a:r>
            <a:r>
              <a:rPr lang="zh-CN" altLang="en-US" sz="2400" dirty="0" smtClean="0">
                <a:latin typeface="Georgia" pitchFamily="18" charset="0"/>
              </a:rPr>
              <a:t>记录后移，查找插入位置</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solidFill>
                  <a:srgbClr val="FFFF00"/>
                </a:solidFill>
                <a:latin typeface="Georgia" pitchFamily="18" charset="0"/>
              </a:rPr>
              <a:t>j+dk</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插入</a:t>
            </a: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ShellInsert</a:t>
            </a:r>
            <a:endParaRPr lang="zh-CN" altLang="en-US" sz="2400" dirty="0">
              <a:latin typeface="Georgia" pitchFamily="18" charset="0"/>
            </a:endParaRPr>
          </a:p>
        </p:txBody>
      </p:sp>
      <p:sp>
        <p:nvSpPr>
          <p:cNvPr id="6" name="矩形 5"/>
          <p:cNvSpPr/>
          <p:nvPr/>
        </p:nvSpPr>
        <p:spPr>
          <a:xfrm>
            <a:off x="2344707" y="4853007"/>
            <a:ext cx="6726267" cy="1938992"/>
          </a:xfrm>
          <a:prstGeom prst="rect">
            <a:avLst/>
          </a:prstGeom>
          <a:ln>
            <a:solidFill>
              <a:srgbClr val="FFFF66"/>
            </a:solidFill>
          </a:ln>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ShellSort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dlta</a:t>
            </a:r>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t)</a:t>
            </a:r>
          </a:p>
          <a:p>
            <a:pPr algn="l"/>
            <a:r>
              <a:rPr lang="en-US" altLang="zh-CN" sz="2400" dirty="0" smtClean="0">
                <a:latin typeface="Georgia" pitchFamily="18" charset="0"/>
              </a:rPr>
              <a:t>   // </a:t>
            </a:r>
            <a:r>
              <a:rPr lang="zh-CN" altLang="en-US" sz="2400" dirty="0" smtClean="0">
                <a:latin typeface="Georgia" pitchFamily="18" charset="0"/>
              </a:rPr>
              <a:t>按增量序列</a:t>
            </a:r>
            <a:r>
              <a:rPr lang="en-US" altLang="zh-CN" sz="2400" dirty="0" err="1" smtClean="0">
                <a:latin typeface="Georgia" pitchFamily="18" charset="0"/>
              </a:rPr>
              <a:t>dlta</a:t>
            </a:r>
            <a:r>
              <a:rPr lang="en-US" altLang="zh-CN" sz="2400" dirty="0" smtClean="0">
                <a:latin typeface="Georgia" pitchFamily="18" charset="0"/>
              </a:rPr>
              <a:t>[0..t-1]</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作希尔排序。</a:t>
            </a:r>
          </a:p>
          <a:p>
            <a:pPr algn="l"/>
            <a:r>
              <a:rPr lang="zh-CN" altLang="en-US" sz="2400" dirty="0" smtClean="0">
                <a:latin typeface="Georgia" pitchFamily="18" charset="0"/>
              </a:rPr>
              <a:t>   </a:t>
            </a:r>
            <a:r>
              <a:rPr lang="en-US" altLang="zh-CN" sz="2400" dirty="0" smtClean="0">
                <a:latin typeface="Georgia" pitchFamily="18" charset="0"/>
              </a:rPr>
              <a:t>for (</a:t>
            </a:r>
            <a:r>
              <a:rPr lang="en-US" altLang="zh-CN" sz="2400" dirty="0" err="1" smtClean="0">
                <a:latin typeface="Georgia" pitchFamily="18" charset="0"/>
              </a:rPr>
              <a:t>int</a:t>
            </a:r>
            <a:r>
              <a:rPr lang="en-US" altLang="zh-CN" sz="2400" dirty="0" smtClean="0">
                <a:latin typeface="Georgia" pitchFamily="18" charset="0"/>
              </a:rPr>
              <a:t> k=0; k&lt;t; ++k)</a:t>
            </a:r>
          </a:p>
          <a:p>
            <a:pPr algn="l"/>
            <a:r>
              <a:rPr lang="en-US" altLang="zh-CN" sz="2400" dirty="0" smtClean="0">
                <a:latin typeface="Georgia" pitchFamily="18" charset="0"/>
              </a:rPr>
              <a:t>      </a:t>
            </a:r>
            <a:r>
              <a:rPr lang="en-US" altLang="zh-CN" sz="2400" dirty="0" err="1" smtClean="0">
                <a:latin typeface="Georgia" pitchFamily="18" charset="0"/>
              </a:rPr>
              <a:t>ShellInsert</a:t>
            </a:r>
            <a:r>
              <a:rPr lang="en-US" altLang="zh-CN" sz="2400" dirty="0" smtClean="0">
                <a:latin typeface="Georgia" pitchFamily="18" charset="0"/>
              </a:rPr>
              <a:t>(L, </a:t>
            </a:r>
            <a:r>
              <a:rPr lang="en-US" altLang="zh-CN" sz="2400" dirty="0" err="1" smtClean="0">
                <a:latin typeface="Georgia" pitchFamily="18" charset="0"/>
              </a:rPr>
              <a:t>dlta</a:t>
            </a:r>
            <a:r>
              <a:rPr lang="en-US" altLang="zh-CN" sz="2400" dirty="0" smtClean="0">
                <a:latin typeface="Georgia" pitchFamily="18" charset="0"/>
              </a:rPr>
              <a:t>[k]);  </a:t>
            </a:r>
            <a:endParaRPr lang="zh-CN" altLang="en-US" sz="2400" dirty="0" smtClean="0">
              <a:latin typeface="Georgia" pitchFamily="18" charset="0"/>
            </a:endParaRPr>
          </a:p>
          <a:p>
            <a:pPr algn="l"/>
            <a:r>
              <a:rPr lang="en-US" altLang="zh-CN" sz="2400" dirty="0" smtClean="0">
                <a:latin typeface="Georgia" pitchFamily="18" charset="0"/>
              </a:rPr>
              <a:t>} // </a:t>
            </a:r>
            <a:r>
              <a:rPr lang="en-US" altLang="zh-CN" sz="2400" dirty="0" err="1" smtClean="0">
                <a:latin typeface="Georgia" pitchFamily="18" charset="0"/>
              </a:rPr>
              <a:t>ShellSort</a:t>
            </a:r>
            <a:endParaRPr lang="en-US" altLang="zh-CN" sz="2400" dirty="0">
              <a:latin typeface="Georgia" pitchFamily="18" charset="0"/>
            </a:endParaRPr>
          </a:p>
        </p:txBody>
      </p:sp>
      <p:sp>
        <p:nvSpPr>
          <p:cNvPr id="8" name="灯片编号占位符 7"/>
          <p:cNvSpPr>
            <a:spLocks noGrp="1"/>
          </p:cNvSpPr>
          <p:nvPr>
            <p:ph type="sldNum" sz="quarter" idx="12"/>
          </p:nvPr>
        </p:nvSpPr>
        <p:spPr/>
        <p:txBody>
          <a:bodyPr/>
          <a:lstStyle/>
          <a:p>
            <a:fld id="{92DBAA45-1050-4A29-8013-90845DAE7AC9}" type="slidenum">
              <a:rPr lang="en-US" altLang="zh-CN" smtClean="0"/>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2" name="Rectangle 4"/>
          <p:cNvSpPr>
            <a:spLocks noGrp="1" noChangeArrowheads="1"/>
          </p:cNvSpPr>
          <p:nvPr>
            <p:ph idx="1"/>
          </p:nvPr>
        </p:nvSpPr>
        <p:spPr>
          <a:xfrm>
            <a:off x="457200" y="434934"/>
            <a:ext cx="8229600" cy="5946816"/>
          </a:xfrm>
        </p:spPr>
        <p:txBody>
          <a:bodyPr>
            <a:normAutofit fontScale="92500" lnSpcReduction="10000"/>
          </a:bodyPr>
          <a:lstStyle/>
          <a:p>
            <a:pPr>
              <a:lnSpc>
                <a:spcPct val="105000"/>
              </a:lnSpc>
              <a:spcBef>
                <a:spcPct val="5000"/>
              </a:spcBef>
              <a:buFont typeface="Wingdings" pitchFamily="2" charset="2"/>
              <a:buNone/>
            </a:pPr>
            <a:endParaRPr lang="en-US" altLang="zh-CN" sz="1000" b="1" dirty="0">
              <a:latin typeface="Times New Roman" pitchFamily="18" charset="0"/>
              <a:ea typeface="隶书" pitchFamily="49" charset="-122"/>
            </a:endParaRPr>
          </a:p>
          <a:p>
            <a:pPr algn="ctr">
              <a:lnSpc>
                <a:spcPct val="105000"/>
              </a:lnSpc>
              <a:spcBef>
                <a:spcPct val="5000"/>
              </a:spcBef>
              <a:buClr>
                <a:schemeClr val="tx1"/>
              </a:buClr>
              <a:buFont typeface="Wingdings" pitchFamily="2" charset="2"/>
              <a:buNone/>
            </a:pPr>
            <a:r>
              <a:rPr lang="zh-CN" altLang="en-US" sz="4300" dirty="0">
                <a:latin typeface="华文新魏" pitchFamily="2" charset="-122"/>
                <a:ea typeface="华文新魏" pitchFamily="2" charset="-122"/>
              </a:rPr>
              <a:t>算法分析</a:t>
            </a:r>
          </a:p>
          <a:p>
            <a:pPr>
              <a:spcBef>
                <a:spcPct val="15000"/>
              </a:spcBef>
              <a:buClr>
                <a:schemeClr val="tx1"/>
              </a:buClr>
              <a:buSzPct val="50000"/>
            </a:pPr>
            <a:r>
              <a:rPr lang="zh-CN" altLang="en-US" sz="3000" b="1" dirty="0" smtClean="0">
                <a:latin typeface="Times New Roman" pitchFamily="18" charset="0"/>
                <a:ea typeface="仿宋_GB2312" pitchFamily="49" charset="-122"/>
              </a:rPr>
              <a:t>增量</a:t>
            </a:r>
            <a:r>
              <a:rPr lang="en-US" altLang="zh-CN" sz="3000" b="1" dirty="0" err="1" smtClean="0">
                <a:latin typeface="Times New Roman" pitchFamily="18" charset="0"/>
                <a:ea typeface="仿宋_GB2312" pitchFamily="49" charset="-122"/>
              </a:rPr>
              <a:t>dk</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取法有多种</a:t>
            </a:r>
            <a:r>
              <a:rPr lang="zh-CN" altLang="en-US" sz="3000" b="1" dirty="0" smtClean="0">
                <a:latin typeface="Times New Roman" pitchFamily="18" charset="0"/>
                <a:ea typeface="仿宋_GB2312" pitchFamily="49" charset="-122"/>
              </a:rPr>
              <a:t>。对</a:t>
            </a:r>
            <a:r>
              <a:rPr lang="zh-CN" altLang="en-US" sz="3000" b="1" dirty="0">
                <a:latin typeface="Times New Roman" pitchFamily="18" charset="0"/>
                <a:ea typeface="仿宋_GB2312" pitchFamily="49" charset="-122"/>
              </a:rPr>
              <a:t>特定的待排序元素序列，可以准确地</a:t>
            </a:r>
            <a:r>
              <a:rPr lang="zh-CN" altLang="en-US" sz="3000" b="1" dirty="0" smtClean="0">
                <a:latin typeface="Times New Roman" pitchFamily="18" charset="0"/>
                <a:ea typeface="仿宋_GB2312" pitchFamily="49" charset="-122"/>
              </a:rPr>
              <a:t>估算关键字的</a:t>
            </a:r>
            <a:r>
              <a:rPr lang="zh-CN" altLang="en-US" sz="3000" b="1" dirty="0">
                <a:latin typeface="Times New Roman" pitchFamily="18" charset="0"/>
                <a:ea typeface="仿宋_GB2312" pitchFamily="49" charset="-122"/>
              </a:rPr>
              <a:t>比较次数和元素移动次数</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gn="just">
              <a:lnSpc>
                <a:spcPct val="110000"/>
              </a:lnSpc>
              <a:buClr>
                <a:schemeClr val="tx1"/>
              </a:buClr>
              <a:buSzPct val="50000"/>
            </a:pPr>
            <a:r>
              <a:rPr lang="zh-CN" altLang="en-US" b="1" dirty="0" smtClean="0">
                <a:latin typeface="Times New Roman" pitchFamily="18" charset="0"/>
                <a:ea typeface="仿宋_GB2312" pitchFamily="49" charset="-122"/>
              </a:rPr>
              <a:t>想要弄清关键字比较次数和元素移动次数与增量选择之间的依赖关系，并给出完整的数学分析，是尚未解决的数学问题。 </a:t>
            </a:r>
          </a:p>
          <a:p>
            <a:pPr algn="just">
              <a:lnSpc>
                <a:spcPct val="110000"/>
              </a:lnSpc>
              <a:buClr>
                <a:schemeClr val="tx1"/>
              </a:buClr>
              <a:buSzPct val="50000"/>
            </a:pPr>
            <a:r>
              <a:rPr lang="en-US" altLang="zh-CN" b="1" dirty="0" smtClean="0">
                <a:latin typeface="Times New Roman" pitchFamily="18" charset="0"/>
                <a:ea typeface="仿宋_GB2312" pitchFamily="49" charset="-122"/>
              </a:rPr>
              <a:t>Knuth</a:t>
            </a:r>
            <a:r>
              <a:rPr lang="zh-CN" altLang="en-US" b="1" dirty="0" smtClean="0">
                <a:latin typeface="Times New Roman" pitchFamily="18" charset="0"/>
                <a:ea typeface="仿宋_GB2312" pitchFamily="49" charset="-122"/>
              </a:rPr>
              <a:t>利用大量实验统计资料得出 </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当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很大时，关键字平均比较次数和元素平均移动次数大约在 </a:t>
            </a:r>
            <a:r>
              <a:rPr lang="en-US" altLang="zh-CN" b="1" i="1" dirty="0" smtClean="0">
                <a:latin typeface="Times New Roman" pitchFamily="18" charset="0"/>
                <a:ea typeface="仿宋_GB2312" pitchFamily="49" charset="-122"/>
              </a:rPr>
              <a:t>n</a:t>
            </a:r>
            <a:r>
              <a:rPr lang="en-US" altLang="zh-CN" b="1" baseline="30000" dirty="0" smtClean="0">
                <a:latin typeface="Times New Roman" pitchFamily="18" charset="0"/>
                <a:ea typeface="仿宋_GB2312" pitchFamily="49" charset="-122"/>
              </a:rPr>
              <a:t>1.25 </a:t>
            </a:r>
            <a:r>
              <a:rPr lang="zh-CN" altLang="en-US" b="1" dirty="0" smtClean="0">
                <a:latin typeface="Times New Roman" pitchFamily="18" charset="0"/>
                <a:ea typeface="仿宋_GB2312" pitchFamily="49" charset="-122"/>
              </a:rPr>
              <a:t>到 </a:t>
            </a:r>
            <a:r>
              <a:rPr lang="en-US" altLang="zh-CN" b="1" dirty="0" smtClean="0">
                <a:latin typeface="Times New Roman" pitchFamily="18" charset="0"/>
                <a:ea typeface="仿宋_GB2312" pitchFamily="49" charset="-122"/>
              </a:rPr>
              <a:t>1.6</a:t>
            </a:r>
            <a:r>
              <a:rPr lang="en-US" altLang="zh-CN" b="1" i="1" dirty="0" smtClean="0">
                <a:latin typeface="Times New Roman" pitchFamily="18" charset="0"/>
                <a:ea typeface="仿宋_GB2312" pitchFamily="49" charset="-122"/>
              </a:rPr>
              <a:t>n</a:t>
            </a:r>
            <a:r>
              <a:rPr lang="en-US" altLang="zh-CN" b="1" baseline="30000" dirty="0" smtClean="0">
                <a:latin typeface="Times New Roman" pitchFamily="18" charset="0"/>
                <a:ea typeface="仿宋_GB2312" pitchFamily="49" charset="-122"/>
              </a:rPr>
              <a:t>1.25 </a:t>
            </a:r>
            <a:r>
              <a:rPr lang="zh-CN" altLang="en-US" b="1" dirty="0" smtClean="0">
                <a:latin typeface="Times New Roman" pitchFamily="18" charset="0"/>
                <a:ea typeface="仿宋_GB2312" pitchFamily="49" charset="-122"/>
              </a:rPr>
              <a:t>的范围内。这是在利用直接插入排序作为子序列排序方法的情况下得到的。</a:t>
            </a:r>
          </a:p>
          <a:p>
            <a:pPr algn="just">
              <a:lnSpc>
                <a:spcPct val="110000"/>
              </a:lnSpc>
              <a:buClr>
                <a:schemeClr val="tx1"/>
              </a:buClr>
              <a:buSzPct val="50000"/>
            </a:pPr>
            <a:r>
              <a:rPr lang="zh-CN" altLang="en-US" b="1" dirty="0" smtClean="0">
                <a:latin typeface="Times New Roman" pitchFamily="18" charset="0"/>
                <a:ea typeface="仿宋_GB2312" pitchFamily="49" charset="-122"/>
              </a:rPr>
              <a:t>希尔排序是一种</a:t>
            </a:r>
            <a:r>
              <a:rPr lang="zh-CN" altLang="en-US" b="1" dirty="0" smtClean="0">
                <a:solidFill>
                  <a:srgbClr val="FFFF00"/>
                </a:solidFill>
                <a:latin typeface="Times New Roman" pitchFamily="18" charset="0"/>
                <a:ea typeface="仿宋_GB2312" pitchFamily="49" charset="-122"/>
              </a:rPr>
              <a:t>不稳定</a:t>
            </a:r>
            <a:r>
              <a:rPr lang="zh-CN" altLang="en-US" b="1" dirty="0" smtClean="0">
                <a:latin typeface="Times New Roman" pitchFamily="18" charset="0"/>
                <a:ea typeface="仿宋_GB2312" pitchFamily="49" charset="-122"/>
              </a:rPr>
              <a:t>的排序方法。</a:t>
            </a:r>
          </a:p>
          <a:p>
            <a:pPr>
              <a:spcBef>
                <a:spcPct val="15000"/>
              </a:spcBef>
              <a:buClr>
                <a:srgbClr val="800080"/>
              </a:buClr>
              <a:buSzPct val="50000"/>
            </a:pP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22</a:t>
            </a:fld>
            <a:endParaRPr lang="en-US" altLang="zh-C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1368425" y="69804"/>
            <a:ext cx="6705600" cy="887413"/>
          </a:xfrm>
        </p:spPr>
        <p:txBody>
          <a:bodyPr/>
          <a:lstStyle/>
          <a:p>
            <a:pPr algn="ctr"/>
            <a:r>
              <a:rPr kumimoji="1" lang="zh-CN" altLang="en-US" sz="4000" dirty="0" smtClean="0">
                <a:latin typeface="华文新魏" pitchFamily="2" charset="-122"/>
                <a:ea typeface="华文新魏" pitchFamily="2" charset="-122"/>
              </a:rPr>
              <a:t>起泡排序 </a:t>
            </a:r>
            <a:r>
              <a:rPr kumimoji="1" lang="en-US" altLang="zh-CN" sz="4000" dirty="0" smtClean="0">
                <a:latin typeface="华文新魏" pitchFamily="2" charset="-122"/>
                <a:ea typeface="华文新魏" pitchFamily="2" charset="-122"/>
              </a:rPr>
              <a:t>(Bubble Sort)</a:t>
            </a:r>
            <a:endParaRPr kumimoji="1" lang="en-US" altLang="zh-CN" sz="4000" dirty="0">
              <a:latin typeface="华文新魏" pitchFamily="2" charset="-122"/>
              <a:ea typeface="华文新魏" pitchFamily="2" charset="-122"/>
            </a:endParaRPr>
          </a:p>
        </p:txBody>
      </p:sp>
      <p:sp>
        <p:nvSpPr>
          <p:cNvPr id="916483" name="Rectangle 3"/>
          <p:cNvSpPr>
            <a:spLocks noGrp="1" noChangeArrowheads="1"/>
          </p:cNvSpPr>
          <p:nvPr>
            <p:ph idx="1"/>
          </p:nvPr>
        </p:nvSpPr>
        <p:spPr>
          <a:xfrm>
            <a:off x="263466" y="873090"/>
            <a:ext cx="8617068" cy="5468970"/>
          </a:xfrm>
        </p:spPr>
        <p:txBody>
          <a:bodyPr/>
          <a:lstStyle/>
          <a:p>
            <a:pPr algn="just">
              <a:lnSpc>
                <a:spcPct val="105000"/>
              </a:lnSpc>
              <a:spcBef>
                <a:spcPct val="15000"/>
              </a:spcBef>
              <a:buClr>
                <a:schemeClr val="tx1"/>
              </a:buClr>
              <a:buSzPct val="50000"/>
            </a:pPr>
            <a:r>
              <a:rPr lang="zh-CN" altLang="en-US" sz="2900" b="1" dirty="0" smtClean="0">
                <a:latin typeface="Times New Roman" pitchFamily="18" charset="0"/>
                <a:ea typeface="仿宋_GB2312" pitchFamily="49" charset="-122"/>
              </a:rPr>
              <a:t>基本方法：</a:t>
            </a:r>
            <a:r>
              <a:rPr lang="zh-CN" altLang="en-US" sz="2900" b="1" dirty="0">
                <a:latin typeface="Times New Roman" pitchFamily="18" charset="0"/>
                <a:ea typeface="仿宋_GB2312" pitchFamily="49" charset="-122"/>
              </a:rPr>
              <a:t>设待排序元素序列中的元素个数为 </a:t>
            </a:r>
            <a:r>
              <a:rPr lang="en-US" altLang="zh-CN" sz="2900" b="1" i="1" dirty="0">
                <a:latin typeface="Times New Roman" pitchFamily="18" charset="0"/>
                <a:ea typeface="仿宋_GB2312" pitchFamily="49" charset="-122"/>
              </a:rPr>
              <a:t>n</a:t>
            </a:r>
            <a:r>
              <a:rPr lang="zh-CN" altLang="en-US" sz="2900" b="1" dirty="0">
                <a:latin typeface="Times New Roman" pitchFamily="18" charset="0"/>
                <a:ea typeface="仿宋_GB2312" pitchFamily="49" charset="-122"/>
              </a:rPr>
              <a:t>。最多作 </a:t>
            </a:r>
            <a:r>
              <a:rPr lang="en-US" altLang="zh-CN" sz="2900" b="1" i="1" dirty="0">
                <a:latin typeface="Times New Roman" pitchFamily="18" charset="0"/>
                <a:ea typeface="仿宋_GB2312" pitchFamily="49" charset="-122"/>
              </a:rPr>
              <a:t>n</a:t>
            </a:r>
            <a:r>
              <a:rPr lang="en-US" altLang="zh-CN" sz="2900" b="1" dirty="0">
                <a:latin typeface="黑体" pitchFamily="2" charset="-122"/>
                <a:ea typeface="黑体" pitchFamily="2" charset="-122"/>
              </a:rPr>
              <a:t>-</a:t>
            </a:r>
            <a:r>
              <a:rPr lang="en-US" altLang="zh-CN" sz="2900" b="1" dirty="0">
                <a:latin typeface="Times New Roman" pitchFamily="18" charset="0"/>
                <a:ea typeface="仿宋_GB2312" pitchFamily="49" charset="-122"/>
              </a:rPr>
              <a:t>1 </a:t>
            </a:r>
            <a:r>
              <a:rPr lang="zh-CN" altLang="en-US" sz="2900" b="1" dirty="0">
                <a:latin typeface="Times New Roman" pitchFamily="18" charset="0"/>
                <a:ea typeface="仿宋_GB2312" pitchFamily="49" charset="-122"/>
              </a:rPr>
              <a:t>趟，</a:t>
            </a:r>
            <a:r>
              <a:rPr lang="en-US" altLang="zh-CN" sz="2900" b="1" i="1" dirty="0" err="1">
                <a:latin typeface="Times New Roman" pitchFamily="18" charset="0"/>
                <a:ea typeface="仿宋_GB2312" pitchFamily="49" charset="-122"/>
              </a:rPr>
              <a:t>i</a:t>
            </a:r>
            <a:r>
              <a:rPr lang="en-US" altLang="zh-CN" sz="2900" b="1" dirty="0">
                <a:latin typeface="Times New Roman" pitchFamily="18" charset="0"/>
                <a:ea typeface="仿宋_GB2312" pitchFamily="49" charset="-122"/>
              </a:rPr>
              <a:t> </a:t>
            </a:r>
            <a:r>
              <a:rPr lang="en-US" altLang="zh-CN" sz="2900" b="1" dirty="0" smtClean="0">
                <a:latin typeface="Times New Roman" pitchFamily="18" charset="0"/>
                <a:ea typeface="仿宋_GB2312" pitchFamily="49" charset="-122"/>
              </a:rPr>
              <a:t>=2</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 </a:t>
            </a:r>
            <a:r>
              <a:rPr lang="en-US" altLang="zh-CN" sz="2900" b="1" i="1" dirty="0" smtClean="0">
                <a:latin typeface="Times New Roman" pitchFamily="18" charset="0"/>
                <a:ea typeface="仿宋_GB2312" pitchFamily="49" charset="-122"/>
              </a:rPr>
              <a:t>n</a:t>
            </a:r>
            <a:r>
              <a:rPr lang="zh-CN" altLang="en-US" sz="2900" b="1" dirty="0" smtClean="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sym typeface="Symbol" pitchFamily="18" charset="2"/>
              </a:rPr>
              <a:t>在第 </a:t>
            </a:r>
            <a:r>
              <a:rPr lang="en-US" altLang="zh-CN" sz="2900" b="1" i="1" dirty="0" err="1">
                <a:latin typeface="Times New Roman" pitchFamily="18" charset="0"/>
                <a:ea typeface="仿宋_GB2312" pitchFamily="49" charset="-122"/>
                <a:sym typeface="Symbol" pitchFamily="18" charset="2"/>
              </a:rPr>
              <a:t>i</a:t>
            </a:r>
            <a:r>
              <a:rPr lang="en-US" altLang="zh-CN" sz="2900" b="1" dirty="0">
                <a:latin typeface="Times New Roman" pitchFamily="18" charset="0"/>
                <a:ea typeface="仿宋_GB2312" pitchFamily="49" charset="-122"/>
                <a:sym typeface="Symbol" pitchFamily="18" charset="2"/>
              </a:rPr>
              <a:t> </a:t>
            </a:r>
            <a:r>
              <a:rPr lang="zh-CN" altLang="en-US" sz="2900" b="1" dirty="0">
                <a:latin typeface="Times New Roman" pitchFamily="18" charset="0"/>
                <a:ea typeface="仿宋_GB2312" pitchFamily="49" charset="-122"/>
                <a:sym typeface="Symbol" pitchFamily="18" charset="2"/>
              </a:rPr>
              <a:t>趟中</a:t>
            </a:r>
            <a:r>
              <a:rPr lang="zh-CN" altLang="en-US" sz="2900" b="1" dirty="0" smtClean="0">
                <a:latin typeface="Times New Roman" pitchFamily="18" charset="0"/>
                <a:ea typeface="仿宋_GB2312" pitchFamily="49" charset="-122"/>
                <a:sym typeface="Symbol" pitchFamily="18" charset="2"/>
              </a:rPr>
              <a:t>从前向后</a:t>
            </a:r>
            <a:r>
              <a:rPr lang="zh-CN" altLang="en-US" sz="2900" b="1" dirty="0" smtClean="0">
                <a:latin typeface="Times New Roman" pitchFamily="18" charset="0"/>
                <a:ea typeface="仿宋_GB2312" pitchFamily="49" charset="-122"/>
              </a:rPr>
              <a:t>，</a:t>
            </a:r>
            <a:r>
              <a:rPr lang="en-US" altLang="zh-CN" sz="2900" b="1" i="1" dirty="0">
                <a:latin typeface="Times New Roman" pitchFamily="18" charset="0"/>
                <a:ea typeface="仿宋_GB2312" pitchFamily="49" charset="-122"/>
              </a:rPr>
              <a:t>j</a:t>
            </a:r>
            <a:r>
              <a:rPr lang="en-US" altLang="zh-CN" sz="2900" b="1" dirty="0">
                <a:latin typeface="Times New Roman" pitchFamily="18" charset="0"/>
                <a:ea typeface="仿宋_GB2312" pitchFamily="49" charset="-122"/>
              </a:rPr>
              <a:t> = </a:t>
            </a:r>
            <a:r>
              <a:rPr lang="en-US" altLang="zh-CN" sz="2900" b="1" dirty="0" smtClean="0">
                <a:latin typeface="Times New Roman" pitchFamily="18" charset="0"/>
                <a:ea typeface="仿宋_GB2312" pitchFamily="49" charset="-122"/>
              </a:rPr>
              <a:t>1, 2</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  </a:t>
            </a:r>
            <a:r>
              <a:rPr lang="en-US" altLang="zh-CN" sz="2900" b="1" i="1" dirty="0" smtClean="0">
                <a:latin typeface="Times New Roman" pitchFamily="18" charset="0"/>
                <a:ea typeface="仿宋_GB2312" pitchFamily="49" charset="-122"/>
                <a:sym typeface="Symbol" pitchFamily="18" charset="2"/>
              </a:rPr>
              <a:t>n</a:t>
            </a:r>
            <a:r>
              <a:rPr lang="en-US" altLang="zh-CN" sz="2900" b="1" dirty="0" smtClean="0">
                <a:latin typeface="Times New Roman" pitchFamily="18" charset="0"/>
                <a:ea typeface="仿宋_GB2312" pitchFamily="49" charset="-122"/>
                <a:sym typeface="Symbol" pitchFamily="18" charset="2"/>
              </a:rPr>
              <a:t>-</a:t>
            </a:r>
            <a:r>
              <a:rPr lang="en-US" altLang="zh-CN" sz="2900" b="1" i="1" dirty="0" smtClean="0">
                <a:latin typeface="Times New Roman" pitchFamily="18" charset="0"/>
                <a:ea typeface="仿宋_GB2312" pitchFamily="49" charset="-122"/>
                <a:sym typeface="Symbol" pitchFamily="18" charset="2"/>
              </a:rPr>
              <a:t>i+</a:t>
            </a:r>
            <a:r>
              <a:rPr lang="en-US" altLang="zh-CN" sz="2900" b="1" dirty="0" smtClean="0">
                <a:latin typeface="Times New Roman" pitchFamily="18" charset="0"/>
                <a:ea typeface="仿宋_GB2312" pitchFamily="49" charset="-122"/>
                <a:sym typeface="Symbol" pitchFamily="18" charset="2"/>
              </a:rPr>
              <a:t>1</a:t>
            </a:r>
            <a:r>
              <a:rPr lang="zh-CN" altLang="en-US" sz="2900" b="1" dirty="0" smtClean="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sym typeface="Symbol" pitchFamily="18" charset="2"/>
              </a:rPr>
              <a:t>顺次两两</a:t>
            </a:r>
            <a:r>
              <a:rPr lang="zh-CN" altLang="en-US" sz="2900" b="1" dirty="0">
                <a:latin typeface="Times New Roman" pitchFamily="18" charset="0"/>
                <a:ea typeface="仿宋_GB2312" pitchFamily="49" charset="-122"/>
              </a:rPr>
              <a:t>比较</a:t>
            </a:r>
            <a:r>
              <a:rPr lang="en-US" altLang="zh-CN" sz="2900" b="1" dirty="0" smtClean="0">
                <a:latin typeface="Times New Roman" pitchFamily="18" charset="0"/>
                <a:ea typeface="仿宋_GB2312" pitchFamily="49" charset="-122"/>
              </a:rPr>
              <a:t>V[</a:t>
            </a:r>
            <a:r>
              <a:rPr lang="en-US" altLang="zh-CN" sz="2900" b="1" i="1" dirty="0" smtClean="0">
                <a:latin typeface="Times New Roman" pitchFamily="18" charset="0"/>
                <a:ea typeface="仿宋_GB2312" pitchFamily="49" charset="-122"/>
              </a:rPr>
              <a:t>j</a:t>
            </a:r>
            <a:r>
              <a:rPr lang="en-US" altLang="zh-CN" sz="2900" b="1" dirty="0" smtClean="0">
                <a:latin typeface="Times New Roman" pitchFamily="18" charset="0"/>
                <a:ea typeface="仿宋_GB2312" pitchFamily="49" charset="-122"/>
              </a:rPr>
              <a:t>].</a:t>
            </a:r>
            <a:r>
              <a:rPr lang="en-US" altLang="zh-CN" sz="2900" b="1" dirty="0" err="1" smtClean="0">
                <a:latin typeface="Times New Roman" pitchFamily="18" charset="0"/>
                <a:ea typeface="仿宋_GB2312" pitchFamily="49" charset="-122"/>
              </a:rPr>
              <a:t>r.key</a:t>
            </a:r>
            <a:r>
              <a:rPr lang="zh-CN" altLang="en-US" sz="2900" b="1" dirty="0">
                <a:latin typeface="Times New Roman" pitchFamily="18" charset="0"/>
                <a:ea typeface="仿宋_GB2312" pitchFamily="49" charset="-122"/>
              </a:rPr>
              <a:t>和</a:t>
            </a:r>
            <a:r>
              <a:rPr lang="en-US" altLang="zh-CN" sz="2900" b="1" dirty="0" smtClean="0">
                <a:latin typeface="Times New Roman" pitchFamily="18" charset="0"/>
                <a:ea typeface="仿宋_GB2312" pitchFamily="49" charset="-122"/>
              </a:rPr>
              <a:t>V[</a:t>
            </a:r>
            <a:r>
              <a:rPr lang="en-US" altLang="zh-CN" sz="2900" b="1" i="1" dirty="0" smtClean="0">
                <a:latin typeface="Times New Roman" pitchFamily="18" charset="0"/>
                <a:ea typeface="仿宋_GB2312" pitchFamily="49" charset="-122"/>
              </a:rPr>
              <a:t>j</a:t>
            </a:r>
            <a:r>
              <a:rPr lang="en-US" altLang="zh-CN" sz="2900" b="1" dirty="0" smtClean="0">
                <a:latin typeface="Times New Roman" pitchFamily="18" charset="0"/>
                <a:ea typeface="仿宋_GB2312" pitchFamily="49" charset="-122"/>
              </a:rPr>
              <a:t>+1].</a:t>
            </a:r>
            <a:r>
              <a:rPr lang="en-US" altLang="zh-CN" sz="2900" b="1" dirty="0" err="1" smtClean="0">
                <a:latin typeface="Times New Roman" pitchFamily="18" charset="0"/>
                <a:ea typeface="仿宋_GB2312" pitchFamily="49" charset="-122"/>
              </a:rPr>
              <a:t>r.key</a:t>
            </a:r>
            <a:r>
              <a:rPr lang="zh-CN" altLang="en-US" sz="2900" b="1" dirty="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rPr>
              <a:t>如果发生逆序，则</a:t>
            </a:r>
            <a:r>
              <a:rPr lang="zh-CN" altLang="en-US" sz="2900" b="1" dirty="0" smtClean="0">
                <a:solidFill>
                  <a:srgbClr val="FFFF00"/>
                </a:solidFill>
                <a:latin typeface="Times New Roman" pitchFamily="18" charset="0"/>
                <a:ea typeface="仿宋_GB2312" pitchFamily="49" charset="-122"/>
              </a:rPr>
              <a:t>交换</a:t>
            </a:r>
            <a:r>
              <a:rPr lang="zh-CN" altLang="en-US" sz="2900" b="1" dirty="0" smtClean="0">
                <a:latin typeface="Times New Roman" pitchFamily="18" charset="0"/>
                <a:ea typeface="仿宋_GB2312" pitchFamily="49" charset="-122"/>
              </a:rPr>
              <a:t>。</a:t>
            </a:r>
            <a:endParaRPr lang="zh-CN" altLang="en-US" sz="2900" b="1" dirty="0">
              <a:latin typeface="Times New Roman" pitchFamily="18" charset="0"/>
              <a:ea typeface="仿宋_GB2312" pitchFamily="49" charset="-122"/>
            </a:endParaRPr>
          </a:p>
        </p:txBody>
      </p:sp>
      <p:pic>
        <p:nvPicPr>
          <p:cNvPr id="957444" name="Picture 4" descr="http://www.linuxidc.com/upload/2012_02/120228070193461.gif"/>
          <p:cNvPicPr>
            <a:picLocks noChangeAspect="1" noChangeArrowheads="1"/>
          </p:cNvPicPr>
          <p:nvPr/>
        </p:nvPicPr>
        <p:blipFill>
          <a:blip r:embed="rId2" cstate="print"/>
          <a:srcRect l="9480" r="26322" b="35340"/>
          <a:stretch>
            <a:fillRect/>
          </a:stretch>
        </p:blipFill>
        <p:spPr bwMode="auto">
          <a:xfrm>
            <a:off x="920700" y="2921040"/>
            <a:ext cx="7519594" cy="3502026"/>
          </a:xfrm>
          <a:prstGeom prst="rect">
            <a:avLst/>
          </a:prstGeom>
          <a:noFill/>
        </p:spPr>
      </p:pic>
      <p:sp>
        <p:nvSpPr>
          <p:cNvPr id="6" name="灯片编号占位符 5"/>
          <p:cNvSpPr>
            <a:spLocks noGrp="1"/>
          </p:cNvSpPr>
          <p:nvPr>
            <p:ph type="sldNum" sz="quarter" idx="12"/>
          </p:nvPr>
        </p:nvSpPr>
        <p:spPr/>
        <p:txBody>
          <a:bodyPr/>
          <a:lstStyle/>
          <a:p>
            <a:fld id="{92DBAA45-1050-4A29-8013-90845DAE7AC9}" type="slidenum">
              <a:rPr lang="en-US" altLang="zh-CN" smtClean="0"/>
              <a:pPr/>
              <a:t>23</a:t>
            </a:fld>
            <a:endParaRPr lang="en-US" altLang="zh-C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7" name="Rectangle 5"/>
          <p:cNvSpPr>
            <a:spLocks noGrp="1" noChangeArrowheads="1"/>
          </p:cNvSpPr>
          <p:nvPr>
            <p:ph idx="1"/>
          </p:nvPr>
        </p:nvSpPr>
        <p:spPr>
          <a:xfrm>
            <a:off x="457200" y="544473"/>
            <a:ext cx="8229600" cy="5872202"/>
          </a:xfrm>
        </p:spPr>
        <p:txBody>
          <a:bodyPr/>
          <a:lstStyle/>
          <a:p>
            <a:pPr algn="ctr">
              <a:lnSpc>
                <a:spcPct val="105000"/>
              </a:lnSpc>
              <a:spcBef>
                <a:spcPct val="5000"/>
              </a:spcBef>
              <a:buFont typeface="Wingdings" pitchFamily="2" charset="2"/>
              <a:buNone/>
            </a:pPr>
            <a:r>
              <a:rPr kumimoji="1" lang="zh-CN" altLang="en-US" sz="4000" b="1" dirty="0" smtClean="0">
                <a:latin typeface="华文新魏" pitchFamily="2" charset="-122"/>
                <a:ea typeface="华文新魏" pitchFamily="2" charset="-122"/>
              </a:rPr>
              <a:t>算法分析</a:t>
            </a:r>
            <a:endParaRPr kumimoji="1" lang="zh-CN" altLang="en-US" sz="4000" b="1" dirty="0">
              <a:latin typeface="华文新魏" pitchFamily="2" charset="-122"/>
              <a:ea typeface="华文新魏" pitchFamily="2" charset="-122"/>
            </a:endParaRPr>
          </a:p>
          <a:p>
            <a:pPr>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“正序”序列，只需要</a:t>
            </a:r>
            <a:r>
              <a:rPr lang="en-US" altLang="zh-CN" b="1" dirty="0" smtClean="0">
                <a:latin typeface="Times New Roman" pitchFamily="18" charset="0"/>
                <a:ea typeface="仿宋_GB2312" pitchFamily="49" charset="-122"/>
              </a:rPr>
              <a:t>n-1</a:t>
            </a:r>
            <a:r>
              <a:rPr lang="zh-CN" altLang="en-US" b="1" dirty="0" smtClean="0">
                <a:latin typeface="Times New Roman" pitchFamily="18" charset="0"/>
                <a:ea typeface="仿宋_GB2312" pitchFamily="49" charset="-122"/>
              </a:rPr>
              <a:t>次比较。</a:t>
            </a:r>
            <a:endParaRPr lang="en-US" altLang="zh-CN" b="1" dirty="0" smtClean="0">
              <a:latin typeface="Times New Roman" pitchFamily="18" charset="0"/>
              <a:ea typeface="仿宋_GB2312" pitchFamily="49" charset="-122"/>
            </a:endParaRPr>
          </a:p>
          <a:p>
            <a:pPr>
              <a:lnSpc>
                <a:spcPct val="105000"/>
              </a:lnSpc>
              <a:spcBef>
                <a:spcPct val="15000"/>
              </a:spcBef>
              <a:buClr>
                <a:schemeClr val="tx1"/>
              </a:buClr>
              <a:buSzPct val="50000"/>
            </a:pPr>
            <a:r>
              <a:rPr lang="zh-CN" altLang="en-US" b="1" dirty="0" smtClean="0">
                <a:latin typeface="Times New Roman" pitchFamily="18" charset="0"/>
                <a:ea typeface="仿宋_GB2312" pitchFamily="49" charset="-122"/>
              </a:rPr>
              <a:t>“逆序”序列，需要</a:t>
            </a:r>
            <a:r>
              <a:rPr lang="en-US" altLang="zh-CN" b="1" dirty="0" smtClean="0">
                <a:latin typeface="Times New Roman" pitchFamily="18" charset="0"/>
                <a:ea typeface="仿宋_GB2312" pitchFamily="49" charset="-122"/>
              </a:rPr>
              <a:t>n-1</a:t>
            </a:r>
            <a:r>
              <a:rPr lang="zh-CN" altLang="en-US" b="1" dirty="0" smtClean="0">
                <a:latin typeface="Times New Roman" pitchFamily="18" charset="0"/>
                <a:ea typeface="仿宋_GB2312" pitchFamily="49" charset="-122"/>
              </a:rPr>
              <a:t>趟排序，需进行</a:t>
            </a: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en-US" altLang="zh-CN" b="1" dirty="0" smtClean="0">
                <a:latin typeface="Times New Roman" pitchFamily="18" charset="0"/>
                <a:ea typeface="仿宋_GB2312" pitchFamily="49" charset="-122"/>
              </a:rPr>
              <a:t/>
            </a:r>
            <a:br>
              <a:rPr lang="en-US" altLang="zh-CN" b="1" dirty="0" smtClean="0">
                <a:latin typeface="Times New Roman" pitchFamily="18" charset="0"/>
                <a:ea typeface="仿宋_GB2312" pitchFamily="49" charset="-122"/>
              </a:rPr>
            </a:br>
            <a:r>
              <a:rPr lang="zh-CN" altLang="en-US" b="1" dirty="0" smtClean="0">
                <a:latin typeface="Times New Roman" pitchFamily="18" charset="0"/>
                <a:ea typeface="仿宋_GB2312" pitchFamily="49" charset="-122"/>
              </a:rPr>
              <a:t>次比较和等数量级的记录移动（</a:t>
            </a:r>
            <a:r>
              <a:rPr lang="en-US" altLang="zh-CN" b="1" dirty="0" smtClean="0">
                <a:latin typeface="Times New Roman" pitchFamily="18" charset="0"/>
                <a:ea typeface="仿宋_GB2312" pitchFamily="49" charset="-122"/>
              </a:rPr>
              <a:t>3</a:t>
            </a:r>
            <a:r>
              <a:rPr lang="zh-CN" altLang="en-US" b="1" dirty="0" smtClean="0">
                <a:latin typeface="Times New Roman" pitchFamily="18" charset="0"/>
                <a:ea typeface="仿宋_GB2312" pitchFamily="49" charset="-122"/>
              </a:rPr>
              <a:t>倍），总的时间复杂度为</a:t>
            </a:r>
            <a:r>
              <a:rPr lang="en-US" altLang="zh-CN" b="1" dirty="0" smtClean="0">
                <a:latin typeface="Times New Roman" pitchFamily="18" charset="0"/>
                <a:ea typeface="仿宋_GB2312" pitchFamily="49" charset="-122"/>
              </a:rPr>
              <a:t>O(n</a:t>
            </a:r>
            <a:r>
              <a:rPr lang="en-US" altLang="zh-CN" b="1" baseline="30000" dirty="0" smtClean="0">
                <a:latin typeface="Times New Roman" pitchFamily="18" charset="0"/>
                <a:ea typeface="仿宋_GB2312" pitchFamily="49" charset="-122"/>
              </a:rPr>
              <a:t>2</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endParaRPr lang="en-US" altLang="zh-CN" b="1" dirty="0" smtClean="0">
              <a:latin typeface="Times New Roman" pitchFamily="18" charset="0"/>
              <a:ea typeface="仿宋_GB2312" pitchFamily="49" charset="-122"/>
            </a:endParaRPr>
          </a:p>
          <a:p>
            <a:pPr>
              <a:lnSpc>
                <a:spcPct val="105000"/>
              </a:lnSpc>
              <a:spcBef>
                <a:spcPct val="15000"/>
              </a:spcBef>
              <a:buClr>
                <a:schemeClr val="tx1"/>
              </a:buClr>
              <a:buSzPct val="50000"/>
            </a:pPr>
            <a:r>
              <a:rPr lang="zh-CN" altLang="en-US" b="1" dirty="0" smtClean="0">
                <a:ea typeface="仿宋_GB2312" pitchFamily="49" charset="-122"/>
              </a:rPr>
              <a:t>起泡排序需要一个附加元素以实现元素值的对换。起泡排序是一个稳定的排序方法。</a:t>
            </a:r>
          </a:p>
          <a:p>
            <a:pPr>
              <a:lnSpc>
                <a:spcPct val="105000"/>
              </a:lnSpc>
              <a:spcBef>
                <a:spcPct val="15000"/>
              </a:spcBef>
              <a:buClr>
                <a:schemeClr val="tx1"/>
              </a:buClr>
              <a:buSzPct val="50000"/>
            </a:pPr>
            <a:endParaRPr lang="en-US" altLang="zh-CN" b="1" dirty="0" smtClean="0">
              <a:latin typeface="Times New Roman" pitchFamily="18" charset="0"/>
              <a:ea typeface="仿宋_GB2312" pitchFamily="49" charset="-122"/>
            </a:endParaRPr>
          </a:p>
        </p:txBody>
      </p:sp>
      <p:graphicFrame>
        <p:nvGraphicFramePr>
          <p:cNvPr id="5" name="对象 4"/>
          <p:cNvGraphicFramePr>
            <a:graphicFrameLocks noChangeAspect="1"/>
          </p:cNvGraphicFramePr>
          <p:nvPr/>
        </p:nvGraphicFramePr>
        <p:xfrm>
          <a:off x="2928915" y="2443150"/>
          <a:ext cx="3584328" cy="1095390"/>
        </p:xfrm>
        <a:graphic>
          <a:graphicData uri="http://schemas.openxmlformats.org/presentationml/2006/ole">
            <mc:AlternateContent xmlns:mc="http://schemas.openxmlformats.org/markup-compatibility/2006">
              <mc:Choice xmlns:v="urn:schemas-microsoft-com:vml" Requires="v">
                <p:oleObj spid="_x0000_s954385" name="Equation" r:id="rId3" imgW="1333440" imgH="431640" progId="Equation.DSMT4">
                  <p:embed/>
                </p:oleObj>
              </mc:Choice>
              <mc:Fallback>
                <p:oleObj name="Equation" r:id="rId3" imgW="1333440" imgH="4316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15" y="2443150"/>
                        <a:ext cx="3584328" cy="109539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92DBAA45-1050-4A29-8013-90845DAE7AC9}" type="slidenum">
              <a:rPr lang="en-US" altLang="zh-CN" smtClean="0"/>
              <a:pPr/>
              <a:t>24</a:t>
            </a:fld>
            <a:endParaRPr lang="en-US" altLang="zh-C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577934" y="0"/>
            <a:ext cx="5970587" cy="1116012"/>
          </a:xfrm>
        </p:spPr>
        <p:txBody>
          <a:bodyPr/>
          <a:lstStyle/>
          <a:p>
            <a:pPr algn="ctr"/>
            <a:r>
              <a:rPr lang="zh-CN" altLang="en-US" sz="4000" b="1" dirty="0">
                <a:latin typeface="华文新魏" pitchFamily="2" charset="-122"/>
                <a:ea typeface="华文新魏" pitchFamily="2" charset="-122"/>
              </a:rPr>
              <a:t>快速排序 </a:t>
            </a:r>
            <a:r>
              <a:rPr lang="en-US" altLang="zh-CN" sz="4000" b="1" dirty="0">
                <a:latin typeface="华文新魏" pitchFamily="2" charset="-122"/>
                <a:ea typeface="华文新魏" pitchFamily="2" charset="-122"/>
              </a:rPr>
              <a:t>(Quick Sort)</a:t>
            </a:r>
            <a:endParaRPr lang="en-US" altLang="zh-CN" sz="4000" dirty="0">
              <a:latin typeface="华文新魏" pitchFamily="2" charset="-122"/>
              <a:ea typeface="华文新魏" pitchFamily="2" charset="-122"/>
            </a:endParaRPr>
          </a:p>
        </p:txBody>
      </p:sp>
      <p:sp>
        <p:nvSpPr>
          <p:cNvPr id="921603" name="Rectangle 3"/>
          <p:cNvSpPr>
            <a:spLocks noGrp="1" noChangeArrowheads="1"/>
          </p:cNvSpPr>
          <p:nvPr>
            <p:ph idx="1"/>
          </p:nvPr>
        </p:nvSpPr>
        <p:spPr>
          <a:xfrm>
            <a:off x="482544" y="1092168"/>
            <a:ext cx="8255000" cy="5087967"/>
          </a:xfrm>
        </p:spPr>
        <p:txBody>
          <a:bodyPr>
            <a:normAutofit fontScale="92500" lnSpcReduction="20000"/>
          </a:bodyPr>
          <a:lstStyle/>
          <a:p>
            <a:pPr>
              <a:lnSpc>
                <a:spcPct val="110000"/>
              </a:lnSpc>
              <a:spcBef>
                <a:spcPct val="15000"/>
              </a:spcBef>
              <a:buClr>
                <a:schemeClr val="tx1"/>
              </a:buClr>
              <a:buSzPct val="50000"/>
            </a:pPr>
            <a:r>
              <a:rPr lang="zh-CN" altLang="en-US" sz="3000" b="1" dirty="0" smtClean="0">
                <a:solidFill>
                  <a:srgbClr val="FFFF00"/>
                </a:solidFill>
                <a:latin typeface="Times New Roman" pitchFamily="18" charset="0"/>
                <a:ea typeface="仿宋_GB2312" pitchFamily="49" charset="-122"/>
              </a:rPr>
              <a:t>基本</a:t>
            </a:r>
            <a:r>
              <a:rPr lang="zh-CN" altLang="en-US" sz="3000" b="1" dirty="0">
                <a:solidFill>
                  <a:srgbClr val="FFFF00"/>
                </a:solidFill>
                <a:latin typeface="Times New Roman" pitchFamily="18" charset="0"/>
                <a:ea typeface="仿宋_GB2312" pitchFamily="49" charset="-122"/>
              </a:rPr>
              <a:t>思想是任取待排序元素序列中的某个元素 </a:t>
            </a:r>
            <a:r>
              <a:rPr lang="en-US" altLang="zh-CN" sz="3000" b="1" dirty="0">
                <a:solidFill>
                  <a:srgbClr val="FFFF00"/>
                </a:solidFill>
                <a:latin typeface="Times New Roman" pitchFamily="18" charset="0"/>
                <a:ea typeface="仿宋_GB2312" pitchFamily="49" charset="-122"/>
              </a:rPr>
              <a:t>(</a:t>
            </a:r>
            <a:r>
              <a:rPr lang="zh-CN" altLang="en-US" sz="3000" b="1" dirty="0">
                <a:solidFill>
                  <a:srgbClr val="FFFF00"/>
                </a:solidFill>
                <a:latin typeface="Times New Roman" pitchFamily="18" charset="0"/>
                <a:ea typeface="仿宋_GB2312" pitchFamily="49" charset="-122"/>
              </a:rPr>
              <a:t>例如取第一个元素</a:t>
            </a:r>
            <a:r>
              <a:rPr lang="en-US" altLang="zh-CN" sz="3000" b="1" dirty="0">
                <a:solidFill>
                  <a:srgbClr val="FFFF00"/>
                </a:solidFill>
                <a:latin typeface="Times New Roman" pitchFamily="18" charset="0"/>
                <a:ea typeface="仿宋_GB2312" pitchFamily="49" charset="-122"/>
              </a:rPr>
              <a:t>) </a:t>
            </a:r>
            <a:r>
              <a:rPr lang="zh-CN" altLang="en-US" sz="3000" b="1" dirty="0" smtClean="0">
                <a:solidFill>
                  <a:srgbClr val="FFFF00"/>
                </a:solidFill>
                <a:latin typeface="Times New Roman" pitchFamily="18" charset="0"/>
                <a:ea typeface="仿宋_GB2312" pitchFamily="49" charset="-122"/>
              </a:rPr>
              <a:t>作为枢轴</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按照该元素</a:t>
            </a:r>
            <a:r>
              <a:rPr lang="zh-CN" altLang="en-US" sz="3000" b="1" dirty="0" smtClean="0">
                <a:latin typeface="Times New Roman" pitchFamily="18" charset="0"/>
                <a:ea typeface="仿宋_GB2312" pitchFamily="49" charset="-122"/>
              </a:rPr>
              <a:t>的关键字大小</a:t>
            </a:r>
            <a:r>
              <a:rPr lang="zh-CN" altLang="en-US" sz="3000" b="1" dirty="0">
                <a:latin typeface="Times New Roman" pitchFamily="18" charset="0"/>
                <a:ea typeface="仿宋_GB2312" pitchFamily="49" charset="-122"/>
              </a:rPr>
              <a:t>，将整个元素序列划分为左右两个子序列：</a:t>
            </a:r>
          </a:p>
          <a:p>
            <a:pPr lvl="1">
              <a:lnSpc>
                <a:spcPct val="110000"/>
              </a:lnSpc>
              <a:spcBef>
                <a:spcPct val="15000"/>
              </a:spcBef>
              <a:buClr>
                <a:schemeClr val="tx1"/>
              </a:buClr>
              <a:buSzPct val="50000"/>
              <a:buFont typeface="Wingdings" pitchFamily="2" charset="2"/>
              <a:buChar char="u"/>
            </a:pPr>
            <a:r>
              <a:rPr lang="zh-CN" altLang="en-US" sz="3000" b="1" dirty="0">
                <a:ea typeface="仿宋_GB2312" pitchFamily="49" charset="-122"/>
              </a:rPr>
              <a:t>左侧子序列中所有元素</a:t>
            </a:r>
            <a:r>
              <a:rPr lang="zh-CN" altLang="en-US" sz="3000" b="1" dirty="0" smtClean="0">
                <a:ea typeface="仿宋_GB2312" pitchFamily="49" charset="-122"/>
              </a:rPr>
              <a:t>的关键字都</a:t>
            </a:r>
            <a:r>
              <a:rPr lang="zh-CN" altLang="en-US" sz="3000" b="1" dirty="0">
                <a:ea typeface="仿宋_GB2312" pitchFamily="49" charset="-122"/>
              </a:rPr>
              <a:t>小于或等于基准元素</a:t>
            </a:r>
            <a:r>
              <a:rPr lang="zh-CN" altLang="en-US" sz="3000" b="1" dirty="0" smtClean="0">
                <a:ea typeface="仿宋_GB2312" pitchFamily="49" charset="-122"/>
              </a:rPr>
              <a:t>的关键字  </a:t>
            </a:r>
            <a:endParaRPr lang="en-US" altLang="zh-CN" sz="3000" b="1" dirty="0" smtClean="0">
              <a:ea typeface="仿宋_GB2312" pitchFamily="49" charset="-122"/>
            </a:endParaRPr>
          </a:p>
          <a:p>
            <a:pPr lvl="1">
              <a:lnSpc>
                <a:spcPct val="105000"/>
              </a:lnSpc>
              <a:buClr>
                <a:schemeClr val="tx1"/>
              </a:buClr>
              <a:buSzPct val="50000"/>
              <a:buFont typeface="Wingdings" pitchFamily="2" charset="2"/>
              <a:buChar char="u"/>
            </a:pPr>
            <a:r>
              <a:rPr lang="zh-CN" altLang="en-US" sz="3000" b="1" dirty="0" smtClean="0">
                <a:ea typeface="仿宋_GB2312" pitchFamily="49" charset="-122"/>
              </a:rPr>
              <a:t>右侧子序列中所有元素的关键字都大于基准元素的关键字</a:t>
            </a:r>
          </a:p>
          <a:p>
            <a:pPr>
              <a:lnSpc>
                <a:spcPct val="105000"/>
              </a:lnSpc>
              <a:buClr>
                <a:schemeClr val="tx1"/>
              </a:buClr>
              <a:buSzPct val="50000"/>
            </a:pPr>
            <a:r>
              <a:rPr lang="zh-CN" altLang="en-US" b="1" dirty="0" smtClean="0">
                <a:solidFill>
                  <a:srgbClr val="FFFF00"/>
                </a:solidFill>
                <a:ea typeface="仿宋_GB2312" pitchFamily="49" charset="-122"/>
              </a:rPr>
              <a:t>基准元素则排在这两个子序列中间</a:t>
            </a:r>
            <a:r>
              <a:rPr lang="en-US" altLang="zh-CN" b="1" dirty="0" smtClean="0">
                <a:solidFill>
                  <a:srgbClr val="FFFF00"/>
                </a:solidFill>
                <a:ea typeface="仿宋_GB2312" pitchFamily="49" charset="-122"/>
              </a:rPr>
              <a:t>(</a:t>
            </a:r>
            <a:r>
              <a:rPr lang="zh-CN" altLang="en-US" b="1" dirty="0" smtClean="0">
                <a:solidFill>
                  <a:srgbClr val="FFFF00"/>
                </a:solidFill>
                <a:ea typeface="仿宋_GB2312" pitchFamily="49" charset="-122"/>
              </a:rPr>
              <a:t>这也是该元素最终应安放的位置</a:t>
            </a:r>
            <a:r>
              <a:rPr lang="en-US" altLang="zh-CN" b="1" dirty="0" smtClean="0">
                <a:solidFill>
                  <a:srgbClr val="FFFF00"/>
                </a:solidFill>
                <a:ea typeface="仿宋_GB2312" pitchFamily="49" charset="-122"/>
              </a:rPr>
              <a:t>)</a:t>
            </a:r>
            <a:r>
              <a:rPr lang="zh-CN" altLang="en-US" b="1" dirty="0" smtClean="0">
                <a:solidFill>
                  <a:srgbClr val="FFFF00"/>
                </a:solidFill>
                <a:ea typeface="仿宋_GB2312" pitchFamily="49" charset="-122"/>
              </a:rPr>
              <a:t>。</a:t>
            </a:r>
          </a:p>
          <a:p>
            <a:pPr>
              <a:lnSpc>
                <a:spcPct val="105000"/>
              </a:lnSpc>
              <a:buClr>
                <a:schemeClr val="tx1"/>
              </a:buClr>
              <a:buSzPct val="50000"/>
            </a:pPr>
            <a:r>
              <a:rPr lang="zh-CN" altLang="en-US" b="1" dirty="0" smtClean="0">
                <a:ea typeface="仿宋_GB2312" pitchFamily="49" charset="-122"/>
              </a:rPr>
              <a:t>然后分别对这两个子序列重复施行上述方法，直到所有的元素都排在相应位置上为止。</a:t>
            </a:r>
          </a:p>
          <a:p>
            <a:pPr lvl="1">
              <a:lnSpc>
                <a:spcPct val="110000"/>
              </a:lnSpc>
              <a:spcBef>
                <a:spcPct val="15000"/>
              </a:spcBef>
              <a:buClr>
                <a:schemeClr val="tx1"/>
              </a:buClr>
              <a:buSzPct val="50000"/>
              <a:buFont typeface="Wingdings" pitchFamily="2" charset="2"/>
              <a:buChar char="u"/>
            </a:pPr>
            <a:endParaRPr lang="zh-CN" altLang="en-US" sz="3000" b="1" dirty="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25</a:t>
            </a:fld>
            <a:endParaRPr lang="en-US" altLang="zh-C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9650" name="Picture 2" descr="http://www.educity.cn/zk/sjjg/images/114.jpg"/>
          <p:cNvPicPr>
            <a:picLocks noChangeAspect="1" noChangeArrowheads="1"/>
          </p:cNvPicPr>
          <p:nvPr/>
        </p:nvPicPr>
        <p:blipFill>
          <a:blip r:embed="rId2" cstate="print"/>
          <a:srcRect b="44216"/>
          <a:stretch>
            <a:fillRect/>
          </a:stretch>
        </p:blipFill>
        <p:spPr bwMode="auto">
          <a:xfrm>
            <a:off x="299979" y="252369"/>
            <a:ext cx="8445012" cy="4125969"/>
          </a:xfrm>
          <a:prstGeom prst="rect">
            <a:avLst/>
          </a:prstGeom>
          <a:noFill/>
        </p:spPr>
      </p:pic>
      <p:sp>
        <p:nvSpPr>
          <p:cNvPr id="6" name="TextBox 5"/>
          <p:cNvSpPr txBox="1"/>
          <p:nvPr/>
        </p:nvSpPr>
        <p:spPr>
          <a:xfrm>
            <a:off x="190440" y="4560903"/>
            <a:ext cx="8953560" cy="2677656"/>
          </a:xfrm>
          <a:prstGeom prst="rect">
            <a:avLst/>
          </a:prstGeom>
          <a:noFill/>
        </p:spPr>
        <p:txBody>
          <a:bodyPr wrap="square" rtlCol="0">
            <a:spAutoFit/>
          </a:bodyPr>
          <a:lstStyle/>
          <a:p>
            <a:pPr algn="l"/>
            <a:r>
              <a:rPr lang="zh-CN" altLang="en-US" sz="2400" dirty="0" smtClean="0"/>
              <a:t>一次划分之后 </a:t>
            </a:r>
            <a:r>
              <a:rPr lang="en-US" altLang="zh-CN" sz="2400" dirty="0" smtClean="0"/>
              <a:t>	{27     38   13}    49   {76   97   65   </a:t>
            </a:r>
            <a:r>
              <a:rPr lang="en-US" altLang="zh-CN" sz="2400" u="sng" dirty="0" smtClean="0"/>
              <a:t>49</a:t>
            </a:r>
            <a:r>
              <a:rPr lang="en-US" altLang="zh-CN" sz="2400" dirty="0" smtClean="0"/>
              <a:t>}</a:t>
            </a:r>
          </a:p>
          <a:p>
            <a:pPr algn="l"/>
            <a:r>
              <a:rPr lang="zh-CN" altLang="en-US" sz="2400" dirty="0" smtClean="0"/>
              <a:t>分别进行快速排序 </a:t>
            </a:r>
            <a:r>
              <a:rPr lang="en-US" altLang="zh-CN" sz="2400" dirty="0" smtClean="0"/>
              <a:t>	{13}   27 {38}</a:t>
            </a:r>
          </a:p>
          <a:p>
            <a:pPr algn="l"/>
            <a:r>
              <a:rPr lang="en-US" altLang="zh-CN" sz="2400" dirty="0" smtClean="0"/>
              <a:t>				    	          {</a:t>
            </a:r>
            <a:r>
              <a:rPr lang="en-US" altLang="zh-CN" sz="2400" u="sng" dirty="0" smtClean="0"/>
              <a:t>49</a:t>
            </a:r>
            <a:r>
              <a:rPr lang="en-US" altLang="zh-CN" sz="2400" dirty="0" smtClean="0"/>
              <a:t>   65} 76  {97}</a:t>
            </a:r>
          </a:p>
          <a:p>
            <a:pPr algn="l"/>
            <a:r>
              <a:rPr lang="en-US" altLang="zh-CN" sz="2400" dirty="0" smtClean="0"/>
              <a:t>				    	            </a:t>
            </a:r>
            <a:r>
              <a:rPr lang="en-US" altLang="zh-CN" sz="2400" u="sng" dirty="0" smtClean="0"/>
              <a:t>49</a:t>
            </a:r>
            <a:r>
              <a:rPr lang="en-US" altLang="zh-CN" sz="2400" dirty="0" smtClean="0"/>
              <a:t> {65}</a:t>
            </a:r>
          </a:p>
          <a:p>
            <a:pPr algn="l"/>
            <a:r>
              <a:rPr lang="zh-CN" altLang="en-US" sz="2400" dirty="0" smtClean="0"/>
              <a:t>有序序列</a:t>
            </a:r>
            <a:r>
              <a:rPr lang="en-US" altLang="zh-CN" sz="2400" dirty="0" smtClean="0"/>
              <a:t>		 {13   27    38     49     </a:t>
            </a:r>
            <a:r>
              <a:rPr lang="en-US" altLang="zh-CN" sz="2400" u="sng" dirty="0" smtClean="0"/>
              <a:t>49</a:t>
            </a:r>
            <a:r>
              <a:rPr lang="en-US" altLang="zh-CN" sz="2400" dirty="0" smtClean="0"/>
              <a:t>   65  76    97}</a:t>
            </a:r>
          </a:p>
          <a:p>
            <a:pPr algn="l"/>
            <a:endParaRPr lang="en-US" altLang="zh-CN" sz="2400" dirty="0" smtClean="0"/>
          </a:p>
          <a:p>
            <a:pPr algn="l"/>
            <a:endParaRPr lang="zh-CN" altLang="en-US" sz="2400" dirty="0"/>
          </a:p>
        </p:txBody>
      </p:sp>
      <p:sp>
        <p:nvSpPr>
          <p:cNvPr id="7" name="灯片编号占位符 6"/>
          <p:cNvSpPr>
            <a:spLocks noGrp="1"/>
          </p:cNvSpPr>
          <p:nvPr>
            <p:ph type="sldNum" sz="quarter" idx="12"/>
          </p:nvPr>
        </p:nvSpPr>
        <p:spPr/>
        <p:txBody>
          <a:bodyPr/>
          <a:lstStyle/>
          <a:p>
            <a:fld id="{92DBAA45-1050-4A29-8013-90845DAE7AC9}" type="slidenum">
              <a:rPr lang="en-US" altLang="zh-CN" smtClean="0"/>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466" y="288882"/>
            <a:ext cx="8880534" cy="4524315"/>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QSort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low, </a:t>
            </a:r>
            <a:r>
              <a:rPr lang="en-US" altLang="zh-CN" sz="2400" dirty="0" err="1" smtClean="0">
                <a:latin typeface="Georgia" pitchFamily="18" charset="0"/>
              </a:rPr>
              <a:t>int</a:t>
            </a:r>
            <a:r>
              <a:rPr lang="en-US" altLang="zh-CN" sz="2400" dirty="0" smtClean="0">
                <a:latin typeface="Georgia" pitchFamily="18" charset="0"/>
              </a:rPr>
              <a:t> high) {  //</a:t>
            </a:r>
            <a:r>
              <a:rPr lang="zh-CN" altLang="en-US" sz="2400" dirty="0" smtClean="0">
                <a:latin typeface="Georgia" pitchFamily="18" charset="0"/>
              </a:rPr>
              <a:t>算法</a:t>
            </a:r>
            <a:r>
              <a:rPr lang="en-US" altLang="zh-CN" sz="2400" dirty="0" smtClean="0">
                <a:latin typeface="Georgia" pitchFamily="18" charset="0"/>
              </a:rPr>
              <a:t>10.7</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中的子序列</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进行快速排序</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pivotloc</a:t>
            </a:r>
            <a:r>
              <a:rPr lang="en-US" altLang="zh-CN" sz="2400" dirty="0" smtClean="0">
                <a:latin typeface="Georgia" pitchFamily="18" charset="0"/>
              </a:rPr>
              <a:t>;</a:t>
            </a:r>
          </a:p>
          <a:p>
            <a:pPr algn="l"/>
            <a:r>
              <a:rPr lang="en-US" altLang="zh-CN" sz="2400" dirty="0" smtClean="0">
                <a:latin typeface="Georgia" pitchFamily="18" charset="0"/>
              </a:rPr>
              <a:t>  if (low &lt; high) {                      // </a:t>
            </a:r>
            <a:r>
              <a:rPr lang="zh-CN" altLang="en-US" sz="2400" dirty="0" smtClean="0">
                <a:latin typeface="Georgia" pitchFamily="18" charset="0"/>
              </a:rPr>
              <a:t>长度大于</a:t>
            </a:r>
            <a:r>
              <a:rPr lang="en-US" altLang="zh-CN" sz="2400" dirty="0" smtClean="0">
                <a:latin typeface="Georgia" pitchFamily="18" charset="0"/>
              </a:rPr>
              <a:t>1</a:t>
            </a:r>
          </a:p>
          <a:p>
            <a:pPr algn="l"/>
            <a:r>
              <a:rPr lang="en-US" altLang="zh-CN" sz="2400" dirty="0" smtClean="0">
                <a:latin typeface="Georgia" pitchFamily="18" charset="0"/>
              </a:rPr>
              <a:t>     // </a:t>
            </a:r>
            <a:r>
              <a:rPr lang="zh-CN" altLang="en-US" sz="2400" dirty="0" smtClean="0">
                <a:latin typeface="Georgia" pitchFamily="18" charset="0"/>
              </a:rPr>
              <a:t>将</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一分为二</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pivotloc</a:t>
            </a:r>
            <a:r>
              <a:rPr lang="en-US" altLang="zh-CN" sz="2400" dirty="0" smtClean="0">
                <a:latin typeface="Georgia" pitchFamily="18" charset="0"/>
              </a:rPr>
              <a:t> = Partition(L, low, high);  </a:t>
            </a:r>
            <a:endParaRPr lang="zh-CN" altLang="en-US"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对低子表递归排序，</a:t>
            </a:r>
            <a:r>
              <a:rPr lang="en-US" altLang="zh-CN" sz="2400" dirty="0" err="1" smtClean="0">
                <a:latin typeface="Georgia" pitchFamily="18" charset="0"/>
              </a:rPr>
              <a:t>pivotloc</a:t>
            </a:r>
            <a:r>
              <a:rPr lang="zh-CN" altLang="en-US" sz="2400" dirty="0" smtClean="0">
                <a:latin typeface="Georgia" pitchFamily="18" charset="0"/>
              </a:rPr>
              <a:t>是枢轴位置</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QSort</a:t>
            </a:r>
            <a:r>
              <a:rPr lang="en-US" altLang="zh-CN" sz="2400" dirty="0" smtClean="0">
                <a:latin typeface="Georgia" pitchFamily="18" charset="0"/>
              </a:rPr>
              <a:t>(L, low, pivotloc-1); </a:t>
            </a:r>
          </a:p>
          <a:p>
            <a:pPr algn="l"/>
            <a:r>
              <a:rPr lang="en-US" altLang="zh-CN" sz="2400" dirty="0" smtClean="0">
                <a:latin typeface="Georgia" pitchFamily="18" charset="0"/>
              </a:rPr>
              <a:t>    // </a:t>
            </a:r>
            <a:r>
              <a:rPr lang="zh-CN" altLang="en-US" sz="2400" dirty="0" smtClean="0">
                <a:latin typeface="Georgia" pitchFamily="18" charset="0"/>
              </a:rPr>
              <a:t>对高子表递归排序</a:t>
            </a:r>
          </a:p>
          <a:p>
            <a:pPr algn="l"/>
            <a:r>
              <a:rPr lang="zh-CN" altLang="en-US" sz="2400" dirty="0" smtClean="0">
                <a:latin typeface="Georgia" pitchFamily="18" charset="0"/>
              </a:rPr>
              <a:t>    </a:t>
            </a:r>
            <a:r>
              <a:rPr lang="en-US" altLang="zh-CN" sz="2400" dirty="0" err="1" smtClean="0">
                <a:latin typeface="Georgia" pitchFamily="18" charset="0"/>
              </a:rPr>
              <a:t>QSort</a:t>
            </a:r>
            <a:r>
              <a:rPr lang="en-US" altLang="zh-CN" sz="2400" dirty="0" smtClean="0">
                <a:latin typeface="Georgia" pitchFamily="18" charset="0"/>
              </a:rPr>
              <a:t>(L, pivotloc+1, high);          </a:t>
            </a:r>
            <a:endParaRPr lang="zh-CN" altLang="en-US" sz="2400" dirty="0" smtClean="0">
              <a:latin typeface="Georgia" pitchFamily="18" charset="0"/>
            </a:endParaRP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QSort</a:t>
            </a:r>
            <a:endParaRPr lang="zh-CN" altLang="en-US" sz="2400" dirty="0">
              <a:latin typeface="Georgia" pitchFamily="18" charset="0"/>
            </a:endParaRPr>
          </a:p>
        </p:txBody>
      </p:sp>
      <p:sp>
        <p:nvSpPr>
          <p:cNvPr id="5" name="灯片编号占位符 4"/>
          <p:cNvSpPr>
            <a:spLocks noGrp="1"/>
          </p:cNvSpPr>
          <p:nvPr>
            <p:ph type="sldNum" sz="quarter" idx="12"/>
          </p:nvPr>
        </p:nvSpPr>
        <p:spPr/>
        <p:txBody>
          <a:bodyPr/>
          <a:lstStyle/>
          <a:p>
            <a:fld id="{4717F81E-E54E-4311-B9CB-5A0E4AFE9DD3}" type="slidenum">
              <a:rPr lang="en-US" altLang="zh-CN" smtClean="0"/>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13" y="202345"/>
            <a:ext cx="9756846" cy="5632311"/>
          </a:xfrm>
          <a:prstGeom prst="rect">
            <a:avLst/>
          </a:prstGeom>
        </p:spPr>
        <p:txBody>
          <a:bodyPr wrap="square">
            <a:spAutoFit/>
          </a:bodyPr>
          <a:lstStyle/>
          <a:p>
            <a:pPr algn="l"/>
            <a:r>
              <a:rPr lang="en-US" altLang="zh-CN" sz="2400" dirty="0" err="1" smtClean="0">
                <a:latin typeface="Georgia" pitchFamily="18" charset="0"/>
              </a:rPr>
              <a:t>int</a:t>
            </a:r>
            <a:r>
              <a:rPr lang="en-US" altLang="zh-CN" sz="2400" dirty="0" smtClean="0">
                <a:latin typeface="Georgia" pitchFamily="18" charset="0"/>
              </a:rPr>
              <a:t> Partition(</a:t>
            </a:r>
            <a:r>
              <a:rPr lang="en-US" altLang="zh-CN" sz="2400" dirty="0" err="1" smtClean="0">
                <a:latin typeface="Georgia" pitchFamily="18" charset="0"/>
              </a:rPr>
              <a:t>SqList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low, </a:t>
            </a:r>
            <a:r>
              <a:rPr lang="en-US" altLang="zh-CN" sz="2400" dirty="0" err="1" smtClean="0">
                <a:latin typeface="Georgia" pitchFamily="18" charset="0"/>
              </a:rPr>
              <a:t>int</a:t>
            </a:r>
            <a:r>
              <a:rPr lang="en-US" altLang="zh-CN" sz="2400" dirty="0" smtClean="0">
                <a:latin typeface="Georgia" pitchFamily="18" charset="0"/>
              </a:rPr>
              <a:t> high) {  // </a:t>
            </a:r>
            <a:r>
              <a:rPr lang="zh-CN" altLang="en-US" sz="2400" dirty="0" smtClean="0">
                <a:latin typeface="Georgia" pitchFamily="18" charset="0"/>
              </a:rPr>
              <a:t>算法</a:t>
            </a:r>
            <a:r>
              <a:rPr lang="en-US" altLang="zh-CN" sz="2400" dirty="0" smtClean="0">
                <a:latin typeface="Georgia" pitchFamily="18" charset="0"/>
              </a:rPr>
              <a:t>10.6(b)</a:t>
            </a:r>
          </a:p>
          <a:p>
            <a:pPr algn="l"/>
            <a:r>
              <a:rPr lang="en-US" altLang="zh-CN" sz="2400" dirty="0" smtClean="0">
                <a:latin typeface="Georgia" pitchFamily="18" charset="0"/>
              </a:rPr>
              <a:t>//</a:t>
            </a:r>
            <a:r>
              <a:rPr lang="zh-CN" altLang="en-US" sz="2400" dirty="0" smtClean="0">
                <a:latin typeface="Georgia" pitchFamily="18" charset="0"/>
              </a:rPr>
              <a:t>交换顺序表</a:t>
            </a:r>
            <a:r>
              <a:rPr lang="en-US" altLang="zh-CN" sz="2400" dirty="0" smtClean="0">
                <a:latin typeface="Georgia" pitchFamily="18" charset="0"/>
              </a:rPr>
              <a:t>L</a:t>
            </a:r>
            <a:r>
              <a:rPr lang="zh-CN" altLang="en-US" sz="2400" dirty="0" smtClean="0">
                <a:latin typeface="Georgia" pitchFamily="18" charset="0"/>
              </a:rPr>
              <a:t>中子序列</a:t>
            </a:r>
            <a:r>
              <a:rPr lang="en-US" altLang="zh-CN" sz="2400" dirty="0" err="1" smtClean="0">
                <a:latin typeface="Georgia" pitchFamily="18" charset="0"/>
              </a:rPr>
              <a:t>L.r</a:t>
            </a:r>
            <a:r>
              <a:rPr lang="en-US" altLang="zh-CN" sz="2400" dirty="0" smtClean="0">
                <a:latin typeface="Georgia" pitchFamily="18" charset="0"/>
              </a:rPr>
              <a:t>[low..high]</a:t>
            </a:r>
            <a:r>
              <a:rPr lang="zh-CN" altLang="en-US" sz="2400" dirty="0" smtClean="0">
                <a:latin typeface="Georgia" pitchFamily="18" charset="0"/>
              </a:rPr>
              <a:t>的记录，使枢轴记录到位，</a:t>
            </a:r>
          </a:p>
          <a:p>
            <a:pPr algn="l"/>
            <a:r>
              <a:rPr lang="en-US" altLang="zh-CN" sz="2400" dirty="0" smtClean="0">
                <a:latin typeface="Georgia" pitchFamily="18" charset="0"/>
              </a:rPr>
              <a:t>//</a:t>
            </a:r>
            <a:r>
              <a:rPr lang="zh-CN" altLang="en-US" sz="2400" dirty="0" smtClean="0">
                <a:latin typeface="Georgia" pitchFamily="18" charset="0"/>
              </a:rPr>
              <a:t>并返回其所在位置，此时，在它之前（后）的记录均不大</a:t>
            </a:r>
            <a:r>
              <a:rPr lang="en-US" altLang="zh-CN" sz="2400" dirty="0" smtClean="0">
                <a:latin typeface="Georgia" pitchFamily="18" charset="0"/>
              </a:rPr>
              <a:t>(</a:t>
            </a:r>
            <a:r>
              <a:rPr lang="zh-CN" altLang="en-US" sz="2400" dirty="0" smtClean="0">
                <a:latin typeface="Georgia" pitchFamily="18" charset="0"/>
              </a:rPr>
              <a:t>小</a:t>
            </a:r>
            <a:r>
              <a:rPr lang="en-US" altLang="zh-CN" sz="2400" dirty="0" smtClean="0">
                <a:latin typeface="Georgia" pitchFamily="18" charset="0"/>
              </a:rPr>
              <a:t>)</a:t>
            </a:r>
            <a:r>
              <a:rPr lang="zh-CN" altLang="en-US" sz="2400" dirty="0" smtClean="0">
                <a:latin typeface="Georgia" pitchFamily="18" charset="0"/>
              </a:rPr>
              <a:t>于它</a:t>
            </a:r>
          </a:p>
          <a:p>
            <a:pPr algn="l"/>
            <a:r>
              <a:rPr lang="zh-CN" altLang="en-US" sz="2400" dirty="0" smtClean="0">
                <a:latin typeface="Georgia" pitchFamily="18" charset="0"/>
              </a:rPr>
              <a:t>   </a:t>
            </a:r>
            <a:r>
              <a:rPr lang="en-US" altLang="zh-CN" sz="2400" dirty="0" err="1" smtClean="0">
                <a:latin typeface="Georgia" pitchFamily="18" charset="0"/>
              </a:rPr>
              <a:t>KeyType</a:t>
            </a:r>
            <a:r>
              <a:rPr lang="en-US" altLang="zh-CN" sz="2400" dirty="0" smtClean="0">
                <a:latin typeface="Georgia" pitchFamily="18" charset="0"/>
              </a:rPr>
              <a:t>  </a:t>
            </a:r>
            <a:r>
              <a:rPr lang="en-US" altLang="zh-CN" sz="2400" dirty="0" err="1" smtClean="0">
                <a:latin typeface="Georgia" pitchFamily="18" charset="0"/>
              </a:rPr>
              <a:t>pivotkey</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[low];                         // </a:t>
            </a:r>
            <a:r>
              <a:rPr lang="zh-CN" altLang="en-US" sz="2400" dirty="0" smtClean="0">
                <a:latin typeface="Georgia" pitchFamily="18" charset="0"/>
              </a:rPr>
              <a:t>用子表的第一个记录作枢轴记录</a:t>
            </a:r>
          </a:p>
          <a:p>
            <a:pPr algn="l"/>
            <a:r>
              <a:rPr lang="zh-CN" altLang="en-US" sz="2400" dirty="0" smtClean="0">
                <a:latin typeface="Georgia" pitchFamily="18" charset="0"/>
              </a:rPr>
              <a:t>   </a:t>
            </a:r>
            <a:r>
              <a:rPr lang="en-US" altLang="zh-CN" sz="2400" dirty="0" err="1" smtClean="0">
                <a:latin typeface="Georgia" pitchFamily="18" charset="0"/>
              </a:rPr>
              <a:t>pivotkey</a:t>
            </a:r>
            <a:r>
              <a:rPr lang="en-US" altLang="zh-CN" sz="2400" dirty="0" smtClean="0">
                <a:latin typeface="Georgia" pitchFamily="18" charset="0"/>
              </a:rPr>
              <a:t> = </a:t>
            </a:r>
            <a:r>
              <a:rPr lang="en-US" altLang="zh-CN" sz="2400" dirty="0" err="1" smtClean="0">
                <a:latin typeface="Georgia" pitchFamily="18" charset="0"/>
              </a:rPr>
              <a:t>L.r</a:t>
            </a:r>
            <a:r>
              <a:rPr lang="en-US" altLang="zh-CN" sz="2400" dirty="0" smtClean="0">
                <a:latin typeface="Georgia" pitchFamily="18" charset="0"/>
              </a:rPr>
              <a:t>[low].key;             // </a:t>
            </a:r>
            <a:r>
              <a:rPr lang="zh-CN" altLang="en-US" sz="2400" dirty="0" smtClean="0">
                <a:latin typeface="Georgia" pitchFamily="18" charset="0"/>
              </a:rPr>
              <a:t>枢轴记录关键字</a:t>
            </a:r>
          </a:p>
          <a:p>
            <a:pPr algn="l"/>
            <a:r>
              <a:rPr lang="zh-CN" altLang="en-US" sz="2400" dirty="0" smtClean="0">
                <a:latin typeface="Georgia" pitchFamily="18" charset="0"/>
              </a:rPr>
              <a:t>   </a:t>
            </a:r>
            <a:r>
              <a:rPr lang="en-US" altLang="zh-CN" sz="2400" dirty="0" smtClean="0">
                <a:latin typeface="Georgia" pitchFamily="18" charset="0"/>
              </a:rPr>
              <a:t>while (low&lt;high) {                       // </a:t>
            </a:r>
            <a:r>
              <a:rPr lang="zh-CN" altLang="en-US" sz="2400" dirty="0" smtClean="0">
                <a:latin typeface="Georgia" pitchFamily="18" charset="0"/>
              </a:rPr>
              <a:t>从表的两端交替地向中间扫描</a:t>
            </a:r>
          </a:p>
          <a:p>
            <a:pPr algn="l"/>
            <a:r>
              <a:rPr lang="zh-CN" altLang="en-US" sz="2400" dirty="0" smtClean="0">
                <a:latin typeface="Georgia" pitchFamily="18" charset="0"/>
              </a:rPr>
              <a:t>      </a:t>
            </a:r>
            <a:r>
              <a:rPr lang="en-US" altLang="zh-CN" sz="2400" dirty="0" smtClean="0">
                <a:latin typeface="Georgia" pitchFamily="18" charset="0"/>
              </a:rPr>
              <a:t>while (low&lt;high &amp;&amp; </a:t>
            </a:r>
            <a:r>
              <a:rPr lang="en-US" altLang="zh-CN" sz="2400" dirty="0" err="1" smtClean="0">
                <a:latin typeface="Georgia" pitchFamily="18" charset="0"/>
              </a:rPr>
              <a:t>L.r</a:t>
            </a:r>
            <a:r>
              <a:rPr lang="en-US" altLang="zh-CN" sz="2400" dirty="0" smtClean="0">
                <a:latin typeface="Georgia" pitchFamily="18" charset="0"/>
              </a:rPr>
              <a:t>[high].key&gt;=</a:t>
            </a:r>
            <a:r>
              <a:rPr lang="en-US" altLang="zh-CN" sz="2400" dirty="0" err="1" smtClean="0">
                <a:latin typeface="Georgia" pitchFamily="18" charset="0"/>
              </a:rPr>
              <a:t>pivotkey</a:t>
            </a:r>
            <a:r>
              <a:rPr lang="en-US" altLang="zh-CN" sz="2400" dirty="0" smtClean="0">
                <a:latin typeface="Georgia" pitchFamily="18" charset="0"/>
              </a:rPr>
              <a:t>) --high;</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[low] = </a:t>
            </a:r>
            <a:r>
              <a:rPr lang="en-US" altLang="zh-CN" sz="2400" dirty="0" err="1" smtClean="0">
                <a:latin typeface="Georgia" pitchFamily="18" charset="0"/>
              </a:rPr>
              <a:t>L.r</a:t>
            </a:r>
            <a:r>
              <a:rPr lang="en-US" altLang="zh-CN" sz="2400" dirty="0" smtClean="0">
                <a:latin typeface="Georgia" pitchFamily="18" charset="0"/>
              </a:rPr>
              <a:t>[high];                // </a:t>
            </a:r>
            <a:r>
              <a:rPr lang="zh-CN" altLang="en-US" sz="2400" dirty="0" smtClean="0">
                <a:latin typeface="Georgia" pitchFamily="18" charset="0"/>
              </a:rPr>
              <a:t>将比枢轴记录小的记录移到低端</a:t>
            </a:r>
          </a:p>
          <a:p>
            <a:pPr algn="l"/>
            <a:r>
              <a:rPr lang="zh-CN" altLang="en-US" sz="2400" dirty="0" smtClean="0">
                <a:latin typeface="Georgia" pitchFamily="18" charset="0"/>
              </a:rPr>
              <a:t>      </a:t>
            </a:r>
            <a:r>
              <a:rPr lang="en-US" altLang="zh-CN" sz="2400" dirty="0" smtClean="0">
                <a:latin typeface="Georgia" pitchFamily="18" charset="0"/>
              </a:rPr>
              <a:t>while (low&lt;high &amp;&amp; </a:t>
            </a:r>
            <a:r>
              <a:rPr lang="en-US" altLang="zh-CN" sz="2400" dirty="0" err="1" smtClean="0">
                <a:latin typeface="Georgia" pitchFamily="18" charset="0"/>
              </a:rPr>
              <a:t>L.r</a:t>
            </a:r>
            <a:r>
              <a:rPr lang="en-US" altLang="zh-CN" sz="2400" dirty="0" smtClean="0">
                <a:latin typeface="Georgia" pitchFamily="18" charset="0"/>
              </a:rPr>
              <a:t>[low].key&lt;=</a:t>
            </a:r>
            <a:r>
              <a:rPr lang="en-US" altLang="zh-CN" sz="2400" dirty="0" err="1" smtClean="0">
                <a:latin typeface="Georgia" pitchFamily="18" charset="0"/>
              </a:rPr>
              <a:t>pivotkey</a:t>
            </a:r>
            <a:r>
              <a:rPr lang="en-US" altLang="zh-CN" sz="2400" dirty="0" smtClean="0">
                <a:latin typeface="Georgia" pitchFamily="18" charset="0"/>
              </a:rPr>
              <a:t>) ++low;</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[high] = </a:t>
            </a:r>
            <a:r>
              <a:rPr lang="en-US" altLang="zh-CN" sz="2400" dirty="0" err="1" smtClean="0">
                <a:latin typeface="Georgia" pitchFamily="18" charset="0"/>
              </a:rPr>
              <a:t>L.r</a:t>
            </a:r>
            <a:r>
              <a:rPr lang="en-US" altLang="zh-CN" sz="2400" dirty="0" smtClean="0">
                <a:latin typeface="Georgia" pitchFamily="18" charset="0"/>
              </a:rPr>
              <a:t>[low];               // </a:t>
            </a:r>
            <a:r>
              <a:rPr lang="zh-CN" altLang="en-US" sz="2400" dirty="0" smtClean="0">
                <a:latin typeface="Georgia" pitchFamily="18" charset="0"/>
              </a:rPr>
              <a:t>将比枢轴记录大的记录移到高端</a:t>
            </a:r>
          </a:p>
          <a:p>
            <a:pPr algn="l"/>
            <a:r>
              <a:rPr lang="zh-CN" altLang="en-US" sz="2400" dirty="0" smtClean="0">
                <a:latin typeface="Georgia" pitchFamily="18" charset="0"/>
              </a:rPr>
              <a:t>   </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[low]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枢轴记录到位</a:t>
            </a:r>
          </a:p>
          <a:p>
            <a:pPr algn="l"/>
            <a:r>
              <a:rPr lang="zh-CN" altLang="en-US" sz="2400" dirty="0" smtClean="0">
                <a:latin typeface="Georgia" pitchFamily="18" charset="0"/>
              </a:rPr>
              <a:t>   </a:t>
            </a:r>
            <a:r>
              <a:rPr lang="en-US" altLang="zh-CN" sz="2400" dirty="0" smtClean="0">
                <a:latin typeface="Georgia" pitchFamily="18" charset="0"/>
              </a:rPr>
              <a:t>return low;                                   // </a:t>
            </a:r>
            <a:r>
              <a:rPr lang="zh-CN" altLang="en-US" sz="2400" dirty="0" smtClean="0">
                <a:latin typeface="Georgia" pitchFamily="18" charset="0"/>
              </a:rPr>
              <a:t>返回枢轴位置</a:t>
            </a:r>
          </a:p>
          <a:p>
            <a:pPr algn="l"/>
            <a:r>
              <a:rPr lang="en-US" altLang="zh-CN" sz="2400" dirty="0" smtClean="0">
                <a:latin typeface="Georgia" pitchFamily="18" charset="0"/>
              </a:rPr>
              <a:t>} // Partition</a:t>
            </a:r>
            <a:endParaRPr lang="en-US" altLang="zh-CN" sz="2400" dirty="0">
              <a:latin typeface="Georgia" pitchFamily="18" charset="0"/>
            </a:endParaRPr>
          </a:p>
        </p:txBody>
      </p:sp>
      <p:sp>
        <p:nvSpPr>
          <p:cNvPr id="5" name="灯片编号占位符 4"/>
          <p:cNvSpPr>
            <a:spLocks noGrp="1"/>
          </p:cNvSpPr>
          <p:nvPr>
            <p:ph type="sldNum" sz="quarter" idx="12"/>
          </p:nvPr>
        </p:nvSpPr>
        <p:spPr/>
        <p:txBody>
          <a:bodyPr/>
          <a:lstStyle/>
          <a:p>
            <a:fld id="{4717F81E-E54E-4311-B9CB-5A0E4AFE9DD3}" type="slidenum">
              <a:rPr lang="en-US" altLang="zh-CN" smtClean="0"/>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4" name="Rectangle 6"/>
          <p:cNvSpPr>
            <a:spLocks noGrp="1" noChangeArrowheads="1"/>
          </p:cNvSpPr>
          <p:nvPr>
            <p:ph type="title"/>
          </p:nvPr>
        </p:nvSpPr>
        <p:spPr/>
        <p:txBody>
          <a:bodyPr/>
          <a:lstStyle/>
          <a:p>
            <a:pPr algn="just"/>
            <a:r>
              <a:rPr lang="en-US" altLang="zh-CN" dirty="0">
                <a:ea typeface="仿宋_GB2312" pitchFamily="49" charset="-122"/>
              </a:rPr>
              <a:t>    </a:t>
            </a:r>
          </a:p>
        </p:txBody>
      </p:sp>
      <p:sp>
        <p:nvSpPr>
          <p:cNvPr id="928775" name="Rectangle 7"/>
          <p:cNvSpPr>
            <a:spLocks noGrp="1" noChangeArrowheads="1"/>
          </p:cNvSpPr>
          <p:nvPr>
            <p:ph idx="1"/>
          </p:nvPr>
        </p:nvSpPr>
        <p:spPr>
          <a:xfrm>
            <a:off x="519113" y="252369"/>
            <a:ext cx="8229600" cy="6524669"/>
          </a:xfrm>
          <a:noFill/>
          <a:ln/>
        </p:spPr>
        <p:txBody>
          <a:bodyPr>
            <a:normAutofit/>
          </a:bodyPr>
          <a:lstStyle/>
          <a:p>
            <a:pPr algn="ctr">
              <a:spcBef>
                <a:spcPct val="15000"/>
              </a:spcBef>
              <a:buClr>
                <a:srgbClr val="800080"/>
              </a:buClr>
              <a:buSzPct val="50000"/>
              <a:buNone/>
            </a:pPr>
            <a:r>
              <a:rPr lang="zh-CN" altLang="en-US" sz="4400" dirty="0" smtClean="0">
                <a:latin typeface="华文新魏" pitchFamily="2" charset="-122"/>
                <a:ea typeface="华文新魏" pitchFamily="2" charset="-122"/>
              </a:rPr>
              <a:t>算法分析</a:t>
            </a:r>
            <a:endParaRPr lang="zh-CN" altLang="en-US" sz="4400" dirty="0">
              <a:latin typeface="华文新魏" pitchFamily="2" charset="-122"/>
              <a:ea typeface="华文新魏" pitchFamily="2" charset="-122"/>
            </a:endParaRPr>
          </a:p>
          <a:p>
            <a:pPr>
              <a:spcBef>
                <a:spcPct val="15000"/>
              </a:spcBef>
              <a:buClrTx/>
              <a:buSzPct val="50000"/>
            </a:pPr>
            <a:r>
              <a:rPr lang="zh-CN" altLang="en-US" sz="3000" b="1" dirty="0" smtClean="0">
                <a:latin typeface="Times New Roman" pitchFamily="18" charset="0"/>
                <a:ea typeface="仿宋_GB2312" pitchFamily="49" charset="-122"/>
              </a:rPr>
              <a:t>算法</a:t>
            </a:r>
            <a:r>
              <a:rPr lang="en-US" altLang="zh-CN" sz="3000" b="1" dirty="0" smtClean="0">
                <a:latin typeface="Times New Roman" pitchFamily="18" charset="0"/>
                <a:ea typeface="仿宋_GB2312" pitchFamily="49" charset="-122"/>
              </a:rPr>
              <a:t>partition</a:t>
            </a:r>
            <a:r>
              <a:rPr lang="zh-CN" altLang="en-US" sz="3000" b="1" dirty="0" smtClean="0">
                <a:latin typeface="Times New Roman" pitchFamily="18" charset="0"/>
                <a:ea typeface="仿宋_GB2312" pitchFamily="49" charset="-122"/>
              </a:rPr>
              <a:t>利用序列第一个元素作为基准，将整个序列划分为左右两个子序列。算法中执行了一个循环，只要是关键字小于基准元素关键字的元素都移到序列左侧，最后基准</a:t>
            </a:r>
            <a:r>
              <a:rPr lang="zh-CN" altLang="en-US" b="1" dirty="0" smtClean="0">
                <a:latin typeface="Times New Roman" pitchFamily="18" charset="0"/>
                <a:ea typeface="仿宋_GB2312" pitchFamily="49" charset="-122"/>
              </a:rPr>
              <a:t>元素安到位</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函数返回其位置。</a:t>
            </a:r>
            <a:endParaRPr lang="en-US" altLang="zh-CN" b="1" dirty="0" smtClean="0">
              <a:latin typeface="Times New Roman" pitchFamily="18" charset="0"/>
              <a:ea typeface="仿宋_GB2312" pitchFamily="49" charset="-122"/>
            </a:endParaRPr>
          </a:p>
          <a:p>
            <a:pPr>
              <a:lnSpc>
                <a:spcPct val="105000"/>
              </a:lnSpc>
              <a:spcBef>
                <a:spcPct val="10000"/>
              </a:spcBef>
              <a:buClrTx/>
              <a:buSzPct val="50000"/>
            </a:pPr>
            <a:r>
              <a:rPr lang="zh-CN" altLang="en-US" b="1" dirty="0" smtClean="0">
                <a:latin typeface="Times New Roman" pitchFamily="18" charset="0"/>
                <a:ea typeface="仿宋_GB2312" pitchFamily="49" charset="-122"/>
              </a:rPr>
              <a:t>从快速排序算法的递归树可知，快速排序的趟数取决于递归树的高度。</a:t>
            </a:r>
          </a:p>
          <a:p>
            <a:pPr>
              <a:lnSpc>
                <a:spcPct val="105000"/>
              </a:lnSpc>
              <a:spcBef>
                <a:spcPct val="10000"/>
              </a:spcBef>
              <a:buClrTx/>
              <a:buSzPct val="50000"/>
            </a:pPr>
            <a:r>
              <a:rPr lang="zh-CN" altLang="en-US" b="1" dirty="0" smtClean="0">
                <a:latin typeface="Times New Roman" pitchFamily="18" charset="0"/>
                <a:ea typeface="仿宋_GB2312" pitchFamily="49" charset="-122"/>
              </a:rPr>
              <a:t>如果每次划分对一个元素定位后，该元素的左侧子序列与右侧子序列的长度相同，则下 一步将是对两个长度减半的子序列进行排序，这是最理想的情况。</a:t>
            </a: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29</a:t>
            </a:fld>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idx="1"/>
          </p:nvPr>
        </p:nvSpPr>
        <p:spPr>
          <a:xfrm>
            <a:off x="457200" y="688975"/>
            <a:ext cx="8229600" cy="5943600"/>
          </a:xfrm>
        </p:spPr>
        <p:txBody>
          <a:bodyPr/>
          <a:lstStyle/>
          <a:p>
            <a:pPr>
              <a:lnSpc>
                <a:spcPct val="105000"/>
              </a:lnSpc>
              <a:buClrTx/>
              <a:buSzPct val="50000"/>
            </a:pPr>
            <a:r>
              <a:rPr lang="zh-CN" altLang="en-US" sz="3000" b="1" u="sng" dirty="0">
                <a:latin typeface="Times New Roman" pitchFamily="18" charset="0"/>
                <a:ea typeface="仿宋_GB2312" pitchFamily="49" charset="-122"/>
              </a:rPr>
              <a:t>排序算法的稳定性</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如果在元素序列中有两 个元素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和</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它们</a:t>
            </a:r>
            <a:r>
              <a:rPr lang="zh-CN" altLang="en-US" sz="3000" b="1" dirty="0" smtClean="0">
                <a:latin typeface="Times New Roman" pitchFamily="18" charset="0"/>
                <a:ea typeface="仿宋_GB2312" pitchFamily="49" charset="-122"/>
              </a:rPr>
              <a:t>的</a:t>
            </a:r>
            <a:r>
              <a:rPr lang="zh-CN" altLang="en-US" b="1" dirty="0" smtClean="0">
                <a:ea typeface="仿宋_GB2312"/>
              </a:rPr>
              <a:t>关键字</a:t>
            </a:r>
            <a:r>
              <a:rPr lang="en-US" altLang="zh-CN" sz="3000" b="1" i="1" dirty="0" smtClean="0">
                <a:latin typeface="Times New Roman" pitchFamily="18" charset="0"/>
                <a:ea typeface="仿宋_GB2312" pitchFamily="49" charset="-122"/>
              </a:rPr>
              <a:t>k</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en-US" altLang="zh-CN" sz="3000" b="1" baseline="-25000"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b="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且在排序之前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排在</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前面。如果在排序之后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仍在元素</a:t>
            </a:r>
            <a:r>
              <a:rPr lang="en-US" altLang="zh-CN" sz="3000" b="1" i="1" dirty="0">
                <a:latin typeface="Times New Roman" pitchFamily="18" charset="0"/>
                <a:ea typeface="仿宋_GB2312" pitchFamily="49" charset="-122"/>
              </a:rPr>
              <a:t>r</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的前面</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则称这个排序方法是稳定的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否则称这个排序方法是不稳定的。</a:t>
            </a:r>
          </a:p>
          <a:p>
            <a:pPr>
              <a:lnSpc>
                <a:spcPct val="105000"/>
              </a:lnSpc>
              <a:buClrTx/>
              <a:buSzPct val="50000"/>
            </a:pPr>
            <a:r>
              <a:rPr lang="zh-CN" altLang="en-US" sz="3000" b="1" u="sng" dirty="0">
                <a:latin typeface="Times New Roman" pitchFamily="18" charset="0"/>
                <a:ea typeface="仿宋_GB2312" pitchFamily="49" charset="-122"/>
              </a:rPr>
              <a:t>内排序与外排序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内排序是指在排序期间数据元素全部存放在内存的排序；外排序是指在排序期间全部元素个数太多，不能同时存放在内存，必须根据排序过程的要求，不断在内、外存之间移动的排序。</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a:t>
            </a:fld>
            <a:endParaRPr lang="en-US" altLang="zh-C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5" name="Rectangle 3"/>
          <p:cNvSpPr>
            <a:spLocks noGrp="1" noChangeArrowheads="1"/>
          </p:cNvSpPr>
          <p:nvPr>
            <p:ph idx="1"/>
          </p:nvPr>
        </p:nvSpPr>
        <p:spPr>
          <a:xfrm>
            <a:off x="299979" y="325395"/>
            <a:ext cx="8615421" cy="6118268"/>
          </a:xfrm>
        </p:spPr>
        <p:txBody>
          <a:bodyPr/>
          <a:lstStyle/>
          <a:p>
            <a:pPr>
              <a:lnSpc>
                <a:spcPct val="105000"/>
              </a:lnSpc>
              <a:spcBef>
                <a:spcPct val="10000"/>
              </a:spcBef>
              <a:buClrTx/>
              <a:buSzPct val="50000"/>
            </a:pPr>
            <a:r>
              <a:rPr lang="zh-CN" altLang="en-US" sz="3000" b="1" dirty="0" smtClean="0">
                <a:latin typeface="Times New Roman" pitchFamily="18" charset="0"/>
                <a:ea typeface="仿宋_GB2312" pitchFamily="49" charset="-122"/>
              </a:rPr>
              <a:t>在 </a:t>
            </a:r>
            <a:r>
              <a:rPr lang="en-US" altLang="zh-CN" sz="3000" b="1" i="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个元素的序列中，对一个元素定位所需时间为 </a:t>
            </a:r>
            <a:r>
              <a:rPr lang="en-US" altLang="zh-CN" sz="3000" b="1" dirty="0" smtClean="0">
                <a:latin typeface="Times New Roman" pitchFamily="18" charset="0"/>
                <a:ea typeface="仿宋_GB2312" pitchFamily="49" charset="-122"/>
              </a:rPr>
              <a:t>O(</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。若设</a:t>
            </a:r>
            <a:r>
              <a:rPr lang="en-US" altLang="zh-CN" sz="3000" b="1" dirty="0" smtClean="0">
                <a:latin typeface="Times New Roman" pitchFamily="18" charset="0"/>
                <a:ea typeface="仿宋_GB2312" pitchFamily="49" charset="-122"/>
              </a:rPr>
              <a:t>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是对 </a:t>
            </a:r>
            <a:r>
              <a:rPr lang="en-US" altLang="zh-CN" sz="3000" b="1" i="1" dirty="0" smtClean="0">
                <a:latin typeface="Times New Roman" pitchFamily="18" charset="0"/>
                <a:ea typeface="仿宋_GB2312" pitchFamily="49" charset="-122"/>
              </a:rPr>
              <a:t>n </a:t>
            </a:r>
            <a:r>
              <a:rPr lang="zh-CN" altLang="en-US" sz="3000" b="1" dirty="0" smtClean="0">
                <a:latin typeface="Times New Roman" pitchFamily="18" charset="0"/>
                <a:ea typeface="仿宋_GB2312" pitchFamily="49" charset="-122"/>
              </a:rPr>
              <a:t>个元素的序列进行排序所需的时间，且每次对一个元素正确定位后，正好把序列分为长度相等的两个子</a:t>
            </a:r>
            <a:r>
              <a:rPr lang="zh-CN" altLang="en-US" b="1" dirty="0" smtClean="0">
                <a:latin typeface="Times New Roman" pitchFamily="18" charset="0"/>
                <a:ea typeface="仿宋_GB2312" pitchFamily="49" charset="-122"/>
              </a:rPr>
              <a:t>序列，此时</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总的计算时间为：</a:t>
            </a:r>
          </a:p>
          <a:p>
            <a:pPr lvl="1" algn="just">
              <a:spcBef>
                <a:spcPct val="10000"/>
              </a:spcBef>
              <a:buClrTx/>
              <a:buFont typeface="Wingdings" pitchFamily="2" charset="2"/>
              <a:buNone/>
            </a:pPr>
            <a:r>
              <a:rPr lang="zh-CN" altLang="en-US" sz="3000" b="1" dirty="0" smtClean="0">
                <a:effectLst>
                  <a:outerShdw blurRad="38100" dist="38100" dir="2700000" algn="tl">
                    <a:srgbClr val="C0C0C0"/>
                  </a:outerShdw>
                </a:effectLst>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/2 )      // </a:t>
            </a:r>
            <a:r>
              <a:rPr lang="en-US" altLang="zh-CN" sz="3000" b="1" i="1" dirty="0" smtClean="0">
                <a:latin typeface="Times New Roman" pitchFamily="18" charset="0"/>
                <a:ea typeface="仿宋_GB2312" pitchFamily="49" charset="-122"/>
              </a:rPr>
              <a:t>c </a:t>
            </a:r>
            <a:r>
              <a:rPr lang="zh-CN" altLang="en-US" sz="3000" dirty="0" smtClean="0">
                <a:latin typeface="Times New Roman" pitchFamily="18" charset="0"/>
                <a:ea typeface="隶书" pitchFamily="49" charset="-122"/>
              </a:rPr>
              <a:t>是一个常数</a:t>
            </a:r>
            <a:endParaRPr lang="zh-CN" altLang="en-US" sz="3000" b="1" dirty="0" smtClean="0">
              <a:latin typeface="Times New Roman" pitchFamily="18" charset="0"/>
              <a:ea typeface="仿宋_GB2312" pitchFamily="49" charset="-122"/>
            </a:endParaRPr>
          </a:p>
          <a:p>
            <a:pPr lvl="2" algn="just">
              <a:spcBef>
                <a:spcPct val="10000"/>
              </a:spcBef>
              <a:buClrTx/>
              <a:buFont typeface="Wingdings" pitchFamily="2" charset="2"/>
              <a:buNone/>
            </a:pPr>
            <a:r>
              <a:rPr lang="zh-CN" altLang="en-US" sz="3000" b="1" dirty="0" smtClean="0">
                <a:latin typeface="Times New Roman" pitchFamily="18" charset="0"/>
                <a:ea typeface="仿宋_GB2312" pitchFamily="49" charset="-122"/>
                <a:sym typeface="Symbol" pitchFamily="18" charset="2"/>
              </a:rPr>
              <a:t></a:t>
            </a:r>
            <a:r>
              <a:rPr lang="zh-CN" altLang="en-US"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+ 2 (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/2 + 2T(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/4) ) = 2</a:t>
            </a:r>
            <a:r>
              <a:rPr lang="en-US" altLang="zh-CN" sz="3000" b="1" i="1" dirty="0" smtClean="0">
                <a:latin typeface="Times New Roman" pitchFamily="18" charset="0"/>
                <a:ea typeface="仿宋_GB2312" pitchFamily="49" charset="-122"/>
              </a:rPr>
              <a:t>cn </a:t>
            </a:r>
            <a:r>
              <a:rPr lang="en-US" altLang="zh-CN" sz="3000" b="1" dirty="0" smtClean="0">
                <a:latin typeface="Times New Roman" pitchFamily="18" charset="0"/>
                <a:ea typeface="仿宋_GB2312" pitchFamily="49" charset="-122"/>
              </a:rPr>
              <a:t>+ 4T(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/4)</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2</a:t>
            </a:r>
            <a:r>
              <a:rPr lang="en-US" altLang="zh-CN" sz="3000" b="1" i="1" dirty="0" smtClean="0">
                <a:latin typeface="Times New Roman" pitchFamily="18" charset="0"/>
                <a:ea typeface="仿宋_GB2312" pitchFamily="49" charset="-122"/>
              </a:rPr>
              <a:t>cn </a:t>
            </a:r>
            <a:r>
              <a:rPr lang="en-US" altLang="zh-CN" sz="3000" b="1" dirty="0" smtClean="0">
                <a:latin typeface="Times New Roman" pitchFamily="18" charset="0"/>
                <a:ea typeface="仿宋_GB2312" pitchFamily="49" charset="-122"/>
              </a:rPr>
              <a:t>+ 4 (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/4 +2T(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/8) ) = 3</a:t>
            </a:r>
            <a:r>
              <a:rPr lang="en-US" altLang="zh-CN" sz="3000" b="1" i="1" dirty="0"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+ 8T(</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/8)</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rPr>
              <a:t>    ………</a:t>
            </a:r>
          </a:p>
          <a:p>
            <a:pPr lvl="2" algn="just">
              <a:spcBef>
                <a:spcPct val="10000"/>
              </a:spcBef>
              <a:buClrTx/>
              <a:buFont typeface="Wingdings" pitchFamily="2" charset="2"/>
              <a:buNone/>
            </a:pPr>
            <a:r>
              <a:rPr lang="en-US" altLang="zh-CN" sz="3000" b="1" dirty="0" smtClean="0">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cn</a:t>
            </a:r>
            <a:r>
              <a:rPr lang="en-US" altLang="zh-CN" sz="3000" b="1" dirty="0" smtClean="0">
                <a:latin typeface="Times New Roman" pitchFamily="18" charset="0"/>
                <a:ea typeface="仿宋_GB2312" pitchFamily="49" charset="-122"/>
              </a:rPr>
              <a:t> log</a:t>
            </a:r>
            <a:r>
              <a:rPr lang="en-US" altLang="zh-CN" sz="3000" b="1" baseline="-25000"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 </a:t>
            </a:r>
            <a:r>
              <a:rPr lang="en-US" altLang="zh-CN" sz="3000" b="1" i="1" dirty="0" err="1" smtClean="0">
                <a:latin typeface="Times New Roman" pitchFamily="18" charset="0"/>
                <a:ea typeface="仿宋_GB2312" pitchFamily="49" charset="-122"/>
              </a:rPr>
              <a:t>n</a:t>
            </a:r>
            <a:r>
              <a:rPr lang="en-US" altLang="zh-CN" sz="3000" b="1" dirty="0" err="1" smtClean="0">
                <a:latin typeface="Times New Roman" pitchFamily="18" charset="0"/>
                <a:ea typeface="仿宋_GB2312" pitchFamily="49" charset="-122"/>
              </a:rPr>
              <a:t>T</a:t>
            </a:r>
            <a:r>
              <a:rPr lang="en-US" altLang="zh-CN" sz="3000" b="1" dirty="0" smtClean="0">
                <a:latin typeface="Times New Roman" pitchFamily="18" charset="0"/>
                <a:ea typeface="仿宋_GB2312" pitchFamily="49" charset="-122"/>
              </a:rPr>
              <a:t>(1) = O(</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log</a:t>
            </a:r>
            <a:r>
              <a:rPr lang="en-US" altLang="zh-CN" sz="3000" b="1" baseline="-25000"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n </a:t>
            </a:r>
            <a:r>
              <a:rPr lang="en-US" altLang="zh-CN"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30</a:t>
            </a:fld>
            <a:endParaRPr lang="en-US" altLang="zh-CN"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idx="1"/>
          </p:nvPr>
        </p:nvSpPr>
        <p:spPr>
          <a:xfrm>
            <a:off x="434975" y="688975"/>
            <a:ext cx="8313738" cy="5943600"/>
          </a:xfrm>
        </p:spPr>
        <p:txBody>
          <a:bodyPr/>
          <a:lstStyle/>
          <a:p>
            <a:pPr algn="just">
              <a:buClrTx/>
              <a:buSzPct val="50000"/>
            </a:pPr>
            <a:r>
              <a:rPr lang="zh-CN" altLang="en-US" sz="3000" b="1" dirty="0" smtClean="0">
                <a:latin typeface="Times New Roman" pitchFamily="18" charset="0"/>
                <a:ea typeface="仿宋_GB2312"/>
              </a:rPr>
              <a:t>可以</a:t>
            </a:r>
            <a:r>
              <a:rPr lang="zh-CN" altLang="en-US" sz="3000" b="1" dirty="0">
                <a:latin typeface="Times New Roman" pitchFamily="18" charset="0"/>
                <a:ea typeface="仿宋_GB2312"/>
              </a:rPr>
              <a:t>证明</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快速排序</a:t>
            </a:r>
            <a:r>
              <a:rPr lang="zh-CN" altLang="en-US" sz="3000" b="1" dirty="0" smtClean="0">
                <a:latin typeface="Times New Roman" pitchFamily="18" charset="0"/>
                <a:ea typeface="仿宋_GB2312"/>
              </a:rPr>
              <a:t>的平均时间复杂度也</a:t>
            </a:r>
            <a:r>
              <a:rPr lang="zh-CN" altLang="en-US" sz="3000" b="1" dirty="0">
                <a:latin typeface="Times New Roman" pitchFamily="18" charset="0"/>
                <a:ea typeface="仿宋_GB2312"/>
              </a:rPr>
              <a:t>是</a:t>
            </a:r>
            <a:r>
              <a:rPr lang="en-US" altLang="zh-CN" sz="3000" b="1" dirty="0">
                <a:latin typeface="Times New Roman" pitchFamily="18" charset="0"/>
                <a:ea typeface="仿宋_GB2312"/>
              </a:rPr>
              <a:t>O(</a:t>
            </a:r>
            <a:r>
              <a:rPr lang="en-US" altLang="zh-CN" sz="3000" b="1" i="1" dirty="0">
                <a:latin typeface="Times New Roman" pitchFamily="18" charset="0"/>
                <a:ea typeface="仿宋_GB2312"/>
              </a:rPr>
              <a:t>n</a:t>
            </a:r>
            <a:r>
              <a:rPr lang="en-US" altLang="zh-CN" sz="3000" b="1" dirty="0">
                <a:latin typeface="Times New Roman" pitchFamily="18" charset="0"/>
                <a:ea typeface="仿宋_GB2312"/>
              </a:rPr>
              <a:t>log</a:t>
            </a:r>
            <a:r>
              <a:rPr lang="en-US" altLang="zh-CN" sz="3000" b="1" baseline="-25000" dirty="0">
                <a:latin typeface="Times New Roman" pitchFamily="18" charset="0"/>
                <a:ea typeface="仿宋_GB2312"/>
              </a:rPr>
              <a:t>2</a:t>
            </a:r>
            <a:r>
              <a:rPr lang="en-US" altLang="zh-CN" sz="3000" b="1" i="1" dirty="0">
                <a:latin typeface="Times New Roman" pitchFamily="18" charset="0"/>
                <a:ea typeface="仿宋_GB2312"/>
              </a:rPr>
              <a:t>n</a:t>
            </a:r>
            <a:r>
              <a:rPr lang="en-US" altLang="zh-CN" sz="3000" b="1" dirty="0">
                <a:latin typeface="Times New Roman" pitchFamily="18" charset="0"/>
                <a:ea typeface="仿宋_GB2312"/>
              </a:rPr>
              <a:t>)</a:t>
            </a:r>
            <a:r>
              <a:rPr lang="zh-CN" altLang="en-US" sz="3000" b="1" dirty="0">
                <a:latin typeface="Times New Roman" pitchFamily="18" charset="0"/>
                <a:ea typeface="仿宋_GB2312"/>
              </a:rPr>
              <a:t>。实验结果表明</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就平均计算时间而言，快速排序是内排序方法中最好的一个</a:t>
            </a:r>
            <a:r>
              <a:rPr lang="zh-CN" altLang="en-US" sz="3000" b="1" dirty="0" smtClean="0">
                <a:latin typeface="Times New Roman" pitchFamily="18" charset="0"/>
                <a:ea typeface="仿宋_GB2312"/>
              </a:rPr>
              <a:t>。</a:t>
            </a:r>
            <a:endParaRPr lang="en-US" altLang="zh-CN" b="1" dirty="0" smtClean="0">
              <a:latin typeface="Times New Roman" pitchFamily="18" charset="0"/>
              <a:ea typeface="仿宋_GB2312"/>
            </a:endParaRPr>
          </a:p>
          <a:p>
            <a:pPr algn="just">
              <a:buClrTx/>
              <a:buSzPct val="50000"/>
            </a:pPr>
            <a:r>
              <a:rPr lang="zh-CN" altLang="en-US" sz="3000" b="1" dirty="0" smtClean="0">
                <a:latin typeface="Times New Roman" pitchFamily="18" charset="0"/>
                <a:ea typeface="仿宋_GB2312"/>
              </a:rPr>
              <a:t>快速</a:t>
            </a:r>
            <a:r>
              <a:rPr lang="zh-CN" altLang="en-US" sz="3000" b="1" dirty="0">
                <a:latin typeface="Times New Roman" pitchFamily="18" charset="0"/>
                <a:ea typeface="仿宋_GB2312"/>
              </a:rPr>
              <a:t>排序是递归的，需要有一个栈存放每层递归调用时的指针和参数</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algn="just">
              <a:buClrTx/>
              <a:buSzPct val="50000"/>
            </a:pPr>
            <a:r>
              <a:rPr lang="zh-CN" altLang="en-US" b="1" dirty="0" smtClean="0">
                <a:latin typeface="Times New Roman" pitchFamily="18" charset="0"/>
                <a:ea typeface="仿宋_GB2312"/>
              </a:rPr>
              <a:t>在最坏情况下，每次划分选取的是当前无序区中的最大（小）的记录，划分的结果是一个子区为空，另一个为当前数目减一。这是的时间复杂度为</a:t>
            </a:r>
            <a:r>
              <a:rPr lang="en-US" altLang="zh-CN" b="1" dirty="0" smtClean="0">
                <a:latin typeface="Times New Roman" pitchFamily="18" charset="0"/>
                <a:ea typeface="仿宋_GB2312"/>
              </a:rPr>
              <a:t>O(n</a:t>
            </a:r>
            <a:r>
              <a:rPr lang="en-US" altLang="zh-CN" b="1" baseline="30000" dirty="0" smtClean="0">
                <a:latin typeface="Times New Roman" pitchFamily="18" charset="0"/>
                <a:ea typeface="仿宋_GB2312"/>
              </a:rPr>
              <a:t>2</a:t>
            </a:r>
            <a:r>
              <a:rPr lang="en-US" altLang="zh-CN" b="1" dirty="0" smtClean="0">
                <a:latin typeface="Times New Roman" pitchFamily="18" charset="0"/>
                <a:ea typeface="仿宋_GB2312"/>
              </a:rPr>
              <a:t>)</a:t>
            </a:r>
            <a:r>
              <a:rPr lang="zh-CN" altLang="en-US" b="1" dirty="0" smtClean="0">
                <a:latin typeface="Times New Roman" pitchFamily="18" charset="0"/>
                <a:ea typeface="仿宋_GB2312"/>
              </a:rPr>
              <a:t>。</a:t>
            </a:r>
          </a:p>
          <a:p>
            <a:pPr algn="just">
              <a:buClrTx/>
              <a:buSzPct val="50000"/>
            </a:pPr>
            <a:endParaRPr lang="zh-CN" altLang="en-US" sz="3000" b="1" dirty="0">
              <a:latin typeface="Times New Roman" pitchFamily="18" charset="0"/>
              <a:ea typeface="仿宋_GB231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31</a:t>
            </a:fld>
            <a:endParaRPr lang="en-US" altLang="zh-CN"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Text Box 2"/>
          <p:cNvSpPr txBox="1">
            <a:spLocks noChangeArrowheads="1"/>
          </p:cNvSpPr>
          <p:nvPr/>
        </p:nvSpPr>
        <p:spPr bwMode="auto">
          <a:xfrm>
            <a:off x="1860550" y="5299075"/>
            <a:ext cx="6203950" cy="1066800"/>
          </a:xfrm>
          <a:prstGeom prst="rect">
            <a:avLst/>
          </a:prstGeom>
          <a:noFill/>
          <a:ln w="9525">
            <a:noFill/>
            <a:miter lim="800000"/>
            <a:headEnd/>
            <a:tailEnd/>
          </a:ln>
        </p:spPr>
        <p:txBody>
          <a:bodyPr>
            <a:spAutoFit/>
          </a:bodyPr>
          <a:lstStyle/>
          <a:p>
            <a:pPr algn="l"/>
            <a:r>
              <a:rPr kumimoji="1" lang="zh-CN" altLang="en-US" sz="3200" b="1" dirty="0">
                <a:latin typeface="隶书" pitchFamily="49" charset="-122"/>
                <a:ea typeface="隶书" pitchFamily="49" charset="-122"/>
              </a:rPr>
              <a:t>用第一个元素作为基准元素</a:t>
            </a:r>
            <a:r>
              <a:rPr kumimoji="1" lang="zh-CN" altLang="en-US" sz="3200" dirty="0">
                <a:latin typeface="隶书" pitchFamily="49" charset="-122"/>
                <a:ea typeface="隶书" pitchFamily="49" charset="-122"/>
              </a:rPr>
              <a:t>    	</a:t>
            </a:r>
          </a:p>
        </p:txBody>
      </p:sp>
      <p:sp>
        <p:nvSpPr>
          <p:cNvPr id="932867" name="Text Box 3"/>
          <p:cNvSpPr txBox="1">
            <a:spLocks noChangeArrowheads="1"/>
          </p:cNvSpPr>
          <p:nvPr/>
        </p:nvSpPr>
        <p:spPr bwMode="auto">
          <a:xfrm>
            <a:off x="2425700" y="5802313"/>
            <a:ext cx="3856038" cy="579437"/>
          </a:xfrm>
          <a:prstGeom prst="rect">
            <a:avLst/>
          </a:prstGeom>
          <a:noFill/>
          <a:ln w="9525">
            <a:noFill/>
            <a:miter lim="800000"/>
            <a:headEnd/>
            <a:tailEnd/>
          </a:ln>
        </p:spPr>
        <p:txBody>
          <a:bodyPr wrap="none">
            <a:spAutoFit/>
          </a:bodyPr>
          <a:lstStyle/>
          <a:p>
            <a:pPr algn="l"/>
            <a:r>
              <a:rPr kumimoji="1" lang="zh-CN" altLang="en-US" sz="3200" b="1">
                <a:ea typeface="隶书" pitchFamily="49" charset="-122"/>
              </a:rPr>
              <a:t>快速排序退化的例子</a:t>
            </a:r>
          </a:p>
        </p:txBody>
      </p:sp>
      <p:sp>
        <p:nvSpPr>
          <p:cNvPr id="932868" name="Rectangle 4" descr="白色大理石"/>
          <p:cNvSpPr>
            <a:spLocks noChangeArrowheads="1"/>
          </p:cNvSpPr>
          <p:nvPr/>
        </p:nvSpPr>
        <p:spPr bwMode="auto">
          <a:xfrm>
            <a:off x="1587500" y="1092200"/>
            <a:ext cx="4876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08</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69" name="Rectangle 5" descr="白色大理石"/>
          <p:cNvSpPr>
            <a:spLocks noChangeArrowheads="1"/>
          </p:cNvSpPr>
          <p:nvPr/>
        </p:nvSpPr>
        <p:spPr bwMode="auto">
          <a:xfrm>
            <a:off x="6692900" y="1092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08</a:t>
            </a:r>
          </a:p>
        </p:txBody>
      </p:sp>
      <p:sp>
        <p:nvSpPr>
          <p:cNvPr id="932870" name="Text Box 6"/>
          <p:cNvSpPr txBox="1">
            <a:spLocks noChangeArrowheads="1"/>
          </p:cNvSpPr>
          <p:nvPr/>
        </p:nvSpPr>
        <p:spPr bwMode="auto">
          <a:xfrm>
            <a:off x="6762780" y="434934"/>
            <a:ext cx="875561" cy="461665"/>
          </a:xfrm>
          <a:prstGeom prst="rect">
            <a:avLst/>
          </a:prstGeom>
          <a:noFill/>
          <a:ln w="9525">
            <a:noFill/>
            <a:miter lim="800000"/>
            <a:headEnd/>
            <a:tailEnd/>
          </a:ln>
        </p:spPr>
        <p:txBody>
          <a:bodyPr wrap="none">
            <a:spAutoFit/>
          </a:bodyPr>
          <a:lstStyle/>
          <a:p>
            <a:pPr algn="l"/>
            <a:r>
              <a:rPr kumimoji="1" lang="en-US" altLang="zh-CN" sz="2400" b="1" dirty="0" smtClean="0">
                <a:ea typeface="宋体" pitchFamily="2" charset="-122"/>
              </a:rPr>
              <a:t> </a:t>
            </a:r>
            <a:r>
              <a:rPr kumimoji="1" lang="en-US" altLang="zh-CN" sz="2400" b="1" i="1" dirty="0" smtClean="0">
                <a:ea typeface="宋体" pitchFamily="2" charset="-122"/>
              </a:rPr>
              <a:t>pivot</a:t>
            </a:r>
            <a:endParaRPr kumimoji="1" lang="en-US" altLang="zh-CN" sz="2400" b="1" dirty="0">
              <a:ea typeface="宋体" pitchFamily="2" charset="-122"/>
            </a:endParaRPr>
          </a:p>
        </p:txBody>
      </p:sp>
      <p:sp>
        <p:nvSpPr>
          <p:cNvPr id="932871" name="Text Box 7"/>
          <p:cNvSpPr txBox="1">
            <a:spLocks noChangeArrowheads="1"/>
          </p:cNvSpPr>
          <p:nvPr/>
        </p:nvSpPr>
        <p:spPr bwMode="auto">
          <a:xfrm>
            <a:off x="581025" y="984250"/>
            <a:ext cx="898525" cy="519113"/>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初始</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2" name="Rectangle 8" descr="白色大理石"/>
          <p:cNvSpPr>
            <a:spLocks noChangeArrowheads="1"/>
          </p:cNvSpPr>
          <p:nvPr/>
        </p:nvSpPr>
        <p:spPr bwMode="auto">
          <a:xfrm>
            <a:off x="2501900" y="1854200"/>
            <a:ext cx="3962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16</a:t>
            </a:r>
            <a:r>
              <a:rPr kumimoji="1" lang="en-US" altLang="zh-CN" sz="2800" b="1">
                <a:solidFill>
                  <a:schemeClr val="bg2"/>
                </a:solidFill>
                <a:effectLst>
                  <a:outerShdw blurRad="38100" dist="38100" dir="2700000" algn="tl">
                    <a:srgbClr val="C0C0C0"/>
                  </a:outerShdw>
                </a:effectLst>
                <a:ea typeface="宋体" pitchFamily="2" charset="-122"/>
              </a:rPr>
              <a:t>     21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3" name="Rectangle 9" descr="白色大理石"/>
          <p:cNvSpPr>
            <a:spLocks noChangeArrowheads="1"/>
          </p:cNvSpPr>
          <p:nvPr/>
        </p:nvSpPr>
        <p:spPr bwMode="auto">
          <a:xfrm>
            <a:off x="1587500" y="1854200"/>
            <a:ext cx="762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4" name="Rectangle 10" descr="白色大理石"/>
          <p:cNvSpPr>
            <a:spLocks noChangeArrowheads="1"/>
          </p:cNvSpPr>
          <p:nvPr/>
        </p:nvSpPr>
        <p:spPr bwMode="auto">
          <a:xfrm>
            <a:off x="6692900" y="1854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16</a:t>
            </a:r>
          </a:p>
        </p:txBody>
      </p:sp>
      <p:sp>
        <p:nvSpPr>
          <p:cNvPr id="932875" name="Rectangle 11" descr="白色大理石"/>
          <p:cNvSpPr>
            <a:spLocks noChangeArrowheads="1"/>
          </p:cNvSpPr>
          <p:nvPr/>
        </p:nvSpPr>
        <p:spPr bwMode="auto">
          <a:xfrm>
            <a:off x="3340100" y="2616200"/>
            <a:ext cx="3124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21</a:t>
            </a:r>
            <a:r>
              <a:rPr kumimoji="1" lang="en-US" altLang="zh-CN" sz="2800" b="1">
                <a:solidFill>
                  <a:schemeClr val="bg2"/>
                </a:solidFill>
                <a:effectLst>
                  <a:outerShdw blurRad="38100" dist="38100" dir="2700000" algn="tl">
                    <a:srgbClr val="C0C0C0"/>
                  </a:outerShdw>
                </a:effectLst>
                <a:ea typeface="宋体"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6" name="Rectangle 12" descr="白色大理石"/>
          <p:cNvSpPr>
            <a:spLocks noChangeArrowheads="1"/>
          </p:cNvSpPr>
          <p:nvPr/>
        </p:nvSpPr>
        <p:spPr bwMode="auto">
          <a:xfrm>
            <a:off x="6692900" y="2616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21</a:t>
            </a:r>
          </a:p>
        </p:txBody>
      </p:sp>
      <p:sp>
        <p:nvSpPr>
          <p:cNvPr id="932877" name="Rectangle 13" descr="白色大理石"/>
          <p:cNvSpPr>
            <a:spLocks noChangeArrowheads="1"/>
          </p:cNvSpPr>
          <p:nvPr/>
        </p:nvSpPr>
        <p:spPr bwMode="auto">
          <a:xfrm>
            <a:off x="1587500" y="2616200"/>
            <a:ext cx="1600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78" name="Rectangle 14" descr="白色大理石"/>
          <p:cNvSpPr>
            <a:spLocks noChangeArrowheads="1"/>
          </p:cNvSpPr>
          <p:nvPr/>
        </p:nvSpPr>
        <p:spPr bwMode="auto">
          <a:xfrm>
            <a:off x="6692900" y="3378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2879" name="Rectangle 15" descr="白色大理石"/>
          <p:cNvSpPr>
            <a:spLocks noChangeArrowheads="1"/>
          </p:cNvSpPr>
          <p:nvPr/>
        </p:nvSpPr>
        <p:spPr bwMode="auto">
          <a:xfrm>
            <a:off x="4178300" y="3378200"/>
            <a:ext cx="2286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0" name="Rectangle 16" descr="白色大理石"/>
          <p:cNvSpPr>
            <a:spLocks noChangeArrowheads="1"/>
          </p:cNvSpPr>
          <p:nvPr/>
        </p:nvSpPr>
        <p:spPr bwMode="auto">
          <a:xfrm>
            <a:off x="1587500" y="3378200"/>
            <a:ext cx="2438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1" name="Rectangle 17" descr="白色大理石"/>
          <p:cNvSpPr>
            <a:spLocks noChangeArrowheads="1"/>
          </p:cNvSpPr>
          <p:nvPr/>
        </p:nvSpPr>
        <p:spPr bwMode="auto">
          <a:xfrm>
            <a:off x="5016500" y="4140200"/>
            <a:ext cx="1447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2" name="Rectangle 18" descr="白色大理石"/>
          <p:cNvSpPr>
            <a:spLocks noChangeArrowheads="1"/>
          </p:cNvSpPr>
          <p:nvPr/>
        </p:nvSpPr>
        <p:spPr bwMode="auto">
          <a:xfrm>
            <a:off x="6692900" y="4140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2883" name="Rectangle 19" descr="白色大理石"/>
          <p:cNvSpPr>
            <a:spLocks noChangeArrowheads="1"/>
          </p:cNvSpPr>
          <p:nvPr/>
        </p:nvSpPr>
        <p:spPr bwMode="auto">
          <a:xfrm>
            <a:off x="1587500" y="4140200"/>
            <a:ext cx="3276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4" name="Rectangle 20" descr="白色大理石"/>
          <p:cNvSpPr>
            <a:spLocks noChangeArrowheads="1"/>
          </p:cNvSpPr>
          <p:nvPr/>
        </p:nvSpPr>
        <p:spPr bwMode="auto">
          <a:xfrm>
            <a:off x="6692900" y="4902200"/>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kumimoji="1" lang="zh-CN" altLang="zh-CN" sz="2800" b="1">
              <a:solidFill>
                <a:srgbClr val="FF3300"/>
              </a:solidFill>
              <a:effectLst>
                <a:outerShdw blurRad="38100" dist="38100" dir="2700000" algn="tl">
                  <a:srgbClr val="C0C0C0"/>
                </a:outerShdw>
              </a:effectLst>
              <a:ea typeface="宋体" pitchFamily="2" charset="-122"/>
            </a:endParaRPr>
          </a:p>
        </p:txBody>
      </p:sp>
      <p:sp>
        <p:nvSpPr>
          <p:cNvPr id="932885" name="Rectangle 21" descr="白色大理石"/>
          <p:cNvSpPr>
            <a:spLocks noChangeArrowheads="1"/>
          </p:cNvSpPr>
          <p:nvPr/>
        </p:nvSpPr>
        <p:spPr bwMode="auto">
          <a:xfrm>
            <a:off x="5930900" y="4902200"/>
            <a:ext cx="5334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6" name="Rectangle 22" descr="白色大理石"/>
          <p:cNvSpPr>
            <a:spLocks noChangeArrowheads="1"/>
          </p:cNvSpPr>
          <p:nvPr/>
        </p:nvSpPr>
        <p:spPr bwMode="auto">
          <a:xfrm>
            <a:off x="1587500" y="4902200"/>
            <a:ext cx="4191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     16      21     25      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7" name="Text Box 23"/>
          <p:cNvSpPr txBox="1">
            <a:spLocks noChangeArrowheads="1"/>
          </p:cNvSpPr>
          <p:nvPr/>
        </p:nvSpPr>
        <p:spPr bwMode="auto">
          <a:xfrm>
            <a:off x="576263" y="174942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1</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8" name="Text Box 24"/>
          <p:cNvSpPr txBox="1">
            <a:spLocks noChangeArrowheads="1"/>
          </p:cNvSpPr>
          <p:nvPr/>
        </p:nvSpPr>
        <p:spPr bwMode="auto">
          <a:xfrm>
            <a:off x="596900" y="2554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2</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89" name="Text Box 25"/>
          <p:cNvSpPr txBox="1">
            <a:spLocks noChangeArrowheads="1"/>
          </p:cNvSpPr>
          <p:nvPr/>
        </p:nvSpPr>
        <p:spPr bwMode="auto">
          <a:xfrm>
            <a:off x="596900" y="3316288"/>
            <a:ext cx="841375" cy="519112"/>
          </a:xfrm>
          <a:prstGeom prst="rect">
            <a:avLst/>
          </a:prstGeom>
          <a:noFill/>
          <a:ln w="9525">
            <a:noFill/>
            <a:miter lim="800000"/>
            <a:headEnd/>
            <a:tailEnd/>
          </a:ln>
        </p:spPr>
        <p:txBody>
          <a:bodyPr wrap="none">
            <a:spAutoFit/>
          </a:bodyPr>
          <a:lstStyle/>
          <a:p>
            <a:pPr algn="l"/>
            <a:r>
              <a:rPr kumimoji="1" lang="en-US" altLang="zh-CN" sz="2800" b="1" i="1" dirty="0" err="1">
                <a:ea typeface="宋体" pitchFamily="2" charset="-122"/>
              </a:rPr>
              <a:t>i</a:t>
            </a:r>
            <a:r>
              <a:rPr kumimoji="1" lang="en-US" altLang="zh-CN" sz="2800" b="1" i="1" dirty="0">
                <a:ea typeface="宋体" pitchFamily="2" charset="-122"/>
              </a:rPr>
              <a:t> </a:t>
            </a:r>
            <a:r>
              <a:rPr kumimoji="1" lang="en-US" altLang="zh-CN" sz="2800" b="1" dirty="0">
                <a:ea typeface="宋体" pitchFamily="2" charset="-122"/>
              </a:rPr>
              <a:t>= 3</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90" name="Text Box 26"/>
          <p:cNvSpPr txBox="1">
            <a:spLocks noChangeArrowheads="1"/>
          </p:cNvSpPr>
          <p:nvPr/>
        </p:nvSpPr>
        <p:spPr bwMode="auto">
          <a:xfrm>
            <a:off x="596900" y="4078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4</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2891" name="Text Box 27"/>
          <p:cNvSpPr txBox="1">
            <a:spLocks noChangeArrowheads="1"/>
          </p:cNvSpPr>
          <p:nvPr/>
        </p:nvSpPr>
        <p:spPr bwMode="auto">
          <a:xfrm>
            <a:off x="596900" y="4840288"/>
            <a:ext cx="8413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5</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29" name="灯片编号占位符 28"/>
          <p:cNvSpPr>
            <a:spLocks noGrp="1"/>
          </p:cNvSpPr>
          <p:nvPr>
            <p:ph type="sldNum" sz="quarter" idx="12"/>
          </p:nvPr>
        </p:nvSpPr>
        <p:spPr/>
        <p:txBody>
          <a:bodyPr/>
          <a:lstStyle/>
          <a:p>
            <a:fld id="{4717F81E-E54E-4311-B9CB-5A0E4AFE9DD3}" type="slidenum">
              <a:rPr lang="en-US" altLang="zh-CN" smtClean="0"/>
              <a:pPr/>
              <a:t>32</a:t>
            </a:fld>
            <a:endParaRPr lang="en-US" altLang="zh-CN"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1524000" y="5805488"/>
            <a:ext cx="5895975" cy="579437"/>
          </a:xfrm>
          <a:prstGeom prst="rect">
            <a:avLst/>
          </a:prstGeom>
          <a:noFill/>
          <a:ln w="9525">
            <a:noFill/>
            <a:miter lim="800000"/>
            <a:headEnd/>
            <a:tailEnd/>
          </a:ln>
        </p:spPr>
        <p:txBody>
          <a:bodyPr wrap="none">
            <a:spAutoFit/>
          </a:bodyPr>
          <a:lstStyle/>
          <a:p>
            <a:pPr algn="l"/>
            <a:r>
              <a:rPr kumimoji="1" lang="zh-CN" altLang="en-US" sz="3200" b="1" dirty="0">
                <a:ea typeface="隶书" pitchFamily="49" charset="-122"/>
              </a:rPr>
              <a:t>用</a:t>
            </a:r>
            <a:r>
              <a:rPr kumimoji="1" lang="zh-CN" altLang="en-US" sz="3200" b="1" dirty="0" smtClean="0">
                <a:ea typeface="隶书" pitchFamily="49" charset="-122"/>
              </a:rPr>
              <a:t>居中关键字元素</a:t>
            </a:r>
            <a:r>
              <a:rPr kumimoji="1" lang="zh-CN" altLang="en-US" sz="3200" b="1" dirty="0">
                <a:ea typeface="隶书" pitchFamily="49" charset="-122"/>
              </a:rPr>
              <a:t>作为基准元素</a:t>
            </a:r>
            <a:endParaRPr kumimoji="1" lang="zh-CN" altLang="en-US" sz="2000" dirty="0">
              <a:ea typeface="宋体" pitchFamily="2" charset="-122"/>
            </a:endParaRPr>
          </a:p>
        </p:txBody>
      </p:sp>
      <p:sp>
        <p:nvSpPr>
          <p:cNvPr id="933891" name="Rectangle 3" descr="白色大理石"/>
          <p:cNvSpPr>
            <a:spLocks noChangeArrowheads="1"/>
          </p:cNvSpPr>
          <p:nvPr/>
        </p:nvSpPr>
        <p:spPr bwMode="auto">
          <a:xfrm>
            <a:off x="1447800" y="3735388"/>
            <a:ext cx="4800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08</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     </a:t>
            </a:r>
            <a:r>
              <a:rPr kumimoji="1" lang="en-US" altLang="zh-CN" sz="2800" b="1">
                <a:solidFill>
                  <a:srgbClr val="FF3300"/>
                </a:solidFill>
                <a:effectLst>
                  <a:outerShdw blurRad="38100" dist="38100" dir="2700000" algn="tl">
                    <a:srgbClr val="C0C0C0"/>
                  </a:outerShdw>
                </a:effectLst>
                <a:ea typeface="宋体" pitchFamily="2" charset="-122"/>
              </a:rPr>
              <a:t>21</a:t>
            </a:r>
            <a:r>
              <a:rPr kumimoji="1" lang="en-US" altLang="zh-CN" sz="2800" b="1">
                <a:solidFill>
                  <a:schemeClr val="bg2"/>
                </a:solidFill>
                <a:effectLst>
                  <a:outerShdw blurRad="38100" dist="38100" dir="2700000" algn="tl">
                    <a:srgbClr val="C0C0C0"/>
                  </a:outerShdw>
                </a:effectLst>
                <a:ea typeface="宋体" pitchFamily="2" charset="-122"/>
              </a:rPr>
              <a:t>     25     25*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2" name="Text Box 4"/>
          <p:cNvSpPr txBox="1">
            <a:spLocks noChangeArrowheads="1"/>
          </p:cNvSpPr>
          <p:nvPr/>
        </p:nvSpPr>
        <p:spPr bwMode="auto">
          <a:xfrm>
            <a:off x="1722438" y="3125788"/>
            <a:ext cx="5775940" cy="461665"/>
          </a:xfrm>
          <a:prstGeom prst="rect">
            <a:avLst/>
          </a:prstGeom>
          <a:noFill/>
          <a:ln w="9525">
            <a:noFill/>
            <a:miter lim="800000"/>
            <a:headEnd/>
            <a:tailEnd/>
          </a:ln>
        </p:spPr>
        <p:txBody>
          <a:bodyPr wrap="none">
            <a:spAutoFit/>
          </a:bodyPr>
          <a:lstStyle/>
          <a:p>
            <a:pPr algn="l"/>
            <a:r>
              <a:rPr kumimoji="1" lang="en-US" altLang="zh-CN" sz="2400" b="1" dirty="0" smtClean="0">
                <a:effectLst>
                  <a:outerShdw blurRad="38100" dist="38100" dir="2700000" algn="tl">
                    <a:srgbClr val="C0C0C0"/>
                  </a:outerShdw>
                </a:effectLst>
                <a:ea typeface="宋体" pitchFamily="2" charset="-122"/>
              </a:rPr>
              <a:t>                                                                pivot</a:t>
            </a:r>
            <a:endParaRPr kumimoji="1" lang="en-US" altLang="zh-CN" sz="2400" b="1" dirty="0">
              <a:effectLst>
                <a:outerShdw blurRad="38100" dist="38100" dir="2700000" algn="tl">
                  <a:srgbClr val="C0C0C0"/>
                </a:outerShdw>
              </a:effectLst>
              <a:ea typeface="宋体" pitchFamily="2" charset="-122"/>
            </a:endParaRPr>
          </a:p>
        </p:txBody>
      </p:sp>
      <p:sp>
        <p:nvSpPr>
          <p:cNvPr id="933893" name="Rectangle 5" descr="白色大理石"/>
          <p:cNvSpPr>
            <a:spLocks noChangeArrowheads="1"/>
          </p:cNvSpPr>
          <p:nvPr/>
        </p:nvSpPr>
        <p:spPr bwMode="auto">
          <a:xfrm>
            <a:off x="6553200" y="37353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21</a:t>
            </a:r>
          </a:p>
        </p:txBody>
      </p:sp>
      <p:sp>
        <p:nvSpPr>
          <p:cNvPr id="933894" name="Text Box 6"/>
          <p:cNvSpPr txBox="1">
            <a:spLocks noChangeArrowheads="1"/>
          </p:cNvSpPr>
          <p:nvPr/>
        </p:nvSpPr>
        <p:spPr bwMode="auto">
          <a:xfrm>
            <a:off x="441325" y="3627438"/>
            <a:ext cx="898525" cy="519112"/>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初始</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5" name="Rectangle 7" descr="白色大理石"/>
          <p:cNvSpPr>
            <a:spLocks noChangeArrowheads="1"/>
          </p:cNvSpPr>
          <p:nvPr/>
        </p:nvSpPr>
        <p:spPr bwMode="auto">
          <a:xfrm>
            <a:off x="1447800" y="4573588"/>
            <a:ext cx="1524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FF3300"/>
                </a:solidFill>
                <a:effectLst>
                  <a:outerShdw blurRad="38100" dist="38100" dir="2700000" algn="tl">
                    <a:srgbClr val="C0C0C0"/>
                  </a:outerShdw>
                </a:effectLst>
                <a:ea typeface="宋体" pitchFamily="2" charset="-122"/>
              </a:rPr>
              <a:t>08 </a:t>
            </a:r>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6" name="Rectangle 8" descr="白色大理石"/>
          <p:cNvSpPr>
            <a:spLocks noChangeArrowheads="1"/>
          </p:cNvSpPr>
          <p:nvPr/>
        </p:nvSpPr>
        <p:spPr bwMode="auto">
          <a:xfrm>
            <a:off x="3124200" y="45735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7" name="Rectangle 9" descr="白色大理石"/>
          <p:cNvSpPr>
            <a:spLocks noChangeArrowheads="1"/>
          </p:cNvSpPr>
          <p:nvPr/>
        </p:nvSpPr>
        <p:spPr bwMode="auto">
          <a:xfrm>
            <a:off x="3886200" y="4573588"/>
            <a:ext cx="2362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25     </a:t>
            </a:r>
            <a:r>
              <a:rPr kumimoji="1" lang="en-US" altLang="zh-CN" sz="2800" b="1">
                <a:solidFill>
                  <a:srgbClr val="FF3300"/>
                </a:solidFill>
                <a:effectLst>
                  <a:outerShdw blurRad="38100" dist="38100" dir="2700000" algn="tl">
                    <a:srgbClr val="C0C0C0"/>
                  </a:outerShdw>
                </a:effectLst>
                <a:ea typeface="宋体" pitchFamily="2" charset="-122"/>
              </a:rPr>
              <a:t>25*</a:t>
            </a:r>
            <a:r>
              <a:rPr kumimoji="1" lang="en-US" altLang="zh-CN" sz="2800" b="1">
                <a:solidFill>
                  <a:schemeClr val="bg2"/>
                </a:solidFill>
                <a:effectLst>
                  <a:outerShdw blurRad="38100" dist="38100" dir="2700000" algn="tl">
                    <a:srgbClr val="C0C0C0"/>
                  </a:outerShdw>
                </a:effectLst>
                <a:ea typeface="宋体" pitchFamily="2" charset="-122"/>
              </a:rPr>
              <a:t>   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898" name="Rectangle 10" descr="白色大理石"/>
          <p:cNvSpPr>
            <a:spLocks noChangeArrowheads="1"/>
          </p:cNvSpPr>
          <p:nvPr/>
        </p:nvSpPr>
        <p:spPr bwMode="auto">
          <a:xfrm>
            <a:off x="6553200" y="45735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08</a:t>
            </a:r>
          </a:p>
        </p:txBody>
      </p:sp>
      <p:sp>
        <p:nvSpPr>
          <p:cNvPr id="933899" name="Rectangle 11" descr="白色大理石"/>
          <p:cNvSpPr>
            <a:spLocks noChangeArrowheads="1"/>
          </p:cNvSpPr>
          <p:nvPr/>
        </p:nvSpPr>
        <p:spPr bwMode="auto">
          <a:xfrm>
            <a:off x="7543800" y="4573588"/>
            <a:ext cx="8382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r>
              <a:rPr kumimoji="1" lang="en-US" altLang="zh-CN" sz="2800" b="1">
                <a:solidFill>
                  <a:srgbClr val="FF3300"/>
                </a:solidFill>
                <a:effectLst>
                  <a:outerShdw blurRad="38100" dist="38100" dir="2700000" algn="tl">
                    <a:srgbClr val="C0C0C0"/>
                  </a:outerShdw>
                </a:effectLst>
                <a:ea typeface="宋体" pitchFamily="2" charset="-122"/>
              </a:rPr>
              <a:t>25*</a:t>
            </a:r>
          </a:p>
        </p:txBody>
      </p:sp>
      <p:sp>
        <p:nvSpPr>
          <p:cNvPr id="933900" name="Rectangle 12" descr="白色大理石"/>
          <p:cNvSpPr>
            <a:spLocks noChangeArrowheads="1"/>
          </p:cNvSpPr>
          <p:nvPr/>
        </p:nvSpPr>
        <p:spPr bwMode="auto">
          <a:xfrm>
            <a:off x="14478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08</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1" name="Rectangle 13" descr="白色大理石"/>
          <p:cNvSpPr>
            <a:spLocks noChangeArrowheads="1"/>
          </p:cNvSpPr>
          <p:nvPr/>
        </p:nvSpPr>
        <p:spPr bwMode="auto">
          <a:xfrm>
            <a:off x="22860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 16</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2" name="Rectangle 14" descr="白色大理石"/>
          <p:cNvSpPr>
            <a:spLocks noChangeArrowheads="1"/>
          </p:cNvSpPr>
          <p:nvPr/>
        </p:nvSpPr>
        <p:spPr bwMode="auto">
          <a:xfrm>
            <a:off x="3124200" y="54117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21</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3" name="Rectangle 15" descr="白色大理石"/>
          <p:cNvSpPr>
            <a:spLocks noChangeArrowheads="1"/>
          </p:cNvSpPr>
          <p:nvPr/>
        </p:nvSpPr>
        <p:spPr bwMode="auto">
          <a:xfrm>
            <a:off x="3886200" y="5411788"/>
            <a:ext cx="7620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chemeClr val="bg2"/>
                </a:solidFill>
                <a:effectLst>
                  <a:outerShdw blurRad="38100" dist="38100" dir="2700000" algn="tl">
                    <a:srgbClr val="C0C0C0"/>
                  </a:outerShdw>
                </a:effectLst>
                <a:ea typeface="宋体"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4" name="Rectangle 16" descr="白色大理石"/>
          <p:cNvSpPr>
            <a:spLocks noChangeArrowheads="1"/>
          </p:cNvSpPr>
          <p:nvPr/>
        </p:nvSpPr>
        <p:spPr bwMode="auto">
          <a:xfrm>
            <a:off x="4800600" y="5411788"/>
            <a:ext cx="6858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tx2"/>
                </a:solidFill>
                <a:effectLst>
                  <a:outerShdw blurRad="38100" dist="38100" dir="2700000" algn="tl">
                    <a:srgbClr val="C0C0C0"/>
                  </a:outerShdw>
                </a:effectLst>
                <a:ea typeface="宋体" pitchFamily="2" charset="-122"/>
              </a:rPr>
              <a:t> </a:t>
            </a:r>
            <a:r>
              <a:rPr kumimoji="1" lang="en-US" altLang="zh-CN" sz="2800" b="1">
                <a:solidFill>
                  <a:srgbClr val="0000FF"/>
                </a:solidFill>
                <a:effectLst>
                  <a:outerShdw blurRad="38100" dist="38100" dir="2700000" algn="tl">
                    <a:srgbClr val="C0C0C0"/>
                  </a:outerShdw>
                </a:effectLst>
                <a:ea typeface="宋体" pitchFamily="2" charset="-122"/>
              </a:rPr>
              <a:t>25*</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5" name="Rectangle 17" descr="白色大理石"/>
          <p:cNvSpPr>
            <a:spLocks noChangeArrowheads="1"/>
          </p:cNvSpPr>
          <p:nvPr/>
        </p:nvSpPr>
        <p:spPr bwMode="auto">
          <a:xfrm>
            <a:off x="5638800" y="5411788"/>
            <a:ext cx="609600" cy="457200"/>
          </a:xfrm>
          <a:prstGeom prst="rect">
            <a:avLst/>
          </a:prstGeom>
          <a:blipFill dpi="0" rotWithShape="0">
            <a:blip r:embed="rId2" cstate="print"/>
            <a:srcRect/>
            <a:tile tx="0" ty="0" sx="100000" sy="100000" flip="none" algn="tl"/>
          </a:blip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pPr algn="l"/>
            <a:r>
              <a:rPr kumimoji="1" lang="en-US" altLang="zh-CN" sz="2800" b="1">
                <a:solidFill>
                  <a:schemeClr val="bg2"/>
                </a:solidFill>
                <a:effectLst>
                  <a:outerShdw blurRad="38100" dist="38100" dir="2700000" algn="tl">
                    <a:srgbClr val="C0C0C0"/>
                  </a:outerShdw>
                </a:effectLst>
                <a:ea typeface="宋体" pitchFamily="2" charset="-122"/>
              </a:rPr>
              <a:t>49</a:t>
            </a:r>
            <a:endParaRPr kumimoji="1"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6" name="Text Box 18"/>
          <p:cNvSpPr txBox="1">
            <a:spLocks noChangeArrowheads="1"/>
          </p:cNvSpPr>
          <p:nvPr/>
        </p:nvSpPr>
        <p:spPr bwMode="auto">
          <a:xfrm>
            <a:off x="436563" y="443547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1</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7" name="Text Box 19"/>
          <p:cNvSpPr txBox="1">
            <a:spLocks noChangeArrowheads="1"/>
          </p:cNvSpPr>
          <p:nvPr/>
        </p:nvSpPr>
        <p:spPr bwMode="auto">
          <a:xfrm>
            <a:off x="457200" y="5273675"/>
            <a:ext cx="8413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i </a:t>
            </a:r>
            <a:r>
              <a:rPr kumimoji="1" lang="en-US" altLang="zh-CN" sz="2800" b="1">
                <a:ea typeface="宋体" pitchFamily="2" charset="-122"/>
              </a:rPr>
              <a:t>= 2</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3908" name="Rectangle 20"/>
          <p:cNvSpPr>
            <a:spLocks noChangeArrowheads="1"/>
          </p:cNvSpPr>
          <p:nvPr/>
        </p:nvSpPr>
        <p:spPr bwMode="auto">
          <a:xfrm>
            <a:off x="390525" y="614363"/>
            <a:ext cx="8610600" cy="2743200"/>
          </a:xfrm>
          <a:prstGeom prst="rect">
            <a:avLst/>
          </a:prstGeom>
          <a:noFill/>
          <a:ln w="9525">
            <a:noFill/>
            <a:miter lim="800000"/>
            <a:headEnd/>
            <a:tailEnd/>
          </a:ln>
          <a:effectLst/>
        </p:spPr>
        <p:txBody>
          <a:bodyPr/>
          <a:lstStyle/>
          <a:p>
            <a:pPr marL="342900" indent="-342900" algn="l">
              <a:lnSpc>
                <a:spcPct val="105000"/>
              </a:lnSpc>
              <a:spcBef>
                <a:spcPct val="15000"/>
              </a:spcBef>
              <a:buSzPct val="50000"/>
              <a:buFont typeface="Wingdings" pitchFamily="2" charset="2"/>
              <a:buChar char="n"/>
            </a:pPr>
            <a:r>
              <a:rPr lang="zh-CN" altLang="en-US" sz="3000" b="1" dirty="0"/>
              <a:t>其排序速度退化到简单排序的水平</a:t>
            </a:r>
            <a:r>
              <a:rPr lang="en-US" altLang="zh-CN" sz="3000" b="1" dirty="0"/>
              <a:t>, </a:t>
            </a:r>
            <a:r>
              <a:rPr lang="zh-CN" altLang="en-US" sz="3000" b="1" dirty="0"/>
              <a:t>比直接插入排序还慢。占用附加存储</a:t>
            </a:r>
            <a:r>
              <a:rPr lang="en-US" altLang="zh-CN" sz="3000" b="1" dirty="0"/>
              <a:t>(</a:t>
            </a:r>
            <a:r>
              <a:rPr lang="zh-CN" altLang="en-US" sz="3000" b="1" dirty="0"/>
              <a:t>栈</a:t>
            </a:r>
            <a:r>
              <a:rPr lang="en-US" altLang="zh-CN" sz="3000" b="1" dirty="0"/>
              <a:t>)</a:t>
            </a:r>
            <a:r>
              <a:rPr lang="zh-CN" altLang="en-US" sz="3000" b="1" dirty="0"/>
              <a:t>将达到</a:t>
            </a:r>
            <a:r>
              <a:rPr lang="en-US" altLang="zh-CN" sz="3000" b="1" dirty="0"/>
              <a:t>O(</a:t>
            </a:r>
            <a:r>
              <a:rPr lang="en-US" altLang="zh-CN" sz="3000" b="1" i="1" dirty="0"/>
              <a:t>n</a:t>
            </a:r>
            <a:r>
              <a:rPr lang="en-US" altLang="zh-CN" sz="3000" b="1" dirty="0"/>
              <a:t>)</a:t>
            </a:r>
            <a:r>
              <a:rPr lang="zh-CN" altLang="en-US" sz="3000" b="1" dirty="0"/>
              <a:t>。</a:t>
            </a:r>
          </a:p>
          <a:p>
            <a:pPr marL="342900" indent="-342900" algn="l">
              <a:lnSpc>
                <a:spcPct val="105000"/>
              </a:lnSpc>
              <a:spcBef>
                <a:spcPct val="15000"/>
              </a:spcBef>
              <a:buSzPct val="50000"/>
              <a:buFont typeface="Wingdings" pitchFamily="2" charset="2"/>
              <a:buChar char="n"/>
            </a:pPr>
            <a:r>
              <a:rPr lang="zh-CN" altLang="en-US" sz="3000" b="1" dirty="0"/>
              <a:t>改进办法</a:t>
            </a:r>
            <a:r>
              <a:rPr lang="en-US" altLang="zh-CN" sz="3000" b="1" dirty="0"/>
              <a:t>: </a:t>
            </a:r>
            <a:r>
              <a:rPr lang="zh-CN" altLang="en-US" sz="3000" b="1" dirty="0"/>
              <a:t>取每个待排序元素序列的第一个元素、最后一个元素和位置接近正中的 </a:t>
            </a:r>
            <a:r>
              <a:rPr lang="en-US" altLang="zh-CN" sz="3000" b="1" dirty="0"/>
              <a:t>3 </a:t>
            </a:r>
            <a:r>
              <a:rPr lang="zh-CN" altLang="en-US" sz="3000" b="1" dirty="0"/>
              <a:t>个元素，取</a:t>
            </a:r>
            <a:r>
              <a:rPr lang="zh-CN" altLang="en-US" sz="3000" b="1" dirty="0" smtClean="0"/>
              <a:t>其关键字居中</a:t>
            </a:r>
            <a:r>
              <a:rPr lang="zh-CN" altLang="en-US" sz="3000" b="1" dirty="0"/>
              <a:t>者作为基准元素。</a:t>
            </a:r>
            <a:endParaRPr lang="zh-CN" altLang="en-US" sz="3000" dirty="0"/>
          </a:p>
        </p:txBody>
      </p:sp>
      <p:sp>
        <p:nvSpPr>
          <p:cNvPr id="22" name="灯片编号占位符 21"/>
          <p:cNvSpPr>
            <a:spLocks noGrp="1"/>
          </p:cNvSpPr>
          <p:nvPr>
            <p:ph type="sldNum" sz="quarter" idx="12"/>
          </p:nvPr>
        </p:nvSpPr>
        <p:spPr/>
        <p:txBody>
          <a:bodyPr/>
          <a:lstStyle/>
          <a:p>
            <a:fld id="{4717F81E-E54E-4311-B9CB-5A0E4AFE9DD3}" type="slidenum">
              <a:rPr lang="en-US" altLang="zh-CN" smtClean="0"/>
              <a:pPr/>
              <a:t>33</a:t>
            </a:fld>
            <a:endParaRPr lang="en-US" altLang="zh-CN"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20" name="Rectangle 8"/>
          <p:cNvSpPr>
            <a:spLocks noGrp="1" noChangeArrowheads="1"/>
          </p:cNvSpPr>
          <p:nvPr>
            <p:ph idx="1"/>
          </p:nvPr>
        </p:nvSpPr>
        <p:spPr>
          <a:xfrm>
            <a:off x="457200" y="620713"/>
            <a:ext cx="8229600" cy="5832475"/>
          </a:xfrm>
        </p:spPr>
        <p:txBody>
          <a:bodyPr/>
          <a:lstStyle/>
          <a:p>
            <a:pPr algn="just">
              <a:buClrTx/>
              <a:buSzPct val="50000"/>
            </a:pPr>
            <a:r>
              <a:rPr lang="zh-CN" altLang="en-US" sz="3000" b="1" dirty="0">
                <a:latin typeface="Times New Roman" pitchFamily="18" charset="0"/>
                <a:ea typeface="仿宋_GB2312" pitchFamily="49" charset="-122"/>
              </a:rPr>
              <a:t>快速排序是一种不稳定的排序方法。</a:t>
            </a:r>
          </a:p>
          <a:p>
            <a:pPr algn="just">
              <a:buClrTx/>
              <a:buSzPct val="50000"/>
            </a:pPr>
            <a:r>
              <a:rPr lang="zh-CN" altLang="en-US" sz="3000" b="1" dirty="0">
                <a:latin typeface="Times New Roman" pitchFamily="18" charset="0"/>
                <a:ea typeface="仿宋_GB2312" pitchFamily="49" charset="-122"/>
              </a:rPr>
              <a:t>对于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较大的平均情况而言</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快速排序是“快速”的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但是当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很小时</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这种排序方法往往比其它简单排序方法还要慢。</a:t>
            </a:r>
          </a:p>
          <a:p>
            <a:pPr algn="just">
              <a:buClrTx/>
              <a:buSzPct val="50000"/>
            </a:pPr>
            <a:r>
              <a:rPr lang="zh-CN" altLang="en-US" sz="3000" b="1" dirty="0">
                <a:latin typeface="Times New Roman" pitchFamily="18" charset="0"/>
                <a:ea typeface="仿宋_GB2312" pitchFamily="49" charset="-122"/>
              </a:rPr>
              <a:t>因此，当</a:t>
            </a:r>
            <a:r>
              <a:rPr lang="en-US" altLang="zh-CN" sz="3000" b="1" dirty="0">
                <a:latin typeface="Times New Roman" pitchFamily="18" charset="0"/>
                <a:ea typeface="仿宋_GB2312" pitchFamily="49" charset="-122"/>
              </a:rPr>
              <a:t>n</a:t>
            </a:r>
            <a:r>
              <a:rPr lang="zh-CN" altLang="en-US" sz="3000" b="1" dirty="0">
                <a:latin typeface="Times New Roman" pitchFamily="18" charset="0"/>
                <a:ea typeface="仿宋_GB2312" pitchFamily="49" charset="-122"/>
              </a:rPr>
              <a:t>很小时可以用直接插入排序方法。</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34</a:t>
            </a:fld>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title"/>
          </p:nvPr>
        </p:nvSpPr>
        <p:spPr>
          <a:xfrm>
            <a:off x="3147993" y="215856"/>
            <a:ext cx="2743200" cy="973138"/>
          </a:xfrm>
        </p:spPr>
        <p:txBody>
          <a:bodyPr/>
          <a:lstStyle/>
          <a:p>
            <a:pPr algn="ctr"/>
            <a:r>
              <a:rPr lang="zh-CN" altLang="en-US" sz="4000" dirty="0">
                <a:ea typeface="华文新魏" pitchFamily="2" charset="-122"/>
              </a:rPr>
              <a:t>选择排序</a:t>
            </a:r>
          </a:p>
        </p:txBody>
      </p:sp>
      <p:sp>
        <p:nvSpPr>
          <p:cNvPr id="935940" name="Rectangle 4"/>
          <p:cNvSpPr>
            <a:spLocks noGrp="1" noChangeArrowheads="1"/>
          </p:cNvSpPr>
          <p:nvPr>
            <p:ph idx="1"/>
          </p:nvPr>
        </p:nvSpPr>
        <p:spPr>
          <a:xfrm>
            <a:off x="519113" y="1238220"/>
            <a:ext cx="8229600" cy="4027518"/>
          </a:xfrm>
        </p:spPr>
        <p:txBody>
          <a:bodyPr/>
          <a:lstStyle/>
          <a:p>
            <a:pPr>
              <a:lnSpc>
                <a:spcPct val="110000"/>
              </a:lnSpc>
              <a:buClrTx/>
              <a:buSzPct val="50000"/>
            </a:pPr>
            <a:r>
              <a:rPr kumimoji="1" lang="zh-CN" altLang="en-US" sz="3000" b="1" dirty="0">
                <a:latin typeface="Times New Roman" pitchFamily="18" charset="0"/>
                <a:ea typeface="仿宋_GB2312" pitchFamily="49" charset="-122"/>
              </a:rPr>
              <a:t>基本思想是</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每一趟 </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例如第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趟</a:t>
            </a:r>
            <a:r>
              <a:rPr kumimoji="1" lang="en-US" altLang="zh-CN" sz="3000" b="1" dirty="0">
                <a:latin typeface="Times New Roman" pitchFamily="18" charset="0"/>
                <a:ea typeface="仿宋_GB2312" pitchFamily="49" charset="-122"/>
              </a:rPr>
              <a:t>,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en-US" altLang="zh-CN" sz="3000" b="1" dirty="0">
                <a:latin typeface="Times New Roman" pitchFamily="18" charset="0"/>
                <a:ea typeface="仿宋_GB2312" pitchFamily="49" charset="-122"/>
              </a:rPr>
              <a:t>= 0, 1, …, </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在后面 </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个待排序元素中选</a:t>
            </a:r>
            <a:r>
              <a:rPr kumimoji="1" lang="zh-CN" altLang="en-US" sz="3000" b="1" dirty="0" smtClean="0">
                <a:latin typeface="Times New Roman" pitchFamily="18" charset="0"/>
                <a:ea typeface="仿宋_GB2312" pitchFamily="49" charset="-122"/>
              </a:rPr>
              <a:t>出关键字最小</a:t>
            </a:r>
            <a:r>
              <a:rPr kumimoji="1" lang="zh-CN" altLang="en-US" sz="3000" b="1" dirty="0">
                <a:latin typeface="Times New Roman" pitchFamily="18" charset="0"/>
                <a:ea typeface="仿宋_GB2312" pitchFamily="49" charset="-122"/>
              </a:rPr>
              <a:t>的元素，作为有序元素序列的第 </a:t>
            </a:r>
            <a:r>
              <a:rPr kumimoji="1" lang="en-US" altLang="zh-CN" sz="3000" b="1" i="1" dirty="0" err="1">
                <a:latin typeface="Times New Roman" pitchFamily="18" charset="0"/>
                <a:ea typeface="仿宋_GB2312" pitchFamily="49" charset="-122"/>
              </a:rPr>
              <a:t>i</a:t>
            </a:r>
            <a:r>
              <a:rPr kumimoji="1" lang="en-US" altLang="zh-CN" sz="3000" b="1" i="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个元素。待到第 </a:t>
            </a:r>
            <a:r>
              <a:rPr kumimoji="1" lang="en-US" altLang="zh-CN" sz="3000" b="1" i="1" dirty="0">
                <a:latin typeface="Times New Roman" pitchFamily="18" charset="0"/>
                <a:ea typeface="仿宋_GB2312" pitchFamily="49" charset="-122"/>
              </a:rPr>
              <a:t>n</a:t>
            </a:r>
            <a:r>
              <a:rPr kumimoji="1" lang="en-US" altLang="zh-CN" sz="3000" b="1" i="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2 </a:t>
            </a:r>
            <a:r>
              <a:rPr kumimoji="1" lang="zh-CN" altLang="en-US" sz="3000" b="1" dirty="0">
                <a:latin typeface="Times New Roman" pitchFamily="18" charset="0"/>
                <a:ea typeface="仿宋_GB2312" pitchFamily="49" charset="-122"/>
              </a:rPr>
              <a:t>趟作完，待排序元素只剩下</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个</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就不用再选了。</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35</a:t>
            </a:fld>
            <a:endParaRPr lang="en-US" altLang="zh-CN"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6" name="Rectangle 6"/>
          <p:cNvSpPr>
            <a:spLocks noGrp="1" noChangeArrowheads="1"/>
          </p:cNvSpPr>
          <p:nvPr>
            <p:ph type="title"/>
          </p:nvPr>
        </p:nvSpPr>
        <p:spPr>
          <a:xfrm>
            <a:off x="446031" y="142830"/>
            <a:ext cx="8229600" cy="955675"/>
          </a:xfrm>
        </p:spPr>
        <p:txBody>
          <a:bodyPr/>
          <a:lstStyle/>
          <a:p>
            <a:pPr algn="ctr"/>
            <a:r>
              <a:rPr kumimoji="1" lang="zh-CN" altLang="en-US" sz="4000" dirty="0">
                <a:latin typeface="华文新魏" pitchFamily="2" charset="-122"/>
                <a:ea typeface="华文新魏" pitchFamily="2" charset="-122"/>
              </a:rPr>
              <a:t>直接选择排序 </a:t>
            </a:r>
            <a:r>
              <a:rPr kumimoji="1" lang="en-US" altLang="zh-CN" sz="4000" dirty="0">
                <a:latin typeface="华文新魏" pitchFamily="2" charset="-122"/>
                <a:ea typeface="华文新魏" pitchFamily="2" charset="-122"/>
              </a:rPr>
              <a:t>(Select Sort)</a:t>
            </a:r>
          </a:p>
        </p:txBody>
      </p:sp>
      <p:sp>
        <p:nvSpPr>
          <p:cNvPr id="936969" name="Rectangle 9"/>
          <p:cNvSpPr>
            <a:spLocks noGrp="1" noChangeArrowheads="1"/>
          </p:cNvSpPr>
          <p:nvPr>
            <p:ph idx="1"/>
          </p:nvPr>
        </p:nvSpPr>
        <p:spPr>
          <a:xfrm>
            <a:off x="457200" y="1341438"/>
            <a:ext cx="8229600" cy="5111750"/>
          </a:xfrm>
        </p:spPr>
        <p:txBody>
          <a:bodyPr/>
          <a:lstStyle/>
          <a:p>
            <a:pPr marL="609600" indent="-609600">
              <a:lnSpc>
                <a:spcPct val="110000"/>
              </a:lnSpc>
              <a:buClrTx/>
              <a:buSzPct val="50000"/>
            </a:pPr>
            <a:r>
              <a:rPr lang="zh-CN" altLang="en-US" sz="3000" b="1" dirty="0">
                <a:latin typeface="Times New Roman" pitchFamily="18" charset="0"/>
                <a:ea typeface="仿宋_GB2312" pitchFamily="49" charset="-122"/>
              </a:rPr>
              <a:t>直接选择排序的基本步骤是：</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在一组元素 </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宋体" pitchFamily="2" charset="-122"/>
              </a:rPr>
              <a:t>～</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中选择具有</a:t>
            </a:r>
            <a:r>
              <a:rPr lang="zh-CN" altLang="en-US" sz="3000" b="1" dirty="0" smtClean="0">
                <a:latin typeface="Times New Roman" pitchFamily="18" charset="0"/>
                <a:ea typeface="仿宋_GB2312" pitchFamily="49" charset="-122"/>
              </a:rPr>
              <a:t>最小关键字的</a:t>
            </a:r>
            <a:r>
              <a:rPr lang="zh-CN" altLang="en-US" sz="3000" b="1" dirty="0">
                <a:latin typeface="Times New Roman" pitchFamily="18" charset="0"/>
                <a:ea typeface="仿宋_GB2312" pitchFamily="49" charset="-122"/>
              </a:rPr>
              <a:t>元素；</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若它不是这组元素中的第一个元素</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则将它与这组元素中的第一个元素对调</a:t>
            </a:r>
            <a:r>
              <a:rPr lang="en-US" altLang="zh-CN" sz="3000" b="1" dirty="0">
                <a:latin typeface="Times New Roman" pitchFamily="18" charset="0"/>
                <a:ea typeface="仿宋_GB2312" pitchFamily="49" charset="-122"/>
              </a:rPr>
              <a:t>;</a:t>
            </a:r>
          </a:p>
          <a:p>
            <a:pPr marL="990600" lvl="1" indent="-533400">
              <a:lnSpc>
                <a:spcPct val="110000"/>
              </a:lnSpc>
              <a:buClrTx/>
              <a:buSzTx/>
              <a:buFont typeface="宋体" pitchFamily="2" charset="-122"/>
              <a:buAutoNum type="circleNumDbPlain"/>
            </a:pPr>
            <a:r>
              <a:rPr lang="zh-CN" altLang="en-US" sz="3000" b="1" dirty="0">
                <a:latin typeface="Times New Roman" pitchFamily="18" charset="0"/>
                <a:ea typeface="仿宋_GB2312" pitchFamily="49" charset="-122"/>
              </a:rPr>
              <a:t>在这组元素中剔除这个具有</a:t>
            </a:r>
            <a:r>
              <a:rPr lang="zh-CN" altLang="en-US" sz="3000" b="1" dirty="0" smtClean="0">
                <a:latin typeface="Times New Roman" pitchFamily="18" charset="0"/>
                <a:ea typeface="仿宋_GB2312" pitchFamily="49" charset="-122"/>
              </a:rPr>
              <a:t>最小关键字的</a:t>
            </a:r>
            <a:r>
              <a:rPr lang="zh-CN" altLang="en-US" sz="3000" b="1" dirty="0">
                <a:latin typeface="Times New Roman" pitchFamily="18" charset="0"/>
                <a:ea typeface="仿宋_GB2312" pitchFamily="49" charset="-122"/>
              </a:rPr>
              <a:t>元素。在剩下的元素</a:t>
            </a:r>
            <a:r>
              <a:rPr lang="en-US" altLang="zh-CN" sz="3000" b="1" dirty="0">
                <a:latin typeface="Times New Roman" pitchFamily="18" charset="0"/>
                <a:ea typeface="仿宋_GB2312" pitchFamily="49" charset="-122"/>
              </a:rPr>
              <a:t>V[</a:t>
            </a:r>
            <a:r>
              <a:rPr lang="en-US" altLang="zh-CN" sz="3000" b="1" i="1"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+1] </a:t>
            </a:r>
            <a:r>
              <a:rPr lang="zh-CN" altLang="en-US" sz="3000" b="1" dirty="0">
                <a:latin typeface="宋体" pitchFamily="2" charset="-122"/>
              </a:rPr>
              <a:t>～</a:t>
            </a:r>
            <a:r>
              <a:rPr lang="zh-CN" altLang="en-US"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V[</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中重复执行第</a:t>
            </a:r>
            <a:r>
              <a:rPr lang="zh-CN" altLang="en-US" sz="3000" b="1" dirty="0">
                <a:latin typeface="Times New Roman" pitchFamily="18" charset="0"/>
              </a:rPr>
              <a:t>①、②</a:t>
            </a:r>
            <a:r>
              <a:rPr lang="zh-CN" altLang="en-US" sz="3000" b="1" dirty="0">
                <a:latin typeface="Times New Roman" pitchFamily="18" charset="0"/>
                <a:ea typeface="仿宋_GB2312" pitchFamily="49" charset="-122"/>
              </a:rPr>
              <a:t>步</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直到剩余元素只有一个为止。</a:t>
            </a:r>
          </a:p>
        </p:txBody>
      </p:sp>
      <p:sp>
        <p:nvSpPr>
          <p:cNvPr id="936963" name="Rectangle 3"/>
          <p:cNvSpPr>
            <a:spLocks noChangeArrowheads="1"/>
          </p:cNvSpPr>
          <p:nvPr/>
        </p:nvSpPr>
        <p:spPr bwMode="auto">
          <a:xfrm>
            <a:off x="428625" y="3629025"/>
            <a:ext cx="184150" cy="579438"/>
          </a:xfrm>
          <a:prstGeom prst="rect">
            <a:avLst/>
          </a:prstGeom>
          <a:noFill/>
          <a:ln w="9525">
            <a:noFill/>
            <a:miter lim="800000"/>
            <a:headEnd/>
            <a:tailEnd/>
          </a:ln>
        </p:spPr>
        <p:txBody>
          <a:bodyPr wrap="none">
            <a:spAutoFit/>
          </a:bodyPr>
          <a:lstStyle/>
          <a:p>
            <a:pPr algn="l"/>
            <a:endParaRPr kumimoji="1" lang="zh-CN" altLang="zh-CN" sz="3200" b="1">
              <a:solidFill>
                <a:srgbClr val="CC3300"/>
              </a:solidFill>
              <a:ea typeface="宋体" pitchFamily="2"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36</a:t>
            </a:fld>
            <a:endParaRPr lang="en-US" altLang="zh-CN"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AutoShape 2" descr="白色大理石"/>
          <p:cNvSpPr>
            <a:spLocks noChangeArrowheads="1"/>
          </p:cNvSpPr>
          <p:nvPr/>
        </p:nvSpPr>
        <p:spPr bwMode="auto">
          <a:xfrm>
            <a:off x="609600" y="57912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7" name="AutoShape 3" descr="白色大理石"/>
          <p:cNvSpPr>
            <a:spLocks noChangeArrowheads="1"/>
          </p:cNvSpPr>
          <p:nvPr/>
        </p:nvSpPr>
        <p:spPr bwMode="auto">
          <a:xfrm>
            <a:off x="609600" y="43434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8" name="AutoShape 4" descr="白色大理石"/>
          <p:cNvSpPr>
            <a:spLocks noChangeArrowheads="1"/>
          </p:cNvSpPr>
          <p:nvPr/>
        </p:nvSpPr>
        <p:spPr bwMode="auto">
          <a:xfrm>
            <a:off x="609600" y="28956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89" name="AutoShape 5" descr="白色大理石"/>
          <p:cNvSpPr>
            <a:spLocks noChangeArrowheads="1"/>
          </p:cNvSpPr>
          <p:nvPr/>
        </p:nvSpPr>
        <p:spPr bwMode="auto">
          <a:xfrm>
            <a:off x="609600" y="1219200"/>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solidFill>
                <a:srgbClr val="FF0000"/>
              </a:solidFill>
            </a:endParaRPr>
          </a:p>
        </p:txBody>
      </p:sp>
      <p:sp>
        <p:nvSpPr>
          <p:cNvPr id="937990" name="Rectangle 6"/>
          <p:cNvSpPr>
            <a:spLocks noChangeArrowheads="1"/>
          </p:cNvSpPr>
          <p:nvPr/>
        </p:nvSpPr>
        <p:spPr bwMode="auto">
          <a:xfrm>
            <a:off x="152400" y="4679950"/>
            <a:ext cx="184150" cy="579438"/>
          </a:xfrm>
          <a:prstGeom prst="rect">
            <a:avLst/>
          </a:prstGeom>
          <a:noFill/>
          <a:ln w="9525">
            <a:noFill/>
            <a:miter lim="800000"/>
            <a:headEnd/>
            <a:tailEnd/>
          </a:ln>
        </p:spPr>
        <p:txBody>
          <a:bodyPr wrap="none">
            <a:spAutoFit/>
          </a:bodyPr>
          <a:lstStyle/>
          <a:p>
            <a:pPr algn="l"/>
            <a:endParaRPr kumimoji="1" lang="zh-CN" altLang="zh-CN" sz="3200" b="1">
              <a:solidFill>
                <a:srgbClr val="FF0000"/>
              </a:solidFill>
              <a:ea typeface="宋体" pitchFamily="2" charset="-122"/>
            </a:endParaRPr>
          </a:p>
        </p:txBody>
      </p:sp>
      <p:sp>
        <p:nvSpPr>
          <p:cNvPr id="937991" name="AutoShape 7"/>
          <p:cNvSpPr>
            <a:spLocks noChangeArrowheads="1"/>
          </p:cNvSpPr>
          <p:nvPr/>
        </p:nvSpPr>
        <p:spPr bwMode="auto">
          <a:xfrm>
            <a:off x="1676400" y="8382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7992" name="AutoShape 8"/>
          <p:cNvSpPr>
            <a:spLocks noChangeArrowheads="1"/>
          </p:cNvSpPr>
          <p:nvPr/>
        </p:nvSpPr>
        <p:spPr bwMode="auto">
          <a:xfrm>
            <a:off x="26670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7993" name="AutoShape 9"/>
          <p:cNvSpPr>
            <a:spLocks noChangeArrowheads="1"/>
          </p:cNvSpPr>
          <p:nvPr/>
        </p:nvSpPr>
        <p:spPr bwMode="auto">
          <a:xfrm>
            <a:off x="3657600" y="457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7994" name="AutoShape 10"/>
          <p:cNvSpPr>
            <a:spLocks noChangeArrowheads="1"/>
          </p:cNvSpPr>
          <p:nvPr/>
        </p:nvSpPr>
        <p:spPr bwMode="auto">
          <a:xfrm>
            <a:off x="4648200" y="7620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7995" name="AutoShape 11"/>
          <p:cNvSpPr>
            <a:spLocks noChangeArrowheads="1"/>
          </p:cNvSpPr>
          <p:nvPr/>
        </p:nvSpPr>
        <p:spPr bwMode="auto">
          <a:xfrm>
            <a:off x="5638800" y="9144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7996" name="AutoShape 12"/>
          <p:cNvSpPr>
            <a:spLocks noChangeArrowheads="1"/>
          </p:cNvSpPr>
          <p:nvPr/>
        </p:nvSpPr>
        <p:spPr bwMode="auto">
          <a:xfrm>
            <a:off x="6629400" y="12192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7998" name="AutoShape 14"/>
          <p:cNvSpPr>
            <a:spLocks noChangeArrowheads="1"/>
          </p:cNvSpPr>
          <p:nvPr/>
        </p:nvSpPr>
        <p:spPr bwMode="auto">
          <a:xfrm>
            <a:off x="1676400" y="25146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7999" name="AutoShape 15"/>
          <p:cNvSpPr>
            <a:spLocks noChangeArrowheads="1"/>
          </p:cNvSpPr>
          <p:nvPr/>
        </p:nvSpPr>
        <p:spPr bwMode="auto">
          <a:xfrm>
            <a:off x="46482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00" name="Text Box 16"/>
          <p:cNvSpPr txBox="1">
            <a:spLocks noChangeArrowheads="1"/>
          </p:cNvSpPr>
          <p:nvPr/>
        </p:nvSpPr>
        <p:spPr bwMode="auto">
          <a:xfrm>
            <a:off x="436563" y="2468563"/>
            <a:ext cx="868362" cy="579437"/>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0</a:t>
            </a:r>
            <a:endParaRPr kumimoji="1" lang="en-US" altLang="zh-CN" sz="2400" dirty="0">
              <a:ea typeface="宋体" pitchFamily="2" charset="-122"/>
            </a:endParaRPr>
          </a:p>
        </p:txBody>
      </p:sp>
      <p:sp>
        <p:nvSpPr>
          <p:cNvPr id="938001" name="AutoShape 17"/>
          <p:cNvSpPr>
            <a:spLocks noChangeArrowheads="1"/>
          </p:cNvSpPr>
          <p:nvPr/>
        </p:nvSpPr>
        <p:spPr bwMode="auto">
          <a:xfrm>
            <a:off x="3657600" y="50292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02" name="AutoShape 18"/>
          <p:cNvSpPr>
            <a:spLocks noChangeArrowheads="1"/>
          </p:cNvSpPr>
          <p:nvPr/>
        </p:nvSpPr>
        <p:spPr bwMode="auto">
          <a:xfrm>
            <a:off x="26670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8003" name="AutoShape 19"/>
          <p:cNvSpPr>
            <a:spLocks noChangeArrowheads="1"/>
          </p:cNvSpPr>
          <p:nvPr/>
        </p:nvSpPr>
        <p:spPr bwMode="auto">
          <a:xfrm>
            <a:off x="5638800" y="40386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04" name="AutoShape 20"/>
          <p:cNvSpPr>
            <a:spLocks noChangeArrowheads="1"/>
          </p:cNvSpPr>
          <p:nvPr/>
        </p:nvSpPr>
        <p:spPr bwMode="auto">
          <a:xfrm>
            <a:off x="2667000" y="24384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05" name="AutoShape 21"/>
          <p:cNvSpPr>
            <a:spLocks noChangeArrowheads="1"/>
          </p:cNvSpPr>
          <p:nvPr/>
        </p:nvSpPr>
        <p:spPr bwMode="auto">
          <a:xfrm>
            <a:off x="5638800" y="2590800"/>
            <a:ext cx="533400" cy="685800"/>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06" name="AutoShape 22"/>
          <p:cNvSpPr>
            <a:spLocks noChangeArrowheads="1"/>
          </p:cNvSpPr>
          <p:nvPr/>
        </p:nvSpPr>
        <p:spPr bwMode="auto">
          <a:xfrm>
            <a:off x="1676400" y="43434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07" name="AutoShape 23"/>
          <p:cNvSpPr>
            <a:spLocks noChangeArrowheads="1"/>
          </p:cNvSpPr>
          <p:nvPr/>
        </p:nvSpPr>
        <p:spPr bwMode="auto">
          <a:xfrm>
            <a:off x="3657600" y="21336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08" name="AutoShape 24"/>
          <p:cNvSpPr>
            <a:spLocks noChangeArrowheads="1"/>
          </p:cNvSpPr>
          <p:nvPr/>
        </p:nvSpPr>
        <p:spPr bwMode="auto">
          <a:xfrm>
            <a:off x="6629400" y="2895600"/>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09" name="AutoShape 25"/>
          <p:cNvSpPr>
            <a:spLocks noChangeArrowheads="1"/>
          </p:cNvSpPr>
          <p:nvPr/>
        </p:nvSpPr>
        <p:spPr bwMode="auto">
          <a:xfrm>
            <a:off x="4648200" y="38862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10" name="AutoShape 26"/>
          <p:cNvSpPr>
            <a:spLocks noChangeArrowheads="1"/>
          </p:cNvSpPr>
          <p:nvPr/>
        </p:nvSpPr>
        <p:spPr bwMode="auto">
          <a:xfrm>
            <a:off x="3657600" y="3581400"/>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8011" name="AutoShape 27"/>
          <p:cNvSpPr>
            <a:spLocks noChangeArrowheads="1"/>
          </p:cNvSpPr>
          <p:nvPr/>
        </p:nvSpPr>
        <p:spPr bwMode="auto">
          <a:xfrm>
            <a:off x="6629400" y="39624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8012" name="Text Box 28"/>
          <p:cNvSpPr txBox="1">
            <a:spLocks noChangeArrowheads="1"/>
          </p:cNvSpPr>
          <p:nvPr/>
        </p:nvSpPr>
        <p:spPr bwMode="auto">
          <a:xfrm>
            <a:off x="457200" y="3886200"/>
            <a:ext cx="868363" cy="579438"/>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1</a:t>
            </a:r>
            <a:endParaRPr kumimoji="1" lang="en-US" altLang="zh-CN" sz="2400" dirty="0">
              <a:ea typeface="宋体" pitchFamily="2" charset="-122"/>
            </a:endParaRPr>
          </a:p>
        </p:txBody>
      </p:sp>
      <p:sp>
        <p:nvSpPr>
          <p:cNvPr id="938013" name="Text Box 29"/>
          <p:cNvSpPr txBox="1">
            <a:spLocks noChangeArrowheads="1"/>
          </p:cNvSpPr>
          <p:nvPr/>
        </p:nvSpPr>
        <p:spPr bwMode="auto">
          <a:xfrm>
            <a:off x="457200" y="5334000"/>
            <a:ext cx="868363" cy="579438"/>
          </a:xfrm>
          <a:prstGeom prst="rect">
            <a:avLst/>
          </a:prstGeom>
          <a:noFill/>
          <a:ln w="9525">
            <a:noFill/>
            <a:miter lim="800000"/>
            <a:headEnd/>
            <a:tailEnd/>
          </a:ln>
        </p:spPr>
        <p:txBody>
          <a:bodyPr wrap="none">
            <a:spAutoFit/>
          </a:bodyPr>
          <a:lstStyle/>
          <a:p>
            <a:pPr algn="l"/>
            <a:r>
              <a:rPr kumimoji="1" lang="en-US" altLang="zh-CN" sz="3200" b="1" i="1" dirty="0" err="1">
                <a:ea typeface="宋体" pitchFamily="2" charset="-122"/>
              </a:rPr>
              <a:t>i</a:t>
            </a:r>
            <a:r>
              <a:rPr kumimoji="1" lang="en-US" altLang="zh-CN" sz="3200" b="1" i="1" dirty="0">
                <a:ea typeface="宋体" pitchFamily="2" charset="-122"/>
              </a:rPr>
              <a:t> </a:t>
            </a:r>
            <a:r>
              <a:rPr kumimoji="1" lang="en-US" altLang="zh-CN" sz="2800" b="1" dirty="0">
                <a:ea typeface="宋体" pitchFamily="2" charset="-122"/>
              </a:rPr>
              <a:t>= 2</a:t>
            </a:r>
            <a:endParaRPr kumimoji="1" lang="en-US" altLang="zh-CN" sz="2400" dirty="0">
              <a:ea typeface="宋体" pitchFamily="2" charset="-122"/>
            </a:endParaRPr>
          </a:p>
        </p:txBody>
      </p:sp>
      <p:sp>
        <p:nvSpPr>
          <p:cNvPr id="938014" name="AutoShape 30"/>
          <p:cNvSpPr>
            <a:spLocks noChangeArrowheads="1"/>
          </p:cNvSpPr>
          <p:nvPr/>
        </p:nvSpPr>
        <p:spPr bwMode="auto">
          <a:xfrm>
            <a:off x="1676400" y="5791200"/>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8015" name="AutoShape 31"/>
          <p:cNvSpPr>
            <a:spLocks noChangeArrowheads="1"/>
          </p:cNvSpPr>
          <p:nvPr/>
        </p:nvSpPr>
        <p:spPr bwMode="auto">
          <a:xfrm>
            <a:off x="2667000" y="5486400"/>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8016" name="AutoShape 32"/>
          <p:cNvSpPr>
            <a:spLocks noChangeArrowheads="1"/>
          </p:cNvSpPr>
          <p:nvPr/>
        </p:nvSpPr>
        <p:spPr bwMode="auto">
          <a:xfrm>
            <a:off x="46482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8017" name="AutoShape 33"/>
          <p:cNvSpPr>
            <a:spLocks noChangeArrowheads="1"/>
          </p:cNvSpPr>
          <p:nvPr/>
        </p:nvSpPr>
        <p:spPr bwMode="auto">
          <a:xfrm>
            <a:off x="5638800" y="5257800"/>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8018" name="AutoShape 34"/>
          <p:cNvSpPr>
            <a:spLocks noChangeArrowheads="1"/>
          </p:cNvSpPr>
          <p:nvPr/>
        </p:nvSpPr>
        <p:spPr bwMode="auto">
          <a:xfrm>
            <a:off x="6629400" y="5334000"/>
            <a:ext cx="533400" cy="762000"/>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8019" name="Text Box 35"/>
          <p:cNvSpPr txBox="1">
            <a:spLocks noChangeArrowheads="1"/>
          </p:cNvSpPr>
          <p:nvPr/>
        </p:nvSpPr>
        <p:spPr bwMode="auto">
          <a:xfrm>
            <a:off x="441325" y="806450"/>
            <a:ext cx="898525" cy="519113"/>
          </a:xfrm>
          <a:prstGeom prst="rect">
            <a:avLst/>
          </a:prstGeom>
          <a:noFill/>
          <a:ln w="9525">
            <a:noFill/>
            <a:miter lim="800000"/>
            <a:headEnd/>
            <a:tailEnd/>
          </a:ln>
        </p:spPr>
        <p:txBody>
          <a:bodyPr wrap="none">
            <a:spAutoFit/>
          </a:bodyPr>
          <a:lstStyle/>
          <a:p>
            <a:pPr algn="l"/>
            <a:r>
              <a:rPr kumimoji="1" lang="zh-CN" altLang="en-US" sz="2800" b="1" dirty="0">
                <a:ea typeface="隶书" pitchFamily="49" charset="-122"/>
              </a:rPr>
              <a:t>初始</a:t>
            </a:r>
            <a:endParaRPr kumimoji="1" lang="zh-CN" altLang="en-US" sz="2400" dirty="0">
              <a:ea typeface="宋体" pitchFamily="2" charset="-122"/>
            </a:endParaRPr>
          </a:p>
        </p:txBody>
      </p:sp>
      <p:sp>
        <p:nvSpPr>
          <p:cNvPr id="938020" name="Text Box 36"/>
          <p:cNvSpPr txBox="1">
            <a:spLocks noChangeArrowheads="1"/>
          </p:cNvSpPr>
          <p:nvPr/>
        </p:nvSpPr>
        <p:spPr bwMode="auto">
          <a:xfrm>
            <a:off x="7239000" y="21113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dirty="0">
                <a:ea typeface="隶书" pitchFamily="49" charset="-122"/>
              </a:rPr>
              <a:t>最小者</a:t>
            </a:r>
            <a:r>
              <a:rPr kumimoji="1" lang="zh-CN" altLang="en-US" sz="2800" b="1" dirty="0"/>
              <a:t> </a:t>
            </a:r>
            <a:r>
              <a:rPr kumimoji="1" lang="en-US" altLang="zh-CN" sz="2800" b="1" dirty="0"/>
              <a:t>08</a:t>
            </a:r>
          </a:p>
          <a:p>
            <a:pPr algn="l">
              <a:lnSpc>
                <a:spcPct val="90000"/>
              </a:lnSpc>
            </a:pPr>
            <a:r>
              <a:rPr kumimoji="1" lang="zh-CN" altLang="en-US" sz="2800" b="1" dirty="0">
                <a:ea typeface="隶书" pitchFamily="49" charset="-122"/>
              </a:rPr>
              <a:t>交换</a:t>
            </a:r>
            <a:r>
              <a:rPr kumimoji="1" lang="en-US" altLang="zh-CN" sz="2800" b="1" dirty="0"/>
              <a:t>21,08</a:t>
            </a:r>
            <a:endParaRPr kumimoji="1" lang="en-US" altLang="zh-CN" sz="2400" dirty="0">
              <a:ea typeface="宋体" pitchFamily="2" charset="-122"/>
            </a:endParaRPr>
          </a:p>
        </p:txBody>
      </p:sp>
      <p:sp>
        <p:nvSpPr>
          <p:cNvPr id="938021" name="Text Box 37"/>
          <p:cNvSpPr txBox="1">
            <a:spLocks noChangeArrowheads="1"/>
          </p:cNvSpPr>
          <p:nvPr/>
        </p:nvSpPr>
        <p:spPr bwMode="auto">
          <a:xfrm>
            <a:off x="7210425" y="35591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16</a:t>
            </a:r>
          </a:p>
          <a:p>
            <a:pPr algn="l">
              <a:lnSpc>
                <a:spcPct val="90000"/>
              </a:lnSpc>
            </a:pPr>
            <a:r>
              <a:rPr kumimoji="1" lang="zh-CN" altLang="en-US" sz="2800" b="1">
                <a:ea typeface="隶书" pitchFamily="49" charset="-122"/>
              </a:rPr>
              <a:t>交换</a:t>
            </a:r>
            <a:r>
              <a:rPr kumimoji="1" lang="en-US" altLang="zh-CN" sz="2800" b="1">
                <a:ea typeface="隶书" pitchFamily="49" charset="-122"/>
              </a:rPr>
              <a:t>25,16</a:t>
            </a:r>
            <a:endParaRPr kumimoji="1" lang="en-US" altLang="zh-CN" sz="2400">
              <a:ea typeface="宋体" pitchFamily="2" charset="-122"/>
            </a:endParaRPr>
          </a:p>
        </p:txBody>
      </p:sp>
      <p:sp>
        <p:nvSpPr>
          <p:cNvPr id="938022" name="Text Box 38"/>
          <p:cNvSpPr txBox="1">
            <a:spLocks noChangeArrowheads="1"/>
          </p:cNvSpPr>
          <p:nvPr/>
        </p:nvSpPr>
        <p:spPr bwMode="auto">
          <a:xfrm>
            <a:off x="7239000" y="5006975"/>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21</a:t>
            </a:r>
          </a:p>
          <a:p>
            <a:pPr algn="l">
              <a:lnSpc>
                <a:spcPct val="90000"/>
              </a:lnSpc>
            </a:pPr>
            <a:r>
              <a:rPr kumimoji="1" lang="zh-CN" altLang="en-US" sz="2800" b="1">
                <a:ea typeface="隶书" pitchFamily="49" charset="-122"/>
              </a:rPr>
              <a:t>交换</a:t>
            </a:r>
            <a:r>
              <a:rPr kumimoji="1" lang="en-US" altLang="zh-CN" sz="2800" b="1">
                <a:ea typeface="隶书" pitchFamily="49" charset="-122"/>
              </a:rPr>
              <a:t>49,21</a:t>
            </a:r>
            <a:endParaRPr kumimoji="1" lang="en-US" altLang="zh-CN" sz="2400">
              <a:ea typeface="宋体" pitchFamily="2" charset="-122"/>
            </a:endParaRPr>
          </a:p>
        </p:txBody>
      </p:sp>
      <p:sp>
        <p:nvSpPr>
          <p:cNvPr id="40" name="灯片编号占位符 39"/>
          <p:cNvSpPr>
            <a:spLocks noGrp="1"/>
          </p:cNvSpPr>
          <p:nvPr>
            <p:ph type="sldNum" sz="quarter" idx="12"/>
          </p:nvPr>
        </p:nvSpPr>
        <p:spPr/>
        <p:txBody>
          <a:bodyPr/>
          <a:lstStyle/>
          <a:p>
            <a:fld id="{92DBAA45-1050-4A29-8013-90845DAE7AC9}" type="slidenum">
              <a:rPr lang="en-US" altLang="zh-CN" smtClean="0"/>
              <a:pPr/>
              <a:t>37</a:t>
            </a:fld>
            <a:endParaRPr lang="en-US" altLang="zh-CN"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AutoShape 2" descr="白色大理石"/>
          <p:cNvSpPr>
            <a:spLocks noChangeArrowheads="1"/>
          </p:cNvSpPr>
          <p:nvPr/>
        </p:nvSpPr>
        <p:spPr bwMode="auto">
          <a:xfrm>
            <a:off x="609600" y="44783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1" name="AutoShape 3" descr="白色大理石"/>
          <p:cNvSpPr>
            <a:spLocks noChangeArrowheads="1"/>
          </p:cNvSpPr>
          <p:nvPr/>
        </p:nvSpPr>
        <p:spPr bwMode="auto">
          <a:xfrm>
            <a:off x="609600" y="30305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2" name="AutoShape 4" descr="白色大理石"/>
          <p:cNvSpPr>
            <a:spLocks noChangeArrowheads="1"/>
          </p:cNvSpPr>
          <p:nvPr/>
        </p:nvSpPr>
        <p:spPr bwMode="auto">
          <a:xfrm>
            <a:off x="609600" y="1354138"/>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zh-CN"/>
          </a:p>
        </p:txBody>
      </p:sp>
      <p:sp>
        <p:nvSpPr>
          <p:cNvPr id="939013" name="Rectangle 5"/>
          <p:cNvSpPr>
            <a:spLocks noChangeArrowheads="1"/>
          </p:cNvSpPr>
          <p:nvPr/>
        </p:nvSpPr>
        <p:spPr bwMode="auto">
          <a:xfrm>
            <a:off x="152400" y="4814888"/>
            <a:ext cx="184150" cy="579437"/>
          </a:xfrm>
          <a:prstGeom prst="rect">
            <a:avLst/>
          </a:prstGeom>
          <a:noFill/>
          <a:ln w="9525">
            <a:noFill/>
            <a:miter lim="800000"/>
            <a:headEnd/>
            <a:tailEnd/>
          </a:ln>
        </p:spPr>
        <p:txBody>
          <a:bodyPr wrap="none">
            <a:spAutoFit/>
          </a:bodyPr>
          <a:lstStyle/>
          <a:p>
            <a:pPr algn="l"/>
            <a:endParaRPr kumimoji="1" lang="zh-CN" altLang="zh-CN" sz="3200" b="1">
              <a:solidFill>
                <a:schemeClr val="tx2"/>
              </a:solidFill>
              <a:ea typeface="宋体" pitchFamily="2" charset="-122"/>
            </a:endParaRPr>
          </a:p>
        </p:txBody>
      </p:sp>
      <p:sp>
        <p:nvSpPr>
          <p:cNvPr id="939014" name="AutoShape 6"/>
          <p:cNvSpPr>
            <a:spLocks noChangeArrowheads="1"/>
          </p:cNvSpPr>
          <p:nvPr/>
        </p:nvSpPr>
        <p:spPr bwMode="auto">
          <a:xfrm>
            <a:off x="6629400" y="5921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15" name="AutoShape 7"/>
          <p:cNvSpPr>
            <a:spLocks noChangeArrowheads="1"/>
          </p:cNvSpPr>
          <p:nvPr/>
        </p:nvSpPr>
        <p:spPr bwMode="auto">
          <a:xfrm>
            <a:off x="46482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17" name="AutoShape 9"/>
          <p:cNvSpPr>
            <a:spLocks noChangeArrowheads="1"/>
          </p:cNvSpPr>
          <p:nvPr/>
        </p:nvSpPr>
        <p:spPr bwMode="auto">
          <a:xfrm>
            <a:off x="4648200" y="25733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18" name="Text Box 10"/>
          <p:cNvSpPr txBox="1">
            <a:spLocks noChangeArrowheads="1"/>
          </p:cNvSpPr>
          <p:nvPr/>
        </p:nvSpPr>
        <p:spPr bwMode="auto">
          <a:xfrm>
            <a:off x="436563" y="2603500"/>
            <a:ext cx="868362" cy="579438"/>
          </a:xfrm>
          <a:prstGeom prst="rect">
            <a:avLst/>
          </a:prstGeom>
          <a:noFill/>
          <a:ln w="9525">
            <a:noFill/>
            <a:miter lim="800000"/>
            <a:headEnd/>
            <a:tailEnd/>
          </a:ln>
        </p:spPr>
        <p:txBody>
          <a:bodyPr wrap="none">
            <a:spAutoFit/>
          </a:bodyPr>
          <a:lstStyle/>
          <a:p>
            <a:pPr algn="l"/>
            <a:r>
              <a:rPr kumimoji="1" lang="en-US" altLang="zh-CN" sz="3200" b="1" i="1">
                <a:ea typeface="宋体" pitchFamily="2" charset="-122"/>
              </a:rPr>
              <a:t>i </a:t>
            </a:r>
            <a:r>
              <a:rPr kumimoji="1" lang="en-US" altLang="zh-CN" sz="2800" b="1">
                <a:ea typeface="宋体" pitchFamily="2" charset="-122"/>
              </a:rPr>
              <a:t>= 4</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19" name="AutoShape 11"/>
          <p:cNvSpPr>
            <a:spLocks noChangeArrowheads="1"/>
          </p:cNvSpPr>
          <p:nvPr/>
        </p:nvSpPr>
        <p:spPr bwMode="auto">
          <a:xfrm>
            <a:off x="56388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20" name="AutoShape 12"/>
          <p:cNvSpPr>
            <a:spLocks noChangeArrowheads="1"/>
          </p:cNvSpPr>
          <p:nvPr/>
        </p:nvSpPr>
        <p:spPr bwMode="auto">
          <a:xfrm>
            <a:off x="2667000" y="41735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21" name="AutoShape 13"/>
          <p:cNvSpPr>
            <a:spLocks noChangeArrowheads="1"/>
          </p:cNvSpPr>
          <p:nvPr/>
        </p:nvSpPr>
        <p:spPr bwMode="auto">
          <a:xfrm>
            <a:off x="1676400" y="44783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22" name="AutoShape 14"/>
          <p:cNvSpPr>
            <a:spLocks noChangeArrowheads="1"/>
          </p:cNvSpPr>
          <p:nvPr/>
        </p:nvSpPr>
        <p:spPr bwMode="auto">
          <a:xfrm>
            <a:off x="6629400" y="22685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23" name="AutoShape 15"/>
          <p:cNvSpPr>
            <a:spLocks noChangeArrowheads="1"/>
          </p:cNvSpPr>
          <p:nvPr/>
        </p:nvSpPr>
        <p:spPr bwMode="auto">
          <a:xfrm>
            <a:off x="4648200" y="4021138"/>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a:solidFill>
                <a:srgbClr val="FF0000"/>
              </a:solidFill>
              <a:ea typeface="宋体" pitchFamily="2" charset="-122"/>
            </a:endParaRPr>
          </a:p>
        </p:txBody>
      </p:sp>
      <p:sp>
        <p:nvSpPr>
          <p:cNvPr id="939024" name="AutoShape 16"/>
          <p:cNvSpPr>
            <a:spLocks noChangeArrowheads="1"/>
          </p:cNvSpPr>
          <p:nvPr/>
        </p:nvSpPr>
        <p:spPr bwMode="auto">
          <a:xfrm>
            <a:off x="6629400" y="3716338"/>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49</a:t>
            </a:r>
            <a:endParaRPr kumimoji="1" lang="en-US" altLang="zh-CN" sz="2400">
              <a:solidFill>
                <a:srgbClr val="FF0000"/>
              </a:solidFill>
              <a:ea typeface="宋体" pitchFamily="2" charset="-122"/>
            </a:endParaRPr>
          </a:p>
        </p:txBody>
      </p:sp>
      <p:sp>
        <p:nvSpPr>
          <p:cNvPr id="939025" name="AutoShape 17"/>
          <p:cNvSpPr>
            <a:spLocks noChangeArrowheads="1"/>
          </p:cNvSpPr>
          <p:nvPr/>
        </p:nvSpPr>
        <p:spPr bwMode="auto">
          <a:xfrm>
            <a:off x="3657600" y="40973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26" name="Text Box 18"/>
          <p:cNvSpPr txBox="1">
            <a:spLocks noChangeArrowheads="1"/>
          </p:cNvSpPr>
          <p:nvPr/>
        </p:nvSpPr>
        <p:spPr bwMode="auto">
          <a:xfrm>
            <a:off x="457200" y="4046538"/>
            <a:ext cx="898525" cy="519112"/>
          </a:xfrm>
          <a:prstGeom prst="rect">
            <a:avLst/>
          </a:prstGeom>
          <a:noFill/>
          <a:ln w="9525">
            <a:noFill/>
            <a:miter lim="800000"/>
            <a:headEnd/>
            <a:tailEnd/>
          </a:ln>
        </p:spPr>
        <p:txBody>
          <a:bodyPr wrap="none">
            <a:spAutoFit/>
          </a:bodyPr>
          <a:lstStyle/>
          <a:p>
            <a:pPr algn="l"/>
            <a:r>
              <a:rPr kumimoji="1" lang="zh-CN" altLang="en-US" sz="2800" b="1">
                <a:ea typeface="隶书" pitchFamily="49" charset="-122"/>
              </a:rPr>
              <a:t>结果</a:t>
            </a:r>
            <a:endParaRPr kumimoji="1" lang="zh-CN" altLang="en-US"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7" name="Text Box 19"/>
          <p:cNvSpPr txBox="1">
            <a:spLocks noChangeArrowheads="1"/>
          </p:cNvSpPr>
          <p:nvPr/>
        </p:nvSpPr>
        <p:spPr bwMode="auto">
          <a:xfrm>
            <a:off x="457200" y="927100"/>
            <a:ext cx="868363" cy="579438"/>
          </a:xfrm>
          <a:prstGeom prst="rect">
            <a:avLst/>
          </a:prstGeom>
          <a:noFill/>
          <a:ln w="9525">
            <a:noFill/>
            <a:miter lim="800000"/>
            <a:headEnd/>
            <a:tailEnd/>
          </a:ln>
        </p:spPr>
        <p:txBody>
          <a:bodyPr wrap="none">
            <a:spAutoFit/>
          </a:bodyPr>
          <a:lstStyle/>
          <a:p>
            <a:pPr algn="l"/>
            <a:r>
              <a:rPr kumimoji="1" lang="en-US" altLang="zh-CN" sz="3200" b="1" i="1">
                <a:ea typeface="宋体" pitchFamily="2" charset="-122"/>
              </a:rPr>
              <a:t>i </a:t>
            </a:r>
            <a:r>
              <a:rPr kumimoji="1" lang="en-US" altLang="zh-CN" sz="2800" b="1">
                <a:ea typeface="宋体" pitchFamily="2" charset="-122"/>
              </a:rPr>
              <a:t>= 3</a:t>
            </a:r>
            <a:endParaRPr kumimoji="1" lang="en-US" altLang="zh-CN" sz="240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39028" name="AutoShape 20"/>
          <p:cNvSpPr>
            <a:spLocks noChangeArrowheads="1"/>
          </p:cNvSpPr>
          <p:nvPr/>
        </p:nvSpPr>
        <p:spPr bwMode="auto">
          <a:xfrm>
            <a:off x="1676400" y="13541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29" name="AutoShape 21"/>
          <p:cNvSpPr>
            <a:spLocks noChangeArrowheads="1"/>
          </p:cNvSpPr>
          <p:nvPr/>
        </p:nvSpPr>
        <p:spPr bwMode="auto">
          <a:xfrm>
            <a:off x="2667000" y="10493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30" name="AutoShape 22"/>
          <p:cNvSpPr>
            <a:spLocks noChangeArrowheads="1"/>
          </p:cNvSpPr>
          <p:nvPr/>
        </p:nvSpPr>
        <p:spPr bwMode="auto">
          <a:xfrm>
            <a:off x="5638800" y="8969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31" name="AutoShape 23"/>
          <p:cNvSpPr>
            <a:spLocks noChangeArrowheads="1"/>
          </p:cNvSpPr>
          <p:nvPr/>
        </p:nvSpPr>
        <p:spPr bwMode="auto">
          <a:xfrm>
            <a:off x="3657600" y="9731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32" name="Text Box 24"/>
          <p:cNvSpPr txBox="1">
            <a:spLocks noChangeArrowheads="1"/>
          </p:cNvSpPr>
          <p:nvPr/>
        </p:nvSpPr>
        <p:spPr bwMode="auto">
          <a:xfrm>
            <a:off x="7239000" y="550863"/>
            <a:ext cx="18780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itchFamily="49" charset="-122"/>
              </a:rPr>
              <a:t>无交换</a:t>
            </a:r>
            <a:endParaRPr kumimoji="1" lang="zh-CN" altLang="en-US" sz="2400">
              <a:ea typeface="宋体" pitchFamily="2" charset="-122"/>
            </a:endParaRPr>
          </a:p>
        </p:txBody>
      </p:sp>
      <p:sp>
        <p:nvSpPr>
          <p:cNvPr id="939033" name="Text Box 25"/>
          <p:cNvSpPr txBox="1">
            <a:spLocks noChangeArrowheads="1"/>
          </p:cNvSpPr>
          <p:nvPr/>
        </p:nvSpPr>
        <p:spPr bwMode="auto">
          <a:xfrm>
            <a:off x="7210425" y="2246313"/>
            <a:ext cx="1700213" cy="860425"/>
          </a:xfrm>
          <a:prstGeom prst="rect">
            <a:avLst/>
          </a:prstGeom>
          <a:noFill/>
          <a:ln w="9525">
            <a:noFill/>
            <a:miter lim="800000"/>
            <a:headEnd/>
            <a:tailEnd/>
          </a:ln>
        </p:spPr>
        <p:txBody>
          <a:bodyPr wrap="none">
            <a:spAutoFit/>
          </a:bodyPr>
          <a:lstStyle/>
          <a:p>
            <a:pPr algn="l">
              <a:lnSpc>
                <a:spcPct val="90000"/>
              </a:lnSpc>
            </a:pPr>
            <a:r>
              <a:rPr kumimoji="1" lang="zh-CN" altLang="en-US" sz="2800" b="1">
                <a:ea typeface="隶书" pitchFamily="49" charset="-122"/>
              </a:rPr>
              <a:t>最小者</a:t>
            </a:r>
            <a:r>
              <a:rPr kumimoji="1" lang="zh-CN" altLang="en-US" sz="2800" b="1"/>
              <a:t> </a:t>
            </a:r>
            <a:r>
              <a:rPr kumimoji="1" lang="en-US" altLang="zh-CN" sz="2800" b="1"/>
              <a:t>25</a:t>
            </a:r>
          </a:p>
          <a:p>
            <a:pPr algn="l">
              <a:lnSpc>
                <a:spcPct val="90000"/>
              </a:lnSpc>
            </a:pPr>
            <a:r>
              <a:rPr kumimoji="1" lang="zh-CN" altLang="en-US" sz="2800" b="1">
                <a:ea typeface="隶书" pitchFamily="49" charset="-122"/>
              </a:rPr>
              <a:t>无交换</a:t>
            </a:r>
            <a:endParaRPr kumimoji="1" lang="zh-CN" altLang="en-US" sz="2400">
              <a:ea typeface="宋体" pitchFamily="2" charset="-122"/>
            </a:endParaRPr>
          </a:p>
        </p:txBody>
      </p:sp>
      <p:sp>
        <p:nvSpPr>
          <p:cNvPr id="939034" name="AutoShape 26"/>
          <p:cNvSpPr>
            <a:spLocks noChangeArrowheads="1"/>
          </p:cNvSpPr>
          <p:nvPr/>
        </p:nvSpPr>
        <p:spPr bwMode="auto">
          <a:xfrm>
            <a:off x="5638800" y="2573338"/>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25</a:t>
            </a:r>
            <a:endParaRPr kumimoji="1" lang="en-US" altLang="zh-CN" sz="2400" b="1">
              <a:solidFill>
                <a:srgbClr val="FF0000"/>
              </a:solidFill>
              <a:ea typeface="宋体" pitchFamily="2" charset="-122"/>
            </a:endParaRPr>
          </a:p>
        </p:txBody>
      </p:sp>
      <p:sp>
        <p:nvSpPr>
          <p:cNvPr id="939035" name="AutoShape 27"/>
          <p:cNvSpPr>
            <a:spLocks noChangeArrowheads="1"/>
          </p:cNvSpPr>
          <p:nvPr/>
        </p:nvSpPr>
        <p:spPr bwMode="auto">
          <a:xfrm>
            <a:off x="3657600" y="2649538"/>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21</a:t>
            </a:r>
            <a:endParaRPr kumimoji="1" lang="en-US" altLang="zh-CN" sz="2400">
              <a:solidFill>
                <a:srgbClr val="FF0000"/>
              </a:solidFill>
              <a:ea typeface="宋体" pitchFamily="2" charset="-122"/>
            </a:endParaRPr>
          </a:p>
        </p:txBody>
      </p:sp>
      <p:sp>
        <p:nvSpPr>
          <p:cNvPr id="939036" name="AutoShape 28"/>
          <p:cNvSpPr>
            <a:spLocks noChangeArrowheads="1"/>
          </p:cNvSpPr>
          <p:nvPr/>
        </p:nvSpPr>
        <p:spPr bwMode="auto">
          <a:xfrm>
            <a:off x="2667000" y="2725738"/>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16</a:t>
            </a:r>
            <a:endParaRPr kumimoji="1" lang="en-US" altLang="zh-CN" sz="2400">
              <a:solidFill>
                <a:srgbClr val="FF0000"/>
              </a:solidFill>
              <a:ea typeface="宋体" pitchFamily="2" charset="-122"/>
            </a:endParaRPr>
          </a:p>
        </p:txBody>
      </p:sp>
      <p:sp>
        <p:nvSpPr>
          <p:cNvPr id="939037" name="AutoShape 29"/>
          <p:cNvSpPr>
            <a:spLocks noChangeArrowheads="1"/>
          </p:cNvSpPr>
          <p:nvPr/>
        </p:nvSpPr>
        <p:spPr bwMode="auto">
          <a:xfrm>
            <a:off x="1676400" y="3030538"/>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r>
              <a:rPr kumimoji="1" lang="en-US" altLang="zh-CN" sz="2400" b="1">
                <a:solidFill>
                  <a:srgbClr val="FF0000"/>
                </a:solidFill>
                <a:latin typeface="Arial" charset="0"/>
                <a:ea typeface="宋体" pitchFamily="2" charset="-122"/>
              </a:rPr>
              <a:t>08</a:t>
            </a:r>
            <a:endParaRPr kumimoji="1" lang="en-US" altLang="zh-CN" sz="2400">
              <a:solidFill>
                <a:srgbClr val="FF0000"/>
              </a:solidFill>
              <a:ea typeface="宋体" pitchFamily="2" charset="-122"/>
            </a:endParaRPr>
          </a:p>
        </p:txBody>
      </p:sp>
      <p:sp>
        <p:nvSpPr>
          <p:cNvPr id="939038" name="Text Box 30"/>
          <p:cNvSpPr txBox="1">
            <a:spLocks noChangeArrowheads="1"/>
          </p:cNvSpPr>
          <p:nvPr/>
        </p:nvSpPr>
        <p:spPr bwMode="auto">
          <a:xfrm>
            <a:off x="3041650" y="5178425"/>
            <a:ext cx="3041650" cy="519113"/>
          </a:xfrm>
          <a:prstGeom prst="rect">
            <a:avLst/>
          </a:prstGeom>
          <a:noFill/>
          <a:ln w="9525">
            <a:noFill/>
            <a:miter lim="800000"/>
            <a:headEnd/>
            <a:tailEnd/>
          </a:ln>
        </p:spPr>
        <p:txBody>
          <a:bodyPr wrap="none">
            <a:spAutoFit/>
          </a:bodyPr>
          <a:lstStyle/>
          <a:p>
            <a:pPr algn="l"/>
            <a:r>
              <a:rPr kumimoji="1" lang="zh-CN" altLang="en-US" sz="2800" b="1"/>
              <a:t>各趟排序后的结果</a:t>
            </a:r>
            <a:endParaRPr kumimoji="1" lang="zh-CN" altLang="en-US" sz="2800" b="1">
              <a:effectLst>
                <a:outerShdw blurRad="38100" dist="38100" dir="2700000" algn="tl">
                  <a:srgbClr val="C0C0C0"/>
                </a:outerShdw>
              </a:effectLst>
              <a:ea typeface="隶书" pitchFamily="49" charset="-122"/>
            </a:endParaRPr>
          </a:p>
        </p:txBody>
      </p:sp>
      <p:sp>
        <p:nvSpPr>
          <p:cNvPr id="32" name="灯片编号占位符 31"/>
          <p:cNvSpPr>
            <a:spLocks noGrp="1"/>
          </p:cNvSpPr>
          <p:nvPr>
            <p:ph type="sldNum" sz="quarter" idx="12"/>
          </p:nvPr>
        </p:nvSpPr>
        <p:spPr/>
        <p:txBody>
          <a:bodyPr/>
          <a:lstStyle/>
          <a:p>
            <a:fld id="{92DBAA45-1050-4A29-8013-90845DAE7AC9}" type="slidenum">
              <a:rPr lang="en-US" altLang="zh-CN" smtClean="0"/>
              <a:pPr/>
              <a:t>38</a:t>
            </a:fld>
            <a:endParaRPr lang="en-US" altLang="zh-CN"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5" name="Rectangle 3"/>
          <p:cNvSpPr>
            <a:spLocks noGrp="1" noChangeArrowheads="1"/>
          </p:cNvSpPr>
          <p:nvPr>
            <p:ph type="title"/>
          </p:nvPr>
        </p:nvSpPr>
        <p:spPr>
          <a:xfrm>
            <a:off x="446031" y="142830"/>
            <a:ext cx="8229600" cy="955675"/>
          </a:xfrm>
        </p:spPr>
        <p:txBody>
          <a:bodyPr/>
          <a:lstStyle/>
          <a:p>
            <a:pPr algn="ctr"/>
            <a:r>
              <a:rPr kumimoji="1" lang="zh-CN" altLang="en-US" sz="4000" dirty="0">
                <a:ea typeface="华文新魏" pitchFamily="2" charset="-122"/>
              </a:rPr>
              <a:t>直接选择排序的算法</a:t>
            </a:r>
          </a:p>
        </p:txBody>
      </p:sp>
      <p:sp>
        <p:nvSpPr>
          <p:cNvPr id="940036" name="Rectangle 4"/>
          <p:cNvSpPr>
            <a:spLocks noGrp="1" noChangeArrowheads="1"/>
          </p:cNvSpPr>
          <p:nvPr>
            <p:ph idx="1"/>
          </p:nvPr>
        </p:nvSpPr>
        <p:spPr>
          <a:xfrm>
            <a:off x="0" y="1092168"/>
            <a:ext cx="8953560" cy="5397532"/>
          </a:xfrm>
        </p:spPr>
        <p:txBody>
          <a:bodyPr>
            <a:normAutofit fontScale="92500" lnSpcReduction="20000"/>
          </a:bodyPr>
          <a:lstStyle/>
          <a:p>
            <a:pPr>
              <a:spcBef>
                <a:spcPct val="5000"/>
              </a:spcBef>
              <a:buFont typeface="Wingdings" pitchFamily="2" charset="2"/>
              <a:buNone/>
            </a:pPr>
            <a:r>
              <a:rPr lang="en-US" altLang="zh-CN" sz="2800" dirty="0" smtClean="0">
                <a:latin typeface="Georgia" pitchFamily="18" charset="0"/>
                <a:ea typeface="隶书" pitchFamily="49" charset="-122"/>
              </a:rPr>
              <a:t>void </a:t>
            </a:r>
            <a:r>
              <a:rPr lang="en-US" altLang="zh-CN" sz="2800" dirty="0" err="1" smtClean="0">
                <a:latin typeface="Georgia" pitchFamily="18" charset="0"/>
                <a:ea typeface="隶书" pitchFamily="49" charset="-122"/>
              </a:rPr>
              <a:t>SelectSort</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SqList</a:t>
            </a:r>
            <a:r>
              <a:rPr lang="en-US" altLang="zh-CN" sz="2800" dirty="0" smtClean="0">
                <a:latin typeface="Georgia" pitchFamily="18" charset="0"/>
                <a:ea typeface="隶书" pitchFamily="49" charset="-122"/>
              </a:rPr>
              <a:t> &amp;L) {  // </a:t>
            </a:r>
            <a:r>
              <a:rPr lang="zh-CN" altLang="en-US" sz="2800" dirty="0" smtClean="0">
                <a:latin typeface="Georgia" pitchFamily="18" charset="0"/>
                <a:ea typeface="隶书" pitchFamily="49" charset="-122"/>
              </a:rPr>
              <a:t>算法</a:t>
            </a:r>
            <a:r>
              <a:rPr lang="en-US" altLang="zh-CN" sz="2800" dirty="0" smtClean="0">
                <a:latin typeface="Georgia" pitchFamily="18" charset="0"/>
                <a:ea typeface="隶书" pitchFamily="49" charset="-122"/>
              </a:rPr>
              <a:t>10.9</a:t>
            </a:r>
          </a:p>
          <a:p>
            <a:pPr>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对顺序表</a:t>
            </a:r>
            <a:r>
              <a:rPr lang="en-US" altLang="zh-CN" sz="2800" dirty="0" smtClean="0">
                <a:latin typeface="Georgia" pitchFamily="18" charset="0"/>
                <a:ea typeface="隶书" pitchFamily="49" charset="-122"/>
              </a:rPr>
              <a:t>L</a:t>
            </a:r>
            <a:r>
              <a:rPr lang="zh-CN" altLang="en-US" sz="2800" dirty="0" smtClean="0">
                <a:latin typeface="Georgia" pitchFamily="18" charset="0"/>
                <a:ea typeface="隶书" pitchFamily="49" charset="-122"/>
              </a:rPr>
              <a:t>作简单选择排序。</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i,j</a:t>
            </a:r>
            <a:r>
              <a:rPr lang="en-US" altLang="zh-CN" sz="2800" dirty="0" smtClean="0">
                <a:latin typeface="Georgia" pitchFamily="18" charset="0"/>
                <a:ea typeface="隶书" pitchFamily="49" charset="-122"/>
              </a:rPr>
              <a:t>;</a:t>
            </a:r>
          </a:p>
          <a:p>
            <a:pPr>
              <a:spcBef>
                <a:spcPct val="5000"/>
              </a:spcBef>
              <a:buFont typeface="Wingdings" pitchFamily="2" charset="2"/>
              <a:buNone/>
            </a:pPr>
            <a:r>
              <a:rPr lang="en-US" altLang="zh-CN" sz="2800" dirty="0" smtClean="0">
                <a:latin typeface="Georgia" pitchFamily="18" charset="0"/>
                <a:ea typeface="隶书" pitchFamily="49" charset="-122"/>
              </a:rPr>
              <a:t>  for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=1;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a:t>
            </a:r>
            <a:r>
              <a:rPr lang="en-US" altLang="zh-CN" sz="2800" dirty="0" err="1" smtClean="0">
                <a:latin typeface="Georgia" pitchFamily="18" charset="0"/>
                <a:ea typeface="隶书" pitchFamily="49" charset="-122"/>
              </a:rPr>
              <a:t>L.length</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 // </a:t>
            </a:r>
            <a:r>
              <a:rPr lang="zh-CN" altLang="en-US" sz="2800" dirty="0" smtClean="0">
                <a:latin typeface="Georgia" pitchFamily="18" charset="0"/>
                <a:ea typeface="隶书" pitchFamily="49" charset="-122"/>
              </a:rPr>
              <a:t>选择第</a:t>
            </a:r>
            <a:r>
              <a:rPr lang="en-US" altLang="zh-CN" sz="2800" dirty="0" err="1" smtClean="0">
                <a:latin typeface="Georgia" pitchFamily="18" charset="0"/>
                <a:ea typeface="隶书" pitchFamily="49" charset="-122"/>
              </a:rPr>
              <a:t>i</a:t>
            </a:r>
            <a:r>
              <a:rPr lang="zh-CN" altLang="en-US" sz="2800" dirty="0" smtClean="0">
                <a:latin typeface="Georgia" pitchFamily="18" charset="0"/>
                <a:ea typeface="隶书" pitchFamily="49" charset="-122"/>
              </a:rPr>
              <a:t>小的记录，并交换到位</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smtClean="0">
                <a:latin typeface="Georgia" pitchFamily="18" charset="0"/>
                <a:ea typeface="隶书" pitchFamily="49" charset="-122"/>
              </a:rPr>
              <a:t>j = </a:t>
            </a:r>
            <a:r>
              <a:rPr lang="en-US" altLang="zh-CN" sz="2800" dirty="0" err="1" smtClean="0">
                <a:latin typeface="Georgia" pitchFamily="18" charset="0"/>
                <a:ea typeface="隶书" pitchFamily="49" charset="-122"/>
              </a:rPr>
              <a:t>SelectMinKey</a:t>
            </a:r>
            <a:r>
              <a:rPr lang="en-US" altLang="zh-CN" sz="2800" dirty="0" smtClean="0">
                <a:latin typeface="Georgia" pitchFamily="18" charset="0"/>
                <a:ea typeface="隶书" pitchFamily="49" charset="-122"/>
              </a:rPr>
              <a:t>(L,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在</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L.length</a:t>
            </a:r>
            <a:r>
              <a:rPr lang="en-US" altLang="zh-CN" sz="2800" dirty="0" smtClean="0">
                <a:latin typeface="Georgia" pitchFamily="18" charset="0"/>
                <a:ea typeface="隶书" pitchFamily="49" charset="-122"/>
              </a:rPr>
              <a:t>]</a:t>
            </a:r>
            <a:r>
              <a:rPr lang="zh-CN" altLang="en-US" sz="2800" dirty="0" smtClean="0">
                <a:latin typeface="Georgia" pitchFamily="18" charset="0"/>
                <a:ea typeface="隶书" pitchFamily="49" charset="-122"/>
              </a:rPr>
              <a:t>中选择</a:t>
            </a:r>
            <a:r>
              <a:rPr lang="en-US" altLang="zh-CN" sz="2800" dirty="0" smtClean="0">
                <a:latin typeface="Georgia" pitchFamily="18" charset="0"/>
                <a:ea typeface="隶书" pitchFamily="49" charset="-122"/>
              </a:rPr>
              <a:t>key</a:t>
            </a:r>
            <a:r>
              <a:rPr lang="zh-CN" altLang="en-US" sz="2800" dirty="0" smtClean="0">
                <a:latin typeface="Georgia" pitchFamily="18" charset="0"/>
                <a:ea typeface="隶书" pitchFamily="49" charset="-122"/>
              </a:rPr>
              <a:t>最小的记录</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smtClean="0">
                <a:latin typeface="Georgia" pitchFamily="18" charset="0"/>
                <a:ea typeface="隶书" pitchFamily="49" charset="-122"/>
              </a:rPr>
              <a:t>if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!=j) {   //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   </a:t>
            </a:r>
            <a:r>
              <a:rPr lang="zh-CN" altLang="en-US" sz="2800" dirty="0" smtClean="0">
                <a:latin typeface="Georgia" pitchFamily="18" charset="0"/>
                <a:ea typeface="隶书" pitchFamily="49" charset="-122"/>
              </a:rPr>
              <a:t>与第</a:t>
            </a:r>
            <a:r>
              <a:rPr lang="en-US" altLang="zh-CN" sz="2800" dirty="0" err="1" smtClean="0">
                <a:latin typeface="Georgia" pitchFamily="18" charset="0"/>
                <a:ea typeface="隶书" pitchFamily="49" charset="-122"/>
              </a:rPr>
              <a:t>i</a:t>
            </a:r>
            <a:r>
              <a:rPr lang="zh-CN" altLang="en-US" sz="2800" dirty="0" smtClean="0">
                <a:latin typeface="Georgia" pitchFamily="18" charset="0"/>
                <a:ea typeface="隶书" pitchFamily="49" charset="-122"/>
              </a:rPr>
              <a:t>个记录交换</a:t>
            </a:r>
          </a:p>
          <a:p>
            <a:pPr>
              <a:spcBef>
                <a:spcPct val="5000"/>
              </a:spcBef>
              <a:buFont typeface="Wingdings" pitchFamily="2" charset="2"/>
              <a:buNone/>
            </a:pPr>
            <a:r>
              <a:rPr lang="zh-CN" altLang="en-US"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temp;</a:t>
            </a:r>
          </a:p>
          <a:p>
            <a:pPr>
              <a:spcBef>
                <a:spcPct val="5000"/>
              </a:spcBef>
              <a:buFont typeface="Wingdings" pitchFamily="2" charset="2"/>
              <a:buNone/>
            </a:pPr>
            <a:r>
              <a:rPr lang="en-US" altLang="zh-CN" sz="2800" dirty="0" smtClean="0">
                <a:latin typeface="Georgia" pitchFamily="18" charset="0"/>
                <a:ea typeface="隶书" pitchFamily="49" charset="-122"/>
              </a:rPr>
              <a:t>      temp=</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a:t>
            </a:r>
          </a:p>
          <a:p>
            <a:pPr>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L.r</a:t>
            </a:r>
            <a:r>
              <a:rPr lang="en-US" altLang="zh-CN" sz="2800" dirty="0" smtClean="0">
                <a:latin typeface="Georgia" pitchFamily="18" charset="0"/>
                <a:ea typeface="隶书" pitchFamily="49" charset="-122"/>
              </a:rPr>
              <a:t>[j]=temp;    </a:t>
            </a:r>
          </a:p>
          <a:p>
            <a:pPr>
              <a:spcBef>
                <a:spcPct val="5000"/>
              </a:spcBef>
              <a:buFont typeface="Wingdings" pitchFamily="2" charset="2"/>
              <a:buNone/>
            </a:pPr>
            <a:r>
              <a:rPr lang="en-US" altLang="zh-CN" sz="2800" dirty="0" smtClean="0">
                <a:latin typeface="Georgia" pitchFamily="18" charset="0"/>
                <a:ea typeface="隶书" pitchFamily="49" charset="-122"/>
              </a:rPr>
              <a:t>    } </a:t>
            </a:r>
          </a:p>
          <a:p>
            <a:pPr>
              <a:spcBef>
                <a:spcPct val="5000"/>
              </a:spcBef>
              <a:buFont typeface="Wingdings" pitchFamily="2" charset="2"/>
              <a:buNone/>
            </a:pPr>
            <a:r>
              <a:rPr lang="en-US" altLang="zh-CN" sz="2800" dirty="0" smtClean="0">
                <a:latin typeface="Georgia" pitchFamily="18" charset="0"/>
                <a:ea typeface="隶书" pitchFamily="49" charset="-122"/>
              </a:rPr>
              <a:t>  }</a:t>
            </a:r>
          </a:p>
          <a:p>
            <a:pPr>
              <a:spcBef>
                <a:spcPct val="5000"/>
              </a:spcBef>
              <a:buFont typeface="Wingdings" pitchFamily="2" charset="2"/>
              <a:buNone/>
            </a:pPr>
            <a:r>
              <a:rPr lang="en-US" altLang="zh-CN" sz="2800" dirty="0" smtClean="0">
                <a:latin typeface="Georgia" pitchFamily="18" charset="0"/>
                <a:ea typeface="隶书" pitchFamily="49" charset="-122"/>
              </a:rPr>
              <a:t>} // </a:t>
            </a:r>
            <a:r>
              <a:rPr lang="en-US" altLang="zh-CN" sz="2800" dirty="0" err="1" smtClean="0">
                <a:latin typeface="Georgia" pitchFamily="18" charset="0"/>
                <a:ea typeface="隶书" pitchFamily="49" charset="-122"/>
              </a:rPr>
              <a:t>SelectSort</a:t>
            </a:r>
            <a:endParaRPr lang="en-US" altLang="zh-CN" sz="2800" dirty="0">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39</a:t>
            </a:fld>
            <a:endParaRPr lang="en-US" altLang="zh-CN"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idx="1"/>
          </p:nvPr>
        </p:nvSpPr>
        <p:spPr>
          <a:xfrm>
            <a:off x="457200" y="682625"/>
            <a:ext cx="8305800" cy="5410200"/>
          </a:xfrm>
        </p:spPr>
        <p:txBody>
          <a:bodyPr/>
          <a:lstStyle/>
          <a:p>
            <a:pPr>
              <a:lnSpc>
                <a:spcPct val="105000"/>
              </a:lnSpc>
              <a:buClr>
                <a:schemeClr val="tx1"/>
              </a:buClr>
              <a:buSzPct val="50000"/>
            </a:pPr>
            <a:r>
              <a:rPr lang="zh-CN" altLang="en-US" sz="3000" b="1" u="sng" dirty="0">
                <a:ea typeface="仿宋_GB2312" pitchFamily="49" charset="-122"/>
              </a:rPr>
              <a:t>排序的时间开销</a:t>
            </a:r>
            <a:r>
              <a:rPr lang="en-US" altLang="zh-CN" sz="3000" b="1" dirty="0">
                <a:ea typeface="仿宋_GB2312" pitchFamily="49" charset="-122"/>
              </a:rPr>
              <a:t>:   </a:t>
            </a:r>
            <a:r>
              <a:rPr lang="zh-CN" altLang="en-US" sz="3000" b="1" dirty="0">
                <a:ea typeface="仿宋_GB2312" pitchFamily="49" charset="-122"/>
              </a:rPr>
              <a:t>排序的时间开销是衡量算法好坏的最重要的标志。排序的时间开销可用算法执行中的数据比较次数与数据移动次数来衡量。</a:t>
            </a:r>
          </a:p>
          <a:p>
            <a:pPr>
              <a:lnSpc>
                <a:spcPct val="105000"/>
              </a:lnSpc>
              <a:buClr>
                <a:schemeClr val="tx1"/>
              </a:buClr>
              <a:buSzPct val="50000"/>
            </a:pPr>
            <a:r>
              <a:rPr lang="zh-CN" altLang="en-US" sz="3000" b="1" dirty="0">
                <a:ea typeface="仿宋_GB2312" pitchFamily="49" charset="-122"/>
              </a:rPr>
              <a:t>算法运行时间代价的大略估算一般都</a:t>
            </a:r>
            <a:r>
              <a:rPr lang="zh-CN" altLang="en-US" sz="3000" b="1" u="sng" dirty="0">
                <a:ea typeface="仿宋_GB2312" pitchFamily="49" charset="-122"/>
              </a:rPr>
              <a:t>按平均情况</a:t>
            </a:r>
            <a:r>
              <a:rPr lang="zh-CN" altLang="en-US" sz="3000" b="1" dirty="0">
                <a:ea typeface="仿宋_GB2312" pitchFamily="49" charset="-122"/>
              </a:rPr>
              <a:t>进行估算。对于那些受</a:t>
            </a:r>
            <a:r>
              <a:rPr lang="zh-CN" altLang="en-US" sz="3000" b="1" dirty="0" smtClean="0">
                <a:ea typeface="仿宋_GB2312" pitchFamily="49" charset="-122"/>
              </a:rPr>
              <a:t>元素</a:t>
            </a:r>
            <a:r>
              <a:rPr lang="zh-CN" altLang="en-US" b="1" dirty="0" smtClean="0">
                <a:ea typeface="仿宋_GB2312"/>
              </a:rPr>
              <a:t>关键字</a:t>
            </a:r>
            <a:r>
              <a:rPr lang="zh-CN" altLang="en-US" sz="3000" b="1" dirty="0" smtClean="0">
                <a:ea typeface="仿宋_GB2312" pitchFamily="49" charset="-122"/>
              </a:rPr>
              <a:t>序列</a:t>
            </a:r>
            <a:r>
              <a:rPr lang="zh-CN" altLang="en-US" sz="3000" b="1" dirty="0">
                <a:ea typeface="仿宋_GB2312" pitchFamily="49" charset="-122"/>
              </a:rPr>
              <a:t>初始排列及元素个数影响较大的，需要按最好情况和最坏情况进行估算。</a:t>
            </a:r>
          </a:p>
          <a:p>
            <a:pPr>
              <a:lnSpc>
                <a:spcPct val="105000"/>
              </a:lnSpc>
              <a:buClr>
                <a:schemeClr val="tx1"/>
              </a:buClr>
              <a:buSzPct val="50000"/>
            </a:pPr>
            <a:r>
              <a:rPr lang="zh-CN" altLang="en-US" sz="3000" b="1" u="sng" dirty="0">
                <a:ea typeface="仿宋_GB2312" pitchFamily="49" charset="-122"/>
              </a:rPr>
              <a:t>算法执行时所需的附加存储</a:t>
            </a:r>
            <a:r>
              <a:rPr lang="en-US" altLang="zh-CN" sz="3000" b="1" dirty="0">
                <a:ea typeface="仿宋_GB2312" pitchFamily="49" charset="-122"/>
              </a:rPr>
              <a:t>:   </a:t>
            </a:r>
            <a:r>
              <a:rPr lang="zh-CN" altLang="en-US" sz="3000" b="1" dirty="0">
                <a:ea typeface="仿宋_GB2312" pitchFamily="49" charset="-122"/>
              </a:rPr>
              <a:t>评价算法好坏的另一标准。</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4</a:t>
            </a:fld>
            <a:endParaRPr lang="en-US" altLang="zh-C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0" name="Rectangle 20"/>
          <p:cNvSpPr>
            <a:spLocks noGrp="1" noChangeArrowheads="1"/>
          </p:cNvSpPr>
          <p:nvPr>
            <p:ph idx="1"/>
          </p:nvPr>
        </p:nvSpPr>
        <p:spPr>
          <a:xfrm>
            <a:off x="44387" y="361908"/>
            <a:ext cx="8872659" cy="6207209"/>
          </a:xfrm>
        </p:spPr>
        <p:txBody>
          <a:bodyPr>
            <a:normAutofit lnSpcReduction="10000"/>
          </a:bodyPr>
          <a:lstStyle/>
          <a:p>
            <a:pPr>
              <a:lnSpc>
                <a:spcPct val="105000"/>
              </a:lnSpc>
              <a:buClr>
                <a:schemeClr val="tx1"/>
              </a:buClr>
              <a:buSzPct val="50000"/>
            </a:pPr>
            <a:r>
              <a:rPr lang="zh-CN" altLang="en-US" sz="3000" b="1" dirty="0">
                <a:solidFill>
                  <a:srgbClr val="FFFF00"/>
                </a:solidFill>
                <a:latin typeface="Times New Roman" pitchFamily="18" charset="0"/>
                <a:ea typeface="仿宋_GB2312"/>
              </a:rPr>
              <a:t>直接选择排序</a:t>
            </a:r>
            <a:r>
              <a:rPr lang="zh-CN" altLang="en-US" sz="3000" b="1" dirty="0" smtClean="0">
                <a:solidFill>
                  <a:srgbClr val="FFFF00"/>
                </a:solidFill>
                <a:latin typeface="Times New Roman" pitchFamily="18" charset="0"/>
                <a:ea typeface="仿宋_GB2312"/>
              </a:rPr>
              <a:t>的关键字比较</a:t>
            </a:r>
            <a:r>
              <a:rPr lang="zh-CN" altLang="en-US" sz="3000" b="1" dirty="0">
                <a:solidFill>
                  <a:srgbClr val="FFFF00"/>
                </a:solidFill>
                <a:latin typeface="Times New Roman" pitchFamily="18" charset="0"/>
                <a:ea typeface="仿宋_GB2312"/>
              </a:rPr>
              <a:t>次数 </a:t>
            </a:r>
            <a:r>
              <a:rPr lang="en-US" altLang="zh-CN" sz="3000" b="1" i="1" dirty="0">
                <a:solidFill>
                  <a:srgbClr val="FFFF00"/>
                </a:solidFill>
                <a:latin typeface="Times New Roman" pitchFamily="18" charset="0"/>
                <a:ea typeface="仿宋_GB2312"/>
              </a:rPr>
              <a:t>KCN </a:t>
            </a:r>
            <a:r>
              <a:rPr lang="zh-CN" altLang="en-US" sz="3000" b="1" dirty="0">
                <a:solidFill>
                  <a:srgbClr val="FFFF00"/>
                </a:solidFill>
                <a:latin typeface="Times New Roman" pitchFamily="18" charset="0"/>
                <a:ea typeface="仿宋_GB2312"/>
              </a:rPr>
              <a:t>与元素的初始排列无关。</a:t>
            </a:r>
            <a:r>
              <a:rPr lang="zh-CN" altLang="en-US" sz="3000" b="1" dirty="0">
                <a:latin typeface="Times New Roman" pitchFamily="18" charset="0"/>
                <a:ea typeface="仿宋_GB2312"/>
              </a:rPr>
              <a:t>设整个待排序元素序列有 </a:t>
            </a:r>
            <a:r>
              <a:rPr lang="en-US" altLang="zh-CN" sz="3000" b="1" i="1" dirty="0">
                <a:latin typeface="Times New Roman" pitchFamily="18" charset="0"/>
                <a:ea typeface="仿宋_GB2312"/>
              </a:rPr>
              <a:t>n </a:t>
            </a:r>
            <a:r>
              <a:rPr lang="zh-CN" altLang="en-US" sz="3000" b="1" dirty="0">
                <a:latin typeface="Times New Roman" pitchFamily="18" charset="0"/>
                <a:ea typeface="仿宋_GB2312"/>
              </a:rPr>
              <a:t>个元素，则第 </a:t>
            </a:r>
            <a:r>
              <a:rPr lang="en-US" altLang="zh-CN" sz="3000" b="1" i="1" dirty="0" err="1">
                <a:latin typeface="Times New Roman" pitchFamily="18" charset="0"/>
                <a:ea typeface="仿宋_GB2312"/>
              </a:rPr>
              <a:t>i</a:t>
            </a:r>
            <a:r>
              <a:rPr lang="en-US" altLang="zh-CN" sz="3000" b="1" i="1" dirty="0">
                <a:latin typeface="Times New Roman" pitchFamily="18" charset="0"/>
                <a:ea typeface="仿宋_GB2312"/>
              </a:rPr>
              <a:t> </a:t>
            </a:r>
            <a:r>
              <a:rPr lang="zh-CN" altLang="en-US" sz="3000" b="1" dirty="0">
                <a:latin typeface="Times New Roman" pitchFamily="18" charset="0"/>
                <a:ea typeface="仿宋_GB2312"/>
              </a:rPr>
              <a:t>趟选择具有</a:t>
            </a:r>
            <a:r>
              <a:rPr lang="zh-CN" altLang="en-US" sz="3000" b="1" dirty="0" smtClean="0">
                <a:latin typeface="Times New Roman" pitchFamily="18" charset="0"/>
                <a:ea typeface="仿宋_GB2312"/>
              </a:rPr>
              <a:t>最小关键字元素</a:t>
            </a:r>
            <a:r>
              <a:rPr lang="zh-CN" altLang="en-US" sz="3000" b="1" dirty="0">
                <a:latin typeface="Times New Roman" pitchFamily="18" charset="0"/>
                <a:ea typeface="仿宋_GB2312"/>
              </a:rPr>
              <a:t>所需的比较次数总是 </a:t>
            </a:r>
            <a:r>
              <a:rPr lang="en-US" altLang="zh-CN" sz="3000" b="1" i="1" dirty="0">
                <a:latin typeface="Times New Roman" pitchFamily="18" charset="0"/>
                <a:ea typeface="仿宋_GB2312"/>
              </a:rPr>
              <a:t>n</a:t>
            </a:r>
            <a:r>
              <a:rPr lang="en-US" altLang="zh-CN" sz="3000" b="1" dirty="0">
                <a:latin typeface="Courier New" pitchFamily="49" charset="0"/>
                <a:ea typeface="仿宋_GB2312"/>
              </a:rPr>
              <a:t>-</a:t>
            </a:r>
            <a:r>
              <a:rPr lang="en-US" altLang="zh-CN" sz="3000" b="1" i="1" dirty="0">
                <a:latin typeface="Times New Roman" pitchFamily="18" charset="0"/>
                <a:ea typeface="仿宋_GB2312"/>
              </a:rPr>
              <a:t>i</a:t>
            </a:r>
            <a:r>
              <a:rPr lang="en-US" altLang="zh-CN" sz="3000" b="1" dirty="0">
                <a:latin typeface="Courier New" pitchFamily="49" charset="0"/>
                <a:ea typeface="仿宋_GB2312"/>
              </a:rPr>
              <a:t>-</a:t>
            </a:r>
            <a:r>
              <a:rPr lang="en-US" altLang="zh-CN" sz="3000" b="1" dirty="0">
                <a:latin typeface="Times New Roman" pitchFamily="18" charset="0"/>
                <a:ea typeface="仿宋_GB2312"/>
              </a:rPr>
              <a:t>1 </a:t>
            </a:r>
            <a:r>
              <a:rPr lang="zh-CN" altLang="en-US" sz="3000" b="1" dirty="0">
                <a:latin typeface="Times New Roman" pitchFamily="18" charset="0"/>
                <a:ea typeface="仿宋_GB2312"/>
              </a:rPr>
              <a:t>次。总</a:t>
            </a:r>
            <a:r>
              <a:rPr lang="zh-CN" altLang="en-US" sz="3000" b="1" dirty="0" smtClean="0">
                <a:latin typeface="Times New Roman" pitchFamily="18" charset="0"/>
                <a:ea typeface="仿宋_GB2312"/>
              </a:rPr>
              <a:t>的关键字比较</a:t>
            </a:r>
            <a:r>
              <a:rPr lang="zh-CN" altLang="en-US" sz="3000" b="1" dirty="0">
                <a:latin typeface="Times New Roman" pitchFamily="18" charset="0"/>
                <a:ea typeface="仿宋_GB2312"/>
              </a:rPr>
              <a:t>次数为</a:t>
            </a:r>
          </a:p>
          <a:p>
            <a:pPr>
              <a:lnSpc>
                <a:spcPct val="105000"/>
              </a:lnSpc>
              <a:buClr>
                <a:schemeClr val="tx1"/>
              </a:buClr>
              <a:buSzPct val="50000"/>
            </a:pPr>
            <a:endParaRPr lang="zh-CN" altLang="en-US" sz="3000" b="1" dirty="0">
              <a:latin typeface="Times New Roman" pitchFamily="18" charset="0"/>
              <a:ea typeface="仿宋_GB2312"/>
            </a:endParaRPr>
          </a:p>
          <a:p>
            <a:pPr>
              <a:lnSpc>
                <a:spcPct val="105000"/>
              </a:lnSpc>
              <a:buClr>
                <a:schemeClr val="tx1"/>
              </a:buClr>
              <a:buSzPct val="50000"/>
            </a:pPr>
            <a:endParaRPr lang="zh-CN" altLang="en-US" sz="3000" b="1" dirty="0">
              <a:latin typeface="Times New Roman" pitchFamily="18" charset="0"/>
              <a:ea typeface="仿宋_GB2312"/>
            </a:endParaRPr>
          </a:p>
          <a:p>
            <a:pPr>
              <a:lnSpc>
                <a:spcPct val="105000"/>
              </a:lnSpc>
              <a:buClr>
                <a:schemeClr val="tx1"/>
              </a:buClr>
              <a:buSzPct val="50000"/>
            </a:pPr>
            <a:r>
              <a:rPr lang="zh-CN" altLang="en-US" sz="3000" b="1" dirty="0">
                <a:latin typeface="Times New Roman" pitchFamily="18" charset="0"/>
                <a:ea typeface="仿宋_GB2312"/>
              </a:rPr>
              <a:t>元素移动次数与元素序列初始排列有关。当这组元素初始状态是按</a:t>
            </a:r>
            <a:r>
              <a:rPr lang="zh-CN" altLang="en-US" sz="3000" b="1" dirty="0" smtClean="0">
                <a:latin typeface="Times New Roman" pitchFamily="18" charset="0"/>
                <a:ea typeface="仿宋_GB2312"/>
              </a:rPr>
              <a:t>其关键字从小</a:t>
            </a:r>
            <a:r>
              <a:rPr lang="zh-CN" altLang="en-US" sz="3000" b="1" dirty="0">
                <a:latin typeface="Times New Roman" pitchFamily="18" charset="0"/>
                <a:ea typeface="仿宋_GB2312"/>
              </a:rPr>
              <a:t>到大有序的时候</a:t>
            </a:r>
            <a:r>
              <a:rPr lang="en-US" altLang="zh-CN" sz="3000" b="1" dirty="0">
                <a:latin typeface="Times New Roman" pitchFamily="18" charset="0"/>
                <a:ea typeface="仿宋_GB2312"/>
              </a:rPr>
              <a:t>,  </a:t>
            </a:r>
            <a:r>
              <a:rPr lang="zh-CN" altLang="en-US" sz="3000" b="1" dirty="0">
                <a:latin typeface="Times New Roman" pitchFamily="18" charset="0"/>
                <a:ea typeface="仿宋_GB2312"/>
              </a:rPr>
              <a:t>元素的移动次数达到最少</a:t>
            </a:r>
            <a:r>
              <a:rPr lang="en-US" altLang="zh-CN" sz="3000" b="1" i="1" dirty="0">
                <a:latin typeface="Times New Roman" pitchFamily="18" charset="0"/>
                <a:ea typeface="仿宋_GB2312"/>
              </a:rPr>
              <a:t>RMN </a:t>
            </a:r>
            <a:r>
              <a:rPr lang="en-US" altLang="zh-CN" sz="3000" b="1" dirty="0">
                <a:latin typeface="Times New Roman" pitchFamily="18" charset="0"/>
                <a:ea typeface="仿宋_GB2312"/>
              </a:rPr>
              <a:t>= 0</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最坏情况是每一趟都要进行交换，总的元素移动次数为 </a:t>
            </a:r>
            <a:r>
              <a:rPr lang="en-US" altLang="zh-CN" b="1" i="1" dirty="0" smtClean="0">
                <a:latin typeface="Times New Roman" pitchFamily="18" charset="0"/>
                <a:ea typeface="仿宋_GB2312"/>
              </a:rPr>
              <a:t>RMN</a:t>
            </a:r>
            <a:r>
              <a:rPr lang="en-US" altLang="zh-CN" b="1" dirty="0" smtClean="0">
                <a:latin typeface="Times New Roman" pitchFamily="18" charset="0"/>
                <a:ea typeface="仿宋_GB2312"/>
              </a:rPr>
              <a:t> = 3(</a:t>
            </a:r>
            <a:r>
              <a:rPr lang="en-US" altLang="zh-CN" b="1" i="1" dirty="0" smtClean="0">
                <a:latin typeface="Times New Roman" pitchFamily="18" charset="0"/>
                <a:ea typeface="仿宋_GB2312"/>
              </a:rPr>
              <a:t>n</a:t>
            </a:r>
            <a:r>
              <a:rPr lang="en-US" altLang="zh-CN" b="1" i="1" dirty="0" smtClean="0">
                <a:latin typeface="黑体" pitchFamily="2" charset="-122"/>
                <a:ea typeface="仿宋_GB2312"/>
              </a:rPr>
              <a:t>-</a:t>
            </a:r>
            <a:r>
              <a:rPr lang="en-US" altLang="zh-CN" b="1" dirty="0" smtClean="0">
                <a:latin typeface="Times New Roman" pitchFamily="18" charset="0"/>
                <a:ea typeface="仿宋_GB2312"/>
              </a:rPr>
              <a:t>1)</a:t>
            </a:r>
            <a:r>
              <a:rPr lang="zh-CN" altLang="en-US" b="1" dirty="0" smtClean="0">
                <a:latin typeface="Times New Roman" pitchFamily="18" charset="0"/>
                <a:ea typeface="仿宋_GB2312"/>
              </a:rPr>
              <a:t>。</a:t>
            </a:r>
          </a:p>
          <a:p>
            <a:pPr>
              <a:lnSpc>
                <a:spcPct val="105000"/>
              </a:lnSpc>
              <a:buClr>
                <a:schemeClr val="tx1"/>
              </a:buClr>
              <a:buSzPct val="50000"/>
            </a:pPr>
            <a:r>
              <a:rPr lang="zh-CN" altLang="en-US" b="1" dirty="0" smtClean="0">
                <a:latin typeface="Times New Roman" pitchFamily="18" charset="0"/>
                <a:ea typeface="仿宋_GB2312"/>
              </a:rPr>
              <a:t>直接选择排序是一种不稳定的排序方法，反例</a:t>
            </a:r>
            <a:r>
              <a:rPr lang="en-US" altLang="zh-CN" b="1" dirty="0" smtClean="0">
                <a:latin typeface="Times New Roman" pitchFamily="18" charset="0"/>
                <a:ea typeface="仿宋_GB2312"/>
              </a:rPr>
              <a:t>(2, 2’, 1)</a:t>
            </a:r>
            <a:r>
              <a:rPr lang="zh-CN" altLang="en-US" b="1" dirty="0" smtClean="0">
                <a:latin typeface="Times New Roman" pitchFamily="18" charset="0"/>
                <a:ea typeface="仿宋_GB2312"/>
              </a:rPr>
              <a:t>。</a:t>
            </a:r>
          </a:p>
          <a:p>
            <a:pPr>
              <a:lnSpc>
                <a:spcPct val="105000"/>
              </a:lnSpc>
              <a:buClr>
                <a:schemeClr val="tx1"/>
              </a:buClr>
              <a:buSzPct val="50000"/>
            </a:pPr>
            <a:endParaRPr lang="zh-CN" altLang="en-US" sz="3000" b="1" dirty="0">
              <a:latin typeface="Times New Roman" pitchFamily="18" charset="0"/>
              <a:ea typeface="仿宋_GB2312"/>
            </a:endParaRPr>
          </a:p>
        </p:txBody>
      </p:sp>
      <p:graphicFrame>
        <p:nvGraphicFramePr>
          <p:cNvPr id="942097" name="Object 17"/>
          <p:cNvGraphicFramePr>
            <a:graphicFrameLocks noChangeAspect="1"/>
          </p:cNvGraphicFramePr>
          <p:nvPr/>
        </p:nvGraphicFramePr>
        <p:xfrm>
          <a:off x="2265395" y="2151045"/>
          <a:ext cx="4716463" cy="1066800"/>
        </p:xfrm>
        <a:graphic>
          <a:graphicData uri="http://schemas.openxmlformats.org/presentationml/2006/ole">
            <mc:AlternateContent xmlns:mc="http://schemas.openxmlformats.org/markup-compatibility/2006">
              <mc:Choice xmlns:v="urn:schemas-microsoft-com:vml" Requires="v">
                <p:oleObj spid="_x0000_s942113" name="Equation" r:id="rId3" imgW="1942920" imgH="431640" progId="Equation.DSMT4">
                  <p:embed/>
                </p:oleObj>
              </mc:Choice>
              <mc:Fallback>
                <p:oleObj name="Equation" r:id="rId3" imgW="1942920" imgH="43164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95" y="2151045"/>
                        <a:ext cx="4716463" cy="1066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40</a:t>
            </a:fld>
            <a:endParaRPr lang="en-US" altLang="zh-CN"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0" name="Rectangle 4"/>
          <p:cNvSpPr>
            <a:spLocks noGrp="1" noChangeArrowheads="1"/>
          </p:cNvSpPr>
          <p:nvPr>
            <p:ph type="title"/>
          </p:nvPr>
        </p:nvSpPr>
        <p:spPr>
          <a:xfrm>
            <a:off x="2198655" y="106317"/>
            <a:ext cx="4724400" cy="955675"/>
          </a:xfrm>
        </p:spPr>
        <p:txBody>
          <a:bodyPr>
            <a:normAutofit/>
          </a:bodyPr>
          <a:lstStyle/>
          <a:p>
            <a:pPr algn="ctr"/>
            <a:r>
              <a:rPr lang="zh-CN" altLang="en-US" sz="4000" dirty="0" smtClean="0">
                <a:latin typeface="华文新魏" pitchFamily="2" charset="-122"/>
                <a:ea typeface="华文新魏" pitchFamily="2" charset="-122"/>
              </a:rPr>
              <a:t>树形选择排序</a:t>
            </a:r>
            <a:endParaRPr lang="en-US" altLang="zh-CN" sz="4000" dirty="0">
              <a:latin typeface="华文新魏" pitchFamily="2" charset="-122"/>
              <a:ea typeface="华文新魏" pitchFamily="2" charset="-122"/>
            </a:endParaRPr>
          </a:p>
        </p:txBody>
      </p:sp>
      <p:sp>
        <p:nvSpPr>
          <p:cNvPr id="961541" name="Rectangle 5"/>
          <p:cNvSpPr>
            <a:spLocks noGrp="1" noChangeArrowheads="1"/>
          </p:cNvSpPr>
          <p:nvPr>
            <p:ph idx="1"/>
          </p:nvPr>
        </p:nvSpPr>
        <p:spPr>
          <a:xfrm>
            <a:off x="555625" y="1128681"/>
            <a:ext cx="8156575" cy="5361019"/>
          </a:xfrm>
        </p:spPr>
        <p:txBody>
          <a:bodyPr>
            <a:normAutofit/>
          </a:bodyPr>
          <a:lstStyle/>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对直接选择排序的改进，主要是减少关键字比较的次数。</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利用锦标赛比赛思想</a:t>
            </a:r>
            <a:r>
              <a:rPr lang="en-US" altLang="zh-CN" b="1" dirty="0" smtClean="0">
                <a:latin typeface="Times New Roman" pitchFamily="18" charset="0"/>
                <a:ea typeface="仿宋_GB2312"/>
                <a:cs typeface="Times New Roman" pitchFamily="18" charset="0"/>
              </a:rPr>
              <a:t>, </a:t>
            </a:r>
            <a:r>
              <a:rPr lang="zh-CN" altLang="en-US" b="1" dirty="0" smtClean="0">
                <a:latin typeface="Times New Roman" pitchFamily="18" charset="0"/>
                <a:ea typeface="仿宋_GB2312"/>
                <a:cs typeface="Times New Roman" pitchFamily="18" charset="0"/>
              </a:rPr>
              <a:t>实现树形选择排序算法。</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首先对</a:t>
            </a:r>
            <a:r>
              <a:rPr lang="en-US" altLang="zh-CN" b="1" dirty="0" smtClean="0">
                <a:latin typeface="Times New Roman" pitchFamily="18" charset="0"/>
                <a:ea typeface="仿宋_GB2312"/>
                <a:cs typeface="Times New Roman" pitchFamily="18" charset="0"/>
              </a:rPr>
              <a:t>n</a:t>
            </a:r>
            <a:r>
              <a:rPr lang="zh-CN" altLang="en-US" b="1" dirty="0" smtClean="0">
                <a:latin typeface="Times New Roman" pitchFamily="18" charset="0"/>
                <a:ea typeface="仿宋_GB2312"/>
                <a:cs typeface="Times New Roman" pitchFamily="18" charset="0"/>
              </a:rPr>
              <a:t>个记录的关键字</a:t>
            </a:r>
            <a:r>
              <a:rPr lang="zh-CN" altLang="en-US" b="1" dirty="0" smtClean="0">
                <a:solidFill>
                  <a:srgbClr val="FFFF00"/>
                </a:solidFill>
                <a:latin typeface="Times New Roman" pitchFamily="18" charset="0"/>
                <a:ea typeface="仿宋_GB2312"/>
                <a:cs typeface="Times New Roman" pitchFamily="18" charset="0"/>
              </a:rPr>
              <a:t>两两比较</a:t>
            </a:r>
            <a:r>
              <a:rPr lang="zh-CN" altLang="en-US" b="1" dirty="0" smtClean="0">
                <a:latin typeface="Times New Roman" pitchFamily="18" charset="0"/>
                <a:ea typeface="仿宋_GB2312"/>
                <a:cs typeface="Times New Roman" pitchFamily="18" charset="0"/>
              </a:rPr>
              <a:t>，选取</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n/2</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a:t>
            </a:r>
            <a:r>
              <a:rPr lang="zh-CN" altLang="zh-CN" b="1" dirty="0" smtClean="0">
                <a:latin typeface="Times New Roman" pitchFamily="18" charset="0"/>
                <a:ea typeface="仿宋_GB2312"/>
                <a:cs typeface="Times New Roman" pitchFamily="18" charset="0"/>
              </a:rPr>
              <a:t>；然后这</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n/2</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个较小者两两进行比较，选取</a:t>
            </a:r>
            <a:r>
              <a:rPr lang="zh-CN" altLang="en-US" b="1" dirty="0" smtClean="0">
                <a:latin typeface="Times New Roman" pitchFamily="18" charset="0"/>
                <a:ea typeface="仿宋_GB2312"/>
                <a:cs typeface="Times New Roman" pitchFamily="18" charset="0"/>
                <a:sym typeface="Symbol" pitchFamily="18" charset="2"/>
              </a:rPr>
              <a:t></a:t>
            </a:r>
            <a:r>
              <a:rPr lang="en-US" altLang="zh-CN" b="1" dirty="0" smtClean="0">
                <a:latin typeface="Times New Roman" pitchFamily="18" charset="0"/>
                <a:ea typeface="仿宋_GB2312"/>
                <a:cs typeface="Times New Roman" pitchFamily="18" charset="0"/>
              </a:rPr>
              <a:t>n/4</a:t>
            </a:r>
            <a:r>
              <a:rPr lang="en-US" altLang="zh-CN" b="1" dirty="0" smtClean="0">
                <a:latin typeface="Times New Roman" pitchFamily="18" charset="0"/>
                <a:ea typeface="仿宋_GB2312"/>
                <a:cs typeface="Times New Roman" pitchFamily="18" charset="0"/>
                <a:sym typeface="Symbol" pitchFamily="18" charset="2"/>
              </a:rPr>
              <a:t></a:t>
            </a:r>
            <a:r>
              <a:rPr lang="zh-CN" altLang="en-US" b="1" dirty="0" smtClean="0">
                <a:latin typeface="Times New Roman" pitchFamily="18" charset="0"/>
                <a:ea typeface="仿宋_GB2312"/>
                <a:cs typeface="Times New Roman" pitchFamily="18" charset="0"/>
              </a:rPr>
              <a:t>个较小者</a:t>
            </a:r>
            <a:r>
              <a:rPr lang="en-US" altLang="zh-CN" b="1" dirty="0" smtClean="0">
                <a:latin typeface="Times New Roman" pitchFamily="18" charset="0"/>
                <a:ea typeface="仿宋_GB2312"/>
                <a:cs typeface="Times New Roman" pitchFamily="18" charset="0"/>
              </a:rPr>
              <a:t>… </a:t>
            </a:r>
            <a:r>
              <a:rPr lang="zh-CN" altLang="en-US" b="1" dirty="0" smtClean="0">
                <a:latin typeface="Times New Roman" pitchFamily="18" charset="0"/>
                <a:ea typeface="仿宋_GB2312"/>
                <a:cs typeface="Times New Roman" pitchFamily="18" charset="0"/>
              </a:rPr>
              <a:t>如此重复，直到只剩</a:t>
            </a:r>
            <a:r>
              <a:rPr lang="en-US" altLang="zh-CN" b="1" dirty="0" smtClean="0">
                <a:latin typeface="Times New Roman" pitchFamily="18" charset="0"/>
                <a:ea typeface="仿宋_GB2312"/>
                <a:cs typeface="Times New Roman" pitchFamily="18" charset="0"/>
              </a:rPr>
              <a:t>1</a:t>
            </a:r>
            <a:r>
              <a:rPr lang="zh-CN" altLang="en-US" b="1" dirty="0" smtClean="0">
                <a:latin typeface="Times New Roman" pitchFamily="18" charset="0"/>
                <a:ea typeface="仿宋_GB2312"/>
                <a:cs typeface="Times New Roman" pitchFamily="18" charset="0"/>
              </a:rPr>
              <a:t>个关键字为止。</a:t>
            </a:r>
            <a:endParaRPr lang="en-US" altLang="zh-CN"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b="1" dirty="0" smtClean="0">
                <a:latin typeface="Times New Roman" pitchFamily="18" charset="0"/>
                <a:ea typeface="仿宋_GB2312"/>
                <a:cs typeface="Times New Roman" pitchFamily="18" charset="0"/>
              </a:rPr>
              <a:t>每个枝结点的关键字都等于其左、右孩子结点中较小的关键字，</a:t>
            </a:r>
            <a:r>
              <a:rPr lang="zh-CN" altLang="en-US" b="1" dirty="0" smtClean="0">
                <a:solidFill>
                  <a:srgbClr val="FFFF00"/>
                </a:solidFill>
                <a:latin typeface="Times New Roman" pitchFamily="18" charset="0"/>
                <a:ea typeface="仿宋_GB2312"/>
                <a:cs typeface="Times New Roman" pitchFamily="18" charset="0"/>
              </a:rPr>
              <a:t>根结点的关键字就是最小的关键字</a:t>
            </a:r>
            <a:r>
              <a:rPr lang="zh-CN" altLang="en-US" b="1" dirty="0" smtClean="0">
                <a:latin typeface="Times New Roman" pitchFamily="18" charset="0"/>
                <a:ea typeface="仿宋_GB2312"/>
                <a:cs typeface="Times New Roman" pitchFamily="18" charset="0"/>
              </a:rPr>
              <a:t>。</a:t>
            </a:r>
          </a:p>
          <a:p>
            <a:pPr>
              <a:lnSpc>
                <a:spcPct val="105000"/>
              </a:lnSpc>
              <a:spcBef>
                <a:spcPct val="10000"/>
              </a:spcBef>
              <a:buClrTx/>
              <a:buSzPct val="50000"/>
            </a:pPr>
            <a:endParaRPr lang="zh-CN" altLang="en-US" sz="3000" b="1" dirty="0">
              <a:latin typeface="Times New Roman" pitchFamily="18" charset="0"/>
              <a:ea typeface="仿宋_GB2312" pitchFamily="49" charset="-122"/>
            </a:endParaRPr>
          </a:p>
        </p:txBody>
      </p:sp>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endParaRPr kumimoji="1" lang="zh-CN" altLang="zh-CN" sz="2800" b="1">
              <a:effectLst>
                <a:outerShdw blurRad="38100" dist="38100" dir="2700000" algn="tl">
                  <a:srgbClr val="C0C0C0"/>
                </a:outerShdw>
              </a:effectLst>
              <a:ea typeface="楷体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41</a:t>
            </a:fld>
            <a:endParaRPr lang="en-US" altLang="zh-CN"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p:cNvGrpSpPr>
          <p:nvPr/>
        </p:nvGrpSpPr>
        <p:grpSpPr bwMode="auto">
          <a:xfrm>
            <a:off x="73026" y="85713"/>
            <a:ext cx="4418073" cy="2320923"/>
            <a:chOff x="2160" y="1415"/>
            <a:chExt cx="3360" cy="1849"/>
          </a:xfrm>
        </p:grpSpPr>
        <p:grpSp>
          <p:nvGrpSpPr>
            <p:cNvPr id="9" name="Group 5"/>
            <p:cNvGrpSpPr>
              <a:grpSpLocks/>
            </p:cNvGrpSpPr>
            <p:nvPr/>
          </p:nvGrpSpPr>
          <p:grpSpPr bwMode="auto">
            <a:xfrm>
              <a:off x="2160" y="2544"/>
              <a:ext cx="768" cy="720"/>
              <a:chOff x="2160" y="2544"/>
              <a:chExt cx="768" cy="720"/>
            </a:xfrm>
          </p:grpSpPr>
          <p:sp>
            <p:nvSpPr>
              <p:cNvPr id="37"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38"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39"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40"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41"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0" name="Group 11"/>
            <p:cNvGrpSpPr>
              <a:grpSpLocks/>
            </p:cNvGrpSpPr>
            <p:nvPr/>
          </p:nvGrpSpPr>
          <p:grpSpPr bwMode="auto">
            <a:xfrm>
              <a:off x="3024" y="2544"/>
              <a:ext cx="768" cy="720"/>
              <a:chOff x="2160" y="2544"/>
              <a:chExt cx="768" cy="720"/>
            </a:xfrm>
          </p:grpSpPr>
          <p:sp>
            <p:nvSpPr>
              <p:cNvPr id="32"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33"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34"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35"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36"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 name="Group 17"/>
            <p:cNvGrpSpPr>
              <a:grpSpLocks/>
            </p:cNvGrpSpPr>
            <p:nvPr/>
          </p:nvGrpSpPr>
          <p:grpSpPr bwMode="auto">
            <a:xfrm>
              <a:off x="3888" y="2544"/>
              <a:ext cx="768" cy="720"/>
              <a:chOff x="2160" y="2544"/>
              <a:chExt cx="768" cy="720"/>
            </a:xfrm>
          </p:grpSpPr>
          <p:sp>
            <p:nvSpPr>
              <p:cNvPr id="27"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19</a:t>
                </a:r>
              </a:p>
            </p:txBody>
          </p:sp>
          <p:sp>
            <p:nvSpPr>
              <p:cNvPr id="28"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65</a:t>
                </a:r>
              </a:p>
            </p:txBody>
          </p:sp>
          <p:sp>
            <p:nvSpPr>
              <p:cNvPr id="29"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19</a:t>
                </a:r>
              </a:p>
            </p:txBody>
          </p:sp>
          <p:sp>
            <p:nvSpPr>
              <p:cNvPr id="30"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31"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2" name="Group 23"/>
            <p:cNvGrpSpPr>
              <a:grpSpLocks/>
            </p:cNvGrpSpPr>
            <p:nvPr/>
          </p:nvGrpSpPr>
          <p:grpSpPr bwMode="auto">
            <a:xfrm>
              <a:off x="4752" y="2544"/>
              <a:ext cx="768" cy="720"/>
              <a:chOff x="2160" y="2544"/>
              <a:chExt cx="768" cy="720"/>
            </a:xfrm>
          </p:grpSpPr>
          <p:sp>
            <p:nvSpPr>
              <p:cNvPr id="22"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15</a:t>
                </a:r>
              </a:p>
            </p:txBody>
          </p:sp>
          <p:sp>
            <p:nvSpPr>
              <p:cNvPr id="23"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34</a:t>
                </a:r>
              </a:p>
            </p:txBody>
          </p:sp>
          <p:sp>
            <p:nvSpPr>
              <p:cNvPr id="24"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15</a:t>
                </a:r>
              </a:p>
            </p:txBody>
          </p:sp>
          <p:sp>
            <p:nvSpPr>
              <p:cNvPr id="25"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26"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3"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4"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a:t>15</a:t>
              </a:r>
            </a:p>
          </p:txBody>
        </p:sp>
        <p:sp>
          <p:nvSpPr>
            <p:cNvPr id="15"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a:t>15</a:t>
              </a:r>
            </a:p>
          </p:txBody>
        </p:sp>
        <p:sp>
          <p:nvSpPr>
            <p:cNvPr id="16"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7"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8"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9"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20"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21"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grpSp>
        <p:nvGrpSpPr>
          <p:cNvPr id="42" name="Group 4"/>
          <p:cNvGrpSpPr>
            <a:grpSpLocks/>
          </p:cNvGrpSpPr>
          <p:nvPr/>
        </p:nvGrpSpPr>
        <p:grpSpPr bwMode="auto">
          <a:xfrm>
            <a:off x="4681539" y="85713"/>
            <a:ext cx="4418073" cy="2320923"/>
            <a:chOff x="2160" y="1415"/>
            <a:chExt cx="3360" cy="1849"/>
          </a:xfrm>
        </p:grpSpPr>
        <p:grpSp>
          <p:nvGrpSpPr>
            <p:cNvPr id="43" name="Group 5"/>
            <p:cNvGrpSpPr>
              <a:grpSpLocks/>
            </p:cNvGrpSpPr>
            <p:nvPr/>
          </p:nvGrpSpPr>
          <p:grpSpPr bwMode="auto">
            <a:xfrm>
              <a:off x="2160" y="2544"/>
              <a:ext cx="768" cy="720"/>
              <a:chOff x="2160" y="2544"/>
              <a:chExt cx="768" cy="720"/>
            </a:xfrm>
          </p:grpSpPr>
          <p:sp>
            <p:nvSpPr>
              <p:cNvPr id="71"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72"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73"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74"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75"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4" name="Group 11"/>
            <p:cNvGrpSpPr>
              <a:grpSpLocks/>
            </p:cNvGrpSpPr>
            <p:nvPr/>
          </p:nvGrpSpPr>
          <p:grpSpPr bwMode="auto">
            <a:xfrm>
              <a:off x="3024" y="2544"/>
              <a:ext cx="768" cy="720"/>
              <a:chOff x="2160" y="2544"/>
              <a:chExt cx="768" cy="720"/>
            </a:xfrm>
          </p:grpSpPr>
          <p:sp>
            <p:nvSpPr>
              <p:cNvPr id="66"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67"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68"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69"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70"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5" name="Group 17"/>
            <p:cNvGrpSpPr>
              <a:grpSpLocks/>
            </p:cNvGrpSpPr>
            <p:nvPr/>
          </p:nvGrpSpPr>
          <p:grpSpPr bwMode="auto">
            <a:xfrm>
              <a:off x="3888" y="2544"/>
              <a:ext cx="768" cy="720"/>
              <a:chOff x="2160" y="2544"/>
              <a:chExt cx="768" cy="720"/>
            </a:xfrm>
          </p:grpSpPr>
          <p:sp>
            <p:nvSpPr>
              <p:cNvPr id="61"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19</a:t>
                </a:r>
              </a:p>
            </p:txBody>
          </p:sp>
          <p:sp>
            <p:nvSpPr>
              <p:cNvPr id="62"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63"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19</a:t>
                </a:r>
              </a:p>
            </p:txBody>
          </p:sp>
          <p:sp>
            <p:nvSpPr>
              <p:cNvPr id="64"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65"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46" name="Group 23"/>
            <p:cNvGrpSpPr>
              <a:grpSpLocks/>
            </p:cNvGrpSpPr>
            <p:nvPr/>
          </p:nvGrpSpPr>
          <p:grpSpPr bwMode="auto">
            <a:xfrm>
              <a:off x="4752" y="2544"/>
              <a:ext cx="768" cy="720"/>
              <a:chOff x="2160" y="2544"/>
              <a:chExt cx="768" cy="720"/>
            </a:xfrm>
          </p:grpSpPr>
          <p:sp>
            <p:nvSpPr>
              <p:cNvPr id="56"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57"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58"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59"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60"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47"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48"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19</a:t>
              </a:r>
              <a:endParaRPr lang="en-US" altLang="zh-CN" sz="2400" b="1" dirty="0">
                <a:solidFill>
                  <a:srgbClr val="FFFF00"/>
                </a:solidFill>
              </a:endParaRPr>
            </a:p>
          </p:txBody>
        </p:sp>
        <p:sp>
          <p:nvSpPr>
            <p:cNvPr id="49"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19</a:t>
              </a:r>
              <a:endParaRPr lang="en-US" altLang="zh-CN" sz="2400" b="1" dirty="0">
                <a:solidFill>
                  <a:srgbClr val="FFFF00"/>
                </a:solidFill>
              </a:endParaRPr>
            </a:p>
          </p:txBody>
        </p:sp>
        <p:sp>
          <p:nvSpPr>
            <p:cNvPr id="50"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51"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52"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53"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54"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55"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12" name="TextBox 111"/>
          <p:cNvSpPr txBox="1"/>
          <p:nvPr/>
        </p:nvSpPr>
        <p:spPr>
          <a:xfrm>
            <a:off x="255591" y="122226"/>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15</a:t>
            </a:r>
            <a:endParaRPr lang="zh-CN" altLang="en-US" sz="2000" dirty="0">
              <a:solidFill>
                <a:srgbClr val="FFFF00"/>
              </a:solidFill>
            </a:endParaRPr>
          </a:p>
        </p:txBody>
      </p:sp>
      <p:sp>
        <p:nvSpPr>
          <p:cNvPr id="113" name="TextBox 112"/>
          <p:cNvSpPr txBox="1"/>
          <p:nvPr/>
        </p:nvSpPr>
        <p:spPr>
          <a:xfrm>
            <a:off x="4746690" y="8571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19</a:t>
            </a:r>
            <a:endParaRPr lang="zh-CN" altLang="en-US" sz="2000" dirty="0">
              <a:solidFill>
                <a:srgbClr val="FFFF00"/>
              </a:solidFill>
            </a:endParaRPr>
          </a:p>
        </p:txBody>
      </p:sp>
      <p:grpSp>
        <p:nvGrpSpPr>
          <p:cNvPr id="114" name="Group 4"/>
          <p:cNvGrpSpPr>
            <a:grpSpLocks/>
          </p:cNvGrpSpPr>
          <p:nvPr/>
        </p:nvGrpSpPr>
        <p:grpSpPr bwMode="auto">
          <a:xfrm>
            <a:off x="109539" y="2641623"/>
            <a:ext cx="4418073" cy="2320923"/>
            <a:chOff x="2160" y="1415"/>
            <a:chExt cx="3360" cy="1849"/>
          </a:xfrm>
        </p:grpSpPr>
        <p:grpSp>
          <p:nvGrpSpPr>
            <p:cNvPr id="115" name="Group 5"/>
            <p:cNvGrpSpPr>
              <a:grpSpLocks/>
            </p:cNvGrpSpPr>
            <p:nvPr/>
          </p:nvGrpSpPr>
          <p:grpSpPr bwMode="auto">
            <a:xfrm>
              <a:off x="2160" y="2544"/>
              <a:ext cx="768" cy="720"/>
              <a:chOff x="2160" y="2544"/>
              <a:chExt cx="768" cy="720"/>
            </a:xfrm>
          </p:grpSpPr>
          <p:sp>
            <p:nvSpPr>
              <p:cNvPr id="143"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144"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25</a:t>
                </a:r>
              </a:p>
            </p:txBody>
          </p:sp>
          <p:sp>
            <p:nvSpPr>
              <p:cNvPr id="145"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46"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47"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6" name="Group 11"/>
            <p:cNvGrpSpPr>
              <a:grpSpLocks/>
            </p:cNvGrpSpPr>
            <p:nvPr/>
          </p:nvGrpSpPr>
          <p:grpSpPr bwMode="auto">
            <a:xfrm>
              <a:off x="3024" y="2544"/>
              <a:ext cx="768" cy="720"/>
              <a:chOff x="2160" y="2544"/>
              <a:chExt cx="768" cy="720"/>
            </a:xfrm>
          </p:grpSpPr>
          <p:sp>
            <p:nvSpPr>
              <p:cNvPr id="138"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139"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140"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141"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42"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7" name="Group 17"/>
            <p:cNvGrpSpPr>
              <a:grpSpLocks/>
            </p:cNvGrpSpPr>
            <p:nvPr/>
          </p:nvGrpSpPr>
          <p:grpSpPr bwMode="auto">
            <a:xfrm>
              <a:off x="3888" y="2544"/>
              <a:ext cx="768" cy="720"/>
              <a:chOff x="2160" y="2544"/>
              <a:chExt cx="768" cy="720"/>
            </a:xfrm>
          </p:grpSpPr>
          <p:sp>
            <p:nvSpPr>
              <p:cNvPr id="133"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solidFill>
                    <a:srgbClr val="FFFF00"/>
                  </a:solidFill>
                </a:endParaRPr>
              </a:p>
            </p:txBody>
          </p:sp>
          <p:sp>
            <p:nvSpPr>
              <p:cNvPr id="134"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135"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65</a:t>
                </a:r>
                <a:endParaRPr lang="en-US" altLang="zh-CN" sz="2400" b="1" dirty="0">
                  <a:solidFill>
                    <a:srgbClr val="FFFF00"/>
                  </a:solidFill>
                </a:endParaRPr>
              </a:p>
            </p:txBody>
          </p:sp>
          <p:sp>
            <p:nvSpPr>
              <p:cNvPr id="136"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37"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18" name="Group 23"/>
            <p:cNvGrpSpPr>
              <a:grpSpLocks/>
            </p:cNvGrpSpPr>
            <p:nvPr/>
          </p:nvGrpSpPr>
          <p:grpSpPr bwMode="auto">
            <a:xfrm>
              <a:off x="4752" y="2544"/>
              <a:ext cx="768" cy="720"/>
              <a:chOff x="2160" y="2544"/>
              <a:chExt cx="768" cy="720"/>
            </a:xfrm>
          </p:grpSpPr>
          <p:sp>
            <p:nvSpPr>
              <p:cNvPr id="128"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129"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130"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t>34</a:t>
                </a:r>
                <a:endParaRPr lang="en-US" altLang="zh-CN" sz="2400" b="1" dirty="0"/>
              </a:p>
            </p:txBody>
          </p:sp>
          <p:sp>
            <p:nvSpPr>
              <p:cNvPr id="131"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32"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19"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a:t>25</a:t>
              </a:r>
            </a:p>
          </p:txBody>
        </p:sp>
        <p:sp>
          <p:nvSpPr>
            <p:cNvPr id="120"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121"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25</a:t>
              </a:r>
              <a:endParaRPr lang="en-US" altLang="zh-CN" sz="2400" b="1" dirty="0">
                <a:solidFill>
                  <a:srgbClr val="FFFF00"/>
                </a:solidFill>
              </a:endParaRPr>
            </a:p>
          </p:txBody>
        </p:sp>
        <p:sp>
          <p:nvSpPr>
            <p:cNvPr id="122"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23"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24"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25"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26"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127"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48" name="TextBox 147"/>
          <p:cNvSpPr txBox="1"/>
          <p:nvPr/>
        </p:nvSpPr>
        <p:spPr>
          <a:xfrm>
            <a:off x="174690" y="264162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25</a:t>
            </a:r>
            <a:endParaRPr lang="zh-CN" altLang="en-US" sz="2000" dirty="0">
              <a:solidFill>
                <a:srgbClr val="FFFF00"/>
              </a:solidFill>
            </a:endParaRPr>
          </a:p>
        </p:txBody>
      </p:sp>
      <p:grpSp>
        <p:nvGrpSpPr>
          <p:cNvPr id="149" name="Group 4"/>
          <p:cNvGrpSpPr>
            <a:grpSpLocks/>
          </p:cNvGrpSpPr>
          <p:nvPr/>
        </p:nvGrpSpPr>
        <p:grpSpPr bwMode="auto">
          <a:xfrm>
            <a:off x="4681539" y="2641623"/>
            <a:ext cx="4418073" cy="2320923"/>
            <a:chOff x="2160" y="1415"/>
            <a:chExt cx="3360" cy="1849"/>
          </a:xfrm>
        </p:grpSpPr>
        <p:grpSp>
          <p:nvGrpSpPr>
            <p:cNvPr id="150" name="Group 5"/>
            <p:cNvGrpSpPr>
              <a:grpSpLocks/>
            </p:cNvGrpSpPr>
            <p:nvPr/>
          </p:nvGrpSpPr>
          <p:grpSpPr bwMode="auto">
            <a:xfrm>
              <a:off x="2160" y="2544"/>
              <a:ext cx="768" cy="720"/>
              <a:chOff x="2160" y="2544"/>
              <a:chExt cx="768" cy="720"/>
            </a:xfrm>
          </p:grpSpPr>
          <p:sp>
            <p:nvSpPr>
              <p:cNvPr id="178" name="Oval 6"/>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49</a:t>
                </a:r>
              </a:p>
            </p:txBody>
          </p:sp>
          <p:sp>
            <p:nvSpPr>
              <p:cNvPr id="179" name="Oval 7"/>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p>
            </p:txBody>
          </p:sp>
          <p:sp>
            <p:nvSpPr>
              <p:cNvPr id="180" name="Rectangle 8"/>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49</a:t>
                </a:r>
                <a:endParaRPr lang="en-US" altLang="zh-CN" sz="2400" b="1" dirty="0">
                  <a:solidFill>
                    <a:srgbClr val="FFFF00"/>
                  </a:solidFill>
                </a:endParaRPr>
              </a:p>
            </p:txBody>
          </p:sp>
          <p:sp>
            <p:nvSpPr>
              <p:cNvPr id="181" name="Line 9"/>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82" name="Line 10"/>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1" name="Group 11"/>
            <p:cNvGrpSpPr>
              <a:grpSpLocks/>
            </p:cNvGrpSpPr>
            <p:nvPr/>
          </p:nvGrpSpPr>
          <p:grpSpPr bwMode="auto">
            <a:xfrm>
              <a:off x="3024" y="2544"/>
              <a:ext cx="768" cy="720"/>
              <a:chOff x="2160" y="2544"/>
              <a:chExt cx="768" cy="720"/>
            </a:xfrm>
          </p:grpSpPr>
          <p:sp>
            <p:nvSpPr>
              <p:cNvPr id="173" name="Oval 12"/>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a:t>37</a:t>
                </a:r>
              </a:p>
            </p:txBody>
          </p:sp>
          <p:sp>
            <p:nvSpPr>
              <p:cNvPr id="174" name="Oval 13"/>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a:t>28</a:t>
                </a:r>
              </a:p>
            </p:txBody>
          </p:sp>
          <p:sp>
            <p:nvSpPr>
              <p:cNvPr id="175" name="Rectangle 14"/>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a:t>28</a:t>
                </a:r>
              </a:p>
            </p:txBody>
          </p:sp>
          <p:sp>
            <p:nvSpPr>
              <p:cNvPr id="176" name="Line 15"/>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77" name="Line 16"/>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2" name="Group 17"/>
            <p:cNvGrpSpPr>
              <a:grpSpLocks/>
            </p:cNvGrpSpPr>
            <p:nvPr/>
          </p:nvGrpSpPr>
          <p:grpSpPr bwMode="auto">
            <a:xfrm>
              <a:off x="3888" y="2544"/>
              <a:ext cx="768" cy="720"/>
              <a:chOff x="2160" y="2544"/>
              <a:chExt cx="768" cy="720"/>
            </a:xfrm>
          </p:grpSpPr>
          <p:sp>
            <p:nvSpPr>
              <p:cNvPr id="168" name="Oval 18"/>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r>
                  <a:rPr lang="en-US" altLang="zh-CN" sz="2400" b="1" dirty="0" smtClean="0">
                    <a:solidFill>
                      <a:srgbClr val="FFFF00"/>
                    </a:solidFill>
                  </a:rPr>
                  <a:t>∞</a:t>
                </a:r>
                <a:endParaRPr lang="en-US" altLang="zh-CN" sz="2400" b="1" dirty="0">
                  <a:solidFill>
                    <a:srgbClr val="FFFF00"/>
                  </a:solidFill>
                </a:endParaRPr>
              </a:p>
            </p:txBody>
          </p:sp>
          <p:sp>
            <p:nvSpPr>
              <p:cNvPr id="169" name="Oval 19"/>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65</a:t>
                </a:r>
              </a:p>
            </p:txBody>
          </p:sp>
          <p:sp>
            <p:nvSpPr>
              <p:cNvPr id="170" name="Rectangle 20"/>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65</a:t>
                </a:r>
                <a:endParaRPr lang="en-US" altLang="zh-CN" sz="2400" b="1" dirty="0">
                  <a:solidFill>
                    <a:srgbClr val="FFFF00"/>
                  </a:solidFill>
                </a:endParaRPr>
              </a:p>
            </p:txBody>
          </p:sp>
          <p:sp>
            <p:nvSpPr>
              <p:cNvPr id="171" name="Line 21"/>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72" name="Line 22"/>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grpSp>
          <p:nvGrpSpPr>
            <p:cNvPr id="153" name="Group 23"/>
            <p:cNvGrpSpPr>
              <a:grpSpLocks/>
            </p:cNvGrpSpPr>
            <p:nvPr/>
          </p:nvGrpSpPr>
          <p:grpSpPr bwMode="auto">
            <a:xfrm>
              <a:off x="4752" y="2544"/>
              <a:ext cx="768" cy="720"/>
              <a:chOff x="2160" y="2544"/>
              <a:chExt cx="768" cy="720"/>
            </a:xfrm>
          </p:grpSpPr>
          <p:sp>
            <p:nvSpPr>
              <p:cNvPr id="163" name="Oval 24"/>
              <p:cNvSpPr>
                <a:spLocks noChangeArrowheads="1"/>
              </p:cNvSpPr>
              <p:nvPr/>
            </p:nvSpPr>
            <p:spPr bwMode="auto">
              <a:xfrm>
                <a:off x="216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smtClean="0">
                    <a:solidFill>
                      <a:srgbClr val="FFFF00"/>
                    </a:solidFill>
                  </a:rPr>
                  <a:t>∞</a:t>
                </a:r>
                <a:endParaRPr lang="en-US" altLang="zh-CN" sz="2400" b="1" dirty="0">
                  <a:solidFill>
                    <a:srgbClr val="FFFF00"/>
                  </a:solidFill>
                </a:endParaRPr>
              </a:p>
            </p:txBody>
          </p:sp>
          <p:sp>
            <p:nvSpPr>
              <p:cNvPr id="164" name="Oval 25"/>
              <p:cNvSpPr>
                <a:spLocks noChangeArrowheads="1"/>
              </p:cNvSpPr>
              <p:nvPr/>
            </p:nvSpPr>
            <p:spPr bwMode="auto">
              <a:xfrm>
                <a:off x="2640" y="2976"/>
                <a:ext cx="288" cy="288"/>
              </a:xfrm>
              <a:prstGeom prst="ellipse">
                <a:avLst/>
              </a:prstGeom>
              <a:noFill/>
              <a:ln w="19050">
                <a:solidFill>
                  <a:schemeClr val="tx1"/>
                </a:solidFill>
                <a:miter lim="800000"/>
                <a:headEnd/>
                <a:tailEnd/>
              </a:ln>
            </p:spPr>
            <p:txBody>
              <a:bodyPr wrap="none" anchor="ctr"/>
              <a:lstStyle/>
              <a:p>
                <a:pPr algn="ctr"/>
                <a:r>
                  <a:rPr lang="en-US" altLang="zh-CN" sz="2400" b="1" dirty="0"/>
                  <a:t>34</a:t>
                </a:r>
              </a:p>
            </p:txBody>
          </p:sp>
          <p:sp>
            <p:nvSpPr>
              <p:cNvPr id="165" name="Rectangle 26"/>
              <p:cNvSpPr>
                <a:spLocks noChangeArrowheads="1"/>
              </p:cNvSpPr>
              <p:nvPr/>
            </p:nvSpPr>
            <p:spPr bwMode="auto">
              <a:xfrm>
                <a:off x="2400" y="2544"/>
                <a:ext cx="295" cy="249"/>
              </a:xfrm>
              <a:prstGeom prst="rect">
                <a:avLst/>
              </a:prstGeom>
              <a:noFill/>
              <a:ln w="9525">
                <a:solidFill>
                  <a:schemeClr val="tx1"/>
                </a:solidFill>
                <a:miter lim="800000"/>
                <a:headEnd/>
                <a:tailEnd/>
              </a:ln>
            </p:spPr>
            <p:txBody>
              <a:bodyPr wrap="none" anchor="ctr"/>
              <a:lstStyle/>
              <a:p>
                <a:pPr algn="ctr"/>
                <a:r>
                  <a:rPr lang="en-US" altLang="zh-CN" sz="2400" b="1" dirty="0" smtClean="0"/>
                  <a:t>34</a:t>
                </a:r>
                <a:endParaRPr lang="en-US" altLang="zh-CN" sz="2400" b="1" dirty="0"/>
              </a:p>
            </p:txBody>
          </p:sp>
          <p:sp>
            <p:nvSpPr>
              <p:cNvPr id="166" name="Line 27"/>
              <p:cNvSpPr>
                <a:spLocks noChangeShapeType="1"/>
              </p:cNvSpPr>
              <p:nvPr/>
            </p:nvSpPr>
            <p:spPr bwMode="auto">
              <a:xfrm flipH="1">
                <a:off x="2352" y="2792"/>
                <a:ext cx="136" cy="204"/>
              </a:xfrm>
              <a:prstGeom prst="line">
                <a:avLst/>
              </a:prstGeom>
              <a:noFill/>
              <a:ln w="19050">
                <a:solidFill>
                  <a:schemeClr val="tx1"/>
                </a:solidFill>
                <a:miter lim="800000"/>
                <a:headEnd/>
                <a:tailEnd/>
              </a:ln>
            </p:spPr>
            <p:txBody>
              <a:bodyPr wrap="none"/>
              <a:lstStyle/>
              <a:p>
                <a:endParaRPr lang="zh-CN" altLang="en-US" sz="2400"/>
              </a:p>
            </p:txBody>
          </p:sp>
          <p:sp>
            <p:nvSpPr>
              <p:cNvPr id="167" name="Line 28"/>
              <p:cNvSpPr>
                <a:spLocks noChangeShapeType="1"/>
              </p:cNvSpPr>
              <p:nvPr/>
            </p:nvSpPr>
            <p:spPr bwMode="auto">
              <a:xfrm>
                <a:off x="2592" y="2792"/>
                <a:ext cx="144" cy="192"/>
              </a:xfrm>
              <a:prstGeom prst="line">
                <a:avLst/>
              </a:prstGeom>
              <a:noFill/>
              <a:ln w="19050">
                <a:solidFill>
                  <a:schemeClr val="tx1"/>
                </a:solidFill>
                <a:miter lim="800000"/>
                <a:headEnd/>
                <a:tailEnd/>
              </a:ln>
            </p:spPr>
            <p:txBody>
              <a:bodyPr wrap="none"/>
              <a:lstStyle/>
              <a:p>
                <a:endParaRPr lang="zh-CN" altLang="en-US" sz="2400"/>
              </a:p>
            </p:txBody>
          </p:sp>
        </p:grpSp>
        <p:sp>
          <p:nvSpPr>
            <p:cNvPr id="154" name="Rectangle 29"/>
            <p:cNvSpPr>
              <a:spLocks noChangeArrowheads="1"/>
            </p:cNvSpPr>
            <p:nvPr/>
          </p:nvSpPr>
          <p:spPr bwMode="auto">
            <a:xfrm>
              <a:off x="2880" y="2008"/>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28</a:t>
              </a:r>
              <a:endParaRPr lang="en-US" altLang="zh-CN" sz="2400" b="1" dirty="0">
                <a:solidFill>
                  <a:srgbClr val="FFFF00"/>
                </a:solidFill>
              </a:endParaRPr>
            </a:p>
          </p:txBody>
        </p:sp>
        <p:sp>
          <p:nvSpPr>
            <p:cNvPr id="155" name="Rectangle 30"/>
            <p:cNvSpPr>
              <a:spLocks noChangeArrowheads="1"/>
            </p:cNvSpPr>
            <p:nvPr/>
          </p:nvSpPr>
          <p:spPr bwMode="auto">
            <a:xfrm>
              <a:off x="4560" y="2007"/>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34</a:t>
              </a:r>
              <a:endParaRPr lang="en-US" altLang="zh-CN" sz="2400" b="1" dirty="0">
                <a:solidFill>
                  <a:srgbClr val="FFFF00"/>
                </a:solidFill>
              </a:endParaRPr>
            </a:p>
          </p:txBody>
        </p:sp>
        <p:sp>
          <p:nvSpPr>
            <p:cNvPr id="156" name="Rectangle 31"/>
            <p:cNvSpPr>
              <a:spLocks noChangeArrowheads="1"/>
            </p:cNvSpPr>
            <p:nvPr/>
          </p:nvSpPr>
          <p:spPr bwMode="auto">
            <a:xfrm>
              <a:off x="3696" y="1415"/>
              <a:ext cx="272" cy="249"/>
            </a:xfrm>
            <a:prstGeom prst="rect">
              <a:avLst/>
            </a:prstGeom>
            <a:noFill/>
            <a:ln w="9525">
              <a:solidFill>
                <a:schemeClr val="tx1"/>
              </a:solidFill>
              <a:miter lim="800000"/>
              <a:headEnd/>
              <a:tailEnd/>
            </a:ln>
          </p:spPr>
          <p:txBody>
            <a:bodyPr wrap="none" anchor="ctr"/>
            <a:lstStyle/>
            <a:p>
              <a:pPr algn="ctr"/>
              <a:r>
                <a:rPr lang="en-US" altLang="zh-CN" sz="2400" b="1" dirty="0" smtClean="0">
                  <a:solidFill>
                    <a:srgbClr val="FFFF00"/>
                  </a:solidFill>
                </a:rPr>
                <a:t>28</a:t>
              </a:r>
              <a:endParaRPr lang="en-US" altLang="zh-CN" sz="2400" b="1" dirty="0">
                <a:solidFill>
                  <a:srgbClr val="FFFF00"/>
                </a:solidFill>
              </a:endParaRPr>
            </a:p>
          </p:txBody>
        </p:sp>
        <p:sp>
          <p:nvSpPr>
            <p:cNvPr id="157" name="Line 32"/>
            <p:cNvSpPr>
              <a:spLocks noChangeShapeType="1"/>
            </p:cNvSpPr>
            <p:nvPr/>
          </p:nvSpPr>
          <p:spPr bwMode="auto">
            <a:xfrm flipH="1">
              <a:off x="259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58" name="Line 33"/>
            <p:cNvSpPr>
              <a:spLocks noChangeShapeType="1"/>
            </p:cNvSpPr>
            <p:nvPr/>
          </p:nvSpPr>
          <p:spPr bwMode="auto">
            <a:xfrm>
              <a:off x="307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59" name="Line 34"/>
            <p:cNvSpPr>
              <a:spLocks noChangeShapeType="1"/>
            </p:cNvSpPr>
            <p:nvPr/>
          </p:nvSpPr>
          <p:spPr bwMode="auto">
            <a:xfrm flipH="1">
              <a:off x="4272" y="2256"/>
              <a:ext cx="384" cy="288"/>
            </a:xfrm>
            <a:prstGeom prst="line">
              <a:avLst/>
            </a:prstGeom>
            <a:noFill/>
            <a:ln w="19050">
              <a:solidFill>
                <a:schemeClr val="tx1"/>
              </a:solidFill>
              <a:miter lim="800000"/>
              <a:headEnd/>
              <a:tailEnd/>
            </a:ln>
          </p:spPr>
          <p:txBody>
            <a:bodyPr wrap="none"/>
            <a:lstStyle/>
            <a:p>
              <a:endParaRPr lang="zh-CN" altLang="en-US" sz="2400"/>
            </a:p>
          </p:txBody>
        </p:sp>
        <p:sp>
          <p:nvSpPr>
            <p:cNvPr id="160" name="Line 35"/>
            <p:cNvSpPr>
              <a:spLocks noChangeShapeType="1"/>
            </p:cNvSpPr>
            <p:nvPr/>
          </p:nvSpPr>
          <p:spPr bwMode="auto">
            <a:xfrm>
              <a:off x="4752" y="2256"/>
              <a:ext cx="336" cy="288"/>
            </a:xfrm>
            <a:prstGeom prst="line">
              <a:avLst/>
            </a:prstGeom>
            <a:noFill/>
            <a:ln w="19050">
              <a:solidFill>
                <a:schemeClr val="tx1"/>
              </a:solidFill>
              <a:miter lim="800000"/>
              <a:headEnd/>
              <a:tailEnd/>
            </a:ln>
          </p:spPr>
          <p:txBody>
            <a:bodyPr wrap="none"/>
            <a:lstStyle/>
            <a:p>
              <a:endParaRPr lang="zh-CN" altLang="en-US" sz="2400"/>
            </a:p>
          </p:txBody>
        </p:sp>
        <p:sp>
          <p:nvSpPr>
            <p:cNvPr id="161" name="Line 36"/>
            <p:cNvSpPr>
              <a:spLocks noChangeShapeType="1"/>
            </p:cNvSpPr>
            <p:nvPr/>
          </p:nvSpPr>
          <p:spPr bwMode="auto">
            <a:xfrm flipH="1">
              <a:off x="3072" y="1672"/>
              <a:ext cx="720" cy="336"/>
            </a:xfrm>
            <a:prstGeom prst="line">
              <a:avLst/>
            </a:prstGeom>
            <a:noFill/>
            <a:ln w="19050">
              <a:solidFill>
                <a:schemeClr val="tx1"/>
              </a:solidFill>
              <a:miter lim="800000"/>
              <a:headEnd/>
              <a:tailEnd/>
            </a:ln>
          </p:spPr>
          <p:txBody>
            <a:bodyPr wrap="none"/>
            <a:lstStyle/>
            <a:p>
              <a:endParaRPr lang="zh-CN" altLang="en-US" sz="2400"/>
            </a:p>
          </p:txBody>
        </p:sp>
        <p:sp>
          <p:nvSpPr>
            <p:cNvPr id="162" name="Line 37"/>
            <p:cNvSpPr>
              <a:spLocks noChangeShapeType="1"/>
            </p:cNvSpPr>
            <p:nvPr/>
          </p:nvSpPr>
          <p:spPr bwMode="auto">
            <a:xfrm>
              <a:off x="3880" y="1664"/>
              <a:ext cx="768" cy="340"/>
            </a:xfrm>
            <a:prstGeom prst="line">
              <a:avLst/>
            </a:prstGeom>
            <a:noFill/>
            <a:ln w="19050">
              <a:solidFill>
                <a:schemeClr val="tx1"/>
              </a:solidFill>
              <a:miter lim="800000"/>
              <a:headEnd/>
              <a:tailEnd/>
            </a:ln>
          </p:spPr>
          <p:txBody>
            <a:bodyPr wrap="none"/>
            <a:lstStyle/>
            <a:p>
              <a:endParaRPr lang="zh-CN" altLang="en-US" sz="2400"/>
            </a:p>
          </p:txBody>
        </p:sp>
      </p:grpSp>
      <p:sp>
        <p:nvSpPr>
          <p:cNvPr id="183" name="TextBox 182"/>
          <p:cNvSpPr txBox="1"/>
          <p:nvPr/>
        </p:nvSpPr>
        <p:spPr>
          <a:xfrm>
            <a:off x="4746690" y="2641623"/>
            <a:ext cx="1058877" cy="400110"/>
          </a:xfrm>
          <a:prstGeom prst="rect">
            <a:avLst/>
          </a:prstGeom>
          <a:noFill/>
        </p:spPr>
        <p:txBody>
          <a:bodyPr wrap="square" rtlCol="0">
            <a:spAutoFit/>
          </a:bodyPr>
          <a:lstStyle/>
          <a:p>
            <a:r>
              <a:rPr lang="zh-CN" altLang="en-US" sz="2000" dirty="0" smtClean="0">
                <a:solidFill>
                  <a:srgbClr val="FFFF00"/>
                </a:solidFill>
              </a:rPr>
              <a:t>输出</a:t>
            </a:r>
            <a:r>
              <a:rPr lang="en-US" altLang="zh-CN" sz="2000" dirty="0" smtClean="0">
                <a:solidFill>
                  <a:srgbClr val="FFFF00"/>
                </a:solidFill>
              </a:rPr>
              <a:t>28</a:t>
            </a:r>
            <a:endParaRPr lang="zh-CN" altLang="en-US" sz="2000" dirty="0">
              <a:solidFill>
                <a:srgbClr val="FFFF00"/>
              </a:solidFill>
            </a:endParaRPr>
          </a:p>
        </p:txBody>
      </p:sp>
      <p:sp>
        <p:nvSpPr>
          <p:cNvPr id="184" name="Rectangle 5"/>
          <p:cNvSpPr>
            <a:spLocks noGrp="1" noChangeArrowheads="1"/>
          </p:cNvSpPr>
          <p:nvPr>
            <p:ph idx="1"/>
          </p:nvPr>
        </p:nvSpPr>
        <p:spPr>
          <a:xfrm>
            <a:off x="7875" y="5254650"/>
            <a:ext cx="9136125" cy="1570059"/>
          </a:xfrm>
        </p:spPr>
        <p:txBody>
          <a:bodyPr>
            <a:normAutofit/>
          </a:bodyPr>
          <a:lstStyle/>
          <a:p>
            <a:pPr>
              <a:lnSpc>
                <a:spcPct val="105000"/>
              </a:lnSpc>
              <a:spcBef>
                <a:spcPct val="10000"/>
              </a:spcBef>
              <a:buClrTx/>
              <a:buSzPct val="50000"/>
            </a:pPr>
            <a:r>
              <a:rPr lang="zh-CN" altLang="en-US" sz="2400" b="1" dirty="0" smtClean="0">
                <a:latin typeface="Times New Roman" pitchFamily="18" charset="0"/>
                <a:ea typeface="仿宋_GB2312"/>
                <a:cs typeface="Times New Roman" pitchFamily="18" charset="0"/>
              </a:rPr>
              <a:t>含有</a:t>
            </a:r>
            <a:r>
              <a:rPr lang="en-US" altLang="zh-CN" sz="2400" b="1" dirty="0" smtClean="0">
                <a:latin typeface="Times New Roman" pitchFamily="18" charset="0"/>
                <a:ea typeface="仿宋_GB2312"/>
                <a:cs typeface="Times New Roman" pitchFamily="18" charset="0"/>
              </a:rPr>
              <a:t>n</a:t>
            </a:r>
            <a:r>
              <a:rPr lang="zh-CN" altLang="en-US" sz="2400" b="1" dirty="0" smtClean="0">
                <a:latin typeface="Times New Roman" pitchFamily="18" charset="0"/>
                <a:ea typeface="仿宋_GB2312"/>
                <a:cs typeface="Times New Roman" pitchFamily="18" charset="0"/>
              </a:rPr>
              <a:t>个叶子结点的完全二叉树的深度为</a:t>
            </a:r>
            <a:r>
              <a:rPr lang="zh-CN" altLang="en-US" sz="2400" b="1" dirty="0" smtClean="0">
                <a:latin typeface="Times New Roman" pitchFamily="18" charset="0"/>
                <a:ea typeface="仿宋_GB2312"/>
                <a:cs typeface="Times New Roman" pitchFamily="18" charset="0"/>
                <a:sym typeface="Symbol" pitchFamily="18" charset="2"/>
              </a:rPr>
              <a:t></a:t>
            </a:r>
            <a:r>
              <a:rPr lang="zh-CN" altLang="en-US" sz="2400" b="1" dirty="0" smtClean="0">
                <a:latin typeface="Times New Roman" pitchFamily="18" charset="0"/>
                <a:ea typeface="仿宋_GB2312"/>
                <a:cs typeface="Times New Roman" pitchFamily="18" charset="0"/>
              </a:rPr>
              <a:t>㏒</a:t>
            </a:r>
            <a:r>
              <a:rPr lang="en-US" altLang="zh-CN" sz="2400" b="1" baseline="-25000" dirty="0" smtClean="0">
                <a:latin typeface="Times New Roman" pitchFamily="18" charset="0"/>
                <a:ea typeface="仿宋_GB2312"/>
                <a:cs typeface="Times New Roman" pitchFamily="18" charset="0"/>
              </a:rPr>
              <a:t>2</a:t>
            </a:r>
            <a:r>
              <a:rPr lang="en-US" altLang="zh-CN" sz="2400" b="1" dirty="0" smtClean="0">
                <a:latin typeface="Times New Roman" pitchFamily="18" charset="0"/>
                <a:ea typeface="仿宋_GB2312"/>
                <a:cs typeface="Times New Roman" pitchFamily="18" charset="0"/>
              </a:rPr>
              <a:t>n</a:t>
            </a:r>
            <a:r>
              <a:rPr lang="en-US" altLang="zh-CN" sz="2400" b="1" dirty="0" smtClean="0">
                <a:latin typeface="Times New Roman" pitchFamily="18" charset="0"/>
                <a:ea typeface="仿宋_GB2312"/>
                <a:cs typeface="Times New Roman" pitchFamily="18" charset="0"/>
                <a:sym typeface="Symbol" pitchFamily="18" charset="2"/>
              </a:rPr>
              <a:t></a:t>
            </a:r>
            <a:r>
              <a:rPr lang="en-US" altLang="zh-CN" sz="2400" b="1" dirty="0" smtClean="0">
                <a:latin typeface="Times New Roman" pitchFamily="18" charset="0"/>
                <a:ea typeface="仿宋_GB2312"/>
                <a:cs typeface="Times New Roman" pitchFamily="18" charset="0"/>
              </a:rPr>
              <a:t>+1</a:t>
            </a:r>
            <a:r>
              <a:rPr lang="zh-CN" altLang="en-US" sz="2400" b="1" dirty="0" smtClean="0">
                <a:latin typeface="Times New Roman" pitchFamily="18" charset="0"/>
                <a:ea typeface="仿宋_GB2312"/>
                <a:cs typeface="Times New Roman" pitchFamily="18" charset="0"/>
              </a:rPr>
              <a:t>，则总的时间复杂度为</a:t>
            </a:r>
            <a:r>
              <a:rPr lang="en-US" altLang="zh-CN" sz="2400" b="1" dirty="0" smtClean="0">
                <a:latin typeface="Times New Roman" pitchFamily="18" charset="0"/>
                <a:ea typeface="仿宋_GB2312"/>
                <a:cs typeface="Times New Roman" pitchFamily="18" charset="0"/>
              </a:rPr>
              <a:t>O(n㏒</a:t>
            </a:r>
            <a:r>
              <a:rPr lang="en-US" altLang="zh-CN" sz="2400" b="1" baseline="-25000" dirty="0" smtClean="0">
                <a:latin typeface="Times New Roman" pitchFamily="18" charset="0"/>
                <a:ea typeface="仿宋_GB2312"/>
                <a:cs typeface="Times New Roman" pitchFamily="18" charset="0"/>
              </a:rPr>
              <a:t>2</a:t>
            </a:r>
            <a:r>
              <a:rPr lang="en-US" altLang="zh-CN" sz="2400" b="1" dirty="0" smtClean="0">
                <a:latin typeface="Times New Roman" pitchFamily="18" charset="0"/>
                <a:ea typeface="仿宋_GB2312"/>
                <a:cs typeface="Times New Roman" pitchFamily="18" charset="0"/>
              </a:rPr>
              <a:t>n) </a:t>
            </a:r>
            <a:r>
              <a:rPr lang="zh-CN" altLang="en-US" sz="2400" b="1" dirty="0" smtClean="0">
                <a:latin typeface="Times New Roman" pitchFamily="18" charset="0"/>
                <a:ea typeface="仿宋_GB2312"/>
                <a:cs typeface="Times New Roman" pitchFamily="18" charset="0"/>
              </a:rPr>
              <a:t>。</a:t>
            </a:r>
            <a:r>
              <a:rPr lang="zh-CN" altLang="en-US" sz="2400" b="1" dirty="0" smtClean="0">
                <a:latin typeface="宋体" charset="-122"/>
              </a:rPr>
              <a:t> </a:t>
            </a:r>
            <a:endParaRPr lang="en-US" altLang="zh-CN" sz="2400" b="1" dirty="0" smtClean="0">
              <a:latin typeface="Times New Roman" pitchFamily="18" charset="0"/>
              <a:ea typeface="仿宋_GB2312"/>
              <a:cs typeface="Times New Roman" pitchFamily="18" charset="0"/>
            </a:endParaRPr>
          </a:p>
          <a:p>
            <a:pPr>
              <a:lnSpc>
                <a:spcPct val="105000"/>
              </a:lnSpc>
              <a:spcBef>
                <a:spcPct val="10000"/>
              </a:spcBef>
              <a:buClrTx/>
              <a:buSzPct val="50000"/>
            </a:pPr>
            <a:r>
              <a:rPr lang="zh-CN" altLang="en-US" sz="2400" b="1" dirty="0" smtClean="0">
                <a:latin typeface="Times New Roman" pitchFamily="18" charset="0"/>
                <a:ea typeface="仿宋_GB2312" pitchFamily="49" charset="-122"/>
              </a:rPr>
              <a:t>缺点：辅助存储空间较多；和“最大值”比较多余。</a:t>
            </a:r>
            <a:endParaRPr lang="zh-CN" altLang="en-US" sz="2400" b="1" dirty="0">
              <a:latin typeface="Times New Roman" pitchFamily="18" charset="0"/>
              <a:ea typeface="仿宋_GB2312" pitchFamily="49" charset="-122"/>
            </a:endParaRPr>
          </a:p>
        </p:txBody>
      </p:sp>
      <p:sp>
        <p:nvSpPr>
          <p:cNvPr id="185" name="灯片编号占位符 184"/>
          <p:cNvSpPr>
            <a:spLocks noGrp="1"/>
          </p:cNvSpPr>
          <p:nvPr>
            <p:ph type="sldNum" sz="quarter" idx="12"/>
          </p:nvPr>
        </p:nvSpPr>
        <p:spPr/>
        <p:txBody>
          <a:bodyPr/>
          <a:lstStyle/>
          <a:p>
            <a:fld id="{92DBAA45-1050-4A29-8013-90845DAE7AC9}" type="slidenum">
              <a:rPr lang="en-US" altLang="zh-CN" smtClean="0"/>
              <a:pPr/>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40" name="Rectangle 4"/>
          <p:cNvSpPr>
            <a:spLocks noGrp="1" noChangeArrowheads="1"/>
          </p:cNvSpPr>
          <p:nvPr>
            <p:ph type="title"/>
          </p:nvPr>
        </p:nvSpPr>
        <p:spPr>
          <a:xfrm>
            <a:off x="2198655" y="-3222"/>
            <a:ext cx="4724400" cy="955675"/>
          </a:xfrm>
        </p:spPr>
        <p:txBody>
          <a:bodyPr/>
          <a:lstStyle/>
          <a:p>
            <a:pPr algn="ctr"/>
            <a:r>
              <a:rPr lang="zh-CN" altLang="en-US" sz="4000" dirty="0">
                <a:latin typeface="华文新魏" pitchFamily="2" charset="-122"/>
                <a:ea typeface="华文新魏" pitchFamily="2" charset="-122"/>
              </a:rPr>
              <a:t>堆排序 </a:t>
            </a:r>
            <a:r>
              <a:rPr lang="en-US" altLang="zh-CN" sz="4000" dirty="0">
                <a:latin typeface="华文新魏" pitchFamily="2" charset="-122"/>
                <a:ea typeface="华文新魏" pitchFamily="2" charset="-122"/>
              </a:rPr>
              <a:t>(Heap Sort)</a:t>
            </a:r>
          </a:p>
        </p:txBody>
      </p:sp>
      <p:sp>
        <p:nvSpPr>
          <p:cNvPr id="961541" name="Rectangle 5"/>
          <p:cNvSpPr>
            <a:spLocks noGrp="1" noChangeArrowheads="1"/>
          </p:cNvSpPr>
          <p:nvPr>
            <p:ph idx="1"/>
          </p:nvPr>
        </p:nvSpPr>
        <p:spPr>
          <a:xfrm>
            <a:off x="117414" y="982629"/>
            <a:ext cx="8909171" cy="5507071"/>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1964</a:t>
            </a:r>
            <a:r>
              <a:rPr lang="zh-CN" altLang="en-US" sz="3000" b="1" dirty="0" smtClean="0">
                <a:latin typeface="Times New Roman" pitchFamily="18" charset="0"/>
                <a:ea typeface="仿宋_GB2312" pitchFamily="49" charset="-122"/>
              </a:rPr>
              <a:t>年，</a:t>
            </a:r>
            <a:r>
              <a:rPr lang="en-US" altLang="zh-CN" sz="3000" b="1" dirty="0" smtClean="0">
                <a:latin typeface="Times New Roman" pitchFamily="18" charset="0"/>
                <a:ea typeface="仿宋_GB2312" pitchFamily="49" charset="-122"/>
              </a:rPr>
              <a:t>J. </a:t>
            </a:r>
            <a:r>
              <a:rPr lang="en-US" altLang="zh-CN" sz="3000" b="1" dirty="0" err="1" smtClean="0">
                <a:latin typeface="Times New Roman" pitchFamily="18" charset="0"/>
                <a:ea typeface="仿宋_GB2312" pitchFamily="49" charset="-122"/>
              </a:rPr>
              <a:t>Willioms</a:t>
            </a:r>
            <a:r>
              <a:rPr lang="zh-CN" altLang="en-US" sz="3000" b="1" dirty="0" smtClean="0">
                <a:latin typeface="Times New Roman" pitchFamily="18" charset="0"/>
                <a:ea typeface="仿宋_GB2312" pitchFamily="49" charset="-122"/>
              </a:rPr>
              <a:t>提出堆排序算法，弥补树形选择排序的不足。堆排序只需要一个记录大小的辅助空间。</a:t>
            </a:r>
            <a:endParaRPr lang="en-US" altLang="zh-CN" sz="3000" b="1" dirty="0" smtClean="0">
              <a:latin typeface="Times New Roman" pitchFamily="18" charset="0"/>
              <a:ea typeface="仿宋_GB2312" pitchFamily="49" charset="-122"/>
            </a:endParaRPr>
          </a:p>
          <a:p>
            <a:pPr>
              <a:lnSpc>
                <a:spcPct val="105000"/>
              </a:lnSpc>
              <a:spcBef>
                <a:spcPct val="10000"/>
              </a:spcBef>
              <a:buClr>
                <a:schemeClr val="tx1"/>
              </a:buClr>
              <a:buSzPct val="50000"/>
            </a:pPr>
            <a:r>
              <a:rPr lang="zh-CN" altLang="en-US" b="1" dirty="0" smtClean="0">
                <a:latin typeface="Times New Roman" pitchFamily="18" charset="0"/>
                <a:ea typeface="仿宋_GB2312" pitchFamily="49" charset="-122"/>
              </a:rPr>
              <a:t>堆定义</a:t>
            </a:r>
            <a:endParaRPr lang="zh-CN" altLang="en-US" sz="3000" b="1" dirty="0">
              <a:latin typeface="Times New Roman" pitchFamily="18" charset="0"/>
              <a:ea typeface="仿宋_GB2312" pitchFamily="49" charset="-122"/>
            </a:endParaRPr>
          </a:p>
        </p:txBody>
      </p:sp>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endParaRPr kumimoji="1" lang="zh-CN" altLang="zh-CN" sz="2800" b="1">
              <a:effectLst>
                <a:outerShdw blurRad="38100" dist="38100" dir="2700000" algn="tl">
                  <a:srgbClr val="C0C0C0"/>
                </a:outerShdw>
              </a:effectLst>
              <a:ea typeface="楷体_GB2312" pitchFamily="49" charset="-122"/>
            </a:endParaRPr>
          </a:p>
        </p:txBody>
      </p:sp>
      <p:sp>
        <p:nvSpPr>
          <p:cNvPr id="7" name="Text Box 10"/>
          <p:cNvSpPr txBox="1">
            <a:spLocks noChangeArrowheads="1"/>
          </p:cNvSpPr>
          <p:nvPr/>
        </p:nvSpPr>
        <p:spPr bwMode="auto">
          <a:xfrm>
            <a:off x="811161" y="5364189"/>
            <a:ext cx="3892411" cy="1015663"/>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itchFamily="49" charset="-122"/>
            </a:endParaRPr>
          </a:p>
          <a:p>
            <a:r>
              <a:rPr kumimoji="1" lang="zh-CN" altLang="en-US" sz="2800" b="1" i="1" dirty="0">
                <a:solidFill>
                  <a:srgbClr val="FF3300"/>
                </a:solidFill>
                <a:latin typeface="Times New Roman" pitchFamily="18" charset="0"/>
                <a:ea typeface="黑体" pitchFamily="49" charset="-122"/>
              </a:rPr>
              <a:t>    </a:t>
            </a:r>
            <a:r>
              <a:rPr kumimoji="1" lang="en-US" altLang="zh-CN" sz="2800" b="1" i="1" dirty="0">
                <a:latin typeface="Times New Roman" pitchFamily="18" charset="0"/>
                <a:ea typeface="黑体" pitchFamily="49" charset="-122"/>
              </a:rPr>
              <a:t>K</a:t>
            </a:r>
            <a:r>
              <a:rPr kumimoji="1" lang="en-US" altLang="zh-CN" sz="2800" b="1" i="1" baseline="-25000" dirty="0">
                <a:latin typeface="Times New Roman" pitchFamily="18" charset="0"/>
                <a:ea typeface="黑体" pitchFamily="49" charset="-122"/>
              </a:rPr>
              <a:t>i</a:t>
            </a:r>
            <a:r>
              <a:rPr kumimoji="1" lang="en-US" altLang="zh-CN" sz="2800" b="1" dirty="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Times New Roman" pitchFamily="18" charset="0"/>
                <a:ea typeface="黑体" pitchFamily="49" charset="-122"/>
                <a:sym typeface="Symbol" pitchFamily="18" charset="2"/>
              </a:rPr>
              <a:t> &amp;&amp; </a:t>
            </a:r>
            <a:r>
              <a:rPr kumimoji="1" lang="en-US" altLang="zh-CN" sz="2800" b="1" i="1" dirty="0" smtClean="0">
                <a:latin typeface="Times New Roman" pitchFamily="18" charset="0"/>
                <a:ea typeface="黑体" pitchFamily="49" charset="-122"/>
                <a:sym typeface="Symbol" pitchFamily="18" charset="2"/>
              </a:rPr>
              <a:t>K</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+1</a:t>
            </a:r>
          </a:p>
        </p:txBody>
      </p:sp>
      <p:sp>
        <p:nvSpPr>
          <p:cNvPr id="8" name="Text Box 11"/>
          <p:cNvSpPr txBox="1">
            <a:spLocks noChangeArrowheads="1"/>
          </p:cNvSpPr>
          <p:nvPr/>
        </p:nvSpPr>
        <p:spPr bwMode="auto">
          <a:xfrm>
            <a:off x="4792618" y="5345848"/>
            <a:ext cx="3892411" cy="1015663"/>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完全二叉树顺序表示</a:t>
            </a:r>
            <a:endParaRPr kumimoji="1" lang="zh-CN" altLang="en-US" sz="3600" b="1" dirty="0">
              <a:ea typeface="黑体" pitchFamily="49" charset="-122"/>
            </a:endParaRPr>
          </a:p>
          <a:p>
            <a:r>
              <a:rPr kumimoji="1" lang="en-US" altLang="zh-CN" sz="2800" b="1" i="1" dirty="0">
                <a:latin typeface="Times New Roman" pitchFamily="18" charset="0"/>
                <a:ea typeface="黑体" pitchFamily="49" charset="-122"/>
              </a:rPr>
              <a:t>K</a:t>
            </a:r>
            <a:r>
              <a:rPr kumimoji="1" lang="en-US" altLang="zh-CN" sz="2800" b="1" i="1" baseline="-25000" dirty="0">
                <a:latin typeface="Times New Roman" pitchFamily="18" charset="0"/>
                <a:ea typeface="黑体" pitchFamily="49" charset="-122"/>
              </a:rPr>
              <a:t>i</a:t>
            </a:r>
            <a:r>
              <a:rPr kumimoji="1" lang="en-US" altLang="zh-CN" sz="2800" b="1" dirty="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 </a:t>
            </a:r>
            <a:r>
              <a:rPr kumimoji="1" lang="en-US" altLang="zh-CN" sz="2800" b="1" dirty="0" smtClean="0">
                <a:latin typeface="Times New Roman" pitchFamily="18" charset="0"/>
                <a:ea typeface="黑体" pitchFamily="49" charset="-122"/>
                <a:sym typeface="Symbol" pitchFamily="18" charset="2"/>
              </a:rPr>
              <a:t>&amp;&amp; </a:t>
            </a:r>
            <a:r>
              <a:rPr kumimoji="1" lang="en-US" altLang="zh-CN" sz="2800" b="1" i="1" dirty="0" smtClean="0">
                <a:latin typeface="Times New Roman" pitchFamily="18" charset="0"/>
                <a:ea typeface="黑体" pitchFamily="49" charset="-122"/>
                <a:sym typeface="Symbol" pitchFamily="18" charset="2"/>
              </a:rPr>
              <a:t>K</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dirty="0" smtClean="0">
                <a:latin typeface="宋体" charset="-122"/>
                <a:sym typeface="Symbol" pitchFamily="18" charset="2"/>
              </a:rPr>
              <a:t>≥</a:t>
            </a:r>
            <a:r>
              <a:rPr kumimoji="1" lang="en-US" altLang="zh-CN" sz="2800" b="1" i="1" dirty="0" smtClean="0">
                <a:latin typeface="Times New Roman" pitchFamily="18" charset="0"/>
                <a:ea typeface="黑体" pitchFamily="49" charset="-122"/>
                <a:sym typeface="Symbol" pitchFamily="18" charset="2"/>
              </a:rPr>
              <a:t>K</a:t>
            </a:r>
            <a:r>
              <a:rPr kumimoji="1" lang="en-US" altLang="zh-CN" sz="2800" b="1" baseline="-25000" dirty="0" smtClean="0">
                <a:latin typeface="Times New Roman" pitchFamily="18" charset="0"/>
                <a:ea typeface="黑体" pitchFamily="49" charset="-122"/>
                <a:sym typeface="Symbol" pitchFamily="18" charset="2"/>
              </a:rPr>
              <a:t>2</a:t>
            </a:r>
            <a:r>
              <a:rPr kumimoji="1" lang="en-US" altLang="zh-CN" sz="2800" b="1" i="1" baseline="-25000" dirty="0" smtClean="0">
                <a:latin typeface="Times New Roman" pitchFamily="18" charset="0"/>
                <a:ea typeface="黑体" pitchFamily="49" charset="-122"/>
                <a:sym typeface="Symbol" pitchFamily="18" charset="2"/>
              </a:rPr>
              <a:t>i</a:t>
            </a:r>
            <a:r>
              <a:rPr kumimoji="1" lang="en-US" altLang="zh-CN" sz="2800" b="1" baseline="-25000" dirty="0" smtClean="0">
                <a:latin typeface="Times New Roman" pitchFamily="18" charset="0"/>
                <a:ea typeface="黑体" pitchFamily="49" charset="-122"/>
                <a:sym typeface="Symbol" pitchFamily="18" charset="2"/>
              </a:rPr>
              <a:t>+1</a:t>
            </a:r>
            <a:endParaRPr kumimoji="1" lang="en-US" altLang="zh-CN" sz="2800" b="1" baseline="-25000" dirty="0">
              <a:latin typeface="Times New Roman" pitchFamily="18" charset="0"/>
              <a:ea typeface="黑体" pitchFamily="49" charset="-122"/>
              <a:sym typeface="Symbol" pitchFamily="18" charset="2"/>
            </a:endParaRPr>
          </a:p>
        </p:txBody>
      </p:sp>
      <p:grpSp>
        <p:nvGrpSpPr>
          <p:cNvPr id="9" name="Group 55"/>
          <p:cNvGrpSpPr>
            <a:grpSpLocks/>
          </p:cNvGrpSpPr>
          <p:nvPr/>
        </p:nvGrpSpPr>
        <p:grpSpPr bwMode="auto">
          <a:xfrm>
            <a:off x="1285830" y="2736876"/>
            <a:ext cx="6705600" cy="2590800"/>
            <a:chOff x="672" y="768"/>
            <a:chExt cx="4224" cy="1632"/>
          </a:xfrm>
        </p:grpSpPr>
        <p:sp>
          <p:nvSpPr>
            <p:cNvPr id="10" name="Line 2"/>
            <p:cNvSpPr>
              <a:spLocks noChangeShapeType="1"/>
            </p:cNvSpPr>
            <p:nvPr/>
          </p:nvSpPr>
          <p:spPr bwMode="auto">
            <a:xfrm flipH="1">
              <a:off x="2976" y="1344"/>
              <a:ext cx="480" cy="864"/>
            </a:xfrm>
            <a:prstGeom prst="line">
              <a:avLst/>
            </a:prstGeom>
            <a:noFill/>
            <a:ln w="28575">
              <a:solidFill>
                <a:schemeClr val="accent2"/>
              </a:solidFill>
              <a:round/>
              <a:headEnd/>
              <a:tailEnd/>
            </a:ln>
            <a:effectLst/>
          </p:spPr>
          <p:txBody>
            <a:bodyPr wrap="none" anchor="ctr"/>
            <a:lstStyle/>
            <a:p>
              <a:endParaRPr lang="zh-CN" altLang="en-US"/>
            </a:p>
          </p:txBody>
        </p:sp>
        <p:sp>
          <p:nvSpPr>
            <p:cNvPr id="11" name="Line 3"/>
            <p:cNvSpPr>
              <a:spLocks noChangeShapeType="1"/>
            </p:cNvSpPr>
            <p:nvPr/>
          </p:nvSpPr>
          <p:spPr bwMode="auto">
            <a:xfrm flipH="1">
              <a:off x="2064" y="1440"/>
              <a:ext cx="192" cy="336"/>
            </a:xfrm>
            <a:prstGeom prst="line">
              <a:avLst/>
            </a:prstGeom>
            <a:noFill/>
            <a:ln w="28575">
              <a:solidFill>
                <a:schemeClr val="accent2"/>
              </a:solidFill>
              <a:round/>
              <a:headEnd/>
              <a:tailEnd/>
            </a:ln>
            <a:effectLst/>
          </p:spPr>
          <p:txBody>
            <a:bodyPr wrap="none" anchor="ctr"/>
            <a:lstStyle/>
            <a:p>
              <a:endParaRPr lang="zh-CN" altLang="en-US"/>
            </a:p>
          </p:txBody>
        </p:sp>
        <p:sp>
          <p:nvSpPr>
            <p:cNvPr id="12" name="Line 4"/>
            <p:cNvSpPr>
              <a:spLocks noChangeShapeType="1"/>
            </p:cNvSpPr>
            <p:nvPr/>
          </p:nvSpPr>
          <p:spPr bwMode="auto">
            <a:xfrm>
              <a:off x="2352" y="1392"/>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13" name="Line 5"/>
            <p:cNvSpPr>
              <a:spLocks noChangeShapeType="1"/>
            </p:cNvSpPr>
            <p:nvPr/>
          </p:nvSpPr>
          <p:spPr bwMode="auto">
            <a:xfrm>
              <a:off x="1344" y="1440"/>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14" name="Line 6"/>
            <p:cNvSpPr>
              <a:spLocks noChangeShapeType="1"/>
            </p:cNvSpPr>
            <p:nvPr/>
          </p:nvSpPr>
          <p:spPr bwMode="auto">
            <a:xfrm>
              <a:off x="1104" y="1920"/>
              <a:ext cx="192" cy="384"/>
            </a:xfrm>
            <a:prstGeom prst="line">
              <a:avLst/>
            </a:prstGeom>
            <a:noFill/>
            <a:ln w="28575">
              <a:solidFill>
                <a:schemeClr val="accent2"/>
              </a:solidFill>
              <a:round/>
              <a:headEnd/>
              <a:tailEnd/>
            </a:ln>
            <a:effectLst/>
          </p:spPr>
          <p:txBody>
            <a:bodyPr wrap="none" anchor="ctr"/>
            <a:lstStyle/>
            <a:p>
              <a:endParaRPr lang="zh-CN" altLang="en-US"/>
            </a:p>
          </p:txBody>
        </p:sp>
        <p:sp>
          <p:nvSpPr>
            <p:cNvPr id="15" name="Line 7"/>
            <p:cNvSpPr>
              <a:spLocks noChangeShapeType="1"/>
            </p:cNvSpPr>
            <p:nvPr/>
          </p:nvSpPr>
          <p:spPr bwMode="auto">
            <a:xfrm flipH="1">
              <a:off x="816" y="1344"/>
              <a:ext cx="480" cy="864"/>
            </a:xfrm>
            <a:prstGeom prst="line">
              <a:avLst/>
            </a:prstGeom>
            <a:noFill/>
            <a:ln w="28575">
              <a:solidFill>
                <a:schemeClr val="accent2"/>
              </a:solidFill>
              <a:round/>
              <a:headEnd/>
              <a:tailEnd/>
            </a:ln>
            <a:effectLst/>
          </p:spPr>
          <p:txBody>
            <a:bodyPr wrap="none" anchor="ctr"/>
            <a:lstStyle/>
            <a:p>
              <a:endParaRPr lang="zh-CN" altLang="en-US"/>
            </a:p>
          </p:txBody>
        </p:sp>
        <p:sp>
          <p:nvSpPr>
            <p:cNvPr id="16" name="Line 8"/>
            <p:cNvSpPr>
              <a:spLocks noChangeShapeType="1"/>
            </p:cNvSpPr>
            <p:nvPr/>
          </p:nvSpPr>
          <p:spPr bwMode="auto">
            <a:xfrm>
              <a:off x="1872" y="1008"/>
              <a:ext cx="432" cy="336"/>
            </a:xfrm>
            <a:prstGeom prst="line">
              <a:avLst/>
            </a:prstGeom>
            <a:noFill/>
            <a:ln w="28575">
              <a:solidFill>
                <a:schemeClr val="accent2"/>
              </a:solidFill>
              <a:round/>
              <a:headEnd/>
              <a:tailEnd/>
            </a:ln>
            <a:effectLst/>
          </p:spPr>
          <p:txBody>
            <a:bodyPr wrap="none" anchor="ctr"/>
            <a:lstStyle/>
            <a:p>
              <a:endParaRPr lang="zh-CN" altLang="en-US"/>
            </a:p>
          </p:txBody>
        </p:sp>
        <p:sp>
          <p:nvSpPr>
            <p:cNvPr id="17" name="Line 9"/>
            <p:cNvSpPr>
              <a:spLocks noChangeShapeType="1"/>
            </p:cNvSpPr>
            <p:nvPr/>
          </p:nvSpPr>
          <p:spPr bwMode="auto">
            <a:xfrm flipH="1">
              <a:off x="1296" y="960"/>
              <a:ext cx="528" cy="384"/>
            </a:xfrm>
            <a:prstGeom prst="line">
              <a:avLst/>
            </a:prstGeom>
            <a:noFill/>
            <a:ln w="28575">
              <a:solidFill>
                <a:schemeClr val="accent2"/>
              </a:solidFill>
              <a:round/>
              <a:headEnd/>
              <a:tailEnd/>
            </a:ln>
            <a:effectLst/>
          </p:spPr>
          <p:txBody>
            <a:bodyPr wrap="none" anchor="ctr"/>
            <a:lstStyle/>
            <a:p>
              <a:endParaRPr lang="zh-CN" altLang="en-US"/>
            </a:p>
          </p:txBody>
        </p:sp>
        <p:sp>
          <p:nvSpPr>
            <p:cNvPr id="18" name="Oval 13"/>
            <p:cNvSpPr>
              <a:spLocks noChangeArrowheads="1"/>
            </p:cNvSpPr>
            <p:nvPr/>
          </p:nvSpPr>
          <p:spPr bwMode="auto">
            <a:xfrm>
              <a:off x="168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19" name="Oval 14"/>
            <p:cNvSpPr>
              <a:spLocks noChangeArrowheads="1"/>
            </p:cNvSpPr>
            <p:nvPr/>
          </p:nvSpPr>
          <p:spPr bwMode="auto">
            <a:xfrm>
              <a:off x="115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0" name="Oval 15"/>
            <p:cNvSpPr>
              <a:spLocks noChangeArrowheads="1"/>
            </p:cNvSpPr>
            <p:nvPr/>
          </p:nvSpPr>
          <p:spPr bwMode="auto">
            <a:xfrm>
              <a:off x="216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1" name="Oval 16"/>
            <p:cNvSpPr>
              <a:spLocks noChangeArrowheads="1"/>
            </p:cNvSpPr>
            <p:nvPr/>
          </p:nvSpPr>
          <p:spPr bwMode="auto">
            <a:xfrm>
              <a:off x="192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2" name="Oval 17"/>
            <p:cNvSpPr>
              <a:spLocks noChangeArrowheads="1"/>
            </p:cNvSpPr>
            <p:nvPr/>
          </p:nvSpPr>
          <p:spPr bwMode="auto">
            <a:xfrm>
              <a:off x="240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3" name="Oval 18"/>
            <p:cNvSpPr>
              <a:spLocks noChangeArrowheads="1"/>
            </p:cNvSpPr>
            <p:nvPr/>
          </p:nvSpPr>
          <p:spPr bwMode="auto">
            <a:xfrm>
              <a:off x="139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 name="Oval 19"/>
            <p:cNvSpPr>
              <a:spLocks noChangeArrowheads="1"/>
            </p:cNvSpPr>
            <p:nvPr/>
          </p:nvSpPr>
          <p:spPr bwMode="auto">
            <a:xfrm>
              <a:off x="91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5" name="Oval 20"/>
            <p:cNvSpPr>
              <a:spLocks noChangeArrowheads="1"/>
            </p:cNvSpPr>
            <p:nvPr/>
          </p:nvSpPr>
          <p:spPr bwMode="auto">
            <a:xfrm>
              <a:off x="110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6" name="Oval 21"/>
            <p:cNvSpPr>
              <a:spLocks noChangeArrowheads="1"/>
            </p:cNvSpPr>
            <p:nvPr/>
          </p:nvSpPr>
          <p:spPr bwMode="auto">
            <a:xfrm>
              <a:off x="67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7" name="Line 22"/>
            <p:cNvSpPr>
              <a:spLocks noChangeShapeType="1"/>
            </p:cNvSpPr>
            <p:nvPr/>
          </p:nvSpPr>
          <p:spPr bwMode="auto">
            <a:xfrm flipH="1">
              <a:off x="4224" y="1440"/>
              <a:ext cx="192" cy="336"/>
            </a:xfrm>
            <a:prstGeom prst="line">
              <a:avLst/>
            </a:prstGeom>
            <a:noFill/>
            <a:ln w="28575">
              <a:solidFill>
                <a:schemeClr val="accent2"/>
              </a:solidFill>
              <a:round/>
              <a:headEnd/>
              <a:tailEnd/>
            </a:ln>
            <a:effectLst/>
          </p:spPr>
          <p:txBody>
            <a:bodyPr wrap="none" anchor="ctr"/>
            <a:lstStyle/>
            <a:p>
              <a:endParaRPr lang="zh-CN" altLang="en-US"/>
            </a:p>
          </p:txBody>
        </p:sp>
        <p:sp>
          <p:nvSpPr>
            <p:cNvPr id="28" name="Line 23"/>
            <p:cNvSpPr>
              <a:spLocks noChangeShapeType="1"/>
            </p:cNvSpPr>
            <p:nvPr/>
          </p:nvSpPr>
          <p:spPr bwMode="auto">
            <a:xfrm>
              <a:off x="4512" y="1392"/>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29" name="Line 24"/>
            <p:cNvSpPr>
              <a:spLocks noChangeShapeType="1"/>
            </p:cNvSpPr>
            <p:nvPr/>
          </p:nvSpPr>
          <p:spPr bwMode="auto">
            <a:xfrm>
              <a:off x="3504" y="1440"/>
              <a:ext cx="240" cy="384"/>
            </a:xfrm>
            <a:prstGeom prst="line">
              <a:avLst/>
            </a:prstGeom>
            <a:noFill/>
            <a:ln w="28575">
              <a:solidFill>
                <a:schemeClr val="accent2"/>
              </a:solidFill>
              <a:round/>
              <a:headEnd/>
              <a:tailEnd/>
            </a:ln>
            <a:effectLst/>
          </p:spPr>
          <p:txBody>
            <a:bodyPr wrap="none" anchor="ctr"/>
            <a:lstStyle/>
            <a:p>
              <a:endParaRPr lang="zh-CN" altLang="en-US"/>
            </a:p>
          </p:txBody>
        </p:sp>
        <p:sp>
          <p:nvSpPr>
            <p:cNvPr id="30" name="Line 25"/>
            <p:cNvSpPr>
              <a:spLocks noChangeShapeType="1"/>
            </p:cNvSpPr>
            <p:nvPr/>
          </p:nvSpPr>
          <p:spPr bwMode="auto">
            <a:xfrm>
              <a:off x="3264" y="1920"/>
              <a:ext cx="192" cy="384"/>
            </a:xfrm>
            <a:prstGeom prst="line">
              <a:avLst/>
            </a:prstGeom>
            <a:noFill/>
            <a:ln w="28575">
              <a:solidFill>
                <a:schemeClr val="accent2"/>
              </a:solidFill>
              <a:round/>
              <a:headEnd/>
              <a:tailEnd/>
            </a:ln>
            <a:effectLst/>
          </p:spPr>
          <p:txBody>
            <a:bodyPr wrap="none" anchor="ctr"/>
            <a:lstStyle/>
            <a:p>
              <a:endParaRPr lang="zh-CN" altLang="en-US"/>
            </a:p>
          </p:txBody>
        </p:sp>
        <p:sp>
          <p:nvSpPr>
            <p:cNvPr id="31" name="Line 26"/>
            <p:cNvSpPr>
              <a:spLocks noChangeShapeType="1"/>
            </p:cNvSpPr>
            <p:nvPr/>
          </p:nvSpPr>
          <p:spPr bwMode="auto">
            <a:xfrm>
              <a:off x="4032" y="1008"/>
              <a:ext cx="432" cy="336"/>
            </a:xfrm>
            <a:prstGeom prst="line">
              <a:avLst/>
            </a:prstGeom>
            <a:noFill/>
            <a:ln w="28575">
              <a:solidFill>
                <a:schemeClr val="accent2"/>
              </a:solidFill>
              <a:round/>
              <a:headEnd/>
              <a:tailEnd/>
            </a:ln>
            <a:effectLst/>
          </p:spPr>
          <p:txBody>
            <a:bodyPr wrap="none" anchor="ctr"/>
            <a:lstStyle/>
            <a:p>
              <a:endParaRPr lang="zh-CN" altLang="en-US"/>
            </a:p>
          </p:txBody>
        </p:sp>
        <p:sp>
          <p:nvSpPr>
            <p:cNvPr id="32" name="Line 27"/>
            <p:cNvSpPr>
              <a:spLocks noChangeShapeType="1"/>
            </p:cNvSpPr>
            <p:nvPr/>
          </p:nvSpPr>
          <p:spPr bwMode="auto">
            <a:xfrm flipH="1">
              <a:off x="3456" y="960"/>
              <a:ext cx="528" cy="384"/>
            </a:xfrm>
            <a:prstGeom prst="line">
              <a:avLst/>
            </a:prstGeom>
            <a:noFill/>
            <a:ln w="28575">
              <a:solidFill>
                <a:schemeClr val="accent2"/>
              </a:solidFill>
              <a:round/>
              <a:headEnd/>
              <a:tailEnd/>
            </a:ln>
            <a:effectLst/>
          </p:spPr>
          <p:txBody>
            <a:bodyPr wrap="none" anchor="ctr"/>
            <a:lstStyle/>
            <a:p>
              <a:endParaRPr lang="zh-CN" altLang="en-US"/>
            </a:p>
          </p:txBody>
        </p:sp>
        <p:sp>
          <p:nvSpPr>
            <p:cNvPr id="33" name="Oval 28"/>
            <p:cNvSpPr>
              <a:spLocks noChangeArrowheads="1"/>
            </p:cNvSpPr>
            <p:nvPr/>
          </p:nvSpPr>
          <p:spPr bwMode="auto">
            <a:xfrm>
              <a:off x="3840" y="768"/>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4" name="Oval 29"/>
            <p:cNvSpPr>
              <a:spLocks noChangeArrowheads="1"/>
            </p:cNvSpPr>
            <p:nvPr/>
          </p:nvSpPr>
          <p:spPr bwMode="auto">
            <a:xfrm>
              <a:off x="3312"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5" name="Oval 30"/>
            <p:cNvSpPr>
              <a:spLocks noChangeArrowheads="1"/>
            </p:cNvSpPr>
            <p:nvPr/>
          </p:nvSpPr>
          <p:spPr bwMode="auto">
            <a:xfrm>
              <a:off x="4320" y="1152"/>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6" name="Oval 31"/>
            <p:cNvSpPr>
              <a:spLocks noChangeArrowheads="1"/>
            </p:cNvSpPr>
            <p:nvPr/>
          </p:nvSpPr>
          <p:spPr bwMode="auto">
            <a:xfrm>
              <a:off x="408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7" name="Oval 32"/>
            <p:cNvSpPr>
              <a:spLocks noChangeArrowheads="1"/>
            </p:cNvSpPr>
            <p:nvPr/>
          </p:nvSpPr>
          <p:spPr bwMode="auto">
            <a:xfrm>
              <a:off x="4560"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8" name="Oval 33"/>
            <p:cNvSpPr>
              <a:spLocks noChangeArrowheads="1"/>
            </p:cNvSpPr>
            <p:nvPr/>
          </p:nvSpPr>
          <p:spPr bwMode="auto">
            <a:xfrm>
              <a:off x="355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9" name="Oval 34"/>
            <p:cNvSpPr>
              <a:spLocks noChangeArrowheads="1"/>
            </p:cNvSpPr>
            <p:nvPr/>
          </p:nvSpPr>
          <p:spPr bwMode="auto">
            <a:xfrm>
              <a:off x="3072" y="158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0" name="Oval 35"/>
            <p:cNvSpPr>
              <a:spLocks noChangeArrowheads="1"/>
            </p:cNvSpPr>
            <p:nvPr/>
          </p:nvSpPr>
          <p:spPr bwMode="auto">
            <a:xfrm>
              <a:off x="3264"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1" name="Oval 36"/>
            <p:cNvSpPr>
              <a:spLocks noChangeArrowheads="1"/>
            </p:cNvSpPr>
            <p:nvPr/>
          </p:nvSpPr>
          <p:spPr bwMode="auto">
            <a:xfrm>
              <a:off x="2832" y="2064"/>
              <a:ext cx="336" cy="336"/>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42" name="Text Box 37"/>
            <p:cNvSpPr txBox="1">
              <a:spLocks noChangeArrowheads="1"/>
            </p:cNvSpPr>
            <p:nvPr/>
          </p:nvSpPr>
          <p:spPr bwMode="auto">
            <a:xfrm>
              <a:off x="1686" y="777"/>
              <a:ext cx="330" cy="327"/>
            </a:xfrm>
            <a:prstGeom prst="rect">
              <a:avLst/>
            </a:prstGeom>
            <a:noFill/>
            <a:ln w="38100">
              <a:noFill/>
              <a:miter lim="800000"/>
              <a:headEnd/>
              <a:tailEnd/>
            </a:ln>
            <a:effectLst/>
          </p:spPr>
          <p:txBody>
            <a:bodyPr anchor="ctr">
              <a:spAutoFit/>
            </a:bodyPr>
            <a:lstStyle/>
            <a:p>
              <a:pPr algn="ctr"/>
              <a:r>
                <a:rPr kumimoji="1" lang="en-US" altLang="zh-CN" sz="2800" b="1">
                  <a:solidFill>
                    <a:srgbClr val="CC3300"/>
                  </a:solidFill>
                  <a:latin typeface="Arial Narrow" pitchFamily="34" charset="0"/>
                </a:rPr>
                <a:t>09</a:t>
              </a:r>
              <a:endParaRPr kumimoji="1" lang="en-US" altLang="zh-CN" sz="2400">
                <a:latin typeface="Times New Roman" pitchFamily="18" charset="0"/>
              </a:endParaRPr>
            </a:p>
          </p:txBody>
        </p:sp>
        <p:sp>
          <p:nvSpPr>
            <p:cNvPr id="43" name="Text Box 38"/>
            <p:cNvSpPr txBox="1">
              <a:spLocks noChangeArrowheads="1"/>
            </p:cNvSpPr>
            <p:nvPr/>
          </p:nvSpPr>
          <p:spPr bwMode="auto">
            <a:xfrm>
              <a:off x="4080" y="1584"/>
              <a:ext cx="340" cy="327"/>
            </a:xfrm>
            <a:prstGeom prst="rect">
              <a:avLst/>
            </a:prstGeom>
            <a:noFill/>
            <a:ln w="38100">
              <a:noFill/>
              <a:miter lim="800000"/>
              <a:headEnd/>
              <a:tailEnd/>
            </a:ln>
            <a:effectLst/>
          </p:spPr>
          <p:txBody>
            <a:bodyPr anchor="ctr">
              <a:spAutoFit/>
            </a:bodyPr>
            <a:lstStyle/>
            <a:p>
              <a:pPr algn="ctr"/>
              <a:r>
                <a:rPr kumimoji="1" lang="en-US" altLang="zh-CN" sz="2800" b="1">
                  <a:solidFill>
                    <a:srgbClr val="CC3300"/>
                  </a:solidFill>
                  <a:latin typeface="Arial Narrow" pitchFamily="34" charset="0"/>
                </a:rPr>
                <a:t>09</a:t>
              </a:r>
              <a:endParaRPr kumimoji="1" lang="en-US" altLang="zh-CN" sz="2400">
                <a:latin typeface="Times New Roman" pitchFamily="18" charset="0"/>
              </a:endParaRPr>
            </a:p>
          </p:txBody>
        </p:sp>
        <p:sp>
          <p:nvSpPr>
            <p:cNvPr id="44" name="Text Box 39"/>
            <p:cNvSpPr txBox="1">
              <a:spLocks noChangeArrowheads="1"/>
            </p:cNvSpPr>
            <p:nvPr/>
          </p:nvSpPr>
          <p:spPr bwMode="auto">
            <a:xfrm>
              <a:off x="3856" y="768"/>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87</a:t>
              </a:r>
              <a:endParaRPr kumimoji="1" lang="en-US" altLang="zh-CN" sz="2400">
                <a:latin typeface="Times New Roman" pitchFamily="18" charset="0"/>
              </a:endParaRPr>
            </a:p>
          </p:txBody>
        </p:sp>
        <p:sp>
          <p:nvSpPr>
            <p:cNvPr id="45" name="Text Box 40"/>
            <p:cNvSpPr txBox="1">
              <a:spLocks noChangeArrowheads="1"/>
            </p:cNvSpPr>
            <p:nvPr/>
          </p:nvSpPr>
          <p:spPr bwMode="auto">
            <a:xfrm>
              <a:off x="2416"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87</a:t>
              </a:r>
              <a:endParaRPr kumimoji="1" lang="en-US" altLang="zh-CN" sz="2400">
                <a:latin typeface="Times New Roman" pitchFamily="18" charset="0"/>
              </a:endParaRPr>
            </a:p>
          </p:txBody>
        </p:sp>
        <p:sp>
          <p:nvSpPr>
            <p:cNvPr id="46" name="Text Box 41"/>
            <p:cNvSpPr txBox="1">
              <a:spLocks noChangeArrowheads="1"/>
            </p:cNvSpPr>
            <p:nvPr/>
          </p:nvSpPr>
          <p:spPr bwMode="auto">
            <a:xfrm>
              <a:off x="3328"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78</a:t>
              </a:r>
              <a:endParaRPr kumimoji="1" lang="en-US" altLang="zh-CN" sz="2400">
                <a:latin typeface="Times New Roman" pitchFamily="18" charset="0"/>
              </a:endParaRPr>
            </a:p>
          </p:txBody>
        </p:sp>
        <p:sp>
          <p:nvSpPr>
            <p:cNvPr id="47" name="Text Box 42"/>
            <p:cNvSpPr txBox="1">
              <a:spLocks noChangeArrowheads="1"/>
            </p:cNvSpPr>
            <p:nvPr/>
          </p:nvSpPr>
          <p:spPr bwMode="auto">
            <a:xfrm>
              <a:off x="1926" y="159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78</a:t>
              </a:r>
              <a:endParaRPr kumimoji="1" lang="en-US" altLang="zh-CN" sz="2400">
                <a:latin typeface="Times New Roman" pitchFamily="18" charset="0"/>
              </a:endParaRPr>
            </a:p>
          </p:txBody>
        </p:sp>
        <p:sp>
          <p:nvSpPr>
            <p:cNvPr id="48" name="Text Box 43"/>
            <p:cNvSpPr txBox="1">
              <a:spLocks noChangeArrowheads="1"/>
            </p:cNvSpPr>
            <p:nvPr/>
          </p:nvSpPr>
          <p:spPr bwMode="auto">
            <a:xfrm>
              <a:off x="1398" y="159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45</a:t>
              </a:r>
              <a:endParaRPr kumimoji="1" lang="en-US" altLang="zh-CN" sz="2400">
                <a:latin typeface="Times New Roman" pitchFamily="18" charset="0"/>
              </a:endParaRPr>
            </a:p>
          </p:txBody>
        </p:sp>
        <p:sp>
          <p:nvSpPr>
            <p:cNvPr id="49" name="Text Box 44"/>
            <p:cNvSpPr txBox="1">
              <a:spLocks noChangeArrowheads="1"/>
            </p:cNvSpPr>
            <p:nvPr/>
          </p:nvSpPr>
          <p:spPr bwMode="auto">
            <a:xfrm>
              <a:off x="308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45</a:t>
              </a:r>
              <a:endParaRPr kumimoji="1" lang="en-US" altLang="zh-CN" sz="2400">
                <a:latin typeface="Times New Roman" pitchFamily="18" charset="0"/>
              </a:endParaRPr>
            </a:p>
          </p:txBody>
        </p:sp>
        <p:sp>
          <p:nvSpPr>
            <p:cNvPr id="50" name="Text Box 45"/>
            <p:cNvSpPr txBox="1">
              <a:spLocks noChangeArrowheads="1"/>
            </p:cNvSpPr>
            <p:nvPr/>
          </p:nvSpPr>
          <p:spPr bwMode="auto">
            <a:xfrm>
              <a:off x="2166" y="1161"/>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65</a:t>
              </a:r>
              <a:endParaRPr kumimoji="1" lang="en-US" altLang="zh-CN" sz="2400">
                <a:latin typeface="Times New Roman" pitchFamily="18" charset="0"/>
              </a:endParaRPr>
            </a:p>
          </p:txBody>
        </p:sp>
        <p:sp>
          <p:nvSpPr>
            <p:cNvPr id="51" name="Text Box 46"/>
            <p:cNvSpPr txBox="1">
              <a:spLocks noChangeArrowheads="1"/>
            </p:cNvSpPr>
            <p:nvPr/>
          </p:nvSpPr>
          <p:spPr bwMode="auto">
            <a:xfrm>
              <a:off x="356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65</a:t>
              </a:r>
              <a:endParaRPr kumimoji="1" lang="en-US" altLang="zh-CN" sz="2400">
                <a:latin typeface="Times New Roman" pitchFamily="18" charset="0"/>
              </a:endParaRPr>
            </a:p>
          </p:txBody>
        </p:sp>
        <p:sp>
          <p:nvSpPr>
            <p:cNvPr id="52" name="Text Box 47"/>
            <p:cNvSpPr txBox="1">
              <a:spLocks noChangeArrowheads="1"/>
            </p:cNvSpPr>
            <p:nvPr/>
          </p:nvSpPr>
          <p:spPr bwMode="auto">
            <a:xfrm>
              <a:off x="4576"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31</a:t>
              </a:r>
              <a:endParaRPr kumimoji="1" lang="en-US" altLang="zh-CN" sz="2400">
                <a:latin typeface="Times New Roman" pitchFamily="18" charset="0"/>
              </a:endParaRPr>
            </a:p>
          </p:txBody>
        </p:sp>
        <p:sp>
          <p:nvSpPr>
            <p:cNvPr id="53" name="Text Box 48"/>
            <p:cNvSpPr txBox="1">
              <a:spLocks noChangeArrowheads="1"/>
            </p:cNvSpPr>
            <p:nvPr/>
          </p:nvSpPr>
          <p:spPr bwMode="auto">
            <a:xfrm>
              <a:off x="1120" y="206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31</a:t>
              </a:r>
              <a:endParaRPr kumimoji="1" lang="en-US" altLang="zh-CN" sz="2400">
                <a:latin typeface="Times New Roman" pitchFamily="18" charset="0"/>
              </a:endParaRPr>
            </a:p>
          </p:txBody>
        </p:sp>
        <p:sp>
          <p:nvSpPr>
            <p:cNvPr id="54" name="Text Box 49"/>
            <p:cNvSpPr txBox="1">
              <a:spLocks noChangeArrowheads="1"/>
            </p:cNvSpPr>
            <p:nvPr/>
          </p:nvSpPr>
          <p:spPr bwMode="auto">
            <a:xfrm>
              <a:off x="688" y="206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53</a:t>
              </a:r>
              <a:endParaRPr kumimoji="1" lang="en-US" altLang="zh-CN" sz="2400">
                <a:latin typeface="Times New Roman" pitchFamily="18" charset="0"/>
              </a:endParaRPr>
            </a:p>
          </p:txBody>
        </p:sp>
        <p:sp>
          <p:nvSpPr>
            <p:cNvPr id="55" name="Text Box 50"/>
            <p:cNvSpPr txBox="1">
              <a:spLocks noChangeArrowheads="1"/>
            </p:cNvSpPr>
            <p:nvPr/>
          </p:nvSpPr>
          <p:spPr bwMode="auto">
            <a:xfrm>
              <a:off x="3280" y="207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23</a:t>
              </a:r>
              <a:endParaRPr kumimoji="1" lang="en-US" altLang="zh-CN" sz="2400">
                <a:latin typeface="Times New Roman" pitchFamily="18" charset="0"/>
              </a:endParaRPr>
            </a:p>
          </p:txBody>
        </p:sp>
        <p:sp>
          <p:nvSpPr>
            <p:cNvPr id="56" name="Text Box 51"/>
            <p:cNvSpPr txBox="1">
              <a:spLocks noChangeArrowheads="1"/>
            </p:cNvSpPr>
            <p:nvPr/>
          </p:nvSpPr>
          <p:spPr bwMode="auto">
            <a:xfrm>
              <a:off x="928" y="1584"/>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23</a:t>
              </a:r>
              <a:endParaRPr kumimoji="1" lang="en-US" altLang="zh-CN" sz="2400">
                <a:latin typeface="Times New Roman" pitchFamily="18" charset="0"/>
              </a:endParaRPr>
            </a:p>
          </p:txBody>
        </p:sp>
        <p:sp>
          <p:nvSpPr>
            <p:cNvPr id="57" name="Text Box 52"/>
            <p:cNvSpPr txBox="1">
              <a:spLocks noChangeArrowheads="1"/>
            </p:cNvSpPr>
            <p:nvPr/>
          </p:nvSpPr>
          <p:spPr bwMode="auto">
            <a:xfrm>
              <a:off x="4336"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53</a:t>
              </a:r>
              <a:endParaRPr kumimoji="1" lang="en-US" altLang="zh-CN" sz="2400">
                <a:latin typeface="Times New Roman" pitchFamily="18" charset="0"/>
              </a:endParaRPr>
            </a:p>
          </p:txBody>
        </p:sp>
        <p:sp>
          <p:nvSpPr>
            <p:cNvPr id="58" name="Text Box 53"/>
            <p:cNvSpPr txBox="1">
              <a:spLocks noChangeArrowheads="1"/>
            </p:cNvSpPr>
            <p:nvPr/>
          </p:nvSpPr>
          <p:spPr bwMode="auto">
            <a:xfrm>
              <a:off x="2848" y="2073"/>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17</a:t>
              </a:r>
              <a:endParaRPr kumimoji="1" lang="en-US" altLang="zh-CN" sz="2400">
                <a:latin typeface="Times New Roman" pitchFamily="18" charset="0"/>
              </a:endParaRPr>
            </a:p>
          </p:txBody>
        </p:sp>
        <p:sp>
          <p:nvSpPr>
            <p:cNvPr id="59" name="Text Box 54"/>
            <p:cNvSpPr txBox="1">
              <a:spLocks noChangeArrowheads="1"/>
            </p:cNvSpPr>
            <p:nvPr/>
          </p:nvSpPr>
          <p:spPr bwMode="auto">
            <a:xfrm>
              <a:off x="1168" y="1152"/>
              <a:ext cx="320" cy="327"/>
            </a:xfrm>
            <a:prstGeom prst="rect">
              <a:avLst/>
            </a:prstGeom>
            <a:noFill/>
            <a:ln w="38100">
              <a:noFill/>
              <a:miter lim="800000"/>
              <a:headEnd/>
              <a:tailEnd/>
            </a:ln>
            <a:effectLst/>
          </p:spPr>
          <p:txBody>
            <a:bodyPr wrap="none" anchor="ctr">
              <a:spAutoFit/>
            </a:bodyPr>
            <a:lstStyle/>
            <a:p>
              <a:pPr algn="ctr"/>
              <a:r>
                <a:rPr kumimoji="1" lang="en-US" altLang="zh-CN" sz="2800" b="1">
                  <a:solidFill>
                    <a:srgbClr val="CC3300"/>
                  </a:solidFill>
                  <a:latin typeface="Arial Narrow" pitchFamily="34" charset="0"/>
                </a:rPr>
                <a:t>17</a:t>
              </a:r>
              <a:endParaRPr kumimoji="1" lang="en-US" altLang="zh-CN" sz="2400">
                <a:latin typeface="Times New Roman" pitchFamily="18" charset="0"/>
              </a:endParaRPr>
            </a:p>
          </p:txBody>
        </p:sp>
      </p:grpSp>
      <p:sp>
        <p:nvSpPr>
          <p:cNvPr id="60" name="TextBox 59"/>
          <p:cNvSpPr txBox="1"/>
          <p:nvPr/>
        </p:nvSpPr>
        <p:spPr>
          <a:xfrm>
            <a:off x="3513123" y="2786928"/>
            <a:ext cx="1241442" cy="461665"/>
          </a:xfrm>
          <a:prstGeom prst="rect">
            <a:avLst/>
          </a:prstGeom>
          <a:noFill/>
        </p:spPr>
        <p:txBody>
          <a:bodyPr wrap="square" rtlCol="0">
            <a:spAutoFit/>
          </a:bodyPr>
          <a:lstStyle/>
          <a:p>
            <a:r>
              <a:rPr lang="zh-CN" altLang="en-US" sz="2400" b="1" dirty="0" smtClean="0">
                <a:solidFill>
                  <a:srgbClr val="FFFF00"/>
                </a:solidFill>
              </a:rPr>
              <a:t>最小堆</a:t>
            </a:r>
            <a:endParaRPr lang="zh-CN" altLang="en-US" sz="2400" b="1" dirty="0">
              <a:solidFill>
                <a:srgbClr val="FFFF00"/>
              </a:solidFill>
            </a:endParaRPr>
          </a:p>
        </p:txBody>
      </p:sp>
      <p:sp>
        <p:nvSpPr>
          <p:cNvPr id="61" name="TextBox 60"/>
          <p:cNvSpPr txBox="1"/>
          <p:nvPr/>
        </p:nvSpPr>
        <p:spPr>
          <a:xfrm>
            <a:off x="7018371" y="2750415"/>
            <a:ext cx="1241442" cy="461665"/>
          </a:xfrm>
          <a:prstGeom prst="rect">
            <a:avLst/>
          </a:prstGeom>
          <a:noFill/>
        </p:spPr>
        <p:txBody>
          <a:bodyPr wrap="square" rtlCol="0">
            <a:spAutoFit/>
          </a:bodyPr>
          <a:lstStyle/>
          <a:p>
            <a:r>
              <a:rPr lang="zh-CN" altLang="en-US" sz="2400" b="1" dirty="0" smtClean="0">
                <a:solidFill>
                  <a:srgbClr val="FFFF00"/>
                </a:solidFill>
              </a:rPr>
              <a:t>最大堆</a:t>
            </a:r>
            <a:endParaRPr lang="zh-CN" altLang="en-US" sz="2400" b="1" dirty="0">
              <a:solidFill>
                <a:srgbClr val="FFFF00"/>
              </a:solidFill>
            </a:endParaRPr>
          </a:p>
        </p:txBody>
      </p:sp>
      <p:sp>
        <p:nvSpPr>
          <p:cNvPr id="63" name="灯片编号占位符 62"/>
          <p:cNvSpPr>
            <a:spLocks noGrp="1"/>
          </p:cNvSpPr>
          <p:nvPr>
            <p:ph type="sldNum" sz="quarter" idx="12"/>
          </p:nvPr>
        </p:nvSpPr>
        <p:spPr/>
        <p:txBody>
          <a:bodyPr/>
          <a:lstStyle/>
          <a:p>
            <a:fld id="{92DBAA45-1050-4A29-8013-90845DAE7AC9}" type="slidenum">
              <a:rPr lang="en-US" altLang="zh-CN" smtClean="0"/>
              <a:pPr/>
              <a:t>43</a:t>
            </a:fld>
            <a:endParaRPr lang="en-US" altLang="zh-CN" dirty="0"/>
          </a:p>
        </p:txBody>
      </p:sp>
      <p:sp>
        <p:nvSpPr>
          <p:cNvPr id="62" name="矩形 61"/>
          <p:cNvSpPr/>
          <p:nvPr/>
        </p:nvSpPr>
        <p:spPr>
          <a:xfrm>
            <a:off x="4279896" y="6334780"/>
            <a:ext cx="1003800" cy="523220"/>
          </a:xfrm>
          <a:prstGeom prst="rect">
            <a:avLst/>
          </a:prstGeom>
        </p:spPr>
        <p:txBody>
          <a:bodyPr wrap="none">
            <a:spAutoFit/>
          </a:bodyPr>
          <a:lstStyle/>
          <a:p>
            <a:r>
              <a:rPr kumimoji="1" lang="en-US" altLang="zh-CN" sz="2800" b="1" i="1" dirty="0" err="1" smtClean="0">
                <a:ea typeface="黑体" pitchFamily="49" charset="-122"/>
                <a:sym typeface="Symbol" pitchFamily="18" charset="2"/>
              </a:rPr>
              <a:t>i</a:t>
            </a:r>
            <a:r>
              <a:rPr kumimoji="1" lang="en-US" altLang="zh-CN" sz="2800" b="1" i="1" dirty="0" smtClean="0">
                <a:ea typeface="黑体" pitchFamily="49" charset="-122"/>
                <a:sym typeface="Symbol" pitchFamily="18" charset="2"/>
              </a:rPr>
              <a:t> </a:t>
            </a:r>
            <a:r>
              <a:rPr kumimoji="1" lang="en-US" altLang="zh-CN" sz="2800" b="1" dirty="0" smtClean="0">
                <a:latin typeface="宋体" charset="-122"/>
                <a:sym typeface="Symbol" pitchFamily="18" charset="2"/>
              </a:rPr>
              <a:t>≥</a:t>
            </a:r>
            <a:r>
              <a:rPr kumimoji="1" lang="en-US" altLang="zh-CN" sz="2800" b="1" dirty="0" smtClean="0">
                <a:ea typeface="黑体" pitchFamily="49" charset="-122"/>
                <a:sym typeface="Symbol" pitchFamily="18" charset="2"/>
              </a:rPr>
              <a:t> 1</a:t>
            </a:r>
            <a:endParaRPr kumimoji="1" lang="en-US" altLang="zh-CN" sz="2800" b="1" dirty="0">
              <a:ea typeface="黑体" pitchFamily="49" charset="-122"/>
              <a:sym typeface="Symbol" pitchFamily="18" charset="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57200" y="33291"/>
            <a:ext cx="8229600" cy="919162"/>
          </a:xfrm>
        </p:spPr>
        <p:txBody>
          <a:bodyPr/>
          <a:lstStyle/>
          <a:p>
            <a:pPr algn="ctr"/>
            <a:r>
              <a:rPr lang="zh-CN" altLang="en-US" sz="4000" dirty="0">
                <a:ea typeface="华文新魏" pitchFamily="2" charset="-122"/>
              </a:rPr>
              <a:t>堆的元素下标计算</a:t>
            </a:r>
          </a:p>
        </p:txBody>
      </p:sp>
      <p:sp>
        <p:nvSpPr>
          <p:cNvPr id="416771" name="Rectangle 3"/>
          <p:cNvSpPr>
            <a:spLocks noGrp="1" noChangeArrowheads="1"/>
          </p:cNvSpPr>
          <p:nvPr>
            <p:ph type="body" idx="1"/>
          </p:nvPr>
        </p:nvSpPr>
        <p:spPr>
          <a:xfrm>
            <a:off x="226953" y="982629"/>
            <a:ext cx="8544042" cy="5362609"/>
          </a:xfrm>
        </p:spPr>
        <p:txBody>
          <a:bodyPr/>
          <a:lstStyle/>
          <a:p>
            <a:pPr marL="533400" indent="-533400">
              <a:lnSpc>
                <a:spcPct val="105000"/>
              </a:lnSpc>
              <a:buClr>
                <a:schemeClr val="tx1"/>
              </a:buClr>
              <a:buSzPct val="50000"/>
            </a:pPr>
            <a:r>
              <a:rPr lang="zh-CN" altLang="en-US" sz="3000" b="1" dirty="0">
                <a:latin typeface="Times New Roman" pitchFamily="18" charset="0"/>
                <a:ea typeface="仿宋_GB2312" pitchFamily="49" charset="-122"/>
              </a:rPr>
              <a:t>由于堆存储在下标从 </a:t>
            </a:r>
            <a:r>
              <a:rPr lang="en-US" altLang="zh-CN" sz="3000" b="1"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开始计数的一维数组中，因此在堆中给定下标为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的结点时 </a:t>
            </a: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a:t>
            </a:r>
            <a:r>
              <a:rPr lang="zh-CN" altLang="en-US" sz="3000" b="1" i="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是根结点，无双亲；否则结点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的父结点为结点 </a:t>
            </a:r>
            <a:r>
              <a:rPr lang="zh-CN" altLang="en-US" sz="3000" b="1" dirty="0" smtClean="0">
                <a:latin typeface="Times New Roman" pitchFamily="18" charset="0"/>
                <a:ea typeface="仿宋_GB2312" pitchFamily="49" charset="-122"/>
                <a:sym typeface="Symbol" pitchFamily="18" charset="2"/>
              </a:rPr>
              <a:t></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无左子女；否则结点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的左子女为结点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zh-CN" altLang="en-US" sz="3000" b="1" dirty="0" smtClean="0">
                <a:latin typeface="Times New Roman" pitchFamily="18" charset="0"/>
                <a:ea typeface="仿宋_GB2312" pitchFamily="49" charset="-122"/>
              </a:rPr>
              <a:t>； </a:t>
            </a:r>
            <a:endParaRPr lang="zh-CN" altLang="en-US" sz="3000" b="1" dirty="0">
              <a:latin typeface="Times New Roman" pitchFamily="18" charset="0"/>
              <a:ea typeface="仿宋_GB2312" pitchFamily="49" charset="-122"/>
            </a:endParaRPr>
          </a:p>
          <a:p>
            <a:pPr marL="914400" lvl="1" indent="-457200">
              <a:lnSpc>
                <a:spcPct val="105000"/>
              </a:lnSpc>
              <a:buClr>
                <a:schemeClr val="tx1"/>
              </a:buClr>
              <a:buSzTx/>
              <a:buFont typeface="Wingdings" pitchFamily="2" charset="2"/>
              <a:buAutoNum type="alphaLcParenR"/>
            </a:pPr>
            <a:r>
              <a:rPr lang="zh-CN" altLang="en-US" sz="3000" b="1" dirty="0">
                <a:latin typeface="Times New Roman" pitchFamily="18" charset="0"/>
                <a:ea typeface="仿宋_GB2312" pitchFamily="49" charset="-122"/>
              </a:rPr>
              <a:t>如果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则结点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无右子女；否则结点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的右子女为结点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44</a:t>
            </a:fld>
            <a:endParaRPr lang="en-US" altLang="zh-C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0" name="Text Box 10"/>
          <p:cNvSpPr txBox="1">
            <a:spLocks noChangeArrowheads="1"/>
          </p:cNvSpPr>
          <p:nvPr/>
        </p:nvSpPr>
        <p:spPr bwMode="auto">
          <a:xfrm>
            <a:off x="263466" y="106317"/>
            <a:ext cx="3890809" cy="646331"/>
          </a:xfrm>
          <a:prstGeom prst="rect">
            <a:avLst/>
          </a:prstGeom>
          <a:noFill/>
          <a:ln w="9525">
            <a:noFill/>
            <a:miter lim="800000"/>
            <a:headEnd/>
            <a:tailEnd/>
          </a:ln>
        </p:spPr>
        <p:txBody>
          <a:bodyPr wrap="none">
            <a:spAutoFit/>
          </a:bodyPr>
          <a:lstStyle/>
          <a:p>
            <a:pPr algn="l"/>
            <a:r>
              <a:rPr kumimoji="1" lang="zh-CN" altLang="en-US" sz="3600" dirty="0">
                <a:ea typeface="隶书" pitchFamily="49" charset="-122"/>
              </a:rPr>
              <a:t>建立初始的最大堆</a:t>
            </a:r>
          </a:p>
        </p:txBody>
      </p:sp>
      <p:sp>
        <p:nvSpPr>
          <p:cNvPr id="962586" name="AutoShape 26"/>
          <p:cNvSpPr>
            <a:spLocks noChangeArrowheads="1"/>
          </p:cNvSpPr>
          <p:nvPr/>
        </p:nvSpPr>
        <p:spPr bwMode="auto">
          <a:xfrm>
            <a:off x="3857682" y="2062186"/>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2599" name="AutoShape 39"/>
          <p:cNvSpPr>
            <a:spLocks noChangeArrowheads="1"/>
          </p:cNvSpPr>
          <p:nvPr/>
        </p:nvSpPr>
        <p:spPr bwMode="auto">
          <a:xfrm>
            <a:off x="7820082" y="2062186"/>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2562" name="Line 2"/>
          <p:cNvSpPr>
            <a:spLocks noChangeShapeType="1"/>
          </p:cNvSpPr>
          <p:nvPr/>
        </p:nvSpPr>
        <p:spPr bwMode="auto">
          <a:xfrm flipH="1">
            <a:off x="6853294" y="2443186"/>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2563" name="Line 3"/>
          <p:cNvSpPr>
            <a:spLocks noChangeShapeType="1"/>
          </p:cNvSpPr>
          <p:nvPr/>
        </p:nvSpPr>
        <p:spPr bwMode="auto">
          <a:xfrm>
            <a:off x="6472294" y="1528786"/>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2564" name="Line 4"/>
          <p:cNvSpPr>
            <a:spLocks noChangeShapeType="1"/>
          </p:cNvSpPr>
          <p:nvPr/>
        </p:nvSpPr>
        <p:spPr bwMode="auto">
          <a:xfrm>
            <a:off x="5802369" y="2443186"/>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2565" name="Line 5"/>
          <p:cNvSpPr>
            <a:spLocks noChangeShapeType="1"/>
          </p:cNvSpPr>
          <p:nvPr/>
        </p:nvSpPr>
        <p:spPr bwMode="auto">
          <a:xfrm flipH="1">
            <a:off x="5040369" y="1528786"/>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2566" name="Line 6"/>
          <p:cNvSpPr>
            <a:spLocks noChangeShapeType="1"/>
          </p:cNvSpPr>
          <p:nvPr/>
        </p:nvSpPr>
        <p:spPr bwMode="auto">
          <a:xfrm flipH="1">
            <a:off x="2773419" y="2443186"/>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2567" name="Line 7"/>
          <p:cNvSpPr>
            <a:spLocks noChangeShapeType="1"/>
          </p:cNvSpPr>
          <p:nvPr/>
        </p:nvSpPr>
        <p:spPr bwMode="auto">
          <a:xfrm>
            <a:off x="1706619" y="2443186"/>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2568" name="Line 8"/>
          <p:cNvSpPr>
            <a:spLocks noChangeShapeType="1"/>
          </p:cNvSpPr>
          <p:nvPr/>
        </p:nvSpPr>
        <p:spPr bwMode="auto">
          <a:xfrm>
            <a:off x="2544819" y="1528786"/>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2569" name="Line 9"/>
          <p:cNvSpPr>
            <a:spLocks noChangeShapeType="1"/>
          </p:cNvSpPr>
          <p:nvPr/>
        </p:nvSpPr>
        <p:spPr bwMode="auto">
          <a:xfrm flipH="1">
            <a:off x="944619" y="1528786"/>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2572" name="Oval 12"/>
          <p:cNvSpPr>
            <a:spLocks noChangeArrowheads="1"/>
          </p:cNvSpPr>
          <p:nvPr/>
        </p:nvSpPr>
        <p:spPr bwMode="auto">
          <a:xfrm>
            <a:off x="2087619" y="11477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3" name="Oval 13"/>
          <p:cNvSpPr>
            <a:spLocks noChangeArrowheads="1"/>
          </p:cNvSpPr>
          <p:nvPr/>
        </p:nvSpPr>
        <p:spPr bwMode="auto">
          <a:xfrm>
            <a:off x="1325619" y="19859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4" name="Oval 14"/>
          <p:cNvSpPr>
            <a:spLocks noChangeArrowheads="1"/>
          </p:cNvSpPr>
          <p:nvPr/>
        </p:nvSpPr>
        <p:spPr bwMode="auto">
          <a:xfrm>
            <a:off x="5636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5" name="Oval 15"/>
          <p:cNvSpPr>
            <a:spLocks noChangeArrowheads="1"/>
          </p:cNvSpPr>
          <p:nvPr/>
        </p:nvSpPr>
        <p:spPr bwMode="auto">
          <a:xfrm>
            <a:off x="2849619" y="19859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6" name="Oval 16"/>
          <p:cNvSpPr>
            <a:spLocks noChangeArrowheads="1"/>
          </p:cNvSpPr>
          <p:nvPr/>
        </p:nvSpPr>
        <p:spPr bwMode="auto">
          <a:xfrm>
            <a:off x="16304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7" name="Oval 17"/>
          <p:cNvSpPr>
            <a:spLocks noChangeArrowheads="1"/>
          </p:cNvSpPr>
          <p:nvPr/>
        </p:nvSpPr>
        <p:spPr bwMode="auto">
          <a:xfrm>
            <a:off x="2468619" y="2900386"/>
            <a:ext cx="533400" cy="533400"/>
          </a:xfrm>
          <a:prstGeom prst="ellipse">
            <a:avLst/>
          </a:prstGeom>
          <a:solidFill>
            <a:srgbClr val="CCFF99"/>
          </a:solidFill>
          <a:ln w="19050">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78" name="Text Box 18"/>
          <p:cNvSpPr txBox="1">
            <a:spLocks noChangeArrowheads="1"/>
          </p:cNvSpPr>
          <p:nvPr/>
        </p:nvSpPr>
        <p:spPr bwMode="auto">
          <a:xfrm>
            <a:off x="1878069" y="7810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79" name="Text Box 19"/>
          <p:cNvSpPr txBox="1">
            <a:spLocks noChangeArrowheads="1"/>
          </p:cNvSpPr>
          <p:nvPr/>
        </p:nvSpPr>
        <p:spPr bwMode="auto">
          <a:xfrm>
            <a:off x="1192269" y="15287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0" name="Text Box 20"/>
          <p:cNvSpPr txBox="1">
            <a:spLocks noChangeArrowheads="1"/>
          </p:cNvSpPr>
          <p:nvPr/>
        </p:nvSpPr>
        <p:spPr bwMode="auto">
          <a:xfrm>
            <a:off x="3325869" y="16811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1" name="Text Box 21"/>
          <p:cNvSpPr txBox="1">
            <a:spLocks noChangeArrowheads="1"/>
          </p:cNvSpPr>
          <p:nvPr/>
        </p:nvSpPr>
        <p:spPr bwMode="auto">
          <a:xfrm>
            <a:off x="48741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2" name="Text Box 22"/>
          <p:cNvSpPr txBox="1">
            <a:spLocks noChangeArrowheads="1"/>
          </p:cNvSpPr>
          <p:nvPr/>
        </p:nvSpPr>
        <p:spPr bwMode="auto">
          <a:xfrm>
            <a:off x="185901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3" name="Text Box 23"/>
          <p:cNvSpPr txBox="1">
            <a:spLocks noChangeArrowheads="1"/>
          </p:cNvSpPr>
          <p:nvPr/>
        </p:nvSpPr>
        <p:spPr bwMode="auto">
          <a:xfrm>
            <a:off x="2411469" y="24574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87" name="Oval 27"/>
          <p:cNvSpPr>
            <a:spLocks noChangeArrowheads="1"/>
          </p:cNvSpPr>
          <p:nvPr/>
        </p:nvSpPr>
        <p:spPr bwMode="auto">
          <a:xfrm>
            <a:off x="6107169" y="11477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88" name="Oval 28"/>
          <p:cNvSpPr>
            <a:spLocks noChangeArrowheads="1"/>
          </p:cNvSpPr>
          <p:nvPr/>
        </p:nvSpPr>
        <p:spPr bwMode="auto">
          <a:xfrm>
            <a:off x="5421369" y="19859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89" name="Oval 29"/>
          <p:cNvSpPr>
            <a:spLocks noChangeArrowheads="1"/>
          </p:cNvSpPr>
          <p:nvPr/>
        </p:nvSpPr>
        <p:spPr bwMode="auto">
          <a:xfrm>
            <a:off x="46593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0" name="Oval 30"/>
          <p:cNvSpPr>
            <a:spLocks noChangeArrowheads="1"/>
          </p:cNvSpPr>
          <p:nvPr/>
        </p:nvSpPr>
        <p:spPr bwMode="auto">
          <a:xfrm>
            <a:off x="57261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1" name="Oval 31"/>
          <p:cNvSpPr>
            <a:spLocks noChangeArrowheads="1"/>
          </p:cNvSpPr>
          <p:nvPr/>
        </p:nvSpPr>
        <p:spPr bwMode="auto">
          <a:xfrm>
            <a:off x="6869169" y="19859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49</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2" name="Oval 32"/>
          <p:cNvSpPr>
            <a:spLocks noChangeArrowheads="1"/>
          </p:cNvSpPr>
          <p:nvPr/>
        </p:nvSpPr>
        <p:spPr bwMode="auto">
          <a:xfrm>
            <a:off x="6564369" y="2900386"/>
            <a:ext cx="533400" cy="533400"/>
          </a:xfrm>
          <a:prstGeom prst="ellipse">
            <a:avLst/>
          </a:prstGeom>
          <a:solidFill>
            <a:srgbClr val="CCFF99"/>
          </a:solidFill>
          <a:ln w="9525">
            <a:solidFill>
              <a:schemeClr val="bg2"/>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2593" name="Text Box 33"/>
          <p:cNvSpPr txBox="1">
            <a:spLocks noChangeArrowheads="1"/>
          </p:cNvSpPr>
          <p:nvPr/>
        </p:nvSpPr>
        <p:spPr bwMode="auto">
          <a:xfrm>
            <a:off x="6373869" y="7667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4" name="Text Box 34"/>
          <p:cNvSpPr txBox="1">
            <a:spLocks noChangeArrowheads="1"/>
          </p:cNvSpPr>
          <p:nvPr/>
        </p:nvSpPr>
        <p:spPr bwMode="auto">
          <a:xfrm>
            <a:off x="7345419" y="17573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5" name="Text Box 35"/>
          <p:cNvSpPr txBox="1">
            <a:spLocks noChangeArrowheads="1"/>
          </p:cNvSpPr>
          <p:nvPr/>
        </p:nvSpPr>
        <p:spPr bwMode="auto">
          <a:xfrm>
            <a:off x="6431019" y="2519386"/>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6" name="Text Box 36"/>
          <p:cNvSpPr txBox="1">
            <a:spLocks noChangeArrowheads="1"/>
          </p:cNvSpPr>
          <p:nvPr/>
        </p:nvSpPr>
        <p:spPr bwMode="auto">
          <a:xfrm>
            <a:off x="6030969" y="2519386"/>
            <a:ext cx="363538" cy="523875"/>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7" name="Text Box 37"/>
          <p:cNvSpPr txBox="1">
            <a:spLocks noChangeArrowheads="1"/>
          </p:cNvSpPr>
          <p:nvPr/>
        </p:nvSpPr>
        <p:spPr bwMode="auto">
          <a:xfrm>
            <a:off x="4526019" y="2519386"/>
            <a:ext cx="363538" cy="523875"/>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598" name="Text Box 38"/>
          <p:cNvSpPr txBox="1">
            <a:spLocks noChangeArrowheads="1"/>
          </p:cNvSpPr>
          <p:nvPr/>
        </p:nvSpPr>
        <p:spPr bwMode="auto">
          <a:xfrm>
            <a:off x="5176894" y="1619274"/>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2602" name="Rectangle 42" descr="羊皮纸"/>
          <p:cNvSpPr>
            <a:spLocks noChangeArrowheads="1"/>
          </p:cNvSpPr>
          <p:nvPr/>
        </p:nvSpPr>
        <p:spPr bwMode="auto">
          <a:xfrm>
            <a:off x="565207" y="3925911"/>
            <a:ext cx="3276600" cy="533400"/>
          </a:xfrm>
          <a:prstGeom prst="rect">
            <a:avLst/>
          </a:prstGeom>
          <a:blipFill dpi="0" rotWithShape="0">
            <a:blip r:embed="rId3"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a:t>
            </a:r>
            <a:r>
              <a:rPr kumimoji="1" lang="en-US" altLang="zh-CN" sz="2800" b="1" dirty="0" smtClean="0">
                <a:solidFill>
                  <a:schemeClr val="bg1"/>
                </a:solidFill>
                <a:ea typeface="宋体" pitchFamily="2" charset="-122"/>
              </a:rPr>
              <a:t>08  </a:t>
            </a:r>
            <a:r>
              <a:rPr kumimoji="1" lang="en-US" altLang="zh-CN" sz="2800" b="1" dirty="0">
                <a:solidFill>
                  <a:schemeClr val="bg1"/>
                </a:solidFill>
                <a:ea typeface="宋体" pitchFamily="2" charset="-122"/>
              </a:rPr>
              <a:t>25* 16  </a:t>
            </a:r>
            <a:r>
              <a:rPr kumimoji="1" lang="en-US" altLang="zh-CN" sz="2800" b="1" dirty="0" smtClean="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2603" name="Line 43"/>
          <p:cNvSpPr>
            <a:spLocks noChangeShapeType="1"/>
          </p:cNvSpPr>
          <p:nvPr/>
        </p:nvSpPr>
        <p:spPr bwMode="auto">
          <a:xfrm>
            <a:off x="11017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4" name="Line 44"/>
          <p:cNvSpPr>
            <a:spLocks noChangeShapeType="1"/>
          </p:cNvSpPr>
          <p:nvPr/>
        </p:nvSpPr>
        <p:spPr bwMode="auto">
          <a:xfrm>
            <a:off x="16351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5" name="Line 45"/>
          <p:cNvSpPr>
            <a:spLocks noChangeShapeType="1"/>
          </p:cNvSpPr>
          <p:nvPr/>
        </p:nvSpPr>
        <p:spPr bwMode="auto">
          <a:xfrm>
            <a:off x="21685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6" name="Line 46"/>
          <p:cNvSpPr>
            <a:spLocks noChangeShapeType="1"/>
          </p:cNvSpPr>
          <p:nvPr/>
        </p:nvSpPr>
        <p:spPr bwMode="auto">
          <a:xfrm>
            <a:off x="27781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7" name="Line 47"/>
          <p:cNvSpPr>
            <a:spLocks noChangeShapeType="1"/>
          </p:cNvSpPr>
          <p:nvPr/>
        </p:nvSpPr>
        <p:spPr bwMode="auto">
          <a:xfrm>
            <a:off x="3311582"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08" name="Text Box 48"/>
          <p:cNvSpPr txBox="1">
            <a:spLocks noChangeArrowheads="1"/>
          </p:cNvSpPr>
          <p:nvPr/>
        </p:nvSpPr>
        <p:spPr bwMode="auto">
          <a:xfrm>
            <a:off x="841432" y="4611711"/>
            <a:ext cx="2684463" cy="519113"/>
          </a:xfrm>
          <a:prstGeom prst="rect">
            <a:avLst/>
          </a:prstGeom>
          <a:noFill/>
          <a:ln w="9525">
            <a:noFill/>
            <a:miter lim="800000"/>
            <a:headEnd/>
            <a:tailEnd/>
          </a:ln>
        </p:spPr>
        <p:txBody>
          <a:bodyPr wrap="none">
            <a:spAutoFit/>
          </a:bodyPr>
          <a:lstStyle/>
          <a:p>
            <a:pPr algn="l"/>
            <a:r>
              <a:rPr kumimoji="1" lang="zh-CN" altLang="en-US" sz="2800" b="1" dirty="0" smtClean="0"/>
              <a:t>初始关键字集合</a:t>
            </a:r>
            <a:endParaRPr kumimoji="1" lang="zh-CN" altLang="en-US" sz="2400" dirty="0">
              <a:solidFill>
                <a:schemeClr val="bg1"/>
              </a:solidFill>
              <a:ea typeface="宋体" pitchFamily="2" charset="-122"/>
            </a:endParaRPr>
          </a:p>
        </p:txBody>
      </p:sp>
      <p:sp>
        <p:nvSpPr>
          <p:cNvPr id="962609" name="Rectangle 49" descr="羊皮纸"/>
          <p:cNvSpPr>
            <a:spLocks noChangeArrowheads="1"/>
          </p:cNvSpPr>
          <p:nvPr/>
        </p:nvSpPr>
        <p:spPr bwMode="auto">
          <a:xfrm>
            <a:off x="4584757" y="3925911"/>
            <a:ext cx="3276600" cy="533400"/>
          </a:xfrm>
          <a:prstGeom prst="rect">
            <a:avLst/>
          </a:prstGeom>
          <a:blipFill dpi="0" rotWithShape="0">
            <a:blip r:embed="rId3"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49  25* 16  08</a:t>
            </a:r>
            <a:endParaRPr kumimoji="1" lang="en-US" altLang="zh-CN" sz="2400"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2610" name="Line 50"/>
          <p:cNvSpPr>
            <a:spLocks noChangeShapeType="1"/>
          </p:cNvSpPr>
          <p:nvPr/>
        </p:nvSpPr>
        <p:spPr bwMode="auto">
          <a:xfrm>
            <a:off x="51197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1" name="Line 51"/>
          <p:cNvSpPr>
            <a:spLocks noChangeShapeType="1"/>
          </p:cNvSpPr>
          <p:nvPr/>
        </p:nvSpPr>
        <p:spPr bwMode="auto">
          <a:xfrm>
            <a:off x="56531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2" name="Line 52"/>
          <p:cNvSpPr>
            <a:spLocks noChangeShapeType="1"/>
          </p:cNvSpPr>
          <p:nvPr/>
        </p:nvSpPr>
        <p:spPr bwMode="auto">
          <a:xfrm>
            <a:off x="61865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3" name="Line 53"/>
          <p:cNvSpPr>
            <a:spLocks noChangeShapeType="1"/>
          </p:cNvSpPr>
          <p:nvPr/>
        </p:nvSpPr>
        <p:spPr bwMode="auto">
          <a:xfrm>
            <a:off x="67961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4" name="Line 54"/>
          <p:cNvSpPr>
            <a:spLocks noChangeShapeType="1"/>
          </p:cNvSpPr>
          <p:nvPr/>
        </p:nvSpPr>
        <p:spPr bwMode="auto">
          <a:xfrm>
            <a:off x="7329544" y="3925911"/>
            <a:ext cx="0" cy="533400"/>
          </a:xfrm>
          <a:prstGeom prst="line">
            <a:avLst/>
          </a:prstGeom>
          <a:noFill/>
          <a:ln w="28575">
            <a:solidFill>
              <a:srgbClr val="0070C0"/>
            </a:solidFill>
            <a:round/>
            <a:headEnd/>
            <a:tailEnd/>
          </a:ln>
        </p:spPr>
        <p:txBody>
          <a:bodyPr wrap="none" anchor="ctr"/>
          <a:lstStyle/>
          <a:p>
            <a:endParaRPr lang="zh-CN" altLang="en-US"/>
          </a:p>
        </p:txBody>
      </p:sp>
      <p:sp>
        <p:nvSpPr>
          <p:cNvPr id="962615" name="Text Box 55"/>
          <p:cNvSpPr txBox="1">
            <a:spLocks noChangeArrowheads="1"/>
          </p:cNvSpPr>
          <p:nvPr/>
        </p:nvSpPr>
        <p:spPr bwMode="auto">
          <a:xfrm>
            <a:off x="4797482" y="4625999"/>
            <a:ext cx="3073400" cy="519113"/>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3 </a:t>
            </a:r>
            <a:r>
              <a:rPr kumimoji="1" lang="zh-CN" altLang="en-US" sz="2800" b="1" dirty="0"/>
              <a:t>时的局部调整</a:t>
            </a:r>
            <a:endParaRPr kumimoji="1" lang="zh-CN" altLang="en-US" sz="2400" dirty="0">
              <a:solidFill>
                <a:schemeClr val="bg1"/>
              </a:solidFill>
              <a:ea typeface="宋体" pitchFamily="2" charset="-122"/>
            </a:endParaRPr>
          </a:p>
        </p:txBody>
      </p:sp>
      <p:sp>
        <p:nvSpPr>
          <p:cNvPr id="60" name="Line 53"/>
          <p:cNvSpPr>
            <a:spLocks noChangeShapeType="1"/>
          </p:cNvSpPr>
          <p:nvPr/>
        </p:nvSpPr>
        <p:spPr bwMode="auto">
          <a:xfrm flipV="1">
            <a:off x="7048537" y="2589201"/>
            <a:ext cx="152399" cy="344488"/>
          </a:xfrm>
          <a:prstGeom prst="line">
            <a:avLst/>
          </a:prstGeom>
          <a:noFill/>
          <a:ln w="28575">
            <a:solidFill>
              <a:schemeClr val="tx1"/>
            </a:solidFill>
            <a:round/>
            <a:headEnd/>
            <a:tailEnd type="triangle" w="sm" len="lg"/>
          </a:ln>
        </p:spPr>
        <p:txBody>
          <a:bodyPr wrap="none" anchor="ctr"/>
          <a:lstStyle/>
          <a:p>
            <a:endParaRPr lang="zh-CN" altLang="en-US"/>
          </a:p>
        </p:txBody>
      </p:sp>
      <p:sp>
        <p:nvSpPr>
          <p:cNvPr id="61" name="Line 54"/>
          <p:cNvSpPr>
            <a:spLocks noChangeShapeType="1"/>
          </p:cNvSpPr>
          <p:nvPr/>
        </p:nvSpPr>
        <p:spPr bwMode="auto">
          <a:xfrm flipH="1">
            <a:off x="7127910" y="2625714"/>
            <a:ext cx="182565" cy="401642"/>
          </a:xfrm>
          <a:prstGeom prst="line">
            <a:avLst/>
          </a:prstGeom>
          <a:noFill/>
          <a:ln w="28575">
            <a:solidFill>
              <a:srgbClr val="FF3300"/>
            </a:solidFill>
            <a:round/>
            <a:headEnd/>
            <a:tailEnd type="triangle" w="sm" len="lg"/>
          </a:ln>
        </p:spPr>
        <p:txBody>
          <a:bodyPr wrap="none" anchor="ctr"/>
          <a:lstStyle/>
          <a:p>
            <a:endParaRPr lang="zh-CN" altLang="en-US"/>
          </a:p>
        </p:txBody>
      </p:sp>
      <p:sp>
        <p:nvSpPr>
          <p:cNvPr id="54" name="灯片编号占位符 53"/>
          <p:cNvSpPr>
            <a:spLocks noGrp="1"/>
          </p:cNvSpPr>
          <p:nvPr>
            <p:ph type="sldNum" sz="quarter" idx="12"/>
          </p:nvPr>
        </p:nvSpPr>
        <p:spPr/>
        <p:txBody>
          <a:bodyPr/>
          <a:lstStyle/>
          <a:p>
            <a:fld id="{4717F81E-E54E-4311-B9CB-5A0E4AFE9DD3}" type="slidenum">
              <a:rPr lang="en-US" altLang="zh-CN" smtClean="0"/>
              <a:pPr/>
              <a:t>45</a:t>
            </a:fld>
            <a:endParaRPr lang="en-US" altLang="zh-CN"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Line 2"/>
          <p:cNvSpPr>
            <a:spLocks noChangeShapeType="1"/>
          </p:cNvSpPr>
          <p:nvPr/>
        </p:nvSpPr>
        <p:spPr bwMode="auto">
          <a:xfrm flipH="1">
            <a:off x="7391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3587" name="Line 3"/>
          <p:cNvSpPr>
            <a:spLocks noChangeShapeType="1"/>
          </p:cNvSpPr>
          <p:nvPr/>
        </p:nvSpPr>
        <p:spPr bwMode="auto">
          <a:xfrm>
            <a:off x="70104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3588" name="Line 4"/>
          <p:cNvSpPr>
            <a:spLocks noChangeShapeType="1"/>
          </p:cNvSpPr>
          <p:nvPr/>
        </p:nvSpPr>
        <p:spPr bwMode="auto">
          <a:xfrm>
            <a:off x="6324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3589" name="Line 5"/>
          <p:cNvSpPr>
            <a:spLocks noChangeShapeType="1"/>
          </p:cNvSpPr>
          <p:nvPr/>
        </p:nvSpPr>
        <p:spPr bwMode="auto">
          <a:xfrm flipH="1">
            <a:off x="5562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3590" name="Line 6"/>
          <p:cNvSpPr>
            <a:spLocks noChangeShapeType="1"/>
          </p:cNvSpPr>
          <p:nvPr/>
        </p:nvSpPr>
        <p:spPr bwMode="auto">
          <a:xfrm flipH="1">
            <a:off x="33528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3591" name="Line 7"/>
          <p:cNvSpPr>
            <a:spLocks noChangeShapeType="1"/>
          </p:cNvSpPr>
          <p:nvPr/>
        </p:nvSpPr>
        <p:spPr bwMode="auto">
          <a:xfrm>
            <a:off x="22860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3592" name="Line 8"/>
          <p:cNvSpPr>
            <a:spLocks noChangeShapeType="1"/>
          </p:cNvSpPr>
          <p:nvPr/>
        </p:nvSpPr>
        <p:spPr bwMode="auto">
          <a:xfrm>
            <a:off x="31242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3593" name="Line 9"/>
          <p:cNvSpPr>
            <a:spLocks noChangeShapeType="1"/>
          </p:cNvSpPr>
          <p:nvPr/>
        </p:nvSpPr>
        <p:spPr bwMode="auto">
          <a:xfrm flipH="1">
            <a:off x="15240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3595" name="Oval 11"/>
          <p:cNvSpPr>
            <a:spLocks noChangeArrowheads="1"/>
          </p:cNvSpPr>
          <p:nvPr/>
        </p:nvSpPr>
        <p:spPr bwMode="auto">
          <a:xfrm>
            <a:off x="26670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6" name="Oval 12"/>
          <p:cNvSpPr>
            <a:spLocks noChangeArrowheads="1"/>
          </p:cNvSpPr>
          <p:nvPr/>
        </p:nvSpPr>
        <p:spPr bwMode="auto">
          <a:xfrm>
            <a:off x="1905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7" name="Oval 13"/>
          <p:cNvSpPr>
            <a:spLocks noChangeArrowheads="1"/>
          </p:cNvSpPr>
          <p:nvPr/>
        </p:nvSpPr>
        <p:spPr bwMode="auto">
          <a:xfrm>
            <a:off x="1143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8" name="Oval 14"/>
          <p:cNvSpPr>
            <a:spLocks noChangeArrowheads="1"/>
          </p:cNvSpPr>
          <p:nvPr/>
        </p:nvSpPr>
        <p:spPr bwMode="auto">
          <a:xfrm>
            <a:off x="34290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49</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599" name="Oval 15"/>
          <p:cNvSpPr>
            <a:spLocks noChangeArrowheads="1"/>
          </p:cNvSpPr>
          <p:nvPr/>
        </p:nvSpPr>
        <p:spPr bwMode="auto">
          <a:xfrm>
            <a:off x="22098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16</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00" name="Oval 16"/>
          <p:cNvSpPr>
            <a:spLocks noChangeArrowheads="1"/>
          </p:cNvSpPr>
          <p:nvPr/>
        </p:nvSpPr>
        <p:spPr bwMode="auto">
          <a:xfrm>
            <a:off x="30480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01" name="Text Box 17"/>
          <p:cNvSpPr txBox="1">
            <a:spLocks noChangeArrowheads="1"/>
          </p:cNvSpPr>
          <p:nvPr/>
        </p:nvSpPr>
        <p:spPr bwMode="auto">
          <a:xfrm>
            <a:off x="2457450" y="10810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2" name="Text Box 18"/>
          <p:cNvSpPr txBox="1">
            <a:spLocks noChangeArrowheads="1"/>
          </p:cNvSpPr>
          <p:nvPr/>
        </p:nvSpPr>
        <p:spPr bwMode="auto">
          <a:xfrm>
            <a:off x="17716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3" name="Text Box 19"/>
          <p:cNvSpPr txBox="1">
            <a:spLocks noChangeArrowheads="1"/>
          </p:cNvSpPr>
          <p:nvPr/>
        </p:nvSpPr>
        <p:spPr bwMode="auto">
          <a:xfrm>
            <a:off x="3905250" y="19812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4" name="Text Box 20"/>
          <p:cNvSpPr txBox="1">
            <a:spLocks noChangeArrowheads="1"/>
          </p:cNvSpPr>
          <p:nvPr/>
        </p:nvSpPr>
        <p:spPr bwMode="auto">
          <a:xfrm>
            <a:off x="106680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5" name="Text Box 21"/>
          <p:cNvSpPr txBox="1">
            <a:spLocks noChangeArrowheads="1"/>
          </p:cNvSpPr>
          <p:nvPr/>
        </p:nvSpPr>
        <p:spPr bwMode="auto">
          <a:xfrm>
            <a:off x="243840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6" name="Text Box 22"/>
          <p:cNvSpPr txBox="1">
            <a:spLocks noChangeArrowheads="1"/>
          </p:cNvSpPr>
          <p:nvPr/>
        </p:nvSpPr>
        <p:spPr bwMode="auto">
          <a:xfrm>
            <a:off x="2990850" y="27574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09" name="AutoShape 25"/>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3610" name="Oval 26"/>
          <p:cNvSpPr>
            <a:spLocks noChangeArrowheads="1"/>
          </p:cNvSpPr>
          <p:nvPr/>
        </p:nvSpPr>
        <p:spPr bwMode="auto">
          <a:xfrm>
            <a:off x="6629400"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1" name="Oval 27"/>
          <p:cNvSpPr>
            <a:spLocks noChangeArrowheads="1"/>
          </p:cNvSpPr>
          <p:nvPr/>
        </p:nvSpPr>
        <p:spPr bwMode="auto">
          <a:xfrm>
            <a:off x="59436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2" name="Oval 28"/>
          <p:cNvSpPr>
            <a:spLocks noChangeArrowheads="1"/>
          </p:cNvSpPr>
          <p:nvPr/>
        </p:nvSpPr>
        <p:spPr bwMode="auto">
          <a:xfrm>
            <a:off x="5181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3" name="Oval 29"/>
          <p:cNvSpPr>
            <a:spLocks noChangeArrowheads="1"/>
          </p:cNvSpPr>
          <p:nvPr/>
        </p:nvSpPr>
        <p:spPr bwMode="auto">
          <a:xfrm>
            <a:off x="62484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4" name="Oval 30"/>
          <p:cNvSpPr>
            <a:spLocks noChangeArrowheads="1"/>
          </p:cNvSpPr>
          <p:nvPr/>
        </p:nvSpPr>
        <p:spPr bwMode="auto">
          <a:xfrm>
            <a:off x="7391400"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5" name="Oval 31"/>
          <p:cNvSpPr>
            <a:spLocks noChangeArrowheads="1"/>
          </p:cNvSpPr>
          <p:nvPr/>
        </p:nvSpPr>
        <p:spPr bwMode="auto">
          <a:xfrm>
            <a:off x="7086600"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3616" name="Text Box 32"/>
          <p:cNvSpPr txBox="1">
            <a:spLocks noChangeArrowheads="1"/>
          </p:cNvSpPr>
          <p:nvPr/>
        </p:nvSpPr>
        <p:spPr bwMode="auto">
          <a:xfrm>
            <a:off x="6496050" y="10668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7" name="Text Box 33"/>
          <p:cNvSpPr txBox="1">
            <a:spLocks noChangeArrowheads="1"/>
          </p:cNvSpPr>
          <p:nvPr/>
        </p:nvSpPr>
        <p:spPr bwMode="auto">
          <a:xfrm>
            <a:off x="7867650" y="2057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8" name="Text Box 34"/>
          <p:cNvSpPr txBox="1">
            <a:spLocks noChangeArrowheads="1"/>
          </p:cNvSpPr>
          <p:nvPr/>
        </p:nvSpPr>
        <p:spPr bwMode="auto">
          <a:xfrm>
            <a:off x="695325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19" name="Text Box 35"/>
          <p:cNvSpPr txBox="1">
            <a:spLocks noChangeArrowheads="1"/>
          </p:cNvSpPr>
          <p:nvPr/>
        </p:nvSpPr>
        <p:spPr bwMode="auto">
          <a:xfrm>
            <a:off x="655320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0" name="Text Box 36"/>
          <p:cNvSpPr txBox="1">
            <a:spLocks noChangeArrowheads="1"/>
          </p:cNvSpPr>
          <p:nvPr/>
        </p:nvSpPr>
        <p:spPr bwMode="auto">
          <a:xfrm>
            <a:off x="5048250"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1" name="Text Box 37"/>
          <p:cNvSpPr txBox="1">
            <a:spLocks noChangeArrowheads="1"/>
          </p:cNvSpPr>
          <p:nvPr/>
        </p:nvSpPr>
        <p:spPr bwMode="auto">
          <a:xfrm>
            <a:off x="5715000" y="19192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3622" name="Rectangle 38" descr="羊皮纸"/>
          <p:cNvSpPr>
            <a:spLocks noChangeArrowheads="1"/>
          </p:cNvSpPr>
          <p:nvPr/>
        </p:nvSpPr>
        <p:spPr bwMode="auto">
          <a:xfrm>
            <a:off x="9906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49  25* 16  08</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3623" name="Line 39"/>
          <p:cNvSpPr>
            <a:spLocks noChangeShapeType="1"/>
          </p:cNvSpPr>
          <p:nvPr/>
        </p:nvSpPr>
        <p:spPr bwMode="auto">
          <a:xfrm>
            <a:off x="15652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4" name="Line 40"/>
          <p:cNvSpPr>
            <a:spLocks noChangeShapeType="1"/>
          </p:cNvSpPr>
          <p:nvPr/>
        </p:nvSpPr>
        <p:spPr bwMode="auto">
          <a:xfrm>
            <a:off x="20986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5" name="Line 41"/>
          <p:cNvSpPr>
            <a:spLocks noChangeShapeType="1"/>
          </p:cNvSpPr>
          <p:nvPr/>
        </p:nvSpPr>
        <p:spPr bwMode="auto">
          <a:xfrm>
            <a:off x="26320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6" name="Line 42"/>
          <p:cNvSpPr>
            <a:spLocks noChangeShapeType="1"/>
          </p:cNvSpPr>
          <p:nvPr/>
        </p:nvSpPr>
        <p:spPr bwMode="auto">
          <a:xfrm>
            <a:off x="32416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7" name="Line 43"/>
          <p:cNvSpPr>
            <a:spLocks noChangeShapeType="1"/>
          </p:cNvSpPr>
          <p:nvPr/>
        </p:nvSpPr>
        <p:spPr bwMode="auto">
          <a:xfrm>
            <a:off x="377507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28" name="Rectangle 44"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49  25  </a:t>
            </a:r>
            <a:r>
              <a:rPr kumimoji="1" lang="en-US" altLang="zh-CN" sz="2800" b="1" dirty="0" smtClean="0">
                <a:solidFill>
                  <a:schemeClr val="bg1"/>
                </a:solidFill>
                <a:ea typeface="宋体" pitchFamily="2" charset="-122"/>
              </a:rPr>
              <a:t>08 25</a:t>
            </a:r>
            <a:r>
              <a:rPr kumimoji="1" lang="en-US" altLang="zh-CN" sz="2800" b="1" dirty="0">
                <a:solidFill>
                  <a:schemeClr val="bg1"/>
                </a:solidFill>
                <a:ea typeface="宋体" pitchFamily="2" charset="-122"/>
              </a:rPr>
              <a:t>* 16  </a:t>
            </a:r>
            <a:r>
              <a:rPr kumimoji="1" lang="en-US" altLang="zh-CN" sz="2800" b="1" dirty="0" smtClean="0">
                <a:solidFill>
                  <a:schemeClr val="bg1"/>
                </a:solidFill>
                <a:ea typeface="宋体" pitchFamily="2" charset="-122"/>
              </a:rPr>
              <a:t>03</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3629" name="Line 45"/>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0" name="Line 46"/>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1" name="Line 47"/>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2" name="Line 48"/>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3" name="Line 49"/>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3634" name="Text Box 50"/>
          <p:cNvSpPr txBox="1">
            <a:spLocks noChangeArrowheads="1"/>
          </p:cNvSpPr>
          <p:nvPr/>
        </p:nvSpPr>
        <p:spPr bwMode="auto">
          <a:xfrm>
            <a:off x="5257800" y="5043488"/>
            <a:ext cx="3073400" cy="946150"/>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1 </a:t>
            </a:r>
            <a:r>
              <a:rPr kumimoji="1" lang="zh-CN" altLang="en-US" sz="2800" b="1" dirty="0"/>
              <a:t>时的局部调整</a:t>
            </a:r>
          </a:p>
          <a:p>
            <a:pPr algn="l"/>
            <a:r>
              <a:rPr kumimoji="1" lang="zh-CN" altLang="en-US" sz="2800" b="1" dirty="0"/>
              <a:t>形成最大堆</a:t>
            </a:r>
            <a:endParaRPr kumimoji="1" lang="zh-CN" altLang="en-US" sz="2400" dirty="0">
              <a:solidFill>
                <a:schemeClr val="bg1"/>
              </a:solidFill>
              <a:ea typeface="宋体" pitchFamily="2" charset="-122"/>
            </a:endParaRPr>
          </a:p>
        </p:txBody>
      </p:sp>
      <p:sp>
        <p:nvSpPr>
          <p:cNvPr id="963635" name="AutoShape 51"/>
          <p:cNvSpPr>
            <a:spLocks noChangeArrowheads="1"/>
          </p:cNvSpPr>
          <p:nvPr/>
        </p:nvSpPr>
        <p:spPr bwMode="auto">
          <a:xfrm>
            <a:off x="45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3636" name="Text Box 52"/>
          <p:cNvSpPr txBox="1">
            <a:spLocks noChangeArrowheads="1"/>
          </p:cNvSpPr>
          <p:nvPr/>
        </p:nvSpPr>
        <p:spPr bwMode="auto">
          <a:xfrm>
            <a:off x="1184275" y="5029200"/>
            <a:ext cx="3073400" cy="519113"/>
          </a:xfrm>
          <a:prstGeom prst="rect">
            <a:avLst/>
          </a:prstGeom>
          <a:noFill/>
          <a:ln w="9525">
            <a:noFill/>
            <a:miter lim="800000"/>
            <a:headEnd/>
            <a:tailEnd/>
          </a:ln>
        </p:spPr>
        <p:txBody>
          <a:bodyPr wrap="none">
            <a:spAutoFit/>
          </a:bodyPr>
          <a:lstStyle/>
          <a:p>
            <a:pPr algn="l"/>
            <a:r>
              <a:rPr kumimoji="1" lang="en-US" altLang="zh-CN" sz="2800" b="1" i="1" dirty="0" err="1"/>
              <a:t>i</a:t>
            </a:r>
            <a:r>
              <a:rPr kumimoji="1" lang="en-US" altLang="zh-CN" sz="2800" b="1" dirty="0"/>
              <a:t> = </a:t>
            </a:r>
            <a:r>
              <a:rPr kumimoji="1" lang="en-US" altLang="zh-CN" sz="2800" b="1" dirty="0" smtClean="0"/>
              <a:t>2 </a:t>
            </a:r>
            <a:r>
              <a:rPr kumimoji="1" lang="zh-CN" altLang="en-US" sz="2800" b="1" dirty="0"/>
              <a:t>时的局部调整</a:t>
            </a:r>
            <a:endParaRPr kumimoji="1" lang="zh-CN" altLang="en-US" sz="2400" dirty="0">
              <a:solidFill>
                <a:schemeClr val="bg1"/>
              </a:solidFill>
              <a:ea typeface="宋体" pitchFamily="2" charset="-122"/>
            </a:endParaRPr>
          </a:p>
        </p:txBody>
      </p:sp>
      <p:sp>
        <p:nvSpPr>
          <p:cNvPr id="963637" name="Line 53"/>
          <p:cNvSpPr>
            <a:spLocks noChangeShapeType="1"/>
          </p:cNvSpPr>
          <p:nvPr/>
        </p:nvSpPr>
        <p:spPr bwMode="auto">
          <a:xfrm flipH="1" flipV="1">
            <a:off x="72390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3638" name="Line 54"/>
          <p:cNvSpPr>
            <a:spLocks noChangeShapeType="1"/>
          </p:cNvSpPr>
          <p:nvPr/>
        </p:nvSpPr>
        <p:spPr bwMode="auto">
          <a:xfrm>
            <a:off x="7315200" y="1752600"/>
            <a:ext cx="381000" cy="4572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58" name="Line 53"/>
          <p:cNvSpPr>
            <a:spLocks noChangeShapeType="1"/>
          </p:cNvSpPr>
          <p:nvPr/>
        </p:nvSpPr>
        <p:spPr bwMode="auto">
          <a:xfrm flipV="1">
            <a:off x="7596232" y="2881305"/>
            <a:ext cx="152399" cy="344488"/>
          </a:xfrm>
          <a:prstGeom prst="line">
            <a:avLst/>
          </a:prstGeom>
          <a:noFill/>
          <a:ln w="28575">
            <a:solidFill>
              <a:schemeClr val="tx1"/>
            </a:solidFill>
            <a:round/>
            <a:headEnd/>
            <a:tailEnd type="triangle" w="sm" len="lg"/>
          </a:ln>
        </p:spPr>
        <p:txBody>
          <a:bodyPr wrap="none" anchor="ctr"/>
          <a:lstStyle/>
          <a:p>
            <a:endParaRPr lang="zh-CN" altLang="en-US"/>
          </a:p>
        </p:txBody>
      </p:sp>
      <p:sp>
        <p:nvSpPr>
          <p:cNvPr id="59" name="Line 54"/>
          <p:cNvSpPr>
            <a:spLocks noChangeShapeType="1"/>
          </p:cNvSpPr>
          <p:nvPr/>
        </p:nvSpPr>
        <p:spPr bwMode="auto">
          <a:xfrm flipH="1">
            <a:off x="7675605" y="2917818"/>
            <a:ext cx="182565" cy="401642"/>
          </a:xfrm>
          <a:prstGeom prst="line">
            <a:avLst/>
          </a:prstGeom>
          <a:noFill/>
          <a:ln w="28575">
            <a:solidFill>
              <a:srgbClr val="FF3300"/>
            </a:solidFill>
            <a:round/>
            <a:headEnd/>
            <a:tailEnd type="triangle" w="sm" len="lg"/>
          </a:ln>
        </p:spPr>
        <p:txBody>
          <a:bodyPr wrap="none" anchor="ctr"/>
          <a:lstStyle/>
          <a:p>
            <a:endParaRPr lang="zh-CN" altLang="en-US"/>
          </a:p>
        </p:txBody>
      </p:sp>
      <p:sp>
        <p:nvSpPr>
          <p:cNvPr id="55" name="灯片编号占位符 54"/>
          <p:cNvSpPr>
            <a:spLocks noGrp="1"/>
          </p:cNvSpPr>
          <p:nvPr>
            <p:ph type="sldNum" sz="quarter" idx="12"/>
          </p:nvPr>
        </p:nvSpPr>
        <p:spPr/>
        <p:txBody>
          <a:bodyPr/>
          <a:lstStyle/>
          <a:p>
            <a:fld id="{4717F81E-E54E-4311-B9CB-5A0E4AFE9DD3}" type="slidenum">
              <a:rPr lang="en-US" altLang="zh-CN" smtClean="0"/>
              <a:pPr/>
              <a:t>46</a:t>
            </a:fld>
            <a:endParaRPr lang="en-US" altLang="zh-CN"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719138" y="33291"/>
            <a:ext cx="7146925" cy="863600"/>
          </a:xfrm>
        </p:spPr>
        <p:txBody>
          <a:bodyPr/>
          <a:lstStyle/>
          <a:p>
            <a:pPr algn="ctr"/>
            <a:r>
              <a:rPr lang="zh-CN" altLang="en-US" sz="4000" dirty="0">
                <a:ea typeface="华文新魏" pitchFamily="2" charset="-122"/>
              </a:rPr>
              <a:t>最大堆的向下调整算法</a:t>
            </a:r>
          </a:p>
        </p:txBody>
      </p:sp>
      <p:sp>
        <p:nvSpPr>
          <p:cNvPr id="964612" name="Rectangle 4"/>
          <p:cNvSpPr>
            <a:spLocks noGrp="1" noChangeArrowheads="1"/>
          </p:cNvSpPr>
          <p:nvPr>
            <p:ph idx="1"/>
          </p:nvPr>
        </p:nvSpPr>
        <p:spPr>
          <a:xfrm>
            <a:off x="226953" y="946117"/>
            <a:ext cx="8799633" cy="5543584"/>
          </a:xfrm>
        </p:spPr>
        <p:txBody>
          <a:bodyPr>
            <a:normAutofit/>
          </a:bodyPr>
          <a:lstStyle/>
          <a:p>
            <a:pPr>
              <a:buClrTx/>
              <a:buNone/>
            </a:pPr>
            <a:r>
              <a:rPr lang="en-US" altLang="zh-CN" sz="2400" dirty="0" smtClean="0">
                <a:latin typeface="Georgia" pitchFamily="18" charset="0"/>
              </a:rPr>
              <a:t>void </a:t>
            </a:r>
            <a:r>
              <a:rPr lang="en-US" altLang="zh-CN" sz="2400" dirty="0" err="1" smtClean="0">
                <a:latin typeface="Georgia" pitchFamily="18" charset="0"/>
              </a:rPr>
              <a:t>HeapCreate</a:t>
            </a:r>
            <a:r>
              <a:rPr lang="en-US" altLang="zh-CN" sz="2400" dirty="0" smtClean="0">
                <a:latin typeface="Georgia" pitchFamily="18" charset="0"/>
              </a:rPr>
              <a:t>(</a:t>
            </a:r>
            <a:r>
              <a:rPr lang="en-US" altLang="zh-CN" sz="2400" dirty="0" err="1" smtClean="0">
                <a:latin typeface="Georgia" pitchFamily="18" charset="0"/>
              </a:rPr>
              <a:t>HeapType</a:t>
            </a:r>
            <a:r>
              <a:rPr lang="en-US" altLang="zh-CN" sz="2400" dirty="0" smtClean="0">
                <a:latin typeface="Georgia" pitchFamily="18" charset="0"/>
              </a:rPr>
              <a:t> &amp;H) {  </a:t>
            </a:r>
          </a:p>
          <a:p>
            <a:pPr>
              <a:buClrTx/>
              <a:buNone/>
            </a:pPr>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H</a:t>
            </a:r>
            <a:r>
              <a:rPr lang="zh-CN" altLang="en-US" sz="2400" dirty="0" smtClean="0">
                <a:latin typeface="Georgia" pitchFamily="18" charset="0"/>
              </a:rPr>
              <a:t>进行堆排序。</a:t>
            </a:r>
          </a:p>
          <a:p>
            <a:pPr>
              <a:buClrTx/>
              <a:buNone/>
            </a:pPr>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buClrTx/>
              <a:buNone/>
            </a:pPr>
            <a:r>
              <a:rPr lang="en-US" altLang="zh-CN" sz="2400" dirty="0" smtClean="0">
                <a:latin typeface="Georgia" pitchFamily="18" charset="0"/>
              </a:rPr>
              <a:t>   </a:t>
            </a:r>
            <a:r>
              <a:rPr lang="en-US" altLang="zh-CN" sz="2400" dirty="0" err="1" smtClean="0">
                <a:latin typeface="Georgia" pitchFamily="18" charset="0"/>
              </a:rPr>
              <a:t>RedType</a:t>
            </a:r>
            <a:r>
              <a:rPr lang="en-US" altLang="zh-CN" sz="2400" dirty="0" smtClean="0">
                <a:latin typeface="Georgia" pitchFamily="18" charset="0"/>
              </a:rPr>
              <a:t> temp;</a:t>
            </a:r>
          </a:p>
          <a:p>
            <a:pPr>
              <a:buClrTx/>
              <a:buNone/>
            </a:pPr>
            <a:r>
              <a:rPr lang="en-US" altLang="zh-CN" sz="2400" dirty="0" smtClean="0">
                <a:latin typeface="Georgia" pitchFamily="18" charset="0"/>
              </a:rPr>
              <a:t>   for (</a:t>
            </a:r>
            <a:r>
              <a:rPr lang="en-US" altLang="zh-CN" sz="2400" dirty="0" err="1" smtClean="0">
                <a:solidFill>
                  <a:srgbClr val="FFFF00"/>
                </a:solidFill>
                <a:latin typeface="Georgia" pitchFamily="18" charset="0"/>
              </a:rPr>
              <a:t>i</a:t>
            </a:r>
            <a:r>
              <a:rPr lang="en-US" altLang="zh-CN" sz="2400" dirty="0" smtClean="0">
                <a:solidFill>
                  <a:srgbClr val="FFFF00"/>
                </a:solidFill>
                <a:latin typeface="Georgia" pitchFamily="18" charset="0"/>
              </a:rPr>
              <a:t>=</a:t>
            </a:r>
            <a:r>
              <a:rPr lang="en-US" altLang="zh-CN" sz="2400" dirty="0" err="1" smtClean="0">
                <a:solidFill>
                  <a:srgbClr val="FFFF00"/>
                </a:solidFill>
                <a:latin typeface="Georgia" pitchFamily="18" charset="0"/>
              </a:rPr>
              <a:t>H.length</a:t>
            </a:r>
            <a:r>
              <a:rPr lang="en-US" altLang="zh-CN" sz="2400" dirty="0" smtClean="0">
                <a:solidFill>
                  <a:srgbClr val="FFFF00"/>
                </a:solidFill>
                <a:latin typeface="Georgia" pitchFamily="18" charset="0"/>
              </a:rPr>
              <a:t>/2; </a:t>
            </a:r>
            <a:r>
              <a:rPr lang="en-US" altLang="zh-CN" sz="2400" dirty="0" err="1" smtClean="0">
                <a:solidFill>
                  <a:srgbClr val="FFFF00"/>
                </a:solidFill>
                <a:latin typeface="Georgia" pitchFamily="18" charset="0"/>
              </a:rPr>
              <a:t>i</a:t>
            </a:r>
            <a:r>
              <a:rPr lang="en-US" altLang="zh-CN" sz="2400" dirty="0" smtClean="0">
                <a:solidFill>
                  <a:srgbClr val="FFFF00"/>
                </a:solidFill>
                <a:latin typeface="Georgia" pitchFamily="18" charset="0"/>
              </a:rPr>
              <a:t>&gt;0; --</a:t>
            </a:r>
            <a:r>
              <a:rPr lang="en-US" altLang="zh-CN" sz="2400" dirty="0" err="1" smtClean="0">
                <a:solidFill>
                  <a:srgbClr val="FFFF00"/>
                </a:solidFill>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把</a:t>
            </a:r>
            <a:r>
              <a:rPr lang="en-US" altLang="zh-CN" sz="2400" dirty="0" err="1" smtClean="0">
                <a:latin typeface="Georgia" pitchFamily="18" charset="0"/>
              </a:rPr>
              <a:t>H.r</a:t>
            </a:r>
            <a:r>
              <a:rPr lang="en-US" altLang="zh-CN" sz="2400" dirty="0" smtClean="0">
                <a:latin typeface="Georgia" pitchFamily="18" charset="0"/>
              </a:rPr>
              <a:t>[1..H.length]</a:t>
            </a:r>
            <a:r>
              <a:rPr lang="zh-CN" altLang="en-US" sz="2400" dirty="0" smtClean="0">
                <a:latin typeface="Georgia" pitchFamily="18" charset="0"/>
              </a:rPr>
              <a:t>建成最大堆</a:t>
            </a:r>
          </a:p>
          <a:p>
            <a:pPr>
              <a:buClrTx/>
              <a:buNone/>
            </a:pPr>
            <a:r>
              <a:rPr lang="zh-CN" altLang="en-US" sz="2400" dirty="0" smtClean="0">
                <a:latin typeface="Georgia" pitchFamily="18" charset="0"/>
              </a:rPr>
              <a:t>      </a:t>
            </a:r>
            <a:r>
              <a:rPr lang="en-US" altLang="zh-CN" sz="2400" dirty="0" err="1" smtClean="0">
                <a:latin typeface="Georgia" pitchFamily="18" charset="0"/>
              </a:rPr>
              <a:t>HeapAdjust</a:t>
            </a:r>
            <a:r>
              <a:rPr lang="en-US" altLang="zh-CN" sz="2400" dirty="0" smtClean="0">
                <a:latin typeface="Georgia" pitchFamily="18" charset="0"/>
              </a:rPr>
              <a:t> ( H,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H.length</a:t>
            </a:r>
            <a:r>
              <a:rPr lang="en-US" altLang="zh-CN" sz="2400" dirty="0" smtClean="0">
                <a:latin typeface="Georgia" pitchFamily="18" charset="0"/>
              </a:rPr>
              <a:t> );</a:t>
            </a:r>
          </a:p>
          <a:p>
            <a:pPr>
              <a:buClrTx/>
              <a:buNone/>
            </a:pPr>
            <a:r>
              <a:rPr lang="en-US" altLang="zh-CN" sz="2400" dirty="0" smtClean="0">
                <a:latin typeface="Georgia" pitchFamily="18" charset="0"/>
              </a:rPr>
              <a:t>} // </a:t>
            </a:r>
            <a:r>
              <a:rPr lang="en-US" altLang="zh-CN" sz="2400" dirty="0" err="1" smtClean="0">
                <a:latin typeface="Georgia" pitchFamily="18" charset="0"/>
              </a:rPr>
              <a:t>HeapCreate</a:t>
            </a:r>
            <a:endParaRPr lang="zh-CN" altLang="en-US" sz="24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47</a:t>
            </a:fld>
            <a:endParaRPr lang="en-US" altLang="zh-CN"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719138" y="33291"/>
            <a:ext cx="7146925" cy="863600"/>
          </a:xfrm>
        </p:spPr>
        <p:txBody>
          <a:bodyPr/>
          <a:lstStyle/>
          <a:p>
            <a:pPr algn="ctr"/>
            <a:r>
              <a:rPr lang="zh-CN" altLang="en-US" sz="4000" dirty="0">
                <a:ea typeface="华文新魏" pitchFamily="2" charset="-122"/>
              </a:rPr>
              <a:t>最大堆的向下调整算法</a:t>
            </a:r>
          </a:p>
        </p:txBody>
      </p:sp>
      <p:sp>
        <p:nvSpPr>
          <p:cNvPr id="964612" name="Rectangle 4"/>
          <p:cNvSpPr>
            <a:spLocks noGrp="1" noChangeArrowheads="1"/>
          </p:cNvSpPr>
          <p:nvPr>
            <p:ph idx="1"/>
          </p:nvPr>
        </p:nvSpPr>
        <p:spPr>
          <a:xfrm>
            <a:off x="117414" y="836577"/>
            <a:ext cx="8872659" cy="5653124"/>
          </a:xfrm>
        </p:spPr>
        <p:txBody>
          <a:bodyPr>
            <a:normAutofit fontScale="77500" lnSpcReduction="20000"/>
          </a:bodyPr>
          <a:lstStyle/>
          <a:p>
            <a:pPr>
              <a:buClrTx/>
              <a:buNone/>
            </a:pPr>
            <a:r>
              <a:rPr lang="en-US" altLang="zh-CN" sz="2800" dirty="0" smtClean="0">
                <a:latin typeface="Georgia" pitchFamily="18" charset="0"/>
              </a:rPr>
              <a:t>void </a:t>
            </a:r>
            <a:r>
              <a:rPr lang="en-US" altLang="zh-CN" sz="2800" dirty="0" err="1" smtClean="0">
                <a:latin typeface="Georgia" pitchFamily="18" charset="0"/>
              </a:rPr>
              <a:t>HeapAdjust</a:t>
            </a:r>
            <a:r>
              <a:rPr lang="en-US" altLang="zh-CN" sz="2800" dirty="0" smtClean="0">
                <a:latin typeface="Georgia" pitchFamily="18" charset="0"/>
              </a:rPr>
              <a:t>(</a:t>
            </a:r>
            <a:r>
              <a:rPr lang="en-US" altLang="zh-CN" sz="2800" dirty="0" err="1" smtClean="0">
                <a:latin typeface="Georgia" pitchFamily="18" charset="0"/>
              </a:rPr>
              <a:t>HeapType</a:t>
            </a:r>
            <a:r>
              <a:rPr lang="en-US" altLang="zh-CN" sz="2800" dirty="0" smtClean="0">
                <a:latin typeface="Georgia" pitchFamily="18" charset="0"/>
              </a:rPr>
              <a:t> &amp;H, </a:t>
            </a:r>
            <a:r>
              <a:rPr lang="en-US" altLang="zh-CN" sz="2800" dirty="0" err="1" smtClean="0">
                <a:latin typeface="Georgia" pitchFamily="18" charset="0"/>
              </a:rPr>
              <a:t>int</a:t>
            </a:r>
            <a:r>
              <a:rPr lang="en-US" altLang="zh-CN" sz="2800" dirty="0" smtClean="0">
                <a:latin typeface="Georgia" pitchFamily="18" charset="0"/>
              </a:rPr>
              <a:t> s, </a:t>
            </a:r>
            <a:r>
              <a:rPr lang="en-US" altLang="zh-CN" sz="2800" dirty="0" err="1" smtClean="0">
                <a:latin typeface="Georgia" pitchFamily="18" charset="0"/>
              </a:rPr>
              <a:t>int</a:t>
            </a:r>
            <a:r>
              <a:rPr lang="en-US" altLang="zh-CN" sz="2800" dirty="0" smtClean="0">
                <a:latin typeface="Georgia" pitchFamily="18" charset="0"/>
              </a:rPr>
              <a:t> m) {  // </a:t>
            </a:r>
            <a:r>
              <a:rPr lang="zh-CN" altLang="en-US" sz="2800" dirty="0" smtClean="0">
                <a:latin typeface="Georgia" pitchFamily="18" charset="0"/>
              </a:rPr>
              <a:t>算法</a:t>
            </a:r>
            <a:r>
              <a:rPr lang="en-US" altLang="zh-CN" sz="2800" dirty="0" smtClean="0">
                <a:latin typeface="Georgia" pitchFamily="18" charset="0"/>
              </a:rPr>
              <a:t>10.10</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已知</a:t>
            </a:r>
            <a:r>
              <a:rPr lang="en-US" altLang="zh-CN" sz="2800" dirty="0" err="1" smtClean="0">
                <a:latin typeface="Georgia" pitchFamily="18" charset="0"/>
              </a:rPr>
              <a:t>H.r</a:t>
            </a:r>
            <a:r>
              <a:rPr lang="en-US" altLang="zh-CN" sz="2800" dirty="0" smtClean="0">
                <a:latin typeface="Georgia" pitchFamily="18" charset="0"/>
              </a:rPr>
              <a:t>[s..m]</a:t>
            </a:r>
            <a:r>
              <a:rPr lang="zh-CN" altLang="en-US" sz="2800" dirty="0" smtClean="0">
                <a:latin typeface="Georgia" pitchFamily="18" charset="0"/>
              </a:rPr>
              <a:t>中记录的关键字除</a:t>
            </a:r>
            <a:r>
              <a:rPr lang="en-US" altLang="zh-CN" sz="2800" dirty="0" err="1" smtClean="0">
                <a:latin typeface="Georgia" pitchFamily="18" charset="0"/>
              </a:rPr>
              <a:t>H.r</a:t>
            </a:r>
            <a:r>
              <a:rPr lang="en-US" altLang="zh-CN" sz="2800" dirty="0" smtClean="0">
                <a:latin typeface="Georgia" pitchFamily="18" charset="0"/>
              </a:rPr>
              <a:t>[s].key</a:t>
            </a:r>
            <a:r>
              <a:rPr lang="zh-CN" altLang="en-US" sz="2800" dirty="0" smtClean="0">
                <a:latin typeface="Georgia" pitchFamily="18" charset="0"/>
              </a:rPr>
              <a:t>之外均满足堆的定义，</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本函数调整</a:t>
            </a:r>
            <a:r>
              <a:rPr lang="en-US" altLang="zh-CN" sz="2800" dirty="0" err="1" smtClean="0">
                <a:latin typeface="Georgia" pitchFamily="18" charset="0"/>
              </a:rPr>
              <a:t>H.r</a:t>
            </a:r>
            <a:r>
              <a:rPr lang="en-US" altLang="zh-CN" sz="2800" dirty="0" smtClean="0">
                <a:latin typeface="Georgia" pitchFamily="18" charset="0"/>
              </a:rPr>
              <a:t>[s]</a:t>
            </a:r>
            <a:r>
              <a:rPr lang="zh-CN" altLang="en-US" sz="2800" dirty="0" smtClean="0">
                <a:latin typeface="Georgia" pitchFamily="18" charset="0"/>
              </a:rPr>
              <a:t>的关键字，使</a:t>
            </a:r>
            <a:r>
              <a:rPr lang="en-US" altLang="zh-CN" sz="2800" dirty="0" err="1" smtClean="0">
                <a:latin typeface="Georgia" pitchFamily="18" charset="0"/>
              </a:rPr>
              <a:t>H.r</a:t>
            </a:r>
            <a:r>
              <a:rPr lang="en-US" altLang="zh-CN" sz="2800" dirty="0" smtClean="0">
                <a:latin typeface="Georgia" pitchFamily="18" charset="0"/>
              </a:rPr>
              <a:t>[s..m]</a:t>
            </a:r>
            <a:r>
              <a:rPr lang="zh-CN" altLang="en-US" sz="2800" dirty="0" smtClean="0">
                <a:latin typeface="Georgia" pitchFamily="18" charset="0"/>
              </a:rPr>
              <a:t>成为一个最大堆</a:t>
            </a:r>
          </a:p>
          <a:p>
            <a:pPr>
              <a:buClrTx/>
              <a:buNone/>
            </a:pPr>
            <a:r>
              <a:rPr lang="zh-CN" altLang="en-US" sz="2800" dirty="0" smtClean="0">
                <a:latin typeface="Georgia" pitchFamily="18" charset="0"/>
              </a:rPr>
              <a:t>  </a:t>
            </a:r>
            <a:r>
              <a:rPr lang="en-US" altLang="zh-CN" sz="2800" dirty="0" smtClean="0">
                <a:latin typeface="Georgia" pitchFamily="18" charset="0"/>
              </a:rPr>
              <a:t>// </a:t>
            </a:r>
            <a:r>
              <a:rPr lang="zh-CN" altLang="en-US" sz="2800" dirty="0" smtClean="0">
                <a:latin typeface="Georgia" pitchFamily="18" charset="0"/>
              </a:rPr>
              <a:t>（对其中记录的关键字而言）</a:t>
            </a:r>
          </a:p>
          <a:p>
            <a:pPr>
              <a:buClrTx/>
              <a:buNone/>
            </a:pPr>
            <a:r>
              <a:rPr lang="en-US" altLang="zh-CN" sz="2800" dirty="0" smtClean="0">
                <a:latin typeface="Georgia" pitchFamily="18" charset="0"/>
              </a:rPr>
              <a:t>  </a:t>
            </a:r>
            <a:r>
              <a:rPr lang="en-US" altLang="zh-CN" sz="2800" dirty="0" err="1" smtClean="0">
                <a:latin typeface="Georgia" pitchFamily="18" charset="0"/>
              </a:rPr>
              <a:t>int</a:t>
            </a:r>
            <a:r>
              <a:rPr lang="en-US" altLang="zh-CN" sz="2800" dirty="0" smtClean="0">
                <a:latin typeface="Georgia" pitchFamily="18" charset="0"/>
              </a:rPr>
              <a:t> j;</a:t>
            </a:r>
          </a:p>
          <a:p>
            <a:pPr>
              <a:buClrTx/>
              <a:buNone/>
            </a:pPr>
            <a:r>
              <a:rPr lang="en-US" altLang="zh-CN" sz="2800" dirty="0" smtClean="0">
                <a:latin typeface="Georgia" pitchFamily="18" charset="0"/>
              </a:rPr>
              <a:t>  </a:t>
            </a:r>
            <a:r>
              <a:rPr lang="en-US" altLang="zh-CN" sz="2800" dirty="0" err="1" smtClean="0">
                <a:latin typeface="Georgia" pitchFamily="18" charset="0"/>
              </a:rPr>
              <a:t>RedType</a:t>
            </a:r>
            <a:r>
              <a:rPr lang="en-US" altLang="zh-CN" sz="2800" dirty="0" smtClean="0">
                <a:latin typeface="Georgia" pitchFamily="18" charset="0"/>
              </a:rPr>
              <a:t> </a:t>
            </a:r>
            <a:r>
              <a:rPr lang="en-US" altLang="zh-CN" sz="2800" dirty="0" err="1" smtClean="0">
                <a:latin typeface="Georgia" pitchFamily="18" charset="0"/>
              </a:rPr>
              <a:t>rc</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rc</a:t>
            </a:r>
            <a:r>
              <a:rPr lang="en-US" altLang="zh-CN" sz="2800" dirty="0" smtClean="0">
                <a:latin typeface="Georgia" pitchFamily="18" charset="0"/>
              </a:rPr>
              <a:t> = </a:t>
            </a:r>
            <a:r>
              <a:rPr lang="en-US" altLang="zh-CN" sz="2800" dirty="0" err="1" smtClean="0">
                <a:latin typeface="Georgia" pitchFamily="18" charset="0"/>
              </a:rPr>
              <a:t>H.r</a:t>
            </a:r>
            <a:r>
              <a:rPr lang="en-US" altLang="zh-CN" sz="2800" dirty="0" smtClean="0">
                <a:latin typeface="Georgia" pitchFamily="18" charset="0"/>
              </a:rPr>
              <a:t>[s];</a:t>
            </a:r>
          </a:p>
          <a:p>
            <a:pPr>
              <a:buClrTx/>
              <a:buNone/>
            </a:pPr>
            <a:r>
              <a:rPr lang="en-US" altLang="zh-CN" sz="2800" dirty="0" smtClean="0">
                <a:latin typeface="Georgia" pitchFamily="18" charset="0"/>
              </a:rPr>
              <a:t>  for (j=2*s; j&lt;=m; j*=2) {   // </a:t>
            </a:r>
            <a:r>
              <a:rPr lang="zh-CN" altLang="en-US" sz="2800" dirty="0" smtClean="0">
                <a:latin typeface="Georgia" pitchFamily="18" charset="0"/>
              </a:rPr>
              <a:t>沿</a:t>
            </a:r>
            <a:r>
              <a:rPr lang="en-US" altLang="zh-CN" sz="2800" dirty="0" smtClean="0">
                <a:latin typeface="Georgia" pitchFamily="18" charset="0"/>
              </a:rPr>
              <a:t>key</a:t>
            </a:r>
            <a:r>
              <a:rPr lang="zh-CN" altLang="en-US" sz="2800" dirty="0" smtClean="0">
                <a:latin typeface="Georgia" pitchFamily="18" charset="0"/>
              </a:rPr>
              <a:t>较大的孩子结点向下筛选</a:t>
            </a:r>
          </a:p>
          <a:p>
            <a:pPr>
              <a:buClrTx/>
              <a:buNone/>
            </a:pPr>
            <a:r>
              <a:rPr lang="en-US" altLang="zh-CN" sz="2800" dirty="0" smtClean="0">
                <a:latin typeface="Georgia" pitchFamily="18" charset="0"/>
              </a:rPr>
              <a:t>       if (j&lt;m &amp;&amp; </a:t>
            </a:r>
            <a:r>
              <a:rPr lang="en-US" altLang="zh-CN" sz="2800" dirty="0" err="1" smtClean="0">
                <a:latin typeface="Georgia" pitchFamily="18" charset="0"/>
              </a:rPr>
              <a:t>H.r</a:t>
            </a:r>
            <a:r>
              <a:rPr lang="en-US" altLang="zh-CN" sz="2800" dirty="0" smtClean="0">
                <a:latin typeface="Georgia" pitchFamily="18" charset="0"/>
              </a:rPr>
              <a:t>[j].key&lt;</a:t>
            </a:r>
            <a:r>
              <a:rPr lang="en-US" altLang="zh-CN" sz="2800" dirty="0" err="1" smtClean="0">
                <a:latin typeface="Georgia" pitchFamily="18" charset="0"/>
              </a:rPr>
              <a:t>H.r</a:t>
            </a:r>
            <a:r>
              <a:rPr lang="en-US" altLang="zh-CN" sz="2800" dirty="0" smtClean="0">
                <a:latin typeface="Georgia" pitchFamily="18" charset="0"/>
              </a:rPr>
              <a:t>[j+1].key) </a:t>
            </a:r>
          </a:p>
          <a:p>
            <a:pPr>
              <a:buClrTx/>
              <a:buNone/>
            </a:pPr>
            <a:r>
              <a:rPr lang="en-US" altLang="zh-CN" sz="2800" dirty="0" smtClean="0">
                <a:latin typeface="Georgia" pitchFamily="18" charset="0"/>
              </a:rPr>
              <a:t>            ++j; // j</a:t>
            </a:r>
            <a:r>
              <a:rPr lang="zh-CN" altLang="en-US" sz="2800" dirty="0" smtClean="0">
                <a:latin typeface="Georgia" pitchFamily="18" charset="0"/>
              </a:rPr>
              <a:t>为</a:t>
            </a:r>
            <a:r>
              <a:rPr lang="en-US" altLang="zh-CN" sz="2800" dirty="0" smtClean="0">
                <a:latin typeface="Georgia" pitchFamily="18" charset="0"/>
              </a:rPr>
              <a:t>key</a:t>
            </a:r>
            <a:r>
              <a:rPr lang="zh-CN" altLang="en-US" sz="2800" dirty="0" smtClean="0">
                <a:latin typeface="Georgia" pitchFamily="18" charset="0"/>
              </a:rPr>
              <a:t>较大的记录的下标</a:t>
            </a:r>
          </a:p>
          <a:p>
            <a:pPr>
              <a:buClrTx/>
              <a:buNone/>
            </a:pPr>
            <a:r>
              <a:rPr lang="en-US" altLang="zh-CN" sz="2800" dirty="0" smtClean="0">
                <a:latin typeface="Georgia" pitchFamily="18" charset="0"/>
              </a:rPr>
              <a:t>       if (</a:t>
            </a:r>
            <a:r>
              <a:rPr lang="en-US" altLang="zh-CN" sz="2800" dirty="0" err="1" smtClean="0">
                <a:latin typeface="Georgia" pitchFamily="18" charset="0"/>
              </a:rPr>
              <a:t>rc.key</a:t>
            </a:r>
            <a:r>
              <a:rPr lang="en-US" altLang="zh-CN" sz="2800" dirty="0" smtClean="0">
                <a:latin typeface="Georgia" pitchFamily="18" charset="0"/>
              </a:rPr>
              <a:t> &gt;= </a:t>
            </a:r>
            <a:r>
              <a:rPr lang="en-US" altLang="zh-CN" sz="2800" dirty="0" err="1" smtClean="0">
                <a:latin typeface="Georgia" pitchFamily="18" charset="0"/>
              </a:rPr>
              <a:t>H.r</a:t>
            </a:r>
            <a:r>
              <a:rPr lang="en-US" altLang="zh-CN" sz="2800" dirty="0" smtClean="0">
                <a:latin typeface="Georgia" pitchFamily="18" charset="0"/>
              </a:rPr>
              <a:t>[j].key) break;         // </a:t>
            </a:r>
            <a:r>
              <a:rPr lang="en-US" altLang="zh-CN" sz="2800" dirty="0" err="1" smtClean="0">
                <a:latin typeface="Georgia" pitchFamily="18" charset="0"/>
              </a:rPr>
              <a:t>rc</a:t>
            </a:r>
            <a:r>
              <a:rPr lang="zh-CN" altLang="en-US" sz="2800" dirty="0" smtClean="0">
                <a:latin typeface="Georgia" pitchFamily="18" charset="0"/>
              </a:rPr>
              <a:t>应插入在位置</a:t>
            </a:r>
            <a:r>
              <a:rPr lang="en-US" altLang="zh-CN" sz="2800" dirty="0" smtClean="0">
                <a:latin typeface="Georgia" pitchFamily="18" charset="0"/>
              </a:rPr>
              <a:t>s</a:t>
            </a:r>
            <a:r>
              <a:rPr lang="zh-CN" altLang="en-US" sz="2800" dirty="0" smtClean="0">
                <a:latin typeface="Georgia" pitchFamily="18" charset="0"/>
              </a:rPr>
              <a:t>上，不调整</a:t>
            </a:r>
          </a:p>
          <a:p>
            <a:pPr>
              <a:buClrTx/>
              <a:buNone/>
            </a:pPr>
            <a:r>
              <a:rPr lang="en-US" altLang="zh-CN" sz="2800" dirty="0" smtClean="0">
                <a:latin typeface="Georgia" pitchFamily="18" charset="0"/>
              </a:rPr>
              <a:t>    </a:t>
            </a:r>
            <a:r>
              <a:rPr lang="en-US" altLang="zh-CN" sz="2800" dirty="0" err="1" smtClean="0">
                <a:latin typeface="Georgia" pitchFamily="18" charset="0"/>
              </a:rPr>
              <a:t>H.r</a:t>
            </a:r>
            <a:r>
              <a:rPr lang="en-US" altLang="zh-CN" sz="2800" dirty="0" smtClean="0">
                <a:latin typeface="Georgia" pitchFamily="18" charset="0"/>
              </a:rPr>
              <a:t>[s] = </a:t>
            </a:r>
            <a:r>
              <a:rPr lang="en-US" altLang="zh-CN" sz="2800" dirty="0" err="1" smtClean="0">
                <a:latin typeface="Georgia" pitchFamily="18" charset="0"/>
              </a:rPr>
              <a:t>H.r</a:t>
            </a:r>
            <a:r>
              <a:rPr lang="en-US" altLang="zh-CN" sz="2800" dirty="0" smtClean="0">
                <a:latin typeface="Georgia" pitchFamily="18" charset="0"/>
              </a:rPr>
              <a:t>[j];  </a:t>
            </a:r>
          </a:p>
          <a:p>
            <a:pPr>
              <a:buClrTx/>
              <a:buNone/>
            </a:pPr>
            <a:r>
              <a:rPr lang="en-US" altLang="zh-CN" sz="2800" dirty="0" smtClean="0">
                <a:latin typeface="Georgia" pitchFamily="18" charset="0"/>
              </a:rPr>
              <a:t>       s = j;</a:t>
            </a:r>
          </a:p>
          <a:p>
            <a:pPr>
              <a:buClrTx/>
              <a:buNone/>
            </a:pPr>
            <a:r>
              <a:rPr lang="zh-CN" altLang="en-US" sz="2800" dirty="0" smtClean="0">
                <a:latin typeface="Georgia" pitchFamily="18" charset="0"/>
              </a:rPr>
              <a:t>  </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H.r</a:t>
            </a:r>
            <a:r>
              <a:rPr lang="en-US" altLang="zh-CN" sz="2800" dirty="0" smtClean="0">
                <a:latin typeface="Georgia" pitchFamily="18" charset="0"/>
              </a:rPr>
              <a:t>[s] = </a:t>
            </a:r>
            <a:r>
              <a:rPr lang="en-US" altLang="zh-CN" sz="2800" dirty="0" err="1" smtClean="0">
                <a:latin typeface="Georgia" pitchFamily="18" charset="0"/>
              </a:rPr>
              <a:t>rc</a:t>
            </a:r>
            <a:r>
              <a:rPr lang="en-US" altLang="zh-CN" sz="2800" dirty="0" smtClean="0">
                <a:latin typeface="Georgia" pitchFamily="18" charset="0"/>
              </a:rPr>
              <a:t>;  // </a:t>
            </a:r>
            <a:r>
              <a:rPr lang="zh-CN" altLang="en-US" sz="2800" dirty="0" smtClean="0">
                <a:latin typeface="Georgia" pitchFamily="18" charset="0"/>
              </a:rPr>
              <a:t>插入</a:t>
            </a:r>
          </a:p>
          <a:p>
            <a:pPr>
              <a:buClrTx/>
              <a:buNone/>
            </a:pPr>
            <a:r>
              <a:rPr lang="en-US" altLang="zh-CN" sz="2800" dirty="0" smtClean="0">
                <a:latin typeface="Georgia" pitchFamily="18" charset="0"/>
              </a:rPr>
              <a:t>} // </a:t>
            </a:r>
            <a:r>
              <a:rPr lang="en-US" altLang="zh-CN" sz="2800" dirty="0" err="1" smtClean="0">
                <a:latin typeface="Georgia" pitchFamily="18" charset="0"/>
              </a:rPr>
              <a:t>HeapAdjust</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48</a:t>
            </a:fld>
            <a:endParaRPr lang="en-US" altLang="zh-CN"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9" name="Rectangle 3"/>
          <p:cNvSpPr>
            <a:spLocks noGrp="1" noChangeArrowheads="1"/>
          </p:cNvSpPr>
          <p:nvPr>
            <p:ph idx="1"/>
          </p:nvPr>
        </p:nvSpPr>
        <p:spPr>
          <a:xfrm>
            <a:off x="299979" y="434935"/>
            <a:ext cx="8556685" cy="6061157"/>
          </a:xfrm>
        </p:spPr>
        <p:txBody>
          <a:bodyPr>
            <a:normAutofit/>
          </a:bodyPr>
          <a:lstStyle/>
          <a:p>
            <a:pPr>
              <a:lnSpc>
                <a:spcPct val="105000"/>
              </a:lnSpc>
              <a:spcBef>
                <a:spcPct val="15000"/>
              </a:spcBef>
              <a:buClr>
                <a:schemeClr val="tx1"/>
              </a:buClr>
              <a:buSzPct val="50000"/>
            </a:pPr>
            <a:r>
              <a:rPr lang="zh-CN" altLang="en-US" sz="3000" b="1" dirty="0" smtClean="0">
                <a:solidFill>
                  <a:srgbClr val="FFFF00"/>
                </a:solidFill>
                <a:latin typeface="Times New Roman" pitchFamily="18" charset="0"/>
                <a:ea typeface="仿宋_GB2312" pitchFamily="49" charset="-122"/>
              </a:rPr>
              <a:t>堆排序算法思想</a:t>
            </a:r>
            <a:r>
              <a:rPr lang="zh-CN" altLang="en-US" sz="3000" b="1" dirty="0" smtClean="0">
                <a:latin typeface="Times New Roman" pitchFamily="18" charset="0"/>
                <a:ea typeface="仿宋_GB2312" pitchFamily="49" charset="-122"/>
              </a:rPr>
              <a:t>（以由小到大排列为例）：</a:t>
            </a:r>
            <a:endParaRPr lang="en-US" altLang="zh-CN" sz="3000" b="1" dirty="0" smtClean="0">
              <a:latin typeface="Times New Roman" pitchFamily="18" charset="0"/>
              <a:ea typeface="仿宋_GB2312" pitchFamily="49" charset="-122"/>
            </a:endParaRPr>
          </a:p>
          <a:p>
            <a:pPr marL="962406" lvl="1" indent="-514350">
              <a:lnSpc>
                <a:spcPct val="105000"/>
              </a:lnSpc>
              <a:spcBef>
                <a:spcPct val="15000"/>
              </a:spcBef>
              <a:buClr>
                <a:schemeClr val="tx1"/>
              </a:buClr>
              <a:buSzPct val="80000"/>
              <a:buFont typeface="+mj-lt"/>
              <a:buAutoNum type="arabicPeriod"/>
            </a:pPr>
            <a:r>
              <a:rPr lang="zh-CN" altLang="en-US" sz="2600" b="1" dirty="0" smtClean="0">
                <a:latin typeface="Times New Roman" pitchFamily="18" charset="0"/>
                <a:ea typeface="仿宋_GB2312" pitchFamily="49" charset="-122"/>
              </a:rPr>
              <a:t>最大</a:t>
            </a:r>
            <a:r>
              <a:rPr lang="zh-CN" altLang="en-US" sz="2600" b="1" dirty="0">
                <a:latin typeface="Times New Roman" pitchFamily="18" charset="0"/>
                <a:ea typeface="仿宋_GB2312" pitchFamily="49" charset="-122"/>
              </a:rPr>
              <a:t>堆堆</a:t>
            </a:r>
            <a:r>
              <a:rPr lang="zh-CN" altLang="en-US" sz="2600" b="1" dirty="0" smtClean="0">
                <a:latin typeface="Times New Roman" pitchFamily="18" charset="0"/>
                <a:ea typeface="仿宋_GB2312" pitchFamily="49" charset="-122"/>
              </a:rPr>
              <a:t>顶</a:t>
            </a:r>
            <a:r>
              <a:rPr lang="en-US" altLang="zh-CN" sz="2600" b="1" dirty="0" err="1" smtClean="0">
                <a:latin typeface="Times New Roman" pitchFamily="18" charset="0"/>
                <a:ea typeface="仿宋_GB2312" pitchFamily="49" charset="-122"/>
              </a:rPr>
              <a:t>H.r</a:t>
            </a:r>
            <a:r>
              <a:rPr lang="en-US" altLang="zh-CN" sz="2600" b="1" dirty="0" smtClean="0">
                <a:latin typeface="Times New Roman" pitchFamily="18" charset="0"/>
                <a:ea typeface="仿宋_GB2312" pitchFamily="49" charset="-122"/>
              </a:rPr>
              <a:t>[1]</a:t>
            </a:r>
            <a:r>
              <a:rPr lang="zh-CN" altLang="en-US" sz="2600" b="1" dirty="0">
                <a:latin typeface="Times New Roman" pitchFamily="18" charset="0"/>
                <a:ea typeface="仿宋_GB2312" pitchFamily="49" charset="-122"/>
              </a:rPr>
              <a:t>具有最大</a:t>
            </a:r>
            <a:r>
              <a:rPr lang="zh-CN" altLang="en-US" sz="2600" b="1" dirty="0" smtClean="0">
                <a:latin typeface="Times New Roman" pitchFamily="18" charset="0"/>
                <a:ea typeface="仿宋_GB2312" pitchFamily="49" charset="-122"/>
              </a:rPr>
              <a:t>的关键字，将</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[1]</a:t>
            </a:r>
            <a:r>
              <a:rPr lang="zh-CN" altLang="en-US" sz="2600" b="1" dirty="0" smtClean="0">
                <a:latin typeface="Times New Roman" pitchFamily="18" charset="0"/>
                <a:ea typeface="仿宋_GB2312" pitchFamily="49" charset="-122"/>
              </a:rPr>
              <a:t>与</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a:t>
            </a:r>
            <a:r>
              <a:rPr lang="en-US" altLang="zh-CN" sz="2600" b="1" i="1" dirty="0" smtClean="0">
                <a:latin typeface="Times New Roman" pitchFamily="18" charset="0"/>
                <a:ea typeface="仿宋_GB2312" pitchFamily="49" charset="-122"/>
              </a:rPr>
              <a:t>n</a:t>
            </a:r>
            <a:r>
              <a:rPr lang="en-US" altLang="zh-CN" sz="2600" b="1" dirty="0" smtClean="0">
                <a:latin typeface="Times New Roman" pitchFamily="18" charset="0"/>
                <a:ea typeface="仿宋_GB2312" pitchFamily="49" charset="-122"/>
              </a:rPr>
              <a:t>]</a:t>
            </a:r>
            <a:r>
              <a:rPr lang="zh-CN" altLang="en-US" sz="2600" b="1" dirty="0">
                <a:latin typeface="Times New Roman" pitchFamily="18" charset="0"/>
                <a:ea typeface="仿宋_GB2312" pitchFamily="49" charset="-122"/>
              </a:rPr>
              <a:t>对调</a:t>
            </a:r>
            <a:r>
              <a:rPr lang="en-US" altLang="zh-CN" sz="2600" b="1" dirty="0">
                <a:latin typeface="Times New Roman" pitchFamily="18" charset="0"/>
                <a:ea typeface="仿宋_GB2312" pitchFamily="49" charset="-122"/>
              </a:rPr>
              <a:t>,   </a:t>
            </a:r>
            <a:r>
              <a:rPr lang="zh-CN" altLang="en-US" sz="2600" b="1" dirty="0">
                <a:latin typeface="Times New Roman" pitchFamily="18" charset="0"/>
                <a:ea typeface="仿宋_GB2312" pitchFamily="49" charset="-122"/>
              </a:rPr>
              <a:t>把具有</a:t>
            </a:r>
            <a:r>
              <a:rPr lang="zh-CN" altLang="en-US" b="1" dirty="0" smtClean="0">
                <a:latin typeface="Times New Roman" pitchFamily="18" charset="0"/>
                <a:ea typeface="仿宋_GB2312" pitchFamily="49" charset="-122"/>
              </a:rPr>
              <a:t>最大关键字的元素交换到最后，再对前面的</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个元素</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使用堆的调整算法</a:t>
            </a:r>
            <a:r>
              <a:rPr lang="en-US" altLang="zh-CN" b="1" dirty="0" err="1" smtClean="0">
                <a:latin typeface="Times New Roman" pitchFamily="18" charset="0"/>
                <a:ea typeface="仿宋_GB2312" pitchFamily="49" charset="-122"/>
              </a:rPr>
              <a:t>HeapAdjust</a:t>
            </a:r>
            <a:r>
              <a:rPr lang="en-US" altLang="zh-CN" b="1" dirty="0" smtClean="0">
                <a:latin typeface="Times New Roman" pitchFamily="18" charset="0"/>
                <a:ea typeface="仿宋_GB2312" pitchFamily="49" charset="-122"/>
              </a:rPr>
              <a:t>(H, 1, </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-1</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，重新建立最大堆，具有次最大关键字的元素又上浮到</a:t>
            </a:r>
            <a:r>
              <a:rPr lang="en-US" altLang="zh-CN" b="1" dirty="0" err="1" smtClean="0">
                <a:latin typeface="Times New Roman" pitchFamily="18" charset="0"/>
                <a:ea typeface="仿宋_GB2312" pitchFamily="49" charset="-122"/>
              </a:rPr>
              <a:t>H.r</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位置。</a:t>
            </a:r>
            <a:endParaRPr lang="en-US" altLang="zh-CN" b="1" dirty="0" smtClean="0">
              <a:latin typeface="Times New Roman" pitchFamily="18" charset="0"/>
              <a:ea typeface="仿宋_GB2312" pitchFamily="49" charset="-122"/>
            </a:endParaRPr>
          </a:p>
          <a:p>
            <a:pPr marL="962406" lvl="1" indent="-514350">
              <a:lnSpc>
                <a:spcPct val="105000"/>
              </a:lnSpc>
              <a:spcBef>
                <a:spcPct val="15000"/>
              </a:spcBef>
              <a:buClr>
                <a:schemeClr val="tx1"/>
              </a:buClr>
              <a:buSzPct val="80000"/>
              <a:buFont typeface="+mj-lt"/>
              <a:buAutoNum type="arabicPeriod"/>
            </a:pPr>
            <a:r>
              <a:rPr lang="zh-CN" altLang="en-US" sz="2800" b="1" dirty="0" smtClean="0">
                <a:latin typeface="Times New Roman" pitchFamily="18" charset="0"/>
                <a:ea typeface="仿宋_GB2312" pitchFamily="49" charset="-122"/>
              </a:rPr>
              <a:t>再对调</a:t>
            </a:r>
            <a:r>
              <a:rPr lang="en-US" altLang="zh-CN" sz="2800" b="1" dirty="0" err="1" smtClean="0">
                <a:latin typeface="Times New Roman" pitchFamily="18" charset="0"/>
                <a:ea typeface="仿宋_GB2312" pitchFamily="49" charset="-122"/>
              </a:rPr>
              <a:t>H.r</a:t>
            </a:r>
            <a:r>
              <a:rPr lang="en-US" altLang="zh-CN" sz="2800" b="1" dirty="0" smtClean="0">
                <a:latin typeface="Times New Roman" pitchFamily="18" charset="0"/>
                <a:ea typeface="仿宋_GB2312" pitchFamily="49" charset="-122"/>
              </a:rPr>
              <a:t>[1]</a:t>
            </a:r>
            <a:r>
              <a:rPr lang="zh-CN" altLang="en-US" sz="2800" b="1" dirty="0" smtClean="0">
                <a:latin typeface="Times New Roman" pitchFamily="18" charset="0"/>
                <a:ea typeface="仿宋_GB2312" pitchFamily="49" charset="-122"/>
              </a:rPr>
              <a:t>和</a:t>
            </a:r>
            <a:r>
              <a:rPr lang="en-US" altLang="zh-CN" sz="2800" b="1" dirty="0" err="1" smtClean="0">
                <a:latin typeface="Times New Roman" pitchFamily="18" charset="0"/>
                <a:ea typeface="仿宋_GB2312" pitchFamily="49" charset="-122"/>
              </a:rPr>
              <a:t>H.r</a:t>
            </a:r>
            <a:r>
              <a:rPr lang="en-US" altLang="zh-CN"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n</a:t>
            </a:r>
            <a:r>
              <a:rPr lang="en-US" altLang="zh-CN" sz="2800" b="1" dirty="0" smtClean="0">
                <a:latin typeface="Courier New" pitchFamily="49" charset="0"/>
                <a:ea typeface="仿宋_GB2312" pitchFamily="49" charset="-122"/>
              </a:rPr>
              <a:t>-1</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，再调用</a:t>
            </a:r>
            <a:r>
              <a:rPr lang="en-US" altLang="zh-CN" sz="2800" b="1" dirty="0" err="1" smtClean="0">
                <a:latin typeface="Times New Roman" pitchFamily="18" charset="0"/>
                <a:ea typeface="仿宋_GB2312" pitchFamily="49" charset="-122"/>
              </a:rPr>
              <a:t>HeapAdjust</a:t>
            </a:r>
            <a:r>
              <a:rPr lang="en-US" altLang="zh-CN" sz="2800" b="1" dirty="0" smtClean="0">
                <a:latin typeface="Times New Roman" pitchFamily="18" charset="0"/>
                <a:ea typeface="仿宋_GB2312" pitchFamily="49" charset="-122"/>
              </a:rPr>
              <a:t> (H, 1, </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-2), </a:t>
            </a:r>
            <a:r>
              <a:rPr lang="zh-CN" altLang="en-US" sz="2800" b="1" dirty="0" smtClean="0">
                <a:latin typeface="Times New Roman" pitchFamily="18" charset="0"/>
                <a:ea typeface="仿宋_GB2312" pitchFamily="49" charset="-122"/>
              </a:rPr>
              <a:t>对前面的</a:t>
            </a:r>
            <a:r>
              <a:rPr lang="en-US" altLang="zh-CN" sz="2800" b="1" i="1" dirty="0" smtClean="0">
                <a:latin typeface="Times New Roman" pitchFamily="18" charset="0"/>
                <a:ea typeface="仿宋_GB2312" pitchFamily="49" charset="-122"/>
              </a:rPr>
              <a:t>n</a:t>
            </a:r>
            <a:r>
              <a:rPr lang="en-US" altLang="zh-CN" sz="2800" b="1" dirty="0" smtClean="0">
                <a:latin typeface="Courier New" pitchFamily="49" charset="0"/>
                <a:ea typeface="仿宋_GB2312" pitchFamily="49" charset="-122"/>
              </a:rPr>
              <a:t>-</a:t>
            </a:r>
            <a:r>
              <a:rPr lang="en-US" altLang="zh-CN" sz="2800" b="1" dirty="0" smtClean="0">
                <a:latin typeface="Times New Roman" pitchFamily="18" charset="0"/>
                <a:ea typeface="仿宋_GB2312" pitchFamily="49" charset="-122"/>
              </a:rPr>
              <a:t>2</a:t>
            </a:r>
            <a:r>
              <a:rPr lang="zh-CN" altLang="en-US" sz="2800" b="1" dirty="0" smtClean="0">
                <a:latin typeface="Times New Roman" pitchFamily="18" charset="0"/>
                <a:ea typeface="仿宋_GB2312" pitchFamily="49" charset="-122"/>
              </a:rPr>
              <a:t>个元素重新调整，</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a:t>
            </a:r>
          </a:p>
          <a:p>
            <a:pPr marL="962406" lvl="1" indent="-514350">
              <a:lnSpc>
                <a:spcPct val="105000"/>
              </a:lnSpc>
              <a:spcBef>
                <a:spcPct val="15000"/>
              </a:spcBef>
              <a:buClr>
                <a:schemeClr val="tx1"/>
              </a:buClr>
              <a:buSzPct val="80000"/>
              <a:buFont typeface="+mj-lt"/>
              <a:buAutoNum type="arabicPeriod"/>
            </a:pPr>
            <a:r>
              <a:rPr lang="zh-CN" altLang="en-US" sz="2800" b="1" dirty="0" smtClean="0">
                <a:latin typeface="Times New Roman" pitchFamily="18" charset="0"/>
                <a:ea typeface="仿宋_GB2312" pitchFamily="49" charset="-122"/>
              </a:rPr>
              <a:t>如此反复执行，最后得到全部排序好的元素序列。这个算法即堆排序算法。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49</a:t>
            </a:fld>
            <a:endParaRPr lang="en-US" altLang="zh-C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252369"/>
            <a:ext cx="6248400" cy="900113"/>
          </a:xfrm>
        </p:spPr>
        <p:txBody>
          <a:bodyPr>
            <a:normAutofit/>
          </a:bodyPr>
          <a:lstStyle/>
          <a:p>
            <a:pPr algn="ctr"/>
            <a:r>
              <a:rPr lang="zh-CN" altLang="en-US" sz="4800" b="1" dirty="0" smtClean="0">
                <a:latin typeface="华文新魏" pitchFamily="2" charset="-122"/>
                <a:ea typeface="华文新魏" pitchFamily="2" charset="-122"/>
              </a:rPr>
              <a:t>内部排序</a:t>
            </a:r>
            <a:endParaRPr lang="en-US" altLang="zh-CN" sz="48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474663" y="1304925"/>
            <a:ext cx="8382000" cy="5184775"/>
          </a:xfrm>
        </p:spPr>
        <p:txBody>
          <a:bodyPr/>
          <a:lstStyle/>
          <a:p>
            <a:pPr>
              <a:lnSpc>
                <a:spcPct val="105000"/>
              </a:lnSpc>
              <a:buClr>
                <a:schemeClr val="tx1"/>
              </a:buClr>
              <a:buSzPct val="50000"/>
            </a:pPr>
            <a:r>
              <a:rPr kumimoji="1" lang="zh-CN" altLang="en-US" sz="3200" b="1" dirty="0" smtClean="0">
                <a:latin typeface="Times New Roman" pitchFamily="18" charset="0"/>
                <a:ea typeface="仿宋_GB2312" pitchFamily="49" charset="-122"/>
              </a:rPr>
              <a:t>排序算法很多，就全面性能而言很难提出一种最优的方法（依赖于关键字的初始排列）</a:t>
            </a:r>
            <a:endParaRPr kumimoji="1" lang="en-US" altLang="zh-CN" sz="3200" b="1" dirty="0" smtClean="0">
              <a:latin typeface="Times New Roman" pitchFamily="18" charset="0"/>
              <a:ea typeface="仿宋_GB2312" pitchFamily="49" charset="-122"/>
            </a:endParaRPr>
          </a:p>
          <a:p>
            <a:pPr>
              <a:lnSpc>
                <a:spcPct val="105000"/>
              </a:lnSpc>
              <a:buClr>
                <a:schemeClr val="tx1"/>
              </a:buClr>
              <a:buSzPct val="50000"/>
            </a:pPr>
            <a:r>
              <a:rPr kumimoji="1" lang="zh-CN" altLang="en-US" sz="3200" b="1" dirty="0" smtClean="0">
                <a:latin typeface="Times New Roman" pitchFamily="18" charset="0"/>
                <a:ea typeface="仿宋_GB2312" pitchFamily="49" charset="-122"/>
              </a:rPr>
              <a:t>按排序时依据的原则不同分为五类：</a:t>
            </a:r>
            <a:endParaRPr kumimoji="1" lang="en-US" altLang="zh-CN" sz="3200" b="1" dirty="0" smtClean="0">
              <a:latin typeface="Times New Roman" pitchFamily="18" charset="0"/>
              <a:ea typeface="仿宋_GB2312" pitchFamily="49" charset="-122"/>
            </a:endParaRP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插入、交换、选择、归并和基数排序</a:t>
            </a:r>
            <a:endParaRPr kumimoji="1" lang="en-US" altLang="zh-CN" sz="2800" b="1" dirty="0" smtClean="0">
              <a:latin typeface="Times New Roman" pitchFamily="18" charset="0"/>
              <a:ea typeface="仿宋_GB2312" pitchFamily="49" charset="-122"/>
            </a:endParaRPr>
          </a:p>
          <a:p>
            <a:pPr>
              <a:lnSpc>
                <a:spcPct val="105000"/>
              </a:lnSpc>
              <a:buClr>
                <a:schemeClr val="tx1"/>
              </a:buClr>
              <a:buSzPct val="50000"/>
            </a:pPr>
            <a:r>
              <a:rPr kumimoji="1" lang="zh-CN" altLang="en-US" sz="3200" b="1" dirty="0" smtClean="0">
                <a:latin typeface="Times New Roman" pitchFamily="18" charset="0"/>
                <a:ea typeface="仿宋_GB2312" pitchFamily="49" charset="-122"/>
              </a:rPr>
              <a:t>按时间复杂度分为三类：</a:t>
            </a:r>
            <a:endParaRPr kumimoji="1" lang="en-US" altLang="zh-CN" sz="3200" b="1" dirty="0" smtClean="0">
              <a:latin typeface="Times New Roman" pitchFamily="18" charset="0"/>
              <a:ea typeface="仿宋_GB2312" pitchFamily="49" charset="-122"/>
            </a:endParaRP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简单的排序方法，时间复杂度</a:t>
            </a:r>
            <a:r>
              <a:rPr kumimoji="1" lang="en-US" altLang="zh-CN" sz="2800" b="1" dirty="0" smtClean="0">
                <a:latin typeface="Times New Roman" pitchFamily="18" charset="0"/>
                <a:ea typeface="仿宋_GB2312" pitchFamily="49" charset="-122"/>
              </a:rPr>
              <a:t>O(n</a:t>
            </a:r>
            <a:r>
              <a:rPr kumimoji="1" lang="en-US" altLang="zh-CN" sz="2800" b="1" baseline="30000" dirty="0" smtClean="0">
                <a:latin typeface="Times New Roman" pitchFamily="18" charset="0"/>
                <a:ea typeface="仿宋_GB2312" pitchFamily="49" charset="-122"/>
              </a:rPr>
              <a:t>2</a:t>
            </a:r>
            <a:r>
              <a:rPr kumimoji="1" lang="en-US" altLang="zh-CN" sz="2800" b="1" dirty="0" smtClean="0">
                <a:latin typeface="Times New Roman" pitchFamily="18" charset="0"/>
                <a:ea typeface="仿宋_GB2312" pitchFamily="49" charset="-122"/>
              </a:rPr>
              <a:t>)</a:t>
            </a: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先进的排序方法，时间复杂度</a:t>
            </a:r>
            <a:r>
              <a:rPr kumimoji="1" lang="en-US" altLang="zh-CN" sz="2800" b="1" dirty="0" smtClean="0">
                <a:latin typeface="Times New Roman" pitchFamily="18" charset="0"/>
                <a:ea typeface="仿宋_GB2312" pitchFamily="49" charset="-122"/>
              </a:rPr>
              <a:t>O(</a:t>
            </a:r>
            <a:r>
              <a:rPr kumimoji="1" lang="en-US" altLang="zh-CN" sz="2800" b="1" dirty="0" err="1" smtClean="0">
                <a:latin typeface="Times New Roman" pitchFamily="18" charset="0"/>
                <a:ea typeface="仿宋_GB2312" pitchFamily="49" charset="-122"/>
              </a:rPr>
              <a:t>nlogn</a:t>
            </a:r>
            <a:r>
              <a:rPr kumimoji="1" lang="en-US" altLang="zh-CN" sz="2800" b="1" dirty="0" smtClean="0">
                <a:latin typeface="Times New Roman" pitchFamily="18" charset="0"/>
                <a:ea typeface="仿宋_GB2312" pitchFamily="49" charset="-122"/>
              </a:rPr>
              <a:t>)</a:t>
            </a:r>
          </a:p>
          <a:p>
            <a:pPr lvl="1">
              <a:lnSpc>
                <a:spcPct val="105000"/>
              </a:lnSpc>
              <a:buClr>
                <a:schemeClr val="tx1"/>
              </a:buClr>
              <a:buSzPct val="50000"/>
            </a:pPr>
            <a:r>
              <a:rPr kumimoji="1" lang="zh-CN" altLang="en-US" sz="2800" b="1" dirty="0" smtClean="0">
                <a:latin typeface="Times New Roman" pitchFamily="18" charset="0"/>
                <a:ea typeface="仿宋_GB2312" pitchFamily="49" charset="-122"/>
              </a:rPr>
              <a:t>基数排序，时间复杂度</a:t>
            </a:r>
            <a:r>
              <a:rPr kumimoji="1" lang="en-US" altLang="zh-CN" sz="2800" b="1" dirty="0" smtClean="0">
                <a:latin typeface="Times New Roman" pitchFamily="18" charset="0"/>
                <a:ea typeface="仿宋_GB2312" pitchFamily="49" charset="-122"/>
              </a:rPr>
              <a:t>O(d*n)</a:t>
            </a:r>
            <a:endParaRPr kumimoji="1" lang="zh-CN" altLang="en-US" sz="2800" b="1" dirty="0">
              <a:latin typeface="Times New Roman" pitchFamily="18" charset="0"/>
              <a:ea typeface="仿宋_GB2312" pitchFamily="49" charset="-122"/>
            </a:endParaRP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5</a:t>
            </a:fld>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Line 2"/>
          <p:cNvSpPr>
            <a:spLocks noChangeShapeType="1"/>
          </p:cNvSpPr>
          <p:nvPr/>
        </p:nvSpPr>
        <p:spPr bwMode="auto">
          <a:xfrm flipH="1">
            <a:off x="71628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7683" name="Line 3"/>
          <p:cNvSpPr>
            <a:spLocks noChangeShapeType="1"/>
          </p:cNvSpPr>
          <p:nvPr/>
        </p:nvSpPr>
        <p:spPr bwMode="auto">
          <a:xfrm>
            <a:off x="67818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7684" name="Line 4"/>
          <p:cNvSpPr>
            <a:spLocks noChangeShapeType="1"/>
          </p:cNvSpPr>
          <p:nvPr/>
        </p:nvSpPr>
        <p:spPr bwMode="auto">
          <a:xfrm>
            <a:off x="60960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7685" name="Line 5"/>
          <p:cNvSpPr>
            <a:spLocks noChangeShapeType="1"/>
          </p:cNvSpPr>
          <p:nvPr/>
        </p:nvSpPr>
        <p:spPr bwMode="auto">
          <a:xfrm flipH="1">
            <a:off x="53340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7703" name="AutoShape 23"/>
          <p:cNvSpPr>
            <a:spLocks noChangeArrowheads="1"/>
          </p:cNvSpPr>
          <p:nvPr/>
        </p:nvSpPr>
        <p:spPr bwMode="auto">
          <a:xfrm>
            <a:off x="3886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dirty="0"/>
          </a:p>
        </p:txBody>
      </p:sp>
      <p:sp>
        <p:nvSpPr>
          <p:cNvPr id="967704" name="Oval 24"/>
          <p:cNvSpPr>
            <a:spLocks noChangeArrowheads="1"/>
          </p:cNvSpPr>
          <p:nvPr/>
        </p:nvSpPr>
        <p:spPr bwMode="auto">
          <a:xfrm>
            <a:off x="64008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5" name="Oval 25"/>
          <p:cNvSpPr>
            <a:spLocks noChangeArrowheads="1"/>
          </p:cNvSpPr>
          <p:nvPr/>
        </p:nvSpPr>
        <p:spPr bwMode="auto">
          <a:xfrm>
            <a:off x="57150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6" name="Oval 26"/>
          <p:cNvSpPr>
            <a:spLocks noChangeArrowheads="1"/>
          </p:cNvSpPr>
          <p:nvPr/>
        </p:nvSpPr>
        <p:spPr bwMode="auto">
          <a:xfrm>
            <a:off x="49530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7" name="Oval 27"/>
          <p:cNvSpPr>
            <a:spLocks noChangeArrowheads="1"/>
          </p:cNvSpPr>
          <p:nvPr/>
        </p:nvSpPr>
        <p:spPr bwMode="auto">
          <a:xfrm>
            <a:off x="60198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8" name="Oval 28"/>
          <p:cNvSpPr>
            <a:spLocks noChangeArrowheads="1"/>
          </p:cNvSpPr>
          <p:nvPr/>
        </p:nvSpPr>
        <p:spPr bwMode="auto">
          <a:xfrm>
            <a:off x="71628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7709" name="Oval 29"/>
          <p:cNvSpPr>
            <a:spLocks noChangeArrowheads="1"/>
          </p:cNvSpPr>
          <p:nvPr/>
        </p:nvSpPr>
        <p:spPr bwMode="auto">
          <a:xfrm>
            <a:off x="68580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7710" name="Text Box 30"/>
          <p:cNvSpPr txBox="1">
            <a:spLocks noChangeArrowheads="1"/>
          </p:cNvSpPr>
          <p:nvPr/>
        </p:nvSpPr>
        <p:spPr bwMode="auto">
          <a:xfrm>
            <a:off x="62484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1" name="Text Box 31"/>
          <p:cNvSpPr txBox="1">
            <a:spLocks noChangeArrowheads="1"/>
          </p:cNvSpPr>
          <p:nvPr/>
        </p:nvSpPr>
        <p:spPr bwMode="auto">
          <a:xfrm>
            <a:off x="76200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2" name="Text Box 32"/>
          <p:cNvSpPr txBox="1">
            <a:spLocks noChangeArrowheads="1"/>
          </p:cNvSpPr>
          <p:nvPr/>
        </p:nvSpPr>
        <p:spPr bwMode="auto">
          <a:xfrm>
            <a:off x="6705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3" name="Text Box 33"/>
          <p:cNvSpPr txBox="1">
            <a:spLocks noChangeArrowheads="1"/>
          </p:cNvSpPr>
          <p:nvPr/>
        </p:nvSpPr>
        <p:spPr bwMode="auto">
          <a:xfrm>
            <a:off x="63055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4" name="Text Box 34"/>
          <p:cNvSpPr txBox="1">
            <a:spLocks noChangeArrowheads="1"/>
          </p:cNvSpPr>
          <p:nvPr/>
        </p:nvSpPr>
        <p:spPr bwMode="auto">
          <a:xfrm>
            <a:off x="4800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15" name="Text Box 35"/>
          <p:cNvSpPr txBox="1">
            <a:spLocks noChangeArrowheads="1"/>
          </p:cNvSpPr>
          <p:nvPr/>
        </p:nvSpPr>
        <p:spPr bwMode="auto">
          <a:xfrm>
            <a:off x="54673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22" name="Rectangle 42" descr="羊皮纸"/>
          <p:cNvSpPr>
            <a:spLocks noChangeArrowheads="1"/>
          </p:cNvSpPr>
          <p:nvPr/>
        </p:nvSpPr>
        <p:spPr bwMode="auto">
          <a:xfrm>
            <a:off x="48006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25  </a:t>
            </a:r>
            <a:r>
              <a:rPr kumimoji="1" lang="en-US" altLang="zh-CN" sz="2800" b="1" dirty="0" smtClean="0">
                <a:solidFill>
                  <a:schemeClr val="bg1"/>
                </a:solidFill>
                <a:ea typeface="宋体" pitchFamily="2" charset="-122"/>
              </a:rPr>
              <a:t>08  </a:t>
            </a:r>
            <a:r>
              <a:rPr kumimoji="1" lang="en-US" altLang="zh-CN" sz="2800" b="1" dirty="0">
                <a:solidFill>
                  <a:schemeClr val="bg1"/>
                </a:solidFill>
                <a:ea typeface="宋体" pitchFamily="2" charset="-122"/>
              </a:rPr>
              <a:t>25* 16  </a:t>
            </a:r>
            <a:r>
              <a:rPr kumimoji="1" lang="en-US" altLang="zh-CN" sz="2800" b="1" dirty="0">
                <a:solidFill>
                  <a:srgbClr val="FF0000"/>
                </a:solidFill>
                <a:ea typeface="宋体" pitchFamily="2" charset="-122"/>
              </a:rPr>
              <a:t>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7723" name="Line 43"/>
          <p:cNvSpPr>
            <a:spLocks noChangeShapeType="1"/>
          </p:cNvSpPr>
          <p:nvPr/>
        </p:nvSpPr>
        <p:spPr bwMode="auto">
          <a:xfrm>
            <a:off x="5334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4" name="Line 44"/>
          <p:cNvSpPr>
            <a:spLocks noChangeShapeType="1"/>
          </p:cNvSpPr>
          <p:nvPr/>
        </p:nvSpPr>
        <p:spPr bwMode="auto">
          <a:xfrm>
            <a:off x="5867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5" name="Line 45"/>
          <p:cNvSpPr>
            <a:spLocks noChangeShapeType="1"/>
          </p:cNvSpPr>
          <p:nvPr/>
        </p:nvSpPr>
        <p:spPr bwMode="auto">
          <a:xfrm>
            <a:off x="6400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6" name="Line 46"/>
          <p:cNvSpPr>
            <a:spLocks noChangeShapeType="1"/>
          </p:cNvSpPr>
          <p:nvPr/>
        </p:nvSpPr>
        <p:spPr bwMode="auto">
          <a:xfrm>
            <a:off x="7010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7" name="Line 47"/>
          <p:cNvSpPr>
            <a:spLocks noChangeShapeType="1"/>
          </p:cNvSpPr>
          <p:nvPr/>
        </p:nvSpPr>
        <p:spPr bwMode="auto">
          <a:xfrm>
            <a:off x="7543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7728" name="Text Box 48"/>
          <p:cNvSpPr txBox="1">
            <a:spLocks noChangeArrowheads="1"/>
          </p:cNvSpPr>
          <p:nvPr/>
        </p:nvSpPr>
        <p:spPr bwMode="auto">
          <a:xfrm>
            <a:off x="47244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6 </a:t>
            </a:r>
            <a:r>
              <a:rPr kumimoji="1" lang="zh-CN" altLang="en-US" sz="2800" b="1" dirty="0"/>
              <a:t>号元素</a:t>
            </a:r>
            <a:r>
              <a:rPr kumimoji="1" lang="en-US" altLang="zh-CN" sz="2800" b="1" dirty="0"/>
              <a:t>,</a:t>
            </a:r>
          </a:p>
          <a:p>
            <a:pPr algn="l"/>
            <a:r>
              <a:rPr kumimoji="1" lang="en-US" altLang="zh-CN" sz="2800" b="1" dirty="0" smtClean="0"/>
              <a:t>6</a:t>
            </a:r>
            <a:r>
              <a:rPr kumimoji="1" lang="zh-CN" altLang="en-US" sz="2800" b="1" dirty="0" smtClean="0"/>
              <a:t>号</a:t>
            </a:r>
            <a:r>
              <a:rPr kumimoji="1" lang="zh-CN" altLang="en-US" sz="2800" b="1" dirty="0"/>
              <a:t>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7730" name="Freeform 50"/>
          <p:cNvSpPr>
            <a:spLocks/>
          </p:cNvSpPr>
          <p:nvPr/>
        </p:nvSpPr>
        <p:spPr bwMode="auto">
          <a:xfrm>
            <a:off x="45339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7731" name="AutoShape 51"/>
          <p:cNvSpPr>
            <a:spLocks noChangeArrowheads="1"/>
          </p:cNvSpPr>
          <p:nvPr/>
        </p:nvSpPr>
        <p:spPr bwMode="auto">
          <a:xfrm>
            <a:off x="80010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55" name="Line 2"/>
          <p:cNvSpPr>
            <a:spLocks noChangeShapeType="1"/>
          </p:cNvSpPr>
          <p:nvPr/>
        </p:nvSpPr>
        <p:spPr bwMode="auto">
          <a:xfrm flipH="1">
            <a:off x="2862207"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56" name="Line 3"/>
          <p:cNvSpPr>
            <a:spLocks noChangeShapeType="1"/>
          </p:cNvSpPr>
          <p:nvPr/>
        </p:nvSpPr>
        <p:spPr bwMode="auto">
          <a:xfrm>
            <a:off x="2481207"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57" name="Line 4"/>
          <p:cNvSpPr>
            <a:spLocks noChangeShapeType="1"/>
          </p:cNvSpPr>
          <p:nvPr/>
        </p:nvSpPr>
        <p:spPr bwMode="auto">
          <a:xfrm>
            <a:off x="1795407"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58" name="Line 5"/>
          <p:cNvSpPr>
            <a:spLocks noChangeShapeType="1"/>
          </p:cNvSpPr>
          <p:nvPr/>
        </p:nvSpPr>
        <p:spPr bwMode="auto">
          <a:xfrm flipH="1">
            <a:off x="1033407"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59" name="Oval 26"/>
          <p:cNvSpPr>
            <a:spLocks noChangeArrowheads="1"/>
          </p:cNvSpPr>
          <p:nvPr/>
        </p:nvSpPr>
        <p:spPr bwMode="auto">
          <a:xfrm>
            <a:off x="2100207" y="14478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a:solidFill>
                  <a:schemeClr val="bg1"/>
                </a:solidFill>
                <a:ea typeface="宋体" pitchFamily="2" charset="-122"/>
              </a:rPr>
              <a:t>49</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0" name="Oval 27"/>
          <p:cNvSpPr>
            <a:spLocks noChangeArrowheads="1"/>
          </p:cNvSpPr>
          <p:nvPr/>
        </p:nvSpPr>
        <p:spPr bwMode="auto">
          <a:xfrm>
            <a:off x="1414407"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1" name="Oval 28"/>
          <p:cNvSpPr>
            <a:spLocks noChangeArrowheads="1"/>
          </p:cNvSpPr>
          <p:nvPr/>
        </p:nvSpPr>
        <p:spPr bwMode="auto">
          <a:xfrm>
            <a:off x="6524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2" name="Oval 29"/>
          <p:cNvSpPr>
            <a:spLocks noChangeArrowheads="1"/>
          </p:cNvSpPr>
          <p:nvPr/>
        </p:nvSpPr>
        <p:spPr bwMode="auto">
          <a:xfrm>
            <a:off x="17192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3" name="Oval 30"/>
          <p:cNvSpPr>
            <a:spLocks noChangeArrowheads="1"/>
          </p:cNvSpPr>
          <p:nvPr/>
        </p:nvSpPr>
        <p:spPr bwMode="auto">
          <a:xfrm>
            <a:off x="2862207" y="22860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4" name="Oval 31"/>
          <p:cNvSpPr>
            <a:spLocks noChangeArrowheads="1"/>
          </p:cNvSpPr>
          <p:nvPr/>
        </p:nvSpPr>
        <p:spPr bwMode="auto">
          <a:xfrm>
            <a:off x="2557407" y="3200400"/>
            <a:ext cx="533400" cy="533400"/>
          </a:xfrm>
          <a:prstGeom prst="ellipse">
            <a:avLst/>
          </a:prstGeom>
          <a:solidFill>
            <a:srgbClr val="CCFF99"/>
          </a:solidFill>
          <a:ln w="952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65" name="Text Box 32"/>
          <p:cNvSpPr txBox="1">
            <a:spLocks noChangeArrowheads="1"/>
          </p:cNvSpPr>
          <p:nvPr/>
        </p:nvSpPr>
        <p:spPr bwMode="auto">
          <a:xfrm>
            <a:off x="1966857" y="10668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6" name="Text Box 33"/>
          <p:cNvSpPr txBox="1">
            <a:spLocks noChangeArrowheads="1"/>
          </p:cNvSpPr>
          <p:nvPr/>
        </p:nvSpPr>
        <p:spPr bwMode="auto">
          <a:xfrm>
            <a:off x="3338457" y="2057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7" name="Text Box 34"/>
          <p:cNvSpPr txBox="1">
            <a:spLocks noChangeArrowheads="1"/>
          </p:cNvSpPr>
          <p:nvPr/>
        </p:nvSpPr>
        <p:spPr bwMode="auto">
          <a:xfrm>
            <a:off x="242405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8" name="Text Box 35"/>
          <p:cNvSpPr txBox="1">
            <a:spLocks noChangeArrowheads="1"/>
          </p:cNvSpPr>
          <p:nvPr/>
        </p:nvSpPr>
        <p:spPr bwMode="auto">
          <a:xfrm>
            <a:off x="202400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Text Box 36"/>
          <p:cNvSpPr txBox="1">
            <a:spLocks noChangeArrowheads="1"/>
          </p:cNvSpPr>
          <p:nvPr/>
        </p:nvSpPr>
        <p:spPr bwMode="auto">
          <a:xfrm>
            <a:off x="519057" y="2819400"/>
            <a:ext cx="361950" cy="519113"/>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70" name="Text Box 37"/>
          <p:cNvSpPr txBox="1">
            <a:spLocks noChangeArrowheads="1"/>
          </p:cNvSpPr>
          <p:nvPr/>
        </p:nvSpPr>
        <p:spPr bwMode="auto">
          <a:xfrm>
            <a:off x="1185807" y="1919288"/>
            <a:ext cx="361950" cy="519112"/>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71" name="Rectangle 44" descr="羊皮纸"/>
          <p:cNvSpPr>
            <a:spLocks noChangeArrowheads="1"/>
          </p:cNvSpPr>
          <p:nvPr/>
        </p:nvSpPr>
        <p:spPr bwMode="auto">
          <a:xfrm>
            <a:off x="576207"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49  25  </a:t>
            </a:r>
            <a:r>
              <a:rPr kumimoji="1" lang="en-US" altLang="zh-CN" sz="2800" b="1" dirty="0" smtClean="0">
                <a:solidFill>
                  <a:schemeClr val="bg1"/>
                </a:solidFill>
                <a:ea typeface="宋体" pitchFamily="2" charset="-122"/>
              </a:rPr>
              <a:t>08 25</a:t>
            </a:r>
            <a:r>
              <a:rPr kumimoji="1" lang="en-US" altLang="zh-CN" sz="2800" b="1" dirty="0">
                <a:solidFill>
                  <a:schemeClr val="bg1"/>
                </a:solidFill>
                <a:ea typeface="宋体" pitchFamily="2" charset="-122"/>
              </a:rPr>
              <a:t>* 16  </a:t>
            </a:r>
            <a:r>
              <a:rPr kumimoji="1" lang="en-US" altLang="zh-CN" sz="2800" b="1" dirty="0" smtClean="0">
                <a:solidFill>
                  <a:schemeClr val="bg1"/>
                </a:solidFill>
                <a:ea typeface="宋体" pitchFamily="2" charset="-122"/>
              </a:rPr>
              <a:t>03</a:t>
            </a:r>
            <a:endParaRPr kumimoji="1" lang="en-US" altLang="zh-CN" sz="2400" b="1" dirty="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72" name="Line 45"/>
          <p:cNvSpPr>
            <a:spLocks noChangeShapeType="1"/>
          </p:cNvSpPr>
          <p:nvPr/>
        </p:nvSpPr>
        <p:spPr bwMode="auto">
          <a:xfrm>
            <a:off x="11096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3" name="Line 46"/>
          <p:cNvSpPr>
            <a:spLocks noChangeShapeType="1"/>
          </p:cNvSpPr>
          <p:nvPr/>
        </p:nvSpPr>
        <p:spPr bwMode="auto">
          <a:xfrm>
            <a:off x="16430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4" name="Line 47"/>
          <p:cNvSpPr>
            <a:spLocks noChangeShapeType="1"/>
          </p:cNvSpPr>
          <p:nvPr/>
        </p:nvSpPr>
        <p:spPr bwMode="auto">
          <a:xfrm>
            <a:off x="21764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5" name="Line 48"/>
          <p:cNvSpPr>
            <a:spLocks noChangeShapeType="1"/>
          </p:cNvSpPr>
          <p:nvPr/>
        </p:nvSpPr>
        <p:spPr bwMode="auto">
          <a:xfrm>
            <a:off x="27860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6" name="Line 49"/>
          <p:cNvSpPr>
            <a:spLocks noChangeShapeType="1"/>
          </p:cNvSpPr>
          <p:nvPr/>
        </p:nvSpPr>
        <p:spPr bwMode="auto">
          <a:xfrm>
            <a:off x="3319407"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77" name="Text Box 50"/>
          <p:cNvSpPr txBox="1">
            <a:spLocks noChangeArrowheads="1"/>
          </p:cNvSpPr>
          <p:nvPr/>
        </p:nvSpPr>
        <p:spPr bwMode="auto">
          <a:xfrm>
            <a:off x="1196461" y="5043488"/>
            <a:ext cx="1988045" cy="523220"/>
          </a:xfrm>
          <a:prstGeom prst="rect">
            <a:avLst/>
          </a:prstGeom>
          <a:noFill/>
          <a:ln w="9525">
            <a:noFill/>
            <a:miter lim="800000"/>
            <a:headEnd/>
            <a:tailEnd/>
          </a:ln>
        </p:spPr>
        <p:txBody>
          <a:bodyPr wrap="none">
            <a:spAutoFit/>
          </a:bodyPr>
          <a:lstStyle/>
          <a:p>
            <a:pPr algn="l"/>
            <a:r>
              <a:rPr kumimoji="1" lang="zh-CN" altLang="en-US" sz="2800" b="1" dirty="0" smtClean="0"/>
              <a:t>初始最大</a:t>
            </a:r>
            <a:r>
              <a:rPr kumimoji="1" lang="zh-CN" altLang="en-US" sz="2800" b="1" dirty="0"/>
              <a:t>堆</a:t>
            </a:r>
            <a:endParaRPr kumimoji="1" lang="zh-CN" altLang="en-US" sz="2400" dirty="0">
              <a:solidFill>
                <a:schemeClr val="bg1"/>
              </a:solidFill>
              <a:ea typeface="宋体" pitchFamily="2" charset="-122"/>
            </a:endParaRPr>
          </a:p>
        </p:txBody>
      </p:sp>
      <p:sp>
        <p:nvSpPr>
          <p:cNvPr id="52" name="灯片编号占位符 51"/>
          <p:cNvSpPr>
            <a:spLocks noGrp="1"/>
          </p:cNvSpPr>
          <p:nvPr>
            <p:ph type="sldNum" sz="quarter" idx="12"/>
          </p:nvPr>
        </p:nvSpPr>
        <p:spPr/>
        <p:txBody>
          <a:bodyPr/>
          <a:lstStyle/>
          <a:p>
            <a:fld id="{4717F81E-E54E-4311-B9CB-5A0E4AFE9DD3}" type="slidenum">
              <a:rPr lang="en-US" altLang="zh-CN" smtClean="0"/>
              <a:pPr/>
              <a:t>50</a:t>
            </a:fld>
            <a:endParaRPr lang="en-US" altLang="zh-CN"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Line 2"/>
          <p:cNvSpPr>
            <a:spLocks noChangeShapeType="1"/>
          </p:cNvSpPr>
          <p:nvPr/>
        </p:nvSpPr>
        <p:spPr bwMode="auto">
          <a:xfrm flipH="1">
            <a:off x="714375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8707" name="Line 3"/>
          <p:cNvSpPr>
            <a:spLocks noChangeShapeType="1"/>
          </p:cNvSpPr>
          <p:nvPr/>
        </p:nvSpPr>
        <p:spPr bwMode="auto">
          <a:xfrm>
            <a:off x="676275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8708" name="Line 4"/>
          <p:cNvSpPr>
            <a:spLocks noChangeShapeType="1"/>
          </p:cNvSpPr>
          <p:nvPr/>
        </p:nvSpPr>
        <p:spPr bwMode="auto">
          <a:xfrm>
            <a:off x="607695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8709" name="Line 5"/>
          <p:cNvSpPr>
            <a:spLocks noChangeShapeType="1"/>
          </p:cNvSpPr>
          <p:nvPr/>
        </p:nvSpPr>
        <p:spPr bwMode="auto">
          <a:xfrm flipH="1">
            <a:off x="531495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8710"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8711"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8712"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8713"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8715"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25</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6"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p>
        </p:txBody>
      </p:sp>
      <p:sp>
        <p:nvSpPr>
          <p:cNvPr id="968717" name="Oval 13"/>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8"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19" name="Oval 15"/>
          <p:cNvSpPr>
            <a:spLocks noChangeArrowheads="1"/>
          </p:cNvSpPr>
          <p:nvPr/>
        </p:nvSpPr>
        <p:spPr bwMode="auto">
          <a:xfrm>
            <a:off x="19812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20"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a:solidFill>
                  <a:schemeClr val="bg2"/>
                </a:solidFill>
                <a:ea typeface="宋体" pitchFamily="2" charset="-122"/>
              </a:rPr>
              <a:t>49</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21"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2"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3"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4"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5"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6"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27" name="AutoShape 23"/>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8728" name="Oval 24"/>
          <p:cNvSpPr>
            <a:spLocks noChangeArrowheads="1"/>
          </p:cNvSpPr>
          <p:nvPr/>
        </p:nvSpPr>
        <p:spPr bwMode="auto">
          <a:xfrm>
            <a:off x="63817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29" name="Oval 25"/>
          <p:cNvSpPr>
            <a:spLocks noChangeArrowheads="1"/>
          </p:cNvSpPr>
          <p:nvPr/>
        </p:nvSpPr>
        <p:spPr bwMode="auto">
          <a:xfrm>
            <a:off x="56959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0" name="Oval 26"/>
          <p:cNvSpPr>
            <a:spLocks noChangeArrowheads="1"/>
          </p:cNvSpPr>
          <p:nvPr/>
        </p:nvSpPr>
        <p:spPr bwMode="auto">
          <a:xfrm>
            <a:off x="493395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8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1" name="Oval 27"/>
          <p:cNvSpPr>
            <a:spLocks noChangeArrowheads="1"/>
          </p:cNvSpPr>
          <p:nvPr/>
        </p:nvSpPr>
        <p:spPr bwMode="auto">
          <a:xfrm>
            <a:off x="60007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32" name="Oval 28"/>
          <p:cNvSpPr>
            <a:spLocks noChangeArrowheads="1"/>
          </p:cNvSpPr>
          <p:nvPr/>
        </p:nvSpPr>
        <p:spPr bwMode="auto">
          <a:xfrm>
            <a:off x="71437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8733" name="Oval 29"/>
          <p:cNvSpPr>
            <a:spLocks noChangeArrowheads="1"/>
          </p:cNvSpPr>
          <p:nvPr/>
        </p:nvSpPr>
        <p:spPr bwMode="auto">
          <a:xfrm>
            <a:off x="68389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8734" name="Text Box 30"/>
          <p:cNvSpPr txBox="1">
            <a:spLocks noChangeArrowheads="1"/>
          </p:cNvSpPr>
          <p:nvPr/>
        </p:nvSpPr>
        <p:spPr bwMode="auto">
          <a:xfrm>
            <a:off x="62484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5" name="Text Box 31"/>
          <p:cNvSpPr txBox="1">
            <a:spLocks noChangeArrowheads="1"/>
          </p:cNvSpPr>
          <p:nvPr/>
        </p:nvSpPr>
        <p:spPr bwMode="auto">
          <a:xfrm>
            <a:off x="76200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6" name="Text Box 32"/>
          <p:cNvSpPr txBox="1">
            <a:spLocks noChangeArrowheads="1"/>
          </p:cNvSpPr>
          <p:nvPr/>
        </p:nvSpPr>
        <p:spPr bwMode="auto">
          <a:xfrm>
            <a:off x="6705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7" name="Text Box 33"/>
          <p:cNvSpPr txBox="1">
            <a:spLocks noChangeArrowheads="1"/>
          </p:cNvSpPr>
          <p:nvPr/>
        </p:nvSpPr>
        <p:spPr bwMode="auto">
          <a:xfrm>
            <a:off x="63055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8" name="Text Box 34"/>
          <p:cNvSpPr txBox="1">
            <a:spLocks noChangeArrowheads="1"/>
          </p:cNvSpPr>
          <p:nvPr/>
        </p:nvSpPr>
        <p:spPr bwMode="auto">
          <a:xfrm>
            <a:off x="48006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39" name="Text Box 35"/>
          <p:cNvSpPr txBox="1">
            <a:spLocks noChangeArrowheads="1"/>
          </p:cNvSpPr>
          <p:nvPr/>
        </p:nvSpPr>
        <p:spPr bwMode="auto">
          <a:xfrm>
            <a:off x="54673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40"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25  25* </a:t>
            </a:r>
            <a:r>
              <a:rPr kumimoji="1" lang="en-US" altLang="zh-CN" sz="2800" b="1" dirty="0" smtClean="0">
                <a:solidFill>
                  <a:schemeClr val="bg1"/>
                </a:solidFill>
                <a:ea typeface="宋体" pitchFamily="2" charset="-122"/>
              </a:rPr>
              <a:t>08  03  </a:t>
            </a:r>
            <a:r>
              <a:rPr kumimoji="1" lang="en-US" altLang="zh-CN" sz="2800" b="1" dirty="0">
                <a:solidFill>
                  <a:schemeClr val="bg1"/>
                </a:solidFill>
                <a:ea typeface="宋体" pitchFamily="2" charset="-122"/>
              </a:rPr>
              <a:t>16  </a:t>
            </a:r>
            <a:r>
              <a:rPr kumimoji="1" lang="en-US" altLang="zh-CN" sz="2800" b="1" dirty="0">
                <a:solidFill>
                  <a:srgbClr val="FF0000"/>
                </a:solidFill>
                <a:ea typeface="宋体" pitchFamily="2" charset="-122"/>
              </a:rPr>
              <a:t>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8741"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2" name="Line 38"/>
          <p:cNvSpPr>
            <a:spLocks noChangeShapeType="1"/>
          </p:cNvSpPr>
          <p:nvPr/>
        </p:nvSpPr>
        <p:spPr bwMode="auto">
          <a:xfrm>
            <a:off x="182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3" name="Line 39"/>
          <p:cNvSpPr>
            <a:spLocks noChangeShapeType="1"/>
          </p:cNvSpPr>
          <p:nvPr/>
        </p:nvSpPr>
        <p:spPr bwMode="auto">
          <a:xfrm>
            <a:off x="236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4"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5"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6"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16  25* </a:t>
            </a:r>
            <a:r>
              <a:rPr kumimoji="1" lang="en-US" altLang="zh-CN" sz="2800" b="1" dirty="0" smtClean="0">
                <a:solidFill>
                  <a:schemeClr val="bg1"/>
                </a:solidFill>
                <a:ea typeface="宋体" pitchFamily="2" charset="-122"/>
              </a:rPr>
              <a:t>08  03  </a:t>
            </a:r>
            <a:r>
              <a:rPr kumimoji="1" lang="en-US" altLang="zh-CN" sz="2800" b="1" dirty="0">
                <a:solidFill>
                  <a:srgbClr val="FF0000"/>
                </a:solidFill>
                <a:ea typeface="宋体" pitchFamily="2" charset="-122"/>
              </a:rPr>
              <a:t>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8747"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8" name="Line 44"/>
          <p:cNvSpPr>
            <a:spLocks noChangeShapeType="1"/>
          </p:cNvSpPr>
          <p:nvPr/>
        </p:nvSpPr>
        <p:spPr bwMode="auto">
          <a:xfrm>
            <a:off x="6248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49" name="Line 45"/>
          <p:cNvSpPr>
            <a:spLocks noChangeShapeType="1"/>
          </p:cNvSpPr>
          <p:nvPr/>
        </p:nvSpPr>
        <p:spPr bwMode="auto">
          <a:xfrm>
            <a:off x="6781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0"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1"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8752" name="Text Box 48"/>
          <p:cNvSpPr txBox="1">
            <a:spLocks noChangeArrowheads="1"/>
          </p:cNvSpPr>
          <p:nvPr/>
        </p:nvSpPr>
        <p:spPr bwMode="auto">
          <a:xfrm>
            <a:off x="50292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5 </a:t>
            </a:r>
            <a:r>
              <a:rPr kumimoji="1" lang="zh-CN" altLang="en-US" sz="2800" b="1" dirty="0"/>
              <a:t>号元素</a:t>
            </a:r>
            <a:r>
              <a:rPr kumimoji="1" lang="en-US" altLang="zh-CN" sz="2800" b="1" dirty="0"/>
              <a:t>,</a:t>
            </a:r>
          </a:p>
          <a:p>
            <a:pPr algn="l"/>
            <a:r>
              <a:rPr kumimoji="1" lang="en-US" altLang="zh-CN" sz="2800" b="1" dirty="0" smtClean="0"/>
              <a:t>5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8753"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5 </a:t>
            </a:r>
            <a:r>
              <a:rPr kumimoji="1" lang="zh-CN" altLang="en-US" sz="2800" b="1" dirty="0"/>
              <a:t>号 重新</a:t>
            </a:r>
          </a:p>
          <a:p>
            <a:pPr algn="l"/>
            <a:r>
              <a:rPr kumimoji="1" lang="zh-CN" altLang="en-US" sz="2800" b="1" dirty="0"/>
              <a:t>调整为最大堆</a:t>
            </a:r>
          </a:p>
        </p:txBody>
      </p:sp>
      <p:sp>
        <p:nvSpPr>
          <p:cNvPr id="968754" name="Freeform 50"/>
          <p:cNvSpPr>
            <a:spLocks/>
          </p:cNvSpPr>
          <p:nvPr/>
        </p:nvSpPr>
        <p:spPr bwMode="auto">
          <a:xfrm>
            <a:off x="495300" y="1028700"/>
            <a:ext cx="3619500" cy="3035300"/>
          </a:xfrm>
          <a:custGeom>
            <a:avLst/>
            <a:gdLst/>
            <a:ahLst/>
            <a:cxnLst>
              <a:cxn ang="0">
                <a:pos x="936" y="216"/>
              </a:cxn>
              <a:cxn ang="0">
                <a:pos x="168" y="1176"/>
              </a:cxn>
              <a:cxn ang="0">
                <a:pos x="168" y="1752"/>
              </a:cxn>
              <a:cxn ang="0">
                <a:pos x="1176" y="1848"/>
              </a:cxn>
              <a:cxn ang="0">
                <a:pos x="1416" y="1368"/>
              </a:cxn>
              <a:cxn ang="0">
                <a:pos x="1656" y="1272"/>
              </a:cxn>
              <a:cxn ang="0">
                <a:pos x="1992" y="1272"/>
              </a:cxn>
              <a:cxn ang="0">
                <a:pos x="2184" y="1032"/>
              </a:cxn>
              <a:cxn ang="0">
                <a:pos x="2184" y="744"/>
              </a:cxn>
              <a:cxn ang="0">
                <a:pos x="1608" y="120"/>
              </a:cxn>
              <a:cxn ang="0">
                <a:pos x="1224" y="24"/>
              </a:cxn>
              <a:cxn ang="0">
                <a:pos x="936" y="216"/>
              </a:cxn>
            </a:cxnLst>
            <a:rect l="0" t="0" r="r" b="b"/>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8755" name="AutoShape 51"/>
          <p:cNvSpPr>
            <a:spLocks noChangeArrowheads="1"/>
          </p:cNvSpPr>
          <p:nvPr/>
        </p:nvSpPr>
        <p:spPr bwMode="auto">
          <a:xfrm>
            <a:off x="76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8756" name="Line 52"/>
          <p:cNvSpPr>
            <a:spLocks noChangeShapeType="1"/>
          </p:cNvSpPr>
          <p:nvPr/>
        </p:nvSpPr>
        <p:spPr bwMode="auto">
          <a:xfrm flipV="1">
            <a:off x="1295400" y="27432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8757" name="Line 53"/>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8758" name="Line 54"/>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8759" name="Line 55"/>
          <p:cNvSpPr>
            <a:spLocks noChangeShapeType="1"/>
          </p:cNvSpPr>
          <p:nvPr/>
        </p:nvSpPr>
        <p:spPr bwMode="auto">
          <a:xfrm flipH="1">
            <a:off x="1219200" y="26670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8760" name="Freeform 56"/>
          <p:cNvSpPr>
            <a:spLocks/>
          </p:cNvSpPr>
          <p:nvPr/>
        </p:nvSpPr>
        <p:spPr bwMode="auto">
          <a:xfrm>
            <a:off x="48260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8761" name="AutoShape 57"/>
          <p:cNvSpPr>
            <a:spLocks noChangeArrowheads="1"/>
          </p:cNvSpPr>
          <p:nvPr/>
        </p:nvSpPr>
        <p:spPr bwMode="auto">
          <a:xfrm>
            <a:off x="81534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58" name="灯片编号占位符 57"/>
          <p:cNvSpPr>
            <a:spLocks noGrp="1"/>
          </p:cNvSpPr>
          <p:nvPr>
            <p:ph type="sldNum" sz="quarter" idx="12"/>
          </p:nvPr>
        </p:nvSpPr>
        <p:spPr/>
        <p:txBody>
          <a:bodyPr/>
          <a:lstStyle/>
          <a:p>
            <a:fld id="{4717F81E-E54E-4311-B9CB-5A0E4AFE9DD3}" type="slidenum">
              <a:rPr lang="en-US" altLang="zh-CN" smtClean="0"/>
              <a:pPr/>
              <a:t>51</a:t>
            </a:fld>
            <a:endParaRPr lang="en-US" altLang="zh-CN"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Line 2"/>
          <p:cNvSpPr>
            <a:spLocks noChangeShapeType="1"/>
          </p:cNvSpPr>
          <p:nvPr/>
        </p:nvSpPr>
        <p:spPr bwMode="auto">
          <a:xfrm flipH="1">
            <a:off x="70739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9731" name="Line 3"/>
          <p:cNvSpPr>
            <a:spLocks noChangeShapeType="1"/>
          </p:cNvSpPr>
          <p:nvPr/>
        </p:nvSpPr>
        <p:spPr bwMode="auto">
          <a:xfrm>
            <a:off x="66929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9732" name="Line 4"/>
          <p:cNvSpPr>
            <a:spLocks noChangeShapeType="1"/>
          </p:cNvSpPr>
          <p:nvPr/>
        </p:nvSpPr>
        <p:spPr bwMode="auto">
          <a:xfrm>
            <a:off x="60071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9733" name="Line 5"/>
          <p:cNvSpPr>
            <a:spLocks noChangeShapeType="1"/>
          </p:cNvSpPr>
          <p:nvPr/>
        </p:nvSpPr>
        <p:spPr bwMode="auto">
          <a:xfrm flipH="1">
            <a:off x="52451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9734"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69735"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69736"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69737"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69739"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400" b="1">
                <a:solidFill>
                  <a:schemeClr val="bg1"/>
                </a:solidFill>
                <a:ea typeface="宋体" pitchFamily="2" charset="-122"/>
              </a:rPr>
              <a:t>25*</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0"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b="1">
              <a:solidFill>
                <a:schemeClr val="bg1"/>
              </a:solidFill>
              <a:ea typeface="宋体" pitchFamily="2" charset="-122"/>
            </a:endParaRPr>
          </a:p>
        </p:txBody>
      </p:sp>
      <p:sp>
        <p:nvSpPr>
          <p:cNvPr id="969741" name="Oval 13"/>
          <p:cNvSpPr>
            <a:spLocks noChangeArrowheads="1"/>
          </p:cNvSpPr>
          <p:nvPr/>
        </p:nvSpPr>
        <p:spPr bwMode="auto">
          <a:xfrm>
            <a:off x="914400" y="32004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2"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43" name="Oval 15"/>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44"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45"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6"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7"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8"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49"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0"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1" name="AutoShape 23"/>
          <p:cNvSpPr>
            <a:spLocks noChangeArrowheads="1"/>
          </p:cNvSpPr>
          <p:nvPr/>
        </p:nvSpPr>
        <p:spPr bwMode="auto">
          <a:xfrm>
            <a:off x="41148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52" name="Oval 24"/>
          <p:cNvSpPr>
            <a:spLocks noChangeArrowheads="1"/>
          </p:cNvSpPr>
          <p:nvPr/>
        </p:nvSpPr>
        <p:spPr bwMode="auto">
          <a:xfrm>
            <a:off x="63119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3" name="Oval 25"/>
          <p:cNvSpPr>
            <a:spLocks noChangeArrowheads="1"/>
          </p:cNvSpPr>
          <p:nvPr/>
        </p:nvSpPr>
        <p:spPr bwMode="auto">
          <a:xfrm>
            <a:off x="56261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16</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4" name="Oval 26"/>
          <p:cNvSpPr>
            <a:spLocks noChangeArrowheads="1"/>
          </p:cNvSpPr>
          <p:nvPr/>
        </p:nvSpPr>
        <p:spPr bwMode="auto">
          <a:xfrm>
            <a:off x="4864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5" name="Oval 27"/>
          <p:cNvSpPr>
            <a:spLocks noChangeArrowheads="1"/>
          </p:cNvSpPr>
          <p:nvPr/>
        </p:nvSpPr>
        <p:spPr bwMode="auto">
          <a:xfrm>
            <a:off x="59309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6" name="Oval 28"/>
          <p:cNvSpPr>
            <a:spLocks noChangeArrowheads="1"/>
          </p:cNvSpPr>
          <p:nvPr/>
        </p:nvSpPr>
        <p:spPr bwMode="auto">
          <a:xfrm>
            <a:off x="70739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69757" name="Oval 29"/>
          <p:cNvSpPr>
            <a:spLocks noChangeArrowheads="1"/>
          </p:cNvSpPr>
          <p:nvPr/>
        </p:nvSpPr>
        <p:spPr bwMode="auto">
          <a:xfrm>
            <a:off x="67691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69758" name="Text Box 30"/>
          <p:cNvSpPr txBox="1">
            <a:spLocks noChangeArrowheads="1"/>
          </p:cNvSpPr>
          <p:nvPr/>
        </p:nvSpPr>
        <p:spPr bwMode="auto">
          <a:xfrm>
            <a:off x="617855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59" name="Text Box 31"/>
          <p:cNvSpPr txBox="1">
            <a:spLocks noChangeArrowheads="1"/>
          </p:cNvSpPr>
          <p:nvPr/>
        </p:nvSpPr>
        <p:spPr bwMode="auto">
          <a:xfrm>
            <a:off x="755015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0" name="Text Box 32"/>
          <p:cNvSpPr txBox="1">
            <a:spLocks noChangeArrowheads="1"/>
          </p:cNvSpPr>
          <p:nvPr/>
        </p:nvSpPr>
        <p:spPr bwMode="auto">
          <a:xfrm>
            <a:off x="66357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1" name="Text Box 33"/>
          <p:cNvSpPr txBox="1">
            <a:spLocks noChangeArrowheads="1"/>
          </p:cNvSpPr>
          <p:nvPr/>
        </p:nvSpPr>
        <p:spPr bwMode="auto">
          <a:xfrm>
            <a:off x="62357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2" name="Text Box 34"/>
          <p:cNvSpPr txBox="1">
            <a:spLocks noChangeArrowheads="1"/>
          </p:cNvSpPr>
          <p:nvPr/>
        </p:nvSpPr>
        <p:spPr bwMode="auto">
          <a:xfrm>
            <a:off x="47307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3" name="Text Box 35"/>
          <p:cNvSpPr txBox="1">
            <a:spLocks noChangeArrowheads="1"/>
          </p:cNvSpPr>
          <p:nvPr/>
        </p:nvSpPr>
        <p:spPr bwMode="auto">
          <a:xfrm>
            <a:off x="539750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64"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a:solidFill>
                  <a:schemeClr val="bg1"/>
                </a:solidFill>
                <a:ea typeface="宋体" pitchFamily="2" charset="-122"/>
              </a:rPr>
              <a:t>25* 16  </a:t>
            </a:r>
            <a:r>
              <a:rPr kumimoji="1" lang="en-US" altLang="zh-CN" sz="2800" b="1" dirty="0" smtClean="0">
                <a:solidFill>
                  <a:schemeClr val="bg1"/>
                </a:solidFill>
                <a:ea typeface="宋体" pitchFamily="2" charset="-122"/>
              </a:rPr>
              <a:t>08  03  </a:t>
            </a:r>
            <a:r>
              <a:rPr kumimoji="1" lang="en-US" altLang="zh-CN" sz="2800" b="1" dirty="0">
                <a:solidFill>
                  <a:srgbClr val="FF0000"/>
                </a:solidFill>
                <a:ea typeface="宋体" pitchFamily="2" charset="-122"/>
              </a:rPr>
              <a:t>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9765" name="Line 37"/>
          <p:cNvSpPr>
            <a:spLocks noChangeShapeType="1"/>
          </p:cNvSpPr>
          <p:nvPr/>
        </p:nvSpPr>
        <p:spPr bwMode="auto">
          <a:xfrm>
            <a:off x="12954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6" name="Line 38"/>
          <p:cNvSpPr>
            <a:spLocks noChangeShapeType="1"/>
          </p:cNvSpPr>
          <p:nvPr/>
        </p:nvSpPr>
        <p:spPr bwMode="auto">
          <a:xfrm>
            <a:off x="182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7" name="Line 39"/>
          <p:cNvSpPr>
            <a:spLocks noChangeShapeType="1"/>
          </p:cNvSpPr>
          <p:nvPr/>
        </p:nvSpPr>
        <p:spPr bwMode="auto">
          <a:xfrm>
            <a:off x="236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8"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69"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0" name="Rectangle 42" descr="羊皮纸"/>
          <p:cNvSpPr>
            <a:spLocks noChangeArrowheads="1"/>
          </p:cNvSpPr>
          <p:nvPr/>
        </p:nvSpPr>
        <p:spPr bwMode="auto">
          <a:xfrm>
            <a:off x="4810125"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  </a:t>
            </a:r>
            <a:r>
              <a:rPr kumimoji="1" lang="en-US" altLang="zh-CN" sz="2800" b="1" dirty="0">
                <a:solidFill>
                  <a:schemeClr val="bg1"/>
                </a:solidFill>
                <a:ea typeface="宋体" pitchFamily="2" charset="-122"/>
              </a:rPr>
              <a:t>16  </a:t>
            </a:r>
            <a:r>
              <a:rPr kumimoji="1" lang="en-US" altLang="zh-CN" sz="2800" b="1" dirty="0" smtClean="0">
                <a:solidFill>
                  <a:schemeClr val="bg1"/>
                </a:solidFill>
                <a:ea typeface="宋体" pitchFamily="2" charset="-122"/>
              </a:rPr>
              <a:t>08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69771" name="Line 43"/>
          <p:cNvSpPr>
            <a:spLocks noChangeShapeType="1"/>
          </p:cNvSpPr>
          <p:nvPr/>
        </p:nvSpPr>
        <p:spPr bwMode="auto">
          <a:xfrm>
            <a:off x="53435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2" name="Line 44"/>
          <p:cNvSpPr>
            <a:spLocks noChangeShapeType="1"/>
          </p:cNvSpPr>
          <p:nvPr/>
        </p:nvSpPr>
        <p:spPr bwMode="auto">
          <a:xfrm>
            <a:off x="58769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3" name="Line 45"/>
          <p:cNvSpPr>
            <a:spLocks noChangeShapeType="1"/>
          </p:cNvSpPr>
          <p:nvPr/>
        </p:nvSpPr>
        <p:spPr bwMode="auto">
          <a:xfrm>
            <a:off x="64103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4" name="Line 46"/>
          <p:cNvSpPr>
            <a:spLocks noChangeShapeType="1"/>
          </p:cNvSpPr>
          <p:nvPr/>
        </p:nvSpPr>
        <p:spPr bwMode="auto">
          <a:xfrm>
            <a:off x="70199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5" name="Line 47"/>
          <p:cNvSpPr>
            <a:spLocks noChangeShapeType="1"/>
          </p:cNvSpPr>
          <p:nvPr/>
        </p:nvSpPr>
        <p:spPr bwMode="auto">
          <a:xfrm>
            <a:off x="7553325"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69776" name="Text Box 48"/>
          <p:cNvSpPr txBox="1">
            <a:spLocks noChangeArrowheads="1"/>
          </p:cNvSpPr>
          <p:nvPr/>
        </p:nvSpPr>
        <p:spPr bwMode="auto">
          <a:xfrm>
            <a:off x="4733925"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4 </a:t>
            </a:r>
            <a:r>
              <a:rPr kumimoji="1" lang="zh-CN" altLang="en-US" sz="2800" b="1" dirty="0"/>
              <a:t>号元素</a:t>
            </a:r>
            <a:r>
              <a:rPr kumimoji="1" lang="en-US" altLang="zh-CN" sz="2800" b="1" dirty="0"/>
              <a:t>,</a:t>
            </a:r>
          </a:p>
          <a:p>
            <a:pPr algn="l"/>
            <a:r>
              <a:rPr kumimoji="1" lang="en-US" altLang="zh-CN" sz="2800" b="1" dirty="0" smtClean="0"/>
              <a:t>4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69777"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4 </a:t>
            </a:r>
            <a:r>
              <a:rPr kumimoji="1" lang="zh-CN" altLang="en-US" sz="2800" b="1" dirty="0"/>
              <a:t>号 重新</a:t>
            </a:r>
          </a:p>
          <a:p>
            <a:pPr algn="l"/>
            <a:r>
              <a:rPr kumimoji="1" lang="zh-CN" altLang="en-US" sz="2800" b="1" dirty="0"/>
              <a:t>调整为最大堆</a:t>
            </a:r>
          </a:p>
        </p:txBody>
      </p:sp>
      <p:sp>
        <p:nvSpPr>
          <p:cNvPr id="969778" name="AutoShape 50"/>
          <p:cNvSpPr>
            <a:spLocks noChangeArrowheads="1"/>
          </p:cNvSpPr>
          <p:nvPr/>
        </p:nvSpPr>
        <p:spPr bwMode="auto">
          <a:xfrm>
            <a:off x="1524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79" name="Line 51"/>
          <p:cNvSpPr>
            <a:spLocks noChangeShapeType="1"/>
          </p:cNvSpPr>
          <p:nvPr/>
        </p:nvSpPr>
        <p:spPr bwMode="auto">
          <a:xfrm flipV="1">
            <a:off x="2057400" y="1828800"/>
            <a:ext cx="304800" cy="381000"/>
          </a:xfrm>
          <a:prstGeom prst="line">
            <a:avLst/>
          </a:prstGeom>
          <a:noFill/>
          <a:ln w="28575">
            <a:solidFill>
              <a:schemeClr val="tx1"/>
            </a:solidFill>
            <a:round/>
            <a:headEnd/>
            <a:tailEnd type="triangle" w="sm" len="lg"/>
          </a:ln>
        </p:spPr>
        <p:txBody>
          <a:bodyPr wrap="none" anchor="ctr"/>
          <a:lstStyle/>
          <a:p>
            <a:endParaRPr lang="zh-CN" altLang="en-US"/>
          </a:p>
        </p:txBody>
      </p:sp>
      <p:sp>
        <p:nvSpPr>
          <p:cNvPr id="969780" name="Line 52"/>
          <p:cNvSpPr>
            <a:spLocks noChangeShapeType="1"/>
          </p:cNvSpPr>
          <p:nvPr/>
        </p:nvSpPr>
        <p:spPr bwMode="auto">
          <a:xfrm flipH="1">
            <a:off x="1905000" y="1752600"/>
            <a:ext cx="304800" cy="381000"/>
          </a:xfrm>
          <a:prstGeom prst="line">
            <a:avLst/>
          </a:prstGeom>
          <a:noFill/>
          <a:ln w="28575">
            <a:solidFill>
              <a:srgbClr val="FF3300"/>
            </a:solidFill>
            <a:round/>
            <a:headEnd/>
            <a:tailEnd type="triangle" w="sm" len="lg"/>
          </a:ln>
        </p:spPr>
        <p:txBody>
          <a:bodyPr wrap="none" anchor="ctr"/>
          <a:lstStyle/>
          <a:p>
            <a:endParaRPr lang="zh-CN" altLang="en-US"/>
          </a:p>
        </p:txBody>
      </p:sp>
      <p:sp>
        <p:nvSpPr>
          <p:cNvPr id="969781" name="Freeform 53"/>
          <p:cNvSpPr>
            <a:spLocks/>
          </p:cNvSpPr>
          <p:nvPr/>
        </p:nvSpPr>
        <p:spPr bwMode="auto">
          <a:xfrm>
            <a:off x="609600" y="1066800"/>
            <a:ext cx="3403600" cy="2933700"/>
          </a:xfrm>
          <a:custGeom>
            <a:avLst/>
            <a:gdLst/>
            <a:ahLst/>
            <a:cxnLst>
              <a:cxn ang="0">
                <a:pos x="896" y="192"/>
              </a:cxn>
              <a:cxn ang="0">
                <a:pos x="128" y="1200"/>
              </a:cxn>
              <a:cxn ang="0">
                <a:pos x="128" y="1680"/>
              </a:cxn>
              <a:cxn ang="0">
                <a:pos x="464" y="1824"/>
              </a:cxn>
              <a:cxn ang="0">
                <a:pos x="704" y="1536"/>
              </a:cxn>
              <a:cxn ang="0">
                <a:pos x="800" y="1344"/>
              </a:cxn>
              <a:cxn ang="0">
                <a:pos x="848" y="1296"/>
              </a:cxn>
              <a:cxn ang="0">
                <a:pos x="896" y="1248"/>
              </a:cxn>
              <a:cxn ang="0">
                <a:pos x="992" y="1200"/>
              </a:cxn>
              <a:cxn ang="0">
                <a:pos x="1280" y="1152"/>
              </a:cxn>
              <a:cxn ang="0">
                <a:pos x="1712" y="1248"/>
              </a:cxn>
              <a:cxn ang="0">
                <a:pos x="2000" y="1200"/>
              </a:cxn>
              <a:cxn ang="0">
                <a:pos x="2144" y="864"/>
              </a:cxn>
              <a:cxn ang="0">
                <a:pos x="2000" y="480"/>
              </a:cxn>
              <a:cxn ang="0">
                <a:pos x="1472" y="96"/>
              </a:cxn>
              <a:cxn ang="0">
                <a:pos x="1088" y="48"/>
              </a:cxn>
              <a:cxn ang="0">
                <a:pos x="896" y="192"/>
              </a:cxn>
            </a:cxnLst>
            <a:rect l="0" t="0" r="r" b="b"/>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69782" name="AutoShape 54"/>
          <p:cNvSpPr>
            <a:spLocks noChangeArrowheads="1"/>
          </p:cNvSpPr>
          <p:nvPr/>
        </p:nvSpPr>
        <p:spPr bwMode="auto">
          <a:xfrm>
            <a:off x="807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69783" name="Freeform 55"/>
          <p:cNvSpPr>
            <a:spLocks/>
          </p:cNvSpPr>
          <p:nvPr/>
        </p:nvSpPr>
        <p:spPr bwMode="auto">
          <a:xfrm>
            <a:off x="52197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6" name="灯片编号占位符 55"/>
          <p:cNvSpPr>
            <a:spLocks noGrp="1"/>
          </p:cNvSpPr>
          <p:nvPr>
            <p:ph type="sldNum" sz="quarter" idx="12"/>
          </p:nvPr>
        </p:nvSpPr>
        <p:spPr/>
        <p:txBody>
          <a:bodyPr/>
          <a:lstStyle/>
          <a:p>
            <a:fld id="{4717F81E-E54E-4311-B9CB-5A0E4AFE9DD3}" type="slidenum">
              <a:rPr lang="en-US" altLang="zh-CN" smtClean="0"/>
              <a:pPr/>
              <a:t>52</a:t>
            </a:fld>
            <a:endParaRPr lang="en-US" altLang="zh-CN"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Line 2"/>
          <p:cNvSpPr>
            <a:spLocks noChangeShapeType="1"/>
          </p:cNvSpPr>
          <p:nvPr/>
        </p:nvSpPr>
        <p:spPr bwMode="auto">
          <a:xfrm flipH="1">
            <a:off x="691515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0755" name="Line 3"/>
          <p:cNvSpPr>
            <a:spLocks noChangeShapeType="1"/>
          </p:cNvSpPr>
          <p:nvPr/>
        </p:nvSpPr>
        <p:spPr bwMode="auto">
          <a:xfrm>
            <a:off x="653415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0756" name="Line 4"/>
          <p:cNvSpPr>
            <a:spLocks noChangeShapeType="1"/>
          </p:cNvSpPr>
          <p:nvPr/>
        </p:nvSpPr>
        <p:spPr bwMode="auto">
          <a:xfrm>
            <a:off x="584835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0757" name="Line 5"/>
          <p:cNvSpPr>
            <a:spLocks noChangeShapeType="1"/>
          </p:cNvSpPr>
          <p:nvPr/>
        </p:nvSpPr>
        <p:spPr bwMode="auto">
          <a:xfrm flipH="1">
            <a:off x="508635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0758" name="Line 6"/>
          <p:cNvSpPr>
            <a:spLocks noChangeShapeType="1"/>
          </p:cNvSpPr>
          <p:nvPr/>
        </p:nvSpPr>
        <p:spPr bwMode="auto">
          <a:xfrm flipH="1">
            <a:off x="31242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0759" name="Line 7"/>
          <p:cNvSpPr>
            <a:spLocks noChangeShapeType="1"/>
          </p:cNvSpPr>
          <p:nvPr/>
        </p:nvSpPr>
        <p:spPr bwMode="auto">
          <a:xfrm>
            <a:off x="20574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0760" name="Line 8"/>
          <p:cNvSpPr>
            <a:spLocks noChangeShapeType="1"/>
          </p:cNvSpPr>
          <p:nvPr/>
        </p:nvSpPr>
        <p:spPr bwMode="auto">
          <a:xfrm>
            <a:off x="28956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0761" name="Line 9"/>
          <p:cNvSpPr>
            <a:spLocks noChangeShapeType="1"/>
          </p:cNvSpPr>
          <p:nvPr/>
        </p:nvSpPr>
        <p:spPr bwMode="auto">
          <a:xfrm flipH="1">
            <a:off x="12954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0763" name="Oval 11"/>
          <p:cNvSpPr>
            <a:spLocks noChangeArrowheads="1"/>
          </p:cNvSpPr>
          <p:nvPr/>
        </p:nvSpPr>
        <p:spPr bwMode="auto">
          <a:xfrm>
            <a:off x="2438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16</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64" name="Oval 12"/>
          <p:cNvSpPr>
            <a:spLocks noChangeArrowheads="1"/>
          </p:cNvSpPr>
          <p:nvPr/>
        </p:nvSpPr>
        <p:spPr bwMode="auto">
          <a:xfrm>
            <a:off x="1676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b="1" dirty="0">
              <a:solidFill>
                <a:schemeClr val="bg1"/>
              </a:solidFill>
              <a:ea typeface="宋体" pitchFamily="2" charset="-122"/>
            </a:endParaRPr>
          </a:p>
        </p:txBody>
      </p:sp>
      <p:sp>
        <p:nvSpPr>
          <p:cNvPr id="970765" name="Oval 13"/>
          <p:cNvSpPr>
            <a:spLocks noChangeArrowheads="1"/>
          </p:cNvSpPr>
          <p:nvPr/>
        </p:nvSpPr>
        <p:spPr bwMode="auto">
          <a:xfrm>
            <a:off x="914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6" name="Oval 14"/>
          <p:cNvSpPr>
            <a:spLocks noChangeArrowheads="1"/>
          </p:cNvSpPr>
          <p:nvPr/>
        </p:nvSpPr>
        <p:spPr bwMode="auto">
          <a:xfrm>
            <a:off x="32004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a:solidFill>
                  <a:schemeClr val="bg1"/>
                </a:solidFill>
                <a:ea typeface="宋体" pitchFamily="2" charset="-122"/>
              </a:rPr>
              <a:t>08</a:t>
            </a:r>
            <a:endParaRPr kumimoji="1" lang="en-US" altLang="zh-CN" sz="240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67" name="Oval 15"/>
          <p:cNvSpPr>
            <a:spLocks noChangeArrowheads="1"/>
          </p:cNvSpPr>
          <p:nvPr/>
        </p:nvSpPr>
        <p:spPr bwMode="auto">
          <a:xfrm>
            <a:off x="19812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8" name="Oval 16"/>
          <p:cNvSpPr>
            <a:spLocks noChangeArrowheads="1"/>
          </p:cNvSpPr>
          <p:nvPr/>
        </p:nvSpPr>
        <p:spPr bwMode="auto">
          <a:xfrm>
            <a:off x="2819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69" name="Text Box 17"/>
          <p:cNvSpPr txBox="1">
            <a:spLocks noChangeArrowheads="1"/>
          </p:cNvSpPr>
          <p:nvPr/>
        </p:nvSpPr>
        <p:spPr bwMode="auto">
          <a:xfrm>
            <a:off x="22288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0" name="Text Box 18"/>
          <p:cNvSpPr txBox="1">
            <a:spLocks noChangeArrowheads="1"/>
          </p:cNvSpPr>
          <p:nvPr/>
        </p:nvSpPr>
        <p:spPr bwMode="auto">
          <a:xfrm>
            <a:off x="15430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1" name="Text Box 19"/>
          <p:cNvSpPr txBox="1">
            <a:spLocks noChangeArrowheads="1"/>
          </p:cNvSpPr>
          <p:nvPr/>
        </p:nvSpPr>
        <p:spPr bwMode="auto">
          <a:xfrm>
            <a:off x="36766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2" name="Text Box 20"/>
          <p:cNvSpPr txBox="1">
            <a:spLocks noChangeArrowheads="1"/>
          </p:cNvSpPr>
          <p:nvPr/>
        </p:nvSpPr>
        <p:spPr bwMode="auto">
          <a:xfrm>
            <a:off x="8382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3" name="Text Box 21"/>
          <p:cNvSpPr txBox="1">
            <a:spLocks noChangeArrowheads="1"/>
          </p:cNvSpPr>
          <p:nvPr/>
        </p:nvSpPr>
        <p:spPr bwMode="auto">
          <a:xfrm>
            <a:off x="22098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4" name="Text Box 22"/>
          <p:cNvSpPr txBox="1">
            <a:spLocks noChangeArrowheads="1"/>
          </p:cNvSpPr>
          <p:nvPr/>
        </p:nvSpPr>
        <p:spPr bwMode="auto">
          <a:xfrm>
            <a:off x="27622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75" name="AutoShape 23"/>
          <p:cNvSpPr>
            <a:spLocks noChangeArrowheads="1"/>
          </p:cNvSpPr>
          <p:nvPr/>
        </p:nvSpPr>
        <p:spPr bwMode="auto">
          <a:xfrm>
            <a:off x="403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776" name="Oval 24"/>
          <p:cNvSpPr>
            <a:spLocks noChangeArrowheads="1"/>
          </p:cNvSpPr>
          <p:nvPr/>
        </p:nvSpPr>
        <p:spPr bwMode="auto">
          <a:xfrm>
            <a:off x="615315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77" name="Oval 25"/>
          <p:cNvSpPr>
            <a:spLocks noChangeArrowheads="1"/>
          </p:cNvSpPr>
          <p:nvPr/>
        </p:nvSpPr>
        <p:spPr bwMode="auto">
          <a:xfrm>
            <a:off x="546735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0778" name="Oval 26"/>
          <p:cNvSpPr>
            <a:spLocks noChangeArrowheads="1"/>
          </p:cNvSpPr>
          <p:nvPr/>
        </p:nvSpPr>
        <p:spPr bwMode="auto">
          <a:xfrm>
            <a:off x="4705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79" name="Oval 27"/>
          <p:cNvSpPr>
            <a:spLocks noChangeArrowheads="1"/>
          </p:cNvSpPr>
          <p:nvPr/>
        </p:nvSpPr>
        <p:spPr bwMode="auto">
          <a:xfrm>
            <a:off x="57721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0" name="Oval 28"/>
          <p:cNvSpPr>
            <a:spLocks noChangeArrowheads="1"/>
          </p:cNvSpPr>
          <p:nvPr/>
        </p:nvSpPr>
        <p:spPr bwMode="auto">
          <a:xfrm>
            <a:off x="691515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1" name="Oval 29"/>
          <p:cNvSpPr>
            <a:spLocks noChangeArrowheads="1"/>
          </p:cNvSpPr>
          <p:nvPr/>
        </p:nvSpPr>
        <p:spPr bwMode="auto">
          <a:xfrm>
            <a:off x="661035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0782" name="Text Box 30"/>
          <p:cNvSpPr txBox="1">
            <a:spLocks noChangeArrowheads="1"/>
          </p:cNvSpPr>
          <p:nvPr/>
        </p:nvSpPr>
        <p:spPr bwMode="auto">
          <a:xfrm>
            <a:off x="601980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3" name="Text Box 31"/>
          <p:cNvSpPr txBox="1">
            <a:spLocks noChangeArrowheads="1"/>
          </p:cNvSpPr>
          <p:nvPr/>
        </p:nvSpPr>
        <p:spPr bwMode="auto">
          <a:xfrm>
            <a:off x="739140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4" name="Text Box 32"/>
          <p:cNvSpPr txBox="1">
            <a:spLocks noChangeArrowheads="1"/>
          </p:cNvSpPr>
          <p:nvPr/>
        </p:nvSpPr>
        <p:spPr bwMode="auto">
          <a:xfrm>
            <a:off x="64770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5" name="Text Box 33"/>
          <p:cNvSpPr txBox="1">
            <a:spLocks noChangeArrowheads="1"/>
          </p:cNvSpPr>
          <p:nvPr/>
        </p:nvSpPr>
        <p:spPr bwMode="auto">
          <a:xfrm>
            <a:off x="60769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6" name="Text Box 34"/>
          <p:cNvSpPr txBox="1">
            <a:spLocks noChangeArrowheads="1"/>
          </p:cNvSpPr>
          <p:nvPr/>
        </p:nvSpPr>
        <p:spPr bwMode="auto">
          <a:xfrm>
            <a:off x="45720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7" name="Text Box 35"/>
          <p:cNvSpPr txBox="1">
            <a:spLocks noChangeArrowheads="1"/>
          </p:cNvSpPr>
          <p:nvPr/>
        </p:nvSpPr>
        <p:spPr bwMode="auto">
          <a:xfrm>
            <a:off x="523875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788"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35921"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16  03  </a:t>
            </a:r>
            <a:r>
              <a:rPr kumimoji="1" lang="en-US" altLang="zh-CN" sz="2800" b="1" dirty="0">
                <a:solidFill>
                  <a:schemeClr val="bg1"/>
                </a:solidFill>
                <a:ea typeface="宋体" pitchFamily="2" charset="-122"/>
              </a:rPr>
              <a:t>08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0789"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0" name="Line 38"/>
          <p:cNvSpPr>
            <a:spLocks noChangeShapeType="1"/>
          </p:cNvSpPr>
          <p:nvPr/>
        </p:nvSpPr>
        <p:spPr bwMode="auto">
          <a:xfrm>
            <a:off x="1752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1" name="Line 39"/>
          <p:cNvSpPr>
            <a:spLocks noChangeShapeType="1"/>
          </p:cNvSpPr>
          <p:nvPr/>
        </p:nvSpPr>
        <p:spPr bwMode="auto">
          <a:xfrm>
            <a:off x="2286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2"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3"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4"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35921" dir="2700000" algn="ctr" rotWithShape="0">
              <a:srgbClr val="808080"/>
            </a:outerShdw>
          </a:effectLst>
        </p:spPr>
        <p:txBody>
          <a:bodyPr wrap="none" anchor="ctr"/>
          <a:lstStyle/>
          <a:p>
            <a:r>
              <a:rPr kumimoji="1" lang="en-US" altLang="zh-CN" sz="2800" b="1" dirty="0">
                <a:solidFill>
                  <a:schemeClr val="bg1"/>
                </a:solidFill>
                <a:ea typeface="宋体" pitchFamily="2" charset="-122"/>
              </a:rPr>
              <a:t>08  </a:t>
            </a:r>
            <a:r>
              <a:rPr kumimoji="1" lang="en-US" altLang="zh-CN" sz="2800" b="1" dirty="0" smtClean="0">
                <a:solidFill>
                  <a:schemeClr val="bg1"/>
                </a:solidFill>
                <a:ea typeface="宋体" pitchFamily="2" charset="-122"/>
              </a:rPr>
              <a:t>03  </a:t>
            </a:r>
            <a:r>
              <a:rPr kumimoji="1" lang="en-US" altLang="zh-CN" sz="2800" b="1" dirty="0" smtClean="0">
                <a:solidFill>
                  <a:srgbClr val="FF0000"/>
                </a:solidFill>
                <a:ea typeface="宋体" pitchFamily="2" charset="-122"/>
              </a:rPr>
              <a:t>16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0795"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6" name="Line 44"/>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7" name="Line 45"/>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8"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799"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0800" name="Text Box 48"/>
          <p:cNvSpPr txBox="1">
            <a:spLocks noChangeArrowheads="1"/>
          </p:cNvSpPr>
          <p:nvPr/>
        </p:nvSpPr>
        <p:spPr bwMode="auto">
          <a:xfrm>
            <a:off x="5029200" y="5043488"/>
            <a:ext cx="3517310" cy="954107"/>
          </a:xfrm>
          <a:prstGeom prst="rect">
            <a:avLst/>
          </a:prstGeom>
          <a:noFill/>
          <a:ln w="9525">
            <a:noFill/>
            <a:miter lim="800000"/>
            <a:headEnd/>
            <a:tailEnd/>
          </a:ln>
        </p:spPr>
        <p:txBody>
          <a:bodyPr wrap="none">
            <a:spAutoFit/>
          </a:bodyPr>
          <a:lstStyle/>
          <a:p>
            <a:pPr algn="l"/>
            <a:r>
              <a:rPr kumimoji="1" lang="zh-CN" altLang="en-US" sz="2800" b="1" dirty="0"/>
              <a:t>交换 </a:t>
            </a:r>
            <a:r>
              <a:rPr kumimoji="1" lang="en-US" altLang="zh-CN" sz="2800" b="1" dirty="0" smtClean="0"/>
              <a:t>1</a:t>
            </a:r>
            <a:r>
              <a:rPr kumimoji="1" lang="en-US" altLang="en-US" sz="2800" b="1" dirty="0" smtClean="0"/>
              <a:t> </a:t>
            </a:r>
            <a:r>
              <a:rPr kumimoji="1" lang="zh-CN" altLang="en-US" sz="2800" b="1" dirty="0"/>
              <a:t>号与 </a:t>
            </a:r>
            <a:r>
              <a:rPr kumimoji="1" lang="en-US" altLang="zh-CN" sz="2800" b="1" dirty="0" smtClean="0"/>
              <a:t>3 </a:t>
            </a:r>
            <a:r>
              <a:rPr kumimoji="1" lang="zh-CN" altLang="en-US" sz="2800" b="1" dirty="0"/>
              <a:t>号元素</a:t>
            </a:r>
            <a:r>
              <a:rPr kumimoji="1" lang="en-US" altLang="zh-CN" sz="2800" b="1" dirty="0"/>
              <a:t>,</a:t>
            </a:r>
          </a:p>
          <a:p>
            <a:pPr algn="l"/>
            <a:r>
              <a:rPr kumimoji="1" lang="en-US" altLang="zh-CN" sz="2800" b="1" dirty="0" smtClean="0"/>
              <a:t>3 </a:t>
            </a:r>
            <a:r>
              <a:rPr kumimoji="1" lang="zh-CN" altLang="en-US" sz="2800" b="1" dirty="0"/>
              <a:t>号元素就位</a:t>
            </a:r>
            <a:endParaRPr kumimoji="1" lang="zh-CN" altLang="en-US"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0801" name="Text Box 49"/>
          <p:cNvSpPr txBox="1">
            <a:spLocks noChangeArrowheads="1"/>
          </p:cNvSpPr>
          <p:nvPr/>
        </p:nvSpPr>
        <p:spPr bwMode="auto">
          <a:xfrm>
            <a:off x="838200" y="5029200"/>
            <a:ext cx="3156633" cy="954107"/>
          </a:xfrm>
          <a:prstGeom prst="rect">
            <a:avLst/>
          </a:prstGeom>
          <a:noFill/>
          <a:ln w="9525">
            <a:noFill/>
            <a:miter lim="800000"/>
            <a:headEnd/>
            <a:tailEnd/>
          </a:ln>
        </p:spPr>
        <p:txBody>
          <a:bodyPr wrap="none">
            <a:spAutoFit/>
          </a:bodyPr>
          <a:lstStyle/>
          <a:p>
            <a:pPr algn="l"/>
            <a:r>
              <a:rPr kumimoji="1" lang="zh-CN" altLang="en-US" sz="2800" b="1" dirty="0"/>
              <a:t>从 </a:t>
            </a:r>
            <a:r>
              <a:rPr kumimoji="1" lang="en-US" altLang="zh-CN" sz="2800" b="1" dirty="0" smtClean="0"/>
              <a:t>1 </a:t>
            </a:r>
            <a:r>
              <a:rPr kumimoji="1" lang="zh-CN" altLang="en-US" sz="2800" b="1" dirty="0"/>
              <a:t>号到 </a:t>
            </a:r>
            <a:r>
              <a:rPr kumimoji="1" lang="en-US" altLang="zh-CN" sz="2800" b="1" dirty="0" smtClean="0"/>
              <a:t>3 </a:t>
            </a:r>
            <a:r>
              <a:rPr kumimoji="1" lang="zh-CN" altLang="en-US" sz="2800" b="1" dirty="0"/>
              <a:t>号 重新</a:t>
            </a:r>
          </a:p>
          <a:p>
            <a:pPr algn="l"/>
            <a:r>
              <a:rPr kumimoji="1" lang="zh-CN" altLang="en-US" sz="2800" b="1" dirty="0"/>
              <a:t>调整为最大堆</a:t>
            </a:r>
          </a:p>
        </p:txBody>
      </p:sp>
      <p:sp>
        <p:nvSpPr>
          <p:cNvPr id="970802" name="AutoShape 50"/>
          <p:cNvSpPr>
            <a:spLocks noChangeArrowheads="1"/>
          </p:cNvSpPr>
          <p:nvPr/>
        </p:nvSpPr>
        <p:spPr bwMode="auto">
          <a:xfrm>
            <a:off x="22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803" name="Line 51"/>
          <p:cNvSpPr>
            <a:spLocks noChangeShapeType="1"/>
          </p:cNvSpPr>
          <p:nvPr/>
        </p:nvSpPr>
        <p:spPr bwMode="auto">
          <a:xfrm flipV="1">
            <a:off x="1989098" y="1749401"/>
            <a:ext cx="246070" cy="341313"/>
          </a:xfrm>
          <a:prstGeom prst="line">
            <a:avLst/>
          </a:prstGeom>
          <a:noFill/>
          <a:ln w="28575">
            <a:solidFill>
              <a:schemeClr val="tx1"/>
            </a:solidFill>
            <a:round/>
            <a:headEnd/>
            <a:tailEnd type="triangle" w="sm" len="lg"/>
          </a:ln>
        </p:spPr>
        <p:txBody>
          <a:bodyPr wrap="none" anchor="ctr"/>
          <a:lstStyle/>
          <a:p>
            <a:endParaRPr lang="zh-CN" altLang="en-US"/>
          </a:p>
        </p:txBody>
      </p:sp>
      <p:sp>
        <p:nvSpPr>
          <p:cNvPr id="970804" name="Line 52"/>
          <p:cNvSpPr>
            <a:spLocks noChangeShapeType="1"/>
          </p:cNvSpPr>
          <p:nvPr/>
        </p:nvSpPr>
        <p:spPr bwMode="auto">
          <a:xfrm flipH="1">
            <a:off x="2089115" y="1858941"/>
            <a:ext cx="255591" cy="328617"/>
          </a:xfrm>
          <a:prstGeom prst="line">
            <a:avLst/>
          </a:prstGeom>
          <a:noFill/>
          <a:ln w="28575">
            <a:solidFill>
              <a:srgbClr val="FF3300"/>
            </a:solidFill>
            <a:round/>
            <a:headEnd/>
            <a:tailEnd type="triangle" w="sm" len="lg"/>
          </a:ln>
        </p:spPr>
        <p:txBody>
          <a:bodyPr wrap="none" anchor="ctr"/>
          <a:lstStyle/>
          <a:p>
            <a:endParaRPr lang="zh-CN" altLang="en-US"/>
          </a:p>
        </p:txBody>
      </p:sp>
      <p:sp>
        <p:nvSpPr>
          <p:cNvPr id="970805" name="AutoShape 53"/>
          <p:cNvSpPr>
            <a:spLocks noChangeArrowheads="1"/>
          </p:cNvSpPr>
          <p:nvPr/>
        </p:nvSpPr>
        <p:spPr bwMode="auto">
          <a:xfrm>
            <a:off x="79248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0806" name="Freeform 54"/>
          <p:cNvSpPr>
            <a:spLocks/>
          </p:cNvSpPr>
          <p:nvPr/>
        </p:nvSpPr>
        <p:spPr bwMode="auto">
          <a:xfrm>
            <a:off x="1333500" y="1028700"/>
            <a:ext cx="2781300" cy="2044700"/>
          </a:xfrm>
          <a:custGeom>
            <a:avLst/>
            <a:gdLst/>
            <a:ahLst/>
            <a:cxnLst>
              <a:cxn ang="0">
                <a:pos x="496" y="216"/>
              </a:cxn>
              <a:cxn ang="0">
                <a:pos x="64" y="744"/>
              </a:cxn>
              <a:cxn ang="0">
                <a:pos x="112" y="1128"/>
              </a:cxn>
              <a:cxn ang="0">
                <a:pos x="352" y="1272"/>
              </a:cxn>
              <a:cxn ang="0">
                <a:pos x="1504" y="1224"/>
              </a:cxn>
              <a:cxn ang="0">
                <a:pos x="1744" y="936"/>
              </a:cxn>
              <a:cxn ang="0">
                <a:pos x="1456" y="408"/>
              </a:cxn>
              <a:cxn ang="0">
                <a:pos x="1024" y="72"/>
              </a:cxn>
              <a:cxn ang="0">
                <a:pos x="736" y="24"/>
              </a:cxn>
              <a:cxn ang="0">
                <a:pos x="496" y="216"/>
              </a:cxn>
            </a:cxnLst>
            <a:rect l="0" t="0" r="r" b="b"/>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70807" name="Freeform 55"/>
          <p:cNvSpPr>
            <a:spLocks/>
          </p:cNvSpPr>
          <p:nvPr/>
        </p:nvSpPr>
        <p:spPr bwMode="auto">
          <a:xfrm>
            <a:off x="498475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6" name="灯片编号占位符 55"/>
          <p:cNvSpPr>
            <a:spLocks noGrp="1"/>
          </p:cNvSpPr>
          <p:nvPr>
            <p:ph type="sldNum" sz="quarter" idx="12"/>
          </p:nvPr>
        </p:nvSpPr>
        <p:spPr/>
        <p:txBody>
          <a:bodyPr/>
          <a:lstStyle/>
          <a:p>
            <a:fld id="{4717F81E-E54E-4311-B9CB-5A0E4AFE9DD3}" type="slidenum">
              <a:rPr lang="en-US" altLang="zh-CN" smtClean="0"/>
              <a:pPr/>
              <a:t>53</a:t>
            </a:fld>
            <a:endParaRPr lang="en-US" altLang="zh-CN"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Line 2"/>
          <p:cNvSpPr>
            <a:spLocks noChangeShapeType="1"/>
          </p:cNvSpPr>
          <p:nvPr/>
        </p:nvSpPr>
        <p:spPr bwMode="auto">
          <a:xfrm flipH="1">
            <a:off x="7391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1779" name="Line 3"/>
          <p:cNvSpPr>
            <a:spLocks noChangeShapeType="1"/>
          </p:cNvSpPr>
          <p:nvPr/>
        </p:nvSpPr>
        <p:spPr bwMode="auto">
          <a:xfrm>
            <a:off x="70104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1780" name="Line 4"/>
          <p:cNvSpPr>
            <a:spLocks noChangeShapeType="1"/>
          </p:cNvSpPr>
          <p:nvPr/>
        </p:nvSpPr>
        <p:spPr bwMode="auto">
          <a:xfrm>
            <a:off x="6324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1781" name="Line 5"/>
          <p:cNvSpPr>
            <a:spLocks noChangeShapeType="1"/>
          </p:cNvSpPr>
          <p:nvPr/>
        </p:nvSpPr>
        <p:spPr bwMode="auto">
          <a:xfrm flipH="1">
            <a:off x="5562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1782" name="Line 6"/>
          <p:cNvSpPr>
            <a:spLocks noChangeShapeType="1"/>
          </p:cNvSpPr>
          <p:nvPr/>
        </p:nvSpPr>
        <p:spPr bwMode="auto">
          <a:xfrm flipH="1">
            <a:off x="3200400" y="2743200"/>
            <a:ext cx="228600" cy="533400"/>
          </a:xfrm>
          <a:prstGeom prst="line">
            <a:avLst/>
          </a:prstGeom>
          <a:noFill/>
          <a:ln w="28575">
            <a:solidFill>
              <a:srgbClr val="FFFF00"/>
            </a:solidFill>
            <a:round/>
            <a:headEnd/>
            <a:tailEnd/>
          </a:ln>
        </p:spPr>
        <p:txBody>
          <a:bodyPr wrap="none" anchor="ctr"/>
          <a:lstStyle/>
          <a:p>
            <a:endParaRPr lang="zh-CN" altLang="en-US"/>
          </a:p>
        </p:txBody>
      </p:sp>
      <p:sp>
        <p:nvSpPr>
          <p:cNvPr id="971783" name="Line 7"/>
          <p:cNvSpPr>
            <a:spLocks noChangeShapeType="1"/>
          </p:cNvSpPr>
          <p:nvPr/>
        </p:nvSpPr>
        <p:spPr bwMode="auto">
          <a:xfrm>
            <a:off x="2133600" y="2743200"/>
            <a:ext cx="152400" cy="457200"/>
          </a:xfrm>
          <a:prstGeom prst="line">
            <a:avLst/>
          </a:prstGeom>
          <a:noFill/>
          <a:ln w="28575">
            <a:solidFill>
              <a:srgbClr val="FFFF00"/>
            </a:solidFill>
            <a:round/>
            <a:headEnd/>
            <a:tailEnd/>
          </a:ln>
        </p:spPr>
        <p:txBody>
          <a:bodyPr wrap="none" anchor="ctr"/>
          <a:lstStyle/>
          <a:p>
            <a:endParaRPr lang="zh-CN" altLang="en-US"/>
          </a:p>
        </p:txBody>
      </p:sp>
      <p:sp>
        <p:nvSpPr>
          <p:cNvPr id="971784" name="Line 8"/>
          <p:cNvSpPr>
            <a:spLocks noChangeShapeType="1"/>
          </p:cNvSpPr>
          <p:nvPr/>
        </p:nvSpPr>
        <p:spPr bwMode="auto">
          <a:xfrm>
            <a:off x="2971800" y="1828800"/>
            <a:ext cx="609600" cy="762000"/>
          </a:xfrm>
          <a:prstGeom prst="line">
            <a:avLst/>
          </a:prstGeom>
          <a:noFill/>
          <a:ln w="28575">
            <a:solidFill>
              <a:srgbClr val="FFFF00"/>
            </a:solidFill>
            <a:round/>
            <a:headEnd/>
            <a:tailEnd/>
          </a:ln>
        </p:spPr>
        <p:txBody>
          <a:bodyPr wrap="none" anchor="ctr"/>
          <a:lstStyle/>
          <a:p>
            <a:endParaRPr lang="zh-CN" altLang="en-US"/>
          </a:p>
        </p:txBody>
      </p:sp>
      <p:sp>
        <p:nvSpPr>
          <p:cNvPr id="971785" name="Line 9"/>
          <p:cNvSpPr>
            <a:spLocks noChangeShapeType="1"/>
          </p:cNvSpPr>
          <p:nvPr/>
        </p:nvSpPr>
        <p:spPr bwMode="auto">
          <a:xfrm flipH="1">
            <a:off x="1371600" y="1828800"/>
            <a:ext cx="1219200" cy="1524000"/>
          </a:xfrm>
          <a:prstGeom prst="line">
            <a:avLst/>
          </a:prstGeom>
          <a:noFill/>
          <a:ln w="28575">
            <a:solidFill>
              <a:srgbClr val="FFFF00"/>
            </a:solidFill>
            <a:round/>
            <a:headEnd/>
            <a:tailEnd/>
          </a:ln>
        </p:spPr>
        <p:txBody>
          <a:bodyPr wrap="none" anchor="ctr"/>
          <a:lstStyle/>
          <a:p>
            <a:endParaRPr lang="zh-CN" altLang="en-US"/>
          </a:p>
        </p:txBody>
      </p:sp>
      <p:sp>
        <p:nvSpPr>
          <p:cNvPr id="971787" name="Oval 11"/>
          <p:cNvSpPr>
            <a:spLocks noChangeArrowheads="1"/>
          </p:cNvSpPr>
          <p:nvPr/>
        </p:nvSpPr>
        <p:spPr bwMode="auto">
          <a:xfrm>
            <a:off x="25146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08</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1788" name="Oval 12"/>
          <p:cNvSpPr>
            <a:spLocks noChangeArrowheads="1"/>
          </p:cNvSpPr>
          <p:nvPr/>
        </p:nvSpPr>
        <p:spPr bwMode="auto">
          <a:xfrm>
            <a:off x="1752600" y="22860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b="1" dirty="0">
              <a:solidFill>
                <a:schemeClr val="bg1"/>
              </a:solidFill>
              <a:ea typeface="宋体" pitchFamily="2" charset="-122"/>
            </a:endParaRPr>
          </a:p>
        </p:txBody>
      </p:sp>
      <p:sp>
        <p:nvSpPr>
          <p:cNvPr id="971789" name="Oval 13"/>
          <p:cNvSpPr>
            <a:spLocks noChangeArrowheads="1"/>
          </p:cNvSpPr>
          <p:nvPr/>
        </p:nvSpPr>
        <p:spPr bwMode="auto">
          <a:xfrm>
            <a:off x="990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0" name="Oval 14"/>
          <p:cNvSpPr>
            <a:spLocks noChangeArrowheads="1"/>
          </p:cNvSpPr>
          <p:nvPr/>
        </p:nvSpPr>
        <p:spPr bwMode="auto">
          <a:xfrm>
            <a:off x="3276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1" name="Oval 15"/>
          <p:cNvSpPr>
            <a:spLocks noChangeArrowheads="1"/>
          </p:cNvSpPr>
          <p:nvPr/>
        </p:nvSpPr>
        <p:spPr bwMode="auto">
          <a:xfrm>
            <a:off x="2057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2" name="Oval 16"/>
          <p:cNvSpPr>
            <a:spLocks noChangeArrowheads="1"/>
          </p:cNvSpPr>
          <p:nvPr/>
        </p:nvSpPr>
        <p:spPr bwMode="auto">
          <a:xfrm>
            <a:off x="2895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793" name="Text Box 17"/>
          <p:cNvSpPr txBox="1">
            <a:spLocks noChangeArrowheads="1"/>
          </p:cNvSpPr>
          <p:nvPr/>
        </p:nvSpPr>
        <p:spPr bwMode="auto">
          <a:xfrm>
            <a:off x="2305050" y="10810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4" name="Text Box 18"/>
          <p:cNvSpPr txBox="1">
            <a:spLocks noChangeArrowheads="1"/>
          </p:cNvSpPr>
          <p:nvPr/>
        </p:nvSpPr>
        <p:spPr bwMode="auto">
          <a:xfrm>
            <a:off x="1619250" y="1828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5" name="Text Box 19"/>
          <p:cNvSpPr txBox="1">
            <a:spLocks noChangeArrowheads="1"/>
          </p:cNvSpPr>
          <p:nvPr/>
        </p:nvSpPr>
        <p:spPr bwMode="auto">
          <a:xfrm>
            <a:off x="3752850" y="19812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6" name="Text Box 20"/>
          <p:cNvSpPr txBox="1">
            <a:spLocks noChangeArrowheads="1"/>
          </p:cNvSpPr>
          <p:nvPr/>
        </p:nvSpPr>
        <p:spPr bwMode="auto">
          <a:xfrm>
            <a:off x="9144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7" name="Text Box 21"/>
          <p:cNvSpPr txBox="1">
            <a:spLocks noChangeArrowheads="1"/>
          </p:cNvSpPr>
          <p:nvPr/>
        </p:nvSpPr>
        <p:spPr bwMode="auto">
          <a:xfrm>
            <a:off x="228600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8" name="Text Box 22"/>
          <p:cNvSpPr txBox="1">
            <a:spLocks noChangeArrowheads="1"/>
          </p:cNvSpPr>
          <p:nvPr/>
        </p:nvSpPr>
        <p:spPr bwMode="auto">
          <a:xfrm>
            <a:off x="2838450" y="27574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799" name="AutoShape 23"/>
          <p:cNvSpPr>
            <a:spLocks noChangeArrowheads="1"/>
          </p:cNvSpPr>
          <p:nvPr/>
        </p:nvSpPr>
        <p:spPr bwMode="auto">
          <a:xfrm>
            <a:off x="42672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1800" name="Oval 24"/>
          <p:cNvSpPr>
            <a:spLocks noChangeArrowheads="1"/>
          </p:cNvSpPr>
          <p:nvPr/>
        </p:nvSpPr>
        <p:spPr bwMode="auto">
          <a:xfrm>
            <a:off x="6629400" y="1447800"/>
            <a:ext cx="533400" cy="533400"/>
          </a:xfrm>
          <a:prstGeom prst="ellipse">
            <a:avLst/>
          </a:prstGeom>
          <a:solidFill>
            <a:srgbClr val="CCFF99"/>
          </a:solidFill>
          <a:ln w="28575">
            <a:solidFill>
              <a:schemeClr val="tx1"/>
            </a:solidFill>
            <a:round/>
            <a:headEnd/>
            <a:tailEnd/>
          </a:ln>
        </p:spPr>
        <p:txBody>
          <a:bodyPr wrap="none" anchor="ctr"/>
          <a:lstStyle/>
          <a:p>
            <a:r>
              <a:rPr kumimoji="1" lang="en-US" altLang="zh-CN" sz="2800" b="1" dirty="0" smtClean="0">
                <a:solidFill>
                  <a:schemeClr val="bg1"/>
                </a:solidFill>
                <a:ea typeface="宋体" pitchFamily="2" charset="-122"/>
              </a:rPr>
              <a:t>03</a:t>
            </a:r>
            <a:endParaRPr kumimoji="1" lang="en-US" altLang="zh-CN" sz="2400" dirty="0">
              <a:solidFill>
                <a:schemeClr val="bg1"/>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ea typeface="宋体" pitchFamily="2" charset="-122"/>
            </a:endParaRPr>
          </a:p>
        </p:txBody>
      </p:sp>
      <p:sp>
        <p:nvSpPr>
          <p:cNvPr id="971801" name="Oval 25"/>
          <p:cNvSpPr>
            <a:spLocks noChangeArrowheads="1"/>
          </p:cNvSpPr>
          <p:nvPr/>
        </p:nvSpPr>
        <p:spPr bwMode="auto">
          <a:xfrm>
            <a:off x="59436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08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2" name="Oval 26"/>
          <p:cNvSpPr>
            <a:spLocks noChangeArrowheads="1"/>
          </p:cNvSpPr>
          <p:nvPr/>
        </p:nvSpPr>
        <p:spPr bwMode="auto">
          <a:xfrm>
            <a:off x="5181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400" b="1">
                <a:solidFill>
                  <a:schemeClr val="bg2"/>
                </a:solidFill>
                <a:ea typeface="宋体" pitchFamily="2" charset="-122"/>
              </a:rPr>
              <a:t>25*</a:t>
            </a:r>
            <a:endParaRPr kumimoji="1" lang="en-US" altLang="zh-CN" sz="28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3" name="Oval 27"/>
          <p:cNvSpPr>
            <a:spLocks noChangeArrowheads="1"/>
          </p:cNvSpPr>
          <p:nvPr/>
        </p:nvSpPr>
        <p:spPr bwMode="auto">
          <a:xfrm>
            <a:off x="62484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25</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4" name="Oval 28"/>
          <p:cNvSpPr>
            <a:spLocks noChangeArrowheads="1"/>
          </p:cNvSpPr>
          <p:nvPr/>
        </p:nvSpPr>
        <p:spPr bwMode="auto">
          <a:xfrm>
            <a:off x="7391400" y="22860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dirty="0" smtClean="0">
                <a:solidFill>
                  <a:schemeClr val="bg2"/>
                </a:solidFill>
                <a:ea typeface="宋体" pitchFamily="2" charset="-122"/>
              </a:rPr>
              <a:t>16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5" name="Oval 29"/>
          <p:cNvSpPr>
            <a:spLocks noChangeArrowheads="1"/>
          </p:cNvSpPr>
          <p:nvPr/>
        </p:nvSpPr>
        <p:spPr bwMode="auto">
          <a:xfrm>
            <a:off x="7086600" y="3200400"/>
            <a:ext cx="533400" cy="533400"/>
          </a:xfrm>
          <a:prstGeom prst="ellipse">
            <a:avLst/>
          </a:prstGeom>
          <a:solidFill>
            <a:srgbClr val="FFFF99"/>
          </a:solidFill>
          <a:ln w="28575">
            <a:solidFill>
              <a:schemeClr val="tx1"/>
            </a:solidFill>
            <a:round/>
            <a:headEnd/>
            <a:tailEnd/>
          </a:ln>
        </p:spPr>
        <p:txBody>
          <a:bodyPr wrap="none" anchor="ctr"/>
          <a:lstStyle/>
          <a:p>
            <a:r>
              <a:rPr kumimoji="1" lang="en-US" altLang="zh-CN" sz="2800" b="1">
                <a:solidFill>
                  <a:schemeClr val="bg2"/>
                </a:solidFill>
                <a:ea typeface="宋体" pitchFamily="2" charset="-122"/>
              </a:rPr>
              <a:t>49</a:t>
            </a:r>
            <a:endParaRPr kumimoji="1" lang="en-US" altLang="zh-CN" sz="240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ea typeface="宋体" pitchFamily="2" charset="-122"/>
            </a:endParaRPr>
          </a:p>
        </p:txBody>
      </p:sp>
      <p:sp>
        <p:nvSpPr>
          <p:cNvPr id="971806" name="Text Box 30"/>
          <p:cNvSpPr txBox="1">
            <a:spLocks noChangeArrowheads="1"/>
          </p:cNvSpPr>
          <p:nvPr/>
        </p:nvSpPr>
        <p:spPr bwMode="auto">
          <a:xfrm>
            <a:off x="6496050" y="10668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1</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7" name="Text Box 31"/>
          <p:cNvSpPr txBox="1">
            <a:spLocks noChangeArrowheads="1"/>
          </p:cNvSpPr>
          <p:nvPr/>
        </p:nvSpPr>
        <p:spPr bwMode="auto">
          <a:xfrm>
            <a:off x="7867650" y="2057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3</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8" name="Text Box 32"/>
          <p:cNvSpPr txBox="1">
            <a:spLocks noChangeArrowheads="1"/>
          </p:cNvSpPr>
          <p:nvPr/>
        </p:nvSpPr>
        <p:spPr bwMode="auto">
          <a:xfrm>
            <a:off x="69532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6</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09" name="Text Box 33"/>
          <p:cNvSpPr txBox="1">
            <a:spLocks noChangeArrowheads="1"/>
          </p:cNvSpPr>
          <p:nvPr/>
        </p:nvSpPr>
        <p:spPr bwMode="auto">
          <a:xfrm>
            <a:off x="655320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5</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0" name="Text Box 34"/>
          <p:cNvSpPr txBox="1">
            <a:spLocks noChangeArrowheads="1"/>
          </p:cNvSpPr>
          <p:nvPr/>
        </p:nvSpPr>
        <p:spPr bwMode="auto">
          <a:xfrm>
            <a:off x="5048250" y="2819400"/>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4</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1" name="Text Box 35"/>
          <p:cNvSpPr txBox="1">
            <a:spLocks noChangeArrowheads="1"/>
          </p:cNvSpPr>
          <p:nvPr/>
        </p:nvSpPr>
        <p:spPr bwMode="auto">
          <a:xfrm>
            <a:off x="5715000" y="1919288"/>
            <a:ext cx="364202" cy="523220"/>
          </a:xfrm>
          <a:prstGeom prst="rect">
            <a:avLst/>
          </a:prstGeom>
          <a:noFill/>
          <a:ln w="9525">
            <a:noFill/>
            <a:miter lim="800000"/>
            <a:headEnd/>
            <a:tailEnd/>
          </a:ln>
        </p:spPr>
        <p:txBody>
          <a:bodyPr wrap="none">
            <a:spAutoFit/>
          </a:bodyPr>
          <a:lstStyle/>
          <a:p>
            <a:pPr algn="l"/>
            <a:r>
              <a:rPr kumimoji="1" lang="en-US" altLang="zh-CN" sz="2800" b="1" dirty="0" smtClean="0">
                <a:ea typeface="宋体" pitchFamily="2" charset="-122"/>
              </a:rPr>
              <a:t>2</a:t>
            </a:r>
            <a:endParaRPr kumimoji="1" lang="en-US" altLang="zh-CN" sz="2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12" name="Rectangle 36" descr="羊皮纸"/>
          <p:cNvSpPr>
            <a:spLocks noChangeArrowheads="1"/>
          </p:cNvSpPr>
          <p:nvPr/>
        </p:nvSpPr>
        <p:spPr bwMode="auto">
          <a:xfrm>
            <a:off x="6858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08  03  </a:t>
            </a:r>
            <a:r>
              <a:rPr kumimoji="1" lang="en-US" altLang="zh-CN" sz="2800" b="1" dirty="0" smtClean="0">
                <a:solidFill>
                  <a:srgbClr val="FF0000"/>
                </a:solidFill>
                <a:ea typeface="宋体" pitchFamily="2" charset="-122"/>
              </a:rPr>
              <a:t>16  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1813" name="Line 37"/>
          <p:cNvSpPr>
            <a:spLocks noChangeShapeType="1"/>
          </p:cNvSpPr>
          <p:nvPr/>
        </p:nvSpPr>
        <p:spPr bwMode="auto">
          <a:xfrm>
            <a:off x="1219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4" name="Line 38"/>
          <p:cNvSpPr>
            <a:spLocks noChangeShapeType="1"/>
          </p:cNvSpPr>
          <p:nvPr/>
        </p:nvSpPr>
        <p:spPr bwMode="auto">
          <a:xfrm>
            <a:off x="1752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5" name="Line 39"/>
          <p:cNvSpPr>
            <a:spLocks noChangeShapeType="1"/>
          </p:cNvSpPr>
          <p:nvPr/>
        </p:nvSpPr>
        <p:spPr bwMode="auto">
          <a:xfrm>
            <a:off x="2286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6" name="Line 40"/>
          <p:cNvSpPr>
            <a:spLocks noChangeShapeType="1"/>
          </p:cNvSpPr>
          <p:nvPr/>
        </p:nvSpPr>
        <p:spPr bwMode="auto">
          <a:xfrm>
            <a:off x="289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7" name="Line 41"/>
          <p:cNvSpPr>
            <a:spLocks noChangeShapeType="1"/>
          </p:cNvSpPr>
          <p:nvPr/>
        </p:nvSpPr>
        <p:spPr bwMode="auto">
          <a:xfrm>
            <a:off x="34290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18" name="Rectangle 42" descr="羊皮纸"/>
          <p:cNvSpPr>
            <a:spLocks noChangeArrowheads="1"/>
          </p:cNvSpPr>
          <p:nvPr/>
        </p:nvSpPr>
        <p:spPr bwMode="auto">
          <a:xfrm>
            <a:off x="5105400" y="4343400"/>
            <a:ext cx="3276600" cy="533400"/>
          </a:xfrm>
          <a:prstGeom prst="rect">
            <a:avLst/>
          </a:prstGeom>
          <a:blipFill dpi="0" rotWithShape="0">
            <a:blip r:embed="rId2" cstate="print"/>
            <a:srcRect/>
            <a:tile tx="0" ty="0" sx="100000" sy="100000" flip="none" algn="tl"/>
          </a:blipFill>
          <a:ln w="28575">
            <a:solidFill>
              <a:srgbClr val="0070C0"/>
            </a:solidFill>
            <a:miter lim="800000"/>
            <a:headEnd/>
            <a:tailEnd/>
          </a:ln>
          <a:effectLst>
            <a:outerShdw dist="107763" dir="2700000" algn="ctr" rotWithShape="0">
              <a:srgbClr val="808080"/>
            </a:outerShdw>
          </a:effectLst>
        </p:spPr>
        <p:txBody>
          <a:bodyPr wrap="none" anchor="ctr"/>
          <a:lstStyle/>
          <a:p>
            <a:r>
              <a:rPr kumimoji="1" lang="en-US" altLang="zh-CN" sz="2800" b="1" dirty="0" smtClean="0">
                <a:solidFill>
                  <a:schemeClr val="bg1"/>
                </a:solidFill>
                <a:ea typeface="宋体" pitchFamily="2" charset="-122"/>
              </a:rPr>
              <a:t>03</a:t>
            </a:r>
            <a:r>
              <a:rPr kumimoji="1" lang="en-US" altLang="zh-CN" sz="2800" b="1" dirty="0" smtClean="0">
                <a:solidFill>
                  <a:schemeClr val="tx2"/>
                </a:solidFill>
                <a:ea typeface="宋体" pitchFamily="2" charset="-122"/>
              </a:rPr>
              <a:t>  </a:t>
            </a:r>
            <a:r>
              <a:rPr kumimoji="1" lang="en-US" altLang="zh-CN" sz="2800" b="1" dirty="0" smtClean="0">
                <a:solidFill>
                  <a:srgbClr val="FF0000"/>
                </a:solidFill>
                <a:ea typeface="宋体" pitchFamily="2" charset="-122"/>
              </a:rPr>
              <a:t>08  16  </a:t>
            </a:r>
            <a:r>
              <a:rPr kumimoji="1" lang="en-US" altLang="zh-CN" sz="2800" b="1" dirty="0">
                <a:solidFill>
                  <a:srgbClr val="FF0000"/>
                </a:solidFill>
                <a:ea typeface="宋体" pitchFamily="2" charset="-122"/>
              </a:rPr>
              <a:t>25* 25  49</a:t>
            </a:r>
            <a:endParaRPr kumimoji="1" lang="en-US" altLang="zh-CN" sz="2400" dirty="0">
              <a:solidFill>
                <a:srgbClr val="FF0000"/>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71819" name="Line 43"/>
          <p:cNvSpPr>
            <a:spLocks noChangeShapeType="1"/>
          </p:cNvSpPr>
          <p:nvPr/>
        </p:nvSpPr>
        <p:spPr bwMode="auto">
          <a:xfrm>
            <a:off x="56388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0" name="Line 44"/>
          <p:cNvSpPr>
            <a:spLocks noChangeShapeType="1"/>
          </p:cNvSpPr>
          <p:nvPr/>
        </p:nvSpPr>
        <p:spPr bwMode="auto">
          <a:xfrm>
            <a:off x="6172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1" name="Line 45"/>
          <p:cNvSpPr>
            <a:spLocks noChangeShapeType="1"/>
          </p:cNvSpPr>
          <p:nvPr/>
        </p:nvSpPr>
        <p:spPr bwMode="auto">
          <a:xfrm>
            <a:off x="6705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2" name="Line 46"/>
          <p:cNvSpPr>
            <a:spLocks noChangeShapeType="1"/>
          </p:cNvSpPr>
          <p:nvPr/>
        </p:nvSpPr>
        <p:spPr bwMode="auto">
          <a:xfrm>
            <a:off x="73152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3" name="Line 47"/>
          <p:cNvSpPr>
            <a:spLocks noChangeShapeType="1"/>
          </p:cNvSpPr>
          <p:nvPr/>
        </p:nvSpPr>
        <p:spPr bwMode="auto">
          <a:xfrm>
            <a:off x="7848600" y="4343400"/>
            <a:ext cx="0" cy="533400"/>
          </a:xfrm>
          <a:prstGeom prst="line">
            <a:avLst/>
          </a:prstGeom>
          <a:noFill/>
          <a:ln w="28575">
            <a:solidFill>
              <a:srgbClr val="0070C0"/>
            </a:solidFill>
            <a:round/>
            <a:headEnd/>
            <a:tailEnd/>
          </a:ln>
        </p:spPr>
        <p:txBody>
          <a:bodyPr wrap="none" anchor="ctr"/>
          <a:lstStyle/>
          <a:p>
            <a:endParaRPr lang="zh-CN" altLang="en-US"/>
          </a:p>
        </p:txBody>
      </p:sp>
      <p:sp>
        <p:nvSpPr>
          <p:cNvPr id="971824" name="Text Box 48"/>
          <p:cNvSpPr txBox="1">
            <a:spLocks noChangeArrowheads="1"/>
          </p:cNvSpPr>
          <p:nvPr/>
        </p:nvSpPr>
        <p:spPr bwMode="auto">
          <a:xfrm>
            <a:off x="5029200" y="5043488"/>
            <a:ext cx="3484563" cy="946150"/>
          </a:xfrm>
          <a:prstGeom prst="rect">
            <a:avLst/>
          </a:prstGeom>
          <a:noFill/>
          <a:ln w="9525">
            <a:noFill/>
            <a:miter lim="800000"/>
            <a:headEnd/>
            <a:tailEnd/>
          </a:ln>
        </p:spPr>
        <p:txBody>
          <a:bodyPr wrap="none">
            <a:spAutoFit/>
          </a:bodyPr>
          <a:lstStyle/>
          <a:p>
            <a:pPr algn="l"/>
            <a:r>
              <a:rPr kumimoji="1" lang="zh-CN" altLang="en-US" sz="2800" b="1"/>
              <a:t>交换 </a:t>
            </a:r>
            <a:r>
              <a:rPr kumimoji="1" lang="en-US" altLang="en-US" sz="2800" b="1"/>
              <a:t>0 </a:t>
            </a:r>
            <a:r>
              <a:rPr kumimoji="1" lang="zh-CN" altLang="en-US" sz="2800" b="1"/>
              <a:t>号与 </a:t>
            </a:r>
            <a:r>
              <a:rPr kumimoji="1" lang="en-US" altLang="zh-CN" sz="2800" b="1"/>
              <a:t>1 </a:t>
            </a:r>
            <a:r>
              <a:rPr kumimoji="1" lang="zh-CN" altLang="en-US" sz="2800" b="1"/>
              <a:t>号元素</a:t>
            </a:r>
            <a:r>
              <a:rPr kumimoji="1" lang="en-US" altLang="zh-CN" sz="2800" b="1"/>
              <a:t>,</a:t>
            </a:r>
          </a:p>
          <a:p>
            <a:pPr algn="l"/>
            <a:r>
              <a:rPr kumimoji="1" lang="en-US" altLang="zh-CN" sz="2800" b="1"/>
              <a:t>1 </a:t>
            </a:r>
            <a:r>
              <a:rPr kumimoji="1" lang="zh-CN" altLang="en-US" sz="2800" b="1"/>
              <a:t>号元素就位</a:t>
            </a:r>
            <a:endParaRPr kumimoji="1"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71825" name="Text Box 49"/>
          <p:cNvSpPr txBox="1">
            <a:spLocks noChangeArrowheads="1"/>
          </p:cNvSpPr>
          <p:nvPr/>
        </p:nvSpPr>
        <p:spPr bwMode="auto">
          <a:xfrm>
            <a:off x="838200" y="5029200"/>
            <a:ext cx="3127375" cy="946150"/>
          </a:xfrm>
          <a:prstGeom prst="rect">
            <a:avLst/>
          </a:prstGeom>
          <a:noFill/>
          <a:ln w="9525">
            <a:noFill/>
            <a:miter lim="800000"/>
            <a:headEnd/>
            <a:tailEnd/>
          </a:ln>
        </p:spPr>
        <p:txBody>
          <a:bodyPr wrap="none">
            <a:spAutoFit/>
          </a:bodyPr>
          <a:lstStyle/>
          <a:p>
            <a:pPr algn="l"/>
            <a:r>
              <a:rPr kumimoji="1" lang="zh-CN" altLang="en-US" sz="2800" b="1"/>
              <a:t>从 </a:t>
            </a:r>
            <a:r>
              <a:rPr kumimoji="1" lang="en-US" altLang="zh-CN" sz="2800" b="1"/>
              <a:t>0 </a:t>
            </a:r>
            <a:r>
              <a:rPr kumimoji="1" lang="zh-CN" altLang="en-US" sz="2800" b="1"/>
              <a:t>号到 </a:t>
            </a:r>
            <a:r>
              <a:rPr kumimoji="1" lang="en-US" altLang="zh-CN" sz="2800" b="1"/>
              <a:t>1 </a:t>
            </a:r>
            <a:r>
              <a:rPr kumimoji="1" lang="zh-CN" altLang="en-US" sz="2800" b="1"/>
              <a:t>号 重新</a:t>
            </a:r>
          </a:p>
          <a:p>
            <a:pPr algn="l"/>
            <a:r>
              <a:rPr kumimoji="1" lang="zh-CN" altLang="en-US" sz="2800" b="1"/>
              <a:t>调整为最大堆</a:t>
            </a:r>
          </a:p>
        </p:txBody>
      </p:sp>
      <p:sp>
        <p:nvSpPr>
          <p:cNvPr id="971826" name="AutoShape 50"/>
          <p:cNvSpPr>
            <a:spLocks noChangeArrowheads="1"/>
          </p:cNvSpPr>
          <p:nvPr/>
        </p:nvSpPr>
        <p:spPr bwMode="auto">
          <a:xfrm>
            <a:off x="228600" y="2362200"/>
            <a:ext cx="914400" cy="457200"/>
          </a:xfrm>
          <a:prstGeom prst="rightArrow">
            <a:avLst>
              <a:gd name="adj1" fmla="val 50000"/>
              <a:gd name="adj2" fmla="val 50000"/>
            </a:avLst>
          </a:prstGeom>
          <a:solidFill>
            <a:schemeClr val="tx1"/>
          </a:solidFill>
          <a:ln w="9525">
            <a:noFill/>
            <a:miter lim="800000"/>
            <a:headEnd/>
            <a:tailEnd/>
          </a:ln>
        </p:spPr>
        <p:txBody>
          <a:bodyPr wrap="none" anchor="ctr"/>
          <a:lstStyle/>
          <a:p>
            <a:endParaRPr lang="zh-CN" altLang="en-US"/>
          </a:p>
        </p:txBody>
      </p:sp>
      <p:sp>
        <p:nvSpPr>
          <p:cNvPr id="971829" name="Freeform 53"/>
          <p:cNvSpPr>
            <a:spLocks/>
          </p:cNvSpPr>
          <p:nvPr/>
        </p:nvSpPr>
        <p:spPr bwMode="auto">
          <a:xfrm>
            <a:off x="1295400" y="1003300"/>
            <a:ext cx="1981200" cy="2222500"/>
          </a:xfrm>
          <a:custGeom>
            <a:avLst/>
            <a:gdLst/>
            <a:ahLst/>
            <a:cxnLst>
              <a:cxn ang="0">
                <a:pos x="544" y="280"/>
              </a:cxn>
              <a:cxn ang="0">
                <a:pos x="64" y="856"/>
              </a:cxn>
              <a:cxn ang="0">
                <a:pos x="160" y="1192"/>
              </a:cxn>
              <a:cxn ang="0">
                <a:pos x="544" y="1336"/>
              </a:cxn>
              <a:cxn ang="0">
                <a:pos x="976" y="808"/>
              </a:cxn>
              <a:cxn ang="0">
                <a:pos x="1216" y="424"/>
              </a:cxn>
              <a:cxn ang="0">
                <a:pos x="1168" y="136"/>
              </a:cxn>
              <a:cxn ang="0">
                <a:pos x="976" y="40"/>
              </a:cxn>
              <a:cxn ang="0">
                <a:pos x="784" y="40"/>
              </a:cxn>
              <a:cxn ang="0">
                <a:pos x="544" y="280"/>
              </a:cxn>
            </a:cxnLst>
            <a:rect l="0" t="0" r="r" b="b"/>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971830" name="Freeform 54"/>
          <p:cNvSpPr>
            <a:spLocks/>
          </p:cNvSpPr>
          <p:nvPr/>
        </p:nvSpPr>
        <p:spPr bwMode="auto">
          <a:xfrm>
            <a:off x="6311900" y="1066800"/>
            <a:ext cx="1168400" cy="1168400"/>
          </a:xfrm>
          <a:custGeom>
            <a:avLst/>
            <a:gdLst/>
            <a:ahLst/>
            <a:cxnLst>
              <a:cxn ang="0">
                <a:pos x="56" y="144"/>
              </a:cxn>
              <a:cxn ang="0">
                <a:pos x="8" y="288"/>
              </a:cxn>
              <a:cxn ang="0">
                <a:pos x="56" y="480"/>
              </a:cxn>
              <a:cxn ang="0">
                <a:pos x="296" y="720"/>
              </a:cxn>
              <a:cxn ang="0">
                <a:pos x="680" y="576"/>
              </a:cxn>
              <a:cxn ang="0">
                <a:pos x="632" y="144"/>
              </a:cxn>
              <a:cxn ang="0">
                <a:pos x="344" y="0"/>
              </a:cxn>
              <a:cxn ang="0">
                <a:pos x="56" y="144"/>
              </a:cxn>
            </a:cxnLst>
            <a:rect l="0" t="0" r="r" b="b"/>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a:solidFill>
              <a:schemeClr val="tx1"/>
            </a:solidFill>
            <a:prstDash val="sysDot"/>
            <a:round/>
            <a:headEnd/>
            <a:tailEnd/>
          </a:ln>
        </p:spPr>
        <p:txBody>
          <a:bodyPr wrap="none" anchor="ctr"/>
          <a:lstStyle/>
          <a:p>
            <a:endParaRPr lang="zh-CN" altLang="en-US"/>
          </a:p>
        </p:txBody>
      </p:sp>
      <p:sp>
        <p:nvSpPr>
          <p:cNvPr id="53" name="灯片编号占位符 52"/>
          <p:cNvSpPr>
            <a:spLocks noGrp="1"/>
          </p:cNvSpPr>
          <p:nvPr>
            <p:ph type="sldNum" sz="quarter" idx="12"/>
          </p:nvPr>
        </p:nvSpPr>
        <p:spPr/>
        <p:txBody>
          <a:bodyPr/>
          <a:lstStyle/>
          <a:p>
            <a:fld id="{4717F81E-E54E-4311-B9CB-5A0E4AFE9DD3}" type="slidenum">
              <a:rPr lang="en-US" altLang="zh-CN" smtClean="0"/>
              <a:pPr/>
              <a:t>54</a:t>
            </a:fld>
            <a:endParaRPr lang="en-US" altLang="zh-CN"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3" name="Rectangle 3"/>
          <p:cNvSpPr>
            <a:spLocks noGrp="1" noChangeArrowheads="1"/>
          </p:cNvSpPr>
          <p:nvPr>
            <p:ph type="title"/>
          </p:nvPr>
        </p:nvSpPr>
        <p:spPr>
          <a:xfrm>
            <a:off x="482544" y="106317"/>
            <a:ext cx="8229600" cy="865188"/>
          </a:xfrm>
        </p:spPr>
        <p:txBody>
          <a:bodyPr/>
          <a:lstStyle/>
          <a:p>
            <a:pPr algn="ctr"/>
            <a:r>
              <a:rPr kumimoji="1" lang="zh-CN" altLang="en-US" sz="4000" dirty="0">
                <a:ea typeface="华文新魏" pitchFamily="2" charset="-122"/>
              </a:rPr>
              <a:t>堆排序的算法</a:t>
            </a:r>
          </a:p>
        </p:txBody>
      </p:sp>
      <p:sp>
        <p:nvSpPr>
          <p:cNvPr id="972804" name="Rectangle 4"/>
          <p:cNvSpPr>
            <a:spLocks noGrp="1" noChangeArrowheads="1"/>
          </p:cNvSpPr>
          <p:nvPr>
            <p:ph idx="1"/>
          </p:nvPr>
        </p:nvSpPr>
        <p:spPr>
          <a:xfrm>
            <a:off x="0" y="909603"/>
            <a:ext cx="9143999" cy="5580097"/>
          </a:xfrm>
        </p:spPr>
        <p:txBody>
          <a:bodyPr>
            <a:normAutofit fontScale="85000" lnSpcReduction="20000"/>
          </a:bodyPr>
          <a:lstStyle/>
          <a:p>
            <a:pPr>
              <a:buClrTx/>
              <a:buNone/>
            </a:pPr>
            <a:r>
              <a:rPr lang="en-US" altLang="zh-CN" sz="2800" dirty="0" smtClean="0">
                <a:latin typeface="Georgia" pitchFamily="18" charset="0"/>
              </a:rPr>
              <a:t>void </a:t>
            </a:r>
            <a:r>
              <a:rPr lang="en-US" altLang="zh-CN" sz="2800" dirty="0" err="1" smtClean="0">
                <a:latin typeface="Georgia" pitchFamily="18" charset="0"/>
              </a:rPr>
              <a:t>HeapSort</a:t>
            </a:r>
            <a:r>
              <a:rPr lang="en-US" altLang="zh-CN" sz="2800" dirty="0" smtClean="0">
                <a:latin typeface="Georgia" pitchFamily="18" charset="0"/>
              </a:rPr>
              <a:t>(</a:t>
            </a:r>
            <a:r>
              <a:rPr lang="en-US" altLang="zh-CN" sz="2800" dirty="0" err="1" smtClean="0">
                <a:latin typeface="Georgia" pitchFamily="18" charset="0"/>
              </a:rPr>
              <a:t>HeapType</a:t>
            </a:r>
            <a:r>
              <a:rPr lang="en-US" altLang="zh-CN" sz="2800" dirty="0" smtClean="0">
                <a:latin typeface="Georgia" pitchFamily="18" charset="0"/>
              </a:rPr>
              <a:t> &amp;H) {  // </a:t>
            </a:r>
            <a:r>
              <a:rPr lang="zh-CN" altLang="en-US" sz="2800" dirty="0" smtClean="0">
                <a:latin typeface="Georgia" pitchFamily="18" charset="0"/>
              </a:rPr>
              <a:t>算法</a:t>
            </a:r>
            <a:r>
              <a:rPr lang="en-US" altLang="zh-CN" sz="2800" dirty="0" smtClean="0">
                <a:latin typeface="Georgia" pitchFamily="18" charset="0"/>
              </a:rPr>
              <a:t>10.11</a:t>
            </a:r>
          </a:p>
          <a:p>
            <a:pPr>
              <a:buClrTx/>
              <a:buNone/>
            </a:pPr>
            <a:r>
              <a:rPr lang="en-US" altLang="zh-CN" sz="2800" dirty="0" smtClean="0">
                <a:latin typeface="Georgia" pitchFamily="18" charset="0"/>
              </a:rPr>
              <a:t>   // </a:t>
            </a:r>
            <a:r>
              <a:rPr lang="zh-CN" altLang="en-US" sz="2800" dirty="0" smtClean="0">
                <a:latin typeface="Georgia" pitchFamily="18" charset="0"/>
              </a:rPr>
              <a:t>对顺序表</a:t>
            </a:r>
            <a:r>
              <a:rPr lang="en-US" altLang="zh-CN" sz="2800" dirty="0" smtClean="0">
                <a:latin typeface="Georgia" pitchFamily="18" charset="0"/>
              </a:rPr>
              <a:t>H</a:t>
            </a:r>
            <a:r>
              <a:rPr lang="zh-CN" altLang="en-US" sz="2800" dirty="0" smtClean="0">
                <a:latin typeface="Georgia" pitchFamily="18" charset="0"/>
              </a:rPr>
              <a:t>进行堆排序。</a:t>
            </a:r>
          </a:p>
          <a:p>
            <a:pPr>
              <a:buClrTx/>
              <a:buNone/>
            </a:pPr>
            <a:r>
              <a:rPr lang="zh-CN" altLang="en-US" sz="2800" dirty="0" smtClean="0">
                <a:latin typeface="Georgia" pitchFamily="18" charset="0"/>
              </a:rPr>
              <a:t>   </a:t>
            </a:r>
            <a:r>
              <a:rPr lang="en-US" altLang="zh-CN" sz="2800" dirty="0" err="1" smtClean="0">
                <a:latin typeface="Georgia" pitchFamily="18" charset="0"/>
              </a:rPr>
              <a:t>int</a:t>
            </a:r>
            <a:r>
              <a:rPr lang="en-US" altLang="zh-CN" sz="2800" dirty="0" smtClean="0">
                <a:latin typeface="Georgia" pitchFamily="18" charset="0"/>
              </a:rPr>
              <a:t> </a:t>
            </a:r>
            <a:r>
              <a:rPr lang="en-US" altLang="zh-CN" sz="2800" dirty="0" err="1" smtClean="0">
                <a:latin typeface="Georgia" pitchFamily="18" charset="0"/>
              </a:rPr>
              <a:t>i</a:t>
            </a:r>
            <a:r>
              <a:rPr lang="en-US" altLang="zh-CN" sz="2800" dirty="0" smtClean="0">
                <a:latin typeface="Georgia" pitchFamily="18" charset="0"/>
              </a:rPr>
              <a:t>;</a:t>
            </a:r>
          </a:p>
          <a:p>
            <a:pPr>
              <a:buClrTx/>
              <a:buNone/>
            </a:pPr>
            <a:r>
              <a:rPr lang="en-US" altLang="zh-CN" sz="2800" dirty="0" smtClean="0">
                <a:latin typeface="Georgia" pitchFamily="18" charset="0"/>
              </a:rPr>
              <a:t>   </a:t>
            </a:r>
            <a:r>
              <a:rPr lang="en-US" altLang="zh-CN" sz="2800" dirty="0" err="1" smtClean="0">
                <a:latin typeface="Georgia" pitchFamily="18" charset="0"/>
              </a:rPr>
              <a:t>RedType</a:t>
            </a:r>
            <a:r>
              <a:rPr lang="en-US" altLang="zh-CN" sz="2800" dirty="0" smtClean="0">
                <a:latin typeface="Georgia" pitchFamily="18" charset="0"/>
              </a:rPr>
              <a:t> temp;</a:t>
            </a:r>
          </a:p>
          <a:p>
            <a:pPr>
              <a:buClrTx/>
              <a:buNone/>
            </a:pPr>
            <a:r>
              <a:rPr lang="en-US" altLang="zh-CN" sz="2800" dirty="0" smtClean="0">
                <a:latin typeface="Georgia" pitchFamily="18" charset="0"/>
              </a:rPr>
              <a:t>   for (</a:t>
            </a:r>
            <a:r>
              <a:rPr lang="en-US" altLang="zh-CN" sz="2800" dirty="0" err="1" smtClean="0">
                <a:latin typeface="Georgia" pitchFamily="18" charset="0"/>
              </a:rPr>
              <a:t>i</a:t>
            </a:r>
            <a:r>
              <a:rPr lang="en-US" altLang="zh-CN" sz="2800" dirty="0" smtClean="0">
                <a:latin typeface="Georgia" pitchFamily="18" charset="0"/>
              </a:rPr>
              <a:t>=</a:t>
            </a:r>
            <a:r>
              <a:rPr lang="en-US" altLang="zh-CN" sz="2800" dirty="0" err="1" smtClean="0">
                <a:latin typeface="Georgia" pitchFamily="18" charset="0"/>
              </a:rPr>
              <a:t>H.length</a:t>
            </a:r>
            <a:r>
              <a:rPr lang="en-US" altLang="zh-CN" sz="2800" dirty="0" smtClean="0">
                <a:latin typeface="Georgia" pitchFamily="18" charset="0"/>
              </a:rPr>
              <a:t>/2; </a:t>
            </a:r>
            <a:r>
              <a:rPr lang="en-US" altLang="zh-CN" sz="2800" dirty="0" err="1" smtClean="0">
                <a:latin typeface="Georgia" pitchFamily="18" charset="0"/>
              </a:rPr>
              <a:t>i</a:t>
            </a:r>
            <a:r>
              <a:rPr lang="en-US" altLang="zh-CN" sz="2800" dirty="0" smtClean="0">
                <a:latin typeface="Georgia" pitchFamily="18" charset="0"/>
              </a:rPr>
              <a:t>&gt;0; --</a:t>
            </a:r>
            <a:r>
              <a:rPr lang="en-US" altLang="zh-CN" sz="2800" dirty="0" err="1" smtClean="0">
                <a:latin typeface="Georgia" pitchFamily="18" charset="0"/>
              </a:rPr>
              <a:t>i</a:t>
            </a:r>
            <a:r>
              <a:rPr lang="en-US" altLang="zh-CN" sz="2800" dirty="0" smtClean="0">
                <a:latin typeface="Georgia" pitchFamily="18" charset="0"/>
              </a:rPr>
              <a:t>)  // </a:t>
            </a:r>
            <a:r>
              <a:rPr lang="zh-CN" altLang="en-US" sz="2800" dirty="0" smtClean="0">
                <a:latin typeface="Georgia" pitchFamily="18" charset="0"/>
              </a:rPr>
              <a:t>把</a:t>
            </a:r>
            <a:r>
              <a:rPr lang="en-US" altLang="zh-CN" sz="2800" dirty="0" err="1" smtClean="0">
                <a:latin typeface="Georgia" pitchFamily="18" charset="0"/>
              </a:rPr>
              <a:t>H.r</a:t>
            </a:r>
            <a:r>
              <a:rPr lang="en-US" altLang="zh-CN" sz="2800" dirty="0" smtClean="0">
                <a:latin typeface="Georgia" pitchFamily="18" charset="0"/>
              </a:rPr>
              <a:t>[1..H.length]</a:t>
            </a:r>
            <a:r>
              <a:rPr lang="zh-CN" altLang="en-US" sz="2800" dirty="0" smtClean="0">
                <a:latin typeface="Georgia" pitchFamily="18" charset="0"/>
              </a:rPr>
              <a:t>建成最大堆</a:t>
            </a:r>
          </a:p>
          <a:p>
            <a:pPr>
              <a:buClrTx/>
              <a:buNone/>
            </a:pPr>
            <a:r>
              <a:rPr lang="zh-CN" altLang="en-US" sz="2800" dirty="0" smtClean="0">
                <a:latin typeface="Georgia" pitchFamily="18" charset="0"/>
              </a:rPr>
              <a:t>      </a:t>
            </a:r>
            <a:r>
              <a:rPr lang="en-US" altLang="zh-CN" sz="2800" dirty="0" err="1" smtClean="0">
                <a:latin typeface="Georgia" pitchFamily="18" charset="0"/>
              </a:rPr>
              <a:t>HeapAdjust</a:t>
            </a:r>
            <a:r>
              <a:rPr lang="en-US" altLang="zh-CN" sz="2800" dirty="0" smtClean="0">
                <a:latin typeface="Georgia" pitchFamily="18" charset="0"/>
              </a:rPr>
              <a:t> ( H, </a:t>
            </a:r>
            <a:r>
              <a:rPr lang="en-US" altLang="zh-CN" sz="2800" dirty="0" err="1" smtClean="0">
                <a:latin typeface="Georgia" pitchFamily="18" charset="0"/>
              </a:rPr>
              <a:t>i</a:t>
            </a:r>
            <a:r>
              <a:rPr lang="en-US" altLang="zh-CN" sz="2800" dirty="0" smtClean="0">
                <a:latin typeface="Georgia" pitchFamily="18" charset="0"/>
              </a:rPr>
              <a:t>, </a:t>
            </a:r>
            <a:r>
              <a:rPr lang="en-US" altLang="zh-CN" sz="2800" dirty="0" err="1" smtClean="0">
                <a:latin typeface="Georgia" pitchFamily="18" charset="0"/>
              </a:rPr>
              <a:t>H.length</a:t>
            </a:r>
            <a:r>
              <a:rPr lang="en-US" altLang="zh-CN" sz="2800" dirty="0" smtClean="0">
                <a:latin typeface="Georgia" pitchFamily="18" charset="0"/>
              </a:rPr>
              <a:t> );</a:t>
            </a:r>
          </a:p>
          <a:p>
            <a:pPr>
              <a:buClrTx/>
              <a:buNone/>
            </a:pPr>
            <a:r>
              <a:rPr lang="en-US" altLang="zh-CN" sz="2800" dirty="0" smtClean="0">
                <a:solidFill>
                  <a:srgbClr val="FFFF00"/>
                </a:solidFill>
                <a:latin typeface="Georgia" pitchFamily="18" charset="0"/>
              </a:rPr>
              <a:t>   for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H.length</a:t>
            </a: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&gt;1; --</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 {</a:t>
            </a:r>
          </a:p>
          <a:p>
            <a:pPr>
              <a:buClrTx/>
              <a:buNone/>
            </a:pPr>
            <a:r>
              <a:rPr lang="en-US" altLang="zh-CN" sz="2800" dirty="0" smtClean="0">
                <a:solidFill>
                  <a:srgbClr val="FFFF00"/>
                </a:solidFill>
                <a:latin typeface="Georgia" pitchFamily="18" charset="0"/>
              </a:rPr>
              <a:t>         temp=</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p>
          <a:p>
            <a:pPr>
              <a:buClrTx/>
              <a:buNone/>
            </a:pP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i</a:t>
            </a:r>
            <a:r>
              <a:rPr lang="en-US" altLang="zh-CN" sz="2800" dirty="0" smtClean="0">
                <a:solidFill>
                  <a:srgbClr val="FFFF00"/>
                </a:solidFill>
                <a:latin typeface="Georgia" pitchFamily="18" charset="0"/>
              </a:rPr>
              <a:t>]=</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a:t>
            </a:r>
          </a:p>
          <a:p>
            <a:pPr>
              <a:buClrTx/>
              <a:buNone/>
            </a:pP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[1]=temp;  // </a:t>
            </a:r>
            <a:r>
              <a:rPr lang="zh-CN" altLang="en-US" sz="2800" dirty="0" smtClean="0">
                <a:solidFill>
                  <a:srgbClr val="FFFF00"/>
                </a:solidFill>
                <a:latin typeface="Georgia" pitchFamily="18" charset="0"/>
              </a:rPr>
              <a:t>将堆顶记录和当前未经排序子序列</a:t>
            </a:r>
            <a:r>
              <a:rPr lang="en-US" altLang="zh-CN" sz="2800" dirty="0" smtClean="0">
                <a:solidFill>
                  <a:srgbClr val="FFFF00"/>
                </a:solidFill>
                <a:latin typeface="Georgia" pitchFamily="18" charset="0"/>
              </a:rPr>
              <a:t>Hr[1..i]</a:t>
            </a:r>
            <a:r>
              <a:rPr lang="zh-CN" altLang="en-US" sz="2800" dirty="0" smtClean="0">
                <a:solidFill>
                  <a:srgbClr val="FFFF00"/>
                </a:solidFill>
                <a:latin typeface="Georgia" pitchFamily="18" charset="0"/>
              </a:rPr>
              <a:t>中</a:t>
            </a:r>
          </a:p>
          <a:p>
            <a:pPr>
              <a:buClrTx/>
              <a:buNone/>
            </a:pPr>
            <a:r>
              <a:rPr lang="en-US" altLang="zh-CN" sz="2800" dirty="0" smtClean="0">
                <a:solidFill>
                  <a:srgbClr val="FFFF00"/>
                </a:solidFill>
                <a:latin typeface="Georgia" pitchFamily="18" charset="0"/>
              </a:rPr>
              <a:t>                                   // </a:t>
            </a:r>
            <a:r>
              <a:rPr lang="zh-CN" altLang="en-US" sz="2800" dirty="0" smtClean="0">
                <a:solidFill>
                  <a:srgbClr val="FFFF00"/>
                </a:solidFill>
                <a:latin typeface="Georgia" pitchFamily="18" charset="0"/>
              </a:rPr>
              <a:t>最后一个记录相互交换</a:t>
            </a:r>
            <a:r>
              <a:rPr lang="en-US" altLang="zh-CN" sz="2800" dirty="0" smtClean="0">
                <a:solidFill>
                  <a:srgbClr val="FFFF00"/>
                </a:solidFill>
                <a:latin typeface="Georgia" pitchFamily="18" charset="0"/>
              </a:rPr>
              <a:t>       </a:t>
            </a:r>
          </a:p>
          <a:p>
            <a:pPr>
              <a:buClrTx/>
              <a:buNone/>
            </a:pPr>
            <a:r>
              <a:rPr lang="en-US" altLang="zh-CN" sz="2800" dirty="0">
                <a:solidFill>
                  <a:srgbClr val="FFFF00"/>
                </a:solidFill>
                <a:latin typeface="Georgia" pitchFamily="18" charset="0"/>
              </a:rPr>
              <a:t> </a:t>
            </a:r>
            <a:r>
              <a:rPr lang="en-US" altLang="zh-CN" sz="2800" dirty="0" smtClean="0">
                <a:solidFill>
                  <a:srgbClr val="FFFF00"/>
                </a:solidFill>
                <a:latin typeface="Georgia" pitchFamily="18" charset="0"/>
              </a:rPr>
              <a:t>        </a:t>
            </a:r>
            <a:r>
              <a:rPr lang="en-US" altLang="zh-CN" sz="2800" dirty="0" err="1" smtClean="0">
                <a:solidFill>
                  <a:srgbClr val="FFFF00"/>
                </a:solidFill>
                <a:latin typeface="Georgia" pitchFamily="18" charset="0"/>
              </a:rPr>
              <a:t>HeapAdjust</a:t>
            </a:r>
            <a:r>
              <a:rPr lang="en-US" altLang="zh-CN" sz="2800" dirty="0" smtClean="0">
                <a:solidFill>
                  <a:srgbClr val="FFFF00"/>
                </a:solidFill>
                <a:latin typeface="Georgia" pitchFamily="18" charset="0"/>
              </a:rPr>
              <a:t>(H, 1, i-1);  // </a:t>
            </a:r>
            <a:r>
              <a:rPr lang="zh-CN" altLang="en-US" sz="2800" dirty="0" smtClean="0">
                <a:solidFill>
                  <a:srgbClr val="FFFF00"/>
                </a:solidFill>
                <a:latin typeface="Georgia" pitchFamily="18" charset="0"/>
              </a:rPr>
              <a:t>将</a:t>
            </a:r>
            <a:r>
              <a:rPr lang="en-US" altLang="zh-CN" sz="2800" dirty="0" err="1" smtClean="0">
                <a:solidFill>
                  <a:srgbClr val="FFFF00"/>
                </a:solidFill>
                <a:latin typeface="Georgia" pitchFamily="18" charset="0"/>
              </a:rPr>
              <a:t>H.r</a:t>
            </a:r>
            <a:r>
              <a:rPr lang="en-US" altLang="zh-CN" sz="2800" dirty="0" smtClean="0">
                <a:solidFill>
                  <a:srgbClr val="FFFF00"/>
                </a:solidFill>
                <a:latin typeface="Georgia" pitchFamily="18" charset="0"/>
              </a:rPr>
              <a:t>[1..i-1] </a:t>
            </a:r>
            <a:r>
              <a:rPr lang="zh-CN" altLang="en-US" sz="2800" dirty="0" smtClean="0">
                <a:solidFill>
                  <a:srgbClr val="FFFF00"/>
                </a:solidFill>
                <a:latin typeface="Georgia" pitchFamily="18" charset="0"/>
              </a:rPr>
              <a:t>重新调整为最大堆</a:t>
            </a:r>
          </a:p>
          <a:p>
            <a:pPr>
              <a:buClrTx/>
              <a:buNone/>
            </a:pPr>
            <a:r>
              <a:rPr lang="zh-CN" altLang="en-US" sz="2800" dirty="0" smtClean="0">
                <a:solidFill>
                  <a:srgbClr val="FFFF00"/>
                </a:solidFill>
                <a:latin typeface="Georgia" pitchFamily="18" charset="0"/>
              </a:rPr>
              <a:t> </a:t>
            </a:r>
            <a:r>
              <a:rPr lang="en-US" altLang="zh-CN" sz="2800" dirty="0">
                <a:solidFill>
                  <a:srgbClr val="FFFF00"/>
                </a:solidFill>
                <a:latin typeface="Georgia" pitchFamily="18" charset="0"/>
              </a:rPr>
              <a:t> </a:t>
            </a:r>
            <a:r>
              <a:rPr lang="en-US" altLang="zh-CN" sz="2800" dirty="0" smtClean="0">
                <a:solidFill>
                  <a:srgbClr val="FFFF00"/>
                </a:solidFill>
                <a:latin typeface="Georgia" pitchFamily="18" charset="0"/>
              </a:rPr>
              <a:t> }</a:t>
            </a:r>
          </a:p>
          <a:p>
            <a:pPr>
              <a:buClrTx/>
              <a:buNone/>
            </a:pPr>
            <a:r>
              <a:rPr lang="en-US" altLang="zh-CN" sz="2800" dirty="0" smtClean="0">
                <a:latin typeface="Georgia" pitchFamily="18" charset="0"/>
              </a:rPr>
              <a:t>} // </a:t>
            </a:r>
            <a:r>
              <a:rPr lang="en-US" altLang="zh-CN" sz="2800" dirty="0" err="1" smtClean="0">
                <a:latin typeface="Georgia" pitchFamily="18" charset="0"/>
              </a:rPr>
              <a:t>HeapSort</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55</a:t>
            </a:fld>
            <a:endParaRPr lang="en-US" altLang="zh-CN"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idx="1"/>
          </p:nvPr>
        </p:nvSpPr>
        <p:spPr>
          <a:xfrm>
            <a:off x="299979" y="252369"/>
            <a:ext cx="8617068" cy="6200819"/>
          </a:xfrm>
        </p:spPr>
        <p:txBody>
          <a:bodyPr/>
          <a:lstStyle/>
          <a:p>
            <a:pPr>
              <a:lnSpc>
                <a:spcPct val="105000"/>
              </a:lnSpc>
              <a:buClr>
                <a:srgbClr val="FF7C80"/>
              </a:buClr>
              <a:buSzPct val="50000"/>
              <a:buFont typeface="Wingdings" pitchFamily="2" charset="2"/>
              <a:buNone/>
            </a:pPr>
            <a:r>
              <a:rPr lang="zh-CN" altLang="en-US" sz="3000" b="1" dirty="0">
                <a:latin typeface="Times New Roman" pitchFamily="18" charset="0"/>
                <a:ea typeface="仿宋_GB2312" pitchFamily="49" charset="-122"/>
              </a:rPr>
              <a:t>算法分析</a:t>
            </a:r>
          </a:p>
          <a:p>
            <a:pPr>
              <a:lnSpc>
                <a:spcPct val="110000"/>
              </a:lnSpc>
              <a:buClr>
                <a:schemeClr val="tx1"/>
              </a:buClr>
              <a:buSzPct val="50000"/>
            </a:pPr>
            <a:r>
              <a:rPr lang="zh-CN" altLang="en-US" sz="3000" b="1" dirty="0">
                <a:latin typeface="Times New Roman" pitchFamily="18" charset="0"/>
                <a:ea typeface="仿宋_GB2312" pitchFamily="49" charset="-122"/>
              </a:rPr>
              <a:t>设堆中有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个结点</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且 </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k</a:t>
            </a:r>
            <a:r>
              <a:rPr lang="en-US" altLang="zh-CN" sz="3000" b="1" baseline="30000" dirty="0">
                <a:latin typeface="Times New Roman" pitchFamily="18" charset="0"/>
                <a:ea typeface="仿宋_GB2312" pitchFamily="49" charset="-122"/>
              </a:rPr>
              <a:t>-1 </a:t>
            </a:r>
            <a:r>
              <a:rPr lang="en-US" altLang="zh-CN" sz="3000" b="1" dirty="0">
                <a:latin typeface="Times New Roman" pitchFamily="18" charset="0"/>
                <a:ea typeface="仿宋_GB2312" pitchFamily="49" charset="-122"/>
                <a:sym typeface="Symbol" pitchFamily="18" charset="2"/>
              </a:rPr>
              <a:t>≤</a:t>
            </a:r>
            <a:r>
              <a:rPr lang="en-US" altLang="zh-CN" sz="3000" b="1" baseline="30000"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 &lt; </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则对应的完全二叉树有 </a:t>
            </a:r>
            <a:r>
              <a:rPr lang="en-US" altLang="zh-CN" sz="3000" b="1" i="1" dirty="0">
                <a:latin typeface="Times New Roman" pitchFamily="18" charset="0"/>
                <a:ea typeface="仿宋_GB2312" pitchFamily="49" charset="-122"/>
              </a:rPr>
              <a:t>k </a:t>
            </a:r>
            <a:r>
              <a:rPr lang="zh-CN" altLang="en-US" sz="3000" b="1" dirty="0" smtClean="0">
                <a:latin typeface="Times New Roman" pitchFamily="18" charset="0"/>
                <a:ea typeface="仿宋_GB2312" pitchFamily="49" charset="-122"/>
              </a:rPr>
              <a:t>层</a:t>
            </a:r>
            <a:r>
              <a:rPr lang="zh-CN" altLang="en-US" b="1" dirty="0" smtClean="0">
                <a:latin typeface="Times New Roman" pitchFamily="18" charset="0"/>
                <a:ea typeface="仿宋_GB2312" pitchFamily="49" charset="-122"/>
              </a:rPr>
              <a:t>（</a:t>
            </a:r>
            <a:r>
              <a:rPr lang="en-US" altLang="zh-CN" b="1" dirty="0" smtClean="0">
                <a:latin typeface="Times New Roman" pitchFamily="18" charset="0"/>
                <a:ea typeface="仿宋_GB2312" pitchFamily="49" charset="-122"/>
              </a:rPr>
              <a:t>124</a:t>
            </a:r>
            <a:r>
              <a:rPr lang="zh-CN" altLang="en-US" b="1" dirty="0" smtClean="0">
                <a:latin typeface="Times New Roman" pitchFamily="18" charset="0"/>
                <a:ea typeface="仿宋_GB2312" pitchFamily="49" charset="-122"/>
              </a:rPr>
              <a:t>页性质</a:t>
            </a:r>
            <a:r>
              <a:rPr lang="en-US" altLang="zh-CN" b="1" dirty="0" smtClean="0">
                <a:latin typeface="Times New Roman" pitchFamily="18" charset="0"/>
                <a:ea typeface="仿宋_GB2312" pitchFamily="49" charset="-122"/>
              </a:rPr>
              <a:t>4</a:t>
            </a:r>
            <a:r>
              <a:rPr lang="zh-CN" altLang="en-US"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层上的结点数≤</a:t>
            </a:r>
            <a:r>
              <a:rPr lang="en-US" altLang="zh-CN" sz="3000" b="1" dirty="0">
                <a:latin typeface="Times New Roman" pitchFamily="18" charset="0"/>
                <a:ea typeface="仿宋_GB2312" pitchFamily="49" charset="-122"/>
              </a:rPr>
              <a:t>2</a:t>
            </a:r>
            <a:r>
              <a:rPr lang="en-US" altLang="zh-CN" sz="3000" b="1" i="1" baseline="30000" dirty="0">
                <a:latin typeface="Times New Roman" pitchFamily="18" charset="0"/>
                <a:ea typeface="仿宋_GB2312" pitchFamily="49" charset="-122"/>
              </a:rPr>
              <a:t>i</a:t>
            </a:r>
            <a:r>
              <a:rPr lang="en-US" altLang="zh-CN" sz="3000" b="1" baseline="30000" dirty="0">
                <a:latin typeface="Times New Roman" pitchFamily="18" charset="0"/>
                <a:ea typeface="仿宋_GB2312" pitchFamily="49" charset="-122"/>
              </a:rPr>
              <a:t>-1</a:t>
            </a:r>
            <a:r>
              <a:rPr lang="en-US" altLang="zh-CN" sz="3000" b="1" i="1" baseline="30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 …, </a:t>
            </a:r>
            <a:r>
              <a:rPr lang="en-US" altLang="zh-CN" sz="3000" b="1" i="1" dirty="0">
                <a:latin typeface="Times New Roman" pitchFamily="18" charset="0"/>
                <a:ea typeface="仿宋_GB2312" pitchFamily="49" charset="-122"/>
              </a:rPr>
              <a:t>k</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。在第一个形成初始堆的 </a:t>
            </a:r>
            <a:r>
              <a:rPr lang="en-US" altLang="zh-CN" sz="3000" b="1" dirty="0">
                <a:latin typeface="Times New Roman" pitchFamily="18" charset="0"/>
                <a:ea typeface="仿宋_GB2312" pitchFamily="49" charset="-122"/>
              </a:rPr>
              <a:t>for </a:t>
            </a:r>
            <a:r>
              <a:rPr lang="zh-CN" altLang="en-US" sz="3000" b="1" dirty="0">
                <a:latin typeface="Times New Roman" pitchFamily="18" charset="0"/>
                <a:ea typeface="仿宋_GB2312" pitchFamily="49" charset="-122"/>
              </a:rPr>
              <a:t>循环中对每一个非叶结点调用了一次堆调整</a:t>
            </a:r>
            <a:r>
              <a:rPr lang="zh-CN" altLang="en-US" sz="3000" b="1" dirty="0" smtClean="0">
                <a:latin typeface="Times New Roman" pitchFamily="18" charset="0"/>
                <a:ea typeface="仿宋_GB2312" pitchFamily="49" charset="-122"/>
              </a:rPr>
              <a:t>算法</a:t>
            </a:r>
            <a:r>
              <a:rPr lang="en-US" altLang="zh-CN" sz="3200" dirty="0" err="1" smtClean="0">
                <a:latin typeface="Georgia" pitchFamily="18" charset="0"/>
              </a:rPr>
              <a:t>HeapAdjust</a:t>
            </a:r>
            <a:r>
              <a:rPr lang="en-US" altLang="zh-CN" sz="3200" dirty="0" smtClean="0">
                <a:solidFill>
                  <a:srgbClr val="FFFF00"/>
                </a:solidFill>
                <a:latin typeface="Georgia" pitchFamily="18" charset="0"/>
              </a:rPr>
              <a:t> </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该循环</a:t>
            </a:r>
            <a:r>
              <a:rPr lang="zh-CN" altLang="en-US" sz="3000" b="1" dirty="0" smtClean="0">
                <a:latin typeface="Times New Roman" pitchFamily="18" charset="0"/>
                <a:ea typeface="仿宋_GB2312" pitchFamily="49" charset="-122"/>
              </a:rPr>
              <a:t>所需关键字比较次数为</a:t>
            </a:r>
            <a:r>
              <a:rPr lang="zh-CN" altLang="en-US" sz="3000" b="1" dirty="0">
                <a:latin typeface="Times New Roman" pitchFamily="18" charset="0"/>
                <a:ea typeface="仿宋_GB2312" pitchFamily="49" charset="-122"/>
              </a:rPr>
              <a:t>：</a:t>
            </a:r>
          </a:p>
          <a:p>
            <a:pPr>
              <a:lnSpc>
                <a:spcPct val="110000"/>
              </a:lnSpc>
              <a:buClr>
                <a:schemeClr val="tx1"/>
              </a:buClr>
              <a:buSzPct val="50000"/>
            </a:pPr>
            <a:endParaRPr lang="zh-CN" altLang="en-US" sz="3000" b="1" dirty="0">
              <a:latin typeface="Times New Roman" pitchFamily="18" charset="0"/>
              <a:ea typeface="仿宋_GB2312" pitchFamily="49" charset="-122"/>
            </a:endParaRPr>
          </a:p>
          <a:p>
            <a:pPr>
              <a:lnSpc>
                <a:spcPct val="110000"/>
              </a:lnSpc>
              <a:buClr>
                <a:schemeClr val="tx1"/>
              </a:buClr>
              <a:buSzPct val="50000"/>
            </a:pPr>
            <a:endParaRPr lang="zh-CN" altLang="en-US" sz="3000" b="1" dirty="0">
              <a:latin typeface="Times New Roman" pitchFamily="18" charset="0"/>
              <a:ea typeface="仿宋_GB2312" pitchFamily="49" charset="-122"/>
            </a:endParaRPr>
          </a:p>
          <a:p>
            <a:pPr>
              <a:lnSpc>
                <a:spcPct val="110000"/>
              </a:lnSpc>
              <a:buClr>
                <a:schemeClr val="tx1"/>
              </a:buClr>
              <a:buSzPct val="50000"/>
              <a:buNone/>
            </a:pPr>
            <a:r>
              <a:rPr lang="zh-CN" altLang="en-US" sz="3000" b="1" dirty="0" smtClean="0">
                <a:latin typeface="Times New Roman" pitchFamily="18" charset="0"/>
                <a:ea typeface="仿宋_GB2312" pitchFamily="49" charset="-122"/>
              </a:rPr>
              <a:t>    其中</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是层次编号</a:t>
            </a:r>
            <a:r>
              <a:rPr lang="en-US" altLang="zh-CN" sz="3000" b="1" dirty="0">
                <a:latin typeface="Times New Roman" pitchFamily="18" charset="0"/>
                <a:ea typeface="仿宋_GB2312" pitchFamily="49" charset="-122"/>
              </a:rPr>
              <a:t>, 2</a:t>
            </a:r>
            <a:r>
              <a:rPr lang="en-US" altLang="zh-CN" sz="3000" b="1" i="1" baseline="30000" dirty="0">
                <a:latin typeface="Times New Roman" pitchFamily="18" charset="0"/>
                <a:ea typeface="仿宋_GB2312" pitchFamily="49" charset="-122"/>
              </a:rPr>
              <a:t>i</a:t>
            </a:r>
            <a:r>
              <a:rPr lang="en-US" altLang="zh-CN" sz="3000" b="1" baseline="30000" dirty="0">
                <a:latin typeface="Times New Roman" pitchFamily="18" charset="0"/>
                <a:ea typeface="仿宋_GB2312" pitchFamily="49" charset="-122"/>
              </a:rPr>
              <a:t>-1</a:t>
            </a:r>
            <a:r>
              <a:rPr lang="en-US" altLang="zh-CN" sz="3000" b="1" i="1" baseline="30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层的最大结点数</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dirty="0">
                <a:latin typeface="Courier New" pitchFamily="49" charset="0"/>
                <a:ea typeface="仿宋_GB2312" pitchFamily="49" charset="-122"/>
              </a:rPr>
              <a:t>-</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层结点能够移动的最大距离</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p:txBody>
      </p:sp>
      <p:graphicFrame>
        <p:nvGraphicFramePr>
          <p:cNvPr id="973827" name="Object 3"/>
          <p:cNvGraphicFramePr>
            <a:graphicFrameLocks noChangeAspect="1"/>
          </p:cNvGraphicFramePr>
          <p:nvPr/>
        </p:nvGraphicFramePr>
        <p:xfrm>
          <a:off x="3221019" y="3721104"/>
          <a:ext cx="2984500" cy="1282700"/>
        </p:xfrm>
        <a:graphic>
          <a:graphicData uri="http://schemas.openxmlformats.org/presentationml/2006/ole">
            <mc:AlternateContent xmlns:mc="http://schemas.openxmlformats.org/markup-compatibility/2006">
              <mc:Choice xmlns:v="urn:schemas-microsoft-com:vml" Requires="v">
                <p:oleObj spid="_x0000_s973843" name="Equation" r:id="rId3" imgW="1041120" imgH="431640" progId="Equation.DSMT4">
                  <p:embed/>
                </p:oleObj>
              </mc:Choice>
              <mc:Fallback>
                <p:oleObj name="Equation" r:id="rId3" imgW="1041120" imgH="43164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019" y="3721104"/>
                        <a:ext cx="2984500" cy="12827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56</a:t>
            </a:fld>
            <a:endParaRPr lang="en-US" altLang="zh-CN"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idx="1"/>
          </p:nvPr>
        </p:nvSpPr>
        <p:spPr>
          <a:xfrm>
            <a:off x="466725" y="2867025"/>
            <a:ext cx="8389938" cy="3657600"/>
          </a:xfrm>
        </p:spPr>
        <p:txBody>
          <a:bodyPr>
            <a:normAutofit/>
          </a:bodyPr>
          <a:lstStyle/>
          <a:p>
            <a:pPr>
              <a:spcBef>
                <a:spcPct val="10000"/>
              </a:spcBef>
              <a:buClr>
                <a:schemeClr val="tx1"/>
              </a:buClr>
              <a:buSzPct val="50000"/>
            </a:pPr>
            <a:r>
              <a:rPr lang="zh-CN" altLang="en-US" sz="3000" b="1" dirty="0" smtClean="0">
                <a:latin typeface="Times New Roman" pitchFamily="18" charset="0"/>
                <a:ea typeface="仿宋_GB2312" pitchFamily="49" charset="-122"/>
              </a:rPr>
              <a:t>该</a:t>
            </a:r>
            <a:r>
              <a:rPr lang="zh-CN" altLang="en-US" b="1" dirty="0" smtClean="0">
                <a:latin typeface="Times New Roman" pitchFamily="18" charset="0"/>
                <a:ea typeface="仿宋_GB2312" pitchFamily="49" charset="-122"/>
              </a:rPr>
              <a:t>第二个 </a:t>
            </a:r>
            <a:r>
              <a:rPr lang="en-US" altLang="zh-CN" b="1" dirty="0" smtClean="0">
                <a:latin typeface="Times New Roman" pitchFamily="18" charset="0"/>
                <a:ea typeface="仿宋_GB2312" pitchFamily="49" charset="-122"/>
              </a:rPr>
              <a:t>for </a:t>
            </a:r>
            <a:r>
              <a:rPr lang="zh-CN" altLang="en-US" b="1" dirty="0" smtClean="0">
                <a:latin typeface="Times New Roman" pitchFamily="18" charset="0"/>
                <a:ea typeface="仿宋_GB2312" pitchFamily="49" charset="-122"/>
              </a:rPr>
              <a:t>循环中调用了</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次</a:t>
            </a:r>
            <a:r>
              <a:rPr lang="en-US" altLang="zh-CN" dirty="0" err="1" smtClean="0">
                <a:latin typeface="Georgia" pitchFamily="18" charset="0"/>
              </a:rPr>
              <a:t>HeapAdjust</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算法</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每次待排序元素数量减少</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，因此</a:t>
            </a:r>
            <a:r>
              <a:rPr lang="en-US" altLang="zh-CN" b="1" i="1" dirty="0" smtClean="0">
                <a:latin typeface="Times New Roman" pitchFamily="18" charset="0"/>
                <a:ea typeface="仿宋_GB2312" pitchFamily="49" charset="-122"/>
              </a:rPr>
              <a:t>n</a:t>
            </a:r>
            <a:r>
              <a:rPr lang="en-US" altLang="zh-CN" b="1" dirty="0" smtClean="0">
                <a:latin typeface="Courier New" pitchFamily="49" charset="0"/>
                <a:ea typeface="仿宋_GB2312" pitchFamily="49" charset="-122"/>
              </a:rPr>
              <a:t>-</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次</a:t>
            </a:r>
            <a:r>
              <a:rPr lang="en-US" altLang="zh-CN" dirty="0" err="1" smtClean="0">
                <a:latin typeface="Georgia" pitchFamily="18" charset="0"/>
              </a:rPr>
              <a:t>HeapAdjust</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算法总的比较次数为</a:t>
            </a:r>
            <a:endParaRPr lang="zh-CN" altLang="en-US" sz="3000" b="1" dirty="0">
              <a:latin typeface="Times New Roman" pitchFamily="18" charset="0"/>
              <a:ea typeface="仿宋_GB2312" pitchFamily="49" charset="-122"/>
            </a:endParaRPr>
          </a:p>
        </p:txBody>
      </p:sp>
      <p:graphicFrame>
        <p:nvGraphicFramePr>
          <p:cNvPr id="974851" name="Object 3"/>
          <p:cNvGraphicFramePr>
            <a:graphicFrameLocks noChangeAspect="1"/>
          </p:cNvGraphicFramePr>
          <p:nvPr/>
        </p:nvGraphicFramePr>
        <p:xfrm>
          <a:off x="1760499" y="361908"/>
          <a:ext cx="5538788" cy="2362200"/>
        </p:xfrm>
        <a:graphic>
          <a:graphicData uri="http://schemas.openxmlformats.org/presentationml/2006/ole">
            <mc:AlternateContent xmlns:mc="http://schemas.openxmlformats.org/markup-compatibility/2006">
              <mc:Choice xmlns:v="urn:schemas-microsoft-com:vml" Requires="v">
                <p:oleObj spid="_x0000_s1165342" name="Equation" r:id="rId3" imgW="2133360" imgH="914400" progId="Equation.DSMT4">
                  <p:embed/>
                </p:oleObj>
              </mc:Choice>
              <mc:Fallback>
                <p:oleObj name="Equation" r:id="rId3" imgW="2133360" imgH="914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499" y="361908"/>
                        <a:ext cx="5538788" cy="2362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57</a:t>
            </a:fld>
            <a:endParaRPr lang="en-US" altLang="zh-CN" dirty="0"/>
          </a:p>
        </p:txBody>
      </p:sp>
      <p:graphicFrame>
        <p:nvGraphicFramePr>
          <p:cNvPr id="6" name="对象 5"/>
          <p:cNvGraphicFramePr>
            <a:graphicFrameLocks noChangeAspect="1"/>
          </p:cNvGraphicFramePr>
          <p:nvPr/>
        </p:nvGraphicFramePr>
        <p:xfrm>
          <a:off x="1030239" y="4487877"/>
          <a:ext cx="7157003" cy="1460520"/>
        </p:xfrm>
        <a:graphic>
          <a:graphicData uri="http://schemas.openxmlformats.org/presentationml/2006/ole">
            <mc:AlternateContent xmlns:mc="http://schemas.openxmlformats.org/markup-compatibility/2006">
              <mc:Choice xmlns:v="urn:schemas-microsoft-com:vml" Requires="v">
                <p:oleObj spid="_x0000_s1165343" name="Equation" r:id="rId5" imgW="2641320" imgH="507960" progId="Equation.DSMT4">
                  <p:embed/>
                </p:oleObj>
              </mc:Choice>
              <mc:Fallback>
                <p:oleObj name="Equation" r:id="rId5" imgW="2641320" imgH="5079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0239" y="4487877"/>
                        <a:ext cx="7157003" cy="146052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idx="1"/>
          </p:nvPr>
        </p:nvSpPr>
        <p:spPr>
          <a:xfrm>
            <a:off x="466725" y="361908"/>
            <a:ext cx="8389938" cy="6162717"/>
          </a:xfrm>
        </p:spPr>
        <p:txBody>
          <a:bodyPr>
            <a:normAutofit/>
          </a:bodyPr>
          <a:lstStyle/>
          <a:p>
            <a:pPr>
              <a:spcBef>
                <a:spcPct val="10000"/>
              </a:spcBef>
              <a:buClr>
                <a:schemeClr val="tx1"/>
              </a:buClr>
              <a:buSzPct val="50000"/>
            </a:pPr>
            <a:r>
              <a:rPr lang="zh-CN" altLang="en-US" b="1" dirty="0" smtClean="0">
                <a:latin typeface="Times New Roman" pitchFamily="18" charset="0"/>
                <a:ea typeface="仿宋_GB2312" pitchFamily="49" charset="-122"/>
              </a:rPr>
              <a:t>堆排序的时间复杂性为</a:t>
            </a:r>
            <a:r>
              <a:rPr lang="en-US" altLang="zh-CN" b="1" dirty="0" smtClean="0">
                <a:latin typeface="Times New Roman" pitchFamily="18" charset="0"/>
                <a:ea typeface="仿宋_GB2312" pitchFamily="49" charset="-122"/>
              </a:rPr>
              <a:t>O(</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，最坏情况时间复杂度仍然为</a:t>
            </a:r>
            <a:r>
              <a:rPr lang="en-US" altLang="zh-CN" b="1" dirty="0" smtClean="0">
                <a:latin typeface="Times New Roman" pitchFamily="18" charset="0"/>
                <a:ea typeface="仿宋_GB2312" pitchFamily="49" charset="-122"/>
              </a:rPr>
              <a:t>O(</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，优于快速排序。</a:t>
            </a:r>
            <a:endParaRPr lang="en-US" altLang="zh-CN" sz="3000" b="1" dirty="0" smtClean="0">
              <a:latin typeface="Times New Roman" pitchFamily="18" charset="0"/>
              <a:ea typeface="仿宋_GB2312" pitchFamily="49" charset="-122"/>
            </a:endParaRPr>
          </a:p>
          <a:p>
            <a:pPr>
              <a:spcBef>
                <a:spcPct val="10000"/>
              </a:spcBef>
              <a:buClr>
                <a:schemeClr val="tx1"/>
              </a:buClr>
              <a:buSzPct val="50000"/>
            </a:pPr>
            <a:r>
              <a:rPr lang="zh-CN" altLang="en-US" sz="3000" b="1" dirty="0" smtClean="0">
                <a:latin typeface="Times New Roman" pitchFamily="18" charset="0"/>
                <a:ea typeface="仿宋_GB2312" pitchFamily="49" charset="-122"/>
              </a:rPr>
              <a:t>该</a:t>
            </a:r>
            <a:r>
              <a:rPr lang="zh-CN" altLang="en-US" sz="3000" b="1" dirty="0">
                <a:latin typeface="Times New Roman" pitchFamily="18" charset="0"/>
                <a:ea typeface="仿宋_GB2312" pitchFamily="49" charset="-122"/>
              </a:rPr>
              <a:t>算法的附加存储主要是在第二个 </a:t>
            </a:r>
            <a:r>
              <a:rPr lang="en-US" altLang="zh-CN" sz="3000" b="1" dirty="0">
                <a:latin typeface="Times New Roman" pitchFamily="18" charset="0"/>
                <a:ea typeface="仿宋_GB2312" pitchFamily="49" charset="-122"/>
              </a:rPr>
              <a:t>for </a:t>
            </a:r>
            <a:r>
              <a:rPr lang="zh-CN" altLang="en-US" sz="3000" b="1" dirty="0">
                <a:latin typeface="Times New Roman" pitchFamily="18" charset="0"/>
                <a:ea typeface="仿宋_GB2312" pitchFamily="49" charset="-122"/>
              </a:rPr>
              <a:t>循环中用来执行元素交换时所用的一个临时元素</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a:spcBef>
                <a:spcPct val="10000"/>
              </a:spcBef>
              <a:buClr>
                <a:schemeClr val="tx1"/>
              </a:buClr>
              <a:buSzPct val="50000"/>
            </a:pPr>
            <a:r>
              <a:rPr lang="zh-CN" altLang="en-US" sz="3000" b="1" dirty="0">
                <a:latin typeface="Times New Roman" pitchFamily="18" charset="0"/>
                <a:ea typeface="仿宋_GB2312" pitchFamily="49" charset="-122"/>
              </a:rPr>
              <a:t>堆排序是一个不稳定的排序方法。</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58</a:t>
            </a:fld>
            <a:endParaRPr lang="en-US" altLang="zh-CN"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1760499" y="142830"/>
            <a:ext cx="6096000" cy="900112"/>
          </a:xfrm>
        </p:spPr>
        <p:txBody>
          <a:bodyPr/>
          <a:lstStyle/>
          <a:p>
            <a:pPr algn="ctr"/>
            <a:r>
              <a:rPr lang="zh-CN" altLang="en-US" sz="4000" dirty="0">
                <a:latin typeface="华文新魏" pitchFamily="2" charset="-122"/>
                <a:ea typeface="华文新魏" pitchFamily="2" charset="-122"/>
              </a:rPr>
              <a:t>归并排序 </a:t>
            </a:r>
            <a:r>
              <a:rPr lang="en-US" altLang="zh-CN" sz="4000" dirty="0">
                <a:latin typeface="华文新魏" pitchFamily="2" charset="-122"/>
                <a:ea typeface="华文新魏" pitchFamily="2" charset="-122"/>
              </a:rPr>
              <a:t>(Merge Sort)</a:t>
            </a:r>
          </a:p>
        </p:txBody>
      </p:sp>
      <p:sp>
        <p:nvSpPr>
          <p:cNvPr id="975875" name="Rectangle 3"/>
          <p:cNvSpPr>
            <a:spLocks noGrp="1" noChangeArrowheads="1"/>
          </p:cNvSpPr>
          <p:nvPr>
            <p:ph idx="1"/>
          </p:nvPr>
        </p:nvSpPr>
        <p:spPr>
          <a:xfrm>
            <a:off x="530225" y="1019142"/>
            <a:ext cx="8255000" cy="5505483"/>
          </a:xfrm>
        </p:spPr>
        <p:txBody>
          <a:bodyPr>
            <a:normAutofit/>
          </a:bodyPr>
          <a:lstStyle/>
          <a:p>
            <a:pPr>
              <a:lnSpc>
                <a:spcPct val="110000"/>
              </a:lnSpc>
              <a:buClrTx/>
              <a:buSzPct val="50000"/>
            </a:pPr>
            <a:r>
              <a:rPr lang="zh-CN" altLang="en-US" sz="3000" b="1" dirty="0" smtClean="0">
                <a:latin typeface="Times New Roman" pitchFamily="18" charset="0"/>
                <a:ea typeface="仿宋_GB2312" pitchFamily="49" charset="-122"/>
              </a:rPr>
              <a:t>归并是</a:t>
            </a:r>
            <a:r>
              <a:rPr lang="zh-CN" altLang="en-US" sz="3000" b="1" dirty="0">
                <a:latin typeface="Times New Roman" pitchFamily="18" charset="0"/>
                <a:ea typeface="仿宋_GB2312" pitchFamily="49" charset="-122"/>
              </a:rPr>
              <a:t>将两个或两个以上的有序表合并成一个新的有序表。</a:t>
            </a:r>
          </a:p>
          <a:p>
            <a:pPr>
              <a:lnSpc>
                <a:spcPct val="110000"/>
              </a:lnSpc>
              <a:buClrTx/>
              <a:buSzPct val="50000"/>
            </a:pPr>
            <a:r>
              <a:rPr lang="zh-CN" altLang="en-US" sz="3000" b="1" dirty="0" smtClean="0">
                <a:solidFill>
                  <a:srgbClr val="FFFF00"/>
                </a:solidFill>
                <a:latin typeface="Times New Roman" pitchFamily="18" charset="0"/>
                <a:ea typeface="仿宋_GB2312" pitchFamily="49" charset="-122"/>
              </a:rPr>
              <a:t>两</a:t>
            </a:r>
            <a:r>
              <a:rPr lang="zh-CN" altLang="en-US" sz="3000" b="1" dirty="0">
                <a:solidFill>
                  <a:srgbClr val="FFFF00"/>
                </a:solidFill>
                <a:latin typeface="Times New Roman" pitchFamily="18" charset="0"/>
                <a:ea typeface="仿宋_GB2312" pitchFamily="49" charset="-122"/>
              </a:rPr>
              <a:t>路归并 </a:t>
            </a:r>
            <a:r>
              <a:rPr lang="en-US" altLang="zh-CN" sz="3000" b="1" dirty="0" smtClean="0">
                <a:latin typeface="Times New Roman" pitchFamily="18" charset="0"/>
                <a:ea typeface="仿宋_GB2312" pitchFamily="49" charset="-122"/>
              </a:rPr>
              <a:t>(</a:t>
            </a:r>
            <a:r>
              <a:rPr lang="en-US" altLang="zh-CN" sz="3000" b="1" dirty="0">
                <a:latin typeface="Times New Roman" pitchFamily="18" charset="0"/>
                <a:ea typeface="仿宋_GB2312" pitchFamily="49" charset="-122"/>
              </a:rPr>
              <a:t>2-way merging</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设初始元素序列有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个元素，首先把它看成是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1 </a:t>
            </a:r>
            <a:r>
              <a:rPr lang="zh-CN" altLang="en-US" b="1" dirty="0" smtClean="0">
                <a:latin typeface="Times New Roman" pitchFamily="18" charset="0"/>
                <a:ea typeface="仿宋_GB2312" pitchFamily="49" charset="-122"/>
              </a:rPr>
              <a:t>的有序子序列（归并项），做两两归并，得到 </a:t>
            </a:r>
            <a:r>
              <a:rPr lang="zh-CN" altLang="en-US" b="1" dirty="0" smtClean="0">
                <a:latin typeface="Times New Roman" pitchFamily="18" charset="0"/>
                <a:ea typeface="仿宋_GB2312" pitchFamily="49" charset="-122"/>
                <a:sym typeface="Symbol" pitchFamily="18" charset="2"/>
              </a:rPr>
              <a:t></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/2</a:t>
            </a:r>
            <a:r>
              <a:rPr lang="en-US" altLang="zh-CN" b="1" dirty="0" smtClean="0">
                <a:latin typeface="Times New Roman" pitchFamily="18" charset="0"/>
                <a:ea typeface="仿宋_GB2312" pitchFamily="49" charset="-122"/>
                <a:sym typeface="Symbol" pitchFamily="18" charset="2"/>
              </a:rPr>
              <a:t>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2 </a:t>
            </a:r>
            <a:r>
              <a:rPr lang="zh-CN" altLang="en-US" b="1" dirty="0" smtClean="0">
                <a:latin typeface="Times New Roman" pitchFamily="18" charset="0"/>
                <a:ea typeface="仿宋_GB2312" pitchFamily="49" charset="-122"/>
              </a:rPr>
              <a:t>的归并项（最后一个归并项的长度为</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）；再做两两归并，得到 </a:t>
            </a:r>
            <a:r>
              <a:rPr lang="zh-CN" altLang="en-US" b="1" dirty="0" smtClean="0">
                <a:latin typeface="Times New Roman" pitchFamily="18" charset="0"/>
                <a:ea typeface="仿宋_GB2312" pitchFamily="49" charset="-122"/>
                <a:sym typeface="Symbol" pitchFamily="18" charset="2"/>
              </a:rPr>
              <a:t></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/4</a:t>
            </a:r>
            <a:r>
              <a:rPr lang="en-US" altLang="zh-CN" b="1" dirty="0" smtClean="0">
                <a:latin typeface="Times New Roman" pitchFamily="18" charset="0"/>
                <a:ea typeface="仿宋_GB2312" pitchFamily="49" charset="-122"/>
                <a:sym typeface="Symbol" pitchFamily="18" charset="2"/>
              </a:rPr>
              <a:t> </a:t>
            </a:r>
            <a:r>
              <a:rPr lang="zh-CN" altLang="en-US" b="1" dirty="0" smtClean="0">
                <a:latin typeface="Times New Roman" pitchFamily="18" charset="0"/>
                <a:ea typeface="仿宋_GB2312" pitchFamily="49" charset="-122"/>
              </a:rPr>
              <a:t>个长度为 </a:t>
            </a:r>
            <a:r>
              <a:rPr lang="en-US" altLang="zh-CN" b="1" dirty="0" smtClean="0">
                <a:latin typeface="Times New Roman" pitchFamily="18" charset="0"/>
                <a:ea typeface="仿宋_GB2312" pitchFamily="49" charset="-122"/>
              </a:rPr>
              <a:t>4 </a:t>
            </a:r>
            <a:r>
              <a:rPr lang="zh-CN" altLang="en-US" b="1" dirty="0" smtClean="0">
                <a:latin typeface="Times New Roman" pitchFamily="18" charset="0"/>
                <a:ea typeface="仿宋_GB2312" pitchFamily="49" charset="-122"/>
              </a:rPr>
              <a:t>的归并项（最后一个归并项长度可以短些）</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，如此重复，最后得到一个长度为 </a:t>
            </a:r>
            <a:r>
              <a:rPr lang="en-US" altLang="zh-CN" b="1" i="1" dirty="0" smtClean="0">
                <a:latin typeface="Times New Roman" pitchFamily="18" charset="0"/>
                <a:ea typeface="仿宋_GB2312" pitchFamily="49" charset="-122"/>
              </a:rPr>
              <a:t>n </a:t>
            </a:r>
            <a:r>
              <a:rPr lang="zh-CN" altLang="en-US" b="1" dirty="0" smtClean="0">
                <a:latin typeface="Times New Roman" pitchFamily="18" charset="0"/>
                <a:ea typeface="仿宋_GB2312" pitchFamily="49" charset="-122"/>
              </a:rPr>
              <a:t>的有序序列。</a:t>
            </a: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59</a:t>
            </a:fld>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a:xfrm>
            <a:off x="1368425" y="441325"/>
            <a:ext cx="6248400" cy="900113"/>
          </a:xfrm>
        </p:spPr>
        <p:txBody>
          <a:bodyPr/>
          <a:lstStyle/>
          <a:p>
            <a:pPr algn="ctr"/>
            <a:r>
              <a:rPr lang="zh-CN" altLang="en-US" sz="4000" b="1" dirty="0">
                <a:latin typeface="华文新魏" pitchFamily="2" charset="-122"/>
                <a:ea typeface="华文新魏" pitchFamily="2" charset="-122"/>
              </a:rPr>
              <a:t>插入排序 </a:t>
            </a:r>
            <a:r>
              <a:rPr lang="en-US" altLang="zh-CN" sz="4000" b="1" dirty="0">
                <a:latin typeface="华文新魏" pitchFamily="2" charset="-122"/>
                <a:ea typeface="华文新魏" pitchFamily="2" charset="-122"/>
              </a:rPr>
              <a:t>(Insert Sorting)</a:t>
            </a:r>
            <a:endParaRPr lang="en-US" altLang="zh-CN" sz="4000" dirty="0">
              <a:latin typeface="华文新魏" pitchFamily="2" charset="-122"/>
              <a:ea typeface="华文新魏" pitchFamily="2" charset="-122"/>
            </a:endParaRPr>
          </a:p>
        </p:txBody>
      </p:sp>
      <p:sp>
        <p:nvSpPr>
          <p:cNvPr id="888835" name="Rectangle 3"/>
          <p:cNvSpPr>
            <a:spLocks noGrp="1" noChangeArrowheads="1"/>
          </p:cNvSpPr>
          <p:nvPr>
            <p:ph idx="1"/>
          </p:nvPr>
        </p:nvSpPr>
        <p:spPr>
          <a:xfrm>
            <a:off x="474663" y="1304925"/>
            <a:ext cx="8382000" cy="5184775"/>
          </a:xfrm>
        </p:spPr>
        <p:txBody>
          <a:bodyPr/>
          <a:lstStyle/>
          <a:p>
            <a:pPr>
              <a:lnSpc>
                <a:spcPct val="105000"/>
              </a:lnSpc>
              <a:buClr>
                <a:schemeClr val="tx1"/>
              </a:buClr>
              <a:buSzPct val="50000"/>
            </a:pPr>
            <a:r>
              <a:rPr kumimoji="1" lang="zh-CN" altLang="en-US" sz="3000" b="1" dirty="0">
                <a:latin typeface="Times New Roman" pitchFamily="18" charset="0"/>
                <a:ea typeface="仿宋_GB2312"/>
              </a:rPr>
              <a:t>基本方法是：每步将一个待排序的元素，按</a:t>
            </a:r>
            <a:r>
              <a:rPr kumimoji="1" lang="zh-CN" altLang="en-US" sz="3000" b="1" dirty="0" smtClean="0">
                <a:latin typeface="Times New Roman" pitchFamily="18" charset="0"/>
                <a:ea typeface="仿宋_GB2312"/>
              </a:rPr>
              <a:t>其</a:t>
            </a:r>
            <a:r>
              <a:rPr lang="zh-CN" altLang="en-US" b="1" dirty="0" smtClean="0">
                <a:ea typeface="仿宋_GB2312"/>
              </a:rPr>
              <a:t>关键字</a:t>
            </a:r>
            <a:r>
              <a:rPr kumimoji="1" lang="zh-CN" altLang="en-US" sz="3000" b="1" dirty="0" smtClean="0">
                <a:latin typeface="Times New Roman" pitchFamily="18" charset="0"/>
                <a:ea typeface="仿宋_GB2312"/>
              </a:rPr>
              <a:t>大小</a:t>
            </a:r>
            <a:r>
              <a:rPr kumimoji="1" lang="zh-CN" altLang="en-US" sz="3000" b="1" dirty="0">
                <a:latin typeface="Times New Roman" pitchFamily="18" charset="0"/>
                <a:ea typeface="仿宋_GB2312"/>
              </a:rPr>
              <a:t>，插入到前面已经排好序的一组元素的适当位置上</a:t>
            </a:r>
            <a:r>
              <a:rPr kumimoji="1" lang="en-US" altLang="zh-CN" sz="3000" b="1" dirty="0">
                <a:latin typeface="Times New Roman" pitchFamily="18" charset="0"/>
                <a:ea typeface="仿宋_GB2312"/>
              </a:rPr>
              <a:t>, </a:t>
            </a:r>
            <a:r>
              <a:rPr kumimoji="1" lang="zh-CN" altLang="en-US" sz="3000" b="1" dirty="0">
                <a:latin typeface="Times New Roman" pitchFamily="18" charset="0"/>
                <a:ea typeface="仿宋_GB2312"/>
              </a:rPr>
              <a:t>直到元素全部插入为止。</a:t>
            </a:r>
          </a:p>
          <a:p>
            <a:pPr>
              <a:lnSpc>
                <a:spcPct val="105000"/>
              </a:lnSpc>
              <a:buClr>
                <a:schemeClr val="tx1"/>
              </a:buClr>
              <a:buSzPct val="50000"/>
            </a:pPr>
            <a:endParaRPr kumimoji="1" lang="zh-CN" altLang="en-US" sz="2400" b="1" dirty="0">
              <a:latin typeface="Times New Roman" pitchFamily="18" charset="0"/>
              <a:ea typeface="仿宋_GB2312" pitchFamily="49" charset="-122"/>
            </a:endParaRPr>
          </a:p>
          <a:p>
            <a:pPr>
              <a:lnSpc>
                <a:spcPct val="105000"/>
              </a:lnSpc>
              <a:buClr>
                <a:schemeClr val="tx1"/>
              </a:buClr>
              <a:buSzPct val="50000"/>
            </a:pPr>
            <a:endParaRPr kumimoji="1" lang="zh-CN" altLang="en-US" sz="2400" b="1" dirty="0">
              <a:latin typeface="Times New Roman" pitchFamily="18" charset="0"/>
              <a:ea typeface="仿宋_GB2312" pitchFamily="49" charset="-122"/>
            </a:endParaRPr>
          </a:p>
          <a:p>
            <a:pPr>
              <a:lnSpc>
                <a:spcPct val="105000"/>
              </a:lnSpc>
              <a:buClr>
                <a:schemeClr val="tx1"/>
              </a:buClr>
              <a:buSzPct val="50000"/>
            </a:pPr>
            <a:r>
              <a:rPr lang="zh-CN" altLang="en-US" sz="3000" b="1" dirty="0">
                <a:latin typeface="Times New Roman" pitchFamily="18" charset="0"/>
                <a:ea typeface="仿宋_GB2312" pitchFamily="49" charset="-122"/>
              </a:rPr>
              <a:t>基本思想是 </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当插入第</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i</a:t>
            </a:r>
            <a:r>
              <a:rPr lang="en-US" altLang="zh-CN" sz="3000" b="1" dirty="0">
                <a:latin typeface="仿宋_GB2312" pitchFamily="49" charset="-122"/>
                <a:ea typeface="仿宋_GB2312" pitchFamily="49" charset="-122"/>
                <a:sym typeface="Symbol" pitchFamily="18" charset="2"/>
              </a:rPr>
              <a:t>≥</a:t>
            </a:r>
            <a:r>
              <a:rPr lang="en-US" altLang="zh-CN" sz="3000" b="1" dirty="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个元素时，前面的</a:t>
            </a:r>
            <a:r>
              <a:rPr lang="en-US" altLang="zh-CN" sz="3000" b="1" dirty="0" smtClean="0">
                <a:latin typeface="Times New Roman" pitchFamily="18" charset="0"/>
                <a:ea typeface="仿宋_GB2312" pitchFamily="49" charset="-122"/>
              </a:rPr>
              <a:t>V[0], V[1], </a:t>
            </a:r>
            <a:r>
              <a:rPr lang="en-US" altLang="zh-CN" sz="3000" b="1" dirty="0">
                <a:latin typeface="Times New Roman" pitchFamily="18" charset="0"/>
                <a:ea typeface="仿宋_GB2312" pitchFamily="49" charset="-122"/>
              </a:rPr>
              <a:t>…, 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已经排好序。这时，用</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的关键字与</a:t>
            </a:r>
            <a:r>
              <a:rPr lang="en-US" altLang="zh-CN" sz="3000" b="1" dirty="0">
                <a:latin typeface="Times New Roman" pitchFamily="18" charset="0"/>
                <a:ea typeface="仿宋_GB2312" pitchFamily="49" charset="-122"/>
              </a:rPr>
              <a:t>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V[</a:t>
            </a:r>
            <a:r>
              <a:rPr lang="en-US" altLang="zh-CN" sz="3000" b="1" i="1" dirty="0">
                <a:latin typeface="Times New Roman" pitchFamily="18" charset="0"/>
                <a:ea typeface="仿宋_GB2312" pitchFamily="49" charset="-122"/>
              </a:rPr>
              <a:t>i</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2], …</a:t>
            </a:r>
            <a:r>
              <a:rPr lang="zh-CN" altLang="en-US" sz="3000" b="1" dirty="0" smtClean="0">
                <a:latin typeface="Times New Roman" pitchFamily="18" charset="0"/>
                <a:ea typeface="仿宋_GB2312" pitchFamily="49" charset="-122"/>
              </a:rPr>
              <a:t>的</a:t>
            </a:r>
            <a:r>
              <a:rPr lang="zh-CN" altLang="en-US" b="1" dirty="0" smtClean="0">
                <a:ea typeface="仿宋_GB2312"/>
              </a:rPr>
              <a:t>关键字</a:t>
            </a:r>
            <a:r>
              <a:rPr lang="zh-CN" altLang="en-US" sz="3000" b="1" dirty="0" smtClean="0">
                <a:latin typeface="Times New Roman" pitchFamily="18" charset="0"/>
                <a:ea typeface="仿宋_GB2312" pitchFamily="49" charset="-122"/>
              </a:rPr>
              <a:t>顺序</a:t>
            </a:r>
            <a:r>
              <a:rPr lang="zh-CN" altLang="en-US" sz="3000" b="1" dirty="0">
                <a:latin typeface="Times New Roman" pitchFamily="18" charset="0"/>
                <a:ea typeface="仿宋_GB2312" pitchFamily="49" charset="-122"/>
              </a:rPr>
              <a:t>进行比较，插入位置即将</a:t>
            </a:r>
            <a:r>
              <a:rPr lang="en-US" altLang="zh-CN" sz="3000" b="1" dirty="0">
                <a:latin typeface="Times New Roman" pitchFamily="18" charset="0"/>
                <a:ea typeface="仿宋_GB2312" pitchFamily="49" charset="-122"/>
              </a:rPr>
              <a:t>V[</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插入，原来位置上的元素向后顺移。</a:t>
            </a:r>
          </a:p>
        </p:txBody>
      </p:sp>
      <p:sp>
        <p:nvSpPr>
          <p:cNvPr id="888837" name="Rectangle 5"/>
          <p:cNvSpPr>
            <a:spLocks noChangeArrowheads="1"/>
          </p:cNvSpPr>
          <p:nvPr/>
        </p:nvSpPr>
        <p:spPr bwMode="auto">
          <a:xfrm>
            <a:off x="1619250" y="2936875"/>
            <a:ext cx="5926138" cy="701675"/>
          </a:xfrm>
          <a:prstGeom prst="rect">
            <a:avLst/>
          </a:prstGeom>
          <a:noFill/>
          <a:ln w="9525">
            <a:noFill/>
            <a:miter lim="800000"/>
            <a:headEnd/>
            <a:tailEnd/>
          </a:ln>
        </p:spPr>
        <p:txBody>
          <a:bodyPr>
            <a:spAutoFit/>
          </a:bodyPr>
          <a:lstStyle/>
          <a:p>
            <a:pPr algn="l"/>
            <a:r>
              <a:rPr kumimoji="1" lang="zh-CN" altLang="en-US" b="1" dirty="0">
                <a:latin typeface="华文新魏" pitchFamily="2" charset="-122"/>
                <a:ea typeface="华文新魏" pitchFamily="2" charset="-122"/>
              </a:rPr>
              <a:t>直接插入排序 </a:t>
            </a:r>
            <a:r>
              <a:rPr kumimoji="1" lang="en-US" altLang="zh-CN" b="1" dirty="0">
                <a:latin typeface="华文新魏" pitchFamily="2" charset="-122"/>
                <a:ea typeface="华文新魏" pitchFamily="2" charset="-122"/>
              </a:rPr>
              <a:t>(Insert Sort)</a:t>
            </a:r>
          </a:p>
        </p:txBody>
      </p:sp>
      <p:sp>
        <p:nvSpPr>
          <p:cNvPr id="6" name="灯片编号占位符 5"/>
          <p:cNvSpPr>
            <a:spLocks noGrp="1"/>
          </p:cNvSpPr>
          <p:nvPr>
            <p:ph type="sldNum" sz="quarter" idx="12"/>
          </p:nvPr>
        </p:nvSpPr>
        <p:spPr/>
        <p:txBody>
          <a:bodyPr/>
          <a:lstStyle/>
          <a:p>
            <a:fld id="{92DBAA45-1050-4A29-8013-90845DAE7AC9}" type="slidenum">
              <a:rPr lang="en-US" altLang="zh-CN" smtClean="0"/>
              <a:pPr/>
              <a:t>6</a:t>
            </a:fld>
            <a:endParaRPr lang="en-US" altLang="zh-CN"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152400" y="125413"/>
            <a:ext cx="184150" cy="579437"/>
          </a:xfrm>
          <a:prstGeom prst="rect">
            <a:avLst/>
          </a:prstGeom>
          <a:noFill/>
          <a:ln w="9525">
            <a:noFill/>
            <a:miter lim="800000"/>
            <a:headEnd/>
            <a:tailEnd/>
          </a:ln>
        </p:spPr>
        <p:txBody>
          <a:bodyPr wrap="none">
            <a:spAutoFit/>
          </a:bodyPr>
          <a:lstStyle/>
          <a:p>
            <a:pPr algn="l"/>
            <a:endParaRPr kumimoji="1" lang="zh-CN" altLang="zh-CN" sz="3200" b="1">
              <a:solidFill>
                <a:schemeClr val="tx2"/>
              </a:solidFill>
              <a:ea typeface="宋体" pitchFamily="2" charset="-122"/>
            </a:endParaRPr>
          </a:p>
        </p:txBody>
      </p:sp>
      <p:sp>
        <p:nvSpPr>
          <p:cNvPr id="983043" name="Rectangle 3"/>
          <p:cNvSpPr>
            <a:spLocks noChangeArrowheads="1"/>
          </p:cNvSpPr>
          <p:nvPr/>
        </p:nvSpPr>
        <p:spPr bwMode="auto">
          <a:xfrm>
            <a:off x="2447925" y="293688"/>
            <a:ext cx="3856038" cy="579437"/>
          </a:xfrm>
          <a:prstGeom prst="rect">
            <a:avLst/>
          </a:prstGeom>
          <a:noFill/>
          <a:ln w="9525">
            <a:noFill/>
            <a:miter lim="800000"/>
            <a:headEnd/>
            <a:tailEnd/>
          </a:ln>
        </p:spPr>
        <p:txBody>
          <a:bodyPr wrap="none">
            <a:spAutoFit/>
          </a:bodyPr>
          <a:lstStyle/>
          <a:p>
            <a:pPr algn="l"/>
            <a:r>
              <a:rPr kumimoji="1" lang="zh-CN" altLang="en-US" sz="3200" b="1" dirty="0"/>
              <a:t>迭代的归并排序算法</a:t>
            </a:r>
            <a:endParaRPr kumimoji="1" lang="zh-CN" altLang="en-US" sz="2000" dirty="0">
              <a:ea typeface="黑体" pitchFamily="2" charset="-122"/>
            </a:endParaRPr>
          </a:p>
        </p:txBody>
      </p:sp>
      <p:sp>
        <p:nvSpPr>
          <p:cNvPr id="983044" name="Rectangle 4" descr="白色大理石"/>
          <p:cNvSpPr>
            <a:spLocks noChangeArrowheads="1"/>
          </p:cNvSpPr>
          <p:nvPr/>
        </p:nvSpPr>
        <p:spPr bwMode="auto">
          <a:xfrm>
            <a:off x="228600" y="1143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5" name="Rectangle 5" descr="白色大理石"/>
          <p:cNvSpPr>
            <a:spLocks noChangeArrowheads="1"/>
          </p:cNvSpPr>
          <p:nvPr/>
        </p:nvSpPr>
        <p:spPr bwMode="auto">
          <a:xfrm>
            <a:off x="9906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6" name="Rectangle 6" descr="白色大理石"/>
          <p:cNvSpPr>
            <a:spLocks noChangeArrowheads="1"/>
          </p:cNvSpPr>
          <p:nvPr/>
        </p:nvSpPr>
        <p:spPr bwMode="auto">
          <a:xfrm>
            <a:off x="1676400" y="2286000"/>
            <a:ext cx="7620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7" name="Rectangle 7" descr="白色大理石"/>
          <p:cNvSpPr>
            <a:spLocks noChangeArrowheads="1"/>
          </p:cNvSpPr>
          <p:nvPr/>
        </p:nvSpPr>
        <p:spPr bwMode="auto">
          <a:xfrm>
            <a:off x="24384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8" name="Rectangle 8" descr="白色大理石"/>
          <p:cNvSpPr>
            <a:spLocks noChangeArrowheads="1"/>
          </p:cNvSpPr>
          <p:nvPr/>
        </p:nvSpPr>
        <p:spPr bwMode="auto">
          <a:xfrm>
            <a:off x="31242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49" name="Rectangle 9" descr="白色大理石"/>
          <p:cNvSpPr>
            <a:spLocks noChangeArrowheads="1"/>
          </p:cNvSpPr>
          <p:nvPr/>
        </p:nvSpPr>
        <p:spPr bwMode="auto">
          <a:xfrm>
            <a:off x="38100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0" name="Rectangle 10" descr="白色大理石"/>
          <p:cNvSpPr>
            <a:spLocks noChangeArrowheads="1"/>
          </p:cNvSpPr>
          <p:nvPr/>
        </p:nvSpPr>
        <p:spPr bwMode="auto">
          <a:xfrm>
            <a:off x="44958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1" name="Rectangle 11" descr="白色大理石"/>
          <p:cNvSpPr>
            <a:spLocks noChangeArrowheads="1"/>
          </p:cNvSpPr>
          <p:nvPr/>
        </p:nvSpPr>
        <p:spPr bwMode="auto">
          <a:xfrm>
            <a:off x="51816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2" name="Rectangle 12" descr="白色大理石"/>
          <p:cNvSpPr>
            <a:spLocks noChangeArrowheads="1"/>
          </p:cNvSpPr>
          <p:nvPr/>
        </p:nvSpPr>
        <p:spPr bwMode="auto">
          <a:xfrm>
            <a:off x="58674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3" name="Rectangle 13" descr="白色大理石"/>
          <p:cNvSpPr>
            <a:spLocks noChangeArrowheads="1"/>
          </p:cNvSpPr>
          <p:nvPr/>
        </p:nvSpPr>
        <p:spPr bwMode="auto">
          <a:xfrm>
            <a:off x="65532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4" name="Rectangle 14" descr="白色大理石"/>
          <p:cNvSpPr>
            <a:spLocks noChangeArrowheads="1"/>
          </p:cNvSpPr>
          <p:nvPr/>
        </p:nvSpPr>
        <p:spPr bwMode="auto">
          <a:xfrm>
            <a:off x="7239000" y="1143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5" name="Rectangle 15" descr="白色大理石"/>
          <p:cNvSpPr>
            <a:spLocks noChangeArrowheads="1"/>
          </p:cNvSpPr>
          <p:nvPr/>
        </p:nvSpPr>
        <p:spPr bwMode="auto">
          <a:xfrm>
            <a:off x="1676400" y="1143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6" name="Rectangle 16" descr="白色大理石"/>
          <p:cNvSpPr>
            <a:spLocks noChangeArrowheads="1"/>
          </p:cNvSpPr>
          <p:nvPr/>
        </p:nvSpPr>
        <p:spPr bwMode="auto">
          <a:xfrm>
            <a:off x="2286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7" name="Rectangle 17" descr="白色大理石"/>
          <p:cNvSpPr>
            <a:spLocks noChangeArrowheads="1"/>
          </p:cNvSpPr>
          <p:nvPr/>
        </p:nvSpPr>
        <p:spPr bwMode="auto">
          <a:xfrm>
            <a:off x="8382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8" name="Rectangle 18" descr="白色大理石"/>
          <p:cNvSpPr>
            <a:spLocks noChangeArrowheads="1"/>
          </p:cNvSpPr>
          <p:nvPr/>
        </p:nvSpPr>
        <p:spPr bwMode="auto">
          <a:xfrm>
            <a:off x="22860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59" name="Rectangle 19" descr="白色大理石"/>
          <p:cNvSpPr>
            <a:spLocks noChangeArrowheads="1"/>
          </p:cNvSpPr>
          <p:nvPr/>
        </p:nvSpPr>
        <p:spPr bwMode="auto">
          <a:xfrm>
            <a:off x="31242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0" name="Rectangle 20" descr="白色大理石"/>
          <p:cNvSpPr>
            <a:spLocks noChangeArrowheads="1"/>
          </p:cNvSpPr>
          <p:nvPr/>
        </p:nvSpPr>
        <p:spPr bwMode="auto">
          <a:xfrm>
            <a:off x="37338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1" name="Rectangle 21" descr="白色大理石"/>
          <p:cNvSpPr>
            <a:spLocks noChangeArrowheads="1"/>
          </p:cNvSpPr>
          <p:nvPr/>
        </p:nvSpPr>
        <p:spPr bwMode="auto">
          <a:xfrm>
            <a:off x="44958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2" name="Rectangle 22" descr="白色大理石"/>
          <p:cNvSpPr>
            <a:spLocks noChangeArrowheads="1"/>
          </p:cNvSpPr>
          <p:nvPr/>
        </p:nvSpPr>
        <p:spPr bwMode="auto">
          <a:xfrm>
            <a:off x="51054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3" name="Rectangle 23" descr="白色大理石"/>
          <p:cNvSpPr>
            <a:spLocks noChangeArrowheads="1"/>
          </p:cNvSpPr>
          <p:nvPr/>
        </p:nvSpPr>
        <p:spPr bwMode="auto">
          <a:xfrm>
            <a:off x="5867400" y="2286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4" name="Rectangle 24" descr="白色大理石"/>
          <p:cNvSpPr>
            <a:spLocks noChangeArrowheads="1"/>
          </p:cNvSpPr>
          <p:nvPr/>
        </p:nvSpPr>
        <p:spPr bwMode="auto">
          <a:xfrm>
            <a:off x="6400800" y="2286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5" name="Rectangle 25" descr="白色大理石"/>
          <p:cNvSpPr>
            <a:spLocks noChangeArrowheads="1"/>
          </p:cNvSpPr>
          <p:nvPr/>
        </p:nvSpPr>
        <p:spPr bwMode="auto">
          <a:xfrm>
            <a:off x="7239000" y="2286000"/>
            <a:ext cx="5334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6" name="Rectangle 26" descr="白色大理石"/>
          <p:cNvSpPr>
            <a:spLocks noChangeArrowheads="1"/>
          </p:cNvSpPr>
          <p:nvPr/>
        </p:nvSpPr>
        <p:spPr bwMode="auto">
          <a:xfrm>
            <a:off x="2286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7" name="Rectangle 27" descr="白色大理石"/>
          <p:cNvSpPr>
            <a:spLocks noChangeArrowheads="1"/>
          </p:cNvSpPr>
          <p:nvPr/>
        </p:nvSpPr>
        <p:spPr bwMode="auto">
          <a:xfrm>
            <a:off x="8382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8" name="Rectangle 28" descr="白色大理石"/>
          <p:cNvSpPr>
            <a:spLocks noChangeArrowheads="1"/>
          </p:cNvSpPr>
          <p:nvPr/>
        </p:nvSpPr>
        <p:spPr bwMode="auto">
          <a:xfrm>
            <a:off x="13716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69" name="Rectangle 29" descr="白色大理石"/>
          <p:cNvSpPr>
            <a:spLocks noChangeArrowheads="1"/>
          </p:cNvSpPr>
          <p:nvPr/>
        </p:nvSpPr>
        <p:spPr bwMode="auto">
          <a:xfrm>
            <a:off x="1981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0" name="Rectangle 30" descr="白色大理石"/>
          <p:cNvSpPr>
            <a:spLocks noChangeArrowheads="1"/>
          </p:cNvSpPr>
          <p:nvPr/>
        </p:nvSpPr>
        <p:spPr bwMode="auto">
          <a:xfrm>
            <a:off x="3124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1" name="Rectangle 31" descr="白色大理石"/>
          <p:cNvSpPr>
            <a:spLocks noChangeArrowheads="1"/>
          </p:cNvSpPr>
          <p:nvPr/>
        </p:nvSpPr>
        <p:spPr bwMode="auto">
          <a:xfrm>
            <a:off x="37338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2" name="Rectangle 32" descr="白色大理石"/>
          <p:cNvSpPr>
            <a:spLocks noChangeArrowheads="1"/>
          </p:cNvSpPr>
          <p:nvPr/>
        </p:nvSpPr>
        <p:spPr bwMode="auto">
          <a:xfrm>
            <a:off x="42672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3" name="Rectangle 33" descr="白色大理石"/>
          <p:cNvSpPr>
            <a:spLocks noChangeArrowheads="1"/>
          </p:cNvSpPr>
          <p:nvPr/>
        </p:nvSpPr>
        <p:spPr bwMode="auto">
          <a:xfrm>
            <a:off x="48768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4" name="Rectangle 34" descr="白色大理石"/>
          <p:cNvSpPr>
            <a:spLocks noChangeArrowheads="1"/>
          </p:cNvSpPr>
          <p:nvPr/>
        </p:nvSpPr>
        <p:spPr bwMode="auto">
          <a:xfrm>
            <a:off x="58674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5" name="Rectangle 35" descr="白色大理石"/>
          <p:cNvSpPr>
            <a:spLocks noChangeArrowheads="1"/>
          </p:cNvSpPr>
          <p:nvPr/>
        </p:nvSpPr>
        <p:spPr bwMode="auto">
          <a:xfrm>
            <a:off x="6400800" y="3429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6" name="Rectangle 36" descr="白色大理石"/>
          <p:cNvSpPr>
            <a:spLocks noChangeArrowheads="1"/>
          </p:cNvSpPr>
          <p:nvPr/>
        </p:nvSpPr>
        <p:spPr bwMode="auto">
          <a:xfrm>
            <a:off x="7010400" y="3429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7" name="Rectangle 37" descr="白色大理石"/>
          <p:cNvSpPr>
            <a:spLocks noChangeArrowheads="1"/>
          </p:cNvSpPr>
          <p:nvPr/>
        </p:nvSpPr>
        <p:spPr bwMode="auto">
          <a:xfrm>
            <a:off x="2286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8" name="Rectangle 38" descr="白色大理石"/>
          <p:cNvSpPr>
            <a:spLocks noChangeArrowheads="1"/>
          </p:cNvSpPr>
          <p:nvPr/>
        </p:nvSpPr>
        <p:spPr bwMode="auto">
          <a:xfrm>
            <a:off x="2286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08</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79" name="Rectangle 39" descr="白色大理石"/>
          <p:cNvSpPr>
            <a:spLocks noChangeArrowheads="1"/>
          </p:cNvSpPr>
          <p:nvPr/>
        </p:nvSpPr>
        <p:spPr bwMode="auto">
          <a:xfrm>
            <a:off x="8382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0" name="Rectangle 40" descr="白色大理石"/>
          <p:cNvSpPr>
            <a:spLocks noChangeArrowheads="1"/>
          </p:cNvSpPr>
          <p:nvPr/>
        </p:nvSpPr>
        <p:spPr bwMode="auto">
          <a:xfrm>
            <a:off x="8382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1" name="Rectangle 41" descr="白色大理石"/>
          <p:cNvSpPr>
            <a:spLocks noChangeArrowheads="1"/>
          </p:cNvSpPr>
          <p:nvPr/>
        </p:nvSpPr>
        <p:spPr bwMode="auto">
          <a:xfrm>
            <a:off x="13716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2" name="Rectangle 42" descr="白色大理石"/>
          <p:cNvSpPr>
            <a:spLocks noChangeArrowheads="1"/>
          </p:cNvSpPr>
          <p:nvPr/>
        </p:nvSpPr>
        <p:spPr bwMode="auto">
          <a:xfrm>
            <a:off x="13716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21</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3" name="Rectangle 43" descr="白色大理石"/>
          <p:cNvSpPr>
            <a:spLocks noChangeArrowheads="1"/>
          </p:cNvSpPr>
          <p:nvPr/>
        </p:nvSpPr>
        <p:spPr bwMode="auto">
          <a:xfrm>
            <a:off x="19812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4" name="Rectangle 44" descr="白色大理石"/>
          <p:cNvSpPr>
            <a:spLocks noChangeArrowheads="1"/>
          </p:cNvSpPr>
          <p:nvPr/>
        </p:nvSpPr>
        <p:spPr bwMode="auto">
          <a:xfrm>
            <a:off x="19812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5" name="Rectangle 45" descr="白色大理石"/>
          <p:cNvSpPr>
            <a:spLocks noChangeArrowheads="1"/>
          </p:cNvSpPr>
          <p:nvPr/>
        </p:nvSpPr>
        <p:spPr bwMode="auto">
          <a:xfrm>
            <a:off x="2590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6" name="Rectangle 46" descr="白色大理石"/>
          <p:cNvSpPr>
            <a:spLocks noChangeArrowheads="1"/>
          </p:cNvSpPr>
          <p:nvPr/>
        </p:nvSpPr>
        <p:spPr bwMode="auto">
          <a:xfrm>
            <a:off x="25908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25*</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7" name="Rectangle 47" descr="白色大理石"/>
          <p:cNvSpPr>
            <a:spLocks noChangeArrowheads="1"/>
          </p:cNvSpPr>
          <p:nvPr/>
        </p:nvSpPr>
        <p:spPr bwMode="auto">
          <a:xfrm>
            <a:off x="3200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8" name="Rectangle 48" descr="白色大理石"/>
          <p:cNvSpPr>
            <a:spLocks noChangeArrowheads="1"/>
          </p:cNvSpPr>
          <p:nvPr/>
        </p:nvSpPr>
        <p:spPr bwMode="auto">
          <a:xfrm>
            <a:off x="32004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89" name="Rectangle 49" descr="白色大理石"/>
          <p:cNvSpPr>
            <a:spLocks noChangeArrowheads="1"/>
          </p:cNvSpPr>
          <p:nvPr/>
        </p:nvSpPr>
        <p:spPr bwMode="auto">
          <a:xfrm>
            <a:off x="3733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0" name="Rectangle 50" descr="白色大理石"/>
          <p:cNvSpPr>
            <a:spLocks noChangeArrowheads="1"/>
          </p:cNvSpPr>
          <p:nvPr/>
        </p:nvSpPr>
        <p:spPr bwMode="auto">
          <a:xfrm>
            <a:off x="37338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49</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1" name="Rectangle 51" descr="白色大理石"/>
          <p:cNvSpPr>
            <a:spLocks noChangeArrowheads="1"/>
          </p:cNvSpPr>
          <p:nvPr/>
        </p:nvSpPr>
        <p:spPr bwMode="auto">
          <a:xfrm>
            <a:off x="4343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2" name="Rectangle 52" descr="白色大理石"/>
          <p:cNvSpPr>
            <a:spLocks noChangeArrowheads="1"/>
          </p:cNvSpPr>
          <p:nvPr/>
        </p:nvSpPr>
        <p:spPr bwMode="auto">
          <a:xfrm>
            <a:off x="43434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3" name="Rectangle 53" descr="白色大理石"/>
          <p:cNvSpPr>
            <a:spLocks noChangeArrowheads="1"/>
          </p:cNvSpPr>
          <p:nvPr/>
        </p:nvSpPr>
        <p:spPr bwMode="auto">
          <a:xfrm>
            <a:off x="5867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16</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4" name="Rectangle 54" descr="白色大理石"/>
          <p:cNvSpPr>
            <a:spLocks noChangeArrowheads="1"/>
          </p:cNvSpPr>
          <p:nvPr/>
        </p:nvSpPr>
        <p:spPr bwMode="auto">
          <a:xfrm>
            <a:off x="6400800" y="4572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37</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5" name="Rectangle 55" descr="白色大理石"/>
          <p:cNvSpPr>
            <a:spLocks noChangeArrowheads="1"/>
          </p:cNvSpPr>
          <p:nvPr/>
        </p:nvSpPr>
        <p:spPr bwMode="auto">
          <a:xfrm>
            <a:off x="7010400" y="4572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54</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6" name="Rectangle 56" descr="白色大理石"/>
          <p:cNvSpPr>
            <a:spLocks noChangeArrowheads="1"/>
          </p:cNvSpPr>
          <p:nvPr/>
        </p:nvSpPr>
        <p:spPr bwMode="auto">
          <a:xfrm>
            <a:off x="48768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62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7" name="Rectangle 57" descr="白色大理石"/>
          <p:cNvSpPr>
            <a:spLocks noChangeArrowheads="1"/>
          </p:cNvSpPr>
          <p:nvPr/>
        </p:nvSpPr>
        <p:spPr bwMode="auto">
          <a:xfrm>
            <a:off x="5410200" y="5715000"/>
            <a:ext cx="6858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72</a:t>
            </a:r>
            <a:endParaRPr kumimoji="1" lang="en-US" altLang="zh-CN"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8" name="Rectangle 58" descr="白色大理石"/>
          <p:cNvSpPr>
            <a:spLocks noChangeArrowheads="1"/>
          </p:cNvSpPr>
          <p:nvPr/>
        </p:nvSpPr>
        <p:spPr bwMode="auto">
          <a:xfrm>
            <a:off x="6019800" y="5715000"/>
            <a:ext cx="609600" cy="533400"/>
          </a:xfrm>
          <a:prstGeom prst="rect">
            <a:avLst/>
          </a:prstGeom>
          <a:blipFill dpi="0" rotWithShape="0">
            <a:blip r:embed="rId2" cstate="print"/>
            <a:srcRect/>
            <a:tile tx="0" ty="0" sx="100000" sy="100000" flip="none" algn="tl"/>
          </a:blip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FF"/>
            </a:extrusionClr>
          </a:sp3d>
        </p:spPr>
        <p:txBody>
          <a:bodyPr wrap="none" anchor="ctr">
            <a:flatTx/>
          </a:bodyPr>
          <a:lstStyle/>
          <a:p>
            <a:r>
              <a:rPr kumimoji="1" lang="en-US" altLang="zh-CN" sz="2800" b="1">
                <a:solidFill>
                  <a:schemeClr val="bg1"/>
                </a:solidFill>
                <a:effectLst>
                  <a:outerShdw blurRad="38100" dist="38100" dir="2700000" algn="tl">
                    <a:srgbClr val="C0C0C0"/>
                  </a:outerShdw>
                </a:effectLst>
                <a:latin typeface="Arial" charset="0"/>
              </a:rPr>
              <a:t>93</a:t>
            </a:r>
            <a:endPar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983099" name="Line 59"/>
          <p:cNvSpPr>
            <a:spLocks noChangeShapeType="1"/>
          </p:cNvSpPr>
          <p:nvPr/>
        </p:nvSpPr>
        <p:spPr bwMode="auto">
          <a:xfrm>
            <a:off x="2286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0" name="Line 60"/>
          <p:cNvSpPr>
            <a:spLocks noChangeShapeType="1"/>
          </p:cNvSpPr>
          <p:nvPr/>
        </p:nvSpPr>
        <p:spPr bwMode="auto">
          <a:xfrm>
            <a:off x="2286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1" name="Line 61"/>
          <p:cNvSpPr>
            <a:spLocks noChangeShapeType="1"/>
          </p:cNvSpPr>
          <p:nvPr/>
        </p:nvSpPr>
        <p:spPr bwMode="auto">
          <a:xfrm>
            <a:off x="228600" y="3962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2" name="Line 62"/>
          <p:cNvSpPr>
            <a:spLocks noChangeShapeType="1"/>
          </p:cNvSpPr>
          <p:nvPr/>
        </p:nvSpPr>
        <p:spPr bwMode="auto">
          <a:xfrm>
            <a:off x="228600" y="5105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3" name="Line 63"/>
          <p:cNvSpPr>
            <a:spLocks noChangeShapeType="1"/>
          </p:cNvSpPr>
          <p:nvPr/>
        </p:nvSpPr>
        <p:spPr bwMode="auto">
          <a:xfrm>
            <a:off x="1676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4" name="Line 64"/>
          <p:cNvSpPr>
            <a:spLocks noChangeShapeType="1"/>
          </p:cNvSpPr>
          <p:nvPr/>
        </p:nvSpPr>
        <p:spPr bwMode="auto">
          <a:xfrm>
            <a:off x="1524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5" name="Line 65"/>
          <p:cNvSpPr>
            <a:spLocks noChangeShapeType="1"/>
          </p:cNvSpPr>
          <p:nvPr/>
        </p:nvSpPr>
        <p:spPr bwMode="auto">
          <a:xfrm>
            <a:off x="29718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6" name="Line 66"/>
          <p:cNvSpPr>
            <a:spLocks noChangeShapeType="1"/>
          </p:cNvSpPr>
          <p:nvPr/>
        </p:nvSpPr>
        <p:spPr bwMode="auto">
          <a:xfrm>
            <a:off x="31242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7" name="Line 67"/>
          <p:cNvSpPr>
            <a:spLocks noChangeShapeType="1"/>
          </p:cNvSpPr>
          <p:nvPr/>
        </p:nvSpPr>
        <p:spPr bwMode="auto">
          <a:xfrm>
            <a:off x="4343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8" name="Line 68"/>
          <p:cNvSpPr>
            <a:spLocks noChangeShapeType="1"/>
          </p:cNvSpPr>
          <p:nvPr/>
        </p:nvSpPr>
        <p:spPr bwMode="auto">
          <a:xfrm>
            <a:off x="44958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09" name="Line 69"/>
          <p:cNvSpPr>
            <a:spLocks noChangeShapeType="1"/>
          </p:cNvSpPr>
          <p:nvPr/>
        </p:nvSpPr>
        <p:spPr bwMode="auto">
          <a:xfrm>
            <a:off x="5715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0" name="Line 70"/>
          <p:cNvSpPr>
            <a:spLocks noChangeShapeType="1"/>
          </p:cNvSpPr>
          <p:nvPr/>
        </p:nvSpPr>
        <p:spPr bwMode="auto">
          <a:xfrm>
            <a:off x="31242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1" name="Line 71"/>
          <p:cNvSpPr>
            <a:spLocks noChangeShapeType="1"/>
          </p:cNvSpPr>
          <p:nvPr/>
        </p:nvSpPr>
        <p:spPr bwMode="auto">
          <a:xfrm>
            <a:off x="58674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2" name="Line 72"/>
          <p:cNvSpPr>
            <a:spLocks noChangeShapeType="1"/>
          </p:cNvSpPr>
          <p:nvPr/>
        </p:nvSpPr>
        <p:spPr bwMode="auto">
          <a:xfrm>
            <a:off x="5867400" y="2819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3" name="Line 73"/>
          <p:cNvSpPr>
            <a:spLocks noChangeShapeType="1"/>
          </p:cNvSpPr>
          <p:nvPr/>
        </p:nvSpPr>
        <p:spPr bwMode="auto">
          <a:xfrm>
            <a:off x="5867400" y="3962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4" name="Line 74"/>
          <p:cNvSpPr>
            <a:spLocks noChangeShapeType="1"/>
          </p:cNvSpPr>
          <p:nvPr/>
        </p:nvSpPr>
        <p:spPr bwMode="auto">
          <a:xfrm>
            <a:off x="70866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5" name="Line 75"/>
          <p:cNvSpPr>
            <a:spLocks noChangeShapeType="1"/>
          </p:cNvSpPr>
          <p:nvPr/>
        </p:nvSpPr>
        <p:spPr bwMode="auto">
          <a:xfrm>
            <a:off x="7239000" y="1676400"/>
            <a:ext cx="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6" name="Line 76"/>
          <p:cNvSpPr>
            <a:spLocks noChangeShapeType="1"/>
          </p:cNvSpPr>
          <p:nvPr/>
        </p:nvSpPr>
        <p:spPr bwMode="auto">
          <a:xfrm>
            <a:off x="7772400" y="1676400"/>
            <a:ext cx="0" cy="53340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983117" name="Line 77"/>
          <p:cNvSpPr>
            <a:spLocks noChangeShapeType="1"/>
          </p:cNvSpPr>
          <p:nvPr/>
        </p:nvSpPr>
        <p:spPr bwMode="auto">
          <a:xfrm>
            <a:off x="7620000" y="3962400"/>
            <a:ext cx="0" cy="533400"/>
          </a:xfrm>
          <a:prstGeom prst="line">
            <a:avLst/>
          </a:prstGeom>
          <a:noFill/>
          <a:ln w="38100" cap="rnd">
            <a:solidFill>
              <a:schemeClr val="tx1"/>
            </a:solidFill>
            <a:prstDash val="sysDot"/>
            <a:round/>
            <a:headEnd/>
            <a:tailEnd/>
          </a:ln>
        </p:spPr>
        <p:txBody>
          <a:bodyPr wrap="none" anchor="ctr"/>
          <a:lstStyle/>
          <a:p>
            <a:endParaRPr lang="zh-CN" altLang="en-US"/>
          </a:p>
        </p:txBody>
      </p:sp>
      <p:sp>
        <p:nvSpPr>
          <p:cNvPr id="983118" name="Line 78"/>
          <p:cNvSpPr>
            <a:spLocks noChangeShapeType="1"/>
          </p:cNvSpPr>
          <p:nvPr/>
        </p:nvSpPr>
        <p:spPr bwMode="auto">
          <a:xfrm flipH="1">
            <a:off x="2743200" y="2819400"/>
            <a:ext cx="2286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19" name="Line 79"/>
          <p:cNvSpPr>
            <a:spLocks noChangeShapeType="1"/>
          </p:cNvSpPr>
          <p:nvPr/>
        </p:nvSpPr>
        <p:spPr bwMode="auto">
          <a:xfrm flipH="1">
            <a:off x="5562600" y="2819400"/>
            <a:ext cx="1524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0" name="Line 80"/>
          <p:cNvSpPr>
            <a:spLocks noChangeShapeType="1"/>
          </p:cNvSpPr>
          <p:nvPr/>
        </p:nvSpPr>
        <p:spPr bwMode="auto">
          <a:xfrm flipH="1">
            <a:off x="5105400" y="3962400"/>
            <a:ext cx="381000" cy="4572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1" name="Line 81"/>
          <p:cNvSpPr>
            <a:spLocks noChangeShapeType="1"/>
          </p:cNvSpPr>
          <p:nvPr/>
        </p:nvSpPr>
        <p:spPr bwMode="auto">
          <a:xfrm flipH="1">
            <a:off x="6705600" y="5105400"/>
            <a:ext cx="914400" cy="533400"/>
          </a:xfrm>
          <a:prstGeom prst="line">
            <a:avLst/>
          </a:prstGeom>
          <a:noFill/>
          <a:ln w="38100" cap="rnd">
            <a:solidFill>
              <a:schemeClr val="tx1"/>
            </a:solidFill>
            <a:prstDash val="sysDot"/>
            <a:round/>
            <a:headEnd/>
            <a:tailEnd/>
          </a:ln>
        </p:spPr>
        <p:txBody>
          <a:bodyPr wrap="none" anchor="ctr"/>
          <a:lstStyle/>
          <a:p>
            <a:endParaRPr lang="zh-CN" altLang="en-US">
              <a:solidFill>
                <a:schemeClr val="bg1"/>
              </a:solidFill>
            </a:endParaRPr>
          </a:p>
        </p:txBody>
      </p:sp>
      <p:sp>
        <p:nvSpPr>
          <p:cNvPr id="983122" name="Text Box 82"/>
          <p:cNvSpPr txBox="1">
            <a:spLocks noChangeArrowheads="1"/>
          </p:cNvSpPr>
          <p:nvPr/>
        </p:nvSpPr>
        <p:spPr bwMode="auto">
          <a:xfrm>
            <a:off x="7908925" y="1092200"/>
            <a:ext cx="1019175" cy="519113"/>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=1</a:t>
            </a:r>
          </a:p>
        </p:txBody>
      </p:sp>
      <p:sp>
        <p:nvSpPr>
          <p:cNvPr id="983123" name="Rectangle 83"/>
          <p:cNvSpPr>
            <a:spLocks noChangeArrowheads="1"/>
          </p:cNvSpPr>
          <p:nvPr/>
        </p:nvSpPr>
        <p:spPr bwMode="auto">
          <a:xfrm>
            <a:off x="7896225" y="2224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=2</a:t>
            </a:r>
          </a:p>
        </p:txBody>
      </p:sp>
      <p:sp>
        <p:nvSpPr>
          <p:cNvPr id="983124" name="Rectangle 84"/>
          <p:cNvSpPr>
            <a:spLocks noChangeArrowheads="1"/>
          </p:cNvSpPr>
          <p:nvPr/>
        </p:nvSpPr>
        <p:spPr bwMode="auto">
          <a:xfrm>
            <a:off x="7924800" y="3367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=4</a:t>
            </a:r>
          </a:p>
        </p:txBody>
      </p:sp>
      <p:sp>
        <p:nvSpPr>
          <p:cNvPr id="983125" name="Rectangle 85"/>
          <p:cNvSpPr>
            <a:spLocks noChangeArrowheads="1"/>
          </p:cNvSpPr>
          <p:nvPr/>
        </p:nvSpPr>
        <p:spPr bwMode="auto">
          <a:xfrm>
            <a:off x="7924800" y="4510088"/>
            <a:ext cx="10191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=8</a:t>
            </a:r>
          </a:p>
        </p:txBody>
      </p:sp>
      <p:sp>
        <p:nvSpPr>
          <p:cNvPr id="983126" name="Rectangle 86"/>
          <p:cNvSpPr>
            <a:spLocks noChangeArrowheads="1"/>
          </p:cNvSpPr>
          <p:nvPr/>
        </p:nvSpPr>
        <p:spPr bwMode="auto">
          <a:xfrm>
            <a:off x="7848600" y="5653088"/>
            <a:ext cx="1196975" cy="519112"/>
          </a:xfrm>
          <a:prstGeom prst="rect">
            <a:avLst/>
          </a:prstGeom>
          <a:noFill/>
          <a:ln w="9525">
            <a:noFill/>
            <a:miter lim="800000"/>
            <a:headEnd/>
            <a:tailEnd/>
          </a:ln>
        </p:spPr>
        <p:txBody>
          <a:bodyPr wrap="none">
            <a:spAutoFit/>
          </a:bodyPr>
          <a:lstStyle/>
          <a:p>
            <a:pPr algn="l"/>
            <a:r>
              <a:rPr kumimoji="1" lang="en-US" altLang="zh-CN" sz="2800" b="1" i="1">
                <a:ea typeface="宋体" pitchFamily="2" charset="-122"/>
              </a:rPr>
              <a:t>len</a:t>
            </a:r>
            <a:r>
              <a:rPr kumimoji="1" lang="en-US" altLang="zh-CN" sz="2800" b="1">
                <a:ea typeface="宋体" pitchFamily="2" charset="-122"/>
              </a:rPr>
              <a:t>=16</a:t>
            </a:r>
          </a:p>
        </p:txBody>
      </p:sp>
      <p:sp>
        <p:nvSpPr>
          <p:cNvPr id="88" name="灯片编号占位符 87"/>
          <p:cNvSpPr>
            <a:spLocks noGrp="1"/>
          </p:cNvSpPr>
          <p:nvPr>
            <p:ph type="sldNum" sz="quarter" idx="12"/>
          </p:nvPr>
        </p:nvSpPr>
        <p:spPr/>
        <p:txBody>
          <a:bodyPr/>
          <a:lstStyle/>
          <a:p>
            <a:fld id="{92DBAA45-1050-4A29-8013-90845DAE7AC9}" type="slidenum">
              <a:rPr lang="en-US" altLang="zh-CN" smtClean="0"/>
              <a:pPr/>
              <a:t>60</a:t>
            </a:fld>
            <a:endParaRPr lang="en-US" altLang="zh-CN"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8947" name="Rectangle 3"/>
          <p:cNvSpPr>
            <a:spLocks noGrp="1" noChangeArrowheads="1"/>
          </p:cNvSpPr>
          <p:nvPr>
            <p:ph type="title"/>
          </p:nvPr>
        </p:nvSpPr>
        <p:spPr>
          <a:xfrm>
            <a:off x="395288" y="-3222"/>
            <a:ext cx="8229600" cy="900113"/>
          </a:xfrm>
        </p:spPr>
        <p:txBody>
          <a:bodyPr/>
          <a:lstStyle/>
          <a:p>
            <a:pPr algn="ctr"/>
            <a:r>
              <a:rPr kumimoji="1" lang="zh-CN" altLang="en-US" sz="4000" dirty="0">
                <a:ea typeface="华文新魏" pitchFamily="2" charset="-122"/>
              </a:rPr>
              <a:t>两路归并算法</a:t>
            </a:r>
          </a:p>
        </p:txBody>
      </p:sp>
      <p:sp>
        <p:nvSpPr>
          <p:cNvPr id="978948" name="Rectangle 4"/>
          <p:cNvSpPr>
            <a:spLocks noGrp="1" noChangeArrowheads="1"/>
          </p:cNvSpPr>
          <p:nvPr>
            <p:ph idx="1"/>
          </p:nvPr>
        </p:nvSpPr>
        <p:spPr>
          <a:xfrm>
            <a:off x="109539" y="873090"/>
            <a:ext cx="8880534" cy="5435634"/>
          </a:xfrm>
        </p:spPr>
        <p:txBody>
          <a:bodyPr>
            <a:normAutofit fontScale="85000" lnSpcReduction="10000"/>
          </a:bodyPr>
          <a:lstStyle/>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void Merge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SR[], </a:t>
            </a:r>
            <a:r>
              <a:rPr lang="en-US" altLang="zh-CN" sz="2800" dirty="0" err="1" smtClean="0">
                <a:latin typeface="Georgia" pitchFamily="18" charset="0"/>
                <a:ea typeface="隶书" pitchFamily="49" charset="-122"/>
              </a:rPr>
              <a:t>RedType</a:t>
            </a:r>
            <a:r>
              <a:rPr lang="en-US" altLang="zh-CN" sz="2800" dirty="0" smtClean="0">
                <a:latin typeface="Georgia" pitchFamily="18" charset="0"/>
                <a:ea typeface="隶书" pitchFamily="49" charset="-122"/>
              </a:rPr>
              <a:t> TR[],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m,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n)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算法</a:t>
            </a:r>
            <a:r>
              <a:rPr lang="en-US" altLang="zh-CN" sz="2800" dirty="0" smtClean="0">
                <a:latin typeface="Georgia" pitchFamily="18" charset="0"/>
                <a:ea typeface="隶书" pitchFamily="49" charset="-122"/>
              </a:rPr>
              <a:t>10.12</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smtClean="0">
                <a:solidFill>
                  <a:srgbClr val="FFFF00"/>
                </a:solidFill>
                <a:latin typeface="Georgia" pitchFamily="18" charset="0"/>
                <a:ea typeface="隶书" pitchFamily="49" charset="-122"/>
              </a:rPr>
              <a:t>// </a:t>
            </a:r>
            <a:r>
              <a:rPr lang="zh-CN" altLang="en-US" sz="2800" dirty="0" smtClean="0">
                <a:solidFill>
                  <a:srgbClr val="FFFF00"/>
                </a:solidFill>
                <a:latin typeface="Georgia" pitchFamily="18" charset="0"/>
                <a:ea typeface="隶书" pitchFamily="49" charset="-122"/>
              </a:rPr>
              <a:t>将有序的</a:t>
            </a:r>
            <a:r>
              <a:rPr lang="en-US" altLang="zh-CN" sz="2800" dirty="0" smtClean="0">
                <a:solidFill>
                  <a:srgbClr val="FFFF00"/>
                </a:solidFill>
                <a:latin typeface="Georgia" pitchFamily="18" charset="0"/>
                <a:ea typeface="隶书" pitchFamily="49" charset="-122"/>
              </a:rPr>
              <a:t>SR[</a:t>
            </a:r>
            <a:r>
              <a:rPr lang="en-US" altLang="zh-CN" sz="2800" dirty="0" err="1" smtClean="0">
                <a:solidFill>
                  <a:srgbClr val="FFFF00"/>
                </a:solidFill>
                <a:latin typeface="Georgia" pitchFamily="18" charset="0"/>
                <a:ea typeface="隶书" pitchFamily="49" charset="-122"/>
              </a:rPr>
              <a:t>i</a:t>
            </a:r>
            <a:r>
              <a:rPr lang="en-US" altLang="zh-CN" sz="2800" dirty="0" smtClean="0">
                <a:solidFill>
                  <a:srgbClr val="FFFF00"/>
                </a:solidFill>
                <a:latin typeface="Georgia" pitchFamily="18" charset="0"/>
                <a:ea typeface="隶书" pitchFamily="49" charset="-122"/>
              </a:rPr>
              <a:t>..m]</a:t>
            </a:r>
            <a:r>
              <a:rPr lang="zh-CN" altLang="en-US" sz="2800" dirty="0" smtClean="0">
                <a:solidFill>
                  <a:srgbClr val="FFFF00"/>
                </a:solidFill>
                <a:latin typeface="Georgia" pitchFamily="18" charset="0"/>
                <a:ea typeface="隶书" pitchFamily="49" charset="-122"/>
              </a:rPr>
              <a:t>和</a:t>
            </a:r>
            <a:r>
              <a:rPr lang="en-US" altLang="zh-CN" sz="2800" dirty="0" smtClean="0">
                <a:solidFill>
                  <a:srgbClr val="FFFF00"/>
                </a:solidFill>
                <a:latin typeface="Georgia" pitchFamily="18" charset="0"/>
                <a:ea typeface="隶书" pitchFamily="49" charset="-122"/>
              </a:rPr>
              <a:t>SR[m+1..n]</a:t>
            </a:r>
            <a:r>
              <a:rPr lang="zh-CN" altLang="en-US" sz="2800" dirty="0" smtClean="0">
                <a:solidFill>
                  <a:srgbClr val="FFFF00"/>
                </a:solidFill>
                <a:latin typeface="Georgia" pitchFamily="18" charset="0"/>
                <a:ea typeface="隶书" pitchFamily="49" charset="-122"/>
              </a:rPr>
              <a:t>归并为有序的</a:t>
            </a:r>
            <a:r>
              <a:rPr lang="en-US" altLang="zh-CN" sz="2800" dirty="0" smtClean="0">
                <a:solidFill>
                  <a:srgbClr val="FFFF00"/>
                </a:solidFill>
                <a:latin typeface="Georgia" pitchFamily="18" charset="0"/>
                <a:ea typeface="隶书" pitchFamily="49" charset="-122"/>
              </a:rPr>
              <a:t>TR[</a:t>
            </a:r>
            <a:r>
              <a:rPr lang="en-US" altLang="zh-CN" sz="2800" dirty="0" err="1" smtClean="0">
                <a:solidFill>
                  <a:srgbClr val="FFFF00"/>
                </a:solidFill>
                <a:latin typeface="Georgia" pitchFamily="18" charset="0"/>
                <a:ea typeface="隶书" pitchFamily="49" charset="-122"/>
              </a:rPr>
              <a:t>i</a:t>
            </a:r>
            <a:r>
              <a:rPr lang="en-US" altLang="zh-CN" sz="2800" dirty="0" smtClean="0">
                <a:solidFill>
                  <a:srgbClr val="FFFF00"/>
                </a:solidFill>
                <a:latin typeface="Georgia" pitchFamily="18" charset="0"/>
                <a:ea typeface="隶书" pitchFamily="49" charset="-122"/>
              </a:rPr>
              <a:t>..n]</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int</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j,k</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for (j=m+1, k=</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&amp;&amp; j&lt;=n;  ++k) {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a:t>
            </a:r>
            <a:r>
              <a:rPr lang="zh-CN" altLang="en-US" sz="2800" dirty="0" smtClean="0">
                <a:latin typeface="Georgia" pitchFamily="18" charset="0"/>
                <a:ea typeface="隶书" pitchFamily="49" charset="-122"/>
              </a:rPr>
              <a:t>将</a:t>
            </a:r>
            <a:r>
              <a:rPr lang="en-US" altLang="zh-CN" sz="2800" dirty="0" smtClean="0">
                <a:latin typeface="Georgia" pitchFamily="18" charset="0"/>
                <a:ea typeface="隶书" pitchFamily="49" charset="-122"/>
              </a:rPr>
              <a:t>SR</a:t>
            </a:r>
            <a:r>
              <a:rPr lang="zh-CN" altLang="en-US" sz="2800" dirty="0" smtClean="0">
                <a:latin typeface="Georgia" pitchFamily="18" charset="0"/>
                <a:ea typeface="隶书" pitchFamily="49" charset="-122"/>
              </a:rPr>
              <a:t>中记录由小到大地并入</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LQ(SR[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r>
              <a:rPr lang="en-US" altLang="zh-CN" sz="2800" dirty="0" err="1" smtClean="0">
                <a:latin typeface="Georgia" pitchFamily="18" charset="0"/>
                <a:ea typeface="隶书" pitchFamily="49" charset="-122"/>
              </a:rPr>
              <a:t>key,SR</a:t>
            </a:r>
            <a:r>
              <a:rPr lang="en-US" altLang="zh-CN" sz="2800" dirty="0" smtClean="0">
                <a:latin typeface="Georgia" pitchFamily="18" charset="0"/>
                <a:ea typeface="隶书" pitchFamily="49" charset="-122"/>
              </a:rPr>
              <a:t>[j].key) TR[k] = 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else TR[k] = SR[j++];</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 TR[k..n] = 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..m];  </a:t>
            </a:r>
            <a:r>
              <a:rPr lang="zh-CN" altLang="en-US" sz="2800" dirty="0" smtClean="0">
                <a:latin typeface="Georgia" pitchFamily="18" charset="0"/>
                <a:ea typeface="隶书" pitchFamily="49" charset="-122"/>
              </a:rPr>
              <a:t>将剩余的</a:t>
            </a:r>
            <a:r>
              <a:rPr lang="en-US" altLang="zh-CN" sz="2800" dirty="0" smtClean="0">
                <a:latin typeface="Georgia" pitchFamily="18" charset="0"/>
                <a:ea typeface="隶书" pitchFamily="49" charset="-122"/>
              </a:rPr>
              <a:t>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..m]</a:t>
            </a:r>
            <a:r>
              <a:rPr lang="zh-CN" altLang="en-US" sz="2800" dirty="0" smtClean="0">
                <a:latin typeface="Georgia" pitchFamily="18" charset="0"/>
                <a:ea typeface="隶书" pitchFamily="49" charset="-122"/>
              </a:rPr>
              <a:t>复制到</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while (k&lt;=n &amp;&amp; </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&lt;=m) TR[k++]=SR[</a:t>
            </a:r>
            <a:r>
              <a:rPr lang="en-US" altLang="zh-CN" sz="2800" dirty="0" err="1" smtClean="0">
                <a:latin typeface="Georgia" pitchFamily="18" charset="0"/>
                <a:ea typeface="隶书" pitchFamily="49" charset="-122"/>
              </a:rPr>
              <a:t>i</a:t>
            </a:r>
            <a:r>
              <a:rPr lang="en-US" altLang="zh-CN" sz="2800" dirty="0" smtClean="0">
                <a:latin typeface="Georgia" pitchFamily="18" charset="0"/>
                <a:ea typeface="隶书" pitchFamily="49" charset="-122"/>
              </a:rPr>
              <a:t>++];</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if (j&lt;=n)  // </a:t>
            </a:r>
            <a:r>
              <a:rPr lang="zh-CN" altLang="en-US" sz="2800" dirty="0" smtClean="0">
                <a:latin typeface="Georgia" pitchFamily="18" charset="0"/>
                <a:ea typeface="隶书" pitchFamily="49" charset="-122"/>
              </a:rPr>
              <a:t>将剩余的</a:t>
            </a:r>
            <a:r>
              <a:rPr lang="en-US" altLang="zh-CN" sz="2800" dirty="0" smtClean="0">
                <a:latin typeface="Georgia" pitchFamily="18" charset="0"/>
                <a:ea typeface="隶书" pitchFamily="49" charset="-122"/>
              </a:rPr>
              <a:t>SR[j..n]</a:t>
            </a:r>
            <a:r>
              <a:rPr lang="zh-CN" altLang="en-US" sz="2800" dirty="0" smtClean="0">
                <a:latin typeface="Georgia" pitchFamily="18" charset="0"/>
                <a:ea typeface="隶书" pitchFamily="49" charset="-122"/>
              </a:rPr>
              <a:t>复制到</a:t>
            </a:r>
            <a:r>
              <a:rPr lang="en-US" altLang="zh-CN" sz="2800" dirty="0" smtClean="0">
                <a:latin typeface="Georgia" pitchFamily="18" charset="0"/>
                <a:ea typeface="隶书" pitchFamily="49" charset="-122"/>
              </a:rPr>
              <a:t>TR</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while (k&lt;=n &amp;&amp;j &lt;=n) TR[k++]=SR[j++];</a:t>
            </a:r>
          </a:p>
          <a:p>
            <a:pPr>
              <a:lnSpc>
                <a:spcPct val="105000"/>
              </a:lnSpc>
              <a:spcBef>
                <a:spcPct val="5000"/>
              </a:spcBef>
              <a:buFont typeface="Wingdings" pitchFamily="2" charset="2"/>
              <a:buNone/>
            </a:pPr>
            <a:r>
              <a:rPr lang="en-US" altLang="zh-CN" sz="2800" dirty="0" smtClean="0">
                <a:latin typeface="Georgia" pitchFamily="18" charset="0"/>
                <a:ea typeface="隶书" pitchFamily="49" charset="-122"/>
              </a:rPr>
              <a:t>} // Merge</a:t>
            </a:r>
            <a:endParaRPr lang="zh-CN" altLang="en-US" sz="2800" dirty="0">
              <a:solidFill>
                <a:schemeClr val="tx2"/>
              </a:solidFill>
              <a:latin typeface="Georgia" pitchFamily="18" charset="0"/>
              <a:ea typeface="隶书"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61</a:t>
            </a:fld>
            <a:endParaRPr lang="en-US" altLang="zh-CN"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1727200" y="33291"/>
            <a:ext cx="5678488" cy="935038"/>
          </a:xfrm>
        </p:spPr>
        <p:txBody>
          <a:bodyPr/>
          <a:lstStyle/>
          <a:p>
            <a:pPr algn="ctr"/>
            <a:r>
              <a:rPr lang="zh-CN" altLang="en-US" sz="4000" dirty="0" smtClean="0">
                <a:ea typeface="华文新魏" pitchFamily="2" charset="-122"/>
              </a:rPr>
              <a:t>递归的归并排序算法</a:t>
            </a:r>
            <a:endParaRPr lang="zh-CN" altLang="en-US" sz="4000" dirty="0">
              <a:ea typeface="华文新魏" pitchFamily="2" charset="-122"/>
            </a:endParaRPr>
          </a:p>
        </p:txBody>
      </p:sp>
      <p:sp>
        <p:nvSpPr>
          <p:cNvPr id="980995" name="Rectangle 3"/>
          <p:cNvSpPr>
            <a:spLocks noGrp="1" noChangeArrowheads="1"/>
          </p:cNvSpPr>
          <p:nvPr>
            <p:ph idx="1"/>
          </p:nvPr>
        </p:nvSpPr>
        <p:spPr>
          <a:xfrm>
            <a:off x="1" y="909603"/>
            <a:ext cx="9144000" cy="5791200"/>
          </a:xfrm>
        </p:spPr>
        <p:txBody>
          <a:bodyPr>
            <a:normAutofit fontScale="77500" lnSpcReduction="20000"/>
          </a:bodyPr>
          <a:lstStyle/>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void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SR[], </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TR1[],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s,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t) { // </a:t>
            </a:r>
            <a:r>
              <a:rPr lang="zh-CN" altLang="en-US" dirty="0" smtClean="0">
                <a:latin typeface="Georgia" pitchFamily="18" charset="0"/>
                <a:ea typeface="仿宋_GB2312" pitchFamily="49" charset="-122"/>
              </a:rPr>
              <a:t>算法</a:t>
            </a:r>
            <a:r>
              <a:rPr lang="en-US" altLang="zh-CN" dirty="0" smtClean="0">
                <a:latin typeface="Georgia" pitchFamily="18" charset="0"/>
                <a:ea typeface="仿宋_GB2312" pitchFamily="49" charset="-122"/>
              </a:rPr>
              <a:t>10.13</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SR[s..t]</a:t>
            </a:r>
            <a:r>
              <a:rPr lang="zh-CN" altLang="en-US" dirty="0" smtClean="0">
                <a:latin typeface="Georgia" pitchFamily="18" charset="0"/>
                <a:ea typeface="仿宋_GB2312" pitchFamily="49" charset="-122"/>
              </a:rPr>
              <a:t>归并排序为</a:t>
            </a:r>
            <a:r>
              <a:rPr lang="en-US" altLang="zh-CN" dirty="0" smtClean="0">
                <a:latin typeface="Georgia" pitchFamily="18" charset="0"/>
                <a:ea typeface="仿宋_GB2312" pitchFamily="49" charset="-122"/>
              </a:rPr>
              <a:t>TR1[s..t]</a:t>
            </a:r>
            <a:r>
              <a:rPr lang="zh-CN" altLang="en-US" dirty="0" smtClean="0">
                <a:latin typeface="Georgia" pitchFamily="18" charset="0"/>
                <a:ea typeface="仿宋_GB2312" pitchFamily="49" charset="-122"/>
              </a:rPr>
              <a:t>。</a:t>
            </a:r>
          </a:p>
          <a:p>
            <a:pPr>
              <a:lnSpc>
                <a:spcPct val="105000"/>
              </a:lnSpc>
              <a:spcBef>
                <a:spcPct val="15000"/>
              </a:spcBef>
              <a:buClr>
                <a:srgbClr val="800080"/>
              </a:buClr>
              <a:buSzPct val="50000"/>
              <a:buNone/>
            </a:pPr>
            <a:r>
              <a:rPr lang="zh-CN" altLang="en-US"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int</a:t>
            </a:r>
            <a:r>
              <a:rPr lang="en-US" altLang="zh-CN" dirty="0" smtClean="0">
                <a:latin typeface="Georgia" pitchFamily="18" charset="0"/>
                <a:ea typeface="仿宋_GB2312" pitchFamily="49" charset="-122"/>
              </a:rPr>
              <a:t> m;</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RedType</a:t>
            </a:r>
            <a:r>
              <a:rPr lang="en-US" altLang="zh-CN" dirty="0" smtClean="0">
                <a:latin typeface="Georgia" pitchFamily="18" charset="0"/>
                <a:ea typeface="仿宋_GB2312" pitchFamily="49" charset="-122"/>
              </a:rPr>
              <a:t> TR2[20];</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if (s==t) TR1[t] = SR[s];</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else {</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m=(</a:t>
            </a:r>
            <a:r>
              <a:rPr lang="en-US" altLang="zh-CN" dirty="0" err="1" smtClean="0">
                <a:latin typeface="Georgia" pitchFamily="18" charset="0"/>
                <a:ea typeface="仿宋_GB2312" pitchFamily="49" charset="-122"/>
              </a:rPr>
              <a:t>s+t</a:t>
            </a:r>
            <a:r>
              <a:rPr lang="en-US" altLang="zh-CN" dirty="0" smtClean="0">
                <a:latin typeface="Georgia" pitchFamily="18" charset="0"/>
                <a:ea typeface="仿宋_GB2312" pitchFamily="49" charset="-122"/>
              </a:rPr>
              <a:t>)/2;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SR[s..t]</a:t>
            </a:r>
            <a:r>
              <a:rPr lang="zh-CN" altLang="en-US" dirty="0" smtClean="0">
                <a:latin typeface="Georgia" pitchFamily="18" charset="0"/>
                <a:ea typeface="仿宋_GB2312" pitchFamily="49" charset="-122"/>
              </a:rPr>
              <a:t>平分为</a:t>
            </a:r>
            <a:r>
              <a:rPr lang="en-US" altLang="zh-CN" dirty="0" smtClean="0">
                <a:latin typeface="Georgia" pitchFamily="18" charset="0"/>
                <a:ea typeface="仿宋_GB2312" pitchFamily="49" charset="-122"/>
              </a:rPr>
              <a:t>SR[s..m]</a:t>
            </a:r>
            <a:r>
              <a:rPr lang="zh-CN" altLang="en-US" dirty="0" smtClean="0">
                <a:latin typeface="Georgia" pitchFamily="18" charset="0"/>
                <a:ea typeface="仿宋_GB2312" pitchFamily="49" charset="-122"/>
              </a:rPr>
              <a:t>和</a:t>
            </a:r>
            <a:r>
              <a:rPr lang="en-US" altLang="zh-CN" dirty="0" smtClean="0">
                <a:latin typeface="Georgia" pitchFamily="18" charset="0"/>
                <a:ea typeface="仿宋_GB2312" pitchFamily="49" charset="-122"/>
              </a:rPr>
              <a:t>SR[m+1..t]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(SR,TR2,s,m);  // </a:t>
            </a:r>
            <a:r>
              <a:rPr lang="zh-CN" altLang="en-US" dirty="0" smtClean="0">
                <a:latin typeface="Georgia" pitchFamily="18" charset="0"/>
                <a:ea typeface="仿宋_GB2312" pitchFamily="49" charset="-122"/>
              </a:rPr>
              <a:t>递归地将</a:t>
            </a:r>
            <a:r>
              <a:rPr lang="en-US" altLang="zh-CN" dirty="0" smtClean="0">
                <a:latin typeface="Georgia" pitchFamily="18" charset="0"/>
                <a:ea typeface="仿宋_GB2312" pitchFamily="49" charset="-122"/>
              </a:rPr>
              <a:t>SR[s..m]</a:t>
            </a:r>
            <a:r>
              <a:rPr lang="zh-CN" altLang="en-US" dirty="0" smtClean="0">
                <a:latin typeface="Georgia" pitchFamily="18" charset="0"/>
                <a:ea typeface="仿宋_GB2312" pitchFamily="49" charset="-122"/>
              </a:rPr>
              <a:t>归并为有序的</a:t>
            </a:r>
            <a:r>
              <a:rPr lang="en-US" altLang="zh-CN" dirty="0" smtClean="0">
                <a:latin typeface="Georgia" pitchFamily="18" charset="0"/>
                <a:ea typeface="仿宋_GB2312" pitchFamily="49" charset="-122"/>
              </a:rPr>
              <a:t>TR2[s..m]</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r>
              <a:rPr lang="en-US" altLang="zh-CN" dirty="0" err="1" smtClean="0">
                <a:latin typeface="Georgia" pitchFamily="18" charset="0"/>
                <a:ea typeface="仿宋_GB2312" pitchFamily="49" charset="-122"/>
              </a:rPr>
              <a:t>MSort</a:t>
            </a:r>
            <a:r>
              <a:rPr lang="en-US" altLang="zh-CN" dirty="0" smtClean="0">
                <a:latin typeface="Georgia" pitchFamily="18" charset="0"/>
                <a:ea typeface="仿宋_GB2312" pitchFamily="49" charset="-122"/>
              </a:rPr>
              <a:t>(SR,TR2,m+1,t);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SR[m+1..t]</a:t>
            </a:r>
            <a:r>
              <a:rPr lang="zh-CN" altLang="en-US" dirty="0" smtClean="0">
                <a:latin typeface="Georgia" pitchFamily="18" charset="0"/>
                <a:ea typeface="仿宋_GB2312" pitchFamily="49" charset="-122"/>
              </a:rPr>
              <a:t>归并为有序的</a:t>
            </a:r>
            <a:r>
              <a:rPr lang="en-US" altLang="zh-CN" dirty="0" smtClean="0">
                <a:latin typeface="Georgia" pitchFamily="18" charset="0"/>
                <a:ea typeface="仿宋_GB2312" pitchFamily="49" charset="-122"/>
              </a:rPr>
              <a:t>TR2[m+1..t]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Merge(TR2,TR1,s,m,t); // </a:t>
            </a:r>
            <a:r>
              <a:rPr lang="zh-CN" altLang="en-US" dirty="0" smtClean="0">
                <a:latin typeface="Georgia" pitchFamily="18" charset="0"/>
                <a:ea typeface="仿宋_GB2312" pitchFamily="49" charset="-122"/>
              </a:rPr>
              <a:t>将</a:t>
            </a:r>
            <a:r>
              <a:rPr lang="en-US" altLang="zh-CN" dirty="0" smtClean="0">
                <a:latin typeface="Georgia" pitchFamily="18" charset="0"/>
                <a:ea typeface="仿宋_GB2312" pitchFamily="49" charset="-122"/>
              </a:rPr>
              <a:t>TR2[s..m]</a:t>
            </a:r>
            <a:r>
              <a:rPr lang="zh-CN" altLang="en-US" dirty="0" smtClean="0">
                <a:latin typeface="Georgia" pitchFamily="18" charset="0"/>
                <a:ea typeface="仿宋_GB2312" pitchFamily="49" charset="-122"/>
              </a:rPr>
              <a:t>和</a:t>
            </a:r>
            <a:r>
              <a:rPr lang="en-US" altLang="zh-CN" dirty="0" smtClean="0">
                <a:latin typeface="Georgia" pitchFamily="18" charset="0"/>
                <a:ea typeface="仿宋_GB2312" pitchFamily="49" charset="-122"/>
              </a:rPr>
              <a:t>TR2[m+1..t]</a:t>
            </a:r>
            <a:r>
              <a:rPr lang="zh-CN" altLang="en-US" dirty="0" smtClean="0">
                <a:latin typeface="Georgia" pitchFamily="18" charset="0"/>
                <a:ea typeface="仿宋_GB2312" pitchFamily="49" charset="-122"/>
              </a:rPr>
              <a:t>归并到</a:t>
            </a:r>
            <a:r>
              <a:rPr lang="en-US" altLang="zh-CN" dirty="0" smtClean="0">
                <a:latin typeface="Georgia" pitchFamily="18" charset="0"/>
                <a:ea typeface="仿宋_GB2312" pitchFamily="49" charset="-122"/>
              </a:rPr>
              <a:t>TR1[s..t]</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a:t>
            </a:r>
          </a:p>
          <a:p>
            <a:pPr>
              <a:lnSpc>
                <a:spcPct val="105000"/>
              </a:lnSpc>
              <a:spcBef>
                <a:spcPct val="15000"/>
              </a:spcBef>
              <a:buClr>
                <a:srgbClr val="800080"/>
              </a:buClr>
              <a:buSzPct val="50000"/>
              <a:buNone/>
            </a:pPr>
            <a:r>
              <a:rPr lang="en-US" altLang="zh-CN" dirty="0" smtClean="0">
                <a:latin typeface="Georgia" pitchFamily="18" charset="0"/>
                <a:ea typeface="仿宋_GB2312" pitchFamily="49" charset="-122"/>
              </a:rPr>
              <a:t>} // </a:t>
            </a:r>
            <a:r>
              <a:rPr lang="en-US" altLang="zh-CN" dirty="0" err="1" smtClean="0">
                <a:latin typeface="Georgia" pitchFamily="18" charset="0"/>
                <a:ea typeface="仿宋_GB2312" pitchFamily="49" charset="-122"/>
              </a:rPr>
              <a:t>MSort</a:t>
            </a:r>
            <a:endParaRPr lang="zh-CN" altLang="en-US" sz="3000" dirty="0">
              <a:latin typeface="Georgia" pitchFamily="18" charset="0"/>
              <a:ea typeface="仿宋_GB2312" pitchFamily="49" charset="-122"/>
            </a:endParaRPr>
          </a:p>
        </p:txBody>
      </p:sp>
      <p:sp>
        <p:nvSpPr>
          <p:cNvPr id="5" name="TextBox 4"/>
          <p:cNvSpPr txBox="1"/>
          <p:nvPr/>
        </p:nvSpPr>
        <p:spPr>
          <a:xfrm>
            <a:off x="3074967" y="4999059"/>
            <a:ext cx="5915106" cy="1569660"/>
          </a:xfrm>
          <a:prstGeom prst="rect">
            <a:avLst/>
          </a:prstGeom>
          <a:noFill/>
          <a:ln>
            <a:solidFill>
              <a:schemeClr val="tx1"/>
            </a:solidFill>
          </a:ln>
        </p:spPr>
        <p:txBody>
          <a:bodyPr wrap="square" rtlCol="0">
            <a:spAutoFit/>
          </a:bodyPr>
          <a:lstStyle/>
          <a:p>
            <a:pPr algn="l"/>
            <a:r>
              <a:rPr lang="en-US" altLang="zh-CN" sz="2400" dirty="0" smtClean="0">
                <a:latin typeface="Georgia" pitchFamily="18" charset="0"/>
              </a:rPr>
              <a:t>void </a:t>
            </a:r>
            <a:r>
              <a:rPr lang="en-US" altLang="zh-CN" sz="2400" dirty="0" err="1" smtClean="0">
                <a:latin typeface="Georgia" pitchFamily="18" charset="0"/>
              </a:rPr>
              <a:t>MergeSort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10.14</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作归并排序。</a:t>
            </a:r>
          </a:p>
          <a:p>
            <a:pPr algn="l"/>
            <a:r>
              <a:rPr lang="zh-CN" altLang="en-US" sz="2400" dirty="0" smtClean="0">
                <a:latin typeface="Georgia" pitchFamily="18" charset="0"/>
              </a:rPr>
              <a:t>  </a:t>
            </a:r>
            <a:r>
              <a:rPr lang="en-US" altLang="zh-CN" sz="2400" dirty="0" err="1" smtClean="0">
                <a:latin typeface="Georgia" pitchFamily="18" charset="0"/>
              </a:rPr>
              <a:t>MSort</a:t>
            </a:r>
            <a:r>
              <a:rPr lang="en-US" altLang="zh-CN" sz="2400" dirty="0" smtClean="0">
                <a:latin typeface="Georgia" pitchFamily="18" charset="0"/>
              </a:rPr>
              <a:t>(</a:t>
            </a:r>
            <a:r>
              <a:rPr lang="en-US" altLang="zh-CN" sz="2400" dirty="0" err="1" smtClean="0">
                <a:latin typeface="Georgia" pitchFamily="18" charset="0"/>
              </a:rPr>
              <a:t>L.r</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 1, </a:t>
            </a:r>
            <a:r>
              <a:rPr lang="en-US" altLang="zh-CN" sz="2400" dirty="0" err="1" smtClean="0">
                <a:latin typeface="Georgia" pitchFamily="18" charset="0"/>
              </a:rPr>
              <a:t>L.length</a:t>
            </a:r>
            <a:r>
              <a:rPr lang="en-US" altLang="zh-CN" sz="2400" dirty="0" smtClean="0">
                <a:latin typeface="Georgia" pitchFamily="18" charset="0"/>
              </a:rPr>
              <a:t>);</a:t>
            </a:r>
          </a:p>
          <a:p>
            <a:pPr algn="l"/>
            <a:r>
              <a:rPr lang="en-US" altLang="zh-CN" sz="2400" dirty="0" smtClean="0">
                <a:latin typeface="Georgia" pitchFamily="18" charset="0"/>
              </a:rPr>
              <a:t>} // </a:t>
            </a:r>
            <a:r>
              <a:rPr lang="en-US" altLang="zh-CN" sz="2400" dirty="0" err="1" smtClean="0">
                <a:latin typeface="Georgia" pitchFamily="18" charset="0"/>
              </a:rPr>
              <a:t>MergeSort</a:t>
            </a:r>
            <a:endParaRPr lang="zh-CN" altLang="en-US" sz="2000" dirty="0"/>
          </a:p>
        </p:txBody>
      </p:sp>
      <p:sp>
        <p:nvSpPr>
          <p:cNvPr id="7" name="灯片编号占位符 6"/>
          <p:cNvSpPr>
            <a:spLocks noGrp="1"/>
          </p:cNvSpPr>
          <p:nvPr>
            <p:ph type="sldNum" sz="quarter" idx="12"/>
          </p:nvPr>
        </p:nvSpPr>
        <p:spPr/>
        <p:txBody>
          <a:bodyPr/>
          <a:lstStyle/>
          <a:p>
            <a:fld id="{92DBAA45-1050-4A29-8013-90845DAE7AC9}" type="slidenum">
              <a:rPr lang="en-US" altLang="zh-CN" smtClean="0"/>
              <a:pPr/>
              <a:t>62</a:t>
            </a:fld>
            <a:endParaRPr lang="en-US" altLang="zh-CN"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336492" y="179343"/>
            <a:ext cx="3176631" cy="646331"/>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6" name="TextBox 5"/>
          <p:cNvSpPr txBox="1"/>
          <p:nvPr/>
        </p:nvSpPr>
        <p:spPr>
          <a:xfrm>
            <a:off x="336492" y="982629"/>
            <a:ext cx="3176631" cy="923330"/>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7" name="TextBox 6"/>
          <p:cNvSpPr txBox="1"/>
          <p:nvPr/>
        </p:nvSpPr>
        <p:spPr>
          <a:xfrm>
            <a:off x="336492" y="2041506"/>
            <a:ext cx="3176631" cy="1200329"/>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8" name="TextBox 7"/>
          <p:cNvSpPr txBox="1"/>
          <p:nvPr/>
        </p:nvSpPr>
        <p:spPr>
          <a:xfrm>
            <a:off x="336492" y="3392487"/>
            <a:ext cx="3176631"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1, 1)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9" name="TextBox 8"/>
          <p:cNvSpPr txBox="1"/>
          <p:nvPr/>
        </p:nvSpPr>
        <p:spPr>
          <a:xfrm>
            <a:off x="336492" y="5035572"/>
            <a:ext cx="3176631"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2, 2)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0" name="TextBox 9"/>
          <p:cNvSpPr txBox="1"/>
          <p:nvPr/>
        </p:nvSpPr>
        <p:spPr>
          <a:xfrm>
            <a:off x="3732201" y="179343"/>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2, 2)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2)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1" name="TextBox 10"/>
          <p:cNvSpPr txBox="1"/>
          <p:nvPr/>
        </p:nvSpPr>
        <p:spPr>
          <a:xfrm>
            <a:off x="3732201" y="1749402"/>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3, 3)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3(m+1), 4(t))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2" name="TextBox 11"/>
          <p:cNvSpPr txBox="1"/>
          <p:nvPr/>
        </p:nvSpPr>
        <p:spPr>
          <a:xfrm>
            <a:off x="3732201" y="3392487"/>
            <a:ext cx="3578274" cy="1477328"/>
          </a:xfrm>
          <a:prstGeom prst="rect">
            <a:avLst/>
          </a:prstGeom>
          <a:noFill/>
          <a:ln>
            <a:solidFill>
              <a:schemeClr val="tx1"/>
            </a:solidFill>
          </a:ln>
        </p:spPr>
        <p:txBody>
          <a:bodyPr wrap="square" rtlCol="0">
            <a:spAutoFit/>
          </a:bodyPr>
          <a:lstStyle/>
          <a:p>
            <a:pPr algn="l"/>
            <a:r>
              <a:rPr lang="en-US" altLang="zh-CN" sz="1800" dirty="0" err="1" smtClean="0"/>
              <a:t>Msort</a:t>
            </a:r>
            <a:r>
              <a:rPr lang="en-US" altLang="zh-CN" sz="1800" dirty="0" smtClean="0"/>
              <a:t>(</a:t>
            </a:r>
            <a:r>
              <a:rPr lang="en-US" altLang="zh-CN" sz="1800" dirty="0" err="1" smtClean="0"/>
              <a:t>L.r</a:t>
            </a:r>
            <a:r>
              <a:rPr lang="en-US" altLang="zh-CN" sz="1800" dirty="0" smtClean="0"/>
              <a:t>, temp, 4, 4) t = 2</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3, 4)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3" name="TextBox 12"/>
          <p:cNvSpPr txBox="1"/>
          <p:nvPr/>
        </p:nvSpPr>
        <p:spPr>
          <a:xfrm>
            <a:off x="3768714" y="5035572"/>
            <a:ext cx="3541761" cy="1477328"/>
          </a:xfrm>
          <a:prstGeom prst="rect">
            <a:avLst/>
          </a:prstGeom>
          <a:noFill/>
          <a:ln>
            <a:solidFill>
              <a:schemeClr val="tx1"/>
            </a:solidFill>
          </a:ln>
        </p:spPr>
        <p:txBody>
          <a:bodyPr wrap="square" rtlCol="0">
            <a:spAutoFit/>
          </a:bodyPr>
          <a:lstStyle/>
          <a:p>
            <a:pPr algn="l"/>
            <a:r>
              <a:rPr lang="en-US" altLang="zh-CN" sz="1800" dirty="0" smtClean="0"/>
              <a:t>Merge(temp, </a:t>
            </a:r>
            <a:r>
              <a:rPr lang="en-US" altLang="zh-CN" sz="1800" dirty="0" err="1" smtClean="0"/>
              <a:t>L.r</a:t>
            </a:r>
            <a:r>
              <a:rPr lang="en-US" altLang="zh-CN" sz="1800" dirty="0" smtClean="0"/>
              <a:t>, s=1, m=2, t=4) </a:t>
            </a:r>
            <a:r>
              <a:rPr lang="en-US" altLang="zh-CN" sz="1800" dirty="0" err="1" smtClean="0"/>
              <a:t>Msort</a:t>
            </a:r>
            <a:r>
              <a:rPr lang="en-US" altLang="zh-CN" sz="1800" dirty="0" smtClean="0"/>
              <a:t>(</a:t>
            </a:r>
            <a:r>
              <a:rPr lang="en-US" altLang="zh-CN" sz="1800" dirty="0" err="1" smtClean="0"/>
              <a:t>L.r</a:t>
            </a:r>
            <a:r>
              <a:rPr lang="en-US" altLang="zh-CN" sz="1800" dirty="0" smtClean="0"/>
              <a:t>, temp, 3, 4) t = 4</a:t>
            </a:r>
          </a:p>
          <a:p>
            <a:pPr algn="l"/>
            <a:r>
              <a:rPr lang="en-US" altLang="zh-CN" sz="1800" dirty="0" err="1" smtClean="0"/>
              <a:t>Msort</a:t>
            </a:r>
            <a:r>
              <a:rPr lang="en-US" altLang="zh-CN" sz="1800" dirty="0" smtClean="0"/>
              <a:t>(</a:t>
            </a:r>
            <a:r>
              <a:rPr lang="en-US" altLang="zh-CN" sz="1800" dirty="0" err="1" smtClean="0"/>
              <a:t>L.r</a:t>
            </a:r>
            <a:r>
              <a:rPr lang="en-US" altLang="zh-CN" sz="1800" dirty="0" smtClean="0"/>
              <a:t>, temp, 1, 4) t = 7</a:t>
            </a:r>
          </a:p>
          <a:p>
            <a:pPr algn="l"/>
            <a:r>
              <a:rPr lang="en-US" altLang="zh-CN" sz="1800" dirty="0" err="1" smtClean="0"/>
              <a:t>Msort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p>
          <a:p>
            <a:pPr algn="l"/>
            <a:r>
              <a:rPr lang="en-US" altLang="zh-CN" sz="1800" dirty="0" err="1" smtClean="0"/>
              <a:t>Mergesort</a:t>
            </a:r>
            <a:r>
              <a:rPr lang="en-US" altLang="zh-CN" sz="1800" dirty="0" smtClean="0"/>
              <a:t>(</a:t>
            </a:r>
            <a:r>
              <a:rPr lang="en-US" altLang="zh-CN" sz="1800" dirty="0" err="1" smtClean="0"/>
              <a:t>L.r</a:t>
            </a:r>
            <a:r>
              <a:rPr lang="en-US" altLang="zh-CN" sz="1800" dirty="0" smtClean="0"/>
              <a:t>, </a:t>
            </a:r>
            <a:r>
              <a:rPr lang="en-US" altLang="zh-CN" sz="1800" dirty="0" err="1" smtClean="0"/>
              <a:t>L.r</a:t>
            </a:r>
            <a:r>
              <a:rPr lang="en-US" altLang="zh-CN" sz="1800" dirty="0" smtClean="0"/>
              <a:t>, 1, 7)</a:t>
            </a:r>
            <a:endParaRPr lang="zh-CN" altLang="en-US" sz="1800" dirty="0"/>
          </a:p>
        </p:txBody>
      </p:sp>
      <p:sp>
        <p:nvSpPr>
          <p:cNvPr id="14" name="下箭头 13"/>
          <p:cNvSpPr/>
          <p:nvPr/>
        </p:nvSpPr>
        <p:spPr>
          <a:xfrm>
            <a:off x="7931196" y="2406636"/>
            <a:ext cx="292104" cy="197170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639092" y="946116"/>
            <a:ext cx="839799" cy="1323439"/>
          </a:xfrm>
          <a:prstGeom prst="rect">
            <a:avLst/>
          </a:prstGeom>
          <a:noFill/>
        </p:spPr>
        <p:txBody>
          <a:bodyPr wrap="square" rtlCol="0">
            <a:spAutoFit/>
          </a:bodyPr>
          <a:lstStyle/>
          <a:p>
            <a:r>
              <a:rPr lang="zh-CN" altLang="en-US" dirty="0" smtClean="0"/>
              <a:t>递归</a:t>
            </a:r>
            <a:endParaRPr lang="zh-CN" altLang="en-US" dirty="0"/>
          </a:p>
        </p:txBody>
      </p:sp>
      <p:sp>
        <p:nvSpPr>
          <p:cNvPr id="16" name="灯片编号占位符 15"/>
          <p:cNvSpPr>
            <a:spLocks noGrp="1"/>
          </p:cNvSpPr>
          <p:nvPr>
            <p:ph type="sldNum" sz="quarter" idx="12"/>
          </p:nvPr>
        </p:nvSpPr>
        <p:spPr/>
        <p:txBody>
          <a:bodyPr/>
          <a:lstStyle/>
          <a:p>
            <a:fld id="{92DBAA45-1050-4A29-8013-90845DAE7AC9}" type="slidenum">
              <a:rPr lang="en-US" altLang="zh-CN" smtClean="0"/>
              <a:pPr/>
              <a:t>63</a:t>
            </a:fld>
            <a:endParaRPr lang="en-US" altLang="zh-CN"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idx="1"/>
          </p:nvPr>
        </p:nvSpPr>
        <p:spPr>
          <a:xfrm>
            <a:off x="501650" y="708025"/>
            <a:ext cx="8066088" cy="5816600"/>
          </a:xfrm>
        </p:spPr>
        <p:txBody>
          <a:bodyPr/>
          <a:lstStyle/>
          <a:p>
            <a:pPr algn="just">
              <a:lnSpc>
                <a:spcPct val="105000"/>
              </a:lnSpc>
              <a:buClr>
                <a:schemeClr val="tx1"/>
              </a:buClr>
              <a:buSzPct val="50000"/>
            </a:pPr>
            <a:r>
              <a:rPr lang="zh-CN" altLang="en-US" b="1" dirty="0" smtClean="0">
                <a:latin typeface="Times New Roman" pitchFamily="18" charset="0"/>
                <a:ea typeface="仿宋_GB2312" pitchFamily="49" charset="-122"/>
              </a:rPr>
              <a:t>递归形式两路归并排序实用性很差，实际使用时应采用非递归的算法。</a:t>
            </a:r>
            <a:endParaRPr lang="en-US" altLang="zh-CN" sz="3000" b="1" dirty="0" smtClean="0">
              <a:latin typeface="Times New Roman" pitchFamily="18" charset="0"/>
              <a:ea typeface="仿宋_GB2312" pitchFamily="49" charset="-122"/>
            </a:endParaRPr>
          </a:p>
          <a:p>
            <a:pPr algn="just">
              <a:lnSpc>
                <a:spcPct val="105000"/>
              </a:lnSpc>
              <a:buClr>
                <a:schemeClr val="tx1"/>
              </a:buClr>
              <a:buSzPct val="50000"/>
            </a:pPr>
            <a:r>
              <a:rPr lang="zh-CN" altLang="en-US" sz="3000" b="1" dirty="0" smtClean="0">
                <a:latin typeface="Times New Roman" pitchFamily="18" charset="0"/>
                <a:ea typeface="仿宋_GB2312" pitchFamily="49" charset="-122"/>
              </a:rPr>
              <a:t>在</a:t>
            </a:r>
            <a:r>
              <a:rPr lang="zh-CN" altLang="en-US" sz="3000" b="1" dirty="0">
                <a:latin typeface="Times New Roman" pitchFamily="18" charset="0"/>
                <a:ea typeface="仿宋_GB2312" pitchFamily="49" charset="-122"/>
              </a:rPr>
              <a:t>迭代的归并排序算法中</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算法</a:t>
            </a:r>
            <a:r>
              <a:rPr lang="zh-CN" altLang="en-US" sz="3000" b="1" dirty="0">
                <a:latin typeface="Times New Roman" pitchFamily="18" charset="0"/>
                <a:ea typeface="仿宋_GB2312" pitchFamily="49" charset="-122"/>
              </a:rPr>
              <a:t>总的时间复杂度为</a:t>
            </a:r>
            <a:r>
              <a:rPr lang="en-US" altLang="zh-CN" sz="3000" b="1" dirty="0">
                <a:latin typeface="Times New Roman" pitchFamily="18" charset="0"/>
                <a:ea typeface="仿宋_GB2312" pitchFamily="49" charset="-122"/>
              </a:rPr>
              <a:t>O(nlog</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n)</a:t>
            </a:r>
            <a:r>
              <a:rPr lang="zh-CN" altLang="en-US" sz="3000" b="1" dirty="0">
                <a:latin typeface="Times New Roman" pitchFamily="18" charset="0"/>
                <a:ea typeface="仿宋_GB2312" pitchFamily="49" charset="-122"/>
              </a:rPr>
              <a:t>。</a:t>
            </a:r>
          </a:p>
          <a:p>
            <a:pPr algn="just">
              <a:lnSpc>
                <a:spcPct val="105000"/>
              </a:lnSpc>
              <a:buClr>
                <a:schemeClr val="tx1"/>
              </a:buClr>
              <a:buSzPct val="50000"/>
            </a:pPr>
            <a:r>
              <a:rPr lang="zh-CN" altLang="en-US" sz="3000" b="1" dirty="0">
                <a:latin typeface="Times New Roman" pitchFamily="18" charset="0"/>
                <a:ea typeface="仿宋_GB2312" pitchFamily="49" charset="-122"/>
              </a:rPr>
              <a:t>归并排序占用附加存储较多</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需要另外一个与原待排序元素数组同样大小的辅助数组。这是这个算法的缺点。</a:t>
            </a:r>
          </a:p>
          <a:p>
            <a:pPr algn="just">
              <a:lnSpc>
                <a:spcPct val="105000"/>
              </a:lnSpc>
              <a:buClr>
                <a:schemeClr val="tx1"/>
              </a:buClr>
              <a:buSzPct val="50000"/>
            </a:pPr>
            <a:r>
              <a:rPr lang="zh-CN" altLang="en-US" sz="3000" b="1" dirty="0">
                <a:latin typeface="Times New Roman" pitchFamily="18" charset="0"/>
                <a:ea typeface="仿宋_GB2312" pitchFamily="49" charset="-122"/>
              </a:rPr>
              <a:t>归并排序是一个稳定的排序方法。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64</a:t>
            </a:fld>
            <a:endParaRPr lang="en-US" altLang="zh-C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a:xfrm>
            <a:off x="1692275" y="46003"/>
            <a:ext cx="6096000" cy="900113"/>
          </a:xfrm>
        </p:spPr>
        <p:txBody>
          <a:bodyPr/>
          <a:lstStyle/>
          <a:p>
            <a:pPr algn="ctr"/>
            <a:r>
              <a:rPr lang="zh-CN" altLang="en-US" sz="4000" dirty="0">
                <a:latin typeface="华文新魏" pitchFamily="2" charset="-122"/>
                <a:ea typeface="华文新魏" pitchFamily="2" charset="-122"/>
              </a:rPr>
              <a:t>基数排序 </a:t>
            </a:r>
            <a:r>
              <a:rPr lang="en-US" altLang="zh-CN" sz="4000" dirty="0">
                <a:latin typeface="华文新魏" pitchFamily="2" charset="-122"/>
                <a:ea typeface="华文新魏" pitchFamily="2" charset="-122"/>
              </a:rPr>
              <a:t>(Radix Sort)</a:t>
            </a:r>
          </a:p>
        </p:txBody>
      </p:sp>
      <p:sp>
        <p:nvSpPr>
          <p:cNvPr id="991238" name="Rectangle 6"/>
          <p:cNvSpPr>
            <a:spLocks noGrp="1" noChangeArrowheads="1"/>
          </p:cNvSpPr>
          <p:nvPr>
            <p:ph idx="1"/>
          </p:nvPr>
        </p:nvSpPr>
        <p:spPr>
          <a:xfrm>
            <a:off x="190441" y="1055655"/>
            <a:ext cx="8726606" cy="5397533"/>
          </a:xfrm>
        </p:spPr>
        <p:txBody>
          <a:bodyPr/>
          <a:lstStyle/>
          <a:p>
            <a:pPr algn="just">
              <a:lnSpc>
                <a:spcPct val="105000"/>
              </a:lnSpc>
              <a:buClr>
                <a:schemeClr val="tx1"/>
              </a:buClr>
              <a:buSzPct val="50000"/>
            </a:pPr>
            <a:r>
              <a:rPr lang="zh-CN" altLang="en-US" sz="3000" b="1" dirty="0">
                <a:ea typeface="仿宋_GB2312" pitchFamily="49" charset="-122"/>
              </a:rPr>
              <a:t>基数排序是采用“分配”与“收集”的办法，用对</a:t>
            </a:r>
            <a:r>
              <a:rPr lang="zh-CN" altLang="en-US" sz="3000" b="1" dirty="0" smtClean="0">
                <a:ea typeface="仿宋_GB2312" pitchFamily="49" charset="-122"/>
              </a:rPr>
              <a:t>多关键字进行</a:t>
            </a:r>
            <a:r>
              <a:rPr lang="zh-CN" altLang="en-US" sz="3000" b="1" dirty="0">
                <a:ea typeface="仿宋_GB2312" pitchFamily="49" charset="-122"/>
              </a:rPr>
              <a:t>排序的思想实现对</a:t>
            </a:r>
            <a:r>
              <a:rPr lang="zh-CN" altLang="en-US" sz="3000" b="1" dirty="0" smtClean="0">
                <a:ea typeface="仿宋_GB2312" pitchFamily="49" charset="-122"/>
              </a:rPr>
              <a:t>单关键字进行</a:t>
            </a:r>
            <a:r>
              <a:rPr lang="zh-CN" altLang="en-US" sz="3000" b="1" dirty="0">
                <a:ea typeface="仿宋_GB2312" pitchFamily="49" charset="-122"/>
              </a:rPr>
              <a:t>排序的方法。</a:t>
            </a:r>
          </a:p>
          <a:p>
            <a:pPr algn="just">
              <a:lnSpc>
                <a:spcPct val="105000"/>
              </a:lnSpc>
              <a:buClrTx/>
              <a:buSzPct val="50000"/>
            </a:pPr>
            <a:r>
              <a:rPr lang="zh-CN" altLang="en-US" sz="3000" b="1" dirty="0" smtClean="0">
                <a:ea typeface="仿宋_GB2312" pitchFamily="49" charset="-122"/>
              </a:rPr>
              <a:t>以</a:t>
            </a:r>
            <a:r>
              <a:rPr lang="zh-CN" altLang="en-US" sz="3000" b="1" dirty="0">
                <a:ea typeface="仿宋_GB2312" pitchFamily="49" charset="-122"/>
              </a:rPr>
              <a:t>扑克牌排序为例。每张扑克牌有两个</a:t>
            </a:r>
            <a:r>
              <a:rPr lang="zh-CN" altLang="en-US" sz="3000" b="1" dirty="0" smtClean="0">
                <a:ea typeface="仿宋_GB2312" pitchFamily="49" charset="-122"/>
              </a:rPr>
              <a:t>“关键字”</a:t>
            </a:r>
            <a:r>
              <a:rPr lang="zh-CN" altLang="en-US" sz="3000" b="1" dirty="0">
                <a:ea typeface="仿宋_GB2312" pitchFamily="49" charset="-122"/>
              </a:rPr>
              <a:t>：花色和面值。其有序关系为：</a:t>
            </a:r>
          </a:p>
          <a:p>
            <a:pPr lvl="1" algn="just">
              <a:lnSpc>
                <a:spcPct val="105000"/>
              </a:lnSpc>
              <a:spcBef>
                <a:spcPct val="5000"/>
              </a:spcBef>
              <a:buClrTx/>
              <a:buSzPct val="50000"/>
              <a:buFont typeface="Wingdings" pitchFamily="2" charset="2"/>
              <a:buChar char="u"/>
            </a:pPr>
            <a:r>
              <a:rPr lang="zh-CN" altLang="en-US" sz="3000" b="1" dirty="0">
                <a:latin typeface="Times New Roman" pitchFamily="18" charset="0"/>
                <a:ea typeface="仿宋_GB2312" pitchFamily="49" charset="-122"/>
              </a:rPr>
              <a:t>花色：</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sym typeface="Symbol" pitchFamily="18" charset="2"/>
              </a:rPr>
              <a:t></a:t>
            </a:r>
            <a:endParaRPr lang="zh-CN" altLang="en-US" sz="3000" b="1" dirty="0">
              <a:latin typeface="Times New Roman" pitchFamily="18" charset="0"/>
              <a:ea typeface="仿宋_GB2312" pitchFamily="49" charset="-122"/>
            </a:endParaRPr>
          </a:p>
          <a:p>
            <a:pPr lvl="1" algn="just">
              <a:lnSpc>
                <a:spcPct val="105000"/>
              </a:lnSpc>
              <a:spcBef>
                <a:spcPct val="5000"/>
              </a:spcBef>
              <a:buClrTx/>
              <a:buSzPct val="50000"/>
              <a:buFont typeface="Wingdings" pitchFamily="2" charset="2"/>
              <a:buChar char="u"/>
            </a:pPr>
            <a:r>
              <a:rPr lang="zh-CN" altLang="en-US" sz="3000" b="1" dirty="0">
                <a:latin typeface="Times New Roman" pitchFamily="18" charset="0"/>
                <a:ea typeface="仿宋_GB2312" pitchFamily="49" charset="-122"/>
              </a:rPr>
              <a:t>面值：</a:t>
            </a:r>
            <a:r>
              <a:rPr lang="en-US" altLang="zh-CN" sz="3000" b="1" dirty="0">
                <a:latin typeface="Times New Roman" pitchFamily="18" charset="0"/>
                <a:ea typeface="仿宋_GB2312" pitchFamily="49" charset="-122"/>
              </a:rPr>
              <a:t>2 &lt; 3 &lt; 4 &lt; 5 &lt; 6 &lt; 7 &lt; 8 &lt; 9 &lt; 10 &lt; J &lt; Q &lt; K &lt; A</a:t>
            </a:r>
            <a:endParaRPr lang="en-US" altLang="zh-CN" sz="3000" dirty="0">
              <a:latin typeface="Times New Roman" pitchFamily="18" charset="0"/>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65</a:t>
            </a:fld>
            <a:endParaRPr lang="en-US" altLang="zh-CN"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idx="1"/>
          </p:nvPr>
        </p:nvSpPr>
        <p:spPr>
          <a:xfrm>
            <a:off x="538163" y="719138"/>
            <a:ext cx="8210550" cy="5734050"/>
          </a:xfrm>
        </p:spPr>
        <p:txBody>
          <a:bodyPr/>
          <a:lstStyle/>
          <a:p>
            <a:pPr>
              <a:buClr>
                <a:schemeClr val="tx1"/>
              </a:buClr>
              <a:buSzPct val="50000"/>
            </a:pPr>
            <a:r>
              <a:rPr lang="zh-CN" altLang="en-US" sz="3000" b="1" dirty="0">
                <a:latin typeface="Times New Roman" pitchFamily="18" charset="0"/>
                <a:ea typeface="仿宋_GB2312" pitchFamily="49" charset="-122"/>
              </a:rPr>
              <a:t>如果我们把所有扑克牌排成以下次序：</a:t>
            </a:r>
            <a:endParaRPr lang="zh-CN" altLang="en-US" sz="3000" b="1" dirty="0">
              <a:latin typeface="Times New Roman" pitchFamily="18" charset="0"/>
              <a:ea typeface="楷体_GB2312" pitchFamily="49" charset="-122"/>
            </a:endParaRPr>
          </a:p>
          <a:p>
            <a:pPr lvl="1">
              <a:buClr>
                <a:schemeClr val="tx1"/>
              </a:buClr>
              <a:buSzPct val="50000"/>
              <a:buFont typeface="Wingdings" pitchFamily="2" charset="2"/>
              <a:buNone/>
            </a:pPr>
            <a:r>
              <a:rPr lang="zh-CN" altLang="en-US" sz="3000" b="1" dirty="0">
                <a:latin typeface="Times New Roman" pitchFamily="18" charset="0"/>
                <a:ea typeface="仿宋_GB2312" pitchFamily="49" charset="-122"/>
                <a:sym typeface="Symbol" pitchFamily="18" charset="2"/>
              </a:rPr>
              <a:t> </a:t>
            </a: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2, …,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a:t>
            </a:r>
          </a:p>
          <a:p>
            <a:pPr>
              <a:buClr>
                <a:schemeClr val="tx1"/>
              </a:buClr>
              <a:buSzPct val="50000"/>
            </a:pPr>
            <a:r>
              <a:rPr lang="zh-CN" altLang="en-US" sz="3000" b="1" dirty="0">
                <a:latin typeface="Times New Roman" pitchFamily="18" charset="0"/>
                <a:ea typeface="仿宋_GB2312" pitchFamily="49" charset="-122"/>
              </a:rPr>
              <a:t>这就是</a:t>
            </a:r>
            <a:r>
              <a:rPr lang="zh-CN" altLang="en-US" sz="3000" b="1" dirty="0" smtClean="0">
                <a:latin typeface="Times New Roman" pitchFamily="18" charset="0"/>
                <a:ea typeface="仿宋_GB2312" pitchFamily="49" charset="-122"/>
              </a:rPr>
              <a:t>多关键字排序</a:t>
            </a:r>
            <a:r>
              <a:rPr lang="zh-CN" altLang="en-US" sz="3000" b="1" dirty="0">
                <a:latin typeface="Times New Roman" pitchFamily="18" charset="0"/>
                <a:ea typeface="仿宋_GB2312" pitchFamily="49" charset="-122"/>
              </a:rPr>
              <a:t>。排序后形成的有序序列叫做词典有序序列。</a:t>
            </a:r>
          </a:p>
          <a:p>
            <a:pPr>
              <a:buClr>
                <a:schemeClr val="tx1"/>
              </a:buClr>
              <a:buSzPct val="50000"/>
            </a:pPr>
            <a:r>
              <a:rPr lang="zh-CN" altLang="en-US" sz="3000" b="1" dirty="0">
                <a:latin typeface="Times New Roman" pitchFamily="18" charset="0"/>
                <a:ea typeface="仿宋_GB2312" pitchFamily="49" charset="-122"/>
              </a:rPr>
              <a:t>对于上例</a:t>
            </a:r>
            <a:r>
              <a:rPr lang="zh-CN" altLang="en-US" sz="3000" b="1" dirty="0" smtClean="0">
                <a:latin typeface="Times New Roman" pitchFamily="18" charset="0"/>
                <a:ea typeface="仿宋_GB2312" pitchFamily="49" charset="-122"/>
              </a:rPr>
              <a:t>两关键字的</a:t>
            </a:r>
            <a:r>
              <a:rPr lang="zh-CN" altLang="en-US" sz="3000" b="1" dirty="0">
                <a:latin typeface="Times New Roman" pitchFamily="18" charset="0"/>
                <a:ea typeface="仿宋_GB2312" pitchFamily="49" charset="-122"/>
              </a:rPr>
              <a:t>排序，可以先按花色排序，之后再按面值排序；也可以先按面值排序，再按花色排序。</a:t>
            </a:r>
          </a:p>
          <a:p>
            <a:pPr>
              <a:buClr>
                <a:schemeClr val="tx1"/>
              </a:buClr>
              <a:buSzPct val="50000"/>
            </a:pPr>
            <a:r>
              <a:rPr lang="zh-CN" altLang="en-US" sz="3000" b="1" dirty="0" smtClean="0">
                <a:latin typeface="Times New Roman" pitchFamily="18" charset="0"/>
                <a:ea typeface="仿宋_GB2312" pitchFamily="49" charset="-122"/>
              </a:rPr>
              <a:t>假定</a:t>
            </a:r>
            <a:r>
              <a:rPr lang="zh-CN" altLang="en-US" sz="3000" b="1" dirty="0">
                <a:latin typeface="Times New Roman" pitchFamily="18" charset="0"/>
                <a:ea typeface="仿宋_GB2312" pitchFamily="49" charset="-122"/>
              </a:rPr>
              <a:t>有一个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个元素的序列 </a:t>
            </a:r>
            <a:r>
              <a:rPr lang="en-US" altLang="zh-CN" sz="3000" b="1" dirty="0" smtClean="0">
                <a:latin typeface="Times New Roman" pitchFamily="18" charset="0"/>
                <a:ea typeface="仿宋_GB2312" pitchFamily="49" charset="-122"/>
              </a:rPr>
              <a:t>{R</a:t>
            </a:r>
            <a:r>
              <a:rPr lang="en-US" altLang="zh-CN" sz="3000" b="1" baseline="-25000" dirty="0" smtClean="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en-US" altLang="zh-CN" b="1" dirty="0" smtClean="0">
                <a:latin typeface="Times New Roman" pitchFamily="18" charset="0"/>
                <a:ea typeface="仿宋_GB2312" pitchFamily="49" charset="-122"/>
              </a:rPr>
              <a:t>R</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b="1" dirty="0" err="1" smtClean="0">
                <a:latin typeface="Times New Roman" pitchFamily="18" charset="0"/>
                <a:ea typeface="仿宋_GB2312" pitchFamily="49" charset="-122"/>
              </a:rPr>
              <a:t>R</a:t>
            </a:r>
            <a:r>
              <a:rPr lang="en-US" altLang="zh-CN" sz="3000" b="1" baseline="-25000" dirty="0" err="1"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，且每个</a:t>
            </a:r>
            <a:r>
              <a:rPr lang="zh-CN" altLang="en-US" sz="3000" b="1" dirty="0" smtClean="0">
                <a:latin typeface="Times New Roman" pitchFamily="18" charset="0"/>
                <a:ea typeface="仿宋_GB2312" pitchFamily="49" charset="-122"/>
              </a:rPr>
              <a:t>元素</a:t>
            </a:r>
            <a:r>
              <a:rPr lang="en-US" altLang="zh-CN" b="1" dirty="0" err="1" smtClean="0">
                <a:latin typeface="Times New Roman" pitchFamily="18" charset="0"/>
                <a:ea typeface="仿宋_GB2312" pitchFamily="49" charset="-122"/>
              </a:rPr>
              <a:t>R</a:t>
            </a:r>
            <a:r>
              <a:rPr lang="en-US" altLang="zh-CN" sz="3000" b="1" i="1" baseline="-25000"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中含有 </a:t>
            </a:r>
            <a:r>
              <a:rPr lang="en-US" altLang="zh-CN" sz="3000" b="1" dirty="0">
                <a:latin typeface="Times New Roman" pitchFamily="18" charset="0"/>
                <a:ea typeface="仿宋_GB2312" pitchFamily="49" charset="-122"/>
              </a:rPr>
              <a:t>d </a:t>
            </a:r>
            <a:r>
              <a:rPr lang="zh-CN" altLang="en-US" sz="3000" b="1" dirty="0" smtClean="0">
                <a:latin typeface="Times New Roman" pitchFamily="18" charset="0"/>
                <a:ea typeface="仿宋_GB2312" pitchFamily="49" charset="-122"/>
              </a:rPr>
              <a:t>个</a:t>
            </a:r>
            <a:r>
              <a:rPr lang="zh-CN" altLang="en-US" b="1" dirty="0" smtClean="0">
                <a:latin typeface="Times New Roman" pitchFamily="18" charset="0"/>
                <a:ea typeface="仿宋_GB2312" pitchFamily="49" charset="-122"/>
              </a:rPr>
              <a:t>关键字</a:t>
            </a:r>
            <a:endParaRPr lang="zh-CN" altLang="en-US" sz="3000" b="1" dirty="0">
              <a:latin typeface="Times New Roman" pitchFamily="18" charset="0"/>
              <a:ea typeface="仿宋_GB2312" pitchFamily="49" charset="-122"/>
            </a:endParaRPr>
          </a:p>
        </p:txBody>
      </p:sp>
      <p:graphicFrame>
        <p:nvGraphicFramePr>
          <p:cNvPr id="1004545" name="Object 1"/>
          <p:cNvGraphicFramePr>
            <a:graphicFrameLocks noChangeAspect="1"/>
          </p:cNvGraphicFramePr>
          <p:nvPr/>
        </p:nvGraphicFramePr>
        <p:xfrm>
          <a:off x="2830513" y="5794375"/>
          <a:ext cx="3154362" cy="666750"/>
        </p:xfrm>
        <a:graphic>
          <a:graphicData uri="http://schemas.openxmlformats.org/presentationml/2006/ole">
            <mc:AlternateContent xmlns:mc="http://schemas.openxmlformats.org/markup-compatibility/2006">
              <mc:Choice xmlns:v="urn:schemas-microsoft-com:vml" Requires="v">
                <p:oleObj spid="_x0000_s1004561" name="Equation" r:id="rId3" imgW="1384200" imgH="279360" progId="Equation.DSMT4">
                  <p:embed/>
                </p:oleObj>
              </mc:Choice>
              <mc:Fallback>
                <p:oleObj name="Equation" r:id="rId3" imgW="138420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5794375"/>
                        <a:ext cx="3154362" cy="666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92DBAA45-1050-4A29-8013-90845DAE7AC9}" type="slidenum">
              <a:rPr lang="en-US" altLang="zh-CN" smtClean="0"/>
              <a:pPr/>
              <a:t>66</a:t>
            </a:fld>
            <a:endParaRPr lang="en-US" altLang="zh-CN"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idx="1"/>
          </p:nvPr>
        </p:nvSpPr>
        <p:spPr>
          <a:xfrm>
            <a:off x="506413" y="325395"/>
            <a:ext cx="8169275" cy="6243723"/>
          </a:xfrm>
        </p:spPr>
        <p:txBody>
          <a:bodyPr>
            <a:normAutofit/>
          </a:bodyPr>
          <a:lstStyle/>
          <a:p>
            <a:pPr>
              <a:buClr>
                <a:schemeClr val="tx1"/>
              </a:buClr>
              <a:buSzPct val="50000"/>
            </a:pPr>
            <a:r>
              <a:rPr lang="zh-CN" altLang="en-US" sz="3000" b="1" dirty="0">
                <a:latin typeface="Times New Roman" pitchFamily="18" charset="0"/>
                <a:ea typeface="仿宋_GB2312"/>
              </a:rPr>
              <a:t>如果对于序列中任意两个</a:t>
            </a:r>
            <a:r>
              <a:rPr lang="zh-CN" altLang="en-US" sz="3000" b="1" dirty="0" smtClean="0">
                <a:latin typeface="Times New Roman" pitchFamily="18" charset="0"/>
                <a:ea typeface="仿宋_GB2312"/>
              </a:rPr>
              <a:t>元素</a:t>
            </a:r>
            <a:r>
              <a:rPr lang="en-US" altLang="zh-CN" sz="3000" b="1" dirty="0" err="1" smtClean="0">
                <a:latin typeface="Times New Roman" pitchFamily="18" charset="0"/>
                <a:ea typeface="仿宋_GB2312"/>
              </a:rPr>
              <a:t>R</a:t>
            </a:r>
            <a:r>
              <a:rPr lang="en-US" altLang="zh-CN" sz="3000" b="1" i="1" baseline="-25000" dirty="0" err="1" smtClean="0">
                <a:latin typeface="Times New Roman" pitchFamily="18" charset="0"/>
                <a:ea typeface="仿宋_GB2312"/>
              </a:rPr>
              <a:t>i</a:t>
            </a:r>
            <a:r>
              <a:rPr lang="en-US" altLang="zh-CN" sz="3000" b="1" i="1" baseline="-25000" dirty="0" smtClean="0">
                <a:latin typeface="Times New Roman" pitchFamily="18" charset="0"/>
                <a:ea typeface="仿宋_GB2312"/>
              </a:rPr>
              <a:t> </a:t>
            </a:r>
            <a:r>
              <a:rPr lang="zh-CN" altLang="en-US" sz="3000" b="1" dirty="0" smtClean="0">
                <a:latin typeface="Times New Roman" pitchFamily="18" charset="0"/>
                <a:ea typeface="仿宋_GB2312"/>
              </a:rPr>
              <a:t>和</a:t>
            </a:r>
            <a:r>
              <a:rPr lang="en-US" altLang="zh-CN" sz="3000" b="1" dirty="0" err="1" smtClean="0">
                <a:latin typeface="Times New Roman" pitchFamily="18" charset="0"/>
                <a:ea typeface="仿宋_GB2312"/>
              </a:rPr>
              <a:t>R</a:t>
            </a:r>
            <a:r>
              <a:rPr lang="en-US" altLang="zh-CN" sz="3000" b="1" i="1" baseline="-25000" dirty="0" err="1" smtClean="0">
                <a:latin typeface="Times New Roman" pitchFamily="18" charset="0"/>
                <a:ea typeface="仿宋_GB2312"/>
              </a:rPr>
              <a:t>j</a:t>
            </a:r>
            <a:r>
              <a:rPr lang="en-US" altLang="zh-CN" sz="3000" b="1" i="1" baseline="-25000" dirty="0" smtClean="0">
                <a:latin typeface="Times New Roman" pitchFamily="18" charset="0"/>
                <a:ea typeface="仿宋_GB2312"/>
              </a:rPr>
              <a:t>  </a:t>
            </a:r>
            <a:r>
              <a:rPr lang="en-US" altLang="zh-CN" sz="3000" b="1" dirty="0" smtClean="0">
                <a:latin typeface="Times New Roman" pitchFamily="18" charset="0"/>
                <a:ea typeface="仿宋_GB2312"/>
              </a:rPr>
              <a:t>(1</a:t>
            </a:r>
            <a:r>
              <a:rPr lang="en-US" altLang="zh-CN" sz="3000" b="1" dirty="0" smtClean="0">
                <a:latin typeface="Times New Roman" pitchFamily="18" charset="0"/>
                <a:ea typeface="仿宋_GB2312"/>
                <a:cs typeface="Times New Roman" pitchFamily="18" charset="0"/>
              </a:rPr>
              <a:t>≤</a:t>
            </a:r>
            <a:r>
              <a:rPr lang="en-US" altLang="zh-CN" sz="3000" b="1" i="1" dirty="0">
                <a:latin typeface="Times New Roman" pitchFamily="18" charset="0"/>
                <a:ea typeface="仿宋_GB2312"/>
              </a:rPr>
              <a:t>i </a:t>
            </a:r>
            <a:r>
              <a:rPr lang="en-US" altLang="zh-CN" sz="3000" b="1" dirty="0">
                <a:latin typeface="Times New Roman" pitchFamily="18" charset="0"/>
                <a:ea typeface="仿宋_GB2312"/>
              </a:rPr>
              <a:t>&lt; </a:t>
            </a:r>
            <a:r>
              <a:rPr lang="en-US" altLang="zh-CN" sz="3000" b="1" i="1" dirty="0">
                <a:latin typeface="Times New Roman" pitchFamily="18" charset="0"/>
                <a:ea typeface="仿宋_GB2312"/>
              </a:rPr>
              <a:t>j</a:t>
            </a:r>
            <a:r>
              <a:rPr lang="en-US" altLang="zh-CN" sz="3000" b="1" dirty="0">
                <a:latin typeface="Times New Roman" pitchFamily="18" charset="0"/>
                <a:ea typeface="仿宋_GB2312"/>
              </a:rPr>
              <a:t> </a:t>
            </a:r>
            <a:r>
              <a:rPr lang="en-US" altLang="zh-CN" sz="3000" b="1" dirty="0">
                <a:latin typeface="Times New Roman" pitchFamily="18" charset="0"/>
                <a:ea typeface="仿宋_GB2312"/>
                <a:sym typeface="Symbol" pitchFamily="18" charset="2"/>
              </a:rPr>
              <a:t></a:t>
            </a:r>
            <a:r>
              <a:rPr lang="en-US" altLang="zh-CN" sz="3000" b="1" dirty="0">
                <a:latin typeface="Times New Roman" pitchFamily="18" charset="0"/>
                <a:ea typeface="仿宋_GB2312"/>
              </a:rPr>
              <a:t> </a:t>
            </a:r>
            <a:r>
              <a:rPr lang="en-US" altLang="zh-CN" sz="3000" b="1" i="1" dirty="0" smtClean="0">
                <a:latin typeface="Times New Roman" pitchFamily="18" charset="0"/>
                <a:ea typeface="仿宋_GB2312"/>
              </a:rPr>
              <a:t>n</a:t>
            </a:r>
            <a:r>
              <a:rPr lang="en-US" altLang="zh-CN" sz="3000" b="1" dirty="0" smtClean="0">
                <a:latin typeface="Times New Roman" pitchFamily="18" charset="0"/>
                <a:ea typeface="仿宋_GB2312"/>
              </a:rPr>
              <a:t> </a:t>
            </a:r>
            <a:r>
              <a:rPr lang="en-US" altLang="zh-CN" sz="3000" b="1" dirty="0">
                <a:latin typeface="Times New Roman" pitchFamily="18" charset="0"/>
                <a:ea typeface="仿宋_GB2312"/>
              </a:rPr>
              <a:t>) </a:t>
            </a:r>
            <a:r>
              <a:rPr lang="zh-CN" altLang="en-US" sz="3000" b="1" dirty="0">
                <a:latin typeface="Times New Roman" pitchFamily="18" charset="0"/>
                <a:ea typeface="仿宋_GB2312"/>
              </a:rPr>
              <a:t>都满足：</a:t>
            </a:r>
          </a:p>
          <a:p>
            <a:pPr>
              <a:buClr>
                <a:schemeClr val="tx1"/>
              </a:buClr>
              <a:buSzPct val="50000"/>
            </a:pPr>
            <a:endParaRPr lang="zh-CN" altLang="en-US" sz="3000" b="1" dirty="0">
              <a:latin typeface="Times New Roman" pitchFamily="18" charset="0"/>
              <a:ea typeface="仿宋_GB2312"/>
            </a:endParaRPr>
          </a:p>
          <a:p>
            <a:pPr>
              <a:buClr>
                <a:schemeClr val="tx1"/>
              </a:buClr>
              <a:buSzPct val="50000"/>
            </a:pPr>
            <a:r>
              <a:rPr lang="zh-CN" altLang="en-US" sz="3000" b="1" dirty="0">
                <a:latin typeface="Times New Roman" pitchFamily="18" charset="0"/>
                <a:ea typeface="仿宋_GB2312"/>
              </a:rPr>
              <a:t>则称序列</a:t>
            </a:r>
            <a:r>
              <a:rPr lang="zh-CN" altLang="en-US" sz="3000" b="1" dirty="0" smtClean="0">
                <a:latin typeface="Times New Roman" pitchFamily="18" charset="0"/>
                <a:ea typeface="仿宋_GB2312"/>
              </a:rPr>
              <a:t>对关键字 </a:t>
            </a:r>
            <a:r>
              <a:rPr lang="en-US" altLang="zh-CN" sz="3000" b="1" dirty="0">
                <a:latin typeface="Times New Roman" pitchFamily="18" charset="0"/>
                <a:ea typeface="仿宋_GB2312"/>
              </a:rPr>
              <a:t>(</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0</a:t>
            </a:r>
            <a:r>
              <a:rPr lang="en-US" altLang="zh-CN" sz="3000" b="1" dirty="0" smtClean="0">
                <a:latin typeface="Times New Roman" pitchFamily="18" charset="0"/>
                <a:ea typeface="仿宋_GB2312"/>
              </a:rPr>
              <a:t>, </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1</a:t>
            </a:r>
            <a:r>
              <a:rPr lang="en-US" altLang="zh-CN" sz="3000" b="1" dirty="0" smtClean="0">
                <a:latin typeface="Times New Roman" pitchFamily="18" charset="0"/>
                <a:ea typeface="仿宋_GB2312"/>
              </a:rPr>
              <a:t>, </a:t>
            </a:r>
            <a:r>
              <a:rPr lang="en-US" altLang="zh-CN" sz="3000" b="1" dirty="0">
                <a:latin typeface="Times New Roman" pitchFamily="18" charset="0"/>
                <a:ea typeface="仿宋_GB2312"/>
              </a:rPr>
              <a:t>…, </a:t>
            </a:r>
            <a:r>
              <a:rPr lang="en-US" altLang="zh-CN" sz="3000" b="1" i="1" dirty="0" smtClean="0">
                <a:latin typeface="Times New Roman" pitchFamily="18" charset="0"/>
                <a:ea typeface="仿宋_GB2312"/>
              </a:rPr>
              <a:t>K</a:t>
            </a:r>
            <a:r>
              <a:rPr lang="en-US" altLang="zh-CN" sz="3000" b="1" i="1" baseline="30000" dirty="0" smtClean="0">
                <a:latin typeface="Times New Roman" pitchFamily="18" charset="0"/>
                <a:ea typeface="仿宋_GB2312"/>
              </a:rPr>
              <a:t>d-1</a:t>
            </a:r>
            <a:r>
              <a:rPr lang="en-US" altLang="zh-CN" sz="3000" b="1" dirty="0" smtClean="0">
                <a:latin typeface="Times New Roman" pitchFamily="18" charset="0"/>
                <a:ea typeface="仿宋_GB2312"/>
              </a:rPr>
              <a:t>) </a:t>
            </a:r>
            <a:r>
              <a:rPr lang="zh-CN" altLang="en-US" sz="3000" b="1" dirty="0">
                <a:latin typeface="Times New Roman" pitchFamily="18" charset="0"/>
                <a:ea typeface="仿宋_GB2312"/>
              </a:rPr>
              <a:t>有序。其中，</a:t>
            </a:r>
            <a:r>
              <a:rPr lang="en-US" altLang="zh-CN" sz="3000" b="1" i="1" dirty="0" smtClean="0">
                <a:latin typeface="Times New Roman" pitchFamily="18" charset="0"/>
                <a:ea typeface="仿宋_GB2312"/>
              </a:rPr>
              <a:t>K</a:t>
            </a:r>
            <a:r>
              <a:rPr lang="en-US" altLang="zh-CN" sz="3000" b="1" baseline="30000" dirty="0" smtClean="0">
                <a:latin typeface="Times New Roman" pitchFamily="18" charset="0"/>
                <a:ea typeface="仿宋_GB2312"/>
              </a:rPr>
              <a:t>0</a:t>
            </a:r>
            <a:r>
              <a:rPr lang="en-US" altLang="zh-CN" sz="3000" b="1" dirty="0" smtClean="0">
                <a:latin typeface="Times New Roman" pitchFamily="18" charset="0"/>
                <a:ea typeface="仿宋_GB2312"/>
              </a:rPr>
              <a:t> </a:t>
            </a:r>
            <a:r>
              <a:rPr lang="zh-CN" altLang="en-US" sz="3000" b="1" dirty="0">
                <a:latin typeface="Times New Roman" pitchFamily="18" charset="0"/>
                <a:ea typeface="仿宋_GB2312"/>
              </a:rPr>
              <a:t>称为</a:t>
            </a:r>
            <a:r>
              <a:rPr lang="zh-CN" altLang="en-US" sz="3000" b="1" dirty="0" smtClean="0">
                <a:latin typeface="Times New Roman" pitchFamily="18" charset="0"/>
                <a:ea typeface="仿宋_GB2312"/>
              </a:rPr>
              <a:t>最高位关键字，</a:t>
            </a:r>
            <a:r>
              <a:rPr lang="en-US" altLang="zh-CN" sz="3000" b="1" i="1" dirty="0" smtClean="0">
                <a:latin typeface="Times New Roman" pitchFamily="18" charset="0"/>
                <a:ea typeface="仿宋_GB2312"/>
              </a:rPr>
              <a:t>K</a:t>
            </a:r>
            <a:r>
              <a:rPr lang="en-US" altLang="zh-CN" sz="3000" b="1" i="1" baseline="30000" dirty="0" smtClean="0">
                <a:latin typeface="Times New Roman" pitchFamily="18" charset="0"/>
                <a:ea typeface="仿宋_GB2312"/>
              </a:rPr>
              <a:t>d-1 </a:t>
            </a:r>
            <a:r>
              <a:rPr lang="zh-CN" altLang="en-US" sz="3000" b="1" dirty="0">
                <a:latin typeface="Times New Roman" pitchFamily="18" charset="0"/>
                <a:ea typeface="仿宋_GB2312"/>
              </a:rPr>
              <a:t>称为</a:t>
            </a:r>
            <a:r>
              <a:rPr lang="zh-CN" altLang="en-US" sz="3000" b="1" dirty="0" smtClean="0">
                <a:latin typeface="Times New Roman" pitchFamily="18" charset="0"/>
                <a:ea typeface="仿宋_GB2312"/>
              </a:rPr>
              <a:t>最低位关键字。</a:t>
            </a:r>
            <a:endParaRPr lang="zh-CN" altLang="en-US" sz="3000" b="1" dirty="0">
              <a:latin typeface="Times New Roman" pitchFamily="18" charset="0"/>
              <a:ea typeface="仿宋_GB2312"/>
            </a:endParaRPr>
          </a:p>
          <a:p>
            <a:pPr>
              <a:buClr>
                <a:schemeClr val="tx1"/>
              </a:buClr>
              <a:buSzPct val="50000"/>
            </a:pPr>
            <a:r>
              <a:rPr lang="zh-CN" altLang="en-US" sz="3000" b="1" dirty="0" smtClean="0">
                <a:latin typeface="Times New Roman" pitchFamily="18" charset="0"/>
                <a:ea typeface="仿宋_GB2312"/>
              </a:rPr>
              <a:t>如果关键字是</a:t>
            </a:r>
            <a:r>
              <a:rPr lang="zh-CN" altLang="en-US" sz="3000" b="1" dirty="0">
                <a:latin typeface="Times New Roman" pitchFamily="18" charset="0"/>
                <a:ea typeface="仿宋_GB2312"/>
              </a:rPr>
              <a:t>由多个数据项组成的数据项组，则依据它进行排序时就需要利用</a:t>
            </a:r>
            <a:r>
              <a:rPr lang="zh-CN" altLang="en-US" sz="3000" b="1" dirty="0" smtClean="0">
                <a:latin typeface="Times New Roman" pitchFamily="18" charset="0"/>
                <a:ea typeface="仿宋_GB2312"/>
              </a:rPr>
              <a:t>多关键字排序</a:t>
            </a:r>
            <a:r>
              <a:rPr lang="zh-CN" altLang="en-US" sz="3000" b="1" dirty="0">
                <a:latin typeface="Times New Roman" pitchFamily="18" charset="0"/>
                <a:ea typeface="仿宋_GB2312"/>
              </a:rPr>
              <a:t>。</a:t>
            </a:r>
          </a:p>
          <a:p>
            <a:pPr>
              <a:buClr>
                <a:schemeClr val="tx1"/>
              </a:buClr>
              <a:buSzPct val="50000"/>
            </a:pPr>
            <a:r>
              <a:rPr lang="zh-CN" altLang="en-US" sz="3000" b="1" dirty="0" smtClean="0">
                <a:latin typeface="Times New Roman" pitchFamily="18" charset="0"/>
                <a:ea typeface="仿宋_GB2312"/>
              </a:rPr>
              <a:t>实现多关键字排序有两种常用的方法：</a:t>
            </a:r>
            <a:endParaRPr lang="en-US" altLang="zh-CN" sz="3000" b="1" dirty="0" smtClean="0">
              <a:latin typeface="Times New Roman" pitchFamily="18" charset="0"/>
              <a:ea typeface="仿宋_GB2312"/>
            </a:endParaRPr>
          </a:p>
          <a:p>
            <a:pPr lvl="1">
              <a:lnSpc>
                <a:spcPct val="105000"/>
              </a:lnSpc>
              <a:spcBef>
                <a:spcPct val="15000"/>
              </a:spcBef>
              <a:buClr>
                <a:schemeClr val="tx1"/>
              </a:buClr>
              <a:buSzPct val="50000"/>
              <a:buFont typeface="Wingdings" pitchFamily="2" charset="2"/>
              <a:buChar char="u"/>
            </a:pPr>
            <a:r>
              <a:rPr lang="zh-CN" altLang="en-US" sz="2800" b="1" dirty="0" smtClean="0">
                <a:latin typeface="Times New Roman" pitchFamily="18" charset="0"/>
                <a:ea typeface="仿宋_GB2312" pitchFamily="49" charset="-122"/>
              </a:rPr>
              <a:t>最高位优先</a:t>
            </a:r>
            <a:r>
              <a:rPr lang="en-US" altLang="zh-CN" sz="2800" b="1" dirty="0" smtClean="0">
                <a:latin typeface="Times New Roman" pitchFamily="18" charset="0"/>
                <a:ea typeface="仿宋_GB2312" pitchFamily="49" charset="-122"/>
              </a:rPr>
              <a:t>MSD (Most Significant Digit first )</a:t>
            </a:r>
          </a:p>
          <a:p>
            <a:pPr lvl="1">
              <a:lnSpc>
                <a:spcPct val="105000"/>
              </a:lnSpc>
              <a:spcBef>
                <a:spcPct val="15000"/>
              </a:spcBef>
              <a:buClr>
                <a:schemeClr val="tx1"/>
              </a:buClr>
              <a:buSzPct val="50000"/>
              <a:buFont typeface="Wingdings" pitchFamily="2" charset="2"/>
              <a:buChar char="u"/>
            </a:pPr>
            <a:r>
              <a:rPr lang="zh-CN" altLang="en-US" sz="2800" b="1" dirty="0" smtClean="0">
                <a:latin typeface="Times New Roman" pitchFamily="18" charset="0"/>
                <a:ea typeface="仿宋_GB2312" pitchFamily="49" charset="-122"/>
              </a:rPr>
              <a:t>最低位优先</a:t>
            </a:r>
            <a:r>
              <a:rPr lang="en-US" altLang="zh-CN" sz="2800" b="1" dirty="0" smtClean="0">
                <a:latin typeface="Times New Roman" pitchFamily="18" charset="0"/>
                <a:ea typeface="仿宋_GB2312" pitchFamily="49" charset="-122"/>
              </a:rPr>
              <a:t>LSD (Least Significant Digit first)</a:t>
            </a:r>
          </a:p>
        </p:txBody>
      </p:sp>
      <p:graphicFrame>
        <p:nvGraphicFramePr>
          <p:cNvPr id="993284" name="Object 4"/>
          <p:cNvGraphicFramePr>
            <a:graphicFrameLocks noChangeAspect="1"/>
          </p:cNvGraphicFramePr>
          <p:nvPr/>
        </p:nvGraphicFramePr>
        <p:xfrm>
          <a:off x="1222375" y="1311275"/>
          <a:ext cx="6946900" cy="631825"/>
        </p:xfrm>
        <a:graphic>
          <a:graphicData uri="http://schemas.openxmlformats.org/presentationml/2006/ole">
            <mc:AlternateContent xmlns:mc="http://schemas.openxmlformats.org/markup-compatibility/2006">
              <mc:Choice xmlns:v="urn:schemas-microsoft-com:vml" Requires="v">
                <p:oleObj spid="_x0000_s993300" name="Equation" r:id="rId3" imgW="3060360" imgH="279360" progId="Equation.DSMT4">
                  <p:embed/>
                </p:oleObj>
              </mc:Choice>
              <mc:Fallback>
                <p:oleObj name="Equation" r:id="rId3" imgW="3060360" imgH="27936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1311275"/>
                        <a:ext cx="6946900" cy="6318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92DBAA45-1050-4A29-8013-90845DAE7AC9}" type="slidenum">
              <a:rPr lang="en-US" altLang="zh-CN" smtClean="0"/>
              <a:pPr/>
              <a:t>67</a:t>
            </a:fld>
            <a:endParaRPr lang="en-US" altLang="zh-CN"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idx="1"/>
          </p:nvPr>
        </p:nvSpPr>
        <p:spPr>
          <a:xfrm>
            <a:off x="381000" y="507960"/>
            <a:ext cx="8382000" cy="6088103"/>
          </a:xfrm>
        </p:spPr>
        <p:txBody>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最高位优先法（</a:t>
            </a:r>
            <a:r>
              <a:rPr lang="en-US" altLang="zh-CN" b="1" dirty="0" smtClean="0">
                <a:latin typeface="Times New Roman" pitchFamily="18" charset="0"/>
                <a:ea typeface="仿宋_GB2312" pitchFamily="49" charset="-122"/>
              </a:rPr>
              <a:t>MSD</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先根据</a:t>
            </a:r>
            <a:r>
              <a:rPr lang="zh-CN" altLang="en-US" sz="3000" b="1" dirty="0" smtClean="0">
                <a:latin typeface="Times New Roman" pitchFamily="18" charset="0"/>
                <a:ea typeface="仿宋_GB2312" pitchFamily="49" charset="-122"/>
              </a:rPr>
              <a:t>最高位关键字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得到若干元素组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元素组中各元素都有</a:t>
            </a:r>
            <a:r>
              <a:rPr lang="zh-CN" altLang="en-US" sz="3000" b="1" dirty="0" smtClean="0">
                <a:latin typeface="Times New Roman" pitchFamily="18" charset="0"/>
                <a:ea typeface="仿宋_GB2312" pitchFamily="49" charset="-122"/>
              </a:rPr>
              <a:t>相同关键字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再分别对每组中元素</a:t>
            </a:r>
            <a:r>
              <a:rPr lang="zh-CN" altLang="en-US" sz="3000" b="1" dirty="0" smtClean="0">
                <a:latin typeface="Times New Roman" pitchFamily="18" charset="0"/>
                <a:ea typeface="仿宋_GB2312" pitchFamily="49" charset="-122"/>
              </a:rPr>
              <a:t>根据关键字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进行排序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按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 </a:t>
            </a:r>
            <a:r>
              <a:rPr lang="zh-CN" altLang="en-US" sz="3000" b="1" dirty="0">
                <a:latin typeface="Times New Roman" pitchFamily="18" charset="0"/>
                <a:ea typeface="仿宋_GB2312" pitchFamily="49" charset="-122"/>
              </a:rPr>
              <a:t>值的不同</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再分成若干个更小的子组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每个子组中的元素具有相同的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和 </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值</a:t>
            </a:r>
            <a:r>
              <a:rPr lang="zh-CN" altLang="en-US" sz="3000" b="1" dirty="0">
                <a:latin typeface="Times New Roman" pitchFamily="18" charset="0"/>
                <a:ea typeface="仿宋_GB2312" pitchFamily="49" charset="-122"/>
              </a:rPr>
              <a:t>。</a:t>
            </a: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依此重复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直到</a:t>
            </a:r>
            <a:r>
              <a:rPr lang="zh-CN" altLang="en-US" sz="3000" b="1" dirty="0" smtClean="0">
                <a:latin typeface="Times New Roman" pitchFamily="18" charset="0"/>
                <a:ea typeface="仿宋_GB2312" pitchFamily="49" charset="-122"/>
              </a:rPr>
              <a:t>对关键字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d-1</a:t>
            </a:r>
            <a:r>
              <a:rPr lang="zh-CN" altLang="en-US" sz="3000" b="1" dirty="0" smtClean="0">
                <a:latin typeface="Times New Roman" pitchFamily="18" charset="0"/>
                <a:ea typeface="仿宋_GB2312" pitchFamily="49" charset="-122"/>
              </a:rPr>
              <a:t>完成</a:t>
            </a:r>
            <a:r>
              <a:rPr lang="zh-CN" altLang="en-US" sz="3000" b="1" dirty="0">
                <a:latin typeface="Times New Roman" pitchFamily="18" charset="0"/>
                <a:ea typeface="仿宋_GB2312" pitchFamily="49" charset="-122"/>
              </a:rPr>
              <a:t>排序为止。</a:t>
            </a:r>
          </a:p>
          <a:p>
            <a:pPr lvl="1">
              <a:lnSpc>
                <a:spcPct val="105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最后</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把所有子组中的元素依次连接起来</a:t>
            </a:r>
            <a:r>
              <a:rPr lang="zh-CN" altLang="en-US" sz="3000" b="1" dirty="0" smtClean="0">
                <a:latin typeface="Times New Roman" pitchFamily="18" charset="0"/>
                <a:ea typeface="仿宋_GB2312" pitchFamily="49" charset="-122"/>
              </a:rPr>
              <a:t>，就得到一个有序的元素序列。</a:t>
            </a:r>
            <a:endParaRPr lang="en-US" altLang="zh-CN" sz="3000" b="1" dirty="0" smtClean="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通常是一个递归的过程。</a:t>
            </a:r>
            <a:endParaRPr lang="zh-CN" altLang="en-US" sz="3000" b="1" dirty="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68</a:t>
            </a:fld>
            <a:endParaRPr lang="en-US" altLang="zh-CN"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idx="1"/>
          </p:nvPr>
        </p:nvSpPr>
        <p:spPr>
          <a:xfrm>
            <a:off x="381000" y="507960"/>
            <a:ext cx="8382000" cy="6088103"/>
          </a:xfrm>
        </p:spPr>
        <p:txBody>
          <a:bodyPr>
            <a:normAutofit/>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最</a:t>
            </a:r>
            <a:r>
              <a:rPr lang="zh-CN" altLang="en-US" b="1" dirty="0" smtClean="0">
                <a:latin typeface="Times New Roman" pitchFamily="18" charset="0"/>
                <a:ea typeface="仿宋_GB2312" pitchFamily="49" charset="-122"/>
              </a:rPr>
              <a:t>低</a:t>
            </a:r>
            <a:r>
              <a:rPr lang="zh-CN" altLang="en-US" sz="3000" b="1" dirty="0" smtClean="0">
                <a:latin typeface="Times New Roman" pitchFamily="18" charset="0"/>
                <a:ea typeface="仿宋_GB2312" pitchFamily="49" charset="-122"/>
              </a:rPr>
              <a:t>位优先法（</a:t>
            </a:r>
            <a:r>
              <a:rPr lang="en-US" altLang="zh-CN" sz="3000" b="1" dirty="0" smtClean="0">
                <a:latin typeface="Times New Roman" pitchFamily="18" charset="0"/>
                <a:ea typeface="仿宋_GB2312" pitchFamily="49" charset="-122"/>
              </a:rPr>
              <a:t>L</a:t>
            </a:r>
            <a:r>
              <a:rPr lang="en-US" altLang="zh-CN" b="1" dirty="0" smtClean="0">
                <a:latin typeface="Times New Roman" pitchFamily="18" charset="0"/>
                <a:ea typeface="仿宋_GB2312" pitchFamily="49" charset="-122"/>
              </a:rPr>
              <a:t>SD</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首先依据最低位关键字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d-1</a:t>
            </a:r>
            <a:r>
              <a:rPr lang="zh-CN" altLang="en-US" sz="3000" b="1" dirty="0" smtClean="0">
                <a:latin typeface="Times New Roman" pitchFamily="18" charset="0"/>
                <a:ea typeface="仿宋_GB2312" pitchFamily="49" charset="-122"/>
              </a:rPr>
              <a:t>对所有元素进行一趟排序。</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再依据次低位关键字</a:t>
            </a:r>
            <a:r>
              <a:rPr lang="en-US" altLang="zh-CN" sz="3000" b="1" i="1" dirty="0" smtClean="0">
                <a:latin typeface="Times New Roman" pitchFamily="18" charset="0"/>
                <a:ea typeface="仿宋_GB2312" pitchFamily="49" charset="-122"/>
              </a:rPr>
              <a:t>K</a:t>
            </a:r>
            <a:r>
              <a:rPr lang="en-US" altLang="zh-CN" sz="3000" b="1" i="1" baseline="30000" dirty="0" smtClean="0">
                <a:latin typeface="Times New Roman" pitchFamily="18" charset="0"/>
                <a:ea typeface="仿宋_GB2312" pitchFamily="49" charset="-122"/>
              </a:rPr>
              <a:t>d</a:t>
            </a:r>
            <a:r>
              <a:rPr lang="en-US" altLang="zh-CN" sz="3000" b="1" baseline="30000" dirty="0" smtClean="0">
                <a:latin typeface="Times New Roman" pitchFamily="18" charset="0"/>
                <a:ea typeface="仿宋_GB2312" pitchFamily="49" charset="-122"/>
              </a:rPr>
              <a:t>-2</a:t>
            </a:r>
            <a:r>
              <a:rPr lang="zh-CN" altLang="en-US" sz="3000" b="1" dirty="0" smtClean="0">
                <a:latin typeface="Times New Roman" pitchFamily="18" charset="0"/>
                <a:ea typeface="仿宋_GB2312" pitchFamily="49" charset="-122"/>
              </a:rPr>
              <a:t>对上一趟排序的结果再排序。</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依次重复，直到依据关键字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最后一趟排序完成。</a:t>
            </a:r>
            <a:endParaRPr lang="zh-CN" altLang="en-US" sz="3000" b="1" dirty="0">
              <a:latin typeface="Times New Roman" pitchFamily="18" charset="0"/>
              <a:ea typeface="仿宋_GB2312" pitchFamily="49" charset="-122"/>
            </a:endParaRPr>
          </a:p>
          <a:p>
            <a:pPr lvl="1">
              <a:lnSpc>
                <a:spcPct val="105000"/>
              </a:lnSpc>
              <a:spcBef>
                <a:spcPct val="15000"/>
              </a:spcBef>
              <a:buClr>
                <a:schemeClr val="tx1"/>
              </a:buClr>
              <a:buSzPct val="50000"/>
              <a:buFont typeface="Wingdings" pitchFamily="2" charset="2"/>
              <a:buChar char="u"/>
            </a:pPr>
            <a:r>
              <a:rPr lang="zh-CN" altLang="en-US" sz="3000" b="1" dirty="0" smtClean="0">
                <a:latin typeface="Times New Roman" pitchFamily="18" charset="0"/>
                <a:ea typeface="仿宋_GB2312" pitchFamily="49" charset="-122"/>
              </a:rPr>
              <a:t>使用这种排序方法对每一个关键字进行排序时，不需要再分组，而是整个元素组都参加排序。</a:t>
            </a:r>
            <a:endParaRPr lang="en-US" altLang="zh-CN" sz="3000" b="1"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69</a:t>
            </a:fld>
            <a:endParaRPr lang="en-US" altLang="zh-CN"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6002" name="Picture 2" descr="http://images.cnitblog.com/blog/510104/201304/07101828-1a6e1551889741569775de3586c391dd.jpg"/>
          <p:cNvPicPr>
            <a:picLocks noChangeAspect="1" noChangeArrowheads="1"/>
          </p:cNvPicPr>
          <p:nvPr/>
        </p:nvPicPr>
        <p:blipFill>
          <a:blip r:embed="rId2" cstate="print"/>
          <a:srcRect/>
          <a:stretch>
            <a:fillRect/>
          </a:stretch>
        </p:blipFill>
        <p:spPr bwMode="auto">
          <a:xfrm>
            <a:off x="628596" y="325395"/>
            <a:ext cx="7840289" cy="3651300"/>
          </a:xfrm>
          <a:prstGeom prst="rect">
            <a:avLst/>
          </a:prstGeom>
          <a:noFill/>
        </p:spPr>
      </p:pic>
      <p:sp>
        <p:nvSpPr>
          <p:cNvPr id="6" name="矩形 5"/>
          <p:cNvSpPr/>
          <p:nvPr/>
        </p:nvSpPr>
        <p:spPr>
          <a:xfrm>
            <a:off x="2490759" y="909603"/>
            <a:ext cx="584208" cy="3067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162142" y="4159260"/>
            <a:ext cx="1314468" cy="523220"/>
          </a:xfrm>
          <a:prstGeom prst="rect">
            <a:avLst/>
          </a:prstGeom>
          <a:noFill/>
        </p:spPr>
        <p:txBody>
          <a:bodyPr wrap="square" rtlCol="0">
            <a:spAutoFit/>
          </a:bodyPr>
          <a:lstStyle/>
          <a:p>
            <a:r>
              <a:rPr lang="zh-CN" altLang="en-US" sz="2800" dirty="0" smtClean="0"/>
              <a:t>监视哨</a:t>
            </a:r>
            <a:endParaRPr lang="zh-CN" altLang="en-US" sz="2800" dirty="0"/>
          </a:p>
        </p:txBody>
      </p:sp>
      <p:sp>
        <p:nvSpPr>
          <p:cNvPr id="9" name="灯片编号占位符 8"/>
          <p:cNvSpPr>
            <a:spLocks noGrp="1"/>
          </p:cNvSpPr>
          <p:nvPr>
            <p:ph type="sldNum" sz="quarter" idx="12"/>
          </p:nvPr>
        </p:nvSpPr>
        <p:spPr/>
        <p:txBody>
          <a:bodyPr/>
          <a:lstStyle/>
          <a:p>
            <a:fld id="{92DBAA45-1050-4A29-8013-90845DAE7AC9}" type="slidenum">
              <a:rPr lang="en-US" altLang="zh-CN" smtClean="0"/>
              <a:pPr/>
              <a:t>7</a:t>
            </a:fld>
            <a:endParaRPr lang="en-US" alt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62" name="Rectangle 10"/>
          <p:cNvSpPr>
            <a:spLocks noGrp="1" noChangeArrowheads="1"/>
          </p:cNvSpPr>
          <p:nvPr>
            <p:ph type="title"/>
          </p:nvPr>
        </p:nvSpPr>
        <p:spPr>
          <a:xfrm>
            <a:off x="482544" y="63467"/>
            <a:ext cx="8229600" cy="955675"/>
          </a:xfrm>
        </p:spPr>
        <p:txBody>
          <a:bodyPr/>
          <a:lstStyle/>
          <a:p>
            <a:pPr algn="ctr"/>
            <a:r>
              <a:rPr kumimoji="1" lang="zh-CN" altLang="en-US" sz="4000" dirty="0">
                <a:ea typeface="华文新魏" pitchFamily="2" charset="-122"/>
              </a:rPr>
              <a:t>链式基数排序</a:t>
            </a:r>
          </a:p>
        </p:txBody>
      </p:sp>
      <p:sp>
        <p:nvSpPr>
          <p:cNvPr id="996361" name="Rectangle 9"/>
          <p:cNvSpPr>
            <a:spLocks noGrp="1" noChangeArrowheads="1"/>
          </p:cNvSpPr>
          <p:nvPr>
            <p:ph type="body" sz="half" idx="1"/>
          </p:nvPr>
        </p:nvSpPr>
        <p:spPr>
          <a:xfrm>
            <a:off x="457200" y="1019142"/>
            <a:ext cx="8183563" cy="5838858"/>
          </a:xfrm>
        </p:spPr>
        <p:txBody>
          <a:bodyPr>
            <a:normAutofit/>
          </a:bodyPr>
          <a:lstStyle/>
          <a:p>
            <a:pPr algn="just">
              <a:lnSpc>
                <a:spcPct val="105000"/>
              </a:lnSpc>
              <a:buClrTx/>
              <a:buSzPct val="50000"/>
            </a:pPr>
            <a:r>
              <a:rPr lang="zh-CN" altLang="en-US" sz="3000" b="1" dirty="0">
                <a:latin typeface="Times New Roman" pitchFamily="18" charset="0"/>
                <a:ea typeface="仿宋_GB2312" pitchFamily="49" charset="-122"/>
              </a:rPr>
              <a:t>基数排序是典型的</a:t>
            </a:r>
            <a:r>
              <a:rPr lang="en-US" altLang="zh-CN" sz="3000" b="1" dirty="0">
                <a:latin typeface="Times New Roman" pitchFamily="18" charset="0"/>
                <a:ea typeface="仿宋_GB2312" pitchFamily="49" charset="-122"/>
              </a:rPr>
              <a:t>LSD</a:t>
            </a:r>
            <a:r>
              <a:rPr lang="zh-CN" altLang="en-US" sz="3000" b="1" dirty="0">
                <a:latin typeface="Times New Roman" pitchFamily="18" charset="0"/>
                <a:ea typeface="仿宋_GB2312" pitchFamily="49" charset="-122"/>
              </a:rPr>
              <a:t>排序方法</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利用“分配”和“收集”对</a:t>
            </a:r>
            <a:r>
              <a:rPr lang="zh-CN" altLang="en-US" sz="3000" b="1" dirty="0" smtClean="0">
                <a:latin typeface="Times New Roman" pitchFamily="18" charset="0"/>
                <a:ea typeface="仿宋_GB2312" pitchFamily="49" charset="-122"/>
              </a:rPr>
              <a:t>单关键字进行</a:t>
            </a:r>
            <a:r>
              <a:rPr lang="zh-CN" altLang="en-US" sz="3000" b="1" dirty="0">
                <a:latin typeface="Times New Roman" pitchFamily="18" charset="0"/>
                <a:ea typeface="仿宋_GB2312" pitchFamily="49" charset="-122"/>
              </a:rPr>
              <a:t>排序。在这种方法中，把</a:t>
            </a:r>
            <a:r>
              <a:rPr lang="zh-CN" altLang="en-US" sz="3000" b="1" dirty="0" smtClean="0">
                <a:latin typeface="Times New Roman" pitchFamily="18" charset="0"/>
                <a:ea typeface="仿宋_GB2312" pitchFamily="49" charset="-122"/>
              </a:rPr>
              <a:t>单关键字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i="1" baseline="30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看成是一个</a:t>
            </a:r>
            <a:r>
              <a:rPr lang="en-US" altLang="zh-CN" sz="3000" b="1" i="1" dirty="0">
                <a:latin typeface="Times New Roman" pitchFamily="18" charset="0"/>
                <a:ea typeface="仿宋_GB2312" pitchFamily="49" charset="-122"/>
              </a:rPr>
              <a:t>d</a:t>
            </a:r>
            <a:r>
              <a:rPr lang="zh-CN" altLang="en-US" sz="3000" b="1" dirty="0">
                <a:latin typeface="Times New Roman" pitchFamily="18" charset="0"/>
                <a:ea typeface="仿宋_GB2312" pitchFamily="49" charset="-122"/>
              </a:rPr>
              <a:t>元组：</a:t>
            </a:r>
          </a:p>
          <a:p>
            <a:pPr algn="just">
              <a:lnSpc>
                <a:spcPct val="105000"/>
              </a:lnSpc>
              <a:buClrTx/>
              <a:buSzPct val="50000"/>
            </a:pPr>
            <a:endParaRPr lang="zh-CN" altLang="en-US" sz="3000" b="1" dirty="0">
              <a:latin typeface="Times New Roman" pitchFamily="18" charset="0"/>
              <a:ea typeface="仿宋_GB2312" pitchFamily="49" charset="-122"/>
            </a:endParaRPr>
          </a:p>
          <a:p>
            <a:pPr algn="just">
              <a:lnSpc>
                <a:spcPct val="105000"/>
              </a:lnSpc>
              <a:buClrTx/>
              <a:buSzPct val="50000"/>
            </a:pPr>
            <a:r>
              <a:rPr lang="zh-CN" altLang="en-US" sz="3000" b="1" dirty="0">
                <a:latin typeface="Times New Roman" pitchFamily="18" charset="0"/>
                <a:ea typeface="仿宋_GB2312" pitchFamily="49" charset="-122"/>
              </a:rPr>
              <a:t>其中的每一个分量    </a:t>
            </a:r>
            <a:r>
              <a:rPr lang="en-US" altLang="zh-CN" sz="3000" b="1" dirty="0" smtClean="0">
                <a:latin typeface="Times New Roman" pitchFamily="18" charset="0"/>
                <a:ea typeface="仿宋_GB2312" pitchFamily="49" charset="-122"/>
              </a:rPr>
              <a:t>(0</a:t>
            </a:r>
            <a:r>
              <a:rPr lang="en-US" altLang="zh-CN" sz="3000" b="1" dirty="0" smtClean="0">
                <a:latin typeface="Times New Roman" pitchFamily="18" charset="0"/>
                <a:ea typeface="仿宋_GB2312" pitchFamily="49" charset="-122"/>
                <a:cs typeface="Times New Roman" pitchFamily="18" charset="0"/>
              </a:rPr>
              <a:t>≤</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d-1</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也可看成是一</a:t>
            </a:r>
            <a:r>
              <a:rPr lang="zh-CN" altLang="en-US" sz="3000" b="1" dirty="0" smtClean="0">
                <a:latin typeface="Times New Roman" pitchFamily="18" charset="0"/>
                <a:ea typeface="仿宋_GB2312" pitchFamily="49" charset="-122"/>
              </a:rPr>
              <a:t>个关键字。</a:t>
            </a:r>
            <a:endParaRPr lang="zh-CN" altLang="en-US" sz="3000" b="1" dirty="0">
              <a:latin typeface="Times New Roman" pitchFamily="18" charset="0"/>
              <a:ea typeface="仿宋_GB2312" pitchFamily="49" charset="-122"/>
            </a:endParaRPr>
          </a:p>
          <a:p>
            <a:pPr algn="just">
              <a:lnSpc>
                <a:spcPct val="105000"/>
              </a:lnSpc>
              <a:buClrTx/>
              <a:buSzPct val="50000"/>
            </a:pPr>
            <a:r>
              <a:rPr lang="zh-CN" altLang="en-US" sz="3000" b="1" dirty="0">
                <a:latin typeface="Times New Roman" pitchFamily="18" charset="0"/>
                <a:ea typeface="仿宋_GB2312" pitchFamily="49" charset="-122"/>
              </a:rPr>
              <a:t>分量   </a:t>
            </a:r>
            <a:r>
              <a:rPr lang="zh-CN" altLang="en-US" sz="3000" b="1" dirty="0" smtClean="0">
                <a:latin typeface="Times New Roman" pitchFamily="18" charset="0"/>
                <a:ea typeface="仿宋_GB2312" pitchFamily="49" charset="-122"/>
              </a:rPr>
              <a:t>有</a:t>
            </a:r>
            <a:r>
              <a:rPr lang="en-US" altLang="zh-CN" sz="3000"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种</a:t>
            </a:r>
            <a:r>
              <a:rPr lang="zh-CN" altLang="en-US" sz="3000" b="1" dirty="0">
                <a:latin typeface="Times New Roman" pitchFamily="18" charset="0"/>
                <a:ea typeface="仿宋_GB2312" pitchFamily="49" charset="-122"/>
              </a:rPr>
              <a:t>取值</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称</a:t>
            </a:r>
            <a:r>
              <a:rPr lang="en-US" altLang="zh-CN"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为</a:t>
            </a:r>
            <a:r>
              <a:rPr lang="zh-CN" altLang="en-US" sz="3000" b="1" dirty="0">
                <a:latin typeface="Times New Roman" pitchFamily="18" charset="0"/>
                <a:ea typeface="仿宋_GB2312" pitchFamily="49" charset="-122"/>
              </a:rPr>
              <a:t>基数。例如</a:t>
            </a:r>
            <a:r>
              <a:rPr lang="zh-CN" altLang="en-US" sz="3000" b="1" dirty="0" smtClean="0">
                <a:latin typeface="Times New Roman" pitchFamily="18" charset="0"/>
                <a:ea typeface="仿宋_GB2312" pitchFamily="49" charset="-122"/>
              </a:rPr>
              <a:t>，关键字</a:t>
            </a:r>
            <a:r>
              <a:rPr lang="en-US" altLang="zh-CN" sz="3000" b="1" dirty="0" smtClean="0">
                <a:latin typeface="Times New Roman" pitchFamily="18" charset="0"/>
                <a:ea typeface="仿宋_GB2312" pitchFamily="49" charset="-122"/>
              </a:rPr>
              <a:t>984</a:t>
            </a:r>
            <a:r>
              <a:rPr lang="zh-CN" altLang="en-US" sz="3000" b="1" dirty="0">
                <a:latin typeface="Times New Roman" pitchFamily="18" charset="0"/>
                <a:ea typeface="仿宋_GB2312" pitchFamily="49" charset="-122"/>
              </a:rPr>
              <a:t>可以看成是一个</a:t>
            </a:r>
            <a:r>
              <a:rPr lang="en-US" altLang="zh-CN" sz="3000" b="1" dirty="0">
                <a:latin typeface="Times New Roman" pitchFamily="18" charset="0"/>
                <a:ea typeface="仿宋_GB2312" pitchFamily="49" charset="-122"/>
              </a:rPr>
              <a:t>3</a:t>
            </a:r>
            <a:r>
              <a:rPr lang="zh-CN" altLang="en-US" sz="3000" b="1" dirty="0">
                <a:latin typeface="Times New Roman" pitchFamily="18" charset="0"/>
                <a:ea typeface="仿宋_GB2312" pitchFamily="49" charset="-122"/>
              </a:rPr>
              <a:t>元组</a:t>
            </a:r>
            <a:r>
              <a:rPr lang="en-US" altLang="zh-CN" sz="3000" b="1" dirty="0">
                <a:latin typeface="Times New Roman" pitchFamily="18" charset="0"/>
                <a:ea typeface="仿宋_GB2312" pitchFamily="49" charset="-122"/>
              </a:rPr>
              <a:t>(9, 8, 4), </a:t>
            </a:r>
            <a:r>
              <a:rPr lang="zh-CN" altLang="en-US" sz="3000" b="1" dirty="0">
                <a:latin typeface="Times New Roman" pitchFamily="18" charset="0"/>
                <a:ea typeface="仿宋_GB2312" pitchFamily="49" charset="-122"/>
              </a:rPr>
              <a:t>每一位有 </a:t>
            </a:r>
            <a:r>
              <a:rPr lang="en-US" altLang="zh-CN" sz="3000" b="1" dirty="0">
                <a:latin typeface="Times New Roman" pitchFamily="18" charset="0"/>
                <a:ea typeface="仿宋_GB2312" pitchFamily="49" charset="-122"/>
              </a:rPr>
              <a:t>0, 1, …, 9 </a:t>
            </a:r>
            <a:r>
              <a:rPr lang="zh-CN" altLang="en-US" sz="3000" b="1" dirty="0">
                <a:latin typeface="Times New Roman" pitchFamily="18" charset="0"/>
                <a:ea typeface="仿宋_GB2312" pitchFamily="49" charset="-122"/>
              </a:rPr>
              <a:t>等</a:t>
            </a:r>
            <a:r>
              <a:rPr lang="en-US" altLang="zh-CN" sz="3000" b="1" dirty="0">
                <a:latin typeface="Times New Roman" pitchFamily="18" charset="0"/>
                <a:ea typeface="仿宋_GB2312" pitchFamily="49" charset="-122"/>
              </a:rPr>
              <a:t>10</a:t>
            </a:r>
            <a:r>
              <a:rPr lang="zh-CN" altLang="en-US" sz="3000" b="1" dirty="0">
                <a:latin typeface="Times New Roman" pitchFamily="18" charset="0"/>
                <a:ea typeface="仿宋_GB2312" pitchFamily="49" charset="-122"/>
              </a:rPr>
              <a:t>种取值，</a:t>
            </a:r>
            <a:r>
              <a:rPr lang="zh-CN" altLang="en-US" sz="3000" b="1" dirty="0" smtClean="0">
                <a:latin typeface="Times New Roman" pitchFamily="18" charset="0"/>
                <a:ea typeface="仿宋_GB2312" pitchFamily="49" charset="-122"/>
              </a:rPr>
              <a:t>基数</a:t>
            </a:r>
            <a:r>
              <a:rPr lang="en-US" altLang="zh-CN" b="1" i="1" dirty="0" smtClean="0">
                <a:latin typeface="Times New Roman" pitchFamily="18" charset="0"/>
                <a:ea typeface="仿宋_GB2312" pitchFamily="49" charset="-122"/>
              </a:rPr>
              <a:t>r </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10</a:t>
            </a:r>
            <a:r>
              <a:rPr lang="zh-CN" altLang="en-US" b="1" dirty="0" smtClean="0">
                <a:latin typeface="Times New Roman" pitchFamily="18" charset="0"/>
                <a:ea typeface="仿宋_GB2312" pitchFamily="49" charset="-122"/>
              </a:rPr>
              <a:t>。关键字‘</a:t>
            </a:r>
            <a:r>
              <a:rPr lang="en-US" altLang="zh-CN" b="1" dirty="0" smtClean="0">
                <a:latin typeface="Times New Roman" pitchFamily="18" charset="0"/>
                <a:ea typeface="仿宋_GB2312" pitchFamily="49" charset="-122"/>
              </a:rPr>
              <a:t>data</a:t>
            </a:r>
            <a:r>
              <a:rPr lang="en-US" altLang="zh-CN" b="1" i="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可以看成是一个</a:t>
            </a:r>
            <a:r>
              <a:rPr lang="en-US" altLang="zh-CN" b="1" dirty="0" smtClean="0">
                <a:latin typeface="Times New Roman" pitchFamily="18" charset="0"/>
                <a:ea typeface="仿宋_GB2312" pitchFamily="49" charset="-122"/>
              </a:rPr>
              <a:t>4</a:t>
            </a:r>
            <a:r>
              <a:rPr lang="zh-CN" altLang="en-US" b="1" dirty="0" smtClean="0">
                <a:latin typeface="Times New Roman" pitchFamily="18" charset="0"/>
                <a:ea typeface="仿宋_GB2312" pitchFamily="49" charset="-122"/>
              </a:rPr>
              <a:t>元组</a:t>
            </a:r>
            <a:r>
              <a:rPr lang="en-US" altLang="zh-CN" b="1" dirty="0" smtClean="0">
                <a:latin typeface="Times New Roman" pitchFamily="18" charset="0"/>
                <a:ea typeface="仿宋_GB2312" pitchFamily="49" charset="-122"/>
              </a:rPr>
              <a:t>(</a:t>
            </a:r>
            <a:r>
              <a:rPr lang="en-US" altLang="zh-CN" b="1" dirty="0" err="1" smtClean="0">
                <a:latin typeface="Times New Roman" pitchFamily="18" charset="0"/>
                <a:ea typeface="仿宋_GB2312" pitchFamily="49" charset="-122"/>
              </a:rPr>
              <a:t>d,a,t,a</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每一位有</a:t>
            </a:r>
            <a:r>
              <a:rPr lang="en-US" altLang="zh-CN" b="1" dirty="0" smtClean="0">
                <a:latin typeface="Times New Roman" pitchFamily="18" charset="0"/>
                <a:ea typeface="仿宋_GB2312" pitchFamily="49" charset="-122"/>
              </a:rPr>
              <a:t>26</a:t>
            </a:r>
            <a:r>
              <a:rPr lang="zh-CN" altLang="en-US" b="1" dirty="0" smtClean="0">
                <a:latin typeface="Times New Roman" pitchFamily="18" charset="0"/>
                <a:ea typeface="仿宋_GB2312" pitchFamily="49" charset="-122"/>
              </a:rPr>
              <a:t>种取值，</a:t>
            </a:r>
            <a:r>
              <a:rPr lang="en-US" altLang="zh-CN" b="1" i="1" dirty="0" smtClean="0">
                <a:latin typeface="Times New Roman" pitchFamily="18" charset="0"/>
                <a:ea typeface="仿宋_GB2312" pitchFamily="49" charset="-122"/>
              </a:rPr>
              <a:t> r </a:t>
            </a:r>
            <a:r>
              <a:rPr lang="en-US" altLang="zh-CN" b="1" dirty="0" smtClean="0">
                <a:latin typeface="Times New Roman" pitchFamily="18" charset="0"/>
                <a:ea typeface="仿宋_GB2312" pitchFamily="49" charset="-122"/>
              </a:rPr>
              <a:t>= 26</a:t>
            </a:r>
            <a:r>
              <a:rPr lang="zh-CN" altLang="en-US"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graphicFrame>
        <p:nvGraphicFramePr>
          <p:cNvPr id="996355" name="Object 3"/>
          <p:cNvGraphicFramePr>
            <a:graphicFrameLocks noChangeAspect="1"/>
          </p:cNvGraphicFramePr>
          <p:nvPr/>
        </p:nvGraphicFramePr>
        <p:xfrm>
          <a:off x="2925763" y="2505075"/>
          <a:ext cx="3340100" cy="709613"/>
        </p:xfrm>
        <a:graphic>
          <a:graphicData uri="http://schemas.openxmlformats.org/presentationml/2006/ole">
            <mc:AlternateContent xmlns:mc="http://schemas.openxmlformats.org/markup-compatibility/2006">
              <mc:Choice xmlns:v="urn:schemas-microsoft-com:vml" Requires="v">
                <p:oleObj spid="_x0000_s1151018" name="Equation" r:id="rId3" imgW="1384200" imgH="279360" progId="Equation.DSMT4">
                  <p:embed/>
                </p:oleObj>
              </mc:Choice>
              <mc:Fallback>
                <p:oleObj name="Equation" r:id="rId3" imgW="1384200" imgH="279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2505075"/>
                        <a:ext cx="3340100" cy="709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996360" name="Object 8"/>
          <p:cNvGraphicFramePr>
            <a:graphicFrameLocks noChangeAspect="1"/>
          </p:cNvGraphicFramePr>
          <p:nvPr/>
        </p:nvGraphicFramePr>
        <p:xfrm>
          <a:off x="4024305" y="3136896"/>
          <a:ext cx="493712" cy="609600"/>
        </p:xfrm>
        <a:graphic>
          <a:graphicData uri="http://schemas.openxmlformats.org/presentationml/2006/ole">
            <mc:AlternateContent xmlns:mc="http://schemas.openxmlformats.org/markup-compatibility/2006">
              <mc:Choice xmlns:v="urn:schemas-microsoft-com:vml" Requires="v">
                <p:oleObj spid="_x0000_s1151019" name="Equation" r:id="rId5" imgW="228600" imgH="241200" progId="Equation.DSMT4">
                  <p:embed/>
                </p:oleObj>
              </mc:Choice>
              <mc:Fallback>
                <p:oleObj name="Equation" r:id="rId5" imgW="228600" imgH="241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4305" y="3136896"/>
                        <a:ext cx="4937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1687473" y="4122747"/>
          <a:ext cx="493712" cy="609600"/>
        </p:xfrm>
        <a:graphic>
          <a:graphicData uri="http://schemas.openxmlformats.org/presentationml/2006/ole">
            <mc:AlternateContent xmlns:mc="http://schemas.openxmlformats.org/markup-compatibility/2006">
              <mc:Choice xmlns:v="urn:schemas-microsoft-com:vml" Requires="v">
                <p:oleObj spid="_x0000_s1151020" name="Equation" r:id="rId7" imgW="228600" imgH="241200" progId="Equation.DSMT4">
                  <p:embed/>
                </p:oleObj>
              </mc:Choice>
              <mc:Fallback>
                <p:oleObj name="Equation" r:id="rId7" imgW="228600" imgH="241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7473" y="4122747"/>
                        <a:ext cx="493712"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1"/>
          </p:nvPr>
        </p:nvSpPr>
        <p:spPr/>
        <p:txBody>
          <a:bodyPr/>
          <a:lstStyle/>
          <a:p>
            <a:fld id="{FF6E7CCA-9389-4DD1-ABD9-E62E0BA2B90C}" type="slidenum">
              <a:rPr lang="en-US" altLang="zh-CN" smtClean="0"/>
              <a:pPr/>
              <a:t>70</a:t>
            </a:fld>
            <a:endParaRPr lang="en-US" altLang="zh-CN" dirty="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idx="1"/>
          </p:nvPr>
        </p:nvSpPr>
        <p:spPr>
          <a:xfrm>
            <a:off x="457200" y="215856"/>
            <a:ext cx="8229600" cy="5746792"/>
          </a:xfrm>
        </p:spPr>
        <p:txBody>
          <a:bodyPr>
            <a:normAutofit/>
          </a:bodyPr>
          <a:lstStyle/>
          <a:p>
            <a:pPr algn="just">
              <a:lnSpc>
                <a:spcPct val="110000"/>
              </a:lnSpc>
              <a:buClrTx/>
              <a:buSzPct val="50000"/>
            </a:pPr>
            <a:r>
              <a:rPr lang="zh-CN" altLang="en-US" sz="3000" b="1" dirty="0" smtClean="0">
                <a:latin typeface="Times New Roman" pitchFamily="18" charset="0"/>
                <a:ea typeface="仿宋_GB2312" pitchFamily="49" charset="-122"/>
              </a:rPr>
              <a:t>针对</a:t>
            </a:r>
            <a:r>
              <a:rPr lang="en-US" altLang="zh-CN" sz="3000" b="1" i="1" dirty="0" smtClean="0">
                <a:latin typeface="Times New Roman" pitchFamily="18" charset="0"/>
                <a:ea typeface="仿宋_GB2312" pitchFamily="49" charset="-122"/>
              </a:rPr>
              <a:t>d</a:t>
            </a:r>
            <a:r>
              <a:rPr lang="zh-CN" altLang="en-US" sz="3000" b="1" dirty="0" smtClean="0">
                <a:latin typeface="Times New Roman" pitchFamily="18" charset="0"/>
                <a:ea typeface="仿宋_GB2312" pitchFamily="49" charset="-122"/>
              </a:rPr>
              <a:t>元组中的每一位分量</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把元素序列中的所有元素</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按     的取值，先“分配”到</a:t>
            </a:r>
            <a:r>
              <a:rPr lang="en-US" altLang="zh-CN" sz="3000" b="1" i="1" dirty="0" smtClean="0">
                <a:latin typeface="Times New Roman" pitchFamily="18" charset="0"/>
                <a:ea typeface="仿宋_GB2312" pitchFamily="49" charset="-122"/>
              </a:rPr>
              <a:t>r</a:t>
            </a:r>
            <a:r>
              <a:rPr lang="zh-CN" altLang="en-US" sz="3000" b="1" dirty="0" smtClean="0">
                <a:latin typeface="Times New Roman" pitchFamily="18" charset="0"/>
                <a:ea typeface="仿宋_GB2312" pitchFamily="49" charset="-122"/>
              </a:rPr>
              <a:t>个队列中去。然后再按各队列的顺序，依次把元素从队列中“收集”起来，这样所有元素按取值     排序完成。</a:t>
            </a:r>
          </a:p>
          <a:p>
            <a:pPr algn="just">
              <a:lnSpc>
                <a:spcPct val="110000"/>
              </a:lnSpc>
              <a:buClrTx/>
              <a:buSzPct val="50000"/>
            </a:pPr>
            <a:r>
              <a:rPr lang="zh-CN" altLang="en-US" sz="3000" b="1" dirty="0" smtClean="0">
                <a:latin typeface="Times New Roman" pitchFamily="18" charset="0"/>
                <a:ea typeface="仿宋_GB2312" pitchFamily="49" charset="-122"/>
              </a:rPr>
              <a:t>如果</a:t>
            </a:r>
            <a:r>
              <a:rPr lang="zh-CN" altLang="en-US" sz="3000" b="1" dirty="0">
                <a:latin typeface="Times New Roman" pitchFamily="18" charset="0"/>
                <a:ea typeface="仿宋_GB2312" pitchFamily="49" charset="-122"/>
              </a:rPr>
              <a:t>对于所有元素</a:t>
            </a:r>
            <a:r>
              <a:rPr lang="zh-CN" altLang="en-US" sz="3000" b="1" dirty="0" smtClean="0">
                <a:latin typeface="Times New Roman" pitchFamily="18" charset="0"/>
                <a:ea typeface="仿宋_GB2312" pitchFamily="49" charset="-122"/>
              </a:rPr>
              <a:t>的关键字</a:t>
            </a:r>
            <a:r>
              <a:rPr lang="en-US" altLang="zh-CN" sz="3000" b="1" i="1" dirty="0" smtClean="0">
                <a:latin typeface="Times New Roman" pitchFamily="18" charset="0"/>
                <a:ea typeface="仿宋_GB2312" pitchFamily="49" charset="-122"/>
              </a:rPr>
              <a:t>K</a:t>
            </a:r>
            <a:r>
              <a:rPr lang="en-US" altLang="zh-CN" sz="3000" b="1" baseline="30000" dirty="0" smtClean="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30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a:t>
            </a:r>
            <a:r>
              <a:rPr lang="en-US" altLang="zh-CN" sz="3000" b="1" i="1" baseline="30000" dirty="0">
                <a:latin typeface="Times New Roman" pitchFamily="18" charset="0"/>
                <a:ea typeface="仿宋_GB2312" pitchFamily="49" charset="-122"/>
              </a:rPr>
              <a:t>n</a:t>
            </a:r>
            <a:r>
              <a:rPr lang="en-US" altLang="zh-CN" sz="3000" b="1" baseline="30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依次对各位的分量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让 </a:t>
            </a:r>
            <a:r>
              <a:rPr lang="en-US" altLang="zh-CN" sz="3000" b="1" i="1" dirty="0">
                <a:latin typeface="Times New Roman" pitchFamily="18" charset="0"/>
                <a:ea typeface="仿宋_GB2312" pitchFamily="49" charset="-122"/>
              </a:rPr>
              <a:t>j</a:t>
            </a:r>
            <a:r>
              <a:rPr lang="en-US" altLang="zh-CN" sz="3000" b="1" dirty="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d-</a:t>
            </a:r>
            <a:r>
              <a:rPr lang="en-US" altLang="zh-CN" sz="3000" b="1" dirty="0" smtClean="0">
                <a:latin typeface="Times New Roman" pitchFamily="18" charset="0"/>
                <a:ea typeface="仿宋_GB2312" pitchFamily="49" charset="-122"/>
              </a:rPr>
              <a:t>1, </a:t>
            </a:r>
            <a:r>
              <a:rPr lang="en-US" altLang="zh-CN" sz="3000" b="1" i="1" dirty="0" smtClean="0">
                <a:latin typeface="Times New Roman" pitchFamily="18" charset="0"/>
                <a:ea typeface="仿宋_GB2312" pitchFamily="49" charset="-122"/>
              </a:rPr>
              <a:t>d</a:t>
            </a:r>
            <a:r>
              <a:rPr lang="en-US" altLang="zh-CN" sz="3000" b="1"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2, </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分别用“分配”、“收集”的运算逐趟进行排序，</a:t>
            </a:r>
            <a:r>
              <a:rPr lang="zh-CN" altLang="en-US" sz="3000" b="1" dirty="0">
                <a:ea typeface="仿宋_GB2312" pitchFamily="49" charset="-122"/>
              </a:rPr>
              <a:t>在</a:t>
            </a:r>
            <a:r>
              <a:rPr lang="zh-CN" altLang="en-US" sz="3000" b="1" dirty="0" smtClean="0">
                <a:ea typeface="仿宋_GB2312" pitchFamily="49" charset="-122"/>
              </a:rPr>
              <a:t>最后</a:t>
            </a:r>
            <a:r>
              <a:rPr lang="zh-CN" altLang="en-US" b="1" dirty="0" smtClean="0">
                <a:latin typeface="Times New Roman" pitchFamily="18" charset="0"/>
                <a:ea typeface="仿宋_GB2312" pitchFamily="49" charset="-122"/>
              </a:rPr>
              <a:t>一趟“分配”、“收集” 完成后</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所有元素就按其关键字的值从小到大排好序了。</a:t>
            </a:r>
          </a:p>
          <a:p>
            <a:pPr algn="just">
              <a:lnSpc>
                <a:spcPct val="110000"/>
              </a:lnSpc>
              <a:buClrTx/>
              <a:buSzPct val="50000"/>
            </a:pPr>
            <a:endParaRPr lang="zh-CN" altLang="en-US" sz="3000" b="1" dirty="0">
              <a:ea typeface="仿宋_GB2312" pitchFamily="49" charset="-122"/>
            </a:endParaRPr>
          </a:p>
        </p:txBody>
      </p:sp>
      <p:graphicFrame>
        <p:nvGraphicFramePr>
          <p:cNvPr id="997379" name="Object 3"/>
          <p:cNvGraphicFramePr>
            <a:graphicFrameLocks noChangeAspect="1"/>
          </p:cNvGraphicFramePr>
          <p:nvPr>
            <p:extLst>
              <p:ext uri="{D42A27DB-BD31-4B8C-83A1-F6EECF244321}">
                <p14:modId xmlns:p14="http://schemas.microsoft.com/office/powerpoint/2010/main" val="1435320919"/>
              </p:ext>
            </p:extLst>
          </p:nvPr>
        </p:nvGraphicFramePr>
        <p:xfrm>
          <a:off x="2915816" y="704776"/>
          <a:ext cx="533400" cy="609600"/>
        </p:xfrm>
        <a:graphic>
          <a:graphicData uri="http://schemas.openxmlformats.org/presentationml/2006/ole">
            <mc:AlternateContent xmlns:mc="http://schemas.openxmlformats.org/markup-compatibility/2006">
              <mc:Choice xmlns:v="urn:schemas-microsoft-com:vml" Requires="v">
                <p:oleObj spid="_x0000_s1152030" name="Equation" r:id="rId3" imgW="228600" imgH="241200" progId="Equation.DSMT4">
                  <p:embed/>
                </p:oleObj>
              </mc:Choice>
              <mc:Fallback>
                <p:oleObj name="Equation" r:id="rId3" imgW="22860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704776"/>
                        <a:ext cx="533400"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517626438"/>
              </p:ext>
            </p:extLst>
          </p:nvPr>
        </p:nvGraphicFramePr>
        <p:xfrm>
          <a:off x="7596336" y="1808820"/>
          <a:ext cx="533400" cy="609600"/>
        </p:xfrm>
        <a:graphic>
          <a:graphicData uri="http://schemas.openxmlformats.org/presentationml/2006/ole">
            <mc:AlternateContent xmlns:mc="http://schemas.openxmlformats.org/markup-compatibility/2006">
              <mc:Choice xmlns:v="urn:schemas-microsoft-com:vml" Requires="v">
                <p:oleObj spid="_x0000_s1152031" name="Equation" r:id="rId5" imgW="228600" imgH="241200" progId="Equation.DSMT4">
                  <p:embed/>
                </p:oleObj>
              </mc:Choice>
              <mc:Fallback>
                <p:oleObj name="Equation" r:id="rId5" imgW="22860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1808820"/>
                        <a:ext cx="533400" cy="609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92DBAA45-1050-4A29-8013-90845DAE7AC9}" type="slidenum">
              <a:rPr lang="en-US" altLang="zh-CN" smtClean="0"/>
              <a:pPr/>
              <a:t>71</a:t>
            </a:fld>
            <a:endParaRPr lang="en-US" altLang="zh-CN"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ChangeArrowheads="1"/>
          </p:cNvSpPr>
          <p:nvPr>
            <p:ph idx="1"/>
          </p:nvPr>
        </p:nvSpPr>
        <p:spPr>
          <a:xfrm>
            <a:off x="514350" y="693738"/>
            <a:ext cx="8089900" cy="5867400"/>
          </a:xfrm>
        </p:spPr>
        <p:txBody>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各</a:t>
            </a:r>
            <a:r>
              <a:rPr lang="zh-CN" altLang="en-US" sz="3000" b="1" dirty="0">
                <a:latin typeface="Times New Roman" pitchFamily="18" charset="0"/>
                <a:ea typeface="仿宋_GB2312" pitchFamily="49" charset="-122"/>
              </a:rPr>
              <a:t>队列采用链式队列结构</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分配到同一队列</a:t>
            </a:r>
            <a:r>
              <a:rPr lang="zh-CN" altLang="en-US" sz="3000" b="1" dirty="0" smtClean="0">
                <a:latin typeface="Times New Roman" pitchFamily="18" charset="0"/>
                <a:ea typeface="仿宋_GB2312" pitchFamily="49" charset="-122"/>
              </a:rPr>
              <a:t>的关键字用</a:t>
            </a:r>
            <a:r>
              <a:rPr lang="zh-CN" altLang="en-US" sz="3000" b="1" dirty="0">
                <a:latin typeface="Times New Roman" pitchFamily="18" charset="0"/>
                <a:ea typeface="仿宋_GB2312" pitchFamily="49" charset="-122"/>
              </a:rPr>
              <a:t>链接指针链接起来。每一队列设置两 个队列指针</a:t>
            </a:r>
            <a:r>
              <a:rPr lang="zh-CN" altLang="en-US" sz="3000" b="1" dirty="0" smtClean="0">
                <a:latin typeface="Times New Roman" pitchFamily="18" charset="0"/>
                <a:ea typeface="仿宋_GB2312" pitchFamily="49" charset="-122"/>
              </a:rPr>
              <a:t>：</a:t>
            </a:r>
            <a:r>
              <a:rPr lang="en-US" altLang="zh-CN" sz="3000" b="1" dirty="0" err="1" smtClean="0">
                <a:latin typeface="Times New Roman" pitchFamily="18" charset="0"/>
                <a:ea typeface="仿宋_GB2312" pitchFamily="49" charset="-122"/>
              </a:rPr>
              <a:t>int</a:t>
            </a:r>
            <a:r>
              <a:rPr lang="en-US" altLang="zh-CN" sz="3000" b="1" dirty="0" smtClean="0">
                <a:latin typeface="Times New Roman" pitchFamily="18" charset="0"/>
                <a:ea typeface="仿宋_GB2312" pitchFamily="49" charset="-122"/>
              </a:rPr>
              <a:t> f[</a:t>
            </a:r>
            <a:r>
              <a:rPr lang="en-US" altLang="zh-CN"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指示队头， </a:t>
            </a:r>
            <a:r>
              <a:rPr lang="en-US" altLang="zh-CN" sz="3000" b="1" dirty="0" err="1">
                <a:latin typeface="Times New Roman" pitchFamily="18" charset="0"/>
                <a:ea typeface="仿宋_GB2312" pitchFamily="49" charset="-122"/>
              </a:rPr>
              <a:t>int</a:t>
            </a:r>
            <a:r>
              <a:rPr lang="en-US" altLang="zh-CN" sz="3000" b="1" dirty="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e[</a:t>
            </a:r>
            <a:r>
              <a:rPr lang="en-US" altLang="zh-CN" b="1" i="1" dirty="0" smtClean="0">
                <a:latin typeface="Times New Roman" pitchFamily="18" charset="0"/>
                <a:ea typeface="仿宋_GB2312" pitchFamily="49" charset="-122"/>
              </a:rPr>
              <a:t>r</a:t>
            </a:r>
            <a:r>
              <a:rPr lang="en-US" altLang="zh-CN" sz="3000" b="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指向队尾。</a:t>
            </a:r>
          </a:p>
          <a:p>
            <a:pPr>
              <a:lnSpc>
                <a:spcPct val="105000"/>
              </a:lnSpc>
              <a:buClr>
                <a:schemeClr val="tx1"/>
              </a:buClr>
              <a:buSzPct val="50000"/>
            </a:pPr>
            <a:r>
              <a:rPr lang="zh-CN" altLang="en-US" sz="3000" b="1" dirty="0">
                <a:latin typeface="Times New Roman" pitchFamily="18" charset="0"/>
                <a:ea typeface="仿宋_GB2312" pitchFamily="49" charset="-122"/>
              </a:rPr>
              <a:t>为了有效地存储和重排</a:t>
            </a: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个待排序元素，</a:t>
            </a:r>
            <a:r>
              <a:rPr lang="zh-CN" altLang="en-US" sz="3000" b="1" dirty="0" smtClean="0">
                <a:latin typeface="Times New Roman" pitchFamily="18" charset="0"/>
                <a:ea typeface="仿宋_GB2312" pitchFamily="49" charset="-122"/>
              </a:rPr>
              <a:t>以</a:t>
            </a:r>
            <a:r>
              <a:rPr lang="zh-CN" altLang="en-US" sz="3000" b="1" dirty="0" smtClean="0">
                <a:solidFill>
                  <a:srgbClr val="FFFF00"/>
                </a:solidFill>
                <a:latin typeface="Times New Roman" pitchFamily="18" charset="0"/>
                <a:ea typeface="仿宋_GB2312" pitchFamily="49" charset="-122"/>
              </a:rPr>
              <a:t>静态链表</a:t>
            </a:r>
            <a:r>
              <a:rPr lang="zh-CN" altLang="en-US" sz="3000" b="1" dirty="0" smtClean="0">
                <a:latin typeface="Times New Roman" pitchFamily="18" charset="0"/>
                <a:ea typeface="仿宋_GB2312" pitchFamily="49" charset="-122"/>
              </a:rPr>
              <a:t>作为</a:t>
            </a:r>
            <a:r>
              <a:rPr lang="zh-CN" altLang="en-US" sz="3000" b="1" dirty="0">
                <a:latin typeface="Times New Roman" pitchFamily="18" charset="0"/>
                <a:ea typeface="仿宋_GB2312" pitchFamily="49" charset="-122"/>
              </a:rPr>
              <a:t>它们的存储结构。</a:t>
            </a:r>
            <a:endParaRPr lang="zh-CN" altLang="en-US" sz="3000"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2DBAA45-1050-4A29-8013-90845DAE7AC9}" type="slidenum">
              <a:rPr lang="en-US" altLang="zh-CN" smtClean="0"/>
              <a:pPr/>
              <a:t>72</a:t>
            </a:fld>
            <a:endParaRPr lang="en-US" altLang="zh-CN"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Text Box 2"/>
          <p:cNvSpPr txBox="1">
            <a:spLocks noChangeArrowheads="1"/>
          </p:cNvSpPr>
          <p:nvPr/>
        </p:nvSpPr>
        <p:spPr bwMode="auto">
          <a:xfrm>
            <a:off x="336492" y="325395"/>
            <a:ext cx="8267758" cy="579438"/>
          </a:xfrm>
          <a:prstGeom prst="rect">
            <a:avLst/>
          </a:prstGeom>
          <a:noFill/>
          <a:ln w="9525">
            <a:noFill/>
            <a:miter lim="800000"/>
            <a:headEnd/>
            <a:tailEnd/>
          </a:ln>
        </p:spPr>
        <p:txBody>
          <a:bodyPr wrap="square">
            <a:spAutoFit/>
          </a:bodyPr>
          <a:lstStyle/>
          <a:p>
            <a:pPr algn="l"/>
            <a:r>
              <a:rPr kumimoji="1" lang="zh-CN" altLang="en-US" sz="3200" b="1" dirty="0"/>
              <a:t>基数排序的“分配”与“收集”过程   第一趟</a:t>
            </a:r>
            <a:endParaRPr kumimoji="1" lang="zh-CN" altLang="en-US" sz="2800" dirty="0">
              <a:ea typeface="宋体" pitchFamily="2" charset="-122"/>
            </a:endParaRPr>
          </a:p>
        </p:txBody>
      </p:sp>
      <p:sp>
        <p:nvSpPr>
          <p:cNvPr id="999427" name="Rectangle 3" descr="羊皮纸"/>
          <p:cNvSpPr>
            <a:spLocks noChangeArrowheads="1"/>
          </p:cNvSpPr>
          <p:nvPr/>
        </p:nvSpPr>
        <p:spPr bwMode="auto">
          <a:xfrm>
            <a:off x="1524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28" name="Line 4" descr="羊皮纸"/>
          <p:cNvSpPr>
            <a:spLocks noChangeShapeType="1"/>
          </p:cNvSpPr>
          <p:nvPr/>
        </p:nvSpPr>
        <p:spPr bwMode="auto">
          <a:xfrm>
            <a:off x="762000" y="14366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999429" name="Line 5" descr="羊皮纸"/>
          <p:cNvSpPr>
            <a:spLocks noChangeShapeType="1"/>
          </p:cNvSpPr>
          <p:nvPr/>
        </p:nvSpPr>
        <p:spPr bwMode="auto">
          <a:xfrm>
            <a:off x="16764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0" name="Rectangle 6" descr="羊皮纸"/>
          <p:cNvSpPr>
            <a:spLocks noChangeArrowheads="1"/>
          </p:cNvSpPr>
          <p:nvPr/>
        </p:nvSpPr>
        <p:spPr bwMode="auto">
          <a:xfrm>
            <a:off x="19812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1" name="Line 7" descr="羊皮纸"/>
          <p:cNvSpPr>
            <a:spLocks noChangeShapeType="1"/>
          </p:cNvSpPr>
          <p:nvPr/>
        </p:nvSpPr>
        <p:spPr bwMode="auto">
          <a:xfrm>
            <a:off x="25908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2" name="Rectangle 8" descr="羊皮纸"/>
          <p:cNvSpPr>
            <a:spLocks noChangeArrowheads="1"/>
          </p:cNvSpPr>
          <p:nvPr/>
        </p:nvSpPr>
        <p:spPr bwMode="auto">
          <a:xfrm>
            <a:off x="28956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3" name="Line 9" descr="羊皮纸"/>
          <p:cNvSpPr>
            <a:spLocks noChangeShapeType="1"/>
          </p:cNvSpPr>
          <p:nvPr/>
        </p:nvSpPr>
        <p:spPr bwMode="auto">
          <a:xfrm>
            <a:off x="35052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4" name="Rectangle 10" descr="羊皮纸"/>
          <p:cNvSpPr>
            <a:spLocks noChangeArrowheads="1"/>
          </p:cNvSpPr>
          <p:nvPr/>
        </p:nvSpPr>
        <p:spPr bwMode="auto">
          <a:xfrm>
            <a:off x="38100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5" name="Rectangle 11" descr="羊皮纸"/>
          <p:cNvSpPr>
            <a:spLocks noChangeArrowheads="1"/>
          </p:cNvSpPr>
          <p:nvPr/>
        </p:nvSpPr>
        <p:spPr bwMode="auto">
          <a:xfrm>
            <a:off x="10668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6" name="Line 12" descr="羊皮纸"/>
          <p:cNvSpPr>
            <a:spLocks noChangeShapeType="1"/>
          </p:cNvSpPr>
          <p:nvPr/>
        </p:nvSpPr>
        <p:spPr bwMode="auto">
          <a:xfrm>
            <a:off x="44196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7" name="Rectangle 13" descr="羊皮纸"/>
          <p:cNvSpPr>
            <a:spLocks noChangeArrowheads="1"/>
          </p:cNvSpPr>
          <p:nvPr/>
        </p:nvSpPr>
        <p:spPr bwMode="auto">
          <a:xfrm>
            <a:off x="47244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38" name="Line 14" descr="羊皮纸"/>
          <p:cNvSpPr>
            <a:spLocks noChangeShapeType="1"/>
          </p:cNvSpPr>
          <p:nvPr/>
        </p:nvSpPr>
        <p:spPr bwMode="auto">
          <a:xfrm>
            <a:off x="53340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39" name="Rectangle 15" descr="羊皮纸"/>
          <p:cNvSpPr>
            <a:spLocks noChangeArrowheads="1"/>
          </p:cNvSpPr>
          <p:nvPr/>
        </p:nvSpPr>
        <p:spPr bwMode="auto">
          <a:xfrm>
            <a:off x="56388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0" name="Line 16" descr="羊皮纸"/>
          <p:cNvSpPr>
            <a:spLocks noChangeShapeType="1"/>
          </p:cNvSpPr>
          <p:nvPr/>
        </p:nvSpPr>
        <p:spPr bwMode="auto">
          <a:xfrm>
            <a:off x="62484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1" name="Rectangle 17" descr="羊皮纸"/>
          <p:cNvSpPr>
            <a:spLocks noChangeArrowheads="1"/>
          </p:cNvSpPr>
          <p:nvPr/>
        </p:nvSpPr>
        <p:spPr bwMode="auto">
          <a:xfrm>
            <a:off x="65532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2" name="Line 18" descr="羊皮纸"/>
          <p:cNvSpPr>
            <a:spLocks noChangeShapeType="1"/>
          </p:cNvSpPr>
          <p:nvPr/>
        </p:nvSpPr>
        <p:spPr bwMode="auto">
          <a:xfrm>
            <a:off x="71628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3" name="Rectangle 19" descr="羊皮纸"/>
          <p:cNvSpPr>
            <a:spLocks noChangeArrowheads="1"/>
          </p:cNvSpPr>
          <p:nvPr/>
        </p:nvSpPr>
        <p:spPr bwMode="auto">
          <a:xfrm>
            <a:off x="74676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4" name="Line 20" descr="羊皮纸"/>
          <p:cNvSpPr>
            <a:spLocks noChangeShapeType="1"/>
          </p:cNvSpPr>
          <p:nvPr/>
        </p:nvSpPr>
        <p:spPr bwMode="auto">
          <a:xfrm>
            <a:off x="8077200" y="1436688"/>
            <a:ext cx="304800" cy="0"/>
          </a:xfrm>
          <a:prstGeom prst="line">
            <a:avLst/>
          </a:prstGeom>
          <a:noFill/>
          <a:ln w="28575">
            <a:solidFill>
              <a:srgbClr val="92D050"/>
            </a:solidFill>
            <a:round/>
            <a:headEnd/>
            <a:tailEnd type="triangle" w="med" len="med"/>
          </a:ln>
        </p:spPr>
        <p:txBody>
          <a:bodyPr wrap="none" anchor="ctr"/>
          <a:lstStyle/>
          <a:p>
            <a:endParaRPr lang="zh-CN" altLang="en-US">
              <a:solidFill>
                <a:schemeClr val="bg1"/>
              </a:solidFill>
            </a:endParaRPr>
          </a:p>
        </p:txBody>
      </p:sp>
      <p:sp>
        <p:nvSpPr>
          <p:cNvPr id="999445" name="Rectangle 21" descr="羊皮纸"/>
          <p:cNvSpPr>
            <a:spLocks noChangeArrowheads="1"/>
          </p:cNvSpPr>
          <p:nvPr/>
        </p:nvSpPr>
        <p:spPr bwMode="auto">
          <a:xfrm>
            <a:off x="8382000" y="12080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46" name="Text Box 22"/>
          <p:cNvSpPr txBox="1">
            <a:spLocks noChangeArrowheads="1"/>
          </p:cNvSpPr>
          <p:nvPr/>
        </p:nvSpPr>
        <p:spPr bwMode="auto">
          <a:xfrm>
            <a:off x="76200" y="1766888"/>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第一趟分配（按最低位 </a:t>
            </a:r>
            <a:r>
              <a:rPr kumimoji="1" lang="en-US" altLang="zh-CN" sz="2800" b="1" i="1" dirty="0" err="1">
                <a:solidFill>
                  <a:srgbClr val="FFFF00"/>
                </a:solidFill>
              </a:rPr>
              <a:t>i</a:t>
            </a:r>
            <a:r>
              <a:rPr kumimoji="1" lang="en-US" altLang="zh-CN" sz="2800" b="1" dirty="0">
                <a:solidFill>
                  <a:srgbClr val="FFFF00"/>
                </a:solidFill>
              </a:rPr>
              <a:t> = 3 </a:t>
            </a:r>
            <a:r>
              <a:rPr kumimoji="1" lang="zh-CN" altLang="en-US" sz="2800" b="1" dirty="0">
                <a:solidFill>
                  <a:srgbClr val="FFFF00"/>
                </a:solidFill>
              </a:rPr>
              <a:t>）</a:t>
            </a:r>
          </a:p>
        </p:txBody>
      </p:sp>
      <p:sp>
        <p:nvSpPr>
          <p:cNvPr id="999448" name="Line 24"/>
          <p:cNvSpPr>
            <a:spLocks noChangeShapeType="1"/>
          </p:cNvSpPr>
          <p:nvPr/>
        </p:nvSpPr>
        <p:spPr bwMode="auto">
          <a:xfrm>
            <a:off x="533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49" name="Line 25"/>
          <p:cNvSpPr>
            <a:spLocks noChangeShapeType="1"/>
          </p:cNvSpPr>
          <p:nvPr/>
        </p:nvSpPr>
        <p:spPr bwMode="auto">
          <a:xfrm>
            <a:off x="1447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0" name="Line 26"/>
          <p:cNvSpPr>
            <a:spLocks noChangeShapeType="1"/>
          </p:cNvSpPr>
          <p:nvPr/>
        </p:nvSpPr>
        <p:spPr bwMode="auto">
          <a:xfrm>
            <a:off x="2362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1" name="Line 27"/>
          <p:cNvSpPr>
            <a:spLocks noChangeShapeType="1"/>
          </p:cNvSpPr>
          <p:nvPr/>
        </p:nvSpPr>
        <p:spPr bwMode="auto">
          <a:xfrm>
            <a:off x="3200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2" name="Line 28"/>
          <p:cNvSpPr>
            <a:spLocks noChangeShapeType="1"/>
          </p:cNvSpPr>
          <p:nvPr/>
        </p:nvSpPr>
        <p:spPr bwMode="auto">
          <a:xfrm>
            <a:off x="4114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3" name="Line 29"/>
          <p:cNvSpPr>
            <a:spLocks noChangeShapeType="1"/>
          </p:cNvSpPr>
          <p:nvPr/>
        </p:nvSpPr>
        <p:spPr bwMode="auto">
          <a:xfrm>
            <a:off x="5029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4" name="Line 30"/>
          <p:cNvSpPr>
            <a:spLocks noChangeShapeType="1"/>
          </p:cNvSpPr>
          <p:nvPr/>
        </p:nvSpPr>
        <p:spPr bwMode="auto">
          <a:xfrm>
            <a:off x="58674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5" name="Line 31"/>
          <p:cNvSpPr>
            <a:spLocks noChangeShapeType="1"/>
          </p:cNvSpPr>
          <p:nvPr/>
        </p:nvSpPr>
        <p:spPr bwMode="auto">
          <a:xfrm>
            <a:off x="67818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6" name="Line 32"/>
          <p:cNvSpPr>
            <a:spLocks noChangeShapeType="1"/>
          </p:cNvSpPr>
          <p:nvPr/>
        </p:nvSpPr>
        <p:spPr bwMode="auto">
          <a:xfrm>
            <a:off x="76962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7" name="Line 33"/>
          <p:cNvSpPr>
            <a:spLocks noChangeShapeType="1"/>
          </p:cNvSpPr>
          <p:nvPr/>
        </p:nvSpPr>
        <p:spPr bwMode="auto">
          <a:xfrm flipH="1">
            <a:off x="8610600" y="2819400"/>
            <a:ext cx="0" cy="1752600"/>
          </a:xfrm>
          <a:prstGeom prst="line">
            <a:avLst/>
          </a:prstGeom>
          <a:noFill/>
          <a:ln w="28575">
            <a:solidFill>
              <a:srgbClr val="FFFF00"/>
            </a:solidFill>
            <a:round/>
            <a:headEnd type="stealth" w="med" len="lg"/>
            <a:tailEnd/>
          </a:ln>
        </p:spPr>
        <p:txBody>
          <a:bodyPr wrap="none" anchor="ctr"/>
          <a:lstStyle/>
          <a:p>
            <a:endParaRPr lang="zh-CN" altLang="en-US"/>
          </a:p>
        </p:txBody>
      </p:sp>
      <p:sp>
        <p:nvSpPr>
          <p:cNvPr id="999458" name="Rectangle 34" descr="羊皮纸"/>
          <p:cNvSpPr>
            <a:spLocks noChangeArrowheads="1"/>
          </p:cNvSpPr>
          <p:nvPr/>
        </p:nvSpPr>
        <p:spPr bwMode="auto">
          <a:xfrm>
            <a:off x="3810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59" name="Rectangle 35" descr="羊皮纸"/>
          <p:cNvSpPr>
            <a:spLocks noChangeArrowheads="1"/>
          </p:cNvSpPr>
          <p:nvPr/>
        </p:nvSpPr>
        <p:spPr bwMode="auto">
          <a:xfrm>
            <a:off x="73914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0" name="Rectangle 36" descr="羊皮纸"/>
          <p:cNvSpPr>
            <a:spLocks noChangeArrowheads="1"/>
          </p:cNvSpPr>
          <p:nvPr/>
        </p:nvSpPr>
        <p:spPr bwMode="auto">
          <a:xfrm>
            <a:off x="1143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1" name="Rectangle 37" descr="羊皮纸"/>
          <p:cNvSpPr>
            <a:spLocks noChangeArrowheads="1"/>
          </p:cNvSpPr>
          <p:nvPr/>
        </p:nvSpPr>
        <p:spPr bwMode="auto">
          <a:xfrm>
            <a:off x="47244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2" name="Rectangle 38" descr="羊皮纸"/>
          <p:cNvSpPr>
            <a:spLocks noChangeArrowheads="1"/>
          </p:cNvSpPr>
          <p:nvPr/>
        </p:nvSpPr>
        <p:spPr bwMode="auto">
          <a:xfrm>
            <a:off x="64770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3" name="Rectangle 39" descr="羊皮纸"/>
          <p:cNvSpPr>
            <a:spLocks noChangeArrowheads="1"/>
          </p:cNvSpPr>
          <p:nvPr/>
        </p:nvSpPr>
        <p:spPr bwMode="auto">
          <a:xfrm>
            <a:off x="11430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4" name="Rectangle 40" descr="羊皮纸"/>
          <p:cNvSpPr>
            <a:spLocks noChangeArrowheads="1"/>
          </p:cNvSpPr>
          <p:nvPr/>
        </p:nvSpPr>
        <p:spPr bwMode="auto">
          <a:xfrm>
            <a:off x="47244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5" name="Rectangle 41" descr="羊皮纸"/>
          <p:cNvSpPr>
            <a:spLocks noChangeArrowheads="1"/>
          </p:cNvSpPr>
          <p:nvPr/>
        </p:nvSpPr>
        <p:spPr bwMode="auto">
          <a:xfrm>
            <a:off x="2286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6" name="Rectangle 42" descr="羊皮纸"/>
          <p:cNvSpPr>
            <a:spLocks noChangeArrowheads="1"/>
          </p:cNvSpPr>
          <p:nvPr/>
        </p:nvSpPr>
        <p:spPr bwMode="auto">
          <a:xfrm>
            <a:off x="228600" y="31765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7" name="Rectangle 43" descr="羊皮纸"/>
          <p:cNvSpPr>
            <a:spLocks noChangeArrowheads="1"/>
          </p:cNvSpPr>
          <p:nvPr/>
        </p:nvSpPr>
        <p:spPr bwMode="auto">
          <a:xfrm>
            <a:off x="5562600" y="3862388"/>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69" name="Text Box 45"/>
          <p:cNvSpPr txBox="1">
            <a:spLocks noChangeArrowheads="1"/>
          </p:cNvSpPr>
          <p:nvPr/>
        </p:nvSpPr>
        <p:spPr bwMode="auto">
          <a:xfrm>
            <a:off x="76200" y="5121275"/>
            <a:ext cx="1970088" cy="519113"/>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第一趟收集</a:t>
            </a:r>
          </a:p>
        </p:txBody>
      </p:sp>
      <p:sp>
        <p:nvSpPr>
          <p:cNvPr id="999470" name="Rectangle 46" descr="羊皮纸"/>
          <p:cNvSpPr>
            <a:spLocks noChangeArrowheads="1"/>
          </p:cNvSpPr>
          <p:nvPr/>
        </p:nvSpPr>
        <p:spPr bwMode="auto">
          <a:xfrm>
            <a:off x="152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1" name="Line 47" descr="羊皮纸"/>
          <p:cNvSpPr>
            <a:spLocks noChangeShapeType="1"/>
          </p:cNvSpPr>
          <p:nvPr/>
        </p:nvSpPr>
        <p:spPr bwMode="auto">
          <a:xfrm>
            <a:off x="762000" y="5962650"/>
            <a:ext cx="304800" cy="0"/>
          </a:xfrm>
          <a:prstGeom prst="line">
            <a:avLst/>
          </a:prstGeom>
          <a:noFill/>
          <a:ln w="25400">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2" name="Rectangle 48" descr="羊皮纸"/>
          <p:cNvSpPr>
            <a:spLocks noChangeArrowheads="1"/>
          </p:cNvSpPr>
          <p:nvPr/>
        </p:nvSpPr>
        <p:spPr bwMode="auto">
          <a:xfrm>
            <a:off x="1066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3" name="Line 49" descr="羊皮纸"/>
          <p:cNvSpPr>
            <a:spLocks noChangeShapeType="1"/>
          </p:cNvSpPr>
          <p:nvPr/>
        </p:nvSpPr>
        <p:spPr bwMode="auto">
          <a:xfrm>
            <a:off x="16764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4" name="Rectangle 50" descr="羊皮纸"/>
          <p:cNvSpPr>
            <a:spLocks noChangeArrowheads="1"/>
          </p:cNvSpPr>
          <p:nvPr/>
        </p:nvSpPr>
        <p:spPr bwMode="auto">
          <a:xfrm>
            <a:off x="1981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5" name="Line 51" descr="羊皮纸"/>
          <p:cNvSpPr>
            <a:spLocks noChangeShapeType="1"/>
          </p:cNvSpPr>
          <p:nvPr/>
        </p:nvSpPr>
        <p:spPr bwMode="auto">
          <a:xfrm>
            <a:off x="25908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6" name="Rectangle 52" descr="羊皮纸"/>
          <p:cNvSpPr>
            <a:spLocks noChangeArrowheads="1"/>
          </p:cNvSpPr>
          <p:nvPr/>
        </p:nvSpPr>
        <p:spPr bwMode="auto">
          <a:xfrm>
            <a:off x="2895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7" name="Line 53" descr="羊皮纸"/>
          <p:cNvSpPr>
            <a:spLocks noChangeShapeType="1"/>
          </p:cNvSpPr>
          <p:nvPr/>
        </p:nvSpPr>
        <p:spPr bwMode="auto">
          <a:xfrm>
            <a:off x="35052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78" name="Rectangle 54" descr="羊皮纸"/>
          <p:cNvSpPr>
            <a:spLocks noChangeArrowheads="1"/>
          </p:cNvSpPr>
          <p:nvPr/>
        </p:nvSpPr>
        <p:spPr bwMode="auto">
          <a:xfrm>
            <a:off x="3810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79" name="Line 55" descr="羊皮纸"/>
          <p:cNvSpPr>
            <a:spLocks noChangeShapeType="1"/>
          </p:cNvSpPr>
          <p:nvPr/>
        </p:nvSpPr>
        <p:spPr bwMode="auto">
          <a:xfrm>
            <a:off x="44196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0" name="Rectangle 56" descr="羊皮纸"/>
          <p:cNvSpPr>
            <a:spLocks noChangeArrowheads="1"/>
          </p:cNvSpPr>
          <p:nvPr/>
        </p:nvSpPr>
        <p:spPr bwMode="auto">
          <a:xfrm>
            <a:off x="4724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1" name="Line 57" descr="羊皮纸"/>
          <p:cNvSpPr>
            <a:spLocks noChangeShapeType="1"/>
          </p:cNvSpPr>
          <p:nvPr/>
        </p:nvSpPr>
        <p:spPr bwMode="auto">
          <a:xfrm>
            <a:off x="53340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2" name="Rectangle 58" descr="羊皮纸"/>
          <p:cNvSpPr>
            <a:spLocks noChangeArrowheads="1"/>
          </p:cNvSpPr>
          <p:nvPr/>
        </p:nvSpPr>
        <p:spPr bwMode="auto">
          <a:xfrm>
            <a:off x="5638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3" name="Line 59" descr="羊皮纸"/>
          <p:cNvSpPr>
            <a:spLocks noChangeShapeType="1"/>
          </p:cNvSpPr>
          <p:nvPr/>
        </p:nvSpPr>
        <p:spPr bwMode="auto">
          <a:xfrm>
            <a:off x="62484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4" name="Rectangle 60" descr="羊皮纸"/>
          <p:cNvSpPr>
            <a:spLocks noChangeArrowheads="1"/>
          </p:cNvSpPr>
          <p:nvPr/>
        </p:nvSpPr>
        <p:spPr bwMode="auto">
          <a:xfrm>
            <a:off x="6553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5" name="Line 61" descr="羊皮纸"/>
          <p:cNvSpPr>
            <a:spLocks noChangeShapeType="1"/>
          </p:cNvSpPr>
          <p:nvPr/>
        </p:nvSpPr>
        <p:spPr bwMode="auto">
          <a:xfrm>
            <a:off x="71628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6" name="Rectangle 62" descr="羊皮纸"/>
          <p:cNvSpPr>
            <a:spLocks noChangeArrowheads="1"/>
          </p:cNvSpPr>
          <p:nvPr/>
        </p:nvSpPr>
        <p:spPr bwMode="auto">
          <a:xfrm>
            <a:off x="7467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999487" name="Line 63" descr="羊皮纸"/>
          <p:cNvSpPr>
            <a:spLocks noChangeShapeType="1"/>
          </p:cNvSpPr>
          <p:nvPr/>
        </p:nvSpPr>
        <p:spPr bwMode="auto">
          <a:xfrm>
            <a:off x="8077200" y="5962650"/>
            <a:ext cx="304800" cy="0"/>
          </a:xfrm>
          <a:prstGeom prst="line">
            <a:avLst/>
          </a:prstGeom>
          <a:noFill/>
          <a:ln w="28575">
            <a:solidFill>
              <a:srgbClr val="92D050"/>
            </a:solidFill>
            <a:round/>
            <a:headEnd/>
            <a:tailEnd type="triangle" w="med" len="med"/>
          </a:ln>
          <a:effectLst/>
        </p:spPr>
        <p:txBody>
          <a:bodyPr wrap="none" anchor="ctr"/>
          <a:lstStyle/>
          <a:p>
            <a:endParaRPr lang="zh-CN" altLang="en-US">
              <a:solidFill>
                <a:schemeClr val="bg1"/>
              </a:solidFill>
            </a:endParaRPr>
          </a:p>
        </p:txBody>
      </p:sp>
      <p:sp>
        <p:nvSpPr>
          <p:cNvPr id="999488" name="Rectangle 64" descr="羊皮纸"/>
          <p:cNvSpPr>
            <a:spLocks noChangeArrowheads="1"/>
          </p:cNvSpPr>
          <p:nvPr/>
        </p:nvSpPr>
        <p:spPr bwMode="auto">
          <a:xfrm>
            <a:off x="8382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 name="Text Box 44"/>
          <p:cNvSpPr txBox="1">
            <a:spLocks noChangeArrowheads="1"/>
          </p:cNvSpPr>
          <p:nvPr/>
        </p:nvSpPr>
        <p:spPr bwMode="auto">
          <a:xfrm>
            <a:off x="154891" y="4548865"/>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灯片编号占位符 68"/>
          <p:cNvSpPr>
            <a:spLocks noGrp="1"/>
          </p:cNvSpPr>
          <p:nvPr>
            <p:ph type="sldNum" sz="quarter" idx="12"/>
          </p:nvPr>
        </p:nvSpPr>
        <p:spPr/>
        <p:txBody>
          <a:bodyPr/>
          <a:lstStyle/>
          <a:p>
            <a:fld id="{4717F81E-E54E-4311-B9CB-5A0E4AFE9DD3}" type="slidenum">
              <a:rPr lang="en-US" altLang="zh-CN" smtClean="0"/>
              <a:pPr/>
              <a:t>73</a:t>
            </a:fld>
            <a:endParaRPr lang="en-US" altLang="zh-CN" dirty="0"/>
          </a:p>
        </p:txBody>
      </p:sp>
      <p:sp>
        <p:nvSpPr>
          <p:cNvPr id="66" name="Text Box 23"/>
          <p:cNvSpPr txBox="1">
            <a:spLocks noChangeArrowheads="1"/>
          </p:cNvSpPr>
          <p:nvPr/>
        </p:nvSpPr>
        <p:spPr bwMode="auto">
          <a:xfrm>
            <a:off x="153927" y="2285059"/>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p:cNvSpPr txBox="1">
            <a:spLocks noChangeArrowheads="1"/>
          </p:cNvSpPr>
          <p:nvPr/>
        </p:nvSpPr>
        <p:spPr bwMode="auto">
          <a:xfrm>
            <a:off x="336492" y="324828"/>
            <a:ext cx="8617068" cy="584775"/>
          </a:xfrm>
          <a:prstGeom prst="rect">
            <a:avLst/>
          </a:prstGeom>
          <a:noFill/>
          <a:ln w="9525">
            <a:noFill/>
            <a:miter lim="800000"/>
            <a:headEnd/>
            <a:tailEnd/>
          </a:ln>
        </p:spPr>
        <p:txBody>
          <a:bodyPr wrap="square">
            <a:spAutoFit/>
          </a:bodyPr>
          <a:lstStyle/>
          <a:p>
            <a:pPr algn="l"/>
            <a:r>
              <a:rPr kumimoji="1" lang="zh-CN" altLang="en-US" sz="3200" b="1" dirty="0"/>
              <a:t>基数排序的“分配”与“收集”过程   第二趟</a:t>
            </a:r>
            <a:endParaRPr kumimoji="1" lang="zh-CN" altLang="en-US" sz="2800" dirty="0">
              <a:ea typeface="宋体" pitchFamily="2" charset="-122"/>
            </a:endParaRPr>
          </a:p>
        </p:txBody>
      </p:sp>
      <p:sp>
        <p:nvSpPr>
          <p:cNvPr id="1000451" name="Rectangle 3" descr="羊皮纸"/>
          <p:cNvSpPr>
            <a:spLocks noChangeArrowheads="1"/>
          </p:cNvSpPr>
          <p:nvPr/>
        </p:nvSpPr>
        <p:spPr bwMode="auto">
          <a:xfrm>
            <a:off x="38100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2" name="Line 4"/>
          <p:cNvSpPr>
            <a:spLocks noChangeShapeType="1"/>
          </p:cNvSpPr>
          <p:nvPr/>
        </p:nvSpPr>
        <p:spPr bwMode="auto">
          <a:xfrm>
            <a:off x="7620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3" name="Line 5"/>
          <p:cNvSpPr>
            <a:spLocks noChangeShapeType="1"/>
          </p:cNvSpPr>
          <p:nvPr/>
        </p:nvSpPr>
        <p:spPr bwMode="auto">
          <a:xfrm>
            <a:off x="16764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4" name="Rectangle 6" descr="羊皮纸"/>
          <p:cNvSpPr>
            <a:spLocks noChangeArrowheads="1"/>
          </p:cNvSpPr>
          <p:nvPr/>
        </p:nvSpPr>
        <p:spPr bwMode="auto">
          <a:xfrm>
            <a:off x="19812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5" name="Line 7"/>
          <p:cNvSpPr>
            <a:spLocks noChangeShapeType="1"/>
          </p:cNvSpPr>
          <p:nvPr/>
        </p:nvSpPr>
        <p:spPr bwMode="auto">
          <a:xfrm>
            <a:off x="25908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6" name="Rectangle 8" descr="羊皮纸"/>
          <p:cNvSpPr>
            <a:spLocks noChangeArrowheads="1"/>
          </p:cNvSpPr>
          <p:nvPr/>
        </p:nvSpPr>
        <p:spPr bwMode="auto">
          <a:xfrm>
            <a:off x="47244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7" name="Line 9"/>
          <p:cNvSpPr>
            <a:spLocks noChangeShapeType="1"/>
          </p:cNvSpPr>
          <p:nvPr/>
        </p:nvSpPr>
        <p:spPr bwMode="auto">
          <a:xfrm>
            <a:off x="35052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58" name="Rectangle 10" descr="羊皮纸"/>
          <p:cNvSpPr>
            <a:spLocks noChangeArrowheads="1"/>
          </p:cNvSpPr>
          <p:nvPr/>
        </p:nvSpPr>
        <p:spPr bwMode="auto">
          <a:xfrm>
            <a:off x="74676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59" name="Rectangle 11" descr="羊皮纸"/>
          <p:cNvSpPr>
            <a:spLocks noChangeArrowheads="1"/>
          </p:cNvSpPr>
          <p:nvPr/>
        </p:nvSpPr>
        <p:spPr bwMode="auto">
          <a:xfrm>
            <a:off x="83820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0" name="Line 12"/>
          <p:cNvSpPr>
            <a:spLocks noChangeShapeType="1"/>
          </p:cNvSpPr>
          <p:nvPr/>
        </p:nvSpPr>
        <p:spPr bwMode="auto">
          <a:xfrm>
            <a:off x="44196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1" name="Rectangle 13" descr="羊皮纸"/>
          <p:cNvSpPr>
            <a:spLocks noChangeArrowheads="1"/>
          </p:cNvSpPr>
          <p:nvPr/>
        </p:nvSpPr>
        <p:spPr bwMode="auto">
          <a:xfrm>
            <a:off x="28956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2" name="Line 14"/>
          <p:cNvSpPr>
            <a:spLocks noChangeShapeType="1"/>
          </p:cNvSpPr>
          <p:nvPr/>
        </p:nvSpPr>
        <p:spPr bwMode="auto">
          <a:xfrm>
            <a:off x="53340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3" name="Rectangle 15" descr="羊皮纸"/>
          <p:cNvSpPr>
            <a:spLocks noChangeArrowheads="1"/>
          </p:cNvSpPr>
          <p:nvPr/>
        </p:nvSpPr>
        <p:spPr bwMode="auto">
          <a:xfrm>
            <a:off x="56388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4" name="Line 16"/>
          <p:cNvSpPr>
            <a:spLocks noChangeShapeType="1"/>
          </p:cNvSpPr>
          <p:nvPr/>
        </p:nvSpPr>
        <p:spPr bwMode="auto">
          <a:xfrm>
            <a:off x="62484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5" name="Rectangle 17" descr="羊皮纸"/>
          <p:cNvSpPr>
            <a:spLocks noChangeArrowheads="1"/>
          </p:cNvSpPr>
          <p:nvPr/>
        </p:nvSpPr>
        <p:spPr bwMode="auto">
          <a:xfrm>
            <a:off x="1524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6" name="Line 18"/>
          <p:cNvSpPr>
            <a:spLocks noChangeShapeType="1"/>
          </p:cNvSpPr>
          <p:nvPr/>
        </p:nvSpPr>
        <p:spPr bwMode="auto">
          <a:xfrm>
            <a:off x="71628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7" name="Rectangle 19" descr="羊皮纸"/>
          <p:cNvSpPr>
            <a:spLocks noChangeArrowheads="1"/>
          </p:cNvSpPr>
          <p:nvPr/>
        </p:nvSpPr>
        <p:spPr bwMode="auto">
          <a:xfrm>
            <a:off x="10668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68" name="Line 20"/>
          <p:cNvSpPr>
            <a:spLocks noChangeShapeType="1"/>
          </p:cNvSpPr>
          <p:nvPr/>
        </p:nvSpPr>
        <p:spPr bwMode="auto">
          <a:xfrm>
            <a:off x="8077200" y="1462088"/>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69" name="Rectangle 21" descr="羊皮纸"/>
          <p:cNvSpPr>
            <a:spLocks noChangeArrowheads="1"/>
          </p:cNvSpPr>
          <p:nvPr/>
        </p:nvSpPr>
        <p:spPr bwMode="auto">
          <a:xfrm>
            <a:off x="6553200" y="1233488"/>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70" name="Text Box 22"/>
          <p:cNvSpPr txBox="1">
            <a:spLocks noChangeArrowheads="1"/>
          </p:cNvSpPr>
          <p:nvPr/>
        </p:nvSpPr>
        <p:spPr bwMode="auto">
          <a:xfrm>
            <a:off x="171457" y="1766888"/>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第二趟分配（按次低位 </a:t>
            </a:r>
            <a:r>
              <a:rPr kumimoji="1" lang="en-US" altLang="zh-CN" sz="2800" b="1" i="1" dirty="0" err="1">
                <a:solidFill>
                  <a:srgbClr val="FFFF00"/>
                </a:solidFill>
              </a:rPr>
              <a:t>i</a:t>
            </a:r>
            <a:r>
              <a:rPr kumimoji="1" lang="en-US" altLang="zh-CN" sz="2800" b="1" dirty="0">
                <a:solidFill>
                  <a:srgbClr val="FFFF00"/>
                </a:solidFill>
              </a:rPr>
              <a:t> = 2 </a:t>
            </a:r>
            <a:r>
              <a:rPr kumimoji="1" lang="zh-CN" altLang="en-US" sz="2800" b="1" dirty="0">
                <a:solidFill>
                  <a:srgbClr val="FFFF00"/>
                </a:solidFill>
              </a:rPr>
              <a:t>）</a:t>
            </a:r>
          </a:p>
        </p:txBody>
      </p:sp>
      <p:sp>
        <p:nvSpPr>
          <p:cNvPr id="1000472" name="Line 24"/>
          <p:cNvSpPr>
            <a:spLocks noChangeShapeType="1"/>
          </p:cNvSpPr>
          <p:nvPr/>
        </p:nvSpPr>
        <p:spPr bwMode="auto">
          <a:xfrm>
            <a:off x="533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3" name="Line 25"/>
          <p:cNvSpPr>
            <a:spLocks noChangeShapeType="1"/>
          </p:cNvSpPr>
          <p:nvPr/>
        </p:nvSpPr>
        <p:spPr bwMode="auto">
          <a:xfrm>
            <a:off x="1447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4" name="Line 26"/>
          <p:cNvSpPr>
            <a:spLocks noChangeShapeType="1"/>
          </p:cNvSpPr>
          <p:nvPr/>
        </p:nvSpPr>
        <p:spPr bwMode="auto">
          <a:xfrm>
            <a:off x="2362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5" name="Line 27"/>
          <p:cNvSpPr>
            <a:spLocks noChangeShapeType="1"/>
          </p:cNvSpPr>
          <p:nvPr/>
        </p:nvSpPr>
        <p:spPr bwMode="auto">
          <a:xfrm>
            <a:off x="3200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6" name="Line 28"/>
          <p:cNvSpPr>
            <a:spLocks noChangeShapeType="1"/>
          </p:cNvSpPr>
          <p:nvPr/>
        </p:nvSpPr>
        <p:spPr bwMode="auto">
          <a:xfrm>
            <a:off x="4114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7" name="Line 29"/>
          <p:cNvSpPr>
            <a:spLocks noChangeShapeType="1"/>
          </p:cNvSpPr>
          <p:nvPr/>
        </p:nvSpPr>
        <p:spPr bwMode="auto">
          <a:xfrm>
            <a:off x="5029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8" name="Line 30"/>
          <p:cNvSpPr>
            <a:spLocks noChangeShapeType="1"/>
          </p:cNvSpPr>
          <p:nvPr/>
        </p:nvSpPr>
        <p:spPr bwMode="auto">
          <a:xfrm>
            <a:off x="58674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79" name="Line 31"/>
          <p:cNvSpPr>
            <a:spLocks noChangeShapeType="1"/>
          </p:cNvSpPr>
          <p:nvPr/>
        </p:nvSpPr>
        <p:spPr bwMode="auto">
          <a:xfrm>
            <a:off x="67818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0" name="Line 32"/>
          <p:cNvSpPr>
            <a:spLocks noChangeShapeType="1"/>
          </p:cNvSpPr>
          <p:nvPr/>
        </p:nvSpPr>
        <p:spPr bwMode="auto">
          <a:xfrm>
            <a:off x="76962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1" name="Line 33"/>
          <p:cNvSpPr>
            <a:spLocks noChangeShapeType="1"/>
          </p:cNvSpPr>
          <p:nvPr/>
        </p:nvSpPr>
        <p:spPr bwMode="auto">
          <a:xfrm flipH="1">
            <a:off x="8610600" y="2819400"/>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0482" name="Rectangle 34" descr="羊皮纸"/>
          <p:cNvSpPr>
            <a:spLocks noChangeArrowheads="1"/>
          </p:cNvSpPr>
          <p:nvPr/>
        </p:nvSpPr>
        <p:spPr bwMode="auto">
          <a:xfrm>
            <a:off x="11430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3" name="Rectangle 35" descr="羊皮纸"/>
          <p:cNvSpPr>
            <a:spLocks noChangeArrowheads="1"/>
          </p:cNvSpPr>
          <p:nvPr/>
        </p:nvSpPr>
        <p:spPr bwMode="auto">
          <a:xfrm>
            <a:off x="2895600" y="29972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4" name="Rectangle 36" descr="羊皮纸"/>
          <p:cNvSpPr>
            <a:spLocks noChangeArrowheads="1"/>
          </p:cNvSpPr>
          <p:nvPr/>
        </p:nvSpPr>
        <p:spPr bwMode="auto">
          <a:xfrm>
            <a:off x="20574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5" name="Rectangle 37" descr="羊皮纸"/>
          <p:cNvSpPr>
            <a:spLocks noChangeArrowheads="1"/>
          </p:cNvSpPr>
          <p:nvPr/>
        </p:nvSpPr>
        <p:spPr bwMode="auto">
          <a:xfrm>
            <a:off x="73914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6" name="Rectangle 38" descr="羊皮纸"/>
          <p:cNvSpPr>
            <a:spLocks noChangeArrowheads="1"/>
          </p:cNvSpPr>
          <p:nvPr/>
        </p:nvSpPr>
        <p:spPr bwMode="auto">
          <a:xfrm>
            <a:off x="2895600" y="35306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7" name="Rectangle 39" descr="羊皮纸"/>
          <p:cNvSpPr>
            <a:spLocks noChangeArrowheads="1"/>
          </p:cNvSpPr>
          <p:nvPr/>
        </p:nvSpPr>
        <p:spPr bwMode="auto">
          <a:xfrm>
            <a:off x="2286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8" name="Rectangle 40" descr="羊皮纸"/>
          <p:cNvSpPr>
            <a:spLocks noChangeArrowheads="1"/>
          </p:cNvSpPr>
          <p:nvPr/>
        </p:nvSpPr>
        <p:spPr bwMode="auto">
          <a:xfrm>
            <a:off x="1143000" y="32623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89" name="Rectangle 41" descr="羊皮纸"/>
          <p:cNvSpPr>
            <a:spLocks noChangeArrowheads="1"/>
          </p:cNvSpPr>
          <p:nvPr/>
        </p:nvSpPr>
        <p:spPr bwMode="auto">
          <a:xfrm>
            <a:off x="2895600" y="4064000"/>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0" name="Rectangle 42" descr="羊皮纸"/>
          <p:cNvSpPr>
            <a:spLocks noChangeArrowheads="1"/>
          </p:cNvSpPr>
          <p:nvPr/>
        </p:nvSpPr>
        <p:spPr bwMode="auto">
          <a:xfrm>
            <a:off x="8305800" y="39481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1" name="Rectangle 43" descr="羊皮纸"/>
          <p:cNvSpPr>
            <a:spLocks noChangeArrowheads="1"/>
          </p:cNvSpPr>
          <p:nvPr/>
        </p:nvSpPr>
        <p:spPr bwMode="auto">
          <a:xfrm>
            <a:off x="228600" y="3262313"/>
            <a:ext cx="609600" cy="457200"/>
          </a:xfrm>
          <a:prstGeom prst="rect">
            <a:avLst/>
          </a:prstGeom>
          <a:blipFill dpi="0" rotWithShape="0">
            <a:blip r:embed="rId2" cstate="print"/>
            <a:srcRect/>
            <a:tile tx="0" ty="0" sx="100000" sy="100000" flip="none" algn="tl"/>
          </a:blipFill>
          <a:ln w="25400">
            <a:solidFill>
              <a:schemeClr val="tx1"/>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3" name="Text Box 45" descr="羊皮纸"/>
          <p:cNvSpPr txBox="1">
            <a:spLocks noChangeArrowheads="1"/>
          </p:cNvSpPr>
          <p:nvPr/>
        </p:nvSpPr>
        <p:spPr bwMode="auto">
          <a:xfrm>
            <a:off x="136525" y="5064125"/>
            <a:ext cx="1843088" cy="488950"/>
          </a:xfrm>
          <a:prstGeom prst="rect">
            <a:avLst/>
          </a:prstGeom>
          <a:noFill/>
          <a:ln w="25400">
            <a:noFill/>
            <a:miter lim="800000"/>
            <a:headEnd/>
            <a:tailEnd/>
          </a:ln>
          <a:effectLst/>
        </p:spPr>
        <p:txBody>
          <a:bodyPr wrap="none">
            <a:spAutoFit/>
          </a:bodyPr>
          <a:lstStyle/>
          <a:p>
            <a:pPr algn="l"/>
            <a:r>
              <a:rPr kumimoji="1" lang="zh-CN" altLang="en-US" sz="2600" b="1" dirty="0">
                <a:solidFill>
                  <a:srgbClr val="FFFF00"/>
                </a:solidFill>
              </a:rPr>
              <a:t>第二趟收集</a:t>
            </a:r>
          </a:p>
        </p:txBody>
      </p:sp>
      <p:sp>
        <p:nvSpPr>
          <p:cNvPr id="1000494" name="Rectangle 46" descr="羊皮纸"/>
          <p:cNvSpPr>
            <a:spLocks noChangeArrowheads="1"/>
          </p:cNvSpPr>
          <p:nvPr/>
        </p:nvSpPr>
        <p:spPr bwMode="auto">
          <a:xfrm>
            <a:off x="4724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5" name="Line 47"/>
          <p:cNvSpPr>
            <a:spLocks noChangeShapeType="1"/>
          </p:cNvSpPr>
          <p:nvPr/>
        </p:nvSpPr>
        <p:spPr bwMode="auto">
          <a:xfrm>
            <a:off x="7620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96" name="Rectangle 48" descr="羊皮纸"/>
          <p:cNvSpPr>
            <a:spLocks noChangeArrowheads="1"/>
          </p:cNvSpPr>
          <p:nvPr/>
        </p:nvSpPr>
        <p:spPr bwMode="auto">
          <a:xfrm>
            <a:off x="8382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7" name="Line 49"/>
          <p:cNvSpPr>
            <a:spLocks noChangeShapeType="1"/>
          </p:cNvSpPr>
          <p:nvPr/>
        </p:nvSpPr>
        <p:spPr bwMode="auto">
          <a:xfrm>
            <a:off x="16764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498" name="Rectangle 50" descr="羊皮纸"/>
          <p:cNvSpPr>
            <a:spLocks noChangeArrowheads="1"/>
          </p:cNvSpPr>
          <p:nvPr/>
        </p:nvSpPr>
        <p:spPr bwMode="auto">
          <a:xfrm>
            <a:off x="38100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499" name="Line 51"/>
          <p:cNvSpPr>
            <a:spLocks noChangeShapeType="1"/>
          </p:cNvSpPr>
          <p:nvPr/>
        </p:nvSpPr>
        <p:spPr bwMode="auto">
          <a:xfrm>
            <a:off x="25908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0" name="Rectangle 52" descr="羊皮纸"/>
          <p:cNvSpPr>
            <a:spLocks noChangeArrowheads="1"/>
          </p:cNvSpPr>
          <p:nvPr/>
        </p:nvSpPr>
        <p:spPr bwMode="auto">
          <a:xfrm>
            <a:off x="1524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1" name="Line 53"/>
          <p:cNvSpPr>
            <a:spLocks noChangeShapeType="1"/>
          </p:cNvSpPr>
          <p:nvPr/>
        </p:nvSpPr>
        <p:spPr bwMode="auto">
          <a:xfrm>
            <a:off x="35052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2" name="Rectangle 54" descr="羊皮纸"/>
          <p:cNvSpPr>
            <a:spLocks noChangeArrowheads="1"/>
          </p:cNvSpPr>
          <p:nvPr/>
        </p:nvSpPr>
        <p:spPr bwMode="auto">
          <a:xfrm>
            <a:off x="1981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3" name="Line 55"/>
          <p:cNvSpPr>
            <a:spLocks noChangeShapeType="1"/>
          </p:cNvSpPr>
          <p:nvPr/>
        </p:nvSpPr>
        <p:spPr bwMode="auto">
          <a:xfrm>
            <a:off x="44196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4" name="Rectangle 56" descr="羊皮纸"/>
          <p:cNvSpPr>
            <a:spLocks noChangeArrowheads="1"/>
          </p:cNvSpPr>
          <p:nvPr/>
        </p:nvSpPr>
        <p:spPr bwMode="auto">
          <a:xfrm>
            <a:off x="7467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5" name="Line 57"/>
          <p:cNvSpPr>
            <a:spLocks noChangeShapeType="1"/>
          </p:cNvSpPr>
          <p:nvPr/>
        </p:nvSpPr>
        <p:spPr bwMode="auto">
          <a:xfrm>
            <a:off x="53340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6" name="Rectangle 58" descr="羊皮纸"/>
          <p:cNvSpPr>
            <a:spLocks noChangeArrowheads="1"/>
          </p:cNvSpPr>
          <p:nvPr/>
        </p:nvSpPr>
        <p:spPr bwMode="auto">
          <a:xfrm>
            <a:off x="28956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7" name="Line 59"/>
          <p:cNvSpPr>
            <a:spLocks noChangeShapeType="1"/>
          </p:cNvSpPr>
          <p:nvPr/>
        </p:nvSpPr>
        <p:spPr bwMode="auto">
          <a:xfrm>
            <a:off x="62484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08" name="Rectangle 60" descr="羊皮纸"/>
          <p:cNvSpPr>
            <a:spLocks noChangeArrowheads="1"/>
          </p:cNvSpPr>
          <p:nvPr/>
        </p:nvSpPr>
        <p:spPr bwMode="auto">
          <a:xfrm>
            <a:off x="1066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09" name="Line 61"/>
          <p:cNvSpPr>
            <a:spLocks noChangeShapeType="1"/>
          </p:cNvSpPr>
          <p:nvPr/>
        </p:nvSpPr>
        <p:spPr bwMode="auto">
          <a:xfrm>
            <a:off x="71628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10" name="Rectangle 62" descr="羊皮纸"/>
          <p:cNvSpPr>
            <a:spLocks noChangeArrowheads="1"/>
          </p:cNvSpPr>
          <p:nvPr/>
        </p:nvSpPr>
        <p:spPr bwMode="auto">
          <a:xfrm>
            <a:off x="56388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0511" name="Line 63"/>
          <p:cNvSpPr>
            <a:spLocks noChangeShapeType="1"/>
          </p:cNvSpPr>
          <p:nvPr/>
        </p:nvSpPr>
        <p:spPr bwMode="auto">
          <a:xfrm>
            <a:off x="8077200" y="5962650"/>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0512" name="Rectangle 64" descr="羊皮纸"/>
          <p:cNvSpPr>
            <a:spLocks noChangeArrowheads="1"/>
          </p:cNvSpPr>
          <p:nvPr/>
        </p:nvSpPr>
        <p:spPr bwMode="auto">
          <a:xfrm>
            <a:off x="6553200" y="5734050"/>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8" name="Text Box 44"/>
          <p:cNvSpPr txBox="1">
            <a:spLocks noChangeArrowheads="1"/>
          </p:cNvSpPr>
          <p:nvPr/>
        </p:nvSpPr>
        <p:spPr bwMode="auto">
          <a:xfrm>
            <a:off x="136525" y="4512352"/>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69" name="灯片编号占位符 68"/>
          <p:cNvSpPr>
            <a:spLocks noGrp="1"/>
          </p:cNvSpPr>
          <p:nvPr>
            <p:ph type="sldNum" sz="quarter" idx="12"/>
          </p:nvPr>
        </p:nvSpPr>
        <p:spPr/>
        <p:txBody>
          <a:bodyPr/>
          <a:lstStyle/>
          <a:p>
            <a:fld id="{4717F81E-E54E-4311-B9CB-5A0E4AFE9DD3}" type="slidenum">
              <a:rPr lang="en-US" altLang="zh-CN" smtClean="0"/>
              <a:pPr/>
              <a:t>74</a:t>
            </a:fld>
            <a:endParaRPr lang="en-US" altLang="zh-CN" dirty="0"/>
          </a:p>
        </p:txBody>
      </p:sp>
      <p:sp>
        <p:nvSpPr>
          <p:cNvPr id="66" name="Text Box 23"/>
          <p:cNvSpPr txBox="1">
            <a:spLocks noChangeArrowheads="1"/>
          </p:cNvSpPr>
          <p:nvPr/>
        </p:nvSpPr>
        <p:spPr bwMode="auto">
          <a:xfrm>
            <a:off x="171450" y="2248546"/>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Text Box 2"/>
          <p:cNvSpPr txBox="1">
            <a:spLocks noChangeArrowheads="1"/>
          </p:cNvSpPr>
          <p:nvPr/>
        </p:nvSpPr>
        <p:spPr bwMode="auto">
          <a:xfrm>
            <a:off x="190439" y="179343"/>
            <a:ext cx="8580555" cy="579437"/>
          </a:xfrm>
          <a:prstGeom prst="rect">
            <a:avLst/>
          </a:prstGeom>
          <a:noFill/>
          <a:ln w="9525">
            <a:noFill/>
            <a:miter lim="800000"/>
            <a:headEnd/>
            <a:tailEnd/>
          </a:ln>
        </p:spPr>
        <p:txBody>
          <a:bodyPr wrap="square">
            <a:spAutoFit/>
          </a:bodyPr>
          <a:lstStyle/>
          <a:p>
            <a:r>
              <a:rPr kumimoji="1" lang="zh-CN" altLang="en-US" sz="3200" b="1" dirty="0"/>
              <a:t>基数排序的“分配”与“收集”过程   第三趟</a:t>
            </a:r>
            <a:endParaRPr kumimoji="1" lang="zh-CN" altLang="en-US" sz="2800" dirty="0">
              <a:ea typeface="宋体" pitchFamily="2" charset="-122"/>
            </a:endParaRPr>
          </a:p>
        </p:txBody>
      </p:sp>
      <p:sp>
        <p:nvSpPr>
          <p:cNvPr id="1001475" name="Rectangle 3" descr="羊皮纸"/>
          <p:cNvSpPr>
            <a:spLocks noChangeArrowheads="1"/>
          </p:cNvSpPr>
          <p:nvPr/>
        </p:nvSpPr>
        <p:spPr bwMode="auto">
          <a:xfrm>
            <a:off x="19812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76" name="Line 4"/>
          <p:cNvSpPr>
            <a:spLocks noChangeShapeType="1"/>
          </p:cNvSpPr>
          <p:nvPr/>
        </p:nvSpPr>
        <p:spPr bwMode="auto">
          <a:xfrm>
            <a:off x="7620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77" name="Line 5"/>
          <p:cNvSpPr>
            <a:spLocks noChangeShapeType="1"/>
          </p:cNvSpPr>
          <p:nvPr/>
        </p:nvSpPr>
        <p:spPr bwMode="auto">
          <a:xfrm>
            <a:off x="16764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78" name="Rectangle 6" descr="羊皮纸"/>
          <p:cNvSpPr>
            <a:spLocks noChangeArrowheads="1"/>
          </p:cNvSpPr>
          <p:nvPr/>
        </p:nvSpPr>
        <p:spPr bwMode="auto">
          <a:xfrm>
            <a:off x="38100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79" name="Line 7"/>
          <p:cNvSpPr>
            <a:spLocks noChangeShapeType="1"/>
          </p:cNvSpPr>
          <p:nvPr/>
        </p:nvSpPr>
        <p:spPr bwMode="auto">
          <a:xfrm>
            <a:off x="25908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0" name="Rectangle 8" descr="羊皮纸"/>
          <p:cNvSpPr>
            <a:spLocks noChangeArrowheads="1"/>
          </p:cNvSpPr>
          <p:nvPr/>
        </p:nvSpPr>
        <p:spPr bwMode="auto">
          <a:xfrm>
            <a:off x="74676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1" name="Line 9"/>
          <p:cNvSpPr>
            <a:spLocks noChangeShapeType="1"/>
          </p:cNvSpPr>
          <p:nvPr/>
        </p:nvSpPr>
        <p:spPr bwMode="auto">
          <a:xfrm>
            <a:off x="35052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2" name="Rectangle 10" descr="羊皮纸"/>
          <p:cNvSpPr>
            <a:spLocks noChangeArrowheads="1"/>
          </p:cNvSpPr>
          <p:nvPr/>
        </p:nvSpPr>
        <p:spPr bwMode="auto">
          <a:xfrm>
            <a:off x="56388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3" name="Rectangle 11" descr="羊皮纸"/>
          <p:cNvSpPr>
            <a:spLocks noChangeArrowheads="1"/>
          </p:cNvSpPr>
          <p:nvPr/>
        </p:nvSpPr>
        <p:spPr bwMode="auto">
          <a:xfrm>
            <a:off x="65532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4" name="Line 12"/>
          <p:cNvSpPr>
            <a:spLocks noChangeShapeType="1"/>
          </p:cNvSpPr>
          <p:nvPr/>
        </p:nvSpPr>
        <p:spPr bwMode="auto">
          <a:xfrm>
            <a:off x="44196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5" name="Rectangle 13" descr="羊皮纸"/>
          <p:cNvSpPr>
            <a:spLocks noChangeArrowheads="1"/>
          </p:cNvSpPr>
          <p:nvPr/>
        </p:nvSpPr>
        <p:spPr bwMode="auto">
          <a:xfrm>
            <a:off x="1524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6" name="Line 14"/>
          <p:cNvSpPr>
            <a:spLocks noChangeShapeType="1"/>
          </p:cNvSpPr>
          <p:nvPr/>
        </p:nvSpPr>
        <p:spPr bwMode="auto">
          <a:xfrm>
            <a:off x="53340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7" name="Rectangle 15" descr="羊皮纸"/>
          <p:cNvSpPr>
            <a:spLocks noChangeArrowheads="1"/>
          </p:cNvSpPr>
          <p:nvPr/>
        </p:nvSpPr>
        <p:spPr bwMode="auto">
          <a:xfrm>
            <a:off x="28956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88" name="Line 16"/>
          <p:cNvSpPr>
            <a:spLocks noChangeShapeType="1"/>
          </p:cNvSpPr>
          <p:nvPr/>
        </p:nvSpPr>
        <p:spPr bwMode="auto">
          <a:xfrm>
            <a:off x="62484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89" name="Rectangle 17" descr="羊皮纸"/>
          <p:cNvSpPr>
            <a:spLocks noChangeArrowheads="1"/>
          </p:cNvSpPr>
          <p:nvPr/>
        </p:nvSpPr>
        <p:spPr bwMode="auto">
          <a:xfrm>
            <a:off x="47244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0" name="Line 18"/>
          <p:cNvSpPr>
            <a:spLocks noChangeShapeType="1"/>
          </p:cNvSpPr>
          <p:nvPr/>
        </p:nvSpPr>
        <p:spPr bwMode="auto">
          <a:xfrm>
            <a:off x="71628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91" name="Rectangle 19" descr="羊皮纸"/>
          <p:cNvSpPr>
            <a:spLocks noChangeArrowheads="1"/>
          </p:cNvSpPr>
          <p:nvPr/>
        </p:nvSpPr>
        <p:spPr bwMode="auto">
          <a:xfrm>
            <a:off x="83820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2" name="Line 20"/>
          <p:cNvSpPr>
            <a:spLocks noChangeShapeType="1"/>
          </p:cNvSpPr>
          <p:nvPr/>
        </p:nvSpPr>
        <p:spPr bwMode="auto">
          <a:xfrm>
            <a:off x="8077200" y="1247742"/>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493" name="Rectangle 21" descr="羊皮纸"/>
          <p:cNvSpPr>
            <a:spLocks noChangeArrowheads="1"/>
          </p:cNvSpPr>
          <p:nvPr/>
        </p:nvSpPr>
        <p:spPr bwMode="auto">
          <a:xfrm>
            <a:off x="1066800" y="1019142"/>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494" name="Text Box 22"/>
          <p:cNvSpPr txBox="1">
            <a:spLocks noChangeArrowheads="1"/>
          </p:cNvSpPr>
          <p:nvPr/>
        </p:nvSpPr>
        <p:spPr bwMode="auto">
          <a:xfrm>
            <a:off x="76200" y="1577942"/>
            <a:ext cx="4948238" cy="519112"/>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第三趟分配（按最高位 </a:t>
            </a:r>
            <a:r>
              <a:rPr kumimoji="1" lang="en-US" altLang="zh-CN" sz="2800" b="1" i="1" dirty="0" err="1">
                <a:solidFill>
                  <a:srgbClr val="FFFF00"/>
                </a:solidFill>
              </a:rPr>
              <a:t>i</a:t>
            </a:r>
            <a:r>
              <a:rPr kumimoji="1" lang="en-US" altLang="zh-CN" sz="2800" b="1" dirty="0">
                <a:solidFill>
                  <a:srgbClr val="FFFF00"/>
                </a:solidFill>
              </a:rPr>
              <a:t> = 1 </a:t>
            </a:r>
            <a:r>
              <a:rPr kumimoji="1" lang="zh-CN" altLang="en-US" sz="2800" b="1" dirty="0">
                <a:solidFill>
                  <a:srgbClr val="FFFF00"/>
                </a:solidFill>
              </a:rPr>
              <a:t>）</a:t>
            </a:r>
          </a:p>
        </p:txBody>
      </p:sp>
      <p:sp>
        <p:nvSpPr>
          <p:cNvPr id="1001495" name="Text Box 23"/>
          <p:cNvSpPr txBox="1">
            <a:spLocks noChangeArrowheads="1"/>
          </p:cNvSpPr>
          <p:nvPr/>
        </p:nvSpPr>
        <p:spPr bwMode="auto">
          <a:xfrm>
            <a:off x="171450" y="2087529"/>
            <a:ext cx="9166292" cy="523220"/>
          </a:xfrm>
          <a:prstGeom prst="rect">
            <a:avLst/>
          </a:prstGeom>
          <a:noFill/>
          <a:ln w="9525">
            <a:noFill/>
            <a:miter lim="800000"/>
            <a:headEnd/>
            <a:tailEnd/>
          </a:ln>
        </p:spPr>
        <p:txBody>
          <a:bodyPr wrap="none">
            <a:spAutoFit/>
          </a:bodyPr>
          <a:lstStyle/>
          <a:p>
            <a:pPr algn="l"/>
            <a:r>
              <a:rPr kumimoji="1" lang="en-US" altLang="zh-CN" sz="2800" b="1" i="1" dirty="0" smtClean="0"/>
              <a:t>e</a:t>
            </a:r>
            <a:r>
              <a:rPr kumimoji="1" lang="en-US" altLang="zh-CN" sz="2800" b="1" dirty="0" smtClean="0"/>
              <a:t>[0]   </a:t>
            </a:r>
            <a:r>
              <a:rPr kumimoji="1" lang="en-US" altLang="zh-CN" sz="2800" b="1" i="1" dirty="0" smtClean="0"/>
              <a:t>e</a:t>
            </a:r>
            <a:r>
              <a:rPr kumimoji="1" lang="en-US" altLang="zh-CN" sz="2800" b="1" dirty="0" smtClean="0"/>
              <a:t>[1]    </a:t>
            </a:r>
            <a:r>
              <a:rPr kumimoji="1" lang="en-US" altLang="zh-CN" sz="2800" b="1" i="1" dirty="0" smtClean="0"/>
              <a:t>e</a:t>
            </a:r>
            <a:r>
              <a:rPr kumimoji="1" lang="en-US" altLang="zh-CN" sz="2800" b="1" dirty="0" smtClean="0"/>
              <a:t>[2]   </a:t>
            </a:r>
            <a:r>
              <a:rPr kumimoji="1" lang="en-US" altLang="zh-CN" sz="2800" b="1" i="1" dirty="0" smtClean="0"/>
              <a:t>e</a:t>
            </a:r>
            <a:r>
              <a:rPr kumimoji="1" lang="en-US" altLang="zh-CN" sz="2800" b="1" dirty="0" smtClean="0"/>
              <a:t>[3]     </a:t>
            </a:r>
            <a:r>
              <a:rPr kumimoji="1" lang="en-US" altLang="zh-CN" sz="2800" b="1" i="1" dirty="0" smtClean="0"/>
              <a:t>e</a:t>
            </a:r>
            <a:r>
              <a:rPr kumimoji="1" lang="en-US" altLang="zh-CN" sz="2800" b="1" dirty="0" smtClean="0"/>
              <a:t>[4]   </a:t>
            </a:r>
            <a:r>
              <a:rPr kumimoji="1" lang="en-US" altLang="zh-CN" sz="2800" b="1" i="1" dirty="0" smtClean="0"/>
              <a:t>e</a:t>
            </a:r>
            <a:r>
              <a:rPr kumimoji="1" lang="en-US" altLang="zh-CN" sz="2800" b="1" dirty="0" smtClean="0"/>
              <a:t>[5]    </a:t>
            </a:r>
            <a:r>
              <a:rPr kumimoji="1" lang="en-US" altLang="zh-CN" sz="2800" b="1" i="1" dirty="0" smtClean="0"/>
              <a:t>e</a:t>
            </a:r>
            <a:r>
              <a:rPr kumimoji="1" lang="en-US" altLang="zh-CN" sz="2800" b="1" dirty="0" smtClean="0"/>
              <a:t>[6]    </a:t>
            </a:r>
            <a:r>
              <a:rPr kumimoji="1" lang="en-US" altLang="zh-CN" sz="2800" b="1" i="1" dirty="0" smtClean="0"/>
              <a:t>e</a:t>
            </a:r>
            <a:r>
              <a:rPr kumimoji="1" lang="en-US" altLang="zh-CN" sz="2800" b="1" dirty="0" smtClean="0"/>
              <a:t>[7]    </a:t>
            </a:r>
            <a:r>
              <a:rPr kumimoji="1" lang="en-US" altLang="zh-CN" sz="2800" b="1" i="1" dirty="0" smtClean="0"/>
              <a:t>e</a:t>
            </a:r>
            <a:r>
              <a:rPr kumimoji="1" lang="en-US" altLang="zh-CN" sz="2800" b="1" dirty="0" smtClean="0"/>
              <a:t>[8]    </a:t>
            </a:r>
            <a:r>
              <a:rPr kumimoji="1" lang="en-US" altLang="zh-CN" sz="2800" b="1" i="1" dirty="0" smtClean="0"/>
              <a:t>e</a:t>
            </a:r>
            <a:r>
              <a:rPr kumimoji="1" lang="en-US" altLang="zh-CN" sz="2800" b="1" dirty="0" smtClean="0"/>
              <a:t>[9]</a:t>
            </a:r>
            <a:endParaRPr kumimoji="1" lang="en-US" altLang="zh-CN" sz="2800" b="1" dirty="0"/>
          </a:p>
        </p:txBody>
      </p:sp>
      <p:sp>
        <p:nvSpPr>
          <p:cNvPr id="1001496" name="Line 24"/>
          <p:cNvSpPr>
            <a:spLocks noChangeShapeType="1"/>
          </p:cNvSpPr>
          <p:nvPr/>
        </p:nvSpPr>
        <p:spPr bwMode="auto">
          <a:xfrm>
            <a:off x="533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7" name="Line 25"/>
          <p:cNvSpPr>
            <a:spLocks noChangeShapeType="1"/>
          </p:cNvSpPr>
          <p:nvPr/>
        </p:nvSpPr>
        <p:spPr bwMode="auto">
          <a:xfrm>
            <a:off x="1447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8" name="Line 26"/>
          <p:cNvSpPr>
            <a:spLocks noChangeShapeType="1"/>
          </p:cNvSpPr>
          <p:nvPr/>
        </p:nvSpPr>
        <p:spPr bwMode="auto">
          <a:xfrm>
            <a:off x="2362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499" name="Line 27"/>
          <p:cNvSpPr>
            <a:spLocks noChangeShapeType="1"/>
          </p:cNvSpPr>
          <p:nvPr/>
        </p:nvSpPr>
        <p:spPr bwMode="auto">
          <a:xfrm>
            <a:off x="3200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0" name="Line 28"/>
          <p:cNvSpPr>
            <a:spLocks noChangeShapeType="1"/>
          </p:cNvSpPr>
          <p:nvPr/>
        </p:nvSpPr>
        <p:spPr bwMode="auto">
          <a:xfrm>
            <a:off x="4114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1" name="Line 29"/>
          <p:cNvSpPr>
            <a:spLocks noChangeShapeType="1"/>
          </p:cNvSpPr>
          <p:nvPr/>
        </p:nvSpPr>
        <p:spPr bwMode="auto">
          <a:xfrm>
            <a:off x="5029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2" name="Line 30"/>
          <p:cNvSpPr>
            <a:spLocks noChangeShapeType="1"/>
          </p:cNvSpPr>
          <p:nvPr/>
        </p:nvSpPr>
        <p:spPr bwMode="auto">
          <a:xfrm>
            <a:off x="58674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3" name="Line 31"/>
          <p:cNvSpPr>
            <a:spLocks noChangeShapeType="1"/>
          </p:cNvSpPr>
          <p:nvPr/>
        </p:nvSpPr>
        <p:spPr bwMode="auto">
          <a:xfrm>
            <a:off x="67818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4" name="Line 32"/>
          <p:cNvSpPr>
            <a:spLocks noChangeShapeType="1"/>
          </p:cNvSpPr>
          <p:nvPr/>
        </p:nvSpPr>
        <p:spPr bwMode="auto">
          <a:xfrm>
            <a:off x="76962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5" name="Line 33"/>
          <p:cNvSpPr>
            <a:spLocks noChangeShapeType="1"/>
          </p:cNvSpPr>
          <p:nvPr/>
        </p:nvSpPr>
        <p:spPr bwMode="auto">
          <a:xfrm flipH="1">
            <a:off x="8610600" y="2630454"/>
            <a:ext cx="0" cy="1752600"/>
          </a:xfrm>
          <a:prstGeom prst="line">
            <a:avLst/>
          </a:prstGeom>
          <a:noFill/>
          <a:ln w="28575">
            <a:solidFill>
              <a:srgbClr val="FFFF00"/>
            </a:solidFill>
            <a:round/>
            <a:headEnd type="stealth" w="med" len="lg"/>
            <a:tailEnd/>
          </a:ln>
        </p:spPr>
        <p:txBody>
          <a:bodyPr wrap="none" anchor="ctr"/>
          <a:lstStyle/>
          <a:p>
            <a:endParaRPr lang="zh-CN" altLang="en-US">
              <a:solidFill>
                <a:schemeClr val="bg1"/>
              </a:solidFill>
            </a:endParaRPr>
          </a:p>
        </p:txBody>
      </p:sp>
      <p:sp>
        <p:nvSpPr>
          <p:cNvPr id="1001506" name="Rectangle 34" descr="羊皮纸"/>
          <p:cNvSpPr>
            <a:spLocks noChangeArrowheads="1"/>
          </p:cNvSpPr>
          <p:nvPr/>
        </p:nvSpPr>
        <p:spPr bwMode="auto">
          <a:xfrm>
            <a:off x="55626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7" name="Rectangle 35" descr="羊皮纸"/>
          <p:cNvSpPr>
            <a:spLocks noChangeArrowheads="1"/>
          </p:cNvSpPr>
          <p:nvPr/>
        </p:nvSpPr>
        <p:spPr bwMode="auto">
          <a:xfrm>
            <a:off x="6477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8" name="Rectangle 36" descr="羊皮纸"/>
          <p:cNvSpPr>
            <a:spLocks noChangeArrowheads="1"/>
          </p:cNvSpPr>
          <p:nvPr/>
        </p:nvSpPr>
        <p:spPr bwMode="auto">
          <a:xfrm>
            <a:off x="83058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09" name="Rectangle 37" descr="羊皮纸"/>
          <p:cNvSpPr>
            <a:spLocks noChangeArrowheads="1"/>
          </p:cNvSpPr>
          <p:nvPr/>
        </p:nvSpPr>
        <p:spPr bwMode="auto">
          <a:xfrm>
            <a:off x="3810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0" name="Rectangle 38" descr="羊皮纸"/>
          <p:cNvSpPr>
            <a:spLocks noChangeArrowheads="1"/>
          </p:cNvSpPr>
          <p:nvPr/>
        </p:nvSpPr>
        <p:spPr bwMode="auto">
          <a:xfrm>
            <a:off x="5562600" y="29971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1" name="Rectangle 39" descr="羊皮纸"/>
          <p:cNvSpPr>
            <a:spLocks noChangeArrowheads="1"/>
          </p:cNvSpPr>
          <p:nvPr/>
        </p:nvSpPr>
        <p:spPr bwMode="auto">
          <a:xfrm>
            <a:off x="11430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2" name="Rectangle 40" descr="羊皮纸"/>
          <p:cNvSpPr>
            <a:spLocks noChangeArrowheads="1"/>
          </p:cNvSpPr>
          <p:nvPr/>
        </p:nvSpPr>
        <p:spPr bwMode="auto">
          <a:xfrm>
            <a:off x="20574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3" name="Rectangle 41" descr="羊皮纸"/>
          <p:cNvSpPr>
            <a:spLocks noChangeArrowheads="1"/>
          </p:cNvSpPr>
          <p:nvPr/>
        </p:nvSpPr>
        <p:spPr bwMode="auto">
          <a:xfrm>
            <a:off x="47244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4" name="Rectangle 42" descr="羊皮纸"/>
          <p:cNvSpPr>
            <a:spLocks noChangeArrowheads="1"/>
          </p:cNvSpPr>
          <p:nvPr/>
        </p:nvSpPr>
        <p:spPr bwMode="auto">
          <a:xfrm>
            <a:off x="6477000" y="29971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5" name="Rectangle 43" descr="羊皮纸"/>
          <p:cNvSpPr>
            <a:spLocks noChangeArrowheads="1"/>
          </p:cNvSpPr>
          <p:nvPr/>
        </p:nvSpPr>
        <p:spPr bwMode="auto">
          <a:xfrm>
            <a:off x="2895600" y="3682967"/>
            <a:ext cx="609600" cy="457200"/>
          </a:xfrm>
          <a:prstGeom prst="rect">
            <a:avLst/>
          </a:prstGeom>
          <a:blipFill dpi="0" rotWithShape="0">
            <a:blip r:embed="rId2" cstate="print"/>
            <a:srcRect/>
            <a:tile tx="0" ty="0" sx="100000" sy="100000" flip="none" algn="tl"/>
          </a:blipFill>
          <a:ln w="25400">
            <a:solidFill>
              <a:srgbClr val="003366"/>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6" name="Text Box 44"/>
          <p:cNvSpPr txBox="1">
            <a:spLocks noChangeArrowheads="1"/>
          </p:cNvSpPr>
          <p:nvPr/>
        </p:nvSpPr>
        <p:spPr bwMode="auto">
          <a:xfrm>
            <a:off x="136525" y="4373529"/>
            <a:ext cx="8908208" cy="523220"/>
          </a:xfrm>
          <a:prstGeom prst="rect">
            <a:avLst/>
          </a:prstGeom>
          <a:noFill/>
          <a:ln w="9525">
            <a:noFill/>
            <a:miter lim="800000"/>
            <a:headEnd/>
            <a:tailEnd/>
          </a:ln>
        </p:spPr>
        <p:txBody>
          <a:bodyPr wrap="none">
            <a:spAutoFit/>
          </a:bodyPr>
          <a:lstStyle/>
          <a:p>
            <a:pPr algn="l"/>
            <a:r>
              <a:rPr kumimoji="1" lang="en-US" altLang="zh-CN" sz="2800" b="1" i="1" dirty="0" smtClean="0">
                <a:ea typeface="宋体" pitchFamily="2" charset="-122"/>
              </a:rPr>
              <a:t>f</a:t>
            </a:r>
            <a:r>
              <a:rPr kumimoji="1" lang="en-US" altLang="zh-CN" sz="2800" b="1" dirty="0" smtClean="0">
                <a:ea typeface="宋体" pitchFamily="2" charset="-122"/>
              </a:rPr>
              <a:t>[0</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[1</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[2</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[3</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[4</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[5]    </a:t>
            </a:r>
            <a:r>
              <a:rPr kumimoji="1" lang="en-US" altLang="zh-CN" sz="2800" b="1" i="1" dirty="0" smtClean="0">
                <a:ea typeface="宋体" pitchFamily="2" charset="-122"/>
              </a:rPr>
              <a:t>f</a:t>
            </a:r>
            <a:r>
              <a:rPr kumimoji="1" lang="en-US" altLang="zh-CN" sz="2800" b="1" dirty="0" smtClean="0">
                <a:ea typeface="宋体" pitchFamily="2" charset="-122"/>
              </a:rPr>
              <a:t>[6]    </a:t>
            </a:r>
            <a:r>
              <a:rPr kumimoji="1" lang="en-US" altLang="zh-CN" sz="2800" b="1" i="1" dirty="0" smtClean="0">
                <a:ea typeface="宋体" pitchFamily="2" charset="-122"/>
              </a:rPr>
              <a:t>f</a:t>
            </a:r>
            <a:r>
              <a:rPr kumimoji="1" lang="en-US" altLang="zh-CN" sz="2800" b="1" dirty="0" smtClean="0">
                <a:ea typeface="宋体" pitchFamily="2" charset="-122"/>
              </a:rPr>
              <a:t>[7</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[8</a:t>
            </a:r>
            <a:r>
              <a:rPr kumimoji="1" lang="en-US" altLang="zh-CN" sz="2800" b="1" dirty="0">
                <a:ea typeface="宋体" pitchFamily="2" charset="-122"/>
              </a:rPr>
              <a:t>]   </a:t>
            </a:r>
            <a:r>
              <a:rPr kumimoji="1" lang="en-US" altLang="zh-CN" sz="2800" b="1" dirty="0" smtClean="0">
                <a:ea typeface="宋体" pitchFamily="2" charset="-122"/>
              </a:rPr>
              <a:t> </a:t>
            </a:r>
            <a:r>
              <a:rPr kumimoji="1" lang="en-US" altLang="zh-CN" sz="2800" b="1" i="1" dirty="0" smtClean="0">
                <a:ea typeface="宋体" pitchFamily="2" charset="-122"/>
              </a:rPr>
              <a:t>f</a:t>
            </a:r>
            <a:r>
              <a:rPr kumimoji="1" lang="en-US" altLang="zh-CN" sz="2800" b="1" dirty="0" smtClean="0">
                <a:ea typeface="宋体" pitchFamily="2" charset="-122"/>
              </a:rPr>
              <a:t>[9</a:t>
            </a:r>
            <a:r>
              <a:rPr kumimoji="1" lang="en-US" altLang="zh-CN" sz="2800" b="1" dirty="0">
                <a:ea typeface="宋体" pitchFamily="2" charset="-122"/>
              </a:rPr>
              <a:t>]</a:t>
            </a:r>
            <a:endParaRPr kumimoji="1" lang="en-US" altLang="zh-CN" sz="2400" dirty="0">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a typeface="宋体" pitchFamily="2" charset="-122"/>
            </a:endParaRPr>
          </a:p>
        </p:txBody>
      </p:sp>
      <p:sp>
        <p:nvSpPr>
          <p:cNvPr id="1001517" name="Text Box 45"/>
          <p:cNvSpPr txBox="1">
            <a:spLocks noChangeArrowheads="1"/>
          </p:cNvSpPr>
          <p:nvPr/>
        </p:nvSpPr>
        <p:spPr bwMode="auto">
          <a:xfrm>
            <a:off x="76200" y="4916454"/>
            <a:ext cx="1970088" cy="519113"/>
          </a:xfrm>
          <a:prstGeom prst="rect">
            <a:avLst/>
          </a:prstGeom>
          <a:noFill/>
          <a:ln w="9525">
            <a:noFill/>
            <a:miter lim="800000"/>
            <a:headEnd/>
            <a:tailEnd/>
          </a:ln>
        </p:spPr>
        <p:txBody>
          <a:bodyPr wrap="none">
            <a:spAutoFit/>
          </a:bodyPr>
          <a:lstStyle/>
          <a:p>
            <a:pPr algn="l"/>
            <a:r>
              <a:rPr kumimoji="1" lang="zh-CN" altLang="en-US" sz="2800" b="1" dirty="0">
                <a:solidFill>
                  <a:srgbClr val="FFFF00"/>
                </a:solidFill>
              </a:rPr>
              <a:t>第三趟收集</a:t>
            </a:r>
          </a:p>
        </p:txBody>
      </p:sp>
      <p:sp>
        <p:nvSpPr>
          <p:cNvPr id="1001518" name="Rectangle 46" descr="羊皮纸"/>
          <p:cNvSpPr>
            <a:spLocks noChangeArrowheads="1"/>
          </p:cNvSpPr>
          <p:nvPr/>
        </p:nvSpPr>
        <p:spPr bwMode="auto">
          <a:xfrm>
            <a:off x="38100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530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19" name="Line 47"/>
          <p:cNvSpPr>
            <a:spLocks noChangeShapeType="1"/>
          </p:cNvSpPr>
          <p:nvPr/>
        </p:nvSpPr>
        <p:spPr bwMode="auto">
          <a:xfrm>
            <a:off x="7620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0" name="Rectangle 48" descr="羊皮纸"/>
          <p:cNvSpPr>
            <a:spLocks noChangeArrowheads="1"/>
          </p:cNvSpPr>
          <p:nvPr/>
        </p:nvSpPr>
        <p:spPr bwMode="auto">
          <a:xfrm>
            <a:off x="74676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790</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1" name="Line 49"/>
          <p:cNvSpPr>
            <a:spLocks noChangeShapeType="1"/>
          </p:cNvSpPr>
          <p:nvPr/>
        </p:nvSpPr>
        <p:spPr bwMode="auto">
          <a:xfrm>
            <a:off x="16764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2" name="Rectangle 50" descr="羊皮纸"/>
          <p:cNvSpPr>
            <a:spLocks noChangeArrowheads="1"/>
          </p:cNvSpPr>
          <p:nvPr/>
        </p:nvSpPr>
        <p:spPr bwMode="auto">
          <a:xfrm>
            <a:off x="83820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921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3" name="Line 51"/>
          <p:cNvSpPr>
            <a:spLocks noChangeShapeType="1"/>
          </p:cNvSpPr>
          <p:nvPr/>
        </p:nvSpPr>
        <p:spPr bwMode="auto">
          <a:xfrm>
            <a:off x="25908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4" name="Rectangle 52" descr="羊皮纸"/>
          <p:cNvSpPr>
            <a:spLocks noChangeArrowheads="1"/>
          </p:cNvSpPr>
          <p:nvPr/>
        </p:nvSpPr>
        <p:spPr bwMode="auto">
          <a:xfrm>
            <a:off x="1524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101</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5" name="Line 53"/>
          <p:cNvSpPr>
            <a:spLocks noChangeShapeType="1"/>
          </p:cNvSpPr>
          <p:nvPr/>
        </p:nvSpPr>
        <p:spPr bwMode="auto">
          <a:xfrm>
            <a:off x="35052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6" name="Rectangle 54" descr="羊皮纸"/>
          <p:cNvSpPr>
            <a:spLocks noChangeArrowheads="1"/>
          </p:cNvSpPr>
          <p:nvPr/>
        </p:nvSpPr>
        <p:spPr bwMode="auto">
          <a:xfrm>
            <a:off x="47244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614</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7" name="Line 55"/>
          <p:cNvSpPr>
            <a:spLocks noChangeShapeType="1"/>
          </p:cNvSpPr>
          <p:nvPr/>
        </p:nvSpPr>
        <p:spPr bwMode="auto">
          <a:xfrm>
            <a:off x="44196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28" name="Rectangle 56" descr="羊皮纸"/>
          <p:cNvSpPr>
            <a:spLocks noChangeArrowheads="1"/>
          </p:cNvSpPr>
          <p:nvPr/>
        </p:nvSpPr>
        <p:spPr bwMode="auto">
          <a:xfrm>
            <a:off x="28956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485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29" name="Line 57"/>
          <p:cNvSpPr>
            <a:spLocks noChangeShapeType="1"/>
          </p:cNvSpPr>
          <p:nvPr/>
        </p:nvSpPr>
        <p:spPr bwMode="auto">
          <a:xfrm>
            <a:off x="53340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0" name="Rectangle 58" descr="羊皮纸"/>
          <p:cNvSpPr>
            <a:spLocks noChangeArrowheads="1"/>
          </p:cNvSpPr>
          <p:nvPr/>
        </p:nvSpPr>
        <p:spPr bwMode="auto">
          <a:xfrm>
            <a:off x="10668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215</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1" name="Line 59"/>
          <p:cNvSpPr>
            <a:spLocks noChangeShapeType="1"/>
          </p:cNvSpPr>
          <p:nvPr/>
        </p:nvSpPr>
        <p:spPr bwMode="auto">
          <a:xfrm>
            <a:off x="62484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2" name="Rectangle 60" descr="羊皮纸"/>
          <p:cNvSpPr>
            <a:spLocks noChangeArrowheads="1"/>
          </p:cNvSpPr>
          <p:nvPr/>
        </p:nvSpPr>
        <p:spPr bwMode="auto">
          <a:xfrm>
            <a:off x="19812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306</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3" name="Line 61"/>
          <p:cNvSpPr>
            <a:spLocks noChangeShapeType="1"/>
          </p:cNvSpPr>
          <p:nvPr/>
        </p:nvSpPr>
        <p:spPr bwMode="auto">
          <a:xfrm>
            <a:off x="71628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4" name="Rectangle 62" descr="羊皮纸"/>
          <p:cNvSpPr>
            <a:spLocks noChangeArrowheads="1"/>
          </p:cNvSpPr>
          <p:nvPr/>
        </p:nvSpPr>
        <p:spPr bwMode="auto">
          <a:xfrm>
            <a:off x="56388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637</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1001535" name="Line 63"/>
          <p:cNvSpPr>
            <a:spLocks noChangeShapeType="1"/>
          </p:cNvSpPr>
          <p:nvPr/>
        </p:nvSpPr>
        <p:spPr bwMode="auto">
          <a:xfrm>
            <a:off x="8077200" y="5783229"/>
            <a:ext cx="304800" cy="0"/>
          </a:xfrm>
          <a:prstGeom prst="line">
            <a:avLst/>
          </a:prstGeom>
          <a:noFill/>
          <a:ln w="38100">
            <a:solidFill>
              <a:srgbClr val="92D050"/>
            </a:solidFill>
            <a:round/>
            <a:headEnd/>
            <a:tailEnd type="triangle" w="med" len="med"/>
          </a:ln>
        </p:spPr>
        <p:txBody>
          <a:bodyPr wrap="none" anchor="ctr"/>
          <a:lstStyle/>
          <a:p>
            <a:endParaRPr lang="zh-CN" altLang="en-US">
              <a:solidFill>
                <a:schemeClr val="bg1"/>
              </a:solidFill>
            </a:endParaRPr>
          </a:p>
        </p:txBody>
      </p:sp>
      <p:sp>
        <p:nvSpPr>
          <p:cNvPr id="1001536" name="Rectangle 64" descr="羊皮纸"/>
          <p:cNvSpPr>
            <a:spLocks noChangeArrowheads="1"/>
          </p:cNvSpPr>
          <p:nvPr/>
        </p:nvSpPr>
        <p:spPr bwMode="auto">
          <a:xfrm>
            <a:off x="6553200" y="5554629"/>
            <a:ext cx="609600" cy="457200"/>
          </a:xfrm>
          <a:prstGeom prst="rect">
            <a:avLst/>
          </a:prstGeom>
          <a:blipFill dpi="0" rotWithShape="0">
            <a:blip r:embed="rId2" cstate="print"/>
            <a:srcRect/>
            <a:tile tx="0" ty="0" sx="100000" sy="100000" flip="none" algn="tl"/>
          </a:blipFill>
          <a:ln w="25400">
            <a:solidFill>
              <a:srgbClr val="92D050"/>
            </a:solidFill>
            <a:miter lim="800000"/>
            <a:headEnd/>
            <a:tailEnd/>
          </a:ln>
          <a:effectLst/>
        </p:spPr>
        <p:txBody>
          <a:bodyPr wrap="none" anchor="ctr"/>
          <a:lstStyle/>
          <a:p>
            <a:r>
              <a:rPr kumimoji="1" lang="en-US" altLang="zh-CN" sz="2600" b="1">
                <a:solidFill>
                  <a:schemeClr val="bg1"/>
                </a:solidFill>
                <a:ea typeface="宋体" pitchFamily="2" charset="-122"/>
              </a:rPr>
              <a:t>738</a:t>
            </a:r>
            <a:endParaRPr kumimoji="1" lang="en-US" altLang="zh-CN" sz="2600">
              <a:solidFill>
                <a:schemeClr val="bg1"/>
              </a:solidFill>
              <a:effectDag name="">
                <a:cont type="tree" name="">
                  <a:effect ref="fillLine"/>
                  <a:outerShdw dist="38100" dir="13500000" algn="br">
                    <a:srgbClr val="FFFFDD"/>
                  </a:outerShdw>
                </a:cont>
                <a:cont type="tree" name="">
                  <a:effect ref="fillLine"/>
                  <a:outerShdw dist="38100" dir="2700000" algn="tl">
                    <a:srgbClr val="99987A"/>
                  </a:outerShdw>
                </a:cont>
                <a:effect ref="fillLine"/>
              </a:effectDag>
              <a:ea typeface="宋体" pitchFamily="2" charset="-122"/>
            </a:endParaRPr>
          </a:p>
        </p:txBody>
      </p:sp>
      <p:sp>
        <p:nvSpPr>
          <p:cNvPr id="67" name="灯片编号占位符 66"/>
          <p:cNvSpPr>
            <a:spLocks noGrp="1"/>
          </p:cNvSpPr>
          <p:nvPr>
            <p:ph type="sldNum" sz="quarter" idx="12"/>
          </p:nvPr>
        </p:nvSpPr>
        <p:spPr/>
        <p:txBody>
          <a:bodyPr/>
          <a:lstStyle/>
          <a:p>
            <a:fld id="{4717F81E-E54E-4311-B9CB-5A0E4AFE9DD3}" type="slidenum">
              <a:rPr lang="en-US" altLang="zh-CN" smtClean="0"/>
              <a:pPr/>
              <a:t>75</a:t>
            </a:fld>
            <a:endParaRPr lang="en-US" altLang="zh-CN"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717F81E-E54E-4311-B9CB-5A0E4AFE9DD3}" type="slidenum">
              <a:rPr lang="en-US" altLang="zh-CN" smtClean="0"/>
              <a:pPr/>
              <a:t>76</a:t>
            </a:fld>
            <a:endParaRPr lang="en-US" altLang="zh-CN" dirty="0"/>
          </a:p>
        </p:txBody>
      </p:sp>
      <p:sp>
        <p:nvSpPr>
          <p:cNvPr id="3" name="TextBox 2"/>
          <p:cNvSpPr txBox="1"/>
          <p:nvPr/>
        </p:nvSpPr>
        <p:spPr>
          <a:xfrm>
            <a:off x="409518" y="215856"/>
            <a:ext cx="7923321" cy="6740307"/>
          </a:xfrm>
          <a:prstGeom prst="rect">
            <a:avLst/>
          </a:prstGeom>
          <a:noFill/>
        </p:spPr>
        <p:txBody>
          <a:bodyPr wrap="square" rtlCol="0">
            <a:spAutoFit/>
          </a:bodyPr>
          <a:lstStyle/>
          <a:p>
            <a:pPr algn="l"/>
            <a:r>
              <a:rPr lang="en-US" altLang="zh-CN" sz="2800" dirty="0" err="1" smtClean="0"/>
              <a:t>typedef</a:t>
            </a:r>
            <a:r>
              <a:rPr lang="en-US" altLang="zh-CN" sz="2800" dirty="0" smtClean="0"/>
              <a:t> </a:t>
            </a:r>
            <a:r>
              <a:rPr lang="en-US" altLang="zh-CN" sz="2800" dirty="0" err="1" smtClean="0"/>
              <a:t>struct</a:t>
            </a:r>
            <a:r>
              <a:rPr lang="en-US" altLang="zh-CN" sz="2800" dirty="0" smtClean="0"/>
              <a:t>{</a:t>
            </a:r>
          </a:p>
          <a:p>
            <a:pPr lvl="1" algn="l"/>
            <a:r>
              <a:rPr lang="en-US" altLang="zh-CN" sz="2800" dirty="0" err="1" smtClean="0"/>
              <a:t>KeysType</a:t>
            </a:r>
            <a:r>
              <a:rPr lang="en-US" altLang="zh-CN" sz="2800" dirty="0" smtClean="0"/>
              <a:t> keys[</a:t>
            </a:r>
            <a:r>
              <a:rPr lang="en-US" altLang="zh-CN" sz="2800" dirty="0" err="1" smtClean="0"/>
              <a:t>MaxNumOfKey</a:t>
            </a:r>
            <a:r>
              <a:rPr lang="en-US" altLang="zh-CN" sz="2800" dirty="0" smtClean="0"/>
              <a:t>];//</a:t>
            </a:r>
            <a:r>
              <a:rPr lang="zh-CN" altLang="en-US" sz="2800" dirty="0" smtClean="0"/>
              <a:t>关键字</a:t>
            </a:r>
            <a:endParaRPr lang="en-US" altLang="zh-CN" sz="2800" dirty="0" smtClean="0"/>
          </a:p>
          <a:p>
            <a:pPr lvl="1" algn="l"/>
            <a:r>
              <a:rPr lang="en-US" altLang="zh-CN" sz="2800" dirty="0" err="1" smtClean="0"/>
              <a:t>InfoType</a:t>
            </a:r>
            <a:r>
              <a:rPr lang="en-US" altLang="zh-CN" sz="2800" dirty="0" smtClean="0"/>
              <a:t> </a:t>
            </a:r>
            <a:r>
              <a:rPr lang="en-US" altLang="zh-CN" sz="2800" dirty="0" err="1" smtClean="0"/>
              <a:t>otheritems</a:t>
            </a:r>
            <a:r>
              <a:rPr lang="en-US" altLang="zh-CN" sz="2800" dirty="0" smtClean="0"/>
              <a:t>;//</a:t>
            </a:r>
            <a:r>
              <a:rPr lang="zh-CN" altLang="en-US" sz="2800" dirty="0" smtClean="0"/>
              <a:t>其他数据项</a:t>
            </a:r>
            <a:endParaRPr lang="en-US" altLang="zh-CN" sz="2800" dirty="0" smtClean="0"/>
          </a:p>
          <a:p>
            <a:pPr lvl="1" algn="l"/>
            <a:r>
              <a:rPr lang="en-US" altLang="zh-CN" sz="2800" dirty="0" err="1" smtClean="0"/>
              <a:t>int</a:t>
            </a:r>
            <a:r>
              <a:rPr lang="en-US" altLang="zh-CN" sz="2800" dirty="0" smtClean="0"/>
              <a:t> next;</a:t>
            </a:r>
          </a:p>
          <a:p>
            <a:pPr algn="l"/>
            <a:r>
              <a:rPr lang="en-US" altLang="zh-CN" sz="2800" dirty="0" smtClean="0"/>
              <a:t>}</a:t>
            </a:r>
            <a:r>
              <a:rPr lang="en-US" altLang="zh-CN" sz="2800" dirty="0" err="1" smtClean="0"/>
              <a:t>SLCell</a:t>
            </a:r>
            <a:r>
              <a:rPr lang="en-US" altLang="zh-CN" sz="2800" dirty="0" smtClean="0"/>
              <a:t>;</a:t>
            </a:r>
          </a:p>
          <a:p>
            <a:pPr algn="l"/>
            <a:endParaRPr lang="en-US" altLang="zh-CN" sz="2800" dirty="0" smtClean="0"/>
          </a:p>
          <a:p>
            <a:pPr algn="l"/>
            <a:r>
              <a:rPr lang="en-US" altLang="zh-CN" sz="2800" dirty="0" err="1" smtClean="0"/>
              <a:t>typedef</a:t>
            </a:r>
            <a:r>
              <a:rPr lang="en-US" altLang="zh-CN" sz="2800" dirty="0" smtClean="0"/>
              <a:t> </a:t>
            </a:r>
            <a:r>
              <a:rPr lang="en-US" altLang="zh-CN" sz="2800" dirty="0" err="1" smtClean="0"/>
              <a:t>struct</a:t>
            </a:r>
            <a:r>
              <a:rPr lang="en-US" altLang="zh-CN" sz="2800" dirty="0" smtClean="0"/>
              <a:t>{</a:t>
            </a:r>
          </a:p>
          <a:p>
            <a:pPr lvl="1" algn="l"/>
            <a:r>
              <a:rPr lang="en-US" altLang="zh-CN" sz="2800" dirty="0" err="1" smtClean="0"/>
              <a:t>SLCell</a:t>
            </a:r>
            <a:r>
              <a:rPr lang="en-US" altLang="zh-CN" sz="2800" dirty="0" smtClean="0"/>
              <a:t> r[MAX_SPACE]; //r[0]</a:t>
            </a:r>
            <a:r>
              <a:rPr lang="zh-CN" altLang="en-US" sz="2800" dirty="0" smtClean="0"/>
              <a:t>为头结点</a:t>
            </a:r>
            <a:endParaRPr lang="en-US" altLang="zh-CN" sz="2800" dirty="0" smtClean="0"/>
          </a:p>
          <a:p>
            <a:pPr lvl="1" algn="l"/>
            <a:r>
              <a:rPr lang="en-US" altLang="zh-CN" sz="2800" dirty="0" err="1" smtClean="0"/>
              <a:t>int</a:t>
            </a:r>
            <a:r>
              <a:rPr lang="en-US" altLang="zh-CN" sz="2800" dirty="0" smtClean="0"/>
              <a:t> </a:t>
            </a:r>
            <a:r>
              <a:rPr lang="en-US" altLang="zh-CN" sz="2800" dirty="0" err="1" smtClean="0"/>
              <a:t>keynum</a:t>
            </a:r>
            <a:r>
              <a:rPr lang="en-US" altLang="zh-CN" sz="2800" dirty="0" smtClean="0"/>
              <a:t>; //</a:t>
            </a:r>
            <a:r>
              <a:rPr lang="zh-CN" altLang="en-US" sz="2800" dirty="0" smtClean="0"/>
              <a:t>关键字的个数</a:t>
            </a:r>
            <a:endParaRPr lang="en-US" altLang="zh-CN" sz="2800" dirty="0" smtClean="0"/>
          </a:p>
          <a:p>
            <a:pPr lvl="1" algn="l"/>
            <a:r>
              <a:rPr lang="en-US" altLang="zh-CN" sz="2800" dirty="0" err="1" smtClean="0"/>
              <a:t>int</a:t>
            </a:r>
            <a:r>
              <a:rPr lang="en-US" altLang="zh-CN" sz="2800" dirty="0" smtClean="0"/>
              <a:t> </a:t>
            </a:r>
            <a:r>
              <a:rPr lang="en-US" altLang="zh-CN" sz="2800" dirty="0" err="1" smtClean="0"/>
              <a:t>recnum</a:t>
            </a:r>
            <a:r>
              <a:rPr lang="en-US" altLang="zh-CN" sz="2800" dirty="0" smtClean="0"/>
              <a:t>; //</a:t>
            </a:r>
            <a:r>
              <a:rPr lang="zh-CN" altLang="en-US" sz="2800" dirty="0" smtClean="0"/>
              <a:t>记录个数</a:t>
            </a:r>
            <a:endParaRPr lang="en-US" altLang="zh-CN" sz="2800" dirty="0" smtClean="0"/>
          </a:p>
          <a:p>
            <a:pPr algn="l"/>
            <a:r>
              <a:rPr lang="en-US" altLang="zh-CN" sz="2800" dirty="0" smtClean="0"/>
              <a:t>}</a:t>
            </a:r>
            <a:r>
              <a:rPr lang="en-US" altLang="zh-CN" sz="2800" dirty="0" err="1" smtClean="0"/>
              <a:t>SLList</a:t>
            </a:r>
            <a:r>
              <a:rPr lang="en-US" altLang="zh-CN" sz="2800" dirty="0" smtClean="0"/>
              <a:t>;</a:t>
            </a:r>
          </a:p>
          <a:p>
            <a:pPr algn="l"/>
            <a:endParaRPr lang="en-US" altLang="zh-CN" sz="2800" dirty="0" smtClean="0"/>
          </a:p>
          <a:p>
            <a:pPr algn="l"/>
            <a:r>
              <a:rPr lang="en-US" altLang="zh-CN" sz="2800" dirty="0" err="1" smtClean="0"/>
              <a:t>typedef</a:t>
            </a:r>
            <a:r>
              <a:rPr lang="en-US" altLang="zh-CN" sz="2800" dirty="0" smtClean="0"/>
              <a:t> </a:t>
            </a:r>
            <a:r>
              <a:rPr lang="en-US" altLang="zh-CN" sz="2800" dirty="0" err="1" smtClean="0"/>
              <a:t>int</a:t>
            </a:r>
            <a:r>
              <a:rPr lang="en-US" altLang="zh-CN" sz="2800" dirty="0" smtClean="0"/>
              <a:t> </a:t>
            </a:r>
            <a:r>
              <a:rPr lang="en-US" altLang="zh-CN" sz="2800" dirty="0" err="1" smtClean="0"/>
              <a:t>ArrType</a:t>
            </a:r>
            <a:r>
              <a:rPr lang="en-US" altLang="zh-CN" sz="2800" dirty="0" smtClean="0"/>
              <a:t>[RADIX];</a:t>
            </a:r>
          </a:p>
          <a:p>
            <a:pPr algn="l"/>
            <a:endParaRPr lang="en-US" altLang="zh-CN" sz="2800" dirty="0" smtClean="0"/>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3999" cy="5632311"/>
          </a:xfrm>
          <a:prstGeom prst="rect">
            <a:avLst/>
          </a:prstGeom>
        </p:spPr>
        <p:txBody>
          <a:bodyPr wrap="square">
            <a:spAutoFit/>
          </a:bodyPr>
          <a:lstStyle/>
          <a:p>
            <a:pPr algn="l"/>
            <a:r>
              <a:rPr lang="en-US" altLang="zh-CN" sz="2400" dirty="0" smtClean="0"/>
              <a:t>void Distribute(</a:t>
            </a:r>
            <a:r>
              <a:rPr lang="en-US" altLang="zh-CN" sz="2400" dirty="0" err="1" smtClean="0"/>
              <a:t>SLList</a:t>
            </a:r>
            <a:r>
              <a:rPr lang="en-US" altLang="zh-CN" sz="2400" dirty="0" smtClean="0"/>
              <a:t> &amp;L, </a:t>
            </a:r>
            <a:r>
              <a:rPr lang="en-US" altLang="zh-CN" sz="2400" dirty="0" err="1" smtClean="0"/>
              <a:t>int</a:t>
            </a:r>
            <a:r>
              <a:rPr lang="en-US" altLang="zh-CN" sz="2400" dirty="0" smtClean="0"/>
              <a:t> </a:t>
            </a:r>
            <a:r>
              <a:rPr lang="en-US" altLang="zh-CN" sz="2400" dirty="0" err="1" smtClean="0"/>
              <a:t>i</a:t>
            </a:r>
            <a:r>
              <a:rPr lang="en-US" altLang="zh-CN" sz="2400" dirty="0" smtClean="0"/>
              <a:t>, </a:t>
            </a:r>
            <a:r>
              <a:rPr lang="en-US" altLang="zh-CN" sz="2400" dirty="0" err="1" smtClean="0"/>
              <a:t>ArrType</a:t>
            </a:r>
            <a:r>
              <a:rPr lang="en-US" altLang="zh-CN" sz="2400" dirty="0" smtClean="0"/>
              <a:t> &amp;f, </a:t>
            </a:r>
            <a:r>
              <a:rPr lang="en-US" altLang="zh-CN" sz="2400" dirty="0" err="1" smtClean="0"/>
              <a:t>ArrType</a:t>
            </a:r>
            <a:r>
              <a:rPr lang="en-US" altLang="zh-CN" sz="2400" dirty="0" smtClean="0"/>
              <a:t> &amp;e) {  </a:t>
            </a:r>
          </a:p>
          <a:p>
            <a:pPr algn="l"/>
            <a:r>
              <a:rPr lang="en-US" altLang="zh-CN" sz="2400" dirty="0" smtClean="0"/>
              <a:t>  // </a:t>
            </a:r>
            <a:r>
              <a:rPr lang="zh-CN" altLang="en-US" sz="2400" dirty="0" smtClean="0"/>
              <a:t>算法</a:t>
            </a:r>
            <a:r>
              <a:rPr lang="en-US" altLang="zh-CN" sz="2400" dirty="0" smtClean="0"/>
              <a:t>10.15</a:t>
            </a:r>
          </a:p>
          <a:p>
            <a:pPr algn="l"/>
            <a:r>
              <a:rPr lang="en-US" altLang="zh-CN" sz="2400" dirty="0" smtClean="0"/>
              <a:t>  // </a:t>
            </a:r>
            <a:r>
              <a:rPr lang="zh-CN" altLang="en-US" sz="2400" dirty="0" smtClean="0"/>
              <a:t>静态链表</a:t>
            </a:r>
            <a:r>
              <a:rPr lang="en-US" altLang="zh-CN" sz="2400" dirty="0" smtClean="0"/>
              <a:t>L</a:t>
            </a:r>
            <a:r>
              <a:rPr lang="zh-CN" altLang="en-US" sz="2400" dirty="0" smtClean="0"/>
              <a:t>的</a:t>
            </a:r>
            <a:r>
              <a:rPr lang="en-US" altLang="zh-CN" sz="2400" dirty="0" smtClean="0"/>
              <a:t>r</a:t>
            </a:r>
            <a:r>
              <a:rPr lang="zh-CN" altLang="en-US" sz="2400" dirty="0" smtClean="0"/>
              <a:t>域中记录已按</a:t>
            </a:r>
            <a:r>
              <a:rPr lang="en-US" altLang="zh-CN" sz="2400" dirty="0" smtClean="0"/>
              <a:t>(keys[0],...,keys[i-1])</a:t>
            </a:r>
            <a:r>
              <a:rPr lang="zh-CN" altLang="en-US" sz="2400" dirty="0" smtClean="0"/>
              <a:t>有序，</a:t>
            </a:r>
          </a:p>
          <a:p>
            <a:pPr algn="l"/>
            <a:r>
              <a:rPr lang="zh-CN" altLang="en-US" sz="2400" dirty="0" smtClean="0"/>
              <a:t>  </a:t>
            </a:r>
            <a:r>
              <a:rPr lang="en-US" altLang="zh-CN" sz="2400" dirty="0" smtClean="0"/>
              <a:t>// </a:t>
            </a:r>
            <a:r>
              <a:rPr lang="zh-CN" altLang="en-US" sz="2400" dirty="0" smtClean="0"/>
              <a:t>本算法按第</a:t>
            </a:r>
            <a:r>
              <a:rPr lang="en-US" altLang="zh-CN" sz="2400" dirty="0" err="1" smtClean="0"/>
              <a:t>i</a:t>
            </a:r>
            <a:r>
              <a:rPr lang="zh-CN" altLang="en-US" sz="2400" dirty="0" smtClean="0"/>
              <a:t>个关键字</a:t>
            </a:r>
            <a:r>
              <a:rPr lang="en-US" altLang="zh-CN" sz="2400" dirty="0" smtClean="0"/>
              <a:t>keys[</a:t>
            </a:r>
            <a:r>
              <a:rPr lang="en-US" altLang="zh-CN" sz="2400" dirty="0" err="1" smtClean="0"/>
              <a:t>i</a:t>
            </a:r>
            <a:r>
              <a:rPr lang="en-US" altLang="zh-CN" sz="2400" dirty="0" smtClean="0"/>
              <a:t>]</a:t>
            </a:r>
            <a:r>
              <a:rPr lang="zh-CN" altLang="en-US" sz="2400" dirty="0" smtClean="0"/>
              <a:t>建立</a:t>
            </a:r>
            <a:r>
              <a:rPr lang="en-US" altLang="zh-CN" sz="2400" dirty="0" smtClean="0"/>
              <a:t>RADIX</a:t>
            </a:r>
            <a:r>
              <a:rPr lang="zh-CN" altLang="en-US" sz="2400" dirty="0" smtClean="0"/>
              <a:t>个子表，</a:t>
            </a:r>
          </a:p>
          <a:p>
            <a:pPr algn="l"/>
            <a:r>
              <a:rPr lang="zh-CN" altLang="en-US" sz="2400" dirty="0" smtClean="0"/>
              <a:t>  </a:t>
            </a:r>
            <a:r>
              <a:rPr lang="en-US" altLang="zh-CN" sz="2400" dirty="0" smtClean="0"/>
              <a:t>// </a:t>
            </a:r>
            <a:r>
              <a:rPr lang="zh-CN" altLang="en-US" sz="2400" dirty="0" smtClean="0"/>
              <a:t>使同一子表中记录的</a:t>
            </a:r>
            <a:r>
              <a:rPr lang="en-US" altLang="zh-CN" sz="2400" dirty="0" smtClean="0"/>
              <a:t>keys[</a:t>
            </a:r>
            <a:r>
              <a:rPr lang="en-US" altLang="zh-CN" sz="2400" dirty="0" err="1" smtClean="0"/>
              <a:t>i</a:t>
            </a:r>
            <a:r>
              <a:rPr lang="en-US" altLang="zh-CN" sz="2400" dirty="0" smtClean="0"/>
              <a:t>]</a:t>
            </a:r>
            <a:r>
              <a:rPr lang="zh-CN" altLang="en-US" sz="2400" dirty="0" smtClean="0"/>
              <a:t>相同。</a:t>
            </a:r>
            <a:r>
              <a:rPr lang="en-US" altLang="zh-CN" sz="2400" dirty="0" smtClean="0"/>
              <a:t>f[0..RADIX-1]</a:t>
            </a:r>
            <a:r>
              <a:rPr lang="zh-CN" altLang="en-US" sz="2400" dirty="0" smtClean="0"/>
              <a:t>和</a:t>
            </a:r>
            <a:r>
              <a:rPr lang="en-US" altLang="zh-CN" sz="2400" dirty="0" smtClean="0"/>
              <a:t>e[0..RADIX-1]</a:t>
            </a:r>
          </a:p>
          <a:p>
            <a:pPr algn="l"/>
            <a:r>
              <a:rPr lang="en-US" altLang="zh-CN" sz="2400" dirty="0" smtClean="0"/>
              <a:t>  // </a:t>
            </a:r>
            <a:r>
              <a:rPr lang="zh-CN" altLang="en-US" sz="2400" dirty="0" smtClean="0"/>
              <a:t>分别指向各子表中第一个和最后一个记录。</a:t>
            </a:r>
          </a:p>
          <a:p>
            <a:pPr algn="l"/>
            <a:r>
              <a:rPr lang="zh-CN" altLang="en-US" sz="2400" dirty="0" smtClean="0"/>
              <a:t>  </a:t>
            </a:r>
            <a:r>
              <a:rPr lang="en-US" altLang="zh-CN" sz="2400" dirty="0" err="1" smtClean="0"/>
              <a:t>int</a:t>
            </a:r>
            <a:r>
              <a:rPr lang="en-US" altLang="zh-CN" sz="2400" dirty="0" smtClean="0"/>
              <a:t> j, p;</a:t>
            </a:r>
          </a:p>
          <a:p>
            <a:pPr algn="l"/>
            <a:r>
              <a:rPr lang="en-US" altLang="zh-CN" sz="2400" dirty="0" smtClean="0"/>
              <a:t>  for (j=0; j&lt;RADIX; ++j) f[j] = 0;     // </a:t>
            </a:r>
            <a:r>
              <a:rPr lang="zh-CN" altLang="en-US" sz="2400" dirty="0" smtClean="0"/>
              <a:t>各子表初始化为空表</a:t>
            </a:r>
          </a:p>
          <a:p>
            <a:pPr algn="l"/>
            <a:r>
              <a:rPr lang="zh-CN" altLang="en-US" sz="2400" dirty="0" smtClean="0"/>
              <a:t>  </a:t>
            </a:r>
            <a:r>
              <a:rPr lang="en-US" altLang="zh-CN" sz="2400" dirty="0" smtClean="0"/>
              <a:t>for (p=</a:t>
            </a:r>
            <a:r>
              <a:rPr lang="en-US" altLang="zh-CN" sz="2400" dirty="0" err="1" smtClean="0"/>
              <a:t>L.r</a:t>
            </a:r>
            <a:r>
              <a:rPr lang="en-US" altLang="zh-CN" sz="2400" dirty="0" smtClean="0"/>
              <a:t>[0].next;  p;  p=</a:t>
            </a:r>
            <a:r>
              <a:rPr lang="en-US" altLang="zh-CN" sz="2400" dirty="0" err="1" smtClean="0"/>
              <a:t>L.r</a:t>
            </a:r>
            <a:r>
              <a:rPr lang="en-US" altLang="zh-CN" sz="2400" dirty="0" smtClean="0"/>
              <a:t>[p].next) {</a:t>
            </a:r>
          </a:p>
          <a:p>
            <a:pPr algn="l"/>
            <a:r>
              <a:rPr lang="en-US" altLang="zh-CN" sz="2400" dirty="0" smtClean="0"/>
              <a:t>    j = </a:t>
            </a:r>
            <a:r>
              <a:rPr lang="en-US" altLang="zh-CN" sz="2400" dirty="0" err="1" smtClean="0"/>
              <a:t>L.r</a:t>
            </a:r>
            <a:r>
              <a:rPr lang="en-US" altLang="zh-CN" sz="2400" dirty="0" smtClean="0"/>
              <a:t>[p].keys[</a:t>
            </a:r>
            <a:r>
              <a:rPr lang="en-US" altLang="zh-CN" sz="2400" dirty="0" err="1" smtClean="0"/>
              <a:t>i</a:t>
            </a:r>
            <a:r>
              <a:rPr lang="en-US" altLang="zh-CN" sz="2400" dirty="0" smtClean="0"/>
              <a:t>]-'0';  // </a:t>
            </a:r>
            <a:r>
              <a:rPr lang="zh-CN" altLang="en-US" sz="2400" dirty="0" smtClean="0"/>
              <a:t>将记录中第</a:t>
            </a:r>
            <a:r>
              <a:rPr lang="en-US" altLang="zh-CN" sz="2400" dirty="0" err="1" smtClean="0"/>
              <a:t>i</a:t>
            </a:r>
            <a:r>
              <a:rPr lang="zh-CN" altLang="en-US" sz="2400" dirty="0" smtClean="0"/>
              <a:t>个关键字映射到</a:t>
            </a:r>
            <a:r>
              <a:rPr lang="en-US" altLang="zh-CN" sz="2400" dirty="0" smtClean="0"/>
              <a:t>[0..RADIX-1]</a:t>
            </a:r>
            <a:r>
              <a:rPr lang="zh-CN" altLang="en-US" sz="2400" dirty="0" smtClean="0"/>
              <a:t>，</a:t>
            </a:r>
          </a:p>
          <a:p>
            <a:pPr algn="l"/>
            <a:r>
              <a:rPr lang="zh-CN" altLang="en-US" sz="2400" dirty="0" smtClean="0"/>
              <a:t>    </a:t>
            </a:r>
            <a:r>
              <a:rPr lang="en-US" altLang="zh-CN" sz="2400" dirty="0" smtClean="0"/>
              <a:t>if (!f[j]) f[j] = p;</a:t>
            </a:r>
          </a:p>
          <a:p>
            <a:pPr algn="l"/>
            <a:r>
              <a:rPr lang="en-US" altLang="zh-CN" sz="2400" dirty="0" smtClean="0"/>
              <a:t>    else </a:t>
            </a:r>
            <a:r>
              <a:rPr lang="en-US" altLang="zh-CN" sz="2400" dirty="0" err="1" smtClean="0"/>
              <a:t>L.r</a:t>
            </a:r>
            <a:r>
              <a:rPr lang="en-US" altLang="zh-CN" sz="2400" dirty="0" smtClean="0"/>
              <a:t>[e[j]].next = p;</a:t>
            </a:r>
          </a:p>
          <a:p>
            <a:pPr algn="l"/>
            <a:r>
              <a:rPr lang="en-US" altLang="zh-CN" sz="2400" dirty="0" smtClean="0"/>
              <a:t>    e[j] = p;                // </a:t>
            </a:r>
            <a:r>
              <a:rPr lang="zh-CN" altLang="en-US" sz="2400" dirty="0" smtClean="0"/>
              <a:t>将</a:t>
            </a:r>
            <a:r>
              <a:rPr lang="en-US" altLang="zh-CN" sz="2400" dirty="0" smtClean="0"/>
              <a:t>p</a:t>
            </a:r>
            <a:r>
              <a:rPr lang="zh-CN" altLang="en-US" sz="2400" dirty="0" smtClean="0"/>
              <a:t>所指的结点插入第</a:t>
            </a:r>
            <a:r>
              <a:rPr lang="en-US" altLang="zh-CN" sz="2400" dirty="0" smtClean="0"/>
              <a:t>j</a:t>
            </a:r>
            <a:r>
              <a:rPr lang="zh-CN" altLang="en-US" sz="2400" dirty="0" smtClean="0"/>
              <a:t>个子表中</a:t>
            </a:r>
          </a:p>
          <a:p>
            <a:pPr algn="l"/>
            <a:r>
              <a:rPr lang="zh-CN" altLang="en-US" sz="2400" dirty="0" smtClean="0"/>
              <a:t>  </a:t>
            </a:r>
            <a:r>
              <a:rPr lang="en-US" altLang="zh-CN" sz="2400" dirty="0" smtClean="0"/>
              <a:t>}</a:t>
            </a:r>
          </a:p>
          <a:p>
            <a:pPr algn="l"/>
            <a:r>
              <a:rPr lang="en-US" altLang="zh-CN" sz="2400" dirty="0" smtClean="0"/>
              <a:t>} // Distribute</a:t>
            </a:r>
            <a:endParaRPr lang="en-US" altLang="zh-CN" sz="2400" dirty="0"/>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262979"/>
          </a:xfrm>
          <a:prstGeom prst="rect">
            <a:avLst/>
          </a:prstGeom>
        </p:spPr>
        <p:txBody>
          <a:bodyPr wrap="square">
            <a:spAutoFit/>
          </a:bodyPr>
          <a:lstStyle/>
          <a:p>
            <a:pPr algn="l"/>
            <a:r>
              <a:rPr lang="en-US" altLang="zh-CN" sz="2400" dirty="0" smtClean="0">
                <a:latin typeface="Georgia" pitchFamily="18" charset="0"/>
              </a:rPr>
              <a:t>void Collect(</a:t>
            </a:r>
            <a:r>
              <a:rPr lang="en-US" altLang="zh-CN" sz="2400" dirty="0" err="1" smtClean="0">
                <a:latin typeface="Georgia" pitchFamily="18" charset="0"/>
              </a:rPr>
              <a:t>SLList</a:t>
            </a:r>
            <a:r>
              <a:rPr lang="en-US" altLang="zh-CN" sz="2400" dirty="0" smtClean="0">
                <a:latin typeface="Georgia" pitchFamily="18" charset="0"/>
              </a:rPr>
              <a:t> &amp;L,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ArrType</a:t>
            </a:r>
            <a:r>
              <a:rPr lang="en-US" altLang="zh-CN" sz="2400" dirty="0" smtClean="0">
                <a:latin typeface="Georgia" pitchFamily="18" charset="0"/>
              </a:rPr>
              <a:t> f, </a:t>
            </a:r>
            <a:r>
              <a:rPr lang="en-US" altLang="zh-CN" sz="2400" dirty="0" err="1" smtClean="0">
                <a:latin typeface="Georgia" pitchFamily="18" charset="0"/>
              </a:rPr>
              <a:t>ArrType</a:t>
            </a:r>
            <a:r>
              <a:rPr lang="en-US" altLang="zh-CN" sz="2400" dirty="0" smtClean="0">
                <a:latin typeface="Georgia" pitchFamily="18" charset="0"/>
              </a:rPr>
              <a:t> e) {  // </a:t>
            </a:r>
            <a:r>
              <a:rPr lang="zh-CN" altLang="en-US" sz="2400" dirty="0" smtClean="0">
                <a:latin typeface="Georgia" pitchFamily="18" charset="0"/>
              </a:rPr>
              <a:t>算法</a:t>
            </a:r>
            <a:r>
              <a:rPr lang="en-US" altLang="zh-CN" sz="2400" dirty="0" smtClean="0">
                <a:latin typeface="Georgia" pitchFamily="18" charset="0"/>
              </a:rPr>
              <a:t>10.16</a:t>
            </a:r>
          </a:p>
          <a:p>
            <a:pPr algn="l"/>
            <a:r>
              <a:rPr lang="en-US" altLang="zh-CN" sz="2400" dirty="0" smtClean="0">
                <a:latin typeface="Georgia" pitchFamily="18" charset="0"/>
              </a:rPr>
              <a:t>  // </a:t>
            </a:r>
            <a:r>
              <a:rPr lang="zh-CN" altLang="en-US" sz="2400" dirty="0" smtClean="0">
                <a:latin typeface="Georgia" pitchFamily="18" charset="0"/>
              </a:rPr>
              <a:t>本算法按</a:t>
            </a:r>
            <a:r>
              <a:rPr lang="en-US" altLang="zh-CN" sz="2400" dirty="0" smtClean="0">
                <a:latin typeface="Georgia" pitchFamily="18" charset="0"/>
              </a:rPr>
              <a:t>keys[</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自小至大地将</a:t>
            </a:r>
            <a:r>
              <a:rPr lang="en-US" altLang="zh-CN" sz="2400" dirty="0" smtClean="0">
                <a:latin typeface="Georgia" pitchFamily="18" charset="0"/>
              </a:rPr>
              <a:t>f[0..RADIX-1]</a:t>
            </a:r>
            <a:r>
              <a:rPr lang="zh-CN" altLang="en-US" sz="2400" dirty="0" smtClean="0">
                <a:latin typeface="Georgia" pitchFamily="18" charset="0"/>
              </a:rPr>
              <a:t>所指各子表依次链</a:t>
            </a:r>
          </a:p>
          <a:p>
            <a:pPr algn="l"/>
            <a:r>
              <a:rPr lang="zh-CN" altLang="en-US" sz="2400" dirty="0" smtClean="0">
                <a:latin typeface="Georgia" pitchFamily="18" charset="0"/>
              </a:rPr>
              <a:t>  </a:t>
            </a:r>
            <a:r>
              <a:rPr lang="en-US" altLang="zh-CN" sz="2400" dirty="0" smtClean="0">
                <a:latin typeface="Georgia" pitchFamily="18" charset="0"/>
              </a:rPr>
              <a:t>//</a:t>
            </a:r>
            <a:r>
              <a:rPr lang="zh-CN" altLang="en-US" sz="2400" dirty="0" smtClean="0">
                <a:latin typeface="Georgia" pitchFamily="18" charset="0"/>
              </a:rPr>
              <a:t>接成一个链表，</a:t>
            </a:r>
            <a:r>
              <a:rPr lang="en-US" altLang="zh-CN" sz="2400" dirty="0" smtClean="0">
                <a:latin typeface="Georgia" pitchFamily="18" charset="0"/>
              </a:rPr>
              <a:t>e[0..RADIX-1]</a:t>
            </a:r>
            <a:r>
              <a:rPr lang="zh-CN" altLang="en-US" sz="2400" dirty="0" smtClean="0">
                <a:latin typeface="Georgia" pitchFamily="18" charset="0"/>
              </a:rPr>
              <a:t>为各子表的尾指针</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j,t</a:t>
            </a:r>
            <a:r>
              <a:rPr lang="en-US" altLang="zh-CN" sz="2400" dirty="0" smtClean="0">
                <a:latin typeface="Georgia" pitchFamily="18" charset="0"/>
              </a:rPr>
              <a:t>;</a:t>
            </a:r>
          </a:p>
          <a:p>
            <a:pPr algn="l"/>
            <a:r>
              <a:rPr lang="en-US" altLang="zh-CN" sz="2400" dirty="0" smtClean="0">
                <a:latin typeface="Georgia" pitchFamily="18" charset="0"/>
              </a:rPr>
              <a:t>  for (j=0; !f[j]; j++);  // </a:t>
            </a:r>
            <a:r>
              <a:rPr lang="zh-CN" altLang="en-US" sz="2400" dirty="0" smtClean="0">
                <a:latin typeface="Georgia" pitchFamily="18" charset="0"/>
              </a:rPr>
              <a:t>找第一个非空子表，</a:t>
            </a:r>
            <a:endParaRPr lang="en-US" altLang="zh-CN" sz="2400" dirty="0" smtClean="0">
              <a:latin typeface="Georgia" pitchFamily="18" charset="0"/>
            </a:endParaRP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[0].next = f[j]; // </a:t>
            </a:r>
            <a:r>
              <a:rPr lang="en-US" altLang="zh-CN" sz="2400" dirty="0" err="1" smtClean="0">
                <a:latin typeface="Georgia" pitchFamily="18" charset="0"/>
              </a:rPr>
              <a:t>L.r</a:t>
            </a:r>
            <a:r>
              <a:rPr lang="en-US" altLang="zh-CN" sz="2400" dirty="0" smtClean="0">
                <a:latin typeface="Georgia" pitchFamily="18" charset="0"/>
              </a:rPr>
              <a:t>[0].next</a:t>
            </a:r>
            <a:r>
              <a:rPr lang="zh-CN" altLang="en-US" sz="2400" dirty="0" smtClean="0">
                <a:latin typeface="Georgia" pitchFamily="18" charset="0"/>
              </a:rPr>
              <a:t>指向第一个非空子表中第一个结点</a:t>
            </a:r>
          </a:p>
          <a:p>
            <a:pPr algn="l"/>
            <a:r>
              <a:rPr lang="zh-CN" altLang="en-US" sz="2400" dirty="0" smtClean="0">
                <a:latin typeface="Georgia" pitchFamily="18" charset="0"/>
              </a:rPr>
              <a:t>  </a:t>
            </a:r>
            <a:r>
              <a:rPr lang="en-US" altLang="zh-CN" sz="2400" dirty="0" smtClean="0">
                <a:latin typeface="Georgia" pitchFamily="18" charset="0"/>
              </a:rPr>
              <a:t>t = e[j];</a:t>
            </a:r>
          </a:p>
          <a:p>
            <a:pPr algn="l"/>
            <a:r>
              <a:rPr lang="en-US" altLang="zh-CN" sz="2400" dirty="0" smtClean="0">
                <a:latin typeface="Georgia" pitchFamily="18" charset="0"/>
              </a:rPr>
              <a:t>  while (j&lt;RADIX) {</a:t>
            </a:r>
          </a:p>
          <a:p>
            <a:pPr algn="l"/>
            <a:r>
              <a:rPr lang="en-US" altLang="zh-CN" sz="2400" dirty="0" smtClean="0">
                <a:latin typeface="Georgia" pitchFamily="18" charset="0"/>
              </a:rPr>
              <a:t>      for (j=j+1; j&lt;RADIX-1 &amp;&amp; !f[j]; j++);  // </a:t>
            </a:r>
            <a:r>
              <a:rPr lang="zh-CN" altLang="en-US" sz="2400" dirty="0" smtClean="0">
                <a:latin typeface="Georgia" pitchFamily="18" charset="0"/>
              </a:rPr>
              <a:t>找下一个非空子表</a:t>
            </a:r>
          </a:p>
          <a:p>
            <a:pPr algn="l"/>
            <a:r>
              <a:rPr lang="zh-CN" altLang="en-US" sz="2400" dirty="0" smtClean="0">
                <a:latin typeface="Georgia" pitchFamily="18" charset="0"/>
              </a:rPr>
              <a:t>      </a:t>
            </a:r>
            <a:r>
              <a:rPr lang="en-US" altLang="zh-CN" sz="2400" dirty="0" smtClean="0">
                <a:latin typeface="Georgia" pitchFamily="18" charset="0"/>
              </a:rPr>
              <a:t>if (f[j]) // </a:t>
            </a:r>
            <a:r>
              <a:rPr lang="zh-CN" altLang="en-US" sz="2400" dirty="0" smtClean="0">
                <a:latin typeface="Georgia" pitchFamily="18" charset="0"/>
              </a:rPr>
              <a:t>链接两个非空子表</a:t>
            </a:r>
          </a:p>
          <a:p>
            <a:pPr algn="l"/>
            <a:r>
              <a:rPr lang="zh-CN" altLang="en-US" sz="2400" dirty="0" smtClean="0">
                <a:latin typeface="Georgia" pitchFamily="18" charset="0"/>
              </a:rPr>
              <a:t>          </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[t].next = f[j];  t = e[j]; }</a:t>
            </a:r>
          </a:p>
          <a:p>
            <a:pPr algn="l"/>
            <a:r>
              <a:rPr lang="en-US" altLang="zh-CN" sz="2400" dirty="0" smtClean="0">
                <a:latin typeface="Georgia" pitchFamily="18" charset="0"/>
              </a:rPr>
              <a:t>  }</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[t].next = 0;   // t</a:t>
            </a:r>
            <a:r>
              <a:rPr lang="zh-CN" altLang="en-US" sz="2400" dirty="0" smtClean="0">
                <a:latin typeface="Georgia" pitchFamily="18" charset="0"/>
              </a:rPr>
              <a:t>指向最后一个非空子表中的最后一个结点</a:t>
            </a:r>
          </a:p>
          <a:p>
            <a:pPr algn="l"/>
            <a:r>
              <a:rPr lang="en-US" altLang="zh-CN" sz="2400" dirty="0" smtClean="0">
                <a:latin typeface="Georgia" pitchFamily="18" charset="0"/>
              </a:rPr>
              <a:t>} // Collect</a:t>
            </a:r>
            <a:endParaRPr lang="zh-CN" altLang="en-US" sz="2400" dirty="0">
              <a:latin typeface="Georgia" pitchFamily="18" charset="0"/>
            </a:endParaRPr>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632311"/>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RadixSort</a:t>
            </a:r>
            <a:r>
              <a:rPr lang="en-US" altLang="zh-CN" sz="2400" dirty="0" smtClean="0">
                <a:latin typeface="Georgia" pitchFamily="18" charset="0"/>
              </a:rPr>
              <a:t>(</a:t>
            </a:r>
            <a:r>
              <a:rPr lang="en-US" altLang="zh-CN" sz="2400" dirty="0" err="1" smtClean="0">
                <a:latin typeface="Georgia" pitchFamily="18" charset="0"/>
              </a:rPr>
              <a:t>SLList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10.17</a:t>
            </a:r>
          </a:p>
          <a:p>
            <a:pPr algn="l"/>
            <a:r>
              <a:rPr lang="en-US" altLang="zh-CN" sz="2400" dirty="0" smtClean="0">
                <a:latin typeface="Georgia" pitchFamily="18" charset="0"/>
              </a:rPr>
              <a:t>   // L</a:t>
            </a:r>
            <a:r>
              <a:rPr lang="zh-CN" altLang="en-US" sz="2400" dirty="0" smtClean="0">
                <a:latin typeface="Georgia" pitchFamily="18" charset="0"/>
              </a:rPr>
              <a:t>是采用静态链表表示的顺序表。</a:t>
            </a:r>
          </a:p>
          <a:p>
            <a:pPr algn="l"/>
            <a:r>
              <a:rPr lang="zh-CN" altLang="en-US" sz="2400" dirty="0" smtClean="0">
                <a:latin typeface="Georgia" pitchFamily="18" charset="0"/>
              </a:rPr>
              <a:t>   </a:t>
            </a:r>
            <a:r>
              <a:rPr lang="en-US" altLang="zh-CN" sz="2400" dirty="0" smtClean="0">
                <a:latin typeface="Georgia" pitchFamily="18" charset="0"/>
              </a:rPr>
              <a:t>// </a:t>
            </a:r>
            <a:r>
              <a:rPr lang="zh-CN" altLang="en-US" sz="2400" dirty="0" smtClean="0">
                <a:latin typeface="Georgia" pitchFamily="18" charset="0"/>
              </a:rPr>
              <a:t>对</a:t>
            </a:r>
            <a:r>
              <a:rPr lang="en-US" altLang="zh-CN" sz="2400" dirty="0" smtClean="0">
                <a:latin typeface="Georgia" pitchFamily="18" charset="0"/>
              </a:rPr>
              <a:t>L</a:t>
            </a:r>
            <a:r>
              <a:rPr lang="zh-CN" altLang="en-US" sz="2400" dirty="0" smtClean="0">
                <a:latin typeface="Georgia" pitchFamily="18" charset="0"/>
              </a:rPr>
              <a:t>作基数排序，使得</a:t>
            </a:r>
            <a:r>
              <a:rPr lang="en-US" altLang="zh-CN" sz="2400" dirty="0" smtClean="0">
                <a:latin typeface="Georgia" pitchFamily="18" charset="0"/>
              </a:rPr>
              <a:t>L</a:t>
            </a:r>
            <a:r>
              <a:rPr lang="zh-CN" altLang="en-US" sz="2400" dirty="0" smtClean="0">
                <a:latin typeface="Georgia" pitchFamily="18" charset="0"/>
              </a:rPr>
              <a:t>成为按关键字自小到大的有序静态链表，</a:t>
            </a:r>
          </a:p>
          <a:p>
            <a:pPr algn="l"/>
            <a:r>
              <a:rPr lang="zh-CN" altLang="en-US" sz="2400" dirty="0" smtClean="0">
                <a:latin typeface="Georgia" pitchFamily="18" charset="0"/>
              </a:rPr>
              <a:t>   </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a:t>
            </a:r>
            <a:r>
              <a:rPr lang="zh-CN" altLang="en-US" sz="2400" dirty="0" smtClean="0">
                <a:latin typeface="Georgia" pitchFamily="18" charset="0"/>
              </a:rPr>
              <a:t>为头结点。</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ArrType</a:t>
            </a:r>
            <a:r>
              <a:rPr lang="en-US" altLang="zh-CN" sz="2400" dirty="0" smtClean="0">
                <a:latin typeface="Georgia" pitchFamily="18" charset="0"/>
              </a:rPr>
              <a:t> f, e;</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=1; </a:t>
            </a:r>
            <a:r>
              <a:rPr lang="en-US" altLang="zh-CN" sz="2400" dirty="0" err="1" smtClean="0">
                <a:latin typeface="Georgia" pitchFamily="18" charset="0"/>
              </a:rPr>
              <a:t>i</a:t>
            </a:r>
            <a:r>
              <a:rPr lang="en-US" altLang="zh-CN" sz="2400" dirty="0" smtClean="0">
                <a:latin typeface="Georgia" pitchFamily="18" charset="0"/>
              </a:rPr>
              <a:t>&lt;</a:t>
            </a:r>
            <a:r>
              <a:rPr lang="zh-CN" altLang="en-US" sz="2400" dirty="0" smtClean="0">
                <a:latin typeface="Georgia" pitchFamily="18" charset="0"/>
              </a:rPr>
              <a:t>＝</a:t>
            </a:r>
            <a:r>
              <a:rPr lang="en-US" altLang="zh-CN" sz="2400" dirty="0" err="1" smtClean="0">
                <a:latin typeface="Georgia" pitchFamily="18" charset="0"/>
              </a:rPr>
              <a:t>L.recnum</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[i-1].next =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L.recnum</a:t>
            </a:r>
            <a:r>
              <a:rPr lang="en-US" altLang="zh-CN" sz="2400" dirty="0" smtClean="0">
                <a:latin typeface="Georgia" pitchFamily="18" charset="0"/>
              </a:rPr>
              <a:t>].next = 0;     // </a:t>
            </a:r>
            <a:r>
              <a:rPr lang="zh-CN" altLang="en-US" sz="2400" dirty="0" smtClean="0">
                <a:latin typeface="Georgia" pitchFamily="18" charset="0"/>
              </a:rPr>
              <a:t>将</a:t>
            </a:r>
            <a:r>
              <a:rPr lang="en-US" altLang="zh-CN" sz="2400" dirty="0" smtClean="0">
                <a:latin typeface="Georgia" pitchFamily="18" charset="0"/>
              </a:rPr>
              <a:t>L</a:t>
            </a:r>
            <a:r>
              <a:rPr lang="zh-CN" altLang="en-US" sz="2400" dirty="0" smtClean="0">
                <a:latin typeface="Georgia" pitchFamily="18" charset="0"/>
              </a:rPr>
              <a:t>改造为静态链表</a:t>
            </a:r>
          </a:p>
          <a:p>
            <a:pPr algn="l"/>
            <a:r>
              <a:rPr lang="zh-CN" altLang="en-US" sz="2400" dirty="0" smtClean="0">
                <a:latin typeface="Georgia" pitchFamily="18" charset="0"/>
              </a:rPr>
              <a:t>   </a:t>
            </a:r>
            <a:r>
              <a:rPr lang="en-US" altLang="zh-CN" sz="2400" dirty="0" smtClean="0">
                <a:latin typeface="Georgia" pitchFamily="18" charset="0"/>
              </a:rPr>
              <a:t>for (</a:t>
            </a:r>
            <a:r>
              <a:rPr lang="en-US" altLang="zh-CN" sz="2400" dirty="0" err="1" smtClean="0">
                <a:latin typeface="Georgia" pitchFamily="18" charset="0"/>
              </a:rPr>
              <a:t>i</a:t>
            </a:r>
            <a:r>
              <a:rPr lang="en-US" altLang="zh-CN" sz="2400" dirty="0" smtClean="0">
                <a:latin typeface="Georgia" pitchFamily="18" charset="0"/>
              </a:rPr>
              <a:t>=0;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L.keynum</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 {  </a:t>
            </a:r>
          </a:p>
          <a:p>
            <a:pPr algn="l"/>
            <a:r>
              <a:rPr lang="en-US" altLang="zh-CN" sz="2400" dirty="0" smtClean="0">
                <a:latin typeface="Georgia" pitchFamily="18" charset="0"/>
              </a:rPr>
              <a:t>      // </a:t>
            </a:r>
            <a:r>
              <a:rPr lang="zh-CN" altLang="en-US" sz="2400" dirty="0" smtClean="0">
                <a:latin typeface="Georgia" pitchFamily="18" charset="0"/>
              </a:rPr>
              <a:t>按最低位优先依次对各关键字进行分配和收集</a:t>
            </a:r>
          </a:p>
          <a:p>
            <a:pPr algn="l"/>
            <a:r>
              <a:rPr lang="zh-CN" altLang="en-US" sz="2400" dirty="0" smtClean="0">
                <a:latin typeface="Georgia" pitchFamily="18" charset="0"/>
              </a:rPr>
              <a:t>      </a:t>
            </a:r>
            <a:r>
              <a:rPr lang="en-US" altLang="zh-CN" sz="2400" dirty="0" smtClean="0">
                <a:latin typeface="Georgia" pitchFamily="18" charset="0"/>
              </a:rPr>
              <a:t>Distribute(L, </a:t>
            </a:r>
            <a:r>
              <a:rPr lang="en-US" altLang="zh-CN" sz="2400" dirty="0" err="1" smtClean="0">
                <a:latin typeface="Georgia" pitchFamily="18" charset="0"/>
              </a:rPr>
              <a:t>i</a:t>
            </a:r>
            <a:r>
              <a:rPr lang="en-US" altLang="zh-CN" sz="2400" dirty="0" smtClean="0">
                <a:latin typeface="Georgia" pitchFamily="18" charset="0"/>
              </a:rPr>
              <a:t>, f, e);    // </a:t>
            </a:r>
            <a:r>
              <a:rPr lang="zh-CN" altLang="en-US" sz="2400" dirty="0" smtClean="0">
                <a:latin typeface="Georgia" pitchFamily="18" charset="0"/>
              </a:rPr>
              <a:t>第</a:t>
            </a:r>
            <a:r>
              <a:rPr lang="en-US" altLang="zh-CN" sz="2400" dirty="0" err="1" smtClean="0">
                <a:latin typeface="Georgia" pitchFamily="18" charset="0"/>
              </a:rPr>
              <a:t>i</a:t>
            </a:r>
            <a:r>
              <a:rPr lang="zh-CN" altLang="en-US" sz="2400" dirty="0" smtClean="0">
                <a:latin typeface="Georgia" pitchFamily="18" charset="0"/>
              </a:rPr>
              <a:t>趟分配</a:t>
            </a:r>
          </a:p>
          <a:p>
            <a:pPr algn="l"/>
            <a:r>
              <a:rPr lang="zh-CN" altLang="en-US" sz="2400" dirty="0" smtClean="0">
                <a:latin typeface="Georgia" pitchFamily="18" charset="0"/>
              </a:rPr>
              <a:t>      </a:t>
            </a:r>
            <a:r>
              <a:rPr lang="en-US" altLang="zh-CN" sz="2400" dirty="0" smtClean="0">
                <a:latin typeface="Georgia" pitchFamily="18" charset="0"/>
              </a:rPr>
              <a:t>Collect(L, </a:t>
            </a:r>
            <a:r>
              <a:rPr lang="en-US" altLang="zh-CN" sz="2400" dirty="0" err="1" smtClean="0">
                <a:latin typeface="Georgia" pitchFamily="18" charset="0"/>
              </a:rPr>
              <a:t>i</a:t>
            </a:r>
            <a:r>
              <a:rPr lang="en-US" altLang="zh-CN" sz="2400" dirty="0" smtClean="0">
                <a:latin typeface="Georgia" pitchFamily="18" charset="0"/>
              </a:rPr>
              <a:t>, f, e);       // </a:t>
            </a:r>
            <a:r>
              <a:rPr lang="zh-CN" altLang="en-US" sz="2400" dirty="0" smtClean="0">
                <a:latin typeface="Georgia" pitchFamily="18" charset="0"/>
              </a:rPr>
              <a:t>第</a:t>
            </a:r>
            <a:r>
              <a:rPr lang="en-US" altLang="zh-CN" sz="2400" dirty="0" err="1" smtClean="0">
                <a:latin typeface="Georgia" pitchFamily="18" charset="0"/>
              </a:rPr>
              <a:t>i</a:t>
            </a:r>
            <a:r>
              <a:rPr lang="zh-CN" altLang="en-US" sz="2400" dirty="0" smtClean="0">
                <a:latin typeface="Georgia" pitchFamily="18" charset="0"/>
              </a:rPr>
              <a:t>趟收集</a:t>
            </a:r>
          </a:p>
          <a:p>
            <a:pPr algn="l"/>
            <a:r>
              <a:rPr lang="zh-CN" altLang="en-US" sz="2400" dirty="0" smtClean="0">
                <a:latin typeface="Georgia" pitchFamily="18" charset="0"/>
              </a:rPr>
              <a:t>      </a:t>
            </a:r>
            <a:r>
              <a:rPr lang="en-US" altLang="zh-CN" sz="2400" dirty="0" smtClean="0">
                <a:latin typeface="Georgia" pitchFamily="18" charset="0"/>
              </a:rPr>
              <a:t>print_SLList2(L,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a:t>
            </a:r>
          </a:p>
          <a:p>
            <a:pPr algn="l"/>
            <a:r>
              <a:rPr lang="en-US" altLang="zh-CN" sz="2400" dirty="0" smtClean="0">
                <a:latin typeface="Georgia" pitchFamily="18" charset="0"/>
              </a:rPr>
              <a:t>} // </a:t>
            </a:r>
            <a:r>
              <a:rPr lang="en-US" altLang="zh-CN" sz="2400" dirty="0" err="1" smtClean="0">
                <a:latin typeface="Georgia" pitchFamily="18" charset="0"/>
              </a:rPr>
              <a:t>RadixSort</a:t>
            </a:r>
            <a:endParaRPr lang="en-US" altLang="zh-CN" sz="2400" dirty="0">
              <a:latin typeface="Georgia" pitchFamily="18" charset="0"/>
            </a:endParaRPr>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3466" y="2151045"/>
            <a:ext cx="8580555" cy="4524315"/>
          </a:xfrm>
          <a:prstGeom prst="rect">
            <a:avLst/>
          </a:prstGeom>
        </p:spPr>
        <p:txBody>
          <a:bodyPr wrap="square">
            <a:spAutoFit/>
          </a:bodyPr>
          <a:lstStyle/>
          <a:p>
            <a:pPr algn="l"/>
            <a:r>
              <a:rPr lang="en-US" altLang="zh-CN" sz="2400" dirty="0" smtClean="0">
                <a:latin typeface="Georgia" pitchFamily="18" charset="0"/>
              </a:rPr>
              <a:t>void </a:t>
            </a:r>
            <a:r>
              <a:rPr lang="en-US" altLang="zh-CN" sz="2400" dirty="0" err="1" smtClean="0">
                <a:latin typeface="Georgia" pitchFamily="18" charset="0"/>
              </a:rPr>
              <a:t>InsertSort</a:t>
            </a:r>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 &amp;L) {  // </a:t>
            </a:r>
            <a:r>
              <a:rPr lang="zh-CN" altLang="en-US" sz="2400" dirty="0" smtClean="0">
                <a:latin typeface="Georgia" pitchFamily="18" charset="0"/>
              </a:rPr>
              <a:t>算法</a:t>
            </a:r>
            <a:r>
              <a:rPr lang="en-US" altLang="zh-CN" sz="2400" dirty="0" smtClean="0">
                <a:latin typeface="Georgia" pitchFamily="18" charset="0"/>
              </a:rPr>
              <a:t>10.1</a:t>
            </a:r>
          </a:p>
          <a:p>
            <a:pPr algn="l"/>
            <a:r>
              <a:rPr lang="en-US" altLang="zh-CN" sz="2400" dirty="0" smtClean="0">
                <a:latin typeface="Georgia" pitchFamily="18" charset="0"/>
              </a:rPr>
              <a:t>  // </a:t>
            </a:r>
            <a:r>
              <a:rPr lang="zh-CN" altLang="en-US" sz="2400" dirty="0" smtClean="0">
                <a:latin typeface="Georgia" pitchFamily="18" charset="0"/>
              </a:rPr>
              <a:t>对顺序表</a:t>
            </a:r>
            <a:r>
              <a:rPr lang="en-US" altLang="zh-CN" sz="2400" dirty="0" smtClean="0">
                <a:latin typeface="Georgia" pitchFamily="18" charset="0"/>
              </a:rPr>
              <a:t>L</a:t>
            </a:r>
            <a:r>
              <a:rPr lang="zh-CN" altLang="en-US" sz="2400" dirty="0" smtClean="0">
                <a:latin typeface="Georgia" pitchFamily="18" charset="0"/>
              </a:rPr>
              <a:t>作直接插入排序。</a:t>
            </a:r>
          </a:p>
          <a:p>
            <a:pPr algn="l"/>
            <a:r>
              <a:rPr lang="zh-CN" altLang="en-US"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a:t>
            </a:r>
            <a:r>
              <a:rPr lang="en-US" altLang="zh-CN" sz="2400" dirty="0" err="1" smtClean="0">
                <a:latin typeface="Georgia" pitchFamily="18" charset="0"/>
              </a:rPr>
              <a:t>i,j</a:t>
            </a:r>
            <a:r>
              <a:rPr lang="en-US" altLang="zh-CN" sz="2400" dirty="0" smtClean="0">
                <a:latin typeface="Georgia" pitchFamily="18" charset="0"/>
              </a:rPr>
              <a:t>;</a:t>
            </a:r>
          </a:p>
          <a:p>
            <a:pPr algn="l"/>
            <a:r>
              <a:rPr lang="en-US" altLang="zh-CN" sz="2400" dirty="0" smtClean="0">
                <a:latin typeface="Georgia" pitchFamily="18" charset="0"/>
              </a:rPr>
              <a:t>  for (</a:t>
            </a:r>
            <a:r>
              <a:rPr lang="en-US" altLang="zh-CN" sz="2400" dirty="0" err="1" smtClean="0">
                <a:latin typeface="Georgia" pitchFamily="18" charset="0"/>
              </a:rPr>
              <a:t>i</a:t>
            </a:r>
            <a:r>
              <a:rPr lang="en-US" altLang="zh-CN" sz="2400" dirty="0" smtClean="0">
                <a:latin typeface="Georgia" pitchFamily="18" charset="0"/>
              </a:rPr>
              <a:t>=2; </a:t>
            </a:r>
            <a:r>
              <a:rPr lang="en-US" altLang="zh-CN" sz="2400" dirty="0" err="1" smtClean="0">
                <a:latin typeface="Georgia" pitchFamily="18" charset="0"/>
              </a:rPr>
              <a:t>i</a:t>
            </a:r>
            <a:r>
              <a:rPr lang="en-US" altLang="zh-CN" sz="2400" dirty="0" smtClean="0">
                <a:latin typeface="Georgia" pitchFamily="18" charset="0"/>
              </a:rPr>
              <a:t>&lt;=</a:t>
            </a:r>
            <a:r>
              <a:rPr lang="en-US" altLang="zh-CN" sz="2400" dirty="0" err="1" smtClean="0">
                <a:latin typeface="Georgia" pitchFamily="18" charset="0"/>
              </a:rPr>
              <a:t>L.length</a:t>
            </a:r>
            <a:r>
              <a:rPr lang="en-US" altLang="zh-CN" sz="2400" dirty="0" smtClean="0">
                <a:latin typeface="Georgia" pitchFamily="18" charset="0"/>
              </a:rPr>
              <a:t>; ++</a:t>
            </a:r>
            <a:r>
              <a:rPr lang="en-US" altLang="zh-CN" sz="2400" dirty="0" err="1" smtClean="0">
                <a:latin typeface="Georgia" pitchFamily="18" charset="0"/>
              </a:rPr>
              <a:t>i</a:t>
            </a:r>
            <a:r>
              <a:rPr lang="en-US" altLang="zh-CN" sz="2400" dirty="0" smtClean="0">
                <a:latin typeface="Georgia" pitchFamily="18" charset="0"/>
              </a:rPr>
              <a:t>)</a:t>
            </a:r>
          </a:p>
          <a:p>
            <a:pPr algn="l"/>
            <a:r>
              <a:rPr lang="en-US" altLang="zh-CN" sz="2400" dirty="0" smtClean="0">
                <a:latin typeface="Georgia" pitchFamily="18" charset="0"/>
              </a:rPr>
              <a:t>    	if (LT(</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].key, </a:t>
            </a:r>
            <a:r>
              <a:rPr lang="en-US" altLang="zh-CN" sz="2400" dirty="0" err="1" smtClean="0">
                <a:latin typeface="Georgia" pitchFamily="18" charset="0"/>
              </a:rPr>
              <a:t>L.r</a:t>
            </a:r>
            <a:r>
              <a:rPr lang="en-US" altLang="zh-CN" sz="2400" dirty="0" smtClean="0">
                <a:latin typeface="Georgia" pitchFamily="18" charset="0"/>
              </a:rPr>
              <a:t>[i-1].key)) { </a:t>
            </a:r>
          </a:p>
          <a:p>
            <a:pPr algn="l"/>
            <a:r>
              <a:rPr lang="en-US" altLang="zh-CN" sz="2400" dirty="0" smtClean="0">
                <a:latin typeface="Georgia" pitchFamily="18" charset="0"/>
              </a:rPr>
              <a:t>      	      // "&lt;"</a:t>
            </a:r>
            <a:r>
              <a:rPr lang="zh-CN" altLang="en-US" sz="2400" dirty="0" smtClean="0">
                <a:latin typeface="Georgia" pitchFamily="18" charset="0"/>
              </a:rPr>
              <a:t>时，需将</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a:t>
            </a:r>
            <a:r>
              <a:rPr lang="zh-CN" altLang="en-US" sz="2400" dirty="0" smtClean="0">
                <a:latin typeface="Georgia" pitchFamily="18" charset="0"/>
              </a:rPr>
              <a:t>插入有序子表</a:t>
            </a:r>
          </a:p>
          <a:p>
            <a:pPr lvl="2" algn="l"/>
            <a:r>
              <a:rPr lang="zh-CN" altLang="en-US"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[0] = </a:t>
            </a:r>
            <a:r>
              <a:rPr lang="en-US" altLang="zh-CN" sz="2400" dirty="0" err="1" smtClean="0">
                <a:latin typeface="Georgia" pitchFamily="18" charset="0"/>
              </a:rPr>
              <a:t>L.r</a:t>
            </a:r>
            <a:r>
              <a:rPr lang="en-US" altLang="zh-CN" sz="2400" dirty="0" smtClean="0">
                <a:latin typeface="Georgia" pitchFamily="18" charset="0"/>
              </a:rPr>
              <a:t>[</a:t>
            </a:r>
            <a:r>
              <a:rPr lang="en-US" altLang="zh-CN" sz="2400" dirty="0" err="1" smtClean="0">
                <a:latin typeface="Georgia" pitchFamily="18" charset="0"/>
              </a:rPr>
              <a:t>i</a:t>
            </a:r>
            <a:r>
              <a:rPr lang="en-US" altLang="zh-CN" sz="2400" dirty="0" smtClean="0">
                <a:latin typeface="Georgia" pitchFamily="18" charset="0"/>
              </a:rPr>
              <a:t>];                       // </a:t>
            </a:r>
            <a:r>
              <a:rPr lang="zh-CN" altLang="en-US" sz="2400" dirty="0" smtClean="0">
                <a:latin typeface="Georgia" pitchFamily="18" charset="0"/>
              </a:rPr>
              <a:t>复制为哨兵</a:t>
            </a:r>
          </a:p>
          <a:p>
            <a:pPr lvl="2" algn="l"/>
            <a:r>
              <a:rPr lang="zh-CN" altLang="en-US" sz="2400" dirty="0" smtClean="0">
                <a:latin typeface="Georgia" pitchFamily="18" charset="0"/>
              </a:rPr>
              <a:t>      </a:t>
            </a:r>
            <a:r>
              <a:rPr lang="en-US" altLang="zh-CN" sz="2400" dirty="0" smtClean="0">
                <a:latin typeface="Georgia" pitchFamily="18" charset="0"/>
              </a:rPr>
              <a:t>for (j=i-1;  </a:t>
            </a:r>
            <a:r>
              <a:rPr lang="en-US" altLang="zh-CN" sz="2400" dirty="0" smtClean="0">
                <a:solidFill>
                  <a:srgbClr val="FFFF00"/>
                </a:solidFill>
                <a:latin typeface="Georgia" pitchFamily="18" charset="0"/>
              </a:rPr>
              <a:t>LT(</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[0].key, </a:t>
            </a:r>
            <a:r>
              <a:rPr lang="en-US" altLang="zh-CN" sz="2400" dirty="0" err="1" smtClean="0">
                <a:solidFill>
                  <a:srgbClr val="FFFF00"/>
                </a:solidFill>
                <a:latin typeface="Georgia" pitchFamily="18" charset="0"/>
              </a:rPr>
              <a:t>L.r</a:t>
            </a:r>
            <a:r>
              <a:rPr lang="en-US" altLang="zh-CN" sz="2400" dirty="0" smtClean="0">
                <a:solidFill>
                  <a:srgbClr val="FFFF00"/>
                </a:solidFill>
                <a:latin typeface="Georgia" pitchFamily="18" charset="0"/>
              </a:rPr>
              <a:t>[j].key)</a:t>
            </a:r>
            <a:r>
              <a:rPr lang="en-US" altLang="zh-CN" sz="2400" dirty="0" smtClean="0">
                <a:latin typeface="Georgia" pitchFamily="18" charset="0"/>
              </a:rPr>
              <a:t>;  --j)</a:t>
            </a:r>
          </a:p>
          <a:p>
            <a:pPr lvl="2" algn="l"/>
            <a:r>
              <a:rPr lang="en-US" altLang="zh-CN"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[j+1] = </a:t>
            </a:r>
            <a:r>
              <a:rPr lang="en-US" altLang="zh-CN" sz="2400" dirty="0" err="1" smtClean="0">
                <a:latin typeface="Georgia" pitchFamily="18" charset="0"/>
              </a:rPr>
              <a:t>L.r</a:t>
            </a:r>
            <a:r>
              <a:rPr lang="en-US" altLang="zh-CN" sz="2400" dirty="0" smtClean="0">
                <a:latin typeface="Georgia" pitchFamily="18" charset="0"/>
              </a:rPr>
              <a:t>[j];             // </a:t>
            </a:r>
            <a:r>
              <a:rPr lang="zh-CN" altLang="en-US" sz="2400" dirty="0" smtClean="0">
                <a:latin typeface="Georgia" pitchFamily="18" charset="0"/>
              </a:rPr>
              <a:t>记录后移</a:t>
            </a:r>
          </a:p>
          <a:p>
            <a:pPr lvl="2" algn="l"/>
            <a:r>
              <a:rPr lang="zh-CN" altLang="en-US" sz="2400" dirty="0" smtClean="0">
                <a:latin typeface="Georgia" pitchFamily="18" charset="0"/>
              </a:rPr>
              <a:t>      </a:t>
            </a:r>
            <a:r>
              <a:rPr lang="en-US" altLang="zh-CN" sz="2400" dirty="0" err="1" smtClean="0">
                <a:latin typeface="Georgia" pitchFamily="18" charset="0"/>
              </a:rPr>
              <a:t>L.r</a:t>
            </a:r>
            <a:r>
              <a:rPr lang="en-US" altLang="zh-CN" sz="2400" dirty="0" smtClean="0">
                <a:latin typeface="Georgia" pitchFamily="18" charset="0"/>
              </a:rPr>
              <a:t>[j+1] = </a:t>
            </a:r>
            <a:r>
              <a:rPr lang="en-US" altLang="zh-CN" sz="2400" dirty="0" err="1" smtClean="0">
                <a:latin typeface="Georgia" pitchFamily="18" charset="0"/>
              </a:rPr>
              <a:t>L.r</a:t>
            </a:r>
            <a:r>
              <a:rPr lang="en-US" altLang="zh-CN" sz="2400" dirty="0" smtClean="0">
                <a:latin typeface="Georgia" pitchFamily="18" charset="0"/>
              </a:rPr>
              <a:t>[0];                  // </a:t>
            </a:r>
            <a:r>
              <a:rPr lang="zh-CN" altLang="en-US" sz="2400" dirty="0" smtClean="0">
                <a:latin typeface="Georgia" pitchFamily="18" charset="0"/>
              </a:rPr>
              <a:t>插入到正确位置</a:t>
            </a:r>
          </a:p>
          <a:p>
            <a:pPr algn="l"/>
            <a:r>
              <a:rPr lang="zh-CN" altLang="en-US" sz="2400" dirty="0" smtClean="0">
                <a:latin typeface="Georgia" pitchFamily="18" charset="0"/>
              </a:rPr>
              <a:t>    </a:t>
            </a:r>
            <a:r>
              <a:rPr lang="en-US" altLang="zh-CN" sz="2400" dirty="0" smtClean="0">
                <a:latin typeface="Georgia" pitchFamily="18" charset="0"/>
              </a:rPr>
              <a:t>	}</a:t>
            </a:r>
          </a:p>
          <a:p>
            <a:pPr algn="l"/>
            <a:r>
              <a:rPr lang="en-US" altLang="zh-CN" sz="2400" dirty="0" smtClean="0">
                <a:latin typeface="Georgia" pitchFamily="18" charset="0"/>
              </a:rPr>
              <a:t>} // </a:t>
            </a:r>
            <a:r>
              <a:rPr lang="en-US" altLang="zh-CN" sz="2400" dirty="0" err="1" smtClean="0">
                <a:latin typeface="Georgia" pitchFamily="18" charset="0"/>
              </a:rPr>
              <a:t>InsertSort</a:t>
            </a:r>
            <a:endParaRPr lang="zh-CN" altLang="en-US" sz="2400" dirty="0">
              <a:latin typeface="Georgia" pitchFamily="18" charset="0"/>
            </a:endParaRPr>
          </a:p>
        </p:txBody>
      </p:sp>
      <p:sp>
        <p:nvSpPr>
          <p:cNvPr id="6" name="矩形 5"/>
          <p:cNvSpPr/>
          <p:nvPr/>
        </p:nvSpPr>
        <p:spPr>
          <a:xfrm>
            <a:off x="4316409" y="252369"/>
            <a:ext cx="4572000" cy="1569660"/>
          </a:xfrm>
          <a:prstGeom prst="rect">
            <a:avLst/>
          </a:prstGeom>
        </p:spPr>
        <p:txBody>
          <a:bodyPr>
            <a:spAutoFit/>
          </a:bodyPr>
          <a:lstStyle/>
          <a:p>
            <a:pPr algn="l"/>
            <a:r>
              <a:rPr lang="en-US" altLang="zh-CN" sz="2400" dirty="0" err="1" smtClean="0">
                <a:latin typeface="Georgia" pitchFamily="18" charset="0"/>
              </a:rPr>
              <a:t>typedef</a:t>
            </a:r>
            <a:r>
              <a:rPr lang="en-US" altLang="zh-CN" sz="2400" dirty="0" smtClean="0">
                <a:latin typeface="Georgia" pitchFamily="18" charset="0"/>
              </a:rPr>
              <a:t>  </a:t>
            </a:r>
            <a:r>
              <a:rPr lang="en-US" altLang="zh-CN" sz="2400" dirty="0" err="1" smtClean="0">
                <a:latin typeface="Georgia" pitchFamily="18" charset="0"/>
              </a:rPr>
              <a:t>struct</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RedType</a:t>
            </a:r>
            <a:r>
              <a:rPr lang="en-US" altLang="zh-CN" sz="2400" dirty="0" smtClean="0">
                <a:latin typeface="Georgia" pitchFamily="18" charset="0"/>
              </a:rPr>
              <a:t>  r[</a:t>
            </a:r>
            <a:r>
              <a:rPr lang="en-US" altLang="zh-CN" sz="2400" dirty="0" smtClean="0">
                <a:solidFill>
                  <a:srgbClr val="FFFF00"/>
                </a:solidFill>
                <a:latin typeface="Georgia" pitchFamily="18" charset="0"/>
              </a:rPr>
              <a:t>MAXSIZE+1</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int</a:t>
            </a:r>
            <a:r>
              <a:rPr lang="en-US" altLang="zh-CN" sz="2400" dirty="0" smtClean="0">
                <a:latin typeface="Georgia" pitchFamily="18" charset="0"/>
              </a:rPr>
              <a:t> length;</a:t>
            </a:r>
          </a:p>
          <a:p>
            <a:pPr algn="l"/>
            <a:r>
              <a:rPr lang="en-US" altLang="zh-CN" sz="2400" dirty="0" smtClean="0">
                <a:latin typeface="Georgia" pitchFamily="18" charset="0"/>
              </a:rPr>
              <a:t>}</a:t>
            </a:r>
            <a:r>
              <a:rPr lang="en-US" altLang="zh-CN" sz="2400" dirty="0" err="1" smtClean="0">
                <a:latin typeface="Georgia" pitchFamily="18" charset="0"/>
              </a:rPr>
              <a:t>SqList</a:t>
            </a:r>
            <a:r>
              <a:rPr lang="en-US" altLang="zh-CN" sz="2400" dirty="0" smtClean="0">
                <a:latin typeface="Georgia" pitchFamily="18" charset="0"/>
              </a:rPr>
              <a:t>;</a:t>
            </a:r>
          </a:p>
        </p:txBody>
      </p:sp>
      <p:sp>
        <p:nvSpPr>
          <p:cNvPr id="7" name="矩形 6"/>
          <p:cNvSpPr/>
          <p:nvPr/>
        </p:nvSpPr>
        <p:spPr>
          <a:xfrm>
            <a:off x="336492" y="252369"/>
            <a:ext cx="8251938" cy="1569660"/>
          </a:xfrm>
          <a:prstGeom prst="rect">
            <a:avLst/>
          </a:prstGeom>
          <a:ln>
            <a:solidFill>
              <a:srgbClr val="FF0000"/>
            </a:solidFill>
          </a:ln>
        </p:spPr>
        <p:txBody>
          <a:bodyPr wrap="square">
            <a:spAutoFit/>
          </a:bodyPr>
          <a:lstStyle/>
          <a:p>
            <a:pPr algn="l"/>
            <a:r>
              <a:rPr lang="en-US" altLang="zh-CN" sz="2400" dirty="0" err="1" smtClean="0">
                <a:latin typeface="Georgia" pitchFamily="18" charset="0"/>
              </a:rPr>
              <a:t>typedef</a:t>
            </a:r>
            <a:r>
              <a:rPr lang="en-US" altLang="zh-CN" sz="2400" dirty="0" smtClean="0">
                <a:latin typeface="Georgia" pitchFamily="18" charset="0"/>
              </a:rPr>
              <a:t>  </a:t>
            </a:r>
            <a:r>
              <a:rPr lang="en-US" altLang="zh-CN" sz="2400" dirty="0" err="1" smtClean="0">
                <a:latin typeface="Georgia" pitchFamily="18" charset="0"/>
              </a:rPr>
              <a:t>struct</a:t>
            </a:r>
            <a:r>
              <a:rPr lang="en-US" altLang="zh-CN" sz="2400" dirty="0" smtClean="0">
                <a:latin typeface="Georgia" pitchFamily="18" charset="0"/>
              </a:rPr>
              <a:t>{</a:t>
            </a:r>
          </a:p>
          <a:p>
            <a:pPr algn="l"/>
            <a:r>
              <a:rPr lang="en-US" altLang="zh-CN" sz="2400" dirty="0" smtClean="0">
                <a:latin typeface="Georgia" pitchFamily="18" charset="0"/>
              </a:rPr>
              <a:t>     </a:t>
            </a:r>
            <a:r>
              <a:rPr lang="en-US" altLang="zh-CN" sz="2400" dirty="0" err="1" smtClean="0">
                <a:latin typeface="Georgia" pitchFamily="18" charset="0"/>
              </a:rPr>
              <a:t>KeyType</a:t>
            </a:r>
            <a:r>
              <a:rPr lang="en-US" altLang="zh-CN" sz="2400" dirty="0" smtClean="0">
                <a:latin typeface="Georgia" pitchFamily="18" charset="0"/>
              </a:rPr>
              <a:t>  key;</a:t>
            </a:r>
          </a:p>
          <a:p>
            <a:pPr algn="l"/>
            <a:r>
              <a:rPr lang="en-US" altLang="zh-CN" sz="2400" dirty="0" smtClean="0">
                <a:latin typeface="Georgia" pitchFamily="18" charset="0"/>
              </a:rPr>
              <a:t>     </a:t>
            </a:r>
            <a:r>
              <a:rPr lang="en-US" altLang="zh-CN" sz="2400" dirty="0" err="1" smtClean="0">
                <a:latin typeface="Georgia" pitchFamily="18" charset="0"/>
              </a:rPr>
              <a:t>InfoType</a:t>
            </a:r>
            <a:r>
              <a:rPr lang="en-US" altLang="zh-CN" sz="2400" dirty="0" smtClean="0">
                <a:latin typeface="Georgia" pitchFamily="18" charset="0"/>
              </a:rPr>
              <a:t> </a:t>
            </a:r>
            <a:r>
              <a:rPr lang="en-US" altLang="zh-CN" sz="2400" dirty="0" err="1" smtClean="0">
                <a:latin typeface="Georgia" pitchFamily="18" charset="0"/>
              </a:rPr>
              <a:t>otherinfo</a:t>
            </a:r>
            <a:r>
              <a:rPr lang="en-US" altLang="zh-CN" sz="2400" dirty="0" smtClean="0">
                <a:latin typeface="Georgia" pitchFamily="18" charset="0"/>
              </a:rPr>
              <a:t>;</a:t>
            </a:r>
          </a:p>
          <a:p>
            <a:pPr algn="l"/>
            <a:r>
              <a:rPr lang="en-US" altLang="zh-CN" sz="2400" dirty="0" smtClean="0">
                <a:latin typeface="Georgia" pitchFamily="18" charset="0"/>
              </a:rPr>
              <a:t>}</a:t>
            </a:r>
            <a:r>
              <a:rPr lang="en-US" altLang="zh-CN" sz="2400" dirty="0" err="1" smtClean="0">
                <a:latin typeface="Georgia" pitchFamily="18" charset="0"/>
              </a:rPr>
              <a:t>RedType</a:t>
            </a:r>
            <a:r>
              <a:rPr lang="en-US" altLang="zh-CN" sz="2400" dirty="0" smtClean="0">
                <a:latin typeface="Georgia" pitchFamily="18" charset="0"/>
              </a:rPr>
              <a:t>;</a:t>
            </a:r>
          </a:p>
        </p:txBody>
      </p:sp>
      <p:sp>
        <p:nvSpPr>
          <p:cNvPr id="9" name="灯片编号占位符 8"/>
          <p:cNvSpPr>
            <a:spLocks noGrp="1"/>
          </p:cNvSpPr>
          <p:nvPr>
            <p:ph type="sldNum" sz="quarter" idx="12"/>
          </p:nvPr>
        </p:nvSpPr>
        <p:spPr/>
        <p:txBody>
          <a:bodyPr/>
          <a:lstStyle/>
          <a:p>
            <a:fld id="{92DBAA45-1050-4A29-8013-90845DAE7AC9}" type="slidenum">
              <a:rPr lang="en-US" altLang="zh-CN" smtClean="0"/>
              <a:pPr/>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0" y="0"/>
            <a:ext cx="9144000" cy="5632311"/>
          </a:xfrm>
          <a:prstGeom prst="rect">
            <a:avLst/>
          </a:prstGeom>
        </p:spPr>
        <p:txBody>
          <a:bodyPr wrap="square">
            <a:spAutoFit/>
          </a:bodyPr>
          <a:lstStyle/>
          <a:p>
            <a:pPr algn="l"/>
            <a:r>
              <a:rPr lang="en-US" altLang="zh-CN" sz="2400" dirty="0" smtClean="0"/>
              <a:t>void Rearrange(</a:t>
            </a:r>
            <a:r>
              <a:rPr lang="en-US" altLang="zh-CN" sz="2400" dirty="0" err="1" smtClean="0"/>
              <a:t>SqList</a:t>
            </a:r>
            <a:r>
              <a:rPr lang="en-US" altLang="zh-CN" sz="2400" dirty="0" smtClean="0"/>
              <a:t> &amp;L, </a:t>
            </a:r>
            <a:r>
              <a:rPr lang="en-US" altLang="zh-CN" sz="2400" dirty="0" err="1" smtClean="0"/>
              <a:t>int</a:t>
            </a:r>
            <a:r>
              <a:rPr lang="en-US" altLang="zh-CN" sz="2400" dirty="0" smtClean="0"/>
              <a:t> </a:t>
            </a:r>
            <a:r>
              <a:rPr lang="en-US" altLang="zh-CN" sz="2400" dirty="0" err="1" smtClean="0"/>
              <a:t>adr</a:t>
            </a:r>
            <a:r>
              <a:rPr lang="en-US" altLang="zh-CN" sz="2400" dirty="0" smtClean="0"/>
              <a:t>[]) {// </a:t>
            </a:r>
            <a:r>
              <a:rPr lang="zh-CN" altLang="en-US" sz="2400" dirty="0" smtClean="0"/>
              <a:t>算法 </a:t>
            </a:r>
            <a:r>
              <a:rPr lang="en-US" altLang="zh-CN" sz="2400" dirty="0" smtClean="0"/>
              <a:t>10.18</a:t>
            </a:r>
          </a:p>
          <a:p>
            <a:pPr algn="l"/>
            <a:r>
              <a:rPr lang="en-US" altLang="zh-CN" sz="2400" dirty="0" smtClean="0"/>
              <a:t>  // </a:t>
            </a:r>
            <a:r>
              <a:rPr lang="en-US" altLang="zh-CN" sz="2400" dirty="0" err="1" smtClean="0"/>
              <a:t>adr</a:t>
            </a:r>
            <a:r>
              <a:rPr lang="zh-CN" altLang="en-US" sz="2400" dirty="0" smtClean="0"/>
              <a:t>给出顺序表</a:t>
            </a:r>
            <a:r>
              <a:rPr lang="en-US" altLang="zh-CN" sz="2400" dirty="0" smtClean="0"/>
              <a:t>L</a:t>
            </a:r>
            <a:r>
              <a:rPr lang="zh-CN" altLang="en-US" sz="2400" dirty="0" smtClean="0"/>
              <a:t>的有序次序，即</a:t>
            </a:r>
            <a:r>
              <a:rPr lang="en-US" altLang="zh-CN" sz="2400" dirty="0" err="1" smtClean="0"/>
              <a:t>L.r</a:t>
            </a:r>
            <a:r>
              <a:rPr lang="en-US" altLang="zh-CN" sz="2400" dirty="0" smtClean="0"/>
              <a:t>[</a:t>
            </a:r>
            <a:r>
              <a:rPr lang="en-US" altLang="zh-CN" sz="2400" dirty="0" err="1" smtClean="0"/>
              <a:t>adr</a:t>
            </a:r>
            <a:r>
              <a:rPr lang="en-US" altLang="zh-CN" sz="2400" dirty="0" smtClean="0"/>
              <a:t>[</a:t>
            </a:r>
            <a:r>
              <a:rPr lang="en-US" altLang="zh-CN" sz="2400" dirty="0" err="1" smtClean="0"/>
              <a:t>i</a:t>
            </a:r>
            <a:r>
              <a:rPr lang="en-US" altLang="zh-CN" sz="2400" dirty="0" smtClean="0"/>
              <a:t>]]</a:t>
            </a:r>
            <a:r>
              <a:rPr lang="zh-CN" altLang="en-US" sz="2400" dirty="0" smtClean="0"/>
              <a:t>是第</a:t>
            </a:r>
            <a:r>
              <a:rPr lang="en-US" altLang="zh-CN" sz="2400" dirty="0" err="1" smtClean="0"/>
              <a:t>i</a:t>
            </a:r>
            <a:r>
              <a:rPr lang="zh-CN" altLang="en-US" sz="2400" dirty="0" smtClean="0"/>
              <a:t>小的记录。</a:t>
            </a:r>
          </a:p>
          <a:p>
            <a:pPr algn="l"/>
            <a:r>
              <a:rPr lang="zh-CN" altLang="en-US" sz="2400" dirty="0" smtClean="0"/>
              <a:t>  </a:t>
            </a:r>
            <a:r>
              <a:rPr lang="en-US" altLang="zh-CN" sz="2400" dirty="0" smtClean="0"/>
              <a:t>// </a:t>
            </a:r>
            <a:r>
              <a:rPr lang="zh-CN" altLang="en-US" sz="2400" dirty="0" smtClean="0"/>
              <a:t>本算法按</a:t>
            </a:r>
            <a:r>
              <a:rPr lang="en-US" altLang="zh-CN" sz="2400" dirty="0" err="1" smtClean="0"/>
              <a:t>adr</a:t>
            </a:r>
            <a:r>
              <a:rPr lang="zh-CN" altLang="en-US" sz="2400" dirty="0" smtClean="0"/>
              <a:t>重排</a:t>
            </a:r>
            <a:r>
              <a:rPr lang="en-US" altLang="zh-CN" sz="2400" dirty="0" err="1" smtClean="0"/>
              <a:t>L.r</a:t>
            </a:r>
            <a:r>
              <a:rPr lang="zh-CN" altLang="en-US" sz="2400" dirty="0" smtClean="0"/>
              <a:t>，使其有序。</a:t>
            </a:r>
          </a:p>
          <a:p>
            <a:pPr algn="l"/>
            <a:r>
              <a:rPr lang="zh-CN" altLang="en-US" sz="2400" dirty="0" smtClean="0"/>
              <a:t>  </a:t>
            </a:r>
            <a:r>
              <a:rPr lang="en-US" altLang="zh-CN" sz="2400" dirty="0" err="1" smtClean="0"/>
              <a:t>int</a:t>
            </a:r>
            <a:r>
              <a:rPr lang="en-US" altLang="zh-CN" sz="2400" dirty="0" smtClean="0"/>
              <a:t> </a:t>
            </a:r>
            <a:r>
              <a:rPr lang="en-US" altLang="zh-CN" sz="2400" dirty="0" err="1" smtClean="0"/>
              <a:t>i,j,k</a:t>
            </a:r>
            <a:r>
              <a:rPr lang="en-US" altLang="zh-CN" sz="2400" dirty="0" smtClean="0"/>
              <a:t>;</a:t>
            </a:r>
          </a:p>
          <a:p>
            <a:pPr algn="l"/>
            <a:r>
              <a:rPr lang="en-US" altLang="zh-CN" sz="2400" dirty="0" smtClean="0"/>
              <a:t>  for (</a:t>
            </a:r>
            <a:r>
              <a:rPr lang="en-US" altLang="zh-CN" sz="2400" dirty="0" err="1" smtClean="0"/>
              <a:t>i</a:t>
            </a:r>
            <a:r>
              <a:rPr lang="en-US" altLang="zh-CN" sz="2400" dirty="0" smtClean="0"/>
              <a:t>=1; </a:t>
            </a:r>
            <a:r>
              <a:rPr lang="en-US" altLang="zh-CN" sz="2400" dirty="0" err="1" smtClean="0"/>
              <a:t>i</a:t>
            </a:r>
            <a:r>
              <a:rPr lang="en-US" altLang="zh-CN" sz="2400" dirty="0" smtClean="0"/>
              <a:t>&lt;</a:t>
            </a:r>
            <a:r>
              <a:rPr lang="en-US" altLang="zh-CN" sz="2400" dirty="0" err="1" smtClean="0"/>
              <a:t>L.length</a:t>
            </a:r>
            <a:r>
              <a:rPr lang="en-US" altLang="zh-CN" sz="2400" dirty="0" smtClean="0"/>
              <a:t>; ++</a:t>
            </a:r>
            <a:r>
              <a:rPr lang="en-US" altLang="zh-CN" sz="2400" dirty="0" err="1" smtClean="0"/>
              <a:t>i</a:t>
            </a:r>
            <a:r>
              <a:rPr lang="en-US" altLang="zh-CN" sz="2400" dirty="0" smtClean="0"/>
              <a:t>)</a:t>
            </a:r>
          </a:p>
          <a:p>
            <a:pPr algn="l"/>
            <a:r>
              <a:rPr lang="en-US" altLang="zh-CN" sz="2400" dirty="0" smtClean="0"/>
              <a:t>    if (</a:t>
            </a:r>
            <a:r>
              <a:rPr lang="en-US" altLang="zh-CN" sz="2400" dirty="0" err="1" smtClean="0"/>
              <a:t>adr</a:t>
            </a:r>
            <a:r>
              <a:rPr lang="en-US" altLang="zh-CN" sz="2400" dirty="0" smtClean="0"/>
              <a:t>[</a:t>
            </a:r>
            <a:r>
              <a:rPr lang="en-US" altLang="zh-CN" sz="2400" dirty="0" err="1" smtClean="0"/>
              <a:t>i</a:t>
            </a:r>
            <a:r>
              <a:rPr lang="en-US" altLang="zh-CN" sz="2400" dirty="0" smtClean="0"/>
              <a:t>]!=</a:t>
            </a:r>
            <a:r>
              <a:rPr lang="en-US" altLang="zh-CN" sz="2400" dirty="0" err="1" smtClean="0"/>
              <a:t>i</a:t>
            </a:r>
            <a:r>
              <a:rPr lang="en-US" altLang="zh-CN" sz="2400" dirty="0" smtClean="0"/>
              <a:t>) {             // </a:t>
            </a:r>
            <a:r>
              <a:rPr lang="zh-CN" altLang="en-US" sz="2400" dirty="0" smtClean="0"/>
              <a:t>第</a:t>
            </a:r>
            <a:r>
              <a:rPr lang="en-US" altLang="zh-CN" sz="2400" dirty="0" err="1" smtClean="0"/>
              <a:t>i</a:t>
            </a:r>
            <a:r>
              <a:rPr lang="zh-CN" altLang="en-US" sz="2400" dirty="0" smtClean="0"/>
              <a:t>小的记录未按序到位</a:t>
            </a:r>
          </a:p>
          <a:p>
            <a:pPr algn="l"/>
            <a:r>
              <a:rPr lang="zh-CN" altLang="en-US" sz="2400" dirty="0" smtClean="0"/>
              <a:t>      </a:t>
            </a:r>
            <a:r>
              <a:rPr lang="en-US" altLang="zh-CN" sz="2400" dirty="0" smtClean="0"/>
              <a:t>j = </a:t>
            </a:r>
            <a:r>
              <a:rPr lang="en-US" altLang="zh-CN" sz="2400" dirty="0" err="1" smtClean="0"/>
              <a:t>i</a:t>
            </a:r>
            <a:r>
              <a:rPr lang="en-US" altLang="zh-CN" sz="2400" dirty="0" smtClean="0"/>
              <a:t>;   </a:t>
            </a:r>
            <a:r>
              <a:rPr lang="en-US" altLang="zh-CN" sz="2400" dirty="0" err="1" smtClean="0"/>
              <a:t>L.r</a:t>
            </a:r>
            <a:r>
              <a:rPr lang="en-US" altLang="zh-CN" sz="2400" dirty="0" smtClean="0"/>
              <a:t>[0] = </a:t>
            </a:r>
            <a:r>
              <a:rPr lang="en-US" altLang="zh-CN" sz="2400" dirty="0" err="1" smtClean="0"/>
              <a:t>L.r</a:t>
            </a:r>
            <a:r>
              <a:rPr lang="en-US" altLang="zh-CN" sz="2400" dirty="0" smtClean="0"/>
              <a:t>[</a:t>
            </a:r>
            <a:r>
              <a:rPr lang="en-US" altLang="zh-CN" sz="2400" dirty="0" err="1" smtClean="0"/>
              <a:t>i</a:t>
            </a:r>
            <a:r>
              <a:rPr lang="en-US" altLang="zh-CN" sz="2400" dirty="0" smtClean="0"/>
              <a:t>];  // </a:t>
            </a:r>
            <a:r>
              <a:rPr lang="zh-CN" altLang="en-US" sz="2400" dirty="0" smtClean="0"/>
              <a:t>暂存记录</a:t>
            </a:r>
            <a:r>
              <a:rPr lang="en-US" altLang="zh-CN" sz="2400" dirty="0" err="1" smtClean="0"/>
              <a:t>L.r</a:t>
            </a:r>
            <a:r>
              <a:rPr lang="en-US" altLang="zh-CN" sz="2400" dirty="0" smtClean="0"/>
              <a:t>[</a:t>
            </a:r>
            <a:r>
              <a:rPr lang="en-US" altLang="zh-CN" sz="2400" dirty="0" err="1" smtClean="0"/>
              <a:t>i</a:t>
            </a:r>
            <a:r>
              <a:rPr lang="en-US" altLang="zh-CN" sz="2400" dirty="0" smtClean="0"/>
              <a:t>]</a:t>
            </a:r>
          </a:p>
          <a:p>
            <a:pPr algn="l"/>
            <a:r>
              <a:rPr lang="en-US" altLang="zh-CN" sz="2400" dirty="0" smtClean="0"/>
              <a:t>      while (</a:t>
            </a:r>
            <a:r>
              <a:rPr lang="en-US" altLang="zh-CN" sz="2400" dirty="0" err="1" smtClean="0"/>
              <a:t>adr</a:t>
            </a:r>
            <a:r>
              <a:rPr lang="en-US" altLang="zh-CN" sz="2400" dirty="0" smtClean="0"/>
              <a:t>[j]!=</a:t>
            </a:r>
            <a:r>
              <a:rPr lang="en-US" altLang="zh-CN" sz="2400" dirty="0" err="1" smtClean="0"/>
              <a:t>i</a:t>
            </a:r>
            <a:r>
              <a:rPr lang="en-US" altLang="zh-CN" sz="2400" dirty="0" smtClean="0"/>
              <a:t>) { // </a:t>
            </a:r>
            <a:r>
              <a:rPr lang="zh-CN" altLang="en-US" sz="2400" dirty="0" smtClean="0"/>
              <a:t>调整</a:t>
            </a:r>
            <a:r>
              <a:rPr lang="en-US" altLang="zh-CN" sz="2400" dirty="0" err="1" smtClean="0"/>
              <a:t>L.r</a:t>
            </a:r>
            <a:r>
              <a:rPr lang="en-US" altLang="zh-CN" sz="2400" dirty="0" smtClean="0"/>
              <a:t>[</a:t>
            </a:r>
            <a:r>
              <a:rPr lang="en-US" altLang="zh-CN" sz="2400" dirty="0" err="1" smtClean="0"/>
              <a:t>adr</a:t>
            </a:r>
            <a:r>
              <a:rPr lang="en-US" altLang="zh-CN" sz="2400" dirty="0" smtClean="0"/>
              <a:t>[j]]</a:t>
            </a:r>
            <a:r>
              <a:rPr lang="zh-CN" altLang="en-US" sz="2400" dirty="0" smtClean="0"/>
              <a:t>的记录到位直到</a:t>
            </a:r>
            <a:r>
              <a:rPr lang="en-US" altLang="zh-CN" sz="2400" dirty="0" err="1" smtClean="0"/>
              <a:t>adr</a:t>
            </a:r>
            <a:r>
              <a:rPr lang="en-US" altLang="zh-CN" sz="2400" dirty="0" smtClean="0"/>
              <a:t>[j]=</a:t>
            </a:r>
            <a:r>
              <a:rPr lang="en-US" altLang="zh-CN" sz="2400" dirty="0" err="1" smtClean="0"/>
              <a:t>i</a:t>
            </a:r>
            <a:r>
              <a:rPr lang="zh-CN" altLang="en-US" sz="2400" dirty="0" smtClean="0"/>
              <a:t>为止</a:t>
            </a:r>
          </a:p>
          <a:p>
            <a:pPr algn="l"/>
            <a:r>
              <a:rPr lang="zh-CN" altLang="en-US" sz="2400" dirty="0" smtClean="0"/>
              <a:t>        </a:t>
            </a:r>
            <a:r>
              <a:rPr lang="en-US" altLang="zh-CN" sz="2400" dirty="0" smtClean="0"/>
              <a:t>k = </a:t>
            </a:r>
            <a:r>
              <a:rPr lang="en-US" altLang="zh-CN" sz="2400" dirty="0" err="1" smtClean="0"/>
              <a:t>adr</a:t>
            </a:r>
            <a:r>
              <a:rPr lang="en-US" altLang="zh-CN" sz="2400" dirty="0" smtClean="0"/>
              <a:t>[j];   </a:t>
            </a:r>
            <a:r>
              <a:rPr lang="en-US" altLang="zh-CN" sz="2400" dirty="0" err="1" smtClean="0"/>
              <a:t>L.r</a:t>
            </a:r>
            <a:r>
              <a:rPr lang="en-US" altLang="zh-CN" sz="2400" dirty="0" smtClean="0"/>
              <a:t>[j] = </a:t>
            </a:r>
            <a:r>
              <a:rPr lang="en-US" altLang="zh-CN" sz="2400" dirty="0" err="1" smtClean="0"/>
              <a:t>L.r</a:t>
            </a:r>
            <a:r>
              <a:rPr lang="en-US" altLang="zh-CN" sz="2400" dirty="0" smtClean="0"/>
              <a:t>[k];</a:t>
            </a:r>
          </a:p>
          <a:p>
            <a:pPr algn="l"/>
            <a:r>
              <a:rPr lang="en-US" altLang="zh-CN" sz="2400" dirty="0" smtClean="0"/>
              <a:t>        </a:t>
            </a:r>
            <a:r>
              <a:rPr lang="en-US" altLang="zh-CN" sz="2400" dirty="0" err="1" smtClean="0"/>
              <a:t>adr</a:t>
            </a:r>
            <a:r>
              <a:rPr lang="en-US" altLang="zh-CN" sz="2400" dirty="0" smtClean="0"/>
              <a:t>[j] = j;   j = k;</a:t>
            </a:r>
          </a:p>
          <a:p>
            <a:pPr algn="l"/>
            <a:r>
              <a:rPr lang="en-US" altLang="zh-CN" sz="2400" dirty="0" smtClean="0"/>
              <a:t>      }</a:t>
            </a:r>
          </a:p>
          <a:p>
            <a:pPr algn="l"/>
            <a:r>
              <a:rPr lang="en-US" altLang="zh-CN" sz="2400" dirty="0" smtClean="0"/>
              <a:t>      </a:t>
            </a:r>
            <a:r>
              <a:rPr lang="en-US" altLang="zh-CN" sz="2400" dirty="0" err="1" smtClean="0"/>
              <a:t>L.r</a:t>
            </a:r>
            <a:r>
              <a:rPr lang="en-US" altLang="zh-CN" sz="2400" dirty="0" smtClean="0"/>
              <a:t>[j] = </a:t>
            </a:r>
            <a:r>
              <a:rPr lang="en-US" altLang="zh-CN" sz="2400" dirty="0" err="1" smtClean="0"/>
              <a:t>L.r</a:t>
            </a:r>
            <a:r>
              <a:rPr lang="en-US" altLang="zh-CN" sz="2400" dirty="0" smtClean="0"/>
              <a:t>[0];   </a:t>
            </a:r>
            <a:r>
              <a:rPr lang="en-US" altLang="zh-CN" sz="2400" dirty="0" err="1" smtClean="0"/>
              <a:t>adr</a:t>
            </a:r>
            <a:r>
              <a:rPr lang="en-US" altLang="zh-CN" sz="2400" dirty="0" smtClean="0"/>
              <a:t>[j] = j;  // </a:t>
            </a:r>
            <a:r>
              <a:rPr lang="zh-CN" altLang="en-US" sz="2400" dirty="0" smtClean="0"/>
              <a:t>记录按序到位</a:t>
            </a:r>
          </a:p>
          <a:p>
            <a:pPr algn="l"/>
            <a:r>
              <a:rPr lang="zh-CN" altLang="en-US" sz="2400" dirty="0" smtClean="0"/>
              <a:t>    </a:t>
            </a:r>
            <a:r>
              <a:rPr lang="en-US" altLang="zh-CN" sz="2400" dirty="0" smtClean="0"/>
              <a:t>}</a:t>
            </a:r>
          </a:p>
          <a:p>
            <a:pPr algn="l"/>
            <a:r>
              <a:rPr lang="en-US" altLang="zh-CN" sz="2400" dirty="0" smtClean="0"/>
              <a:t>} // Rearrange</a:t>
            </a:r>
          </a:p>
          <a:p>
            <a:pPr algn="l"/>
            <a:r>
              <a:rPr lang="en-US" altLang="zh-CN" sz="2400" dirty="0" smtClean="0"/>
              <a:t> </a:t>
            </a:r>
            <a:endParaRPr lang="zh-CN" altLang="en-US" sz="2400" dirty="0"/>
          </a:p>
        </p:txBody>
      </p:sp>
      <p:sp>
        <p:nvSpPr>
          <p:cNvPr id="4" name="灯片编号占位符 3"/>
          <p:cNvSpPr>
            <a:spLocks noGrp="1"/>
          </p:cNvSpPr>
          <p:nvPr>
            <p:ph type="sldNum" sz="quarter" idx="12"/>
          </p:nvPr>
        </p:nvSpPr>
        <p:spPr/>
        <p:txBody>
          <a:bodyPr/>
          <a:lstStyle/>
          <a:p>
            <a:fld id="{4717F81E-E54E-4311-B9CB-5A0E4AFE9DD3}" type="slidenum">
              <a:rPr lang="en-US" altLang="zh-CN" smtClean="0"/>
              <a:pPr/>
              <a:t>80</a:t>
            </a:fld>
            <a:endParaRPr lang="en-US" altLang="zh-C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idx="1"/>
          </p:nvPr>
        </p:nvSpPr>
        <p:spPr>
          <a:xfrm>
            <a:off x="468313" y="398420"/>
            <a:ext cx="8110537" cy="6170697"/>
          </a:xfrm>
        </p:spPr>
        <p:txBody>
          <a:bodyPr>
            <a:normAutofit lnSpcReduction="10000"/>
          </a:bodyPr>
          <a:lstStyle/>
          <a:p>
            <a:pPr marL="0" indent="0">
              <a:lnSpc>
                <a:spcPct val="110000"/>
              </a:lnSpc>
              <a:buNone/>
            </a:pPr>
            <a:r>
              <a:rPr lang="zh-CN" altLang="en-US" sz="3800" dirty="0" smtClean="0"/>
              <a:t>算法分析</a:t>
            </a:r>
            <a:endParaRPr lang="en-US" altLang="zh-CN" sz="3800" dirty="0" smtClean="0"/>
          </a:p>
          <a:p>
            <a:pPr algn="just">
              <a:buClrTx/>
              <a:buSzPct val="50000"/>
            </a:pPr>
            <a:r>
              <a:rPr lang="zh-CN" altLang="en-US" b="1" dirty="0" smtClean="0">
                <a:latin typeface="Times New Roman" pitchFamily="18" charset="0"/>
                <a:ea typeface="仿宋_GB2312"/>
              </a:rPr>
              <a:t>设有</a:t>
            </a:r>
            <a:r>
              <a:rPr lang="en-US" altLang="zh-CN" b="1" dirty="0" smtClean="0">
                <a:latin typeface="Times New Roman" pitchFamily="18" charset="0"/>
                <a:ea typeface="仿宋_GB2312"/>
              </a:rPr>
              <a:t>n</a:t>
            </a:r>
            <a:r>
              <a:rPr lang="zh-CN" altLang="en-US" b="1" dirty="0" smtClean="0">
                <a:latin typeface="Times New Roman" pitchFamily="18" charset="0"/>
                <a:ea typeface="仿宋_GB2312"/>
              </a:rPr>
              <a:t>个待排序记录，关键字位数为</a:t>
            </a:r>
            <a:r>
              <a:rPr lang="en-US" altLang="zh-CN" b="1" dirty="0" smtClean="0">
                <a:latin typeface="Times New Roman" pitchFamily="18" charset="0"/>
                <a:ea typeface="仿宋_GB2312"/>
              </a:rPr>
              <a:t>d</a:t>
            </a:r>
            <a:r>
              <a:rPr lang="zh-CN" altLang="en-US" b="1" dirty="0" smtClean="0">
                <a:latin typeface="Times New Roman" pitchFamily="18" charset="0"/>
                <a:ea typeface="仿宋_GB2312"/>
              </a:rPr>
              <a:t>，</a:t>
            </a:r>
            <a:r>
              <a:rPr lang="zh-CN" altLang="zh-CN" b="1" dirty="0" smtClean="0">
                <a:latin typeface="Times New Roman" pitchFamily="18" charset="0"/>
                <a:ea typeface="仿宋_GB2312"/>
              </a:rPr>
              <a:t>每位有</a:t>
            </a:r>
            <a:r>
              <a:rPr lang="en-US" altLang="zh-CN" b="1" dirty="0" smtClean="0">
                <a:latin typeface="Times New Roman" pitchFamily="18" charset="0"/>
                <a:ea typeface="仿宋_GB2312"/>
              </a:rPr>
              <a:t>r</a:t>
            </a:r>
            <a:r>
              <a:rPr lang="zh-CN" altLang="en-US" b="1" dirty="0" smtClean="0">
                <a:latin typeface="Times New Roman" pitchFamily="18" charset="0"/>
                <a:ea typeface="仿宋_GB2312"/>
              </a:rPr>
              <a:t>种取值。则排序的趟数是</a:t>
            </a:r>
            <a:r>
              <a:rPr lang="en-US" altLang="zh-CN" b="1" dirty="0" smtClean="0">
                <a:latin typeface="Times New Roman" pitchFamily="18" charset="0"/>
                <a:ea typeface="仿宋_GB2312"/>
              </a:rPr>
              <a:t>d</a:t>
            </a:r>
            <a:r>
              <a:rPr lang="zh-CN" altLang="zh-CN" b="1" dirty="0" smtClean="0">
                <a:latin typeface="Times New Roman" pitchFamily="18" charset="0"/>
                <a:ea typeface="仿宋_GB2312"/>
              </a:rPr>
              <a:t>；</a:t>
            </a:r>
            <a:r>
              <a:rPr lang="zh-CN" altLang="en-US" b="1" dirty="0" smtClean="0">
                <a:latin typeface="Times New Roman" pitchFamily="18" charset="0"/>
                <a:ea typeface="仿宋_GB2312"/>
              </a:rPr>
              <a:t>在每一趟中：</a:t>
            </a:r>
            <a:r>
              <a:rPr lang="zh-CN" altLang="en-US" sz="3000" b="1" dirty="0" smtClean="0">
                <a:latin typeface="Times New Roman" pitchFamily="18" charset="0"/>
                <a:ea typeface="仿宋_GB2312"/>
              </a:rPr>
              <a:t>链表初始化的时间复杂度：</a:t>
            </a:r>
            <a:r>
              <a:rPr lang="en-US" altLang="zh-CN" sz="3000" b="1" dirty="0" smtClean="0">
                <a:latin typeface="Times New Roman" pitchFamily="18" charset="0"/>
                <a:ea typeface="仿宋_GB2312"/>
              </a:rPr>
              <a:t>O(r)</a:t>
            </a:r>
            <a:r>
              <a:rPr lang="zh-CN" altLang="zh-CN" sz="3000" b="1" dirty="0" smtClean="0">
                <a:latin typeface="Times New Roman" pitchFamily="18" charset="0"/>
                <a:ea typeface="仿宋_GB2312"/>
              </a:rPr>
              <a:t>；</a:t>
            </a:r>
            <a:r>
              <a:rPr lang="zh-CN" altLang="en-US" sz="3000" b="1" dirty="0" smtClean="0">
                <a:latin typeface="Times New Roman" pitchFamily="18" charset="0"/>
                <a:ea typeface="仿宋_GB2312"/>
              </a:rPr>
              <a:t>分配的时间复杂度：</a:t>
            </a:r>
            <a:r>
              <a:rPr lang="en-US" altLang="zh-CN" sz="3000" b="1" dirty="0" smtClean="0">
                <a:latin typeface="Times New Roman" pitchFamily="18" charset="0"/>
                <a:ea typeface="仿宋_GB2312"/>
              </a:rPr>
              <a:t>O(n)</a:t>
            </a:r>
            <a:r>
              <a:rPr lang="zh-CN" altLang="en-US" sz="3000" b="1" dirty="0" smtClean="0">
                <a:latin typeface="Times New Roman" pitchFamily="18" charset="0"/>
                <a:ea typeface="仿宋_GB2312"/>
              </a:rPr>
              <a:t>；分配后收集的时间复杂度：</a:t>
            </a:r>
            <a:r>
              <a:rPr lang="en-US" altLang="zh-CN" sz="3000" b="1" dirty="0" smtClean="0">
                <a:latin typeface="Times New Roman" pitchFamily="18" charset="0"/>
                <a:ea typeface="仿宋_GB2312"/>
              </a:rPr>
              <a:t>O(r)</a:t>
            </a:r>
            <a:r>
              <a:rPr lang="zh-CN" altLang="en-US" sz="3000" b="1" dirty="0" smtClean="0">
                <a:latin typeface="Times New Roman" pitchFamily="18" charset="0"/>
                <a:ea typeface="仿宋_GB2312"/>
              </a:rPr>
              <a:t>；</a:t>
            </a:r>
            <a:r>
              <a:rPr lang="zh-CN" altLang="en-US" b="1" dirty="0" smtClean="0">
                <a:latin typeface="Times New Roman" pitchFamily="18" charset="0"/>
                <a:ea typeface="仿宋_GB2312"/>
              </a:rPr>
              <a:t>则链式基数排序的时间复杂度为： </a:t>
            </a:r>
            <a:r>
              <a:rPr lang="en-US" altLang="zh-CN" b="1" dirty="0" smtClean="0">
                <a:latin typeface="Times New Roman" pitchFamily="18" charset="0"/>
                <a:ea typeface="仿宋_GB2312"/>
              </a:rPr>
              <a:t>O(d(</a:t>
            </a:r>
            <a:r>
              <a:rPr lang="en-US" altLang="zh-CN" b="1" dirty="0" err="1" smtClean="0">
                <a:latin typeface="Times New Roman" pitchFamily="18" charset="0"/>
                <a:ea typeface="仿宋_GB2312"/>
              </a:rPr>
              <a:t>n+r</a:t>
            </a:r>
            <a:r>
              <a:rPr lang="en-US" altLang="zh-CN" b="1" dirty="0" smtClean="0">
                <a:latin typeface="Times New Roman" pitchFamily="18" charset="0"/>
                <a:ea typeface="仿宋_GB2312"/>
              </a:rPr>
              <a:t>))</a:t>
            </a:r>
          </a:p>
          <a:p>
            <a:pPr algn="just">
              <a:buClrTx/>
              <a:buSzPct val="50000"/>
            </a:pPr>
            <a:r>
              <a:rPr lang="zh-CN" altLang="en-US" b="1" dirty="0" smtClean="0">
                <a:latin typeface="Times New Roman" pitchFamily="18" charset="0"/>
                <a:ea typeface="仿宋_GB2312"/>
              </a:rPr>
              <a:t>在排序过程中使用的辅助空间是：</a:t>
            </a:r>
            <a:r>
              <a:rPr lang="en-US" altLang="zh-CN" b="1" dirty="0" smtClean="0">
                <a:latin typeface="Times New Roman" pitchFamily="18" charset="0"/>
                <a:ea typeface="仿宋_GB2312"/>
              </a:rPr>
              <a:t>2r</a:t>
            </a:r>
            <a:r>
              <a:rPr lang="zh-CN" altLang="en-US" b="1" dirty="0" smtClean="0">
                <a:latin typeface="Times New Roman" pitchFamily="18" charset="0"/>
                <a:ea typeface="仿宋_GB2312"/>
              </a:rPr>
              <a:t>个链表指针，</a:t>
            </a:r>
            <a:r>
              <a:rPr lang="en-US" altLang="zh-CN" b="1" dirty="0" smtClean="0">
                <a:latin typeface="Times New Roman" pitchFamily="18" charset="0"/>
                <a:ea typeface="仿宋_GB2312"/>
              </a:rPr>
              <a:t>n</a:t>
            </a:r>
            <a:r>
              <a:rPr lang="zh-CN" altLang="en-US" b="1" dirty="0" smtClean="0">
                <a:latin typeface="Times New Roman" pitchFamily="18" charset="0"/>
                <a:ea typeface="仿宋_GB2312"/>
              </a:rPr>
              <a:t>个指针域空间，则空间复杂度为：</a:t>
            </a:r>
            <a:r>
              <a:rPr lang="en-US" altLang="zh-CN" b="1" dirty="0" smtClean="0">
                <a:latin typeface="Times New Roman" pitchFamily="18" charset="0"/>
                <a:ea typeface="仿宋_GB2312"/>
              </a:rPr>
              <a:t>O(</a:t>
            </a:r>
            <a:r>
              <a:rPr lang="en-US" altLang="zh-CN" b="1" dirty="0" err="1" smtClean="0">
                <a:latin typeface="Times New Roman" pitchFamily="18" charset="0"/>
                <a:ea typeface="仿宋_GB2312"/>
              </a:rPr>
              <a:t>n+r</a:t>
            </a:r>
            <a:r>
              <a:rPr lang="en-US" altLang="zh-CN" b="1" dirty="0" smtClean="0">
                <a:latin typeface="Times New Roman" pitchFamily="18" charset="0"/>
                <a:ea typeface="仿宋_GB2312"/>
              </a:rPr>
              <a:t>)</a:t>
            </a:r>
          </a:p>
          <a:p>
            <a:pPr algn="just">
              <a:buClrTx/>
              <a:buSzPct val="50000"/>
            </a:pPr>
            <a:r>
              <a:rPr lang="zh-CN" altLang="en-US" b="1" dirty="0" smtClean="0">
                <a:latin typeface="Times New Roman" pitchFamily="18" charset="0"/>
                <a:ea typeface="仿宋_GB2312"/>
              </a:rPr>
              <a:t>若</a:t>
            </a:r>
            <a:r>
              <a:rPr lang="zh-CN" altLang="en-US" b="1" dirty="0">
                <a:latin typeface="Times New Roman" pitchFamily="18" charset="0"/>
                <a:ea typeface="仿宋_GB2312"/>
              </a:rPr>
              <a:t>基数</a:t>
            </a:r>
            <a:r>
              <a:rPr lang="en-US" altLang="zh-CN" b="1" dirty="0" smtClean="0">
                <a:latin typeface="Times New Roman" pitchFamily="18" charset="0"/>
                <a:ea typeface="仿宋_GB2312"/>
              </a:rPr>
              <a:t>r</a:t>
            </a:r>
            <a:r>
              <a:rPr lang="zh-CN" altLang="en-US" b="1" dirty="0" smtClean="0">
                <a:latin typeface="Times New Roman" pitchFamily="18" charset="0"/>
                <a:ea typeface="仿宋_GB2312"/>
              </a:rPr>
              <a:t>相同</a:t>
            </a:r>
            <a:r>
              <a:rPr lang="en-US" altLang="zh-CN" b="1" dirty="0">
                <a:latin typeface="Times New Roman" pitchFamily="18" charset="0"/>
                <a:ea typeface="仿宋_GB2312"/>
              </a:rPr>
              <a:t>, </a:t>
            </a:r>
            <a:r>
              <a:rPr lang="zh-CN" altLang="en-US" b="1" dirty="0">
                <a:latin typeface="Times New Roman" pitchFamily="18" charset="0"/>
                <a:ea typeface="仿宋_GB2312"/>
              </a:rPr>
              <a:t>对于元素个数较多</a:t>
            </a:r>
            <a:r>
              <a:rPr lang="zh-CN" altLang="en-US" b="1" dirty="0" smtClean="0">
                <a:latin typeface="Times New Roman" pitchFamily="18" charset="0"/>
                <a:ea typeface="仿宋_GB2312"/>
              </a:rPr>
              <a:t>而关键字位数</a:t>
            </a:r>
            <a:r>
              <a:rPr lang="zh-CN" altLang="en-US" b="1" dirty="0">
                <a:latin typeface="Times New Roman" pitchFamily="18" charset="0"/>
                <a:ea typeface="仿宋_GB2312"/>
              </a:rPr>
              <a:t>较少的情况</a:t>
            </a:r>
            <a:r>
              <a:rPr lang="en-US" altLang="zh-CN" b="1" dirty="0">
                <a:latin typeface="Times New Roman" pitchFamily="18" charset="0"/>
                <a:ea typeface="仿宋_GB2312"/>
              </a:rPr>
              <a:t>, </a:t>
            </a:r>
            <a:r>
              <a:rPr lang="zh-CN" altLang="en-US" b="1" dirty="0">
                <a:latin typeface="Times New Roman" pitchFamily="18" charset="0"/>
                <a:ea typeface="仿宋_GB2312"/>
              </a:rPr>
              <a:t>使用链式基数排序较好。</a:t>
            </a:r>
          </a:p>
          <a:p>
            <a:pPr algn="just">
              <a:buClrTx/>
              <a:buSzPct val="50000"/>
            </a:pPr>
            <a:r>
              <a:rPr lang="zh-CN" altLang="en-US" b="1" dirty="0" smtClean="0">
                <a:latin typeface="Times New Roman" pitchFamily="18" charset="0"/>
                <a:ea typeface="仿宋_GB2312"/>
              </a:rPr>
              <a:t>基数</a:t>
            </a:r>
            <a:r>
              <a:rPr lang="zh-CN" altLang="en-US" b="1" dirty="0">
                <a:latin typeface="Times New Roman" pitchFamily="18" charset="0"/>
                <a:ea typeface="仿宋_GB2312"/>
              </a:rPr>
              <a:t>排序是稳定的排序方法。</a:t>
            </a:r>
          </a:p>
        </p:txBody>
      </p:sp>
      <p:sp>
        <p:nvSpPr>
          <p:cNvPr id="4" name="灯片编号占位符 3"/>
          <p:cNvSpPr>
            <a:spLocks noGrp="1"/>
          </p:cNvSpPr>
          <p:nvPr>
            <p:ph type="sldNum" sz="quarter" idx="12"/>
          </p:nvPr>
        </p:nvSpPr>
        <p:spPr/>
        <p:txBody>
          <a:bodyPr/>
          <a:lstStyle/>
          <a:p>
            <a:fld id="{92DBAA45-1050-4A29-8013-90845DAE7AC9}" type="slidenum">
              <a:rPr lang="en-US" altLang="zh-CN" smtClean="0"/>
              <a:pPr/>
              <a:t>81</a:t>
            </a:fld>
            <a:endParaRPr lang="en-US" altLang="zh-CN"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a:xfrm>
            <a:off x="482544" y="0"/>
            <a:ext cx="8229600" cy="955675"/>
          </a:xfrm>
        </p:spPr>
        <p:txBody>
          <a:bodyPr/>
          <a:lstStyle/>
          <a:p>
            <a:pPr algn="ctr"/>
            <a:r>
              <a:rPr lang="zh-CN" altLang="en-US" sz="4000" dirty="0">
                <a:ea typeface="华文新魏" pitchFamily="2" charset="-122"/>
              </a:rPr>
              <a:t>各种排序方法的比较</a:t>
            </a:r>
          </a:p>
        </p:txBody>
      </p:sp>
      <p:graphicFrame>
        <p:nvGraphicFramePr>
          <p:cNvPr id="1006595" name="Object 3"/>
          <p:cNvGraphicFramePr>
            <a:graphicFrameLocks noChangeAspect="1"/>
          </p:cNvGraphicFramePr>
          <p:nvPr/>
        </p:nvGraphicFramePr>
        <p:xfrm>
          <a:off x="446031" y="730250"/>
          <a:ext cx="8358188" cy="6127750"/>
        </p:xfrm>
        <a:graphic>
          <a:graphicData uri="http://schemas.openxmlformats.org/presentationml/2006/ole">
            <mc:AlternateContent xmlns:mc="http://schemas.openxmlformats.org/markup-compatibility/2006">
              <mc:Choice xmlns:v="urn:schemas-microsoft-com:vml" Requires="v">
                <p:oleObj spid="_x0000_s1153042" name="Document" r:id="rId3" imgW="3422490" imgH="2514511" progId="Word.Document.8">
                  <p:embed/>
                </p:oleObj>
              </mc:Choice>
              <mc:Fallback>
                <p:oleObj name="Document" r:id="rId3" imgW="3422490" imgH="2514511"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031" y="730250"/>
                        <a:ext cx="8358188" cy="6127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1"/>
          </p:nvPr>
        </p:nvSpPr>
        <p:spPr/>
        <p:txBody>
          <a:bodyPr/>
          <a:lstStyle/>
          <a:p>
            <a:fld id="{C2F8F93E-E09F-4699-B1BE-0FCDCFCF87BE}" type="slidenum">
              <a:rPr lang="en-US" altLang="zh-CN" smtClean="0"/>
              <a:pPr/>
              <a:t>82</a:t>
            </a:fld>
            <a:endParaRPr lang="en-US" altLang="zh-CN" dirty="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3005" y="471447"/>
            <a:ext cx="8471016" cy="4622035"/>
          </a:xfrm>
          <a:prstGeom prst="rect">
            <a:avLst/>
          </a:prstGeom>
        </p:spPr>
        <p:txBody>
          <a:bodyPr wrap="square">
            <a:spAutoFit/>
          </a:bodyPr>
          <a:lstStyle/>
          <a:p>
            <a:pPr marL="0" indent="0" algn="l" eaLnBrk="1" hangingPunct="1">
              <a:lnSpc>
                <a:spcPct val="110000"/>
              </a:lnSpc>
              <a:spcBef>
                <a:spcPct val="10000"/>
              </a:spcBef>
              <a:buFont typeface="Wingdings" pitchFamily="2" charset="2"/>
              <a:buNone/>
            </a:pPr>
            <a:r>
              <a:rPr lang="zh-CN" altLang="en-US" sz="2800" b="1" dirty="0" smtClean="0">
                <a:ea typeface="仿宋_GB2312"/>
              </a:rPr>
              <a:t>选取排序方法的主要考虑因素：</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rPr>
              <a:t>待排序的记录数目</a:t>
            </a:r>
            <a:r>
              <a:rPr lang="en-US" altLang="zh-CN" sz="2800" b="1" dirty="0" smtClean="0">
                <a:ea typeface="仿宋_GB2312"/>
              </a:rPr>
              <a:t>n</a:t>
            </a:r>
            <a:r>
              <a:rPr lang="zh-CN" altLang="en-US" sz="2800" b="1" dirty="0" smtClean="0">
                <a:ea typeface="仿宋_GB2312"/>
              </a:rPr>
              <a:t>；</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每个记录的大小；</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关键字的结构及其初始状态；</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是否要求排序的稳定性；</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语言工具的特性；</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ea typeface="仿宋_GB2312"/>
                <a:cs typeface="Times New Roman" pitchFamily="18" charset="0"/>
              </a:rPr>
              <a:t> </a:t>
            </a:r>
            <a:r>
              <a:rPr lang="zh-CN" altLang="en-US" sz="2800" b="1" dirty="0" smtClean="0">
                <a:ea typeface="仿宋_GB2312"/>
              </a:rPr>
              <a:t>存储结构的初始条件和要求； </a:t>
            </a:r>
          </a:p>
          <a:p>
            <a:pPr marL="533400" lvl="1" indent="0" algn="l" eaLnBrk="1" hangingPunct="1">
              <a:lnSpc>
                <a:spcPct val="110000"/>
              </a:lnSpc>
              <a:spcBef>
                <a:spcPct val="10000"/>
              </a:spcBef>
              <a:buFontTx/>
              <a:buNone/>
            </a:pPr>
            <a:r>
              <a:rPr lang="zh-CN" altLang="en-US" sz="2800" b="1" dirty="0" smtClean="0">
                <a:latin typeface="宋体" pitchFamily="2" charset="-122"/>
                <a:ea typeface="仿宋_GB2312"/>
                <a:cs typeface="Times New Roman" pitchFamily="18" charset="0"/>
              </a:rPr>
              <a:t>◆</a:t>
            </a:r>
            <a:r>
              <a:rPr lang="zh-CN" altLang="en-US" sz="2800" b="1" dirty="0" smtClean="0">
                <a:latin typeface="宋体" pitchFamily="2" charset="-122"/>
                <a:ea typeface="仿宋_GB2312"/>
              </a:rPr>
              <a:t> 时间复杂度</a:t>
            </a:r>
            <a:r>
              <a:rPr lang="zh-CN" altLang="en-US" sz="2800" b="1" dirty="0" smtClean="0">
                <a:latin typeface="Arial" pitchFamily="34" charset="0"/>
                <a:ea typeface="仿宋_GB2312"/>
              </a:rPr>
              <a:t>、</a:t>
            </a:r>
            <a:r>
              <a:rPr lang="zh-CN" altLang="en-US" sz="2800" b="1" dirty="0" smtClean="0">
                <a:latin typeface="宋体" pitchFamily="2" charset="-122"/>
                <a:ea typeface="仿宋_GB2312"/>
              </a:rPr>
              <a:t>空间复杂度和开发工作的复杂程度的平衡点等。</a:t>
            </a:r>
          </a:p>
        </p:txBody>
      </p:sp>
      <p:sp>
        <p:nvSpPr>
          <p:cNvPr id="6" name="灯片编号占位符 5"/>
          <p:cNvSpPr>
            <a:spLocks noGrp="1"/>
          </p:cNvSpPr>
          <p:nvPr>
            <p:ph type="sldNum" sz="quarter" idx="11"/>
          </p:nvPr>
        </p:nvSpPr>
        <p:spPr/>
        <p:txBody>
          <a:bodyPr/>
          <a:lstStyle/>
          <a:p>
            <a:fld id="{C2F8F93E-E09F-4699-B1BE-0FCDCFCF87BE}" type="slidenum">
              <a:rPr lang="en-US" altLang="zh-CN" smtClean="0"/>
              <a:pPr/>
              <a:t>83</a:t>
            </a:fld>
            <a:endParaRPr lang="en-US" altLang="zh-CN"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9" name="Rectangle 3"/>
          <p:cNvSpPr>
            <a:spLocks noGrp="1" noChangeArrowheads="1"/>
          </p:cNvSpPr>
          <p:nvPr>
            <p:ph type="body" sz="half" idx="1"/>
          </p:nvPr>
        </p:nvSpPr>
        <p:spPr>
          <a:xfrm>
            <a:off x="0" y="179343"/>
            <a:ext cx="9144000" cy="6273846"/>
          </a:xfrm>
        </p:spPr>
        <p:txBody>
          <a:bodyPr>
            <a:normAutofit/>
          </a:bodyPr>
          <a:lstStyle/>
          <a:p>
            <a:pPr algn="ctr">
              <a:lnSpc>
                <a:spcPct val="105000"/>
              </a:lnSpc>
              <a:spcBef>
                <a:spcPct val="5000"/>
              </a:spcBef>
              <a:buClrTx/>
              <a:buSzPct val="50000"/>
              <a:buNone/>
            </a:pPr>
            <a:r>
              <a:rPr lang="zh-CN" altLang="en-US" sz="4400" b="1" dirty="0" smtClean="0">
                <a:latin typeface="Times New Roman" pitchFamily="18" charset="0"/>
                <a:ea typeface="仿宋_GB2312" pitchFamily="49" charset="-122"/>
              </a:rPr>
              <a:t>算法分析</a:t>
            </a:r>
            <a:endParaRPr lang="en-US" altLang="zh-CN" sz="4400" b="1" dirty="0" smtClean="0">
              <a:latin typeface="Times New Roman" pitchFamily="18" charset="0"/>
              <a:ea typeface="仿宋_GB2312" pitchFamily="49" charset="-122"/>
            </a:endParaRPr>
          </a:p>
          <a:p>
            <a:pPr>
              <a:lnSpc>
                <a:spcPct val="105000"/>
              </a:lnSpc>
              <a:spcBef>
                <a:spcPct val="5000"/>
              </a:spcBef>
              <a:buClr>
                <a:schemeClr val="tx1"/>
              </a:buClr>
              <a:buSzPct val="50000"/>
            </a:pPr>
            <a:r>
              <a:rPr lang="zh-CN" altLang="en-US" sz="3200" b="1" dirty="0" smtClean="0">
                <a:latin typeface="Times New Roman" pitchFamily="18" charset="0"/>
                <a:ea typeface="仿宋_GB2312"/>
              </a:rPr>
              <a:t>设待排序元素个数为</a:t>
            </a:r>
            <a:r>
              <a:rPr lang="en-US" altLang="zh-CN" sz="3200" b="1" dirty="0" err="1" smtClean="0">
                <a:latin typeface="Times New Roman" pitchFamily="18" charset="0"/>
                <a:ea typeface="仿宋_GB2312"/>
              </a:rPr>
              <a:t>currentSize</a:t>
            </a:r>
            <a:r>
              <a:rPr lang="en-US" altLang="zh-CN" sz="3200" b="1" dirty="0" smtClean="0">
                <a:latin typeface="Times New Roman" pitchFamily="18" charset="0"/>
                <a:ea typeface="仿宋_GB2312"/>
              </a:rPr>
              <a:t> = n, </a:t>
            </a:r>
            <a:r>
              <a:rPr lang="zh-CN" altLang="en-US" sz="3200" b="1" dirty="0" smtClean="0">
                <a:latin typeface="Times New Roman" pitchFamily="18" charset="0"/>
                <a:ea typeface="仿宋_GB2312"/>
              </a:rPr>
              <a:t>则该算法的主程序执行</a:t>
            </a:r>
            <a:r>
              <a:rPr lang="en-US" altLang="zh-CN" sz="3200" b="1" dirty="0" smtClean="0">
                <a:latin typeface="Times New Roman" pitchFamily="18" charset="0"/>
                <a:ea typeface="仿宋_GB2312"/>
              </a:rPr>
              <a:t>n</a:t>
            </a:r>
            <a:r>
              <a:rPr lang="en-US" altLang="zh-CN" sz="3200" b="1" dirty="0" smtClean="0">
                <a:latin typeface="Courier New" pitchFamily="49" charset="0"/>
                <a:ea typeface="仿宋_GB2312"/>
              </a:rPr>
              <a:t>-</a:t>
            </a:r>
            <a:r>
              <a:rPr lang="en-US" altLang="zh-CN" sz="3200" b="1" dirty="0" smtClean="0">
                <a:latin typeface="Times New Roman" pitchFamily="18" charset="0"/>
                <a:ea typeface="仿宋_GB2312"/>
              </a:rPr>
              <a:t>1</a:t>
            </a:r>
            <a:r>
              <a:rPr lang="zh-CN" altLang="en-US" sz="3200" b="1" dirty="0" smtClean="0">
                <a:latin typeface="Times New Roman" pitchFamily="18" charset="0"/>
                <a:ea typeface="仿宋_GB2312"/>
              </a:rPr>
              <a:t>趟。</a:t>
            </a:r>
            <a:endParaRPr lang="en-US" altLang="zh-CN" sz="3200" b="1" dirty="0" smtClean="0">
              <a:latin typeface="Times New Roman" pitchFamily="18" charset="0"/>
              <a:ea typeface="仿宋_GB2312"/>
            </a:endParaRPr>
          </a:p>
          <a:p>
            <a:pPr>
              <a:lnSpc>
                <a:spcPct val="105000"/>
              </a:lnSpc>
              <a:spcBef>
                <a:spcPct val="0"/>
              </a:spcBef>
              <a:buClr>
                <a:schemeClr val="tx1"/>
              </a:buClr>
              <a:buSzPct val="50000"/>
            </a:pPr>
            <a:r>
              <a:rPr lang="zh-CN" altLang="en-US" sz="3200" b="1" dirty="0" smtClean="0">
                <a:latin typeface="Times New Roman" pitchFamily="18" charset="0"/>
                <a:ea typeface="仿宋_GB2312"/>
              </a:rPr>
              <a:t>最好</a:t>
            </a:r>
            <a:r>
              <a:rPr lang="zh-CN" altLang="en-US" sz="3200" b="1" dirty="0">
                <a:latin typeface="Times New Roman" pitchFamily="18" charset="0"/>
                <a:ea typeface="仿宋_GB2312"/>
              </a:rPr>
              <a:t>情况下，排序前元素已</a:t>
            </a:r>
            <a:r>
              <a:rPr lang="zh-CN" altLang="en-US" sz="3200" b="1" dirty="0" smtClean="0">
                <a:latin typeface="Times New Roman" pitchFamily="18" charset="0"/>
                <a:ea typeface="仿宋_GB2312"/>
              </a:rPr>
              <a:t>按</a:t>
            </a:r>
            <a:r>
              <a:rPr lang="zh-CN" altLang="en-US" sz="3200" b="1" dirty="0" smtClean="0">
                <a:ea typeface="仿宋_GB2312"/>
              </a:rPr>
              <a:t>关键字</a:t>
            </a:r>
            <a:r>
              <a:rPr lang="zh-CN" altLang="en-US" sz="3200" b="1" dirty="0" smtClean="0">
                <a:latin typeface="Times New Roman" pitchFamily="18" charset="0"/>
                <a:ea typeface="仿宋_GB2312"/>
              </a:rPr>
              <a:t>从小</a:t>
            </a:r>
            <a:r>
              <a:rPr lang="zh-CN" altLang="en-US" sz="3200" b="1" dirty="0">
                <a:latin typeface="Times New Roman" pitchFamily="18" charset="0"/>
                <a:ea typeface="仿宋_GB2312"/>
              </a:rPr>
              <a:t>到大有序，每趟只需与前面有序元素序列的最后一个元素比较</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次，总</a:t>
            </a:r>
            <a:r>
              <a:rPr lang="zh-CN" altLang="en-US" sz="3200" b="1" dirty="0" smtClean="0">
                <a:latin typeface="Times New Roman" pitchFamily="18" charset="0"/>
                <a:ea typeface="仿宋_GB2312"/>
              </a:rPr>
              <a:t>的</a:t>
            </a:r>
            <a:r>
              <a:rPr lang="zh-CN" altLang="en-US" sz="3200" b="1" dirty="0" smtClean="0">
                <a:ea typeface="仿宋_GB2312"/>
              </a:rPr>
              <a:t>关键字</a:t>
            </a:r>
            <a:r>
              <a:rPr lang="zh-CN" altLang="en-US" sz="3200" b="1" dirty="0" smtClean="0">
                <a:latin typeface="Times New Roman" pitchFamily="18" charset="0"/>
                <a:ea typeface="仿宋_GB2312"/>
              </a:rPr>
              <a:t>比较</a:t>
            </a:r>
            <a:r>
              <a:rPr lang="zh-CN" altLang="en-US" sz="3200" b="1" dirty="0">
                <a:latin typeface="Times New Roman" pitchFamily="18" charset="0"/>
                <a:ea typeface="仿宋_GB2312"/>
              </a:rPr>
              <a:t>次数为 </a:t>
            </a:r>
            <a:r>
              <a:rPr lang="en-US" altLang="zh-CN" sz="3200" b="1" i="1" dirty="0">
                <a:latin typeface="Times New Roman" pitchFamily="18" charset="0"/>
                <a:ea typeface="仿宋_GB2312"/>
              </a:rPr>
              <a:t>n</a:t>
            </a:r>
            <a:r>
              <a:rPr lang="en-US" altLang="zh-CN" sz="3200" b="1" dirty="0">
                <a:latin typeface="Courier New" pitchFamily="49" charset="0"/>
                <a:ea typeface="仿宋_GB2312"/>
              </a:rPr>
              <a:t>-</a:t>
            </a:r>
            <a:r>
              <a:rPr lang="en-US" altLang="zh-CN" sz="3200" b="1" dirty="0">
                <a:latin typeface="Times New Roman" pitchFamily="18" charset="0"/>
                <a:ea typeface="仿宋_GB2312"/>
              </a:rPr>
              <a:t>1, </a:t>
            </a:r>
            <a:r>
              <a:rPr lang="zh-CN" altLang="en-US" sz="3200" b="1" dirty="0">
                <a:latin typeface="Times New Roman" pitchFamily="18" charset="0"/>
                <a:ea typeface="仿宋_GB2312"/>
              </a:rPr>
              <a:t>元素移动次数为</a:t>
            </a:r>
            <a:r>
              <a:rPr lang="en-US" altLang="zh-CN" sz="3200" b="1" dirty="0">
                <a:latin typeface="Times New Roman" pitchFamily="18" charset="0"/>
                <a:ea typeface="仿宋_GB2312"/>
              </a:rPr>
              <a:t>0</a:t>
            </a:r>
            <a:r>
              <a:rPr lang="zh-CN" altLang="en-US" sz="3200" b="1" dirty="0">
                <a:latin typeface="Times New Roman" pitchFamily="18" charset="0"/>
                <a:ea typeface="仿宋_GB2312"/>
              </a:rPr>
              <a:t>。</a:t>
            </a:r>
          </a:p>
          <a:p>
            <a:pPr algn="just">
              <a:lnSpc>
                <a:spcPct val="105000"/>
              </a:lnSpc>
              <a:spcBef>
                <a:spcPct val="0"/>
              </a:spcBef>
              <a:buClr>
                <a:schemeClr val="tx1"/>
              </a:buClr>
              <a:buSzPct val="50000"/>
            </a:pPr>
            <a:r>
              <a:rPr lang="zh-CN" altLang="en-US" sz="3200" b="1" dirty="0">
                <a:latin typeface="Times New Roman" pitchFamily="18" charset="0"/>
                <a:ea typeface="仿宋_GB2312"/>
              </a:rPr>
              <a:t>最坏情况下</a:t>
            </a:r>
            <a:r>
              <a:rPr lang="en-US" altLang="zh-CN" sz="3200" b="1" dirty="0">
                <a:latin typeface="Times New Roman" pitchFamily="18" charset="0"/>
                <a:ea typeface="仿宋_GB2312"/>
              </a:rPr>
              <a:t>, </a:t>
            </a:r>
            <a:r>
              <a:rPr lang="zh-CN" altLang="en-US" sz="3200" b="1" dirty="0">
                <a:latin typeface="Times New Roman" pitchFamily="18" charset="0"/>
                <a:ea typeface="仿宋_GB2312"/>
              </a:rPr>
              <a:t>第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zh-CN" altLang="en-US" sz="3200" b="1" dirty="0">
                <a:latin typeface="Times New Roman" pitchFamily="18" charset="0"/>
                <a:ea typeface="仿宋_GB2312"/>
              </a:rPr>
              <a:t>趟时第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zh-CN" altLang="en-US" sz="3200" b="1" dirty="0">
                <a:latin typeface="Times New Roman" pitchFamily="18" charset="0"/>
                <a:ea typeface="仿宋_GB2312"/>
              </a:rPr>
              <a:t>个元素必须与前面 </a:t>
            </a:r>
            <a:r>
              <a:rPr lang="en-US" altLang="zh-CN" sz="3200" b="1" i="1" dirty="0" err="1">
                <a:latin typeface="Times New Roman" pitchFamily="18" charset="0"/>
                <a:ea typeface="仿宋_GB2312"/>
              </a:rPr>
              <a:t>i</a:t>
            </a:r>
            <a:r>
              <a:rPr lang="en-US" altLang="zh-CN" sz="3200" b="1" i="1" dirty="0">
                <a:latin typeface="Times New Roman" pitchFamily="18" charset="0"/>
                <a:ea typeface="仿宋_GB2312"/>
              </a:rPr>
              <a:t> </a:t>
            </a:r>
            <a:r>
              <a:rPr lang="en-US" altLang="zh-CN" sz="3200" b="1" dirty="0" smtClean="0">
                <a:latin typeface="Times New Roman" pitchFamily="18" charset="0"/>
                <a:ea typeface="仿宋_GB2312"/>
              </a:rPr>
              <a:t>-1</a:t>
            </a:r>
            <a:r>
              <a:rPr lang="zh-CN" altLang="en-US" sz="3200" b="1" dirty="0" smtClean="0">
                <a:latin typeface="Times New Roman" pitchFamily="18" charset="0"/>
                <a:ea typeface="仿宋_GB2312"/>
              </a:rPr>
              <a:t>个元素和监视哨都做比较</a:t>
            </a:r>
            <a:r>
              <a:rPr lang="en-US" altLang="zh-CN" sz="3200" b="1" dirty="0">
                <a:latin typeface="Times New Roman" pitchFamily="18" charset="0"/>
                <a:ea typeface="仿宋_GB2312"/>
              </a:rPr>
              <a:t>, </a:t>
            </a:r>
            <a:r>
              <a:rPr lang="zh-CN" altLang="en-US" sz="3200" b="1" dirty="0">
                <a:latin typeface="Times New Roman" pitchFamily="18" charset="0"/>
                <a:ea typeface="仿宋_GB2312"/>
              </a:rPr>
              <a:t>并且每做</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次比较就要做</a:t>
            </a:r>
            <a:r>
              <a:rPr lang="en-US" altLang="zh-CN" sz="3200" b="1" dirty="0">
                <a:latin typeface="Times New Roman" pitchFamily="18" charset="0"/>
                <a:ea typeface="仿宋_GB2312"/>
              </a:rPr>
              <a:t>1</a:t>
            </a:r>
            <a:r>
              <a:rPr lang="zh-CN" altLang="en-US" sz="3200" b="1" dirty="0">
                <a:latin typeface="Times New Roman" pitchFamily="18" charset="0"/>
                <a:ea typeface="仿宋_GB2312"/>
              </a:rPr>
              <a:t>次数据移动</a:t>
            </a:r>
            <a:r>
              <a:rPr lang="zh-CN" altLang="en-US" sz="3200" b="1" dirty="0" smtClean="0">
                <a:latin typeface="Times New Roman" pitchFamily="18" charset="0"/>
                <a:ea typeface="仿宋_GB2312"/>
              </a:rPr>
              <a:t>。</a:t>
            </a:r>
            <a:endParaRPr lang="zh-CN" altLang="en-US" sz="3200" b="1" dirty="0">
              <a:latin typeface="Times New Roman" pitchFamily="18" charset="0"/>
              <a:ea typeface="仿宋_GB2312"/>
            </a:endParaRPr>
          </a:p>
          <a:p>
            <a:pPr>
              <a:lnSpc>
                <a:spcPct val="105000"/>
              </a:lnSpc>
              <a:spcBef>
                <a:spcPct val="5000"/>
              </a:spcBef>
              <a:buClr>
                <a:srgbClr val="FF7C80"/>
              </a:buClr>
              <a:buSzPct val="50000"/>
            </a:pPr>
            <a:endParaRPr lang="en-US" altLang="zh-CN" sz="3000" b="1" dirty="0">
              <a:latin typeface="Times New Roman" pitchFamily="18" charset="0"/>
              <a:ea typeface="仿宋_GB2312" pitchFamily="49" charset="-122"/>
            </a:endParaRPr>
          </a:p>
        </p:txBody>
      </p:sp>
      <p:sp>
        <p:nvSpPr>
          <p:cNvPr id="894980" name="Rectangle 4"/>
          <p:cNvSpPr>
            <a:spLocks noChangeArrowheads="1"/>
          </p:cNvSpPr>
          <p:nvPr/>
        </p:nvSpPr>
        <p:spPr bwMode="auto">
          <a:xfrm>
            <a:off x="149225" y="65088"/>
            <a:ext cx="184150" cy="628650"/>
          </a:xfrm>
          <a:prstGeom prst="rect">
            <a:avLst/>
          </a:prstGeom>
          <a:noFill/>
          <a:ln w="9525">
            <a:noFill/>
            <a:miter lim="800000"/>
            <a:headEnd/>
            <a:tailEnd/>
          </a:ln>
        </p:spPr>
        <p:txBody>
          <a:bodyPr wrap="none">
            <a:spAutoFit/>
          </a:bodyPr>
          <a:lstStyle/>
          <a:p>
            <a:pPr algn="l">
              <a:lnSpc>
                <a:spcPct val="110000"/>
              </a:lnSpc>
            </a:pPr>
            <a:endParaRPr kumimoji="1" lang="zh-CN" altLang="zh-CN" sz="3200" b="1">
              <a:solidFill>
                <a:schemeClr val="tx2"/>
              </a:solidFill>
              <a:ea typeface="宋体" pitchFamily="2" charset="-122"/>
            </a:endParaRPr>
          </a:p>
        </p:txBody>
      </p:sp>
      <p:sp>
        <p:nvSpPr>
          <p:cNvPr id="6" name="灯片编号占位符 5"/>
          <p:cNvSpPr>
            <a:spLocks noGrp="1"/>
          </p:cNvSpPr>
          <p:nvPr>
            <p:ph type="sldNum" sz="quarter" idx="11"/>
          </p:nvPr>
        </p:nvSpPr>
        <p:spPr/>
        <p:txBody>
          <a:bodyPr/>
          <a:lstStyle/>
          <a:p>
            <a:fld id="{FF6E7CCA-9389-4DD1-ABD9-E62E0BA2B90C}" type="slidenum">
              <a:rPr lang="en-US" altLang="zh-CN" smtClean="0"/>
              <a:pPr/>
              <a:t>9</a:t>
            </a:fld>
            <a:endParaRPr lang="en-US" altLang="zh-CN"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8370</TotalTime>
  <Words>8281</Words>
  <Application>Microsoft Office PowerPoint</Application>
  <PresentationFormat>全屏显示(4:3)</PresentationFormat>
  <Paragraphs>1170</Paragraphs>
  <Slides>83</Slides>
  <Notes>2</Notes>
  <HiddenSlides>3</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2" baseType="lpstr">
      <vt:lpstr>仿宋_GB2312</vt:lpstr>
      <vt:lpstr>黑体</vt:lpstr>
      <vt:lpstr>华文彩云</vt:lpstr>
      <vt:lpstr>华文新魏</vt:lpstr>
      <vt:lpstr>楷体_GB2312</vt:lpstr>
      <vt:lpstr>隶书</vt:lpstr>
      <vt:lpstr>宋体</vt:lpstr>
      <vt:lpstr>Arial</vt:lpstr>
      <vt:lpstr>Arial Narrow</vt:lpstr>
      <vt:lpstr>Courier New</vt:lpstr>
      <vt:lpstr>Franklin Gothic Book</vt:lpstr>
      <vt:lpstr>Georgia</vt:lpstr>
      <vt:lpstr>Symbol</vt:lpstr>
      <vt:lpstr>Times New Roman</vt:lpstr>
      <vt:lpstr>Wingdings</vt:lpstr>
      <vt:lpstr>Wingdings 2</vt:lpstr>
      <vt:lpstr>技巧</vt:lpstr>
      <vt:lpstr>Equation</vt:lpstr>
      <vt:lpstr>Document</vt:lpstr>
      <vt:lpstr>第十章  内部排序</vt:lpstr>
      <vt:lpstr>概述</vt:lpstr>
      <vt:lpstr>PowerPoint 演示文稿</vt:lpstr>
      <vt:lpstr>PowerPoint 演示文稿</vt:lpstr>
      <vt:lpstr>内部排序</vt:lpstr>
      <vt:lpstr>插入排序 (Insert Sorting)</vt:lpstr>
      <vt:lpstr>PowerPoint 演示文稿</vt:lpstr>
      <vt:lpstr>PowerPoint 演示文稿</vt:lpstr>
      <vt:lpstr>PowerPoint 演示文稿</vt:lpstr>
      <vt:lpstr>PowerPoint 演示文稿</vt:lpstr>
      <vt:lpstr>折半插入排序</vt:lpstr>
      <vt:lpstr>PowerPoint 演示文稿</vt:lpstr>
      <vt:lpstr>PowerPoint 演示文稿</vt:lpstr>
      <vt:lpstr>PowerPoint 演示文稿</vt:lpstr>
      <vt:lpstr>表插入排序</vt:lpstr>
      <vt:lpstr>PowerPoint 演示文稿</vt:lpstr>
      <vt:lpstr>PowerPoint 演示文稿</vt:lpstr>
      <vt:lpstr>希尔排序 (Shell Sort)</vt:lpstr>
      <vt:lpstr>PowerPoint 演示文稿</vt:lpstr>
      <vt:lpstr>PowerPoint 演示文稿</vt:lpstr>
      <vt:lpstr>PowerPoint 演示文稿</vt:lpstr>
      <vt:lpstr>PowerPoint 演示文稿</vt:lpstr>
      <vt:lpstr>起泡排序 (Bubble Sort)</vt:lpstr>
      <vt:lpstr>PowerPoint 演示文稿</vt:lpstr>
      <vt:lpstr>快速排序 (Quick Sort)</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选择排序</vt:lpstr>
      <vt:lpstr>直接选择排序 (Select Sort)</vt:lpstr>
      <vt:lpstr>PowerPoint 演示文稿</vt:lpstr>
      <vt:lpstr>PowerPoint 演示文稿</vt:lpstr>
      <vt:lpstr>直接选择排序的算法</vt:lpstr>
      <vt:lpstr>PowerPoint 演示文稿</vt:lpstr>
      <vt:lpstr>树形选择排序</vt:lpstr>
      <vt:lpstr>PowerPoint 演示文稿</vt:lpstr>
      <vt:lpstr>堆排序 (Heap Sort)</vt:lpstr>
      <vt:lpstr>堆的元素下标计算</vt:lpstr>
      <vt:lpstr>PowerPoint 演示文稿</vt:lpstr>
      <vt:lpstr>PowerPoint 演示文稿</vt:lpstr>
      <vt:lpstr>最大堆的向下调整算法</vt:lpstr>
      <vt:lpstr>最大堆的向下调整算法</vt:lpstr>
      <vt:lpstr>PowerPoint 演示文稿</vt:lpstr>
      <vt:lpstr>PowerPoint 演示文稿</vt:lpstr>
      <vt:lpstr>PowerPoint 演示文稿</vt:lpstr>
      <vt:lpstr>PowerPoint 演示文稿</vt:lpstr>
      <vt:lpstr>PowerPoint 演示文稿</vt:lpstr>
      <vt:lpstr>PowerPoint 演示文稿</vt:lpstr>
      <vt:lpstr>堆排序的算法</vt:lpstr>
      <vt:lpstr>PowerPoint 演示文稿</vt:lpstr>
      <vt:lpstr>PowerPoint 演示文稿</vt:lpstr>
      <vt:lpstr>PowerPoint 演示文稿</vt:lpstr>
      <vt:lpstr>归并排序 (Merge Sort)</vt:lpstr>
      <vt:lpstr>PowerPoint 演示文稿</vt:lpstr>
      <vt:lpstr>两路归并算法</vt:lpstr>
      <vt:lpstr>递归的归并排序算法</vt:lpstr>
      <vt:lpstr>PowerPoint 演示文稿</vt:lpstr>
      <vt:lpstr>PowerPoint 演示文稿</vt:lpstr>
      <vt:lpstr>基数排序 (Radix Sort)</vt:lpstr>
      <vt:lpstr>PowerPoint 演示文稿</vt:lpstr>
      <vt:lpstr>PowerPoint 演示文稿</vt:lpstr>
      <vt:lpstr>PowerPoint 演示文稿</vt:lpstr>
      <vt:lpstr>PowerPoint 演示文稿</vt:lpstr>
      <vt:lpstr>链式基数排序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各种排序方法的比较</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杨冠羽</cp:lastModifiedBy>
  <cp:revision>218</cp:revision>
  <dcterms:created xsi:type="dcterms:W3CDTF">2006-02-16T14:22:17Z</dcterms:created>
  <dcterms:modified xsi:type="dcterms:W3CDTF">2018-01-04T16:00:33Z</dcterms:modified>
</cp:coreProperties>
</file>