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89" r:id="rId3"/>
    <p:sldId id="290" r:id="rId4"/>
    <p:sldId id="291" r:id="rId5"/>
    <p:sldId id="487" r:id="rId6"/>
    <p:sldId id="561" r:id="rId7"/>
    <p:sldId id="299" r:id="rId8"/>
    <p:sldId id="545" r:id="rId9"/>
    <p:sldId id="493" r:id="rId10"/>
    <p:sldId id="301" r:id="rId11"/>
    <p:sldId id="546" r:id="rId12"/>
    <p:sldId id="495" r:id="rId13"/>
    <p:sldId id="557" r:id="rId14"/>
    <p:sldId id="558" r:id="rId15"/>
    <p:sldId id="556" r:id="rId16"/>
    <p:sldId id="559" r:id="rId17"/>
    <p:sldId id="303" r:id="rId18"/>
    <p:sldId id="547" r:id="rId19"/>
    <p:sldId id="548" r:id="rId20"/>
    <p:sldId id="549" r:id="rId21"/>
    <p:sldId id="550" r:id="rId22"/>
    <p:sldId id="365" r:id="rId23"/>
    <p:sldId id="366" r:id="rId24"/>
    <p:sldId id="367" r:id="rId25"/>
    <p:sldId id="552" r:id="rId26"/>
    <p:sldId id="553" r:id="rId27"/>
    <p:sldId id="551" r:id="rId28"/>
    <p:sldId id="554" r:id="rId29"/>
    <p:sldId id="555" r:id="rId30"/>
    <p:sldId id="608" r:id="rId31"/>
    <p:sldId id="562" r:id="rId32"/>
    <p:sldId id="563" r:id="rId33"/>
    <p:sldId id="516" r:id="rId34"/>
    <p:sldId id="564" r:id="rId35"/>
    <p:sldId id="565" r:id="rId36"/>
    <p:sldId id="566" r:id="rId37"/>
    <p:sldId id="567" r:id="rId38"/>
    <p:sldId id="419" r:id="rId39"/>
    <p:sldId id="420" r:id="rId40"/>
    <p:sldId id="597" r:id="rId41"/>
    <p:sldId id="595" r:id="rId42"/>
    <p:sldId id="600" r:id="rId43"/>
    <p:sldId id="598" r:id="rId44"/>
    <p:sldId id="601" r:id="rId45"/>
    <p:sldId id="602" r:id="rId46"/>
    <p:sldId id="604" r:id="rId47"/>
    <p:sldId id="605" r:id="rId48"/>
    <p:sldId id="606" r:id="rId49"/>
    <p:sldId id="607" r:id="rId5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CCFF99"/>
    <a:srgbClr val="FFFF99"/>
    <a:srgbClr val="006600"/>
    <a:srgbClr val="66FFFF"/>
    <a:srgbClr val="800080"/>
    <a:srgbClr val="008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79272" autoAdjust="0"/>
  </p:normalViewPr>
  <p:slideViewPr>
    <p:cSldViewPr snapToGrid="0">
      <p:cViewPr varScale="1">
        <p:scale>
          <a:sx n="72" d="100"/>
          <a:sy n="72" d="100"/>
        </p:scale>
        <p:origin x="79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246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34DC4-8747-467A-A630-D7BDF2A37350}" type="datetimeFigureOut">
              <a:rPr lang="zh-CN" altLang="en-US" smtClean="0"/>
              <a:pPr/>
              <a:t>2017/10/13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1C0D1-E997-4F26-A8AC-7F3438C5AA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18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fld id="{B0179680-73CE-4E86-B36D-8C0AF04D32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34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J&gt;I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判断</a:t>
            </a:r>
            <a:r>
              <a:rPr lang="en-US" altLang="zh-CN" baseline="0" dirty="0" err="1" smtClean="0"/>
              <a:t>i</a:t>
            </a:r>
            <a:r>
              <a:rPr lang="zh-CN" altLang="en-US" baseline="0" dirty="0" smtClean="0"/>
              <a:t>是否为负数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79680-73CE-4E86-B36D-8C0AF04D323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023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9938"/>
            <a:ext cx="5111750" cy="3833812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9726" tIns="49863" rIns="99726" bIns="4986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23687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9938"/>
            <a:ext cx="5111750" cy="3833812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9726" tIns="49863" rIns="99726" bIns="4986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2100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J=0 </a:t>
            </a:r>
            <a:r>
              <a:rPr lang="zh-CN" altLang="en-US" dirty="0" smtClean="0"/>
              <a:t>是什么原因？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79680-73CE-4E86-B36D-8C0AF04D323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45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P-&gt;next</a:t>
            </a:r>
            <a:r>
              <a:rPr lang="zh-CN" altLang="en-US" dirty="0" smtClean="0"/>
              <a:t>的条件说明什么？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指向第</a:t>
            </a:r>
            <a:r>
              <a:rPr lang="en-US" altLang="zh-CN" dirty="0" smtClean="0"/>
              <a:t>i-1</a:t>
            </a:r>
            <a:r>
              <a:rPr lang="zh-CN" altLang="en-US" smtClean="0"/>
              <a:t>个结点，且有后继结点才可以做删除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79680-73CE-4E86-B36D-8C0AF04D323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14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9938"/>
            <a:ext cx="5111750" cy="3833812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9726" tIns="49863" rIns="99726" bIns="4986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4872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9938"/>
            <a:ext cx="5111750" cy="3833812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9726" tIns="49863" rIns="99726" bIns="4986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07706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9938"/>
            <a:ext cx="5111750" cy="3833812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9726" tIns="49863" rIns="99726" bIns="4986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7192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9938"/>
            <a:ext cx="5111750" cy="3833812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9726" tIns="49863" rIns="99726" bIns="4986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8818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9938"/>
            <a:ext cx="5111750" cy="3833812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9726" tIns="49863" rIns="99726" bIns="4986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1063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9938"/>
            <a:ext cx="5111750" cy="3833812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9726" tIns="49863" rIns="99726" bIns="4986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7759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任意多边形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6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02AC9-CF52-4573-B387-2B265FC7C8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72585-7CDF-4856-B787-585706A58B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54B1E-0A27-46D9-9A90-566C8A2A59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007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CE868-3998-4A19-AC7C-DBDD79A72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007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26893-E466-45A0-B971-6FDB3756A0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95960-3F33-4E28-9939-57367A4DDF6F}" type="datetimeFigureOut">
              <a:rPr lang="zh-CN" altLang="en-US"/>
              <a:pPr>
                <a:defRPr/>
              </a:pPr>
              <a:t>2017/10/13</a:t>
            </a:fld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1A2FF-D5F3-499A-9A0E-5DB6241E8A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C653C-EAD3-435F-98D7-717E3B9C06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任意多边形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7130B-5751-420F-8548-F189349ABE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C4D4B-7AB7-4CAB-B836-261011279C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4F62B-7648-46F0-9AFB-76EC63C0B4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C8D36-F512-4D6A-8166-151364A7CD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2AE97-13FE-47E8-BB10-F5E64C199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71C03-81E9-4485-97C3-241B8D9368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21774-2D25-4AD7-8DEF-BD3B599974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512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EE5F93A6-16DC-4D7B-BA4F-75C23CA55D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26" r:id="rId2"/>
    <p:sldLayoutId id="2147483733" r:id="rId3"/>
    <p:sldLayoutId id="2147483727" r:id="rId4"/>
    <p:sldLayoutId id="2147483734" r:id="rId5"/>
    <p:sldLayoutId id="2147483728" r:id="rId6"/>
    <p:sldLayoutId id="2147483729" r:id="rId7"/>
    <p:sldLayoutId id="2147483735" r:id="rId8"/>
    <p:sldLayoutId id="2147483736" r:id="rId9"/>
    <p:sldLayoutId id="2147483730" r:id="rId10"/>
    <p:sldLayoutId id="2147483731" r:id="rId11"/>
    <p:sldLayoutId id="2147483738" r:id="rId12"/>
    <p:sldLayoutId id="2147483739" r:id="rId13"/>
    <p:sldLayoutId id="2147483740" r:id="rId14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6238" y="1773238"/>
            <a:ext cx="6019800" cy="2209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5400">
                <a:latin typeface="华文彩云" pitchFamily="2" charset="-122"/>
                <a:ea typeface="华文彩云" pitchFamily="2" charset="-122"/>
              </a:rPr>
              <a:t>第二章   线性表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5A344-185D-459C-8E62-DEAFCF0E1A9B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D92B5-7F7F-4BC9-8752-A51AFD06F890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048000" y="787400"/>
            <a:ext cx="3001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3600">
                <a:latin typeface="Times New Roman" pitchFamily="18" charset="0"/>
                <a:ea typeface="华文新魏" pitchFamily="2" charset="-122"/>
              </a:rPr>
              <a:t>顺序表的删除</a:t>
            </a:r>
            <a:endParaRPr kumimoji="1" lang="zh-CN" altLang="en-US" sz="3600" b="0"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24580" name="Group 35"/>
          <p:cNvGrpSpPr>
            <a:grpSpLocks/>
          </p:cNvGrpSpPr>
          <p:nvPr/>
        </p:nvGrpSpPr>
        <p:grpSpPr bwMode="auto">
          <a:xfrm>
            <a:off x="841375" y="1474788"/>
            <a:ext cx="7175500" cy="2805112"/>
            <a:chOff x="530" y="817"/>
            <a:chExt cx="4520" cy="1767"/>
          </a:xfrm>
        </p:grpSpPr>
        <p:sp>
          <p:nvSpPr>
            <p:cNvPr id="158724" name="Rectangle 4"/>
            <p:cNvSpPr>
              <a:spLocks noChangeArrowheads="1"/>
            </p:cNvSpPr>
            <p:nvPr/>
          </p:nvSpPr>
          <p:spPr bwMode="auto">
            <a:xfrm>
              <a:off x="1104" y="1144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1110" y="1163"/>
              <a:ext cx="388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b="0">
                  <a:solidFill>
                    <a:schemeClr val="bg1"/>
                  </a:solidFill>
                  <a:latin typeface="Arial Narrow" pitchFamily="34" charset="0"/>
                </a:rPr>
                <a:t>25   34   57  50  16   48   09  63    </a:t>
              </a:r>
              <a:r>
                <a:rPr kumimoji="1" lang="en-US" altLang="zh-CN" sz="3200" b="0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</a:t>
              </a:r>
            </a:p>
          </p:txBody>
        </p:sp>
        <p:sp>
          <p:nvSpPr>
            <p:cNvPr id="24583" name="Line 6"/>
            <p:cNvSpPr>
              <a:spLocks noChangeShapeType="1"/>
            </p:cNvSpPr>
            <p:nvPr/>
          </p:nvSpPr>
          <p:spPr bwMode="auto">
            <a:xfrm>
              <a:off x="1488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4" name="Line 7"/>
            <p:cNvSpPr>
              <a:spLocks noChangeShapeType="1"/>
            </p:cNvSpPr>
            <p:nvPr/>
          </p:nvSpPr>
          <p:spPr bwMode="auto">
            <a:xfrm>
              <a:off x="1872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>
              <a:off x="3024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3408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>
              <a:off x="3792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4176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530" y="817"/>
              <a:ext cx="38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 smtClean="0">
                  <a:latin typeface="Times New Roman" pitchFamily="18" charset="0"/>
                </a:rPr>
                <a:t>序号</a:t>
              </a:r>
              <a:r>
                <a:rPr kumimoji="1" lang="en-US" altLang="zh-CN" sz="2800" dirty="0" smtClean="0">
                  <a:latin typeface="Times New Roman" pitchFamily="18" charset="0"/>
                </a:rPr>
                <a:t>  </a:t>
              </a:r>
              <a:r>
                <a:rPr kumimoji="1" lang="en-US" altLang="zh-CN" sz="2800" dirty="0">
                  <a:latin typeface="Times New Roman" pitchFamily="18" charset="0"/>
                </a:rPr>
                <a:t>1     2    3     4     5     6     </a:t>
              </a:r>
              <a:r>
                <a:rPr kumimoji="1" lang="en-US" altLang="zh-CN" sz="2800" dirty="0" smtClean="0">
                  <a:latin typeface="Times New Roman" pitchFamily="18" charset="0"/>
                </a:rPr>
                <a:t>7    8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2640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2256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2640" y="1144"/>
              <a:ext cx="384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 b="0">
                <a:latin typeface="Times New Roman" pitchFamily="18" charset="0"/>
              </a:endParaRP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2640" y="1163"/>
              <a:ext cx="35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latin typeface="Arial Narrow" pitchFamily="34" charset="0"/>
                </a:rPr>
                <a:t>16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V="1">
              <a:off x="2832" y="15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1968" y="1576"/>
              <a:ext cx="77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 b="0" dirty="0">
                  <a:latin typeface="Times New Roman" pitchFamily="18" charset="0"/>
                  <a:ea typeface="隶书" pitchFamily="49" charset="-122"/>
                </a:rPr>
                <a:t>删除</a:t>
              </a:r>
              <a:r>
                <a:rPr kumimoji="1" lang="zh-CN" altLang="en-US" sz="3200" dirty="0">
                  <a:latin typeface="Times New Roman" pitchFamily="18" charset="0"/>
                </a:rPr>
                <a:t> </a:t>
              </a:r>
              <a:r>
                <a:rPr kumimoji="1" lang="en-US" altLang="zh-CN" sz="3200" dirty="0" err="1" smtClean="0">
                  <a:latin typeface="Times New Roman" pitchFamily="18" charset="0"/>
                </a:rPr>
                <a:t>i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158740" name="Rectangle 20"/>
            <p:cNvSpPr>
              <a:spLocks noChangeArrowheads="1"/>
            </p:cNvSpPr>
            <p:nvPr/>
          </p:nvSpPr>
          <p:spPr bwMode="auto">
            <a:xfrm>
              <a:off x="1114" y="2200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1120" y="2219"/>
              <a:ext cx="388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b="0">
                  <a:solidFill>
                    <a:schemeClr val="bg1"/>
                  </a:solidFill>
                  <a:latin typeface="Arial Narrow" pitchFamily="34" charset="0"/>
                </a:rPr>
                <a:t>25   34   57  50   48   09  63          </a:t>
              </a:r>
              <a:r>
                <a:rPr kumimoji="1" lang="en-US" altLang="zh-CN" sz="3200" b="0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</a:t>
              </a:r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>
              <a:off x="1498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1882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3418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>
              <a:off x="3802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>
              <a:off x="4186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Text Box 27"/>
            <p:cNvSpPr txBox="1">
              <a:spLocks noChangeArrowheads="1"/>
            </p:cNvSpPr>
            <p:nvPr/>
          </p:nvSpPr>
          <p:spPr bwMode="auto">
            <a:xfrm>
              <a:off x="585" y="1873"/>
              <a:ext cx="36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 smtClean="0">
                  <a:latin typeface="Times New Roman" pitchFamily="18" charset="0"/>
                </a:rPr>
                <a:t>序号</a:t>
              </a:r>
              <a:r>
                <a:rPr kumimoji="1" lang="en-US" altLang="zh-CN" sz="2800" dirty="0" smtClean="0">
                  <a:latin typeface="Times New Roman" pitchFamily="18" charset="0"/>
                </a:rPr>
                <a:t>   1     </a:t>
              </a:r>
              <a:r>
                <a:rPr kumimoji="1" lang="en-US" altLang="zh-CN" sz="2800" dirty="0">
                  <a:latin typeface="Times New Roman" pitchFamily="18" charset="0"/>
                </a:rPr>
                <a:t>2    3     4     5     6     </a:t>
              </a:r>
              <a:r>
                <a:rPr kumimoji="1" lang="en-US" altLang="zh-CN" sz="2800" dirty="0" smtClean="0">
                  <a:latin typeface="Times New Roman" pitchFamily="18" charset="0"/>
                </a:rPr>
                <a:t>7     8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4604" name="Line 29"/>
            <p:cNvSpPr>
              <a:spLocks noChangeShapeType="1"/>
            </p:cNvSpPr>
            <p:nvPr/>
          </p:nvSpPr>
          <p:spPr bwMode="auto">
            <a:xfrm>
              <a:off x="2266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Line 30"/>
            <p:cNvSpPr>
              <a:spLocks noChangeShapeType="1"/>
            </p:cNvSpPr>
            <p:nvPr/>
          </p:nvSpPr>
          <p:spPr bwMode="auto">
            <a:xfrm>
              <a:off x="2640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Line 31"/>
            <p:cNvSpPr>
              <a:spLocks noChangeShapeType="1"/>
            </p:cNvSpPr>
            <p:nvPr/>
          </p:nvSpPr>
          <p:spPr bwMode="auto">
            <a:xfrm>
              <a:off x="3072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Line 32"/>
            <p:cNvSpPr>
              <a:spLocks noChangeShapeType="1"/>
            </p:cNvSpPr>
            <p:nvPr/>
          </p:nvSpPr>
          <p:spPr bwMode="auto">
            <a:xfrm flipH="1">
              <a:off x="2880" y="1576"/>
              <a:ext cx="288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Line 33"/>
            <p:cNvSpPr>
              <a:spLocks noChangeShapeType="1"/>
            </p:cNvSpPr>
            <p:nvPr/>
          </p:nvSpPr>
          <p:spPr bwMode="auto">
            <a:xfrm flipH="1">
              <a:off x="3264" y="1576"/>
              <a:ext cx="288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Line 34"/>
            <p:cNvSpPr>
              <a:spLocks noChangeShapeType="1"/>
            </p:cNvSpPr>
            <p:nvPr/>
          </p:nvSpPr>
          <p:spPr bwMode="auto">
            <a:xfrm flipH="1">
              <a:off x="3657" y="1576"/>
              <a:ext cx="288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C8E28-F4FB-4970-9F5A-32DCEA8D3624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897392" y="0"/>
            <a:ext cx="3001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3600" dirty="0">
                <a:latin typeface="Times New Roman" pitchFamily="18" charset="0"/>
                <a:ea typeface="华文新魏" pitchFamily="2" charset="-122"/>
              </a:rPr>
              <a:t>顺序表的删除</a:t>
            </a:r>
            <a:endParaRPr kumimoji="1" lang="zh-CN" altLang="en-US" sz="3600" b="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722671"/>
            <a:ext cx="91440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Status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ListDelete_Sq</a:t>
            </a:r>
            <a:r>
              <a:rPr lang="en-US" altLang="zh-CN" sz="2400" dirty="0" smtClean="0">
                <a:latin typeface="Times New Roman"/>
                <a:cs typeface="Times New Roman"/>
              </a:rPr>
              <a:t>(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SqList</a:t>
            </a:r>
            <a:r>
              <a:rPr lang="en-US" altLang="zh-CN" sz="2400" dirty="0" smtClean="0">
                <a:latin typeface="Times New Roman"/>
                <a:cs typeface="Times New Roman"/>
              </a:rPr>
              <a:t> &amp;L,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int</a:t>
            </a:r>
            <a:r>
              <a:rPr lang="en-US" altLang="zh-CN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</a:t>
            </a:r>
            <a:r>
              <a:rPr lang="en-US" altLang="zh-CN" sz="2400" dirty="0" smtClean="0">
                <a:latin typeface="Times New Roman"/>
                <a:cs typeface="Times New Roman"/>
              </a:rPr>
              <a:t>,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ElemType</a:t>
            </a:r>
            <a:r>
              <a:rPr lang="en-US" altLang="zh-CN" sz="2400" dirty="0" smtClean="0">
                <a:latin typeface="Times New Roman"/>
                <a:cs typeface="Times New Roman"/>
              </a:rPr>
              <a:t> &amp;e) {  //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Times New Roman"/>
                <a:cs typeface="Times New Roman"/>
              </a:rPr>
              <a:t>  //</a:t>
            </a:r>
            <a:r>
              <a:rPr lang="zh-CN" altLang="en-US" sz="2400" dirty="0" smtClean="0">
                <a:latin typeface="Times New Roman"/>
                <a:cs typeface="Times New Roman"/>
              </a:rPr>
              <a:t>算法</a:t>
            </a:r>
            <a:r>
              <a:rPr lang="en-US" altLang="zh-CN" sz="2400" dirty="0" smtClean="0">
                <a:latin typeface="Times New Roman"/>
                <a:cs typeface="Times New Roman"/>
              </a:rPr>
              <a:t>2.5</a:t>
            </a:r>
            <a:r>
              <a:rPr lang="zh-CN" altLang="en-US" sz="2400" dirty="0" smtClean="0">
                <a:latin typeface="Times New Roman"/>
                <a:cs typeface="Times New Roman"/>
              </a:rPr>
              <a:t>，在顺序线性表</a:t>
            </a:r>
            <a:r>
              <a:rPr lang="en-US" altLang="zh-CN" sz="2400" dirty="0" smtClean="0">
                <a:latin typeface="Times New Roman"/>
                <a:cs typeface="Times New Roman"/>
              </a:rPr>
              <a:t>L</a:t>
            </a:r>
            <a:r>
              <a:rPr lang="zh-CN" altLang="en-US" sz="2400" dirty="0" smtClean="0">
                <a:latin typeface="Times New Roman"/>
                <a:cs typeface="Times New Roman"/>
              </a:rPr>
              <a:t>中删除第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</a:t>
            </a:r>
            <a:r>
              <a:rPr lang="zh-CN" altLang="en-US" sz="2400" dirty="0" smtClean="0">
                <a:latin typeface="Times New Roman"/>
                <a:cs typeface="Times New Roman"/>
              </a:rPr>
              <a:t>个元素，并用</a:t>
            </a:r>
            <a:r>
              <a:rPr lang="en-US" altLang="zh-CN" sz="2400" dirty="0" smtClean="0">
                <a:latin typeface="Times New Roman"/>
                <a:cs typeface="Times New Roman"/>
              </a:rPr>
              <a:t>e</a:t>
            </a:r>
            <a:r>
              <a:rPr lang="zh-CN" altLang="en-US" sz="2400" dirty="0" smtClean="0">
                <a:latin typeface="Times New Roman"/>
                <a:cs typeface="Times New Roman"/>
              </a:rPr>
              <a:t>返回其值。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 smtClean="0">
                <a:latin typeface="Times New Roman"/>
                <a:cs typeface="Times New Roman"/>
              </a:rPr>
              <a:t>//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</a:t>
            </a:r>
            <a:r>
              <a:rPr lang="zh-CN" altLang="en-US" sz="2400" dirty="0" smtClean="0">
                <a:latin typeface="Times New Roman"/>
                <a:cs typeface="Times New Roman"/>
              </a:rPr>
              <a:t>的合法值为</a:t>
            </a:r>
            <a:r>
              <a:rPr lang="en-US" altLang="zh-CN" sz="2400" dirty="0" smtClean="0">
                <a:latin typeface="Times New Roman"/>
                <a:cs typeface="Times New Roman"/>
              </a:rPr>
              <a:t>1≤i≤L.length</a:t>
            </a:r>
            <a:endParaRPr lang="zh-CN" alt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ElemType</a:t>
            </a:r>
            <a:r>
              <a:rPr lang="en-US" altLang="zh-CN" sz="2400" dirty="0" smtClean="0">
                <a:latin typeface="Times New Roman"/>
                <a:cs typeface="Times New Roman"/>
              </a:rPr>
              <a:t> *p, *q;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Times New Roman"/>
                <a:cs typeface="Times New Roman"/>
              </a:rPr>
              <a:t>  if (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</a:t>
            </a:r>
            <a:r>
              <a:rPr lang="en-US" altLang="zh-CN" sz="2400" dirty="0" smtClean="0">
                <a:latin typeface="Times New Roman"/>
                <a:cs typeface="Times New Roman"/>
              </a:rPr>
              <a:t>&lt;1 ||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</a:t>
            </a:r>
            <a:r>
              <a:rPr lang="en-US" altLang="zh-CN" sz="2400" dirty="0" smtClean="0">
                <a:latin typeface="Times New Roman"/>
                <a:cs typeface="Times New Roman"/>
              </a:rPr>
              <a:t>&gt;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L.length</a:t>
            </a:r>
            <a:r>
              <a:rPr lang="en-US" altLang="zh-CN" sz="2400" dirty="0" smtClean="0">
                <a:latin typeface="Times New Roman"/>
                <a:cs typeface="Times New Roman"/>
              </a:rPr>
              <a:t>) return ERROR;    //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</a:t>
            </a:r>
            <a:r>
              <a:rPr lang="zh-CN" altLang="en-US" sz="2400" dirty="0" smtClean="0">
                <a:latin typeface="Times New Roman"/>
                <a:cs typeface="Times New Roman"/>
              </a:rPr>
              <a:t>值不合法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 smtClean="0">
                <a:latin typeface="Times New Roman"/>
                <a:cs typeface="Times New Roman"/>
              </a:rPr>
              <a:t>p = &amp;(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L.elem</a:t>
            </a:r>
            <a:r>
              <a:rPr lang="en-US" altLang="zh-CN" sz="2400" dirty="0" smtClean="0">
                <a:latin typeface="Times New Roman"/>
                <a:cs typeface="Times New Roman"/>
              </a:rPr>
              <a:t>[i-1]);                                // p</a:t>
            </a:r>
            <a:r>
              <a:rPr lang="zh-CN" altLang="en-US" sz="2400" dirty="0" smtClean="0">
                <a:latin typeface="Times New Roman"/>
                <a:cs typeface="Times New Roman"/>
              </a:rPr>
              <a:t>为被删除元素的位置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 smtClean="0">
                <a:latin typeface="Times New Roman"/>
                <a:cs typeface="Times New Roman"/>
              </a:rPr>
              <a:t>e = *p;                                                    // </a:t>
            </a:r>
            <a:r>
              <a:rPr lang="zh-CN" altLang="en-US" sz="2400" dirty="0" smtClean="0">
                <a:latin typeface="Times New Roman"/>
                <a:cs typeface="Times New Roman"/>
              </a:rPr>
              <a:t>被删除元素的值赋给</a:t>
            </a:r>
            <a:r>
              <a:rPr lang="en-US" altLang="zh-CN" sz="2400" dirty="0" smtClean="0">
                <a:latin typeface="Times New Roman"/>
                <a:cs typeface="Times New Roman"/>
              </a:rPr>
              <a:t>e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q = L.elem+L.length-1; </a:t>
            </a:r>
            <a:r>
              <a:rPr lang="en-US" altLang="zh-CN" sz="2400" dirty="0" smtClean="0">
                <a:latin typeface="Times New Roman"/>
                <a:cs typeface="Times New Roman"/>
              </a:rPr>
              <a:t>                        // </a:t>
            </a:r>
            <a:r>
              <a:rPr lang="zh-CN" altLang="en-US" sz="2400" dirty="0" smtClean="0">
                <a:latin typeface="Times New Roman"/>
                <a:cs typeface="Times New Roman"/>
              </a:rPr>
              <a:t>表尾元素的位置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 smtClean="0">
                <a:latin typeface="Times New Roman"/>
                <a:cs typeface="Times New Roman"/>
              </a:rPr>
              <a:t>for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(++p</a:t>
            </a:r>
            <a:r>
              <a:rPr lang="en-US" altLang="zh-CN" sz="2400" dirty="0" smtClean="0">
                <a:latin typeface="Times New Roman"/>
                <a:cs typeface="Times New Roman"/>
              </a:rPr>
              <a:t>; p&lt;=q; ++p) *(p-1) = *p;   // </a:t>
            </a:r>
            <a:r>
              <a:rPr lang="zh-CN" altLang="en-US" sz="2400" dirty="0" smtClean="0">
                <a:latin typeface="Times New Roman"/>
                <a:cs typeface="Times New Roman"/>
              </a:rPr>
              <a:t>被删除元素之后的元素左移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 smtClean="0">
                <a:latin typeface="Times New Roman"/>
                <a:cs typeface="Times New Roman"/>
              </a:rPr>
              <a:t>--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L.length</a:t>
            </a:r>
            <a:r>
              <a:rPr lang="en-US" altLang="zh-CN" sz="2400" dirty="0" smtClean="0">
                <a:latin typeface="Times New Roman"/>
                <a:cs typeface="Times New Roman"/>
              </a:rPr>
              <a:t>;                                      // </a:t>
            </a:r>
            <a:r>
              <a:rPr lang="zh-CN" altLang="en-US" sz="2400" dirty="0" smtClean="0">
                <a:latin typeface="Times New Roman"/>
                <a:cs typeface="Times New Roman"/>
              </a:rPr>
              <a:t>表长减</a:t>
            </a:r>
            <a:r>
              <a:rPr lang="en-US" altLang="zh-CN" sz="2400" dirty="0" smtClean="0">
                <a:latin typeface="Times New Roman"/>
                <a:cs typeface="Times New Roman"/>
              </a:rPr>
              <a:t>1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Times New Roman"/>
                <a:cs typeface="Times New Roman"/>
              </a:rPr>
              <a:t>  return OK;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Times New Roman"/>
                <a:cs typeface="Times New Roman"/>
              </a:rPr>
              <a:t>} //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ListDelete_Sq</a:t>
            </a:r>
            <a:endParaRPr lang="en-US" altLang="zh-CN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11138"/>
            <a:ext cx="8229600" cy="860425"/>
          </a:xfrm>
        </p:spPr>
        <p:txBody>
          <a:bodyPr/>
          <a:lstStyle/>
          <a:p>
            <a:pPr algn="ctr" eaLnBrk="1" hangingPunct="1"/>
            <a:r>
              <a:rPr lang="zh-CN" altLang="en-US" sz="3600" b="1" smtClean="0">
                <a:ea typeface="华文新魏" pitchFamily="2" charset="-122"/>
              </a:rPr>
              <a:t>删除算法的性能分析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7668" y="1460500"/>
            <a:ext cx="7777163" cy="27574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Tx/>
              <a:buSzPct val="50000"/>
            </a:pP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删除第 </a:t>
            </a:r>
            <a:r>
              <a:rPr lang="en-US" altLang="zh-CN" b="1" i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个表项，需将第 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+1 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项到第</a:t>
            </a:r>
            <a:r>
              <a:rPr lang="zh-CN" altLang="en-US" b="1" i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n 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项全部前移，需前移的项数为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Tx/>
              <a:buSzPct val="50000"/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           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+1)+1 = 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b="1" i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endParaRPr lang="en-US" altLang="zh-CN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Tx/>
              <a:buSzPct val="50000"/>
            </a:pP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考虑表中所有可能删除位置（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b="1" dirty="0" smtClean="0">
                <a:latin typeface="宋体" charset="-122"/>
              </a:rPr>
              <a:t>≤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b="1" dirty="0" smtClean="0">
                <a:latin typeface="宋体" charset="-122"/>
              </a:rPr>
              <a:t>≤n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）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相等删除概率时，平均移动元素个数为：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3031" y="4113213"/>
          <a:ext cx="515302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2323800" imgH="431640" progId="Equation.DSMT4">
                  <p:embed/>
                </p:oleObj>
              </mc:Choice>
              <mc:Fallback>
                <p:oleObj name="Equation" r:id="rId3" imgW="23238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031" y="4113213"/>
                        <a:ext cx="515302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3D6919-4276-4225-8746-63FD2FEB55B8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333539" y="5604076"/>
            <a:ext cx="3453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时间复杂度：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0" y="508000"/>
            <a:ext cx="4267200" cy="762000"/>
          </a:xfrm>
        </p:spPr>
        <p:txBody>
          <a:bodyPr/>
          <a:lstStyle/>
          <a:p>
            <a:pPr algn="ctr" eaLnBrk="1" hangingPunct="1"/>
            <a:r>
              <a:rPr lang="zh-CN" altLang="en-US" sz="3600" b="1" smtClean="0">
                <a:ea typeface="华文新魏" pitchFamily="2" charset="-122"/>
              </a:rPr>
              <a:t>顺序搜索图示</a:t>
            </a:r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FB4B8B-CB52-4CB8-A7D4-09936BD59E62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762000" y="1739901"/>
            <a:ext cx="6019800" cy="4454525"/>
            <a:chOff x="464" y="1000"/>
            <a:chExt cx="3792" cy="2806"/>
          </a:xfrm>
        </p:grpSpPr>
        <p:sp>
          <p:nvSpPr>
            <p:cNvPr id="20485" name="Line 3"/>
            <p:cNvSpPr>
              <a:spLocks noChangeShapeType="1"/>
            </p:cNvSpPr>
            <p:nvPr/>
          </p:nvSpPr>
          <p:spPr bwMode="auto">
            <a:xfrm flipV="1">
              <a:off x="1808" y="138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04" name="Rectangle 4"/>
            <p:cNvSpPr>
              <a:spLocks noChangeArrowheads="1"/>
            </p:cNvSpPr>
            <p:nvPr/>
          </p:nvSpPr>
          <p:spPr bwMode="auto">
            <a:xfrm>
              <a:off x="1616" y="1000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487" name="Text Box 5"/>
            <p:cNvSpPr txBox="1">
              <a:spLocks noChangeArrowheads="1"/>
            </p:cNvSpPr>
            <p:nvPr/>
          </p:nvSpPr>
          <p:spPr bwMode="auto">
            <a:xfrm>
              <a:off x="1664" y="1000"/>
              <a:ext cx="2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bg1"/>
                  </a:solidFill>
                </a:rPr>
                <a:t>25  34  57  16  48  09</a:t>
              </a:r>
              <a:r>
                <a:rPr kumimoji="1" lang="en-US" altLang="zh-CN" sz="32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0488" name="Line 6"/>
            <p:cNvSpPr>
              <a:spLocks noChangeShapeType="1"/>
            </p:cNvSpPr>
            <p:nvPr/>
          </p:nvSpPr>
          <p:spPr bwMode="auto">
            <a:xfrm>
              <a:off x="2048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9" name="Line 7"/>
            <p:cNvSpPr>
              <a:spLocks noChangeShapeType="1"/>
            </p:cNvSpPr>
            <p:nvPr/>
          </p:nvSpPr>
          <p:spPr bwMode="auto">
            <a:xfrm>
              <a:off x="2480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>
              <a:off x="2912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>
              <a:off x="3344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 flipH="1">
              <a:off x="3776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Text Box 13"/>
            <p:cNvSpPr txBox="1">
              <a:spLocks noChangeArrowheads="1"/>
            </p:cNvSpPr>
            <p:nvPr/>
          </p:nvSpPr>
          <p:spPr bwMode="auto">
            <a:xfrm>
              <a:off x="464" y="1352"/>
              <a:ext cx="89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000">
                  <a:latin typeface="Times New Roman" pitchFamily="18" charset="0"/>
                  <a:ea typeface="隶书" pitchFamily="49" charset="-122"/>
                </a:rPr>
                <a:t>搜索</a:t>
              </a:r>
              <a:r>
                <a:rPr kumimoji="1" lang="zh-CN" altLang="en-US" sz="3000" b="0"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3000">
                  <a:latin typeface="Times New Roman" pitchFamily="18" charset="0"/>
                  <a:ea typeface="隶书" pitchFamily="49" charset="-122"/>
                </a:rPr>
                <a:t>16</a:t>
              </a:r>
              <a:endParaRPr kumimoji="1" lang="en-US" altLang="zh-CN" sz="3000" b="0">
                <a:latin typeface="Times New Roman" pitchFamily="18" charset="0"/>
              </a:endParaRPr>
            </a:p>
          </p:txBody>
        </p:sp>
        <p:sp>
          <p:nvSpPr>
            <p:cNvPr id="20495" name="Text Box 14"/>
            <p:cNvSpPr txBox="1">
              <a:spLocks noChangeArrowheads="1"/>
            </p:cNvSpPr>
            <p:nvPr/>
          </p:nvSpPr>
          <p:spPr bwMode="auto">
            <a:xfrm>
              <a:off x="1568" y="1355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 flipV="1">
              <a:off x="2192" y="2075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16" name="Rectangle 16"/>
            <p:cNvSpPr>
              <a:spLocks noChangeArrowheads="1"/>
            </p:cNvSpPr>
            <p:nvPr/>
          </p:nvSpPr>
          <p:spPr bwMode="auto">
            <a:xfrm>
              <a:off x="1616" y="1691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1664" y="1691"/>
              <a:ext cx="2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bg1"/>
                  </a:solidFill>
                </a:rPr>
                <a:t>25  34  57  16  48  09</a:t>
              </a:r>
              <a:r>
                <a:rPr kumimoji="1" lang="en-US" altLang="zh-CN" sz="32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0499" name="Line 18"/>
            <p:cNvSpPr>
              <a:spLocks noChangeShapeType="1"/>
            </p:cNvSpPr>
            <p:nvPr/>
          </p:nvSpPr>
          <p:spPr bwMode="auto">
            <a:xfrm>
              <a:off x="2048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19"/>
            <p:cNvSpPr>
              <a:spLocks noChangeShapeType="1"/>
            </p:cNvSpPr>
            <p:nvPr/>
          </p:nvSpPr>
          <p:spPr bwMode="auto">
            <a:xfrm>
              <a:off x="2480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Line 20"/>
            <p:cNvSpPr>
              <a:spLocks noChangeShapeType="1"/>
            </p:cNvSpPr>
            <p:nvPr/>
          </p:nvSpPr>
          <p:spPr bwMode="auto">
            <a:xfrm>
              <a:off x="2912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>
              <a:off x="3344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 flipH="1">
              <a:off x="3776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Text Box 23"/>
            <p:cNvSpPr txBox="1">
              <a:spLocks noChangeArrowheads="1"/>
            </p:cNvSpPr>
            <p:nvPr/>
          </p:nvSpPr>
          <p:spPr bwMode="auto">
            <a:xfrm>
              <a:off x="1952" y="2027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0505" name="Line 24"/>
            <p:cNvSpPr>
              <a:spLocks noChangeShapeType="1"/>
            </p:cNvSpPr>
            <p:nvPr/>
          </p:nvSpPr>
          <p:spPr bwMode="auto">
            <a:xfrm flipV="1">
              <a:off x="2624" y="2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25" name="Rectangle 25"/>
            <p:cNvSpPr>
              <a:spLocks noChangeArrowheads="1"/>
            </p:cNvSpPr>
            <p:nvPr/>
          </p:nvSpPr>
          <p:spPr bwMode="auto">
            <a:xfrm>
              <a:off x="1616" y="2392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507" name="Text Box 26"/>
            <p:cNvSpPr txBox="1">
              <a:spLocks noChangeArrowheads="1"/>
            </p:cNvSpPr>
            <p:nvPr/>
          </p:nvSpPr>
          <p:spPr bwMode="auto">
            <a:xfrm>
              <a:off x="1664" y="2392"/>
              <a:ext cx="2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bg1"/>
                  </a:solidFill>
                </a:rPr>
                <a:t>25  34  57  16  48  09</a:t>
              </a:r>
              <a:r>
                <a:rPr kumimoji="1" lang="en-US" altLang="zh-CN" sz="32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0508" name="Line 27"/>
            <p:cNvSpPr>
              <a:spLocks noChangeShapeType="1"/>
            </p:cNvSpPr>
            <p:nvPr/>
          </p:nvSpPr>
          <p:spPr bwMode="auto">
            <a:xfrm>
              <a:off x="2048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28"/>
            <p:cNvSpPr>
              <a:spLocks noChangeShapeType="1"/>
            </p:cNvSpPr>
            <p:nvPr/>
          </p:nvSpPr>
          <p:spPr bwMode="auto">
            <a:xfrm>
              <a:off x="2480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Line 29"/>
            <p:cNvSpPr>
              <a:spLocks noChangeShapeType="1"/>
            </p:cNvSpPr>
            <p:nvPr/>
          </p:nvSpPr>
          <p:spPr bwMode="auto">
            <a:xfrm>
              <a:off x="2912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Line 30"/>
            <p:cNvSpPr>
              <a:spLocks noChangeShapeType="1"/>
            </p:cNvSpPr>
            <p:nvPr/>
          </p:nvSpPr>
          <p:spPr bwMode="auto">
            <a:xfrm>
              <a:off x="3344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Line 31"/>
            <p:cNvSpPr>
              <a:spLocks noChangeShapeType="1"/>
            </p:cNvSpPr>
            <p:nvPr/>
          </p:nvSpPr>
          <p:spPr bwMode="auto">
            <a:xfrm flipH="1">
              <a:off x="3776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Text Box 32"/>
            <p:cNvSpPr txBox="1">
              <a:spLocks noChangeArrowheads="1"/>
            </p:cNvSpPr>
            <p:nvPr/>
          </p:nvSpPr>
          <p:spPr bwMode="auto">
            <a:xfrm>
              <a:off x="2389" y="2728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0514" name="Line 33"/>
            <p:cNvSpPr>
              <a:spLocks noChangeShapeType="1"/>
            </p:cNvSpPr>
            <p:nvPr/>
          </p:nvSpPr>
          <p:spPr bwMode="auto">
            <a:xfrm flipV="1">
              <a:off x="3104" y="3467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34" name="Rectangle 34"/>
            <p:cNvSpPr>
              <a:spLocks noChangeArrowheads="1"/>
            </p:cNvSpPr>
            <p:nvPr/>
          </p:nvSpPr>
          <p:spPr bwMode="auto">
            <a:xfrm>
              <a:off x="1622" y="3083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516" name="Text Box 35"/>
            <p:cNvSpPr txBox="1">
              <a:spLocks noChangeArrowheads="1"/>
            </p:cNvSpPr>
            <p:nvPr/>
          </p:nvSpPr>
          <p:spPr bwMode="auto">
            <a:xfrm>
              <a:off x="1670" y="3083"/>
              <a:ext cx="2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bg1"/>
                  </a:solidFill>
                </a:rPr>
                <a:t>25  34  57  16  48  09</a:t>
              </a:r>
              <a:r>
                <a:rPr kumimoji="1" lang="en-US" altLang="zh-CN" sz="32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0517" name="Line 36"/>
            <p:cNvSpPr>
              <a:spLocks noChangeShapeType="1"/>
            </p:cNvSpPr>
            <p:nvPr/>
          </p:nvSpPr>
          <p:spPr bwMode="auto">
            <a:xfrm>
              <a:off x="2054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Line 37"/>
            <p:cNvSpPr>
              <a:spLocks noChangeShapeType="1"/>
            </p:cNvSpPr>
            <p:nvPr/>
          </p:nvSpPr>
          <p:spPr bwMode="auto">
            <a:xfrm>
              <a:off x="2486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38"/>
            <p:cNvSpPr>
              <a:spLocks noChangeShapeType="1"/>
            </p:cNvSpPr>
            <p:nvPr/>
          </p:nvSpPr>
          <p:spPr bwMode="auto">
            <a:xfrm>
              <a:off x="2918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Line 39"/>
            <p:cNvSpPr>
              <a:spLocks noChangeShapeType="1"/>
            </p:cNvSpPr>
            <p:nvPr/>
          </p:nvSpPr>
          <p:spPr bwMode="auto">
            <a:xfrm>
              <a:off x="3350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Line 40"/>
            <p:cNvSpPr>
              <a:spLocks noChangeShapeType="1"/>
            </p:cNvSpPr>
            <p:nvPr/>
          </p:nvSpPr>
          <p:spPr bwMode="auto">
            <a:xfrm flipH="1">
              <a:off x="3782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Text Box 41"/>
            <p:cNvSpPr txBox="1">
              <a:spLocks noChangeArrowheads="1"/>
            </p:cNvSpPr>
            <p:nvPr/>
          </p:nvSpPr>
          <p:spPr bwMode="auto">
            <a:xfrm>
              <a:off x="2864" y="3419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0523" name="AutoShape 42"/>
            <p:cNvSpPr>
              <a:spLocks noChangeArrowheads="1"/>
            </p:cNvSpPr>
            <p:nvPr/>
          </p:nvSpPr>
          <p:spPr bwMode="auto">
            <a:xfrm>
              <a:off x="1904" y="1432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524" name="AutoShape 43"/>
            <p:cNvSpPr>
              <a:spLocks noChangeArrowheads="1"/>
            </p:cNvSpPr>
            <p:nvPr/>
          </p:nvSpPr>
          <p:spPr bwMode="auto">
            <a:xfrm>
              <a:off x="2288" y="2104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525" name="AutoShape 44"/>
            <p:cNvSpPr>
              <a:spLocks noChangeArrowheads="1"/>
            </p:cNvSpPr>
            <p:nvPr/>
          </p:nvSpPr>
          <p:spPr bwMode="auto">
            <a:xfrm>
              <a:off x="2768" y="2824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526" name="Text Box 45"/>
            <p:cNvSpPr txBox="1">
              <a:spLocks noChangeArrowheads="1"/>
            </p:cNvSpPr>
            <p:nvPr/>
          </p:nvSpPr>
          <p:spPr bwMode="auto">
            <a:xfrm>
              <a:off x="3152" y="3460"/>
              <a:ext cx="108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000">
                  <a:latin typeface="Times New Roman" pitchFamily="18" charset="0"/>
                  <a:ea typeface="隶书" pitchFamily="49" charset="-122"/>
                </a:rPr>
                <a:t>搜索成功</a:t>
              </a:r>
              <a:endParaRPr kumimoji="1" lang="zh-CN" altLang="en-US" sz="3000" b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EE17A9-5932-40F1-90A4-7CAFDC031213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736600" y="965201"/>
            <a:ext cx="7378700" cy="5380038"/>
            <a:chOff x="464" y="480"/>
            <a:chExt cx="4648" cy="3389"/>
          </a:xfrm>
        </p:grpSpPr>
        <p:sp>
          <p:nvSpPr>
            <p:cNvPr id="21508" name="Line 2"/>
            <p:cNvSpPr>
              <a:spLocks noChangeShapeType="1"/>
            </p:cNvSpPr>
            <p:nvPr/>
          </p:nvSpPr>
          <p:spPr bwMode="auto">
            <a:xfrm flipV="1">
              <a:off x="1771" y="86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1584" y="480"/>
              <a:ext cx="2160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10" name="Text Box 4"/>
            <p:cNvSpPr txBox="1">
              <a:spLocks noChangeArrowheads="1"/>
            </p:cNvSpPr>
            <p:nvPr/>
          </p:nvSpPr>
          <p:spPr bwMode="auto">
            <a:xfrm>
              <a:off x="1632" y="480"/>
              <a:ext cx="21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bg1"/>
                  </a:solidFill>
                </a:rPr>
                <a:t>25  34  57  16  48</a:t>
              </a:r>
              <a:r>
                <a:rPr kumimoji="1" lang="en-US" altLang="zh-CN" sz="32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1511" name="Line 5"/>
            <p:cNvSpPr>
              <a:spLocks noChangeShapeType="1"/>
            </p:cNvSpPr>
            <p:nvPr/>
          </p:nvSpPr>
          <p:spPr bwMode="auto">
            <a:xfrm>
              <a:off x="2016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Line 6"/>
            <p:cNvSpPr>
              <a:spLocks noChangeShapeType="1"/>
            </p:cNvSpPr>
            <p:nvPr/>
          </p:nvSpPr>
          <p:spPr bwMode="auto">
            <a:xfrm>
              <a:off x="2448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3" name="Line 7"/>
            <p:cNvSpPr>
              <a:spLocks noChangeShapeType="1"/>
            </p:cNvSpPr>
            <p:nvPr/>
          </p:nvSpPr>
          <p:spPr bwMode="auto">
            <a:xfrm>
              <a:off x="2880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Line 8"/>
            <p:cNvSpPr>
              <a:spLocks noChangeShapeType="1"/>
            </p:cNvSpPr>
            <p:nvPr/>
          </p:nvSpPr>
          <p:spPr bwMode="auto">
            <a:xfrm>
              <a:off x="3312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464" y="832"/>
              <a:ext cx="89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000" b="0">
                  <a:latin typeface="Times New Roman" pitchFamily="18" charset="0"/>
                  <a:ea typeface="隶书" pitchFamily="49" charset="-122"/>
                </a:rPr>
                <a:t>搜索 </a:t>
              </a:r>
              <a:r>
                <a:rPr kumimoji="1" lang="en-US" altLang="zh-CN" sz="3000">
                  <a:latin typeface="Times New Roman" pitchFamily="18" charset="0"/>
                  <a:ea typeface="隶书" pitchFamily="49" charset="-122"/>
                </a:rPr>
                <a:t>50</a:t>
              </a:r>
              <a:endParaRPr kumimoji="1" lang="en-US" altLang="zh-CN" sz="3000" b="0">
                <a:latin typeface="Times New Roman" pitchFamily="18" charset="0"/>
              </a:endParaRPr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1536" y="816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 flipV="1">
              <a:off x="2155" y="153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8" name="Rectangle 14"/>
            <p:cNvSpPr>
              <a:spLocks noChangeArrowheads="1"/>
            </p:cNvSpPr>
            <p:nvPr/>
          </p:nvSpPr>
          <p:spPr bwMode="auto">
            <a:xfrm>
              <a:off x="1584" y="1152"/>
              <a:ext cx="2160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20" name="Text Box 15"/>
            <p:cNvSpPr txBox="1">
              <a:spLocks noChangeArrowheads="1"/>
            </p:cNvSpPr>
            <p:nvPr/>
          </p:nvSpPr>
          <p:spPr bwMode="auto">
            <a:xfrm>
              <a:off x="1632" y="1152"/>
              <a:ext cx="22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bg1"/>
                  </a:solidFill>
                </a:rPr>
                <a:t>25  34  57  16  48</a:t>
              </a:r>
              <a:r>
                <a:rPr kumimoji="1" lang="en-US" altLang="zh-CN" sz="32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>
              <a:off x="2016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>
              <a:off x="2448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18"/>
            <p:cNvSpPr>
              <a:spLocks noChangeShapeType="1"/>
            </p:cNvSpPr>
            <p:nvPr/>
          </p:nvSpPr>
          <p:spPr bwMode="auto">
            <a:xfrm>
              <a:off x="2880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19"/>
            <p:cNvSpPr>
              <a:spLocks noChangeShapeType="1"/>
            </p:cNvSpPr>
            <p:nvPr/>
          </p:nvSpPr>
          <p:spPr bwMode="auto">
            <a:xfrm>
              <a:off x="3312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Text Box 20"/>
            <p:cNvSpPr txBox="1">
              <a:spLocks noChangeArrowheads="1"/>
            </p:cNvSpPr>
            <p:nvPr/>
          </p:nvSpPr>
          <p:spPr bwMode="auto">
            <a:xfrm>
              <a:off x="1920" y="1488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1526" name="Line 21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6" name="Rectangle 22"/>
            <p:cNvSpPr>
              <a:spLocks noChangeArrowheads="1"/>
            </p:cNvSpPr>
            <p:nvPr/>
          </p:nvSpPr>
          <p:spPr bwMode="auto">
            <a:xfrm>
              <a:off x="1584" y="1824"/>
              <a:ext cx="2160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1632" y="1824"/>
              <a:ext cx="2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bg1"/>
                  </a:solidFill>
                </a:rPr>
                <a:t>25  34  57  16  48</a:t>
              </a:r>
              <a:r>
                <a:rPr kumimoji="1" lang="en-US" altLang="zh-CN" sz="32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1529" name="Line 24"/>
            <p:cNvSpPr>
              <a:spLocks noChangeShapeType="1"/>
            </p:cNvSpPr>
            <p:nvPr/>
          </p:nvSpPr>
          <p:spPr bwMode="auto">
            <a:xfrm>
              <a:off x="2016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25"/>
            <p:cNvSpPr>
              <a:spLocks noChangeShapeType="1"/>
            </p:cNvSpPr>
            <p:nvPr/>
          </p:nvSpPr>
          <p:spPr bwMode="auto">
            <a:xfrm>
              <a:off x="2448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26"/>
            <p:cNvSpPr>
              <a:spLocks noChangeShapeType="1"/>
            </p:cNvSpPr>
            <p:nvPr/>
          </p:nvSpPr>
          <p:spPr bwMode="auto">
            <a:xfrm>
              <a:off x="2880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27"/>
            <p:cNvSpPr>
              <a:spLocks noChangeShapeType="1"/>
            </p:cNvSpPr>
            <p:nvPr/>
          </p:nvSpPr>
          <p:spPr bwMode="auto">
            <a:xfrm>
              <a:off x="3312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Text Box 28"/>
            <p:cNvSpPr txBox="1">
              <a:spLocks noChangeArrowheads="1"/>
            </p:cNvSpPr>
            <p:nvPr/>
          </p:nvSpPr>
          <p:spPr bwMode="auto">
            <a:xfrm>
              <a:off x="2357" y="2160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1534" name="Line 29"/>
            <p:cNvSpPr>
              <a:spLocks noChangeShapeType="1"/>
            </p:cNvSpPr>
            <p:nvPr/>
          </p:nvSpPr>
          <p:spPr bwMode="auto">
            <a:xfrm flipV="1">
              <a:off x="307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4" name="Rectangle 30"/>
            <p:cNvSpPr>
              <a:spLocks noChangeArrowheads="1"/>
            </p:cNvSpPr>
            <p:nvPr/>
          </p:nvSpPr>
          <p:spPr bwMode="auto">
            <a:xfrm>
              <a:off x="1590" y="2496"/>
              <a:ext cx="2154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36" name="Text Box 31"/>
            <p:cNvSpPr txBox="1">
              <a:spLocks noChangeArrowheads="1"/>
            </p:cNvSpPr>
            <p:nvPr/>
          </p:nvSpPr>
          <p:spPr bwMode="auto">
            <a:xfrm>
              <a:off x="1638" y="2496"/>
              <a:ext cx="2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bg1"/>
                  </a:solidFill>
                </a:rPr>
                <a:t>25  34  57  16  48</a:t>
              </a:r>
              <a:r>
                <a:rPr kumimoji="1" lang="en-US" altLang="zh-CN" sz="32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1537" name="Line 32"/>
            <p:cNvSpPr>
              <a:spLocks noChangeShapeType="1"/>
            </p:cNvSpPr>
            <p:nvPr/>
          </p:nvSpPr>
          <p:spPr bwMode="auto">
            <a:xfrm>
              <a:off x="2022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33"/>
            <p:cNvSpPr>
              <a:spLocks noChangeShapeType="1"/>
            </p:cNvSpPr>
            <p:nvPr/>
          </p:nvSpPr>
          <p:spPr bwMode="auto">
            <a:xfrm>
              <a:off x="2454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Line 34"/>
            <p:cNvSpPr>
              <a:spLocks noChangeShapeType="1"/>
            </p:cNvSpPr>
            <p:nvPr/>
          </p:nvSpPr>
          <p:spPr bwMode="auto">
            <a:xfrm>
              <a:off x="2886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0" name="Line 35"/>
            <p:cNvSpPr>
              <a:spLocks noChangeShapeType="1"/>
            </p:cNvSpPr>
            <p:nvPr/>
          </p:nvSpPr>
          <p:spPr bwMode="auto">
            <a:xfrm>
              <a:off x="3318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Text Box 36"/>
            <p:cNvSpPr txBox="1">
              <a:spLocks noChangeArrowheads="1"/>
            </p:cNvSpPr>
            <p:nvPr/>
          </p:nvSpPr>
          <p:spPr bwMode="auto">
            <a:xfrm>
              <a:off x="2832" y="2832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1542" name="Line 37"/>
            <p:cNvSpPr>
              <a:spLocks noChangeShapeType="1"/>
            </p:cNvSpPr>
            <p:nvPr/>
          </p:nvSpPr>
          <p:spPr bwMode="auto">
            <a:xfrm flipV="1">
              <a:off x="3504" y="355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2" name="Rectangle 38"/>
            <p:cNvSpPr>
              <a:spLocks noChangeArrowheads="1"/>
            </p:cNvSpPr>
            <p:nvPr/>
          </p:nvSpPr>
          <p:spPr bwMode="auto">
            <a:xfrm>
              <a:off x="1590" y="3168"/>
              <a:ext cx="2154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44" name="Text Box 39"/>
            <p:cNvSpPr txBox="1">
              <a:spLocks noChangeArrowheads="1"/>
            </p:cNvSpPr>
            <p:nvPr/>
          </p:nvSpPr>
          <p:spPr bwMode="auto">
            <a:xfrm>
              <a:off x="1638" y="3168"/>
              <a:ext cx="2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bg1"/>
                  </a:solidFill>
                </a:rPr>
                <a:t>25  34  57  16  48</a:t>
              </a:r>
              <a:r>
                <a:rPr kumimoji="1" lang="en-US" altLang="zh-CN" sz="32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1545" name="Line 40"/>
            <p:cNvSpPr>
              <a:spLocks noChangeShapeType="1"/>
            </p:cNvSpPr>
            <p:nvPr/>
          </p:nvSpPr>
          <p:spPr bwMode="auto">
            <a:xfrm>
              <a:off x="2022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41"/>
            <p:cNvSpPr>
              <a:spLocks noChangeShapeType="1"/>
            </p:cNvSpPr>
            <p:nvPr/>
          </p:nvSpPr>
          <p:spPr bwMode="auto">
            <a:xfrm>
              <a:off x="2454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Line 42"/>
            <p:cNvSpPr>
              <a:spLocks noChangeShapeType="1"/>
            </p:cNvSpPr>
            <p:nvPr/>
          </p:nvSpPr>
          <p:spPr bwMode="auto">
            <a:xfrm>
              <a:off x="3318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8" name="Line 43"/>
            <p:cNvSpPr>
              <a:spLocks noChangeShapeType="1"/>
            </p:cNvSpPr>
            <p:nvPr/>
          </p:nvSpPr>
          <p:spPr bwMode="auto">
            <a:xfrm flipH="1">
              <a:off x="2928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Text Box 44"/>
            <p:cNvSpPr txBox="1">
              <a:spLocks noChangeArrowheads="1"/>
            </p:cNvSpPr>
            <p:nvPr/>
          </p:nvSpPr>
          <p:spPr bwMode="auto">
            <a:xfrm>
              <a:off x="3269" y="3504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1550" name="AutoShape 45"/>
            <p:cNvSpPr>
              <a:spLocks noChangeArrowheads="1"/>
            </p:cNvSpPr>
            <p:nvPr/>
          </p:nvSpPr>
          <p:spPr bwMode="auto">
            <a:xfrm>
              <a:off x="1872" y="912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51" name="AutoShape 46"/>
            <p:cNvSpPr>
              <a:spLocks noChangeArrowheads="1"/>
            </p:cNvSpPr>
            <p:nvPr/>
          </p:nvSpPr>
          <p:spPr bwMode="auto">
            <a:xfrm>
              <a:off x="2256" y="1584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52" name="AutoShape 47"/>
            <p:cNvSpPr>
              <a:spLocks noChangeArrowheads="1"/>
            </p:cNvSpPr>
            <p:nvPr/>
          </p:nvSpPr>
          <p:spPr bwMode="auto">
            <a:xfrm>
              <a:off x="2688" y="2256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53" name="AutoShape 48"/>
            <p:cNvSpPr>
              <a:spLocks noChangeArrowheads="1"/>
            </p:cNvSpPr>
            <p:nvPr/>
          </p:nvSpPr>
          <p:spPr bwMode="auto">
            <a:xfrm>
              <a:off x="3168" y="2928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54" name="AutoShape 49"/>
            <p:cNvSpPr>
              <a:spLocks noChangeArrowheads="1"/>
            </p:cNvSpPr>
            <p:nvPr/>
          </p:nvSpPr>
          <p:spPr bwMode="auto">
            <a:xfrm>
              <a:off x="3600" y="3600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55" name="Text Box 50"/>
            <p:cNvSpPr txBox="1">
              <a:spLocks noChangeArrowheads="1"/>
            </p:cNvSpPr>
            <p:nvPr/>
          </p:nvSpPr>
          <p:spPr bwMode="auto">
            <a:xfrm>
              <a:off x="4032" y="3444"/>
              <a:ext cx="108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000">
                  <a:latin typeface="Times New Roman" pitchFamily="18" charset="0"/>
                  <a:ea typeface="隶书" pitchFamily="49" charset="-122"/>
                </a:rPr>
                <a:t>搜索失败</a:t>
              </a:r>
              <a:endParaRPr kumimoji="1" lang="zh-CN" altLang="en-US" sz="3000" b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ctr" eaLnBrk="1" hangingPunct="1"/>
            <a:r>
              <a:rPr lang="zh-CN" altLang="en-US" sz="3600" b="1" dirty="0" smtClean="0">
                <a:ea typeface="华文新魏" pitchFamily="2" charset="-122"/>
              </a:rPr>
              <a:t>顺序表的搜索算法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58225-D53F-4CCC-960A-3BEFCFCE7E41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95275" y="869950"/>
            <a:ext cx="8243888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800" dirty="0"/>
              <a:t>在顺序线性表</a:t>
            </a:r>
            <a:r>
              <a:rPr lang="en-US" altLang="zh-CN" sz="2800" dirty="0"/>
              <a:t>L</a:t>
            </a:r>
            <a:r>
              <a:rPr lang="zh-CN" altLang="en-US" sz="2800" dirty="0"/>
              <a:t>中查找第</a:t>
            </a:r>
            <a:r>
              <a:rPr lang="en-US" altLang="zh-CN" sz="2800" dirty="0"/>
              <a:t>1</a:t>
            </a:r>
            <a:r>
              <a:rPr lang="zh-CN" altLang="en-US" sz="2800" dirty="0"/>
              <a:t>个值与</a:t>
            </a:r>
            <a:r>
              <a:rPr lang="en-US" altLang="zh-CN" sz="2800" dirty="0"/>
              <a:t>e</a:t>
            </a:r>
            <a:r>
              <a:rPr lang="zh-CN" altLang="en-US" sz="2800" dirty="0"/>
              <a:t>满足</a:t>
            </a:r>
            <a:r>
              <a:rPr lang="en-US" altLang="zh-CN" sz="2800" dirty="0"/>
              <a:t>compare()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元素的位置。</a:t>
            </a:r>
            <a:endParaRPr lang="zh-CN" altLang="en-US" sz="2800" dirty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 err="1" smtClean="0">
                <a:latin typeface="Times New Roman"/>
                <a:cs typeface="Times New Roman"/>
              </a:rPr>
              <a:t>int</a:t>
            </a:r>
            <a:r>
              <a:rPr lang="en-US" altLang="zh-CN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LocateElem_Sq</a:t>
            </a:r>
            <a:r>
              <a:rPr lang="en-US" altLang="zh-CN" sz="2400" dirty="0" smtClean="0">
                <a:latin typeface="Times New Roman"/>
                <a:cs typeface="Times New Roman"/>
              </a:rPr>
              <a:t>(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SqList</a:t>
            </a:r>
            <a:r>
              <a:rPr lang="en-US" altLang="zh-CN" sz="2400" dirty="0" smtClean="0">
                <a:latin typeface="Times New Roman"/>
                <a:cs typeface="Times New Roman"/>
              </a:rPr>
              <a:t> &amp;L</a:t>
            </a:r>
            <a:r>
              <a:rPr lang="en-US" altLang="zh-CN" sz="2400" dirty="0">
                <a:latin typeface="Times New Roman"/>
                <a:cs typeface="Times New Roman"/>
              </a:rPr>
              <a:t>, </a:t>
            </a:r>
            <a:r>
              <a:rPr lang="en-US" altLang="zh-CN" sz="2400" dirty="0" err="1">
                <a:latin typeface="Times New Roman"/>
                <a:cs typeface="Times New Roman"/>
              </a:rPr>
              <a:t>ElemType</a:t>
            </a:r>
            <a:r>
              <a:rPr lang="en-US" altLang="zh-CN" sz="2400" dirty="0">
                <a:latin typeface="Times New Roman"/>
                <a:cs typeface="Times New Roman"/>
              </a:rPr>
              <a:t> e,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>
                <a:latin typeface="Times New Roman"/>
                <a:cs typeface="Times New Roman"/>
              </a:rPr>
              <a:t>        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Status (*compare)(</a:t>
            </a:r>
            <a:r>
              <a:rPr lang="en-US" altLang="zh-CN" sz="2400" dirty="0" err="1">
                <a:solidFill>
                  <a:srgbClr val="FFFF00"/>
                </a:solidFill>
                <a:latin typeface="Times New Roman"/>
                <a:cs typeface="Times New Roman"/>
              </a:rPr>
              <a:t>ElemType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,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/>
                <a:cs typeface="Times New Roman"/>
              </a:rPr>
              <a:t>ElemType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400" dirty="0">
                <a:latin typeface="Times New Roman"/>
                <a:cs typeface="Times New Roman"/>
              </a:rPr>
              <a:t>) 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>
                <a:latin typeface="Times New Roman"/>
                <a:cs typeface="Times New Roman"/>
              </a:rPr>
              <a:t>{  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400" dirty="0">
                <a:latin typeface="Times New Roman"/>
                <a:cs typeface="Times New Roman"/>
              </a:rPr>
              <a:t>  </a:t>
            </a:r>
            <a:r>
              <a:rPr lang="en-US" altLang="zh-CN" sz="2400" dirty="0" err="1">
                <a:latin typeface="Times New Roman"/>
                <a:cs typeface="Times New Roman"/>
              </a:rPr>
              <a:t>int</a:t>
            </a:r>
            <a:r>
              <a:rPr lang="en-US" altLang="zh-CN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 err="1"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latin typeface="Times New Roman"/>
                <a:cs typeface="Times New Roman"/>
              </a:rPr>
              <a:t>;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>
                <a:latin typeface="Times New Roman"/>
                <a:cs typeface="Times New Roman"/>
              </a:rPr>
              <a:t>  </a:t>
            </a:r>
            <a:r>
              <a:rPr lang="en-US" altLang="zh-CN" sz="2400" dirty="0" err="1">
                <a:latin typeface="Times New Roman"/>
                <a:cs typeface="Times New Roman"/>
              </a:rPr>
              <a:t>ElemType</a:t>
            </a:r>
            <a:r>
              <a:rPr lang="en-US" altLang="zh-CN" sz="2400" dirty="0">
                <a:latin typeface="Times New Roman"/>
                <a:cs typeface="Times New Roman"/>
              </a:rPr>
              <a:t> *p;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>
                <a:latin typeface="Times New Roman"/>
                <a:cs typeface="Times New Roman"/>
              </a:rPr>
              <a:t>  </a:t>
            </a:r>
            <a:r>
              <a:rPr lang="en-US" altLang="zh-CN" sz="2400" dirty="0" err="1"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latin typeface="Times New Roman"/>
                <a:cs typeface="Times New Roman"/>
              </a:rPr>
              <a:t> = 1;        // </a:t>
            </a:r>
            <a:r>
              <a:rPr lang="en-US" altLang="zh-CN" sz="2400" dirty="0" err="1">
                <a:latin typeface="Times New Roman"/>
                <a:cs typeface="Times New Roman"/>
              </a:rPr>
              <a:t>i</a:t>
            </a:r>
            <a:r>
              <a:rPr lang="zh-CN" altLang="en-US" sz="2400" dirty="0">
                <a:latin typeface="Times New Roman"/>
                <a:cs typeface="Times New Roman"/>
              </a:rPr>
              <a:t>的初值为</a:t>
            </a:r>
            <a:r>
              <a:rPr lang="zh-CN" altLang="en-US" sz="2400" dirty="0" smtClean="0">
                <a:latin typeface="Times New Roman"/>
                <a:cs typeface="Times New Roman"/>
              </a:rPr>
              <a:t>第</a:t>
            </a:r>
            <a:r>
              <a:rPr lang="en-US" altLang="zh-CN" sz="2400" dirty="0" smtClean="0">
                <a:latin typeface="Times New Roman"/>
                <a:cs typeface="Times New Roman"/>
              </a:rPr>
              <a:t>1</a:t>
            </a:r>
            <a:r>
              <a:rPr lang="zh-CN" altLang="en-US" sz="2400" dirty="0" smtClean="0">
                <a:latin typeface="Times New Roman"/>
                <a:cs typeface="Times New Roman"/>
              </a:rPr>
              <a:t>个元素的</a:t>
            </a:r>
            <a:r>
              <a:rPr lang="zh-CN" altLang="en-US" sz="2400" dirty="0" smtClean="0"/>
              <a:t>位置</a:t>
            </a:r>
            <a:endParaRPr lang="zh-CN" altLang="en-US" sz="2400" dirty="0">
              <a:latin typeface="Times New Roman"/>
              <a:cs typeface="Times New Roman"/>
            </a:endParaRP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>
                <a:latin typeface="Times New Roman"/>
                <a:cs typeface="Times New Roman"/>
              </a:rPr>
              <a:t>  p = </a:t>
            </a:r>
            <a:r>
              <a:rPr lang="en-US" altLang="zh-CN" sz="2400" dirty="0" err="1">
                <a:latin typeface="Times New Roman"/>
                <a:cs typeface="Times New Roman"/>
              </a:rPr>
              <a:t>L.elem</a:t>
            </a:r>
            <a:r>
              <a:rPr lang="en-US" altLang="zh-CN" sz="2400" dirty="0">
                <a:latin typeface="Times New Roman"/>
                <a:cs typeface="Times New Roman"/>
              </a:rPr>
              <a:t>;   // p</a:t>
            </a:r>
            <a:r>
              <a:rPr lang="zh-CN" altLang="en-US" sz="2400" dirty="0">
                <a:latin typeface="Times New Roman"/>
                <a:cs typeface="Times New Roman"/>
              </a:rPr>
              <a:t>的初值为</a:t>
            </a:r>
            <a:r>
              <a:rPr lang="zh-CN" altLang="en-US" sz="2400" dirty="0" smtClean="0">
                <a:latin typeface="Times New Roman"/>
                <a:cs typeface="Times New Roman"/>
              </a:rPr>
              <a:t>第</a:t>
            </a:r>
            <a:r>
              <a:rPr lang="en-US" altLang="zh-CN" sz="2400" dirty="0" smtClean="0">
                <a:latin typeface="Times New Roman"/>
                <a:cs typeface="Times New Roman"/>
              </a:rPr>
              <a:t>1</a:t>
            </a:r>
            <a:r>
              <a:rPr lang="zh-CN" altLang="en-US" sz="2400" dirty="0" smtClean="0">
                <a:latin typeface="Times New Roman"/>
                <a:cs typeface="Times New Roman"/>
              </a:rPr>
              <a:t>个</a:t>
            </a:r>
            <a:r>
              <a:rPr lang="zh-CN" altLang="en-US" sz="2400" dirty="0">
                <a:latin typeface="Times New Roman"/>
                <a:cs typeface="Times New Roman"/>
              </a:rPr>
              <a:t>元素的存储位置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>
                <a:latin typeface="Times New Roman"/>
                <a:cs typeface="Times New Roman"/>
              </a:rPr>
              <a:t>  while (</a:t>
            </a:r>
            <a:r>
              <a:rPr lang="en-US" altLang="zh-CN" sz="2400" dirty="0" err="1"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latin typeface="Times New Roman"/>
                <a:cs typeface="Times New Roman"/>
              </a:rPr>
              <a:t> &lt;= </a:t>
            </a:r>
            <a:r>
              <a:rPr lang="en-US" altLang="zh-CN" sz="2400" dirty="0" err="1">
                <a:latin typeface="Times New Roman"/>
                <a:cs typeface="Times New Roman"/>
              </a:rPr>
              <a:t>L.length</a:t>
            </a:r>
            <a:r>
              <a:rPr lang="en-US" altLang="zh-CN" sz="2400" dirty="0">
                <a:latin typeface="Times New Roman"/>
                <a:cs typeface="Times New Roman"/>
              </a:rPr>
              <a:t> &amp;&amp; 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!(*compare)(*p++, e)</a:t>
            </a:r>
            <a:r>
              <a:rPr lang="en-US" altLang="zh-CN" sz="2400" dirty="0">
                <a:latin typeface="Times New Roman"/>
                <a:cs typeface="Times New Roman"/>
              </a:rPr>
              <a:t>) 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 smtClean="0">
                <a:latin typeface="Times New Roman"/>
                <a:cs typeface="Times New Roman"/>
              </a:rPr>
              <a:t>            ++</a:t>
            </a:r>
            <a:r>
              <a:rPr lang="en-US" altLang="zh-CN" sz="2400" dirty="0" err="1"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latin typeface="Times New Roman"/>
                <a:cs typeface="Times New Roman"/>
              </a:rPr>
              <a:t>;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>
                <a:latin typeface="Times New Roman"/>
                <a:cs typeface="Times New Roman"/>
              </a:rPr>
              <a:t>  if (</a:t>
            </a:r>
            <a:r>
              <a:rPr lang="en-US" altLang="zh-CN" sz="2400" dirty="0" err="1"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latin typeface="Times New Roman"/>
                <a:cs typeface="Times New Roman"/>
              </a:rPr>
              <a:t> &lt;= </a:t>
            </a:r>
            <a:r>
              <a:rPr lang="en-US" altLang="zh-CN" sz="2400" dirty="0" err="1">
                <a:latin typeface="Times New Roman"/>
                <a:cs typeface="Times New Roman"/>
              </a:rPr>
              <a:t>L.length</a:t>
            </a:r>
            <a:r>
              <a:rPr lang="en-US" altLang="zh-CN" sz="2400" dirty="0">
                <a:latin typeface="Times New Roman"/>
                <a:cs typeface="Times New Roman"/>
              </a:rPr>
              <a:t>) return </a:t>
            </a:r>
            <a:r>
              <a:rPr lang="en-US" altLang="zh-CN" sz="2400" dirty="0" err="1"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latin typeface="Times New Roman"/>
                <a:cs typeface="Times New Roman"/>
              </a:rPr>
              <a:t>;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>
                <a:latin typeface="Times New Roman"/>
                <a:cs typeface="Times New Roman"/>
              </a:rPr>
              <a:t>  else return 0;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>
                <a:latin typeface="Times New Roman"/>
                <a:cs typeface="Times New Roman"/>
              </a:rPr>
              <a:t>} // </a:t>
            </a:r>
            <a:r>
              <a:rPr lang="en-US" altLang="zh-CN" sz="2400" dirty="0" err="1">
                <a:latin typeface="Times New Roman"/>
                <a:cs typeface="Times New Roman"/>
              </a:rPr>
              <a:t>LocateElem_Sq</a:t>
            </a:r>
            <a:endParaRPr lang="zh-CN" alt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80224"/>
            <a:ext cx="8229600" cy="820738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ea typeface="华文新魏" pitchFamily="2" charset="-122"/>
              </a:rPr>
              <a:t>搜索性能分析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idx="1"/>
          </p:nvPr>
        </p:nvSpPr>
        <p:spPr>
          <a:xfrm>
            <a:off x="365852" y="1276350"/>
            <a:ext cx="8229600" cy="4854575"/>
          </a:xfrm>
        </p:spPr>
        <p:txBody>
          <a:bodyPr>
            <a:normAutofit lnSpcReduction="10000"/>
          </a:bodyPr>
          <a:lstStyle/>
          <a:p>
            <a:pPr marL="420624" indent="-384048" eaLnBrk="1" fontAlgn="auto" hangingPunct="1">
              <a:lnSpc>
                <a:spcPct val="105000"/>
              </a:lnSpc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搜索成功的平均比较次数</a:t>
            </a:r>
            <a:b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</a:b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                               </a:t>
            </a:r>
            <a:r>
              <a:rPr kumimoji="1" lang="zh-CN" altLang="en-US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b="1" i="1" dirty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b="1" i="1" baseline="-25000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是搜索第</a:t>
            </a:r>
            <a:r>
              <a:rPr kumimoji="1" lang="zh-CN" altLang="en-US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项的概率</a:t>
            </a:r>
          </a:p>
          <a:p>
            <a:pPr marL="420624" indent="-384048" eaLnBrk="1" fontAlgn="auto" hangingPunct="1">
              <a:lnSpc>
                <a:spcPct val="105000"/>
              </a:lnSpc>
              <a:spcAft>
                <a:spcPts val="0"/>
              </a:spcAft>
              <a:buClrTx/>
              <a:buSzPct val="50000"/>
              <a:buFont typeface="Wingdings" pitchFamily="2" charset="2"/>
              <a:buNone/>
              <a:defRPr/>
            </a:pP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					</a:t>
            </a:r>
            <a:r>
              <a:rPr kumimoji="1" lang="en-US" altLang="zh-CN" b="1" i="1" dirty="0" smtClean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b="1" i="1" baseline="-25000" dirty="0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是找到时的比较次数</a:t>
            </a:r>
          </a:p>
          <a:p>
            <a:pPr marL="420624" indent="-384048" eaLnBrk="1" fontAlgn="auto" hangingPunct="1">
              <a:lnSpc>
                <a:spcPct val="105000"/>
              </a:lnSpc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若搜索概率相等，则</a:t>
            </a:r>
            <a:b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</a:b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/>
            </a:r>
            <a:b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</a:br>
            <a:endParaRPr kumimoji="1" lang="zh-CN" altLang="en-US" b="1" dirty="0">
              <a:latin typeface="Times New Roman" pitchFamily="18" charset="0"/>
              <a:ea typeface="仿宋_GB2312" pitchFamily="49" charset="-122"/>
            </a:endParaRPr>
          </a:p>
          <a:p>
            <a:pPr marL="420624" indent="-384048" eaLnBrk="1" fontAlgn="auto" hangingPunct="1">
              <a:lnSpc>
                <a:spcPct val="105000"/>
              </a:lnSpc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endParaRPr kumimoji="1" lang="zh-CN" altLang="en-US" b="1" dirty="0">
              <a:latin typeface="Times New Roman" pitchFamily="18" charset="0"/>
              <a:ea typeface="仿宋_GB2312" pitchFamily="49" charset="-122"/>
            </a:endParaRPr>
          </a:p>
          <a:p>
            <a:pPr marL="420624" indent="-384048" eaLnBrk="1" fontAlgn="auto" hangingPunct="1">
              <a:lnSpc>
                <a:spcPct val="105000"/>
              </a:lnSpc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endParaRPr kumimoji="1" lang="zh-CN" altLang="en-US" b="1" dirty="0">
              <a:latin typeface="Times New Roman" pitchFamily="18" charset="0"/>
              <a:ea typeface="仿宋_GB2312" pitchFamily="49" charset="-122"/>
            </a:endParaRPr>
          </a:p>
          <a:p>
            <a:pPr marL="420624" indent="-384048" eaLnBrk="1" fontAlgn="auto" hangingPunct="1">
              <a:lnSpc>
                <a:spcPct val="105000"/>
              </a:lnSpc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搜索不成功    数据比较 </a:t>
            </a:r>
            <a:r>
              <a:rPr kumimoji="1" lang="en-US" altLang="zh-CN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次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C3B46-9A13-440F-A906-9393ABFA6CCA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551715" y="1851025"/>
          <a:ext cx="20716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3" name="Equation" r:id="rId3" imgW="939600" imgH="431640" progId="Equation.DSMT4">
                  <p:embed/>
                </p:oleObj>
              </mc:Choice>
              <mc:Fallback>
                <p:oleObj name="Equation" r:id="rId3" imgW="9396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715" y="1851025"/>
                        <a:ext cx="207168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881186"/>
              </p:ext>
            </p:extLst>
          </p:nvPr>
        </p:nvGraphicFramePr>
        <p:xfrm>
          <a:off x="1467577" y="3228927"/>
          <a:ext cx="4875213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4" name="Equation" r:id="rId5" imgW="2120760" imgH="838080" progId="Equation.DSMT4">
                  <p:embed/>
                </p:oleObj>
              </mc:Choice>
              <mc:Fallback>
                <p:oleObj name="Equation" r:id="rId5" imgW="2120760" imgH="838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577" y="3228927"/>
                        <a:ext cx="4875213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082823" y="5604076"/>
            <a:ext cx="3453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时间复杂度：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0F27F-2A58-4400-9694-12F7E417AD2F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089025" y="48813"/>
            <a:ext cx="71231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Times New Roman" pitchFamily="18" charset="0"/>
                <a:ea typeface="华文新魏" pitchFamily="2" charset="-122"/>
              </a:rPr>
              <a:t>顺序表的应用：</a:t>
            </a:r>
            <a:r>
              <a:rPr kumimoji="1" lang="zh-CN" altLang="en-US" sz="3600" dirty="0">
                <a:latin typeface="Times New Roman" pitchFamily="18" charset="0"/>
                <a:ea typeface="隶书" pitchFamily="49" charset="-122"/>
              </a:rPr>
              <a:t>集合的“并”运算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628" name="矩形 5"/>
          <p:cNvSpPr>
            <a:spLocks noChangeArrowheads="1"/>
          </p:cNvSpPr>
          <p:nvPr/>
        </p:nvSpPr>
        <p:spPr bwMode="auto">
          <a:xfrm>
            <a:off x="0" y="693175"/>
            <a:ext cx="9143999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/>
                <a:cs typeface="Times New Roman"/>
              </a:rPr>
              <a:t>将设利用两个线性表</a:t>
            </a:r>
            <a:r>
              <a:rPr lang="en-US" altLang="zh-CN" sz="2800" dirty="0" smtClean="0">
                <a:latin typeface="Times New Roman"/>
                <a:cs typeface="Times New Roman"/>
              </a:rPr>
              <a:t>La</a:t>
            </a:r>
            <a:r>
              <a:rPr lang="zh-CN" altLang="en-US" sz="2800" dirty="0" smtClean="0">
                <a:latin typeface="Times New Roman"/>
                <a:cs typeface="Times New Roman"/>
              </a:rPr>
              <a:t>和</a:t>
            </a:r>
            <a:r>
              <a:rPr lang="en-US" altLang="zh-CN" sz="2800" dirty="0" err="1" smtClean="0">
                <a:latin typeface="Times New Roman"/>
                <a:cs typeface="Times New Roman"/>
              </a:rPr>
              <a:t>Lb</a:t>
            </a:r>
            <a:r>
              <a:rPr lang="zh-CN" altLang="en-US" sz="2800" dirty="0" smtClean="0">
                <a:latin typeface="Times New Roman"/>
                <a:cs typeface="Times New Roman"/>
              </a:rPr>
              <a:t>分别表示两个</a:t>
            </a:r>
            <a:r>
              <a:rPr lang="zh-CN" altLang="en-US" sz="2800" dirty="0">
                <a:latin typeface="Times New Roman"/>
                <a:cs typeface="Times New Roman"/>
              </a:rPr>
              <a:t>集合</a:t>
            </a:r>
            <a:r>
              <a:rPr lang="en-US" altLang="zh-CN" sz="2800" dirty="0">
                <a:latin typeface="Times New Roman"/>
                <a:cs typeface="Times New Roman"/>
              </a:rPr>
              <a:t>A</a:t>
            </a:r>
            <a:r>
              <a:rPr lang="zh-CN" altLang="en-US" sz="2800" dirty="0">
                <a:latin typeface="Times New Roman"/>
                <a:cs typeface="Times New Roman"/>
              </a:rPr>
              <a:t>和</a:t>
            </a:r>
            <a:r>
              <a:rPr lang="en-US" altLang="zh-CN" sz="2800" dirty="0">
                <a:latin typeface="Times New Roman"/>
                <a:cs typeface="Times New Roman"/>
              </a:rPr>
              <a:t>B</a:t>
            </a:r>
            <a:r>
              <a:rPr lang="zh-CN" altLang="en-US" sz="2800" dirty="0">
                <a:latin typeface="Times New Roman"/>
                <a:cs typeface="Times New Roman"/>
              </a:rPr>
              <a:t>。将所有在线性表</a:t>
            </a:r>
            <a:r>
              <a:rPr lang="en-US" altLang="zh-CN" sz="2800" dirty="0" err="1">
                <a:latin typeface="Times New Roman"/>
                <a:cs typeface="Times New Roman"/>
              </a:rPr>
              <a:t>Lb</a:t>
            </a:r>
            <a:r>
              <a:rPr lang="zh-CN" altLang="en-US" sz="2800" dirty="0">
                <a:latin typeface="Times New Roman"/>
                <a:cs typeface="Times New Roman"/>
              </a:rPr>
              <a:t>中但不在</a:t>
            </a:r>
            <a:r>
              <a:rPr lang="en-US" altLang="zh-CN" sz="2800" dirty="0">
                <a:latin typeface="Times New Roman"/>
                <a:cs typeface="Times New Roman"/>
              </a:rPr>
              <a:t>La</a:t>
            </a:r>
            <a:r>
              <a:rPr lang="zh-CN" altLang="en-US" sz="2800" dirty="0">
                <a:latin typeface="Times New Roman"/>
                <a:cs typeface="Times New Roman"/>
              </a:rPr>
              <a:t>中的数据元素插入到</a:t>
            </a:r>
            <a:r>
              <a:rPr lang="en-US" altLang="zh-CN" sz="2800" dirty="0">
                <a:latin typeface="Times New Roman"/>
                <a:cs typeface="Times New Roman"/>
              </a:rPr>
              <a:t>La</a:t>
            </a:r>
            <a:r>
              <a:rPr lang="zh-CN" altLang="en-US" sz="2800" dirty="0" smtClean="0">
                <a:latin typeface="Times New Roman"/>
                <a:cs typeface="Times New Roman"/>
              </a:rPr>
              <a:t>中。</a:t>
            </a:r>
            <a:endParaRPr lang="en-US" altLang="zh-CN" dirty="0"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void </a:t>
            </a:r>
            <a:r>
              <a:rPr lang="en-US" altLang="zh-CN" sz="2400" dirty="0">
                <a:latin typeface="Times New Roman"/>
                <a:cs typeface="Times New Roman"/>
              </a:rPr>
              <a:t>Union(List &amp;La, List Lb) {  // </a:t>
            </a:r>
            <a:r>
              <a:rPr lang="zh-CN" altLang="en-US" sz="2400" dirty="0">
                <a:latin typeface="Times New Roman"/>
                <a:cs typeface="Times New Roman"/>
              </a:rPr>
              <a:t>算法</a:t>
            </a:r>
            <a:r>
              <a:rPr lang="en-US" altLang="zh-CN" sz="2400" dirty="0">
                <a:latin typeface="Times New Roman"/>
                <a:cs typeface="Times New Roman"/>
              </a:rPr>
              <a:t>2.1</a:t>
            </a:r>
          </a:p>
          <a:p>
            <a:r>
              <a:rPr lang="en-US" altLang="zh-CN" sz="2400" dirty="0">
                <a:latin typeface="Times New Roman"/>
                <a:cs typeface="Times New Roman"/>
              </a:rPr>
              <a:t>  // </a:t>
            </a:r>
            <a:r>
              <a:rPr lang="zh-CN" altLang="en-US" sz="2400" dirty="0">
                <a:latin typeface="Times New Roman"/>
                <a:cs typeface="Times New Roman"/>
              </a:rPr>
              <a:t>将所有在线性表</a:t>
            </a:r>
            <a:r>
              <a:rPr lang="en-US" altLang="zh-CN" sz="2400" dirty="0">
                <a:latin typeface="Times New Roman"/>
                <a:cs typeface="Times New Roman"/>
              </a:rPr>
              <a:t>Lb</a:t>
            </a:r>
            <a:r>
              <a:rPr lang="zh-CN" altLang="en-US" sz="2400" dirty="0">
                <a:latin typeface="Times New Roman"/>
                <a:cs typeface="Times New Roman"/>
              </a:rPr>
              <a:t>中但不在</a:t>
            </a:r>
            <a:r>
              <a:rPr lang="en-US" altLang="zh-CN" sz="2400" dirty="0">
                <a:latin typeface="Times New Roman"/>
                <a:cs typeface="Times New Roman"/>
              </a:rPr>
              <a:t>La</a:t>
            </a:r>
            <a:r>
              <a:rPr lang="zh-CN" altLang="en-US" sz="2400" dirty="0">
                <a:latin typeface="Times New Roman"/>
                <a:cs typeface="Times New Roman"/>
              </a:rPr>
              <a:t>中的数据元素插入到</a:t>
            </a:r>
            <a:r>
              <a:rPr lang="en-US" altLang="zh-CN" sz="2400" dirty="0" smtClean="0">
                <a:latin typeface="Times New Roman"/>
                <a:cs typeface="Times New Roman"/>
              </a:rPr>
              <a:t>La</a:t>
            </a:r>
            <a:r>
              <a:rPr lang="zh-CN" altLang="en-US" sz="2400" dirty="0" smtClean="0">
                <a:latin typeface="Times New Roman"/>
                <a:cs typeface="Times New Roman"/>
              </a:rPr>
              <a:t>中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lang="en-US" altLang="zh-CN" sz="2400" dirty="0">
                <a:latin typeface="Times New Roman"/>
                <a:cs typeface="Times New Roman"/>
              </a:rPr>
              <a:t> 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err="1">
                <a:latin typeface="Times New Roman"/>
                <a:cs typeface="Times New Roman"/>
              </a:rPr>
              <a:t>int</a:t>
            </a:r>
            <a:r>
              <a:rPr lang="en-US" altLang="zh-CN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 err="1">
                <a:latin typeface="Times New Roman"/>
                <a:cs typeface="Times New Roman"/>
              </a:rPr>
              <a:t>La_len,Lb_len,i</a:t>
            </a:r>
            <a:r>
              <a:rPr lang="en-US" altLang="zh-CN" sz="2400" dirty="0">
                <a:latin typeface="Times New Roman"/>
                <a:cs typeface="Times New Roman"/>
              </a:rPr>
              <a:t>;</a:t>
            </a:r>
          </a:p>
          <a:p>
            <a:r>
              <a:rPr lang="en-US" altLang="zh-CN" sz="2400" dirty="0">
                <a:latin typeface="Times New Roman"/>
                <a:cs typeface="Times New Roman"/>
              </a:rPr>
              <a:t>  </a:t>
            </a:r>
            <a:r>
              <a:rPr lang="en-US" altLang="zh-CN" sz="2400" dirty="0" err="1">
                <a:latin typeface="Times New Roman"/>
                <a:cs typeface="Times New Roman"/>
              </a:rPr>
              <a:t>ElemType</a:t>
            </a:r>
            <a:r>
              <a:rPr lang="en-US" altLang="zh-CN" sz="2400" dirty="0">
                <a:latin typeface="Times New Roman"/>
                <a:cs typeface="Times New Roman"/>
              </a:rPr>
              <a:t> e;</a:t>
            </a:r>
          </a:p>
          <a:p>
            <a:r>
              <a:rPr lang="en-US" altLang="zh-CN" sz="2400" dirty="0">
                <a:latin typeface="Times New Roman"/>
                <a:cs typeface="Times New Roman"/>
              </a:rPr>
              <a:t>  </a:t>
            </a:r>
            <a:r>
              <a:rPr lang="en-US" altLang="zh-CN" sz="2400" dirty="0" err="1">
                <a:latin typeface="Times New Roman"/>
                <a:cs typeface="Times New Roman"/>
              </a:rPr>
              <a:t>La_len</a:t>
            </a:r>
            <a:r>
              <a:rPr lang="en-US" altLang="zh-CN" sz="2400" dirty="0">
                <a:latin typeface="Times New Roman"/>
                <a:cs typeface="Times New Roman"/>
              </a:rPr>
              <a:t> = </a:t>
            </a:r>
            <a:r>
              <a:rPr lang="en-US" altLang="zh-CN" sz="2400" dirty="0" err="1">
                <a:latin typeface="Times New Roman"/>
                <a:cs typeface="Times New Roman"/>
              </a:rPr>
              <a:t>ListLength</a:t>
            </a:r>
            <a:r>
              <a:rPr lang="en-US" altLang="zh-CN" sz="2400" dirty="0">
                <a:latin typeface="Times New Roman"/>
                <a:cs typeface="Times New Roman"/>
              </a:rPr>
              <a:t>(La);          </a:t>
            </a:r>
            <a:r>
              <a:rPr lang="en-US" altLang="zh-CN" sz="2400" dirty="0" smtClean="0">
                <a:latin typeface="Times New Roman"/>
                <a:cs typeface="Times New Roman"/>
              </a:rPr>
              <a:t>      // </a:t>
            </a:r>
            <a:r>
              <a:rPr lang="zh-CN" altLang="en-US" sz="2400" dirty="0">
                <a:latin typeface="Times New Roman"/>
                <a:cs typeface="Times New Roman"/>
              </a:rPr>
              <a:t>求线性表的长度  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Lb_len</a:t>
            </a:r>
            <a:r>
              <a:rPr lang="en-US" altLang="zh-CN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= </a:t>
            </a:r>
            <a:r>
              <a:rPr lang="en-US" altLang="zh-CN" sz="2400" dirty="0" err="1">
                <a:latin typeface="Times New Roman"/>
                <a:cs typeface="Times New Roman"/>
              </a:rPr>
              <a:t>ListLength</a:t>
            </a:r>
            <a:r>
              <a:rPr lang="en-US" altLang="zh-CN" sz="2400" dirty="0">
                <a:latin typeface="Times New Roman"/>
                <a:cs typeface="Times New Roman"/>
              </a:rPr>
              <a:t>(Lb);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  for (</a:t>
            </a:r>
            <a:r>
              <a:rPr lang="en-US" altLang="zh-CN" sz="2400" dirty="0" err="1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=1;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&lt;=</a:t>
            </a:r>
            <a:r>
              <a:rPr lang="en-US" altLang="zh-CN" sz="2400" dirty="0" err="1">
                <a:solidFill>
                  <a:srgbClr val="FFFF00"/>
                </a:solidFill>
                <a:latin typeface="Times New Roman"/>
                <a:cs typeface="Times New Roman"/>
              </a:rPr>
              <a:t>Lb_len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;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++) {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     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/>
                <a:cs typeface="Times New Roman"/>
              </a:rPr>
              <a:t>GetElem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(Lb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,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, e);             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        // </a:t>
            </a:r>
            <a:r>
              <a:rPr lang="zh-CN" altLang="en-US" sz="2400" dirty="0">
                <a:solidFill>
                  <a:srgbClr val="FFFF00"/>
                </a:solidFill>
                <a:latin typeface="Times New Roman"/>
                <a:cs typeface="Times New Roman"/>
              </a:rPr>
              <a:t>取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Lb</a:t>
            </a:r>
            <a:r>
              <a:rPr lang="zh-CN" altLang="en-US" sz="2400" dirty="0">
                <a:solidFill>
                  <a:srgbClr val="FFFF00"/>
                </a:solidFill>
                <a:latin typeface="Times New Roman"/>
                <a:cs typeface="Times New Roman"/>
              </a:rPr>
              <a:t>中第</a:t>
            </a:r>
            <a:r>
              <a:rPr lang="en-US" altLang="zh-CN" sz="2400" dirty="0" err="1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lang="zh-CN" altLang="en-US" sz="2400" dirty="0">
                <a:solidFill>
                  <a:srgbClr val="FFFF00"/>
                </a:solidFill>
                <a:latin typeface="Times New Roman"/>
                <a:cs typeface="Times New Roman"/>
              </a:rPr>
              <a:t>个数据元素赋给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   if 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(!</a:t>
            </a:r>
            <a:r>
              <a:rPr lang="en-US" altLang="zh-CN" sz="2400" dirty="0" err="1">
                <a:solidFill>
                  <a:srgbClr val="FFFF00"/>
                </a:solidFill>
                <a:latin typeface="Times New Roman"/>
                <a:cs typeface="Times New Roman"/>
              </a:rPr>
              <a:t>LocateElem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(La, e, equal))  </a:t>
            </a:r>
            <a:endParaRPr lang="en-US" altLang="zh-CN" sz="2400" dirty="0" smtClean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     // 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La</a:t>
            </a:r>
            <a:r>
              <a:rPr lang="zh-CN" altLang="en-US" sz="2400" dirty="0">
                <a:solidFill>
                  <a:srgbClr val="FFFF00"/>
                </a:solidFill>
                <a:latin typeface="Times New Roman"/>
                <a:cs typeface="Times New Roman"/>
              </a:rPr>
              <a:t>中不存在和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lang="zh-CN" altLang="en-US" sz="2400" dirty="0">
                <a:solidFill>
                  <a:srgbClr val="FFFF00"/>
                </a:solidFill>
                <a:latin typeface="Times New Roman"/>
                <a:cs typeface="Times New Roman"/>
              </a:rPr>
              <a:t>相同的数据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元素， 则插入</a:t>
            </a:r>
            <a:endParaRPr lang="zh-CN" altLang="en-US" sz="2400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Times New Roman"/>
                <a:cs typeface="Times New Roman"/>
              </a:rPr>
              <a:t>     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/>
                <a:cs typeface="Times New Roman"/>
              </a:rPr>
              <a:t>ListInsert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(La, ++</a:t>
            </a:r>
            <a:r>
              <a:rPr lang="en-US" altLang="zh-CN" sz="2400" dirty="0" err="1">
                <a:solidFill>
                  <a:srgbClr val="FFFF00"/>
                </a:solidFill>
                <a:latin typeface="Times New Roman"/>
                <a:cs typeface="Times New Roman"/>
              </a:rPr>
              <a:t>La_len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, e); 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   // </a:t>
            </a:r>
            <a:r>
              <a:rPr lang="zh-CN" altLang="en-US" sz="2400" dirty="0">
                <a:solidFill>
                  <a:srgbClr val="FFFF00"/>
                </a:solidFill>
                <a:latin typeface="Times New Roman"/>
                <a:cs typeface="Times New Roman"/>
              </a:rPr>
              <a:t>插入</a:t>
            </a:r>
          </a:p>
          <a:p>
            <a:r>
              <a:rPr lang="zh-CN" altLang="en-US" sz="2400" dirty="0">
                <a:latin typeface="Times New Roman"/>
                <a:cs typeface="Times New Roman"/>
              </a:rPr>
              <a:t>  </a:t>
            </a:r>
            <a:r>
              <a:rPr lang="en-US" altLang="zh-CN" sz="2400" dirty="0">
                <a:latin typeface="Times New Roman"/>
                <a:cs typeface="Times New Roman"/>
              </a:rPr>
              <a:t>}</a:t>
            </a:r>
          </a:p>
          <a:p>
            <a:r>
              <a:rPr lang="en-US" altLang="zh-CN" sz="2400" dirty="0">
                <a:latin typeface="Times New Roman"/>
                <a:cs typeface="Times New Roman"/>
              </a:rPr>
              <a:t>} // union</a:t>
            </a:r>
            <a:endParaRPr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59312" y="5870423"/>
            <a:ext cx="4484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/>
              <a:t>时间复杂度：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B87C3-D9D5-4563-8647-A90518A9C600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1089025" y="417513"/>
            <a:ext cx="71231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Times New Roman" pitchFamily="18" charset="0"/>
                <a:ea typeface="华文新魏" pitchFamily="2" charset="-122"/>
              </a:rPr>
              <a:t>顺序表的应用：</a:t>
            </a:r>
            <a:r>
              <a:rPr kumimoji="1" lang="zh-CN" altLang="en-US" sz="3600">
                <a:latin typeface="Times New Roman" pitchFamily="18" charset="0"/>
                <a:ea typeface="隶书" pitchFamily="49" charset="-122"/>
              </a:rPr>
              <a:t>集合的“并”运算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652" name="矩形 5"/>
          <p:cNvSpPr>
            <a:spLocks noChangeArrowheads="1"/>
          </p:cNvSpPr>
          <p:nvPr/>
        </p:nvSpPr>
        <p:spPr bwMode="auto">
          <a:xfrm>
            <a:off x="250825" y="1179513"/>
            <a:ext cx="84359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/>
              <a:t>设</a:t>
            </a:r>
            <a:r>
              <a:rPr lang="zh-CN" altLang="en-US" sz="2800" dirty="0"/>
              <a:t>利用两个线性表</a:t>
            </a:r>
            <a:r>
              <a:rPr lang="en-US" altLang="zh-CN" sz="2800" dirty="0" smtClean="0"/>
              <a:t>LA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LB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LA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LB</a:t>
            </a:r>
            <a:r>
              <a:rPr lang="zh-CN" altLang="en-US" sz="2800" dirty="0" smtClean="0"/>
              <a:t>中的元素</a:t>
            </a:r>
            <a:r>
              <a:rPr lang="zh-CN" altLang="en-US" sz="2800" dirty="0" smtClean="0">
                <a:solidFill>
                  <a:srgbClr val="FFFF00"/>
                </a:solidFill>
              </a:rPr>
              <a:t>按值递增有序</a:t>
            </a:r>
            <a:r>
              <a:rPr lang="zh-CN" altLang="en-US" sz="2800" dirty="0">
                <a:solidFill>
                  <a:srgbClr val="FFFF00"/>
                </a:solidFill>
              </a:rPr>
              <a:t>排列</a:t>
            </a:r>
            <a:r>
              <a:rPr lang="zh-CN" altLang="en-US" sz="2800" dirty="0"/>
              <a:t>，现将</a:t>
            </a:r>
            <a:r>
              <a:rPr lang="en-US" altLang="zh-CN" sz="2800" dirty="0" smtClean="0"/>
              <a:t>LA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LB</a:t>
            </a:r>
            <a:r>
              <a:rPr lang="zh-CN" altLang="en-US" sz="2800" dirty="0" smtClean="0">
                <a:solidFill>
                  <a:srgbClr val="FFFF00"/>
                </a:solidFill>
              </a:rPr>
              <a:t>归并成一个</a:t>
            </a:r>
            <a:r>
              <a:rPr lang="zh-CN" altLang="en-US" sz="2800" dirty="0">
                <a:solidFill>
                  <a:srgbClr val="FFFF00"/>
                </a:solidFill>
              </a:rPr>
              <a:t>新的线性表</a:t>
            </a:r>
            <a:r>
              <a:rPr lang="en-US" altLang="zh-CN" sz="2800" dirty="0" smtClean="0">
                <a:solidFill>
                  <a:srgbClr val="FFFF00"/>
                </a:solidFill>
              </a:rPr>
              <a:t>LC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且</a:t>
            </a:r>
            <a:r>
              <a:rPr lang="en-US" altLang="zh-CN" sz="2800" dirty="0" smtClean="0"/>
              <a:t>LC</a:t>
            </a:r>
            <a:r>
              <a:rPr lang="zh-CN" altLang="en-US" sz="2800" dirty="0" smtClean="0"/>
              <a:t>中的元素仍按值递增有序</a:t>
            </a:r>
            <a:r>
              <a:rPr lang="zh-CN" altLang="en-US" sz="2800" dirty="0"/>
              <a:t>排列。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LA={3,5,8,11}</a:t>
            </a:r>
          </a:p>
          <a:p>
            <a:r>
              <a:rPr lang="en-US" altLang="zh-CN" sz="2800" dirty="0"/>
              <a:t>LB={2,6,8,9,11,15,20}</a:t>
            </a:r>
          </a:p>
          <a:p>
            <a:r>
              <a:rPr lang="en-US" altLang="zh-CN" sz="2800" dirty="0"/>
              <a:t>LC={2,3,5,6,</a:t>
            </a:r>
            <a:r>
              <a:rPr lang="en-US" altLang="zh-CN" sz="2800" dirty="0">
                <a:solidFill>
                  <a:srgbClr val="FFFF00"/>
                </a:solidFill>
              </a:rPr>
              <a:t>8,8</a:t>
            </a:r>
            <a:r>
              <a:rPr lang="en-US" altLang="zh-CN" sz="2800" dirty="0"/>
              <a:t>,9,</a:t>
            </a:r>
            <a:r>
              <a:rPr lang="en-US" altLang="zh-CN" sz="2800" dirty="0">
                <a:solidFill>
                  <a:srgbClr val="FFFF00"/>
                </a:solidFill>
              </a:rPr>
              <a:t>11,11</a:t>
            </a:r>
            <a:r>
              <a:rPr lang="en-US" altLang="zh-CN" sz="2800" dirty="0"/>
              <a:t>,15,20}</a:t>
            </a:r>
            <a:endParaRPr lang="en-US" altLang="zh-CN" dirty="0"/>
          </a:p>
          <a:p>
            <a:endParaRPr lang="en-US" altLang="zh-CN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48447-543E-4EAD-8783-890022133C27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089025" y="196850"/>
            <a:ext cx="7123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Times New Roman" pitchFamily="18" charset="0"/>
                <a:ea typeface="华文新魏" pitchFamily="2" charset="-122"/>
              </a:rPr>
              <a:t>顺序表的应用：</a:t>
            </a:r>
            <a:r>
              <a:rPr kumimoji="1" lang="zh-CN" altLang="en-US" sz="3600">
                <a:latin typeface="Times New Roman" pitchFamily="18" charset="0"/>
                <a:ea typeface="隶书" pitchFamily="49" charset="-122"/>
              </a:rPr>
              <a:t>集合的“并”运算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8676" name="矩形 5"/>
          <p:cNvSpPr>
            <a:spLocks noChangeArrowheads="1"/>
          </p:cNvSpPr>
          <p:nvPr/>
        </p:nvSpPr>
        <p:spPr bwMode="auto">
          <a:xfrm>
            <a:off x="1" y="914400"/>
            <a:ext cx="941493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/>
                <a:cs typeface="Times New Roman"/>
              </a:rPr>
              <a:t>void </a:t>
            </a:r>
            <a:r>
              <a:rPr lang="en-US" altLang="zh-CN" sz="2200" dirty="0" err="1">
                <a:latin typeface="Times New Roman"/>
                <a:cs typeface="Times New Roman"/>
              </a:rPr>
              <a:t>MergeList</a:t>
            </a:r>
            <a:r>
              <a:rPr lang="en-US" altLang="zh-CN" sz="2200" dirty="0">
                <a:latin typeface="Times New Roman"/>
                <a:cs typeface="Times New Roman"/>
              </a:rPr>
              <a:t>(List La, List Lb, List &amp;</a:t>
            </a:r>
            <a:r>
              <a:rPr lang="en-US" altLang="zh-CN" sz="2200" dirty="0" err="1">
                <a:latin typeface="Times New Roman"/>
                <a:cs typeface="Times New Roman"/>
              </a:rPr>
              <a:t>Lc</a:t>
            </a:r>
            <a:r>
              <a:rPr lang="en-US" altLang="zh-CN" sz="2200" dirty="0">
                <a:latin typeface="Times New Roman"/>
                <a:cs typeface="Times New Roman"/>
              </a:rPr>
              <a:t>) {  // </a:t>
            </a:r>
            <a:r>
              <a:rPr lang="zh-CN" altLang="en-US" sz="2200" dirty="0">
                <a:latin typeface="Times New Roman"/>
                <a:cs typeface="Times New Roman"/>
              </a:rPr>
              <a:t>算法</a:t>
            </a:r>
            <a:r>
              <a:rPr lang="en-US" altLang="zh-CN" sz="2200" dirty="0" smtClean="0">
                <a:latin typeface="Times New Roman"/>
                <a:cs typeface="Times New Roman"/>
              </a:rPr>
              <a:t>2.2 </a:t>
            </a:r>
            <a:r>
              <a:rPr lang="zh-CN" altLang="en-US" sz="2200" dirty="0" smtClean="0">
                <a:latin typeface="Times New Roman"/>
                <a:cs typeface="Times New Roman"/>
              </a:rPr>
              <a:t>（算法</a:t>
            </a:r>
            <a:r>
              <a:rPr lang="en-US" altLang="zh-CN" sz="2200" dirty="0" smtClean="0">
                <a:latin typeface="Times New Roman"/>
                <a:cs typeface="Times New Roman"/>
              </a:rPr>
              <a:t>2.7</a:t>
            </a:r>
            <a:r>
              <a:rPr lang="zh-CN" altLang="en-US" sz="2200" dirty="0" smtClean="0">
                <a:latin typeface="Times New Roman"/>
                <a:cs typeface="Times New Roman"/>
              </a:rPr>
              <a:t>）</a:t>
            </a:r>
            <a:endParaRPr lang="en-US" altLang="zh-CN" sz="2200" dirty="0">
              <a:latin typeface="Times New Roman"/>
              <a:cs typeface="Times New Roman"/>
            </a:endParaRPr>
          </a:p>
          <a:p>
            <a:r>
              <a:rPr lang="en-US" altLang="zh-CN" sz="2200" dirty="0">
                <a:latin typeface="Times New Roman"/>
                <a:cs typeface="Times New Roman"/>
              </a:rPr>
              <a:t>  </a:t>
            </a:r>
            <a:r>
              <a:rPr lang="en-US" altLang="zh-CN" sz="2200" dirty="0" err="1">
                <a:latin typeface="Times New Roman"/>
                <a:cs typeface="Times New Roman"/>
              </a:rPr>
              <a:t>InitList</a:t>
            </a:r>
            <a:r>
              <a:rPr lang="en-US" altLang="zh-CN" sz="2200" dirty="0">
                <a:latin typeface="Times New Roman"/>
                <a:cs typeface="Times New Roman"/>
              </a:rPr>
              <a:t>(</a:t>
            </a:r>
            <a:r>
              <a:rPr lang="en-US" altLang="zh-CN" sz="2200" dirty="0" err="1">
                <a:latin typeface="Times New Roman"/>
                <a:cs typeface="Times New Roman"/>
              </a:rPr>
              <a:t>Lc</a:t>
            </a:r>
            <a:r>
              <a:rPr lang="en-US" altLang="zh-CN" sz="2200" dirty="0">
                <a:latin typeface="Times New Roman"/>
                <a:cs typeface="Times New Roman"/>
              </a:rPr>
              <a:t>);</a:t>
            </a:r>
          </a:p>
          <a:p>
            <a:r>
              <a:rPr lang="en-US" altLang="zh-CN" sz="2200" dirty="0">
                <a:latin typeface="Times New Roman"/>
                <a:cs typeface="Times New Roman"/>
              </a:rPr>
              <a:t>  </a:t>
            </a:r>
            <a:r>
              <a:rPr lang="en-US" altLang="zh-CN" sz="2200" dirty="0" err="1">
                <a:latin typeface="Times New Roman"/>
                <a:cs typeface="Times New Roman"/>
              </a:rPr>
              <a:t>La_len</a:t>
            </a:r>
            <a:r>
              <a:rPr lang="en-US" altLang="zh-CN" sz="2200" dirty="0">
                <a:latin typeface="Times New Roman"/>
                <a:cs typeface="Times New Roman"/>
              </a:rPr>
              <a:t> = </a:t>
            </a:r>
            <a:r>
              <a:rPr lang="en-US" altLang="zh-CN" sz="2200" dirty="0" err="1">
                <a:latin typeface="Times New Roman"/>
                <a:cs typeface="Times New Roman"/>
              </a:rPr>
              <a:t>ListLength</a:t>
            </a:r>
            <a:r>
              <a:rPr lang="en-US" altLang="zh-CN" sz="2200" dirty="0">
                <a:latin typeface="Times New Roman"/>
                <a:cs typeface="Times New Roman"/>
              </a:rPr>
              <a:t>(La);    </a:t>
            </a:r>
          </a:p>
          <a:p>
            <a:r>
              <a:rPr lang="en-US" altLang="zh-CN" sz="2200" dirty="0">
                <a:latin typeface="Times New Roman"/>
                <a:cs typeface="Times New Roman"/>
              </a:rPr>
              <a:t>  </a:t>
            </a:r>
            <a:r>
              <a:rPr lang="en-US" altLang="zh-CN" sz="2200" dirty="0" err="1">
                <a:latin typeface="Times New Roman"/>
                <a:cs typeface="Times New Roman"/>
              </a:rPr>
              <a:t>Lb_len</a:t>
            </a:r>
            <a:r>
              <a:rPr lang="en-US" altLang="zh-CN" sz="2200" dirty="0">
                <a:latin typeface="Times New Roman"/>
                <a:cs typeface="Times New Roman"/>
              </a:rPr>
              <a:t> = </a:t>
            </a:r>
            <a:r>
              <a:rPr lang="en-US" altLang="zh-CN" sz="2200" dirty="0" err="1">
                <a:latin typeface="Times New Roman"/>
                <a:cs typeface="Times New Roman"/>
              </a:rPr>
              <a:t>ListLength</a:t>
            </a:r>
            <a:r>
              <a:rPr lang="en-US" altLang="zh-CN" sz="2200" dirty="0">
                <a:latin typeface="Times New Roman"/>
                <a:cs typeface="Times New Roman"/>
              </a:rPr>
              <a:t>(Lb);</a:t>
            </a:r>
          </a:p>
          <a:p>
            <a:r>
              <a:rPr lang="en-US" altLang="zh-CN" sz="2200" dirty="0">
                <a:latin typeface="Times New Roman"/>
                <a:cs typeface="Times New Roman"/>
              </a:rPr>
              <a:t>  while ((</a:t>
            </a:r>
            <a:r>
              <a:rPr lang="en-US" altLang="zh-CN" sz="2200" dirty="0" err="1">
                <a:latin typeface="Times New Roman"/>
                <a:cs typeface="Times New Roman"/>
              </a:rPr>
              <a:t>i</a:t>
            </a:r>
            <a:r>
              <a:rPr lang="en-US" altLang="zh-CN" sz="2200" dirty="0">
                <a:latin typeface="Times New Roman"/>
                <a:cs typeface="Times New Roman"/>
              </a:rPr>
              <a:t> &lt;= </a:t>
            </a:r>
            <a:r>
              <a:rPr lang="en-US" altLang="zh-CN" sz="2200" dirty="0" err="1">
                <a:latin typeface="Times New Roman"/>
                <a:cs typeface="Times New Roman"/>
              </a:rPr>
              <a:t>La_len</a:t>
            </a:r>
            <a:r>
              <a:rPr lang="en-US" altLang="zh-CN" sz="2200" dirty="0">
                <a:latin typeface="Times New Roman"/>
                <a:cs typeface="Times New Roman"/>
              </a:rPr>
              <a:t>) &amp;&amp; (j &lt;= </a:t>
            </a:r>
            <a:r>
              <a:rPr lang="en-US" altLang="zh-CN" sz="2200" dirty="0" err="1">
                <a:latin typeface="Times New Roman"/>
                <a:cs typeface="Times New Roman"/>
              </a:rPr>
              <a:t>Lb_len</a:t>
            </a:r>
            <a:r>
              <a:rPr lang="en-US" altLang="zh-CN" sz="2200" dirty="0">
                <a:latin typeface="Times New Roman"/>
                <a:cs typeface="Times New Roman"/>
              </a:rPr>
              <a:t>)) {  // La</a:t>
            </a:r>
            <a:r>
              <a:rPr lang="zh-CN" altLang="en-US" sz="2200" dirty="0">
                <a:latin typeface="Times New Roman"/>
                <a:cs typeface="Times New Roman"/>
              </a:rPr>
              <a:t>和</a:t>
            </a:r>
            <a:r>
              <a:rPr lang="en-US" altLang="zh-CN" sz="2200" dirty="0">
                <a:latin typeface="Times New Roman"/>
                <a:cs typeface="Times New Roman"/>
              </a:rPr>
              <a:t>Lb</a:t>
            </a:r>
            <a:r>
              <a:rPr lang="zh-CN" altLang="en-US" sz="2200" dirty="0">
                <a:latin typeface="Times New Roman"/>
                <a:cs typeface="Times New Roman"/>
              </a:rPr>
              <a:t>均</a:t>
            </a:r>
            <a:r>
              <a:rPr lang="zh-CN" altLang="en-US" sz="2200" dirty="0" smtClean="0">
                <a:latin typeface="Times New Roman"/>
                <a:cs typeface="Times New Roman"/>
              </a:rPr>
              <a:t>非空</a:t>
            </a:r>
            <a:endParaRPr lang="en-US" altLang="zh-CN" sz="2200" dirty="0" smtClean="0">
              <a:latin typeface="Times New Roman"/>
              <a:cs typeface="Times New Roman"/>
            </a:endParaRPr>
          </a:p>
          <a:p>
            <a:r>
              <a:rPr lang="en-US" altLang="zh-CN" sz="2200" dirty="0">
                <a:latin typeface="Times New Roman"/>
                <a:cs typeface="Times New Roman"/>
              </a:rPr>
              <a:t> </a:t>
            </a:r>
            <a:r>
              <a:rPr lang="en-US" altLang="zh-CN" sz="2200" dirty="0" smtClean="0">
                <a:latin typeface="Times New Roman"/>
                <a:cs typeface="Times New Roman"/>
              </a:rPr>
              <a:t>   </a:t>
            </a:r>
            <a:r>
              <a:rPr lang="en-US" altLang="zh-CN" sz="2200" dirty="0" err="1" smtClean="0">
                <a:latin typeface="Times New Roman"/>
                <a:cs typeface="Times New Roman"/>
              </a:rPr>
              <a:t>GetElem</a:t>
            </a:r>
            <a:r>
              <a:rPr lang="en-US" altLang="zh-CN" sz="2200" dirty="0">
                <a:latin typeface="Times New Roman"/>
                <a:cs typeface="Times New Roman"/>
              </a:rPr>
              <a:t>(La, </a:t>
            </a:r>
            <a:r>
              <a:rPr lang="en-US" altLang="zh-CN" sz="2200" dirty="0" err="1">
                <a:latin typeface="Times New Roman"/>
                <a:cs typeface="Times New Roman"/>
              </a:rPr>
              <a:t>i</a:t>
            </a:r>
            <a:r>
              <a:rPr lang="en-US" altLang="zh-CN" sz="2200" dirty="0">
                <a:latin typeface="Times New Roman"/>
                <a:cs typeface="Times New Roman"/>
              </a:rPr>
              <a:t>, </a:t>
            </a:r>
            <a:r>
              <a:rPr lang="en-US" altLang="zh-CN" sz="2200" dirty="0" err="1">
                <a:latin typeface="Times New Roman"/>
                <a:cs typeface="Times New Roman"/>
              </a:rPr>
              <a:t>ai</a:t>
            </a:r>
            <a:r>
              <a:rPr lang="en-US" altLang="zh-CN" sz="2200" dirty="0">
                <a:latin typeface="Times New Roman"/>
                <a:cs typeface="Times New Roman"/>
              </a:rPr>
              <a:t>);</a:t>
            </a:r>
          </a:p>
          <a:p>
            <a:r>
              <a:rPr lang="en-US" altLang="zh-CN" sz="2200" dirty="0">
                <a:latin typeface="Times New Roman"/>
                <a:cs typeface="Times New Roman"/>
              </a:rPr>
              <a:t>    </a:t>
            </a:r>
            <a:r>
              <a:rPr lang="en-US" altLang="zh-CN" sz="2200" dirty="0" err="1">
                <a:latin typeface="Times New Roman"/>
                <a:cs typeface="Times New Roman"/>
              </a:rPr>
              <a:t>GetElem</a:t>
            </a:r>
            <a:r>
              <a:rPr lang="en-US" altLang="zh-CN" sz="2200" dirty="0">
                <a:latin typeface="Times New Roman"/>
                <a:cs typeface="Times New Roman"/>
              </a:rPr>
              <a:t>(Lb, j, </a:t>
            </a:r>
            <a:r>
              <a:rPr lang="en-US" altLang="zh-CN" sz="2200" dirty="0" err="1">
                <a:latin typeface="Times New Roman"/>
                <a:cs typeface="Times New Roman"/>
              </a:rPr>
              <a:t>bj</a:t>
            </a:r>
            <a:r>
              <a:rPr lang="en-US" altLang="zh-CN" sz="2200" dirty="0">
                <a:latin typeface="Times New Roman"/>
                <a:cs typeface="Times New Roman"/>
              </a:rPr>
              <a:t>);</a:t>
            </a:r>
          </a:p>
          <a:p>
            <a:r>
              <a:rPr lang="en-US" altLang="zh-CN" sz="2200" dirty="0">
                <a:latin typeface="Times New Roman"/>
                <a:cs typeface="Times New Roman"/>
              </a:rPr>
              <a:t>    if (</a:t>
            </a:r>
            <a:r>
              <a:rPr lang="en-US" altLang="zh-CN" sz="2200" dirty="0" err="1">
                <a:latin typeface="Times New Roman"/>
                <a:cs typeface="Times New Roman"/>
              </a:rPr>
              <a:t>ai</a:t>
            </a:r>
            <a:r>
              <a:rPr lang="en-US" altLang="zh-CN" sz="2200" dirty="0">
                <a:latin typeface="Times New Roman"/>
                <a:cs typeface="Times New Roman"/>
              </a:rPr>
              <a:t> &lt;= </a:t>
            </a:r>
            <a:r>
              <a:rPr lang="en-US" altLang="zh-CN" sz="2200" dirty="0" err="1">
                <a:latin typeface="Times New Roman"/>
                <a:cs typeface="Times New Roman"/>
              </a:rPr>
              <a:t>bj</a:t>
            </a:r>
            <a:r>
              <a:rPr lang="en-US" altLang="zh-CN" sz="2200" dirty="0">
                <a:latin typeface="Times New Roman"/>
                <a:cs typeface="Times New Roman"/>
              </a:rPr>
              <a:t>) {      </a:t>
            </a:r>
            <a:r>
              <a:rPr lang="en-US" altLang="zh-CN" sz="2200" dirty="0" err="1">
                <a:latin typeface="Times New Roman"/>
                <a:cs typeface="Times New Roman"/>
              </a:rPr>
              <a:t>ListInsert</a:t>
            </a:r>
            <a:r>
              <a:rPr lang="en-US" altLang="zh-CN" sz="2200" dirty="0">
                <a:latin typeface="Times New Roman"/>
                <a:cs typeface="Times New Roman"/>
              </a:rPr>
              <a:t>(</a:t>
            </a:r>
            <a:r>
              <a:rPr lang="en-US" altLang="zh-CN" sz="2200" dirty="0" err="1">
                <a:latin typeface="Times New Roman"/>
                <a:cs typeface="Times New Roman"/>
              </a:rPr>
              <a:t>Lc</a:t>
            </a:r>
            <a:r>
              <a:rPr lang="en-US" altLang="zh-CN" sz="2200" dirty="0">
                <a:latin typeface="Times New Roman"/>
                <a:cs typeface="Times New Roman"/>
              </a:rPr>
              <a:t>, ++k, </a:t>
            </a:r>
            <a:r>
              <a:rPr lang="en-US" altLang="zh-CN" sz="2200" dirty="0" err="1">
                <a:latin typeface="Times New Roman"/>
                <a:cs typeface="Times New Roman"/>
              </a:rPr>
              <a:t>ai</a:t>
            </a:r>
            <a:r>
              <a:rPr lang="en-US" altLang="zh-CN" sz="2200" dirty="0">
                <a:latin typeface="Times New Roman"/>
                <a:cs typeface="Times New Roman"/>
              </a:rPr>
              <a:t>);      </a:t>
            </a:r>
            <a:r>
              <a:rPr lang="en-US" altLang="zh-CN" sz="2200" dirty="0" smtClean="0">
                <a:latin typeface="Times New Roman"/>
                <a:cs typeface="Times New Roman"/>
              </a:rPr>
              <a:t>++</a:t>
            </a:r>
            <a:r>
              <a:rPr lang="en-US" altLang="zh-CN" sz="2200" dirty="0" err="1" smtClean="0">
                <a:latin typeface="Times New Roman"/>
                <a:cs typeface="Times New Roman"/>
              </a:rPr>
              <a:t>i</a:t>
            </a:r>
            <a:r>
              <a:rPr lang="en-US" altLang="zh-CN" sz="2200" dirty="0" smtClean="0">
                <a:latin typeface="Times New Roman"/>
                <a:cs typeface="Times New Roman"/>
              </a:rPr>
              <a:t>;    </a:t>
            </a:r>
            <a:r>
              <a:rPr lang="en-US" altLang="zh-CN" sz="2200" dirty="0">
                <a:latin typeface="Times New Roman"/>
                <a:cs typeface="Times New Roman"/>
              </a:rPr>
              <a:t>} </a:t>
            </a:r>
          </a:p>
          <a:p>
            <a:r>
              <a:rPr lang="en-US" altLang="zh-CN" sz="2200" dirty="0">
                <a:latin typeface="Times New Roman"/>
                <a:cs typeface="Times New Roman"/>
              </a:rPr>
              <a:t>    else {      </a:t>
            </a:r>
            <a:r>
              <a:rPr lang="en-US" altLang="zh-CN" sz="2200" dirty="0" err="1">
                <a:latin typeface="Times New Roman"/>
                <a:cs typeface="Times New Roman"/>
              </a:rPr>
              <a:t>ListInsert</a:t>
            </a:r>
            <a:r>
              <a:rPr lang="en-US" altLang="zh-CN" sz="2200" dirty="0">
                <a:latin typeface="Times New Roman"/>
                <a:cs typeface="Times New Roman"/>
              </a:rPr>
              <a:t>(</a:t>
            </a:r>
            <a:r>
              <a:rPr lang="en-US" altLang="zh-CN" sz="2200" dirty="0" err="1">
                <a:latin typeface="Times New Roman"/>
                <a:cs typeface="Times New Roman"/>
              </a:rPr>
              <a:t>Lc</a:t>
            </a:r>
            <a:r>
              <a:rPr lang="en-US" altLang="zh-CN" sz="2200" dirty="0">
                <a:latin typeface="Times New Roman"/>
                <a:cs typeface="Times New Roman"/>
              </a:rPr>
              <a:t>, ++k, </a:t>
            </a:r>
            <a:r>
              <a:rPr lang="en-US" altLang="zh-CN" sz="2200" dirty="0" err="1">
                <a:latin typeface="Times New Roman"/>
                <a:cs typeface="Times New Roman"/>
              </a:rPr>
              <a:t>bj</a:t>
            </a:r>
            <a:r>
              <a:rPr lang="en-US" altLang="zh-CN" sz="2200" dirty="0">
                <a:latin typeface="Times New Roman"/>
                <a:cs typeface="Times New Roman"/>
              </a:rPr>
              <a:t>);      ++j;    }</a:t>
            </a:r>
          </a:p>
          <a:p>
            <a:r>
              <a:rPr lang="en-US" altLang="zh-CN" sz="2200" dirty="0">
                <a:latin typeface="Times New Roman"/>
                <a:cs typeface="Times New Roman"/>
              </a:rPr>
              <a:t>  }</a:t>
            </a:r>
          </a:p>
          <a:p>
            <a:r>
              <a:rPr lang="en-US" altLang="zh-CN" sz="2200" dirty="0">
                <a:latin typeface="Times New Roman"/>
                <a:cs typeface="Times New Roman"/>
              </a:rPr>
              <a:t>  while (</a:t>
            </a:r>
            <a:r>
              <a:rPr lang="en-US" altLang="zh-CN" sz="2200" dirty="0" err="1">
                <a:latin typeface="Times New Roman"/>
                <a:cs typeface="Times New Roman"/>
              </a:rPr>
              <a:t>i</a:t>
            </a:r>
            <a:r>
              <a:rPr lang="en-US" altLang="zh-CN" sz="2200" dirty="0">
                <a:latin typeface="Times New Roman"/>
                <a:cs typeface="Times New Roman"/>
              </a:rPr>
              <a:t> &lt;= </a:t>
            </a:r>
            <a:r>
              <a:rPr lang="en-US" altLang="zh-CN" sz="2200" dirty="0" err="1">
                <a:latin typeface="Times New Roman"/>
                <a:cs typeface="Times New Roman"/>
              </a:rPr>
              <a:t>La_len</a:t>
            </a:r>
            <a:r>
              <a:rPr lang="en-US" altLang="zh-CN" sz="2200" dirty="0">
                <a:latin typeface="Times New Roman"/>
                <a:cs typeface="Times New Roman"/>
              </a:rPr>
              <a:t>) </a:t>
            </a:r>
            <a:r>
              <a:rPr lang="en-US" altLang="zh-CN" sz="2200" dirty="0" smtClean="0">
                <a:latin typeface="Times New Roman"/>
                <a:cs typeface="Times New Roman"/>
              </a:rPr>
              <a:t>{    </a:t>
            </a:r>
            <a:r>
              <a:rPr lang="en-US" altLang="zh-CN" sz="2200" dirty="0" err="1">
                <a:latin typeface="Times New Roman"/>
                <a:cs typeface="Times New Roman"/>
              </a:rPr>
              <a:t>GetElem</a:t>
            </a:r>
            <a:r>
              <a:rPr lang="en-US" altLang="zh-CN" sz="2200" dirty="0">
                <a:latin typeface="Times New Roman"/>
                <a:cs typeface="Times New Roman"/>
              </a:rPr>
              <a:t>(La, </a:t>
            </a:r>
            <a:r>
              <a:rPr lang="en-US" altLang="zh-CN" sz="2200" dirty="0" err="1">
                <a:latin typeface="Times New Roman"/>
                <a:cs typeface="Times New Roman"/>
              </a:rPr>
              <a:t>i</a:t>
            </a:r>
            <a:r>
              <a:rPr lang="en-US" altLang="zh-CN" sz="2200" dirty="0">
                <a:latin typeface="Times New Roman"/>
                <a:cs typeface="Times New Roman"/>
              </a:rPr>
              <a:t>++, </a:t>
            </a:r>
            <a:r>
              <a:rPr lang="en-US" altLang="zh-CN" sz="2200" dirty="0" err="1">
                <a:latin typeface="Times New Roman"/>
                <a:cs typeface="Times New Roman"/>
              </a:rPr>
              <a:t>ai</a:t>
            </a:r>
            <a:r>
              <a:rPr lang="en-US" altLang="zh-CN" sz="2200" dirty="0">
                <a:latin typeface="Times New Roman"/>
                <a:cs typeface="Times New Roman"/>
              </a:rPr>
              <a:t>);  </a:t>
            </a:r>
            <a:r>
              <a:rPr lang="en-US" altLang="zh-CN" sz="2200" dirty="0" err="1">
                <a:latin typeface="Times New Roman"/>
                <a:cs typeface="Times New Roman"/>
              </a:rPr>
              <a:t>ListInsert</a:t>
            </a:r>
            <a:r>
              <a:rPr lang="en-US" altLang="zh-CN" sz="2200" dirty="0">
                <a:latin typeface="Times New Roman"/>
                <a:cs typeface="Times New Roman"/>
              </a:rPr>
              <a:t>(</a:t>
            </a:r>
            <a:r>
              <a:rPr lang="en-US" altLang="zh-CN" sz="2200" dirty="0" err="1">
                <a:latin typeface="Times New Roman"/>
                <a:cs typeface="Times New Roman"/>
              </a:rPr>
              <a:t>Lc</a:t>
            </a:r>
            <a:r>
              <a:rPr lang="en-US" altLang="zh-CN" sz="2200" dirty="0">
                <a:latin typeface="Times New Roman"/>
                <a:cs typeface="Times New Roman"/>
              </a:rPr>
              <a:t>, ++k, </a:t>
            </a:r>
            <a:r>
              <a:rPr lang="en-US" altLang="zh-CN" sz="2200" dirty="0" err="1">
                <a:latin typeface="Times New Roman"/>
                <a:cs typeface="Times New Roman"/>
              </a:rPr>
              <a:t>ai</a:t>
            </a:r>
            <a:r>
              <a:rPr lang="en-US" altLang="zh-CN" sz="2200" dirty="0" smtClean="0">
                <a:latin typeface="Times New Roman"/>
                <a:cs typeface="Times New Roman"/>
              </a:rPr>
              <a:t>); }</a:t>
            </a:r>
            <a:endParaRPr lang="en-US" altLang="zh-CN" sz="2200" dirty="0">
              <a:latin typeface="Times New Roman"/>
              <a:cs typeface="Times New Roman"/>
            </a:endParaRPr>
          </a:p>
          <a:p>
            <a:r>
              <a:rPr lang="en-US" altLang="zh-CN" sz="2200" dirty="0">
                <a:latin typeface="Times New Roman"/>
                <a:cs typeface="Times New Roman"/>
              </a:rPr>
              <a:t>  while (j &lt;= </a:t>
            </a:r>
            <a:r>
              <a:rPr lang="en-US" altLang="zh-CN" sz="2200" dirty="0" err="1">
                <a:latin typeface="Times New Roman"/>
                <a:cs typeface="Times New Roman"/>
              </a:rPr>
              <a:t>Lb_len</a:t>
            </a:r>
            <a:r>
              <a:rPr lang="en-US" altLang="zh-CN" sz="2200" dirty="0">
                <a:latin typeface="Times New Roman"/>
                <a:cs typeface="Times New Roman"/>
              </a:rPr>
              <a:t>) </a:t>
            </a:r>
            <a:r>
              <a:rPr lang="en-US" altLang="zh-CN" sz="2200" dirty="0" smtClean="0">
                <a:latin typeface="Times New Roman"/>
                <a:cs typeface="Times New Roman"/>
              </a:rPr>
              <a:t>{    </a:t>
            </a:r>
            <a:r>
              <a:rPr lang="en-US" altLang="zh-CN" sz="2200" dirty="0" err="1">
                <a:latin typeface="Times New Roman"/>
                <a:cs typeface="Times New Roman"/>
              </a:rPr>
              <a:t>GetElem</a:t>
            </a:r>
            <a:r>
              <a:rPr lang="en-US" altLang="zh-CN" sz="2200" dirty="0">
                <a:latin typeface="Times New Roman"/>
                <a:cs typeface="Times New Roman"/>
              </a:rPr>
              <a:t>(Lb, j++, </a:t>
            </a:r>
            <a:r>
              <a:rPr lang="en-US" altLang="zh-CN" sz="2200" dirty="0" err="1">
                <a:latin typeface="Times New Roman"/>
                <a:cs typeface="Times New Roman"/>
              </a:rPr>
              <a:t>bj</a:t>
            </a:r>
            <a:r>
              <a:rPr lang="en-US" altLang="zh-CN" sz="2200" dirty="0">
                <a:latin typeface="Times New Roman"/>
                <a:cs typeface="Times New Roman"/>
              </a:rPr>
              <a:t>);  </a:t>
            </a:r>
            <a:r>
              <a:rPr lang="en-US" altLang="zh-CN" sz="2200" dirty="0" err="1">
                <a:latin typeface="Times New Roman"/>
                <a:cs typeface="Times New Roman"/>
              </a:rPr>
              <a:t>ListInsert</a:t>
            </a:r>
            <a:r>
              <a:rPr lang="en-US" altLang="zh-CN" sz="2200" dirty="0">
                <a:latin typeface="Times New Roman"/>
                <a:cs typeface="Times New Roman"/>
              </a:rPr>
              <a:t>(</a:t>
            </a:r>
            <a:r>
              <a:rPr lang="en-US" altLang="zh-CN" sz="2200" dirty="0" err="1">
                <a:latin typeface="Times New Roman"/>
                <a:cs typeface="Times New Roman"/>
              </a:rPr>
              <a:t>Lc</a:t>
            </a:r>
            <a:r>
              <a:rPr lang="en-US" altLang="zh-CN" sz="2200" dirty="0">
                <a:latin typeface="Times New Roman"/>
                <a:cs typeface="Times New Roman"/>
              </a:rPr>
              <a:t>, ++k, </a:t>
            </a:r>
            <a:r>
              <a:rPr lang="en-US" altLang="zh-CN" sz="2200" dirty="0" err="1">
                <a:latin typeface="Times New Roman"/>
                <a:cs typeface="Times New Roman"/>
              </a:rPr>
              <a:t>bj</a:t>
            </a:r>
            <a:r>
              <a:rPr lang="en-US" altLang="zh-CN" sz="2200" dirty="0" smtClean="0">
                <a:latin typeface="Times New Roman"/>
                <a:cs typeface="Times New Roman"/>
              </a:rPr>
              <a:t>); </a:t>
            </a:r>
            <a:r>
              <a:rPr lang="en-US" altLang="zh-CN" sz="2200" dirty="0">
                <a:latin typeface="Times New Roman"/>
                <a:cs typeface="Times New Roman"/>
              </a:rPr>
              <a:t>}</a:t>
            </a:r>
          </a:p>
          <a:p>
            <a:r>
              <a:rPr lang="en-US" altLang="zh-CN" sz="2200" dirty="0">
                <a:latin typeface="Times New Roman"/>
                <a:cs typeface="Times New Roman"/>
              </a:rPr>
              <a:t>} // </a:t>
            </a:r>
            <a:r>
              <a:rPr lang="en-US" altLang="zh-CN" sz="2200" dirty="0" err="1">
                <a:latin typeface="Times New Roman"/>
                <a:cs typeface="Times New Roman"/>
              </a:rPr>
              <a:t>MergeList</a:t>
            </a:r>
            <a:endParaRPr lang="en-US" altLang="zh-CN" sz="2200" dirty="0">
              <a:latin typeface="Times New Roman"/>
              <a:cs typeface="Times New Roman"/>
            </a:endParaRPr>
          </a:p>
          <a:p>
            <a:endParaRPr lang="en-US" altLang="zh-CN" sz="20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38650" y="5722938"/>
            <a:ext cx="4484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/>
              <a:t>时间复杂度：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+n</a:t>
            </a:r>
            <a:r>
              <a:rPr lang="en-US" altLang="zh-CN" sz="3200" i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20000" cy="990600"/>
          </a:xfrm>
        </p:spPr>
        <p:txBody>
          <a:bodyPr/>
          <a:lstStyle/>
          <a:p>
            <a:pPr algn="ctr" eaLnBrk="1" hangingPunct="1"/>
            <a:r>
              <a:rPr lang="zh-CN" altLang="en-US" sz="4000" b="1" smtClean="0">
                <a:latin typeface="华文新魏" pitchFamily="2" charset="-122"/>
                <a:ea typeface="华文新魏" pitchFamily="2" charset="-122"/>
              </a:rPr>
              <a:t>线性表 </a:t>
            </a:r>
            <a:r>
              <a:rPr lang="en-US" altLang="zh-CN" sz="4000" b="1" smtClean="0">
                <a:latin typeface="华文新魏" pitchFamily="2" charset="-122"/>
                <a:ea typeface="华文新魏" pitchFamily="2" charset="-122"/>
              </a:rPr>
              <a:t>(Linear List)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1447800"/>
            <a:ext cx="8274050" cy="5105400"/>
          </a:xfrm>
        </p:spPr>
        <p:txBody>
          <a:bodyPr>
            <a:normAutofit/>
          </a:bodyPr>
          <a:lstStyle/>
          <a:p>
            <a:pPr marL="609600" indent="-609600" eaLnBrk="1" fontAlgn="auto" hangingPunct="1">
              <a:spcAft>
                <a:spcPts val="0"/>
              </a:spcAft>
              <a:buClrTx/>
              <a:buSzPct val="55000"/>
              <a:buFont typeface="Wingdings 2"/>
              <a:buChar char=""/>
              <a:defRPr/>
            </a:pPr>
            <a:r>
              <a:rPr lang="zh-CN" altLang="en-US" b="1" dirty="0" smtClean="0">
                <a:ea typeface="仿宋_GB2312" pitchFamily="49" charset="-122"/>
              </a:rPr>
              <a:t>线性表的定义</a:t>
            </a:r>
            <a:endParaRPr lang="zh-CN" altLang="en-US" b="1" dirty="0">
              <a:ea typeface="仿宋_GB2312" pitchFamily="49" charset="-122"/>
            </a:endParaRPr>
          </a:p>
          <a:p>
            <a:pPr marL="990600" lvl="1" indent="-533400" eaLnBrk="1" fontAlgn="auto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Font typeface="Wingdings" pitchFamily="2" charset="2"/>
              <a:buChar char="v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线性表是 </a:t>
            </a:r>
            <a:r>
              <a:rPr lang="en-US" altLang="zh-CN" sz="3000" b="1" i="1" dirty="0">
                <a:latin typeface="Times New Roman" pitchFamily="18" charset="0"/>
                <a:ea typeface="仿宋_GB2312" pitchFamily="49" charset="-122"/>
              </a:rPr>
              <a:t>n 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dirty="0">
                <a:latin typeface="宋体" charset="-122"/>
              </a:rPr>
              <a:t>≥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0) 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个数据元素的有限序列，记作</a:t>
            </a:r>
          </a:p>
          <a:p>
            <a:pPr marL="990600" lvl="1" indent="-533400" eaLnBrk="1" fontAlgn="auto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           （</a:t>
            </a:r>
            <a:r>
              <a:rPr lang="en-US" altLang="zh-CN" sz="3000" b="1" i="1" dirty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baseline="-250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i="1" dirty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baseline="-250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, …, </a:t>
            </a:r>
            <a:r>
              <a:rPr lang="en-US" altLang="zh-CN" sz="3000" b="1" i="1" dirty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i="1" baseline="-25000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）</a:t>
            </a:r>
          </a:p>
          <a:p>
            <a:pPr marL="990600" lvl="1" indent="-533400" eaLnBrk="1" fontAlgn="auto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    	</a:t>
            </a:r>
            <a:r>
              <a:rPr lang="en-US" altLang="zh-CN" sz="3000" b="1" i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i="1" baseline="-25000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i="1" baseline="-25000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zh-CN" sz="3000" b="1" dirty="0">
                <a:latin typeface="Times New Roman" pitchFamily="18" charset="0"/>
                <a:ea typeface="仿宋_GB2312" pitchFamily="49" charset="-122"/>
              </a:rPr>
              <a:t>是表中数据元素，</a:t>
            </a:r>
            <a:r>
              <a:rPr lang="en-US" altLang="zh-CN" sz="3000" b="1" i="1" dirty="0">
                <a:latin typeface="Times New Roman" pitchFamily="18" charset="0"/>
                <a:ea typeface="仿宋_GB2312" pitchFamily="49" charset="-122"/>
              </a:rPr>
              <a:t>n </a:t>
            </a:r>
            <a:r>
              <a:rPr lang="zh-CN" altLang="zh-CN" sz="3000" b="1" dirty="0">
                <a:latin typeface="Times New Roman" pitchFamily="18" charset="0"/>
                <a:ea typeface="仿宋_GB2312" pitchFamily="49" charset="-122"/>
              </a:rPr>
              <a:t>是表长度。</a:t>
            </a:r>
            <a:endParaRPr lang="zh-CN" altLang="en-US" sz="3000" b="1" dirty="0">
              <a:latin typeface="Times New Roman" pitchFamily="18" charset="0"/>
              <a:ea typeface="仿宋_GB2312" pitchFamily="49" charset="-122"/>
            </a:endParaRPr>
          </a:p>
          <a:p>
            <a:pPr marL="990600" lvl="1" indent="-533400" eaLnBrk="1" fontAlgn="auto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Font typeface="Wingdings" pitchFamily="2" charset="2"/>
              <a:buChar char="v"/>
              <a:defRPr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原则上，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线性表中表元素的数据类型可以不相同。但采用的存储表示可能会对其有限制。</a:t>
            </a:r>
          </a:p>
          <a:p>
            <a:pPr marL="990600" lvl="1" indent="-533400" eaLnBrk="1" fontAlgn="auto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Font typeface="Wingdings" pitchFamily="2" charset="2"/>
              <a:buChar char="v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为简单起见，假定各元素类型相同。</a:t>
            </a: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694C6-F034-4400-9776-528287C81F3A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3C088-DDFB-4C13-BB64-06E13671A5A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74674" y="487363"/>
            <a:ext cx="821942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/>
              <a:t>导致算法</a:t>
            </a:r>
            <a:r>
              <a:rPr lang="en-US" altLang="zh-CN" sz="3200" dirty="0"/>
              <a:t>2.2</a:t>
            </a:r>
            <a:r>
              <a:rPr lang="zh-CN" altLang="en-US" sz="3200" dirty="0"/>
              <a:t>时间复杂度比算法</a:t>
            </a:r>
            <a:r>
              <a:rPr lang="en-US" altLang="zh-CN" sz="3200" dirty="0"/>
              <a:t>2.1</a:t>
            </a:r>
            <a:r>
              <a:rPr lang="zh-CN" altLang="en-US" sz="3200" dirty="0"/>
              <a:t>时间复杂度好的原因是什么？</a:t>
            </a:r>
            <a:endParaRPr lang="en-US" altLang="zh-CN" sz="3200" dirty="0"/>
          </a:p>
          <a:p>
            <a:endParaRPr lang="en-US" altLang="zh-CN" sz="3200" dirty="0"/>
          </a:p>
          <a:p>
            <a:pPr>
              <a:buFont typeface="Wingdings" pitchFamily="2" charset="2"/>
              <a:buChar char="Ø"/>
            </a:pPr>
            <a:r>
              <a:rPr lang="en-US" altLang="zh-CN" sz="3200" dirty="0"/>
              <a:t> </a:t>
            </a:r>
            <a:r>
              <a:rPr lang="zh-CN" altLang="en-US" sz="3200" dirty="0"/>
              <a:t>由于</a:t>
            </a:r>
            <a:r>
              <a:rPr lang="en-US" altLang="zh-CN" sz="3200" dirty="0"/>
              <a:t>LA</a:t>
            </a:r>
            <a:r>
              <a:rPr lang="zh-CN" altLang="en-US" sz="3200" dirty="0"/>
              <a:t>和</a:t>
            </a:r>
            <a:r>
              <a:rPr lang="en-US" altLang="zh-CN" sz="3200" dirty="0"/>
              <a:t>LB</a:t>
            </a:r>
            <a:r>
              <a:rPr lang="zh-CN" altLang="en-US" sz="3200" dirty="0"/>
              <a:t>中元素有序的</a:t>
            </a:r>
            <a:endParaRPr lang="en-US" altLang="zh-CN" sz="3200" dirty="0"/>
          </a:p>
          <a:p>
            <a:pPr>
              <a:buFont typeface="Wingdings" pitchFamily="2" charset="2"/>
              <a:buChar char="Ø"/>
            </a:pPr>
            <a:r>
              <a:rPr lang="en-US" altLang="zh-CN" sz="3200" dirty="0"/>
              <a:t> </a:t>
            </a:r>
            <a:r>
              <a:rPr lang="zh-CN" altLang="en-US" sz="3200" dirty="0"/>
              <a:t>利用了新表</a:t>
            </a:r>
            <a:r>
              <a:rPr lang="en-US" altLang="zh-CN" sz="3200" dirty="0"/>
              <a:t>LC</a:t>
            </a:r>
            <a:r>
              <a:rPr lang="zh-CN" altLang="en-US" sz="3200" dirty="0"/>
              <a:t>，通过复制实现合并操作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321732" y="3763202"/>
            <a:ext cx="8619068" cy="2246769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练习题：</a:t>
            </a:r>
            <a:endParaRPr lang="en-US" altLang="zh-CN" sz="2800" dirty="0" smtClean="0"/>
          </a:p>
          <a:p>
            <a:r>
              <a:rPr lang="zh-CN" altLang="en-US" sz="2800" dirty="0" smtClean="0"/>
              <a:t>修改算法</a:t>
            </a:r>
            <a:r>
              <a:rPr lang="en-US" altLang="zh-CN" sz="2800" dirty="0" smtClean="0"/>
              <a:t>2.7</a:t>
            </a:r>
            <a:r>
              <a:rPr lang="zh-CN" altLang="en-US" sz="2800" dirty="0" smtClean="0"/>
              <a:t>程序，实现集合“并”的功能（算法</a:t>
            </a:r>
            <a:r>
              <a:rPr lang="en-US" altLang="zh-CN" sz="2800" dirty="0" smtClean="0"/>
              <a:t>2.2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 smtClean="0"/>
              <a:t>LA={3,5,8,11}</a:t>
            </a:r>
          </a:p>
          <a:p>
            <a:r>
              <a:rPr lang="en-US" altLang="zh-CN" sz="2800" dirty="0" smtClean="0"/>
              <a:t>LB={2,6,8,9,11,15,20}</a:t>
            </a:r>
          </a:p>
          <a:p>
            <a:r>
              <a:rPr lang="en-US" altLang="zh-CN" sz="2800" dirty="0" smtClean="0"/>
              <a:t>LC={2,3,5,6,</a:t>
            </a:r>
            <a:r>
              <a:rPr lang="en-US" altLang="zh-CN" sz="2800" dirty="0" smtClean="0">
                <a:solidFill>
                  <a:srgbClr val="FFFF00"/>
                </a:solidFill>
              </a:rPr>
              <a:t>8, </a:t>
            </a:r>
            <a:r>
              <a:rPr lang="en-US" altLang="zh-CN" sz="2800" dirty="0" smtClean="0"/>
              <a:t>9,</a:t>
            </a:r>
            <a:r>
              <a:rPr lang="en-US" altLang="zh-CN" sz="2800" dirty="0" smtClean="0">
                <a:solidFill>
                  <a:srgbClr val="FFFF00"/>
                </a:solidFill>
              </a:rPr>
              <a:t>11,</a:t>
            </a:r>
            <a:r>
              <a:rPr lang="en-US" altLang="zh-CN" sz="2800" dirty="0" smtClean="0"/>
              <a:t>15,20}</a:t>
            </a:r>
            <a:endParaRPr lang="en-US" altLang="zh-CN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FBEB7-92B1-4097-A899-B5C9DA4BA5D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850" y="404813"/>
            <a:ext cx="8424863" cy="6192837"/>
          </a:xfrm>
          <a:prstGeom prst="rect">
            <a:avLst/>
          </a:prstGeom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zh-CN" altLang="en-US" sz="3000" dirty="0">
                <a:solidFill>
                  <a:srgbClr val="FFFF00"/>
                </a:solidFill>
                <a:latin typeface="+mn-lt"/>
                <a:ea typeface="+mn-ea"/>
              </a:rPr>
              <a:t>顺序存储的线性表的特点</a:t>
            </a:r>
            <a:r>
              <a:rPr lang="en-US" altLang="zh-CN" sz="3000" dirty="0">
                <a:solidFill>
                  <a:srgbClr val="FFFF00"/>
                </a:solidFill>
                <a:latin typeface="+mn-lt"/>
                <a:ea typeface="+mn-ea"/>
              </a:rPr>
              <a:t>:</a:t>
            </a:r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zh-CN" altLang="en-US" sz="3000" dirty="0">
                <a:latin typeface="+mn-lt"/>
                <a:ea typeface="+mn-ea"/>
              </a:rPr>
              <a:t>优点</a:t>
            </a:r>
            <a:r>
              <a:rPr lang="zh-CN" altLang="en-US" sz="3000" b="0" dirty="0">
                <a:latin typeface="+mn-lt"/>
                <a:ea typeface="+mn-ea"/>
              </a:rPr>
              <a:t>：表中任一结点的存取很</a:t>
            </a:r>
            <a:r>
              <a:rPr lang="zh-CN" altLang="en-US" sz="3000" b="0" dirty="0" smtClean="0">
                <a:latin typeface="+mn-lt"/>
                <a:ea typeface="+mn-ea"/>
              </a:rPr>
              <a:t>方便（</a:t>
            </a:r>
            <a:r>
              <a:rPr lang="zh-CN" altLang="en-US" sz="3000" b="0" dirty="0" smtClean="0">
                <a:solidFill>
                  <a:srgbClr val="FFFF00"/>
                </a:solidFill>
                <a:latin typeface="+mn-lt"/>
                <a:ea typeface="+mn-ea"/>
              </a:rPr>
              <a:t>随机访问</a:t>
            </a:r>
            <a:r>
              <a:rPr lang="zh-CN" altLang="en-US" sz="3000" b="0" dirty="0" smtClean="0">
                <a:latin typeface="+mn-lt"/>
                <a:ea typeface="+mn-ea"/>
              </a:rPr>
              <a:t>）</a:t>
            </a:r>
            <a:r>
              <a:rPr lang="zh-CN" altLang="en-US" sz="3000" b="0" dirty="0" smtClean="0">
                <a:latin typeface="宋体" charset="-122"/>
                <a:ea typeface="+mn-ea"/>
              </a:rPr>
              <a:t>，</a:t>
            </a:r>
            <a:r>
              <a:rPr lang="zh-CN" altLang="en-US" sz="3000" b="0" dirty="0">
                <a:latin typeface="宋体" charset="-122"/>
                <a:ea typeface="+mn-ea"/>
              </a:rPr>
              <a:t>也能进行插入和删除操作。</a:t>
            </a:r>
            <a:endParaRPr lang="en-US" altLang="zh-CN" sz="3000" b="0" dirty="0">
              <a:latin typeface="宋体" charset="-122"/>
              <a:ea typeface="+mn-ea"/>
            </a:endParaRPr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zh-CN" altLang="en-US" sz="3000" b="0" dirty="0">
              <a:latin typeface="宋体" charset="-122"/>
              <a:ea typeface="+mn-ea"/>
            </a:endParaRPr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zh-CN" altLang="en-US" sz="3000" dirty="0">
                <a:latin typeface="+mn-lt"/>
                <a:ea typeface="+mn-ea"/>
              </a:rPr>
              <a:t>缺点</a:t>
            </a:r>
            <a:r>
              <a:rPr lang="zh-CN" altLang="en-US" sz="3000" b="0" dirty="0">
                <a:latin typeface="+mn-lt"/>
                <a:ea typeface="+mn-ea"/>
              </a:rPr>
              <a:t>：</a:t>
            </a:r>
            <a:endParaRPr lang="zh-CN" altLang="en-US" sz="3000" b="0" dirty="0">
              <a:latin typeface="宋体" charset="-122"/>
              <a:ea typeface="+mn-ea"/>
            </a:endParaRPr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zh-CN" sz="3000" b="0" dirty="0">
                <a:latin typeface="宋体" charset="-122"/>
                <a:ea typeface="+mn-ea"/>
              </a:rPr>
              <a:t>(1)</a:t>
            </a:r>
            <a:r>
              <a:rPr lang="zh-CN" altLang="en-US" sz="3000" b="0" dirty="0">
                <a:latin typeface="宋体" charset="-122"/>
                <a:ea typeface="+mn-ea"/>
              </a:rPr>
              <a:t>插入和删除不方便。为保持连续存放，操作中需要移动大量元素。</a:t>
            </a:r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zh-CN" sz="3000" b="0" dirty="0">
                <a:latin typeface="宋体" charset="-122"/>
                <a:ea typeface="+mn-ea"/>
              </a:rPr>
              <a:t>(2)</a:t>
            </a:r>
            <a:r>
              <a:rPr lang="zh-CN" altLang="en-US" sz="3000" b="0" dirty="0">
                <a:latin typeface="宋体" charset="-122"/>
                <a:ea typeface="+mn-ea"/>
              </a:rPr>
              <a:t>会造成空间的浪费以及不易扩充。数组大小固定，对于处理长度变化较大的线性表时，分配数组大小不够，会造成溢出</a:t>
            </a:r>
            <a:r>
              <a:rPr lang="en-US" altLang="zh-CN" sz="3000" b="0" dirty="0">
                <a:latin typeface="宋体" charset="-122"/>
                <a:ea typeface="+mn-ea"/>
              </a:rPr>
              <a:t>;</a:t>
            </a:r>
            <a:r>
              <a:rPr lang="zh-CN" altLang="en-US" sz="3000" b="0" dirty="0">
                <a:latin typeface="宋体" charset="-122"/>
                <a:ea typeface="+mn-ea"/>
              </a:rPr>
              <a:t>分配大小太大，会造成空间浪费。 </a:t>
            </a:r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endParaRPr lang="zh-CN" altLang="en-US" sz="3000" b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948" y="0"/>
            <a:ext cx="7993626" cy="1022350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latin typeface="华文新魏" pitchFamily="2" charset="-122"/>
                <a:ea typeface="华文新魏" pitchFamily="2" charset="-122"/>
              </a:rPr>
              <a:t>线性表的链式存储</a:t>
            </a:r>
            <a:r>
              <a:rPr lang="en-US" altLang="zh-CN" sz="4000" b="1" dirty="0" smtClean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4000" b="1" dirty="0" smtClean="0">
                <a:latin typeface="华文新魏" pitchFamily="2" charset="-122"/>
                <a:ea typeface="华文新魏" pitchFamily="2" charset="-122"/>
              </a:rPr>
              <a:t>单链表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22300" y="1320800"/>
            <a:ext cx="8382000" cy="51054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ClrTx/>
              <a:buSzPct val="55000"/>
            </a:pPr>
            <a:r>
              <a:rPr lang="zh-CN" altLang="en-US" b="1" dirty="0" smtClean="0">
                <a:ea typeface="仿宋_GB2312" pitchFamily="49" charset="-122"/>
              </a:rPr>
              <a:t>特点</a:t>
            </a:r>
          </a:p>
          <a:p>
            <a:pPr lvl="1" eaLnBrk="1" hangingPunct="1">
              <a:spcBef>
                <a:spcPct val="0"/>
              </a:spcBef>
              <a:buClrTx/>
              <a:buSzPct val="50000"/>
              <a:buFont typeface="Wingdings" pitchFamily="2" charset="2"/>
              <a:buChar char="u"/>
            </a:pPr>
            <a:r>
              <a:rPr lang="zh-CN" altLang="en-US" sz="3000" b="1" dirty="0" smtClean="0">
                <a:ea typeface="仿宋_GB2312" pitchFamily="49" charset="-122"/>
              </a:rPr>
              <a:t> 每个元素</a:t>
            </a:r>
            <a:r>
              <a:rPr lang="en-US" altLang="zh-CN" sz="3000" b="1" dirty="0" smtClean="0">
                <a:ea typeface="仿宋_GB2312" pitchFamily="49" charset="-122"/>
              </a:rPr>
              <a:t>(</a:t>
            </a:r>
            <a:r>
              <a:rPr lang="zh-CN" altLang="en-US" sz="3000" b="1" dirty="0" smtClean="0">
                <a:ea typeface="仿宋_GB2312" pitchFamily="49" charset="-122"/>
              </a:rPr>
              <a:t>表项</a:t>
            </a:r>
            <a:r>
              <a:rPr lang="en-US" altLang="zh-CN" sz="3000" b="1" dirty="0" smtClean="0">
                <a:ea typeface="仿宋_GB2312" pitchFamily="49" charset="-122"/>
              </a:rPr>
              <a:t>)</a:t>
            </a:r>
            <a:r>
              <a:rPr lang="zh-CN" altLang="en-US" sz="3000" b="1" dirty="0" smtClean="0">
                <a:ea typeface="仿宋_GB2312" pitchFamily="49" charset="-122"/>
              </a:rPr>
              <a:t>由结点</a:t>
            </a:r>
            <a:r>
              <a:rPr lang="en-US" altLang="zh-CN" sz="3000" b="1" dirty="0" smtClean="0">
                <a:ea typeface="仿宋_GB2312" pitchFamily="49" charset="-122"/>
              </a:rPr>
              <a:t>(</a:t>
            </a:r>
            <a:r>
              <a:rPr lang="en-US" altLang="zh-CN" sz="3000" b="1" i="1" dirty="0" smtClean="0">
                <a:ea typeface="仿宋_GB2312" pitchFamily="49" charset="-122"/>
              </a:rPr>
              <a:t>Node</a:t>
            </a:r>
            <a:r>
              <a:rPr lang="en-US" altLang="zh-CN" sz="3000" b="1" dirty="0" smtClean="0">
                <a:ea typeface="仿宋_GB2312" pitchFamily="49" charset="-122"/>
              </a:rPr>
              <a:t>)</a:t>
            </a:r>
            <a:r>
              <a:rPr lang="zh-CN" altLang="en-US" sz="3000" b="1" dirty="0" smtClean="0">
                <a:ea typeface="仿宋_GB2312" pitchFamily="49" charset="-122"/>
              </a:rPr>
              <a:t>构成。</a:t>
            </a:r>
          </a:p>
          <a:p>
            <a:pPr eaLnBrk="1" hangingPunct="1">
              <a:spcBef>
                <a:spcPct val="0"/>
              </a:spcBef>
              <a:buClrTx/>
              <a:buSzPct val="50000"/>
              <a:buFont typeface="Wingdings" pitchFamily="2" charset="2"/>
              <a:buChar char="u"/>
            </a:pPr>
            <a:endParaRPr lang="zh-CN" altLang="en-US" dirty="0" smtClean="0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Pct val="50000"/>
              <a:buFont typeface="Wingdings" pitchFamily="2" charset="2"/>
              <a:buChar char="u"/>
            </a:pPr>
            <a:endParaRPr lang="zh-CN" altLang="en-US" dirty="0" smtClean="0">
              <a:ea typeface="仿宋_GB2312" pitchFamily="49" charset="-122"/>
            </a:endParaRPr>
          </a:p>
          <a:p>
            <a:pPr lvl="1" eaLnBrk="1" hangingPunct="1">
              <a:spcBef>
                <a:spcPct val="0"/>
              </a:spcBef>
              <a:buClrTx/>
              <a:buSzPct val="50000"/>
              <a:buFont typeface="Wingdings" pitchFamily="2" charset="2"/>
              <a:buChar char="u"/>
            </a:pPr>
            <a:r>
              <a:rPr lang="zh-CN" altLang="en-US" sz="3000" b="1" dirty="0" smtClean="0">
                <a:ea typeface="仿宋_GB2312" pitchFamily="49" charset="-122"/>
              </a:rPr>
              <a:t> 线性结构</a:t>
            </a:r>
            <a:r>
              <a:rPr lang="zh-CN" altLang="en-US" sz="3000" dirty="0" smtClean="0">
                <a:ea typeface="仿宋_GB2312" pitchFamily="49" charset="-122"/>
              </a:rPr>
              <a:t/>
            </a:r>
            <a:br>
              <a:rPr lang="zh-CN" altLang="en-US" sz="3000" dirty="0" smtClean="0">
                <a:ea typeface="仿宋_GB2312" pitchFamily="49" charset="-122"/>
              </a:rPr>
            </a:br>
            <a:r>
              <a:rPr lang="zh-CN" altLang="en-US" sz="3000" dirty="0" smtClean="0">
                <a:ea typeface="仿宋_GB2312" pitchFamily="49" charset="-122"/>
              </a:rPr>
              <a:t/>
            </a:r>
            <a:br>
              <a:rPr lang="zh-CN" altLang="en-US" sz="3000" dirty="0" smtClean="0">
                <a:ea typeface="仿宋_GB2312" pitchFamily="49" charset="-122"/>
              </a:rPr>
            </a:br>
            <a:endParaRPr lang="zh-CN" altLang="en-US" sz="3000" dirty="0" smtClean="0">
              <a:ea typeface="仿宋_GB2312" pitchFamily="49" charset="-122"/>
            </a:endParaRPr>
          </a:p>
          <a:p>
            <a:pPr lvl="1" eaLnBrk="1" hangingPunct="1">
              <a:spcBef>
                <a:spcPct val="0"/>
              </a:spcBef>
              <a:buClrTx/>
              <a:buSzPct val="50000"/>
              <a:buFont typeface="Wingdings" pitchFamily="2" charset="2"/>
              <a:buChar char="u"/>
            </a:pPr>
            <a:r>
              <a:rPr lang="zh-CN" altLang="en-US" sz="3000" b="1" dirty="0" smtClean="0">
                <a:ea typeface="仿宋_GB2312" pitchFamily="49" charset="-122"/>
              </a:rPr>
              <a:t>结点之间可以连续，也可以不连续存储</a:t>
            </a:r>
          </a:p>
          <a:p>
            <a:pPr lvl="1" eaLnBrk="1" hangingPunct="1">
              <a:spcBef>
                <a:spcPct val="0"/>
              </a:spcBef>
              <a:buClrTx/>
              <a:buSzPct val="50000"/>
              <a:buFont typeface="Wingdings" pitchFamily="2" charset="2"/>
              <a:buChar char="u"/>
            </a:pPr>
            <a:r>
              <a:rPr lang="zh-CN" altLang="en-US" sz="3000" b="1" dirty="0" smtClean="0">
                <a:ea typeface="仿宋_GB2312" pitchFamily="49" charset="-122"/>
              </a:rPr>
              <a:t>结点的逻辑顺序与物理顺序可以不一致</a:t>
            </a:r>
          </a:p>
          <a:p>
            <a:pPr lvl="1" eaLnBrk="1" hangingPunct="1">
              <a:spcBef>
                <a:spcPct val="0"/>
              </a:spcBef>
              <a:buClrTx/>
              <a:buSzPct val="50000"/>
              <a:buFont typeface="Wingdings" pitchFamily="2" charset="2"/>
              <a:buChar char="u"/>
            </a:pPr>
            <a:r>
              <a:rPr lang="zh-CN" altLang="en-US" sz="3000" b="1" dirty="0" smtClean="0">
                <a:ea typeface="仿宋_GB2312" pitchFamily="49" charset="-122"/>
              </a:rPr>
              <a:t>表可扩充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07058-1190-4771-A4D4-24E162AC8D3C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32773" name="Group 31"/>
          <p:cNvGrpSpPr>
            <a:grpSpLocks/>
          </p:cNvGrpSpPr>
          <p:nvPr/>
        </p:nvGrpSpPr>
        <p:grpSpPr bwMode="auto">
          <a:xfrm>
            <a:off x="2438400" y="2455863"/>
            <a:ext cx="2895600" cy="584200"/>
            <a:chOff x="1536" y="1547"/>
            <a:chExt cx="1824" cy="368"/>
          </a:xfrm>
        </p:grpSpPr>
        <p:sp>
          <p:nvSpPr>
            <p:cNvPr id="224261" name="Rectangle 5"/>
            <p:cNvSpPr>
              <a:spLocks noChangeArrowheads="1"/>
            </p:cNvSpPr>
            <p:nvPr/>
          </p:nvSpPr>
          <p:spPr bwMode="auto">
            <a:xfrm>
              <a:off x="1536" y="1570"/>
              <a:ext cx="1824" cy="345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98" name="Text Box 6"/>
            <p:cNvSpPr txBox="1">
              <a:spLocks noChangeArrowheads="1"/>
            </p:cNvSpPr>
            <p:nvPr/>
          </p:nvSpPr>
          <p:spPr bwMode="auto">
            <a:xfrm>
              <a:off x="1720" y="1547"/>
              <a:ext cx="15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  <a:latin typeface="Times New Roman" pitchFamily="18" charset="0"/>
                </a:rPr>
                <a:t>data       </a:t>
              </a:r>
              <a:r>
                <a:rPr kumimoji="1" lang="en-US" altLang="zh-CN" sz="3200" dirty="0" smtClean="0">
                  <a:solidFill>
                    <a:schemeClr val="bg1"/>
                  </a:solidFill>
                  <a:latin typeface="Times New Roman" pitchFamily="18" charset="0"/>
                </a:rPr>
                <a:t>next</a:t>
              </a:r>
              <a:endParaRPr kumimoji="1" lang="en-US" altLang="zh-CN" sz="32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2799" name="Line 7"/>
            <p:cNvSpPr>
              <a:spLocks noChangeShapeType="1"/>
            </p:cNvSpPr>
            <p:nvPr/>
          </p:nvSpPr>
          <p:spPr bwMode="auto">
            <a:xfrm flipH="1">
              <a:off x="2448" y="1570"/>
              <a:ext cx="1" cy="34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74" name="Group 32"/>
          <p:cNvGrpSpPr>
            <a:grpSpLocks/>
          </p:cNvGrpSpPr>
          <p:nvPr/>
        </p:nvGrpSpPr>
        <p:grpSpPr bwMode="auto">
          <a:xfrm>
            <a:off x="1316038" y="3814760"/>
            <a:ext cx="6773863" cy="660399"/>
            <a:chOff x="829" y="2403"/>
            <a:chExt cx="4267" cy="416"/>
          </a:xfrm>
        </p:grpSpPr>
        <p:sp>
          <p:nvSpPr>
            <p:cNvPr id="224265" name="Rectangle 9"/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76" name="Line 10"/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Line 11"/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8" name="Rectangle 12"/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79" name="Line 13"/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Line 14"/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2" name="Line 16"/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17"/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5" name="Line 19"/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20"/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8" name="Line 22"/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Line 23"/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Text Box 24"/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32791" name="Text Box 25"/>
            <p:cNvSpPr txBox="1">
              <a:spLocks noChangeArrowheads="1"/>
            </p:cNvSpPr>
            <p:nvPr/>
          </p:nvSpPr>
          <p:spPr bwMode="auto">
            <a:xfrm>
              <a:off x="236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32792" name="Text Box 26"/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itchFamily="18" charset="0"/>
                </a:rPr>
                <a:t>3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32793" name="Text Box 27"/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itchFamily="18" charset="0"/>
                </a:rPr>
                <a:t>4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32794" name="Text Box 28"/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5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32795" name="Text Box 29"/>
            <p:cNvSpPr txBox="1">
              <a:spLocks noChangeArrowheads="1"/>
            </p:cNvSpPr>
            <p:nvPr/>
          </p:nvSpPr>
          <p:spPr bwMode="auto">
            <a:xfrm>
              <a:off x="4824" y="2479"/>
              <a:ext cx="2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Λ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2796" name="Text Box 30"/>
            <p:cNvSpPr txBox="1">
              <a:spLocks noChangeArrowheads="1"/>
            </p:cNvSpPr>
            <p:nvPr/>
          </p:nvSpPr>
          <p:spPr bwMode="auto">
            <a:xfrm>
              <a:off x="829" y="2451"/>
              <a:ext cx="64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latin typeface="Times New Roman" pitchFamily="18" charset="0"/>
                </a:rPr>
                <a:t>head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C89C4-3247-4177-81FC-763EBC59AB74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2225675" y="232902"/>
            <a:ext cx="4661822" cy="72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algn="ctr" defTabSz="1128713"/>
            <a:r>
              <a:rPr kumimoji="1" lang="zh-CN" altLang="en-US" sz="4000" b="0" dirty="0">
                <a:latin typeface="Times New Roman" pitchFamily="18" charset="0"/>
                <a:ea typeface="华文新魏" pitchFamily="2" charset="-122"/>
              </a:rPr>
              <a:t>单链表的</a:t>
            </a:r>
            <a:r>
              <a:rPr kumimoji="1" lang="zh-CN" altLang="en-US" sz="4000" b="0" dirty="0" smtClean="0">
                <a:latin typeface="Times New Roman" pitchFamily="18" charset="0"/>
                <a:ea typeface="华文新魏" pitchFamily="2" charset="-122"/>
              </a:rPr>
              <a:t>存储</a:t>
            </a:r>
            <a:endParaRPr kumimoji="1" lang="zh-CN" altLang="en-US" sz="3000" b="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838200" y="1676400"/>
            <a:ext cx="7543800" cy="6096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2622550" y="2468563"/>
            <a:ext cx="39512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>
                <a:latin typeface="Times New Roman" pitchFamily="18" charset="0"/>
                <a:ea typeface="仿宋_GB2312" pitchFamily="49" charset="-122"/>
              </a:rPr>
              <a:t>(a) </a:t>
            </a:r>
            <a:r>
              <a:rPr kumimoji="1" lang="zh-CN" altLang="zh-CN" sz="3200">
                <a:latin typeface="Times New Roman" pitchFamily="18" charset="0"/>
                <a:ea typeface="隶书" pitchFamily="49" charset="-122"/>
              </a:rPr>
              <a:t>可利用存储空间</a:t>
            </a: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838200" y="3352800"/>
            <a:ext cx="7543800" cy="6096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1524000" y="335280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5867400" y="335280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4572000" y="335280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Rectangle 11"/>
          <p:cNvSpPr>
            <a:spLocks noChangeArrowheads="1"/>
          </p:cNvSpPr>
          <p:nvPr/>
        </p:nvSpPr>
        <p:spPr bwMode="auto">
          <a:xfrm>
            <a:off x="2819400" y="335280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1981200" y="33528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1524000" y="3324225"/>
            <a:ext cx="48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i="1" dirty="0" smtClean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 dirty="0" smtClean="0">
                <a:solidFill>
                  <a:schemeClr val="bg1"/>
                </a:solidFill>
                <a:latin typeface="Times New Roman" pitchFamily="18" charset="0"/>
              </a:rPr>
              <a:t>1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2819400" y="3352800"/>
            <a:ext cx="48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i="1" dirty="0" smtClean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4546600" y="3352800"/>
            <a:ext cx="48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i="1" dirty="0" smtClean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3809" name="Text Box 16"/>
          <p:cNvSpPr txBox="1">
            <a:spLocks noChangeArrowheads="1"/>
          </p:cNvSpPr>
          <p:nvPr/>
        </p:nvSpPr>
        <p:spPr bwMode="auto">
          <a:xfrm>
            <a:off x="5842000" y="3352800"/>
            <a:ext cx="48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i="1" dirty="0" smtClean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>
            <a:off x="3276600" y="33528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>
            <a:off x="5029200" y="33528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>
            <a:off x="6324600" y="33528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Text Box 20"/>
          <p:cNvSpPr txBox="1">
            <a:spLocks noChangeArrowheads="1"/>
          </p:cNvSpPr>
          <p:nvPr/>
        </p:nvSpPr>
        <p:spPr bwMode="auto">
          <a:xfrm>
            <a:off x="6248400" y="3429000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3814" name="Line 21"/>
          <p:cNvSpPr>
            <a:spLocks noChangeShapeType="1"/>
          </p:cNvSpPr>
          <p:nvPr/>
        </p:nvSpPr>
        <p:spPr bwMode="auto">
          <a:xfrm flipV="1">
            <a:off x="1600200" y="4038600"/>
            <a:ext cx="0" cy="6096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974725" y="4495800"/>
            <a:ext cx="10278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latin typeface="Times New Roman" pitchFamily="18" charset="0"/>
              </a:rPr>
              <a:t>head</a:t>
            </a:r>
            <a:endParaRPr kumimoji="1" lang="en-US" altLang="zh-CN" sz="2400" b="0" dirty="0">
              <a:latin typeface="Times New Roman" pitchFamily="18" charset="0"/>
            </a:endParaRPr>
          </a:p>
        </p:txBody>
      </p:sp>
      <p:sp>
        <p:nvSpPr>
          <p:cNvPr id="33818" name="Line 25"/>
          <p:cNvSpPr>
            <a:spLocks noChangeShapeType="1"/>
          </p:cNvSpPr>
          <p:nvPr/>
        </p:nvSpPr>
        <p:spPr bwMode="auto">
          <a:xfrm>
            <a:off x="2133600" y="3657600"/>
            <a:ext cx="0" cy="6858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9" name="Line 26"/>
          <p:cNvSpPr>
            <a:spLocks noChangeShapeType="1"/>
          </p:cNvSpPr>
          <p:nvPr/>
        </p:nvSpPr>
        <p:spPr bwMode="auto">
          <a:xfrm flipV="1">
            <a:off x="4648200" y="4038600"/>
            <a:ext cx="0" cy="3048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0" name="Line 27"/>
          <p:cNvSpPr>
            <a:spLocks noChangeShapeType="1"/>
          </p:cNvSpPr>
          <p:nvPr/>
        </p:nvSpPr>
        <p:spPr bwMode="auto">
          <a:xfrm flipH="1">
            <a:off x="2133600" y="4343400"/>
            <a:ext cx="2514600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1" name="Line 28"/>
          <p:cNvSpPr>
            <a:spLocks noChangeShapeType="1"/>
          </p:cNvSpPr>
          <p:nvPr/>
        </p:nvSpPr>
        <p:spPr bwMode="auto">
          <a:xfrm>
            <a:off x="5181600" y="3657600"/>
            <a:ext cx="0" cy="9144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2" name="Line 29"/>
          <p:cNvSpPr>
            <a:spLocks noChangeShapeType="1"/>
          </p:cNvSpPr>
          <p:nvPr/>
        </p:nvSpPr>
        <p:spPr bwMode="auto">
          <a:xfrm flipH="1">
            <a:off x="2895600" y="4572000"/>
            <a:ext cx="22860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3" name="Line 30"/>
          <p:cNvSpPr>
            <a:spLocks noChangeShapeType="1"/>
          </p:cNvSpPr>
          <p:nvPr/>
        </p:nvSpPr>
        <p:spPr bwMode="auto">
          <a:xfrm flipV="1">
            <a:off x="2895600" y="4038600"/>
            <a:ext cx="0" cy="5334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4" name="Line 31"/>
          <p:cNvSpPr>
            <a:spLocks noChangeShapeType="1"/>
          </p:cNvSpPr>
          <p:nvPr/>
        </p:nvSpPr>
        <p:spPr bwMode="auto">
          <a:xfrm>
            <a:off x="3429000" y="3657600"/>
            <a:ext cx="0" cy="11430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5" name="Line 32"/>
          <p:cNvSpPr>
            <a:spLocks noChangeShapeType="1"/>
          </p:cNvSpPr>
          <p:nvPr/>
        </p:nvSpPr>
        <p:spPr bwMode="auto">
          <a:xfrm>
            <a:off x="3429000" y="4800600"/>
            <a:ext cx="25146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6" name="Line 33"/>
          <p:cNvSpPr>
            <a:spLocks noChangeShapeType="1"/>
          </p:cNvSpPr>
          <p:nvPr/>
        </p:nvSpPr>
        <p:spPr bwMode="auto">
          <a:xfrm flipV="1">
            <a:off x="5943600" y="4038600"/>
            <a:ext cx="0" cy="7620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7" name="Text Box 34"/>
          <p:cNvSpPr txBox="1">
            <a:spLocks noChangeArrowheads="1"/>
          </p:cNvSpPr>
          <p:nvPr/>
        </p:nvSpPr>
        <p:spPr bwMode="auto">
          <a:xfrm>
            <a:off x="1409700" y="4953000"/>
            <a:ext cx="6515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>
                <a:latin typeface="Times New Roman" pitchFamily="18" charset="0"/>
                <a:ea typeface="仿宋_GB2312" pitchFamily="49" charset="-122"/>
              </a:rPr>
              <a:t>(b) </a:t>
            </a:r>
            <a:r>
              <a:rPr kumimoji="1" lang="zh-CN" altLang="zh-CN" sz="3200">
                <a:latin typeface="隶书" pitchFamily="49" charset="-122"/>
                <a:ea typeface="隶书" pitchFamily="49" charset="-122"/>
              </a:rPr>
              <a:t>经过一段运行后的单链表结构</a:t>
            </a:r>
            <a:endParaRPr kumimoji="1" lang="zh-CN" altLang="en-US" sz="2400" b="0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051" y="38106"/>
            <a:ext cx="4879975" cy="838200"/>
          </a:xfrm>
        </p:spPr>
        <p:txBody>
          <a:bodyPr/>
          <a:lstStyle/>
          <a:p>
            <a:pPr algn="ctr" eaLnBrk="1" hangingPunct="1"/>
            <a:r>
              <a:rPr lang="zh-CN" altLang="en-US" sz="4000" dirty="0" smtClean="0">
                <a:ea typeface="华文新魏" pitchFamily="2" charset="-122"/>
              </a:rPr>
              <a:t>单链表的定义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50723" y="811176"/>
            <a:ext cx="8686800" cy="4953000"/>
          </a:xfrm>
        </p:spPr>
        <p:txBody>
          <a:bodyPr/>
          <a:lstStyle/>
          <a:p>
            <a:pPr marL="550862" indent="-514350">
              <a:lnSpc>
                <a:spcPct val="110000"/>
              </a:lnSpc>
              <a:buNone/>
            </a:pPr>
            <a:r>
              <a:rPr lang="en-US" altLang="zh-CN" sz="2800" b="1" dirty="0" err="1" smtClean="0">
                <a:ea typeface="黑体" pitchFamily="2" charset="-122"/>
              </a:rPr>
              <a:t>typedef</a:t>
            </a:r>
            <a:r>
              <a:rPr lang="en-US" altLang="zh-CN" sz="2800" b="1" dirty="0" smtClean="0">
                <a:ea typeface="黑体" pitchFamily="2" charset="-122"/>
              </a:rPr>
              <a:t>  </a:t>
            </a:r>
            <a:r>
              <a:rPr lang="en-US" altLang="zh-CN" sz="2800" b="1" dirty="0" err="1" smtClean="0">
                <a:ea typeface="黑体" pitchFamily="2" charset="-122"/>
              </a:rPr>
              <a:t>struct</a:t>
            </a:r>
            <a:r>
              <a:rPr lang="en-US" altLang="zh-CN" sz="2800" b="1" dirty="0" smtClean="0">
                <a:ea typeface="黑体" pitchFamily="2" charset="-122"/>
              </a:rPr>
              <a:t>  </a:t>
            </a:r>
            <a:r>
              <a:rPr lang="en-US" altLang="zh-CN" sz="2800" b="1" dirty="0" err="1" smtClean="0">
                <a:ea typeface="黑体" pitchFamily="2" charset="-122"/>
              </a:rPr>
              <a:t>LNode</a:t>
            </a:r>
            <a:r>
              <a:rPr lang="en-US" altLang="zh-CN" sz="2800" b="1" dirty="0" smtClean="0">
                <a:ea typeface="黑体" pitchFamily="2" charset="-122"/>
              </a:rPr>
              <a:t>{   </a:t>
            </a:r>
          </a:p>
          <a:p>
            <a:pPr marL="550862" indent="-514350">
              <a:lnSpc>
                <a:spcPct val="110000"/>
              </a:lnSpc>
              <a:buNone/>
            </a:pPr>
            <a:r>
              <a:rPr lang="en-US" altLang="zh-CN" sz="2800" b="1" dirty="0" smtClean="0">
                <a:ea typeface="黑体" pitchFamily="2" charset="-122"/>
              </a:rPr>
              <a:t>        </a:t>
            </a:r>
            <a:r>
              <a:rPr lang="en-US" altLang="zh-CN" sz="2800" b="1" dirty="0" err="1" smtClean="0">
                <a:ea typeface="黑体" pitchFamily="2" charset="-122"/>
              </a:rPr>
              <a:t>ElemType</a:t>
            </a:r>
            <a:r>
              <a:rPr lang="en-US" altLang="zh-CN" sz="2800" b="1" dirty="0" smtClean="0">
                <a:ea typeface="黑体" pitchFamily="2" charset="-122"/>
              </a:rPr>
              <a:t>  data;     /*</a:t>
            </a:r>
            <a:r>
              <a:rPr lang="zh-CN" altLang="en-US" sz="2800" b="1" dirty="0" smtClean="0">
                <a:ea typeface="黑体" pitchFamily="2" charset="-122"/>
              </a:rPr>
              <a:t>数据域，保存结点的值 *</a:t>
            </a:r>
            <a:r>
              <a:rPr lang="en-US" altLang="zh-CN" sz="2800" b="1" dirty="0" smtClean="0">
                <a:ea typeface="黑体" pitchFamily="2" charset="-122"/>
              </a:rPr>
              <a:t>/</a:t>
            </a:r>
          </a:p>
          <a:p>
            <a:pPr marL="982662" lvl="2" indent="-514350">
              <a:lnSpc>
                <a:spcPct val="110000"/>
              </a:lnSpc>
              <a:buNone/>
            </a:pPr>
            <a:r>
              <a:rPr lang="en-US" altLang="zh-CN" sz="2800" b="1" dirty="0" smtClean="0">
                <a:ea typeface="黑体" pitchFamily="2" charset="-122"/>
              </a:rPr>
              <a:t>    </a:t>
            </a:r>
            <a:r>
              <a:rPr lang="en-US" altLang="zh-CN" sz="2800" b="1" dirty="0" err="1" smtClean="0">
                <a:ea typeface="黑体" pitchFamily="2" charset="-122"/>
              </a:rPr>
              <a:t>struct</a:t>
            </a:r>
            <a:r>
              <a:rPr lang="en-US" altLang="zh-CN" sz="2800" b="1" dirty="0" smtClean="0">
                <a:ea typeface="黑体" pitchFamily="2" charset="-122"/>
              </a:rPr>
              <a:t>   </a:t>
            </a:r>
            <a:r>
              <a:rPr lang="en-US" altLang="zh-CN" sz="2800" b="1" dirty="0" err="1" smtClean="0">
                <a:ea typeface="黑体" pitchFamily="2" charset="-122"/>
              </a:rPr>
              <a:t>LNode</a:t>
            </a:r>
            <a:r>
              <a:rPr lang="en-US" altLang="zh-CN" sz="2800" b="1" dirty="0" smtClean="0">
                <a:ea typeface="黑体" pitchFamily="2" charset="-122"/>
              </a:rPr>
              <a:t>  *next;      /*</a:t>
            </a:r>
            <a:r>
              <a:rPr lang="zh-CN" altLang="en-US" sz="2800" b="1" dirty="0" smtClean="0">
                <a:ea typeface="黑体" pitchFamily="2" charset="-122"/>
              </a:rPr>
              <a:t>指针域*</a:t>
            </a:r>
            <a:r>
              <a:rPr lang="en-US" altLang="zh-CN" sz="2800" b="1" dirty="0" smtClean="0">
                <a:ea typeface="黑体" pitchFamily="2" charset="-122"/>
              </a:rPr>
              <a:t>/</a:t>
            </a:r>
          </a:p>
          <a:p>
            <a:pPr marL="596900" lvl="1" indent="-514350">
              <a:lnSpc>
                <a:spcPct val="110000"/>
              </a:lnSpc>
              <a:buNone/>
            </a:pPr>
            <a:r>
              <a:rPr lang="en-US" altLang="zh-CN" sz="2800" b="1" dirty="0" smtClean="0">
                <a:ea typeface="黑体" pitchFamily="2" charset="-122"/>
              </a:rPr>
              <a:t>} </a:t>
            </a:r>
            <a:r>
              <a:rPr lang="en-US" altLang="zh-CN" sz="2800" b="1" dirty="0" err="1" smtClean="0">
                <a:ea typeface="黑体" pitchFamily="2" charset="-122"/>
              </a:rPr>
              <a:t>LNode</a:t>
            </a:r>
            <a:r>
              <a:rPr lang="en-US" altLang="zh-CN" sz="2800" b="1" dirty="0" smtClean="0">
                <a:ea typeface="黑体" pitchFamily="2" charset="-122"/>
              </a:rPr>
              <a:t>,  *</a:t>
            </a:r>
            <a:r>
              <a:rPr lang="en-US" altLang="zh-CN" sz="2800" b="1" dirty="0" err="1" smtClean="0">
                <a:ea typeface="黑体" pitchFamily="2" charset="-122"/>
              </a:rPr>
              <a:t>LinkList</a:t>
            </a:r>
            <a:r>
              <a:rPr lang="en-US" altLang="zh-CN" sz="2800" b="1" dirty="0" smtClean="0">
                <a:ea typeface="黑体" pitchFamily="2" charset="-122"/>
              </a:rPr>
              <a:t>;        /*</a:t>
            </a:r>
            <a:r>
              <a:rPr lang="zh-CN" altLang="en-US" sz="2800" b="1" dirty="0" smtClean="0">
                <a:ea typeface="黑体" pitchFamily="2" charset="-122"/>
              </a:rPr>
              <a:t>结点的类型 *</a:t>
            </a:r>
            <a:r>
              <a:rPr lang="en-US" altLang="zh-CN" sz="2800" b="1" dirty="0" smtClean="0">
                <a:ea typeface="黑体" pitchFamily="2" charset="-122"/>
              </a:rPr>
              <a:t>/</a:t>
            </a:r>
          </a:p>
          <a:p>
            <a:pPr marL="596900" lvl="1" indent="-514350">
              <a:lnSpc>
                <a:spcPct val="110000"/>
              </a:lnSpc>
              <a:buNone/>
            </a:pPr>
            <a:r>
              <a:rPr lang="en-US" altLang="zh-CN" b="1" dirty="0" err="1" smtClean="0">
                <a:ea typeface="黑体" pitchFamily="2" charset="-122"/>
              </a:rPr>
              <a:t>LinkList</a:t>
            </a:r>
            <a:r>
              <a:rPr lang="zh-CN" altLang="en-US" b="1" dirty="0" smtClean="0">
                <a:ea typeface="黑体" pitchFamily="2" charset="-122"/>
              </a:rPr>
              <a:t>是结构体指针，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r>
              <a:rPr lang="zh-CN" altLang="en-US" b="1" dirty="0" smtClean="0">
                <a:ea typeface="黑体" pitchFamily="2" charset="-122"/>
              </a:rPr>
              <a:t>等价于 </a:t>
            </a:r>
            <a:r>
              <a:rPr lang="en-US" altLang="zh-CN" b="1" dirty="0" err="1" smtClean="0">
                <a:ea typeface="黑体" pitchFamily="2" charset="-122"/>
              </a:rPr>
              <a:t>LNode</a:t>
            </a:r>
            <a:r>
              <a:rPr lang="zh-CN" altLang="en-US" b="1" dirty="0" smtClean="0">
                <a:ea typeface="黑体" pitchFamily="2" charset="-122"/>
              </a:rPr>
              <a:t>*</a:t>
            </a:r>
            <a:endParaRPr lang="en-US" altLang="zh-CN" b="1" dirty="0" smtClean="0">
              <a:ea typeface="黑体" pitchFamily="2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792B6-366C-47D3-A402-3F6D75F14DE6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21226" y="840670"/>
            <a:ext cx="8406579" cy="218274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2193" y="3687660"/>
            <a:ext cx="6646863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  <a:ea typeface="黑体" pitchFamily="2" charset="-122"/>
              </a:rPr>
              <a:t>⑴ 结点的赋值</a:t>
            </a:r>
            <a:r>
              <a:rPr lang="zh-CN" altLang="en-US" sz="2400" dirty="0">
                <a:latin typeface="宋体" charset="-122"/>
                <a:ea typeface="黑体" pitchFamily="2" charset="-122"/>
              </a:rPr>
              <a:t> </a:t>
            </a:r>
          </a:p>
          <a:p>
            <a:pPr marL="355600" lvl="1">
              <a:spcBef>
                <a:spcPct val="50000"/>
              </a:spcBef>
            </a:pPr>
            <a:r>
              <a:rPr lang="en-US" altLang="zh-CN" sz="2400" b="1" dirty="0" err="1">
                <a:ea typeface="黑体" pitchFamily="2" charset="-122"/>
              </a:rPr>
              <a:t>LNode</a:t>
            </a:r>
            <a:r>
              <a:rPr lang="en-US" altLang="zh-CN" sz="2400" b="1" dirty="0">
                <a:ea typeface="黑体" pitchFamily="2" charset="-122"/>
              </a:rPr>
              <a:t>  *p;</a:t>
            </a:r>
          </a:p>
          <a:p>
            <a:pPr marL="355600" lvl="1">
              <a:spcBef>
                <a:spcPct val="50000"/>
              </a:spcBef>
            </a:pPr>
            <a:r>
              <a:rPr lang="en-US" altLang="zh-CN" sz="2400" b="1" dirty="0" smtClean="0">
                <a:ea typeface="黑体" pitchFamily="2" charset="-122"/>
              </a:rPr>
              <a:t>p </a:t>
            </a:r>
            <a:r>
              <a:rPr lang="en-US" altLang="zh-CN" sz="2400" b="1" dirty="0">
                <a:ea typeface="黑体" pitchFamily="2" charset="-122"/>
              </a:rPr>
              <a:t>= new </a:t>
            </a:r>
            <a:r>
              <a:rPr lang="en-US" altLang="zh-CN" sz="2400" b="1" dirty="0" err="1">
                <a:ea typeface="黑体" pitchFamily="2" charset="-122"/>
              </a:rPr>
              <a:t>LNode</a:t>
            </a:r>
            <a:r>
              <a:rPr lang="en-US" altLang="zh-CN" sz="2400" b="1" dirty="0">
                <a:ea typeface="黑体" pitchFamily="2" charset="-122"/>
              </a:rPr>
              <a:t>; </a:t>
            </a:r>
          </a:p>
          <a:p>
            <a:pPr marL="355600" lvl="1">
              <a:spcBef>
                <a:spcPct val="50000"/>
              </a:spcBef>
            </a:pPr>
            <a:r>
              <a:rPr lang="en-US" altLang="zh-CN" sz="2400" b="1" dirty="0">
                <a:ea typeface="黑体" pitchFamily="2" charset="-122"/>
              </a:rPr>
              <a:t>p-&gt;data=20;  p-&gt;next=NULL ;</a:t>
            </a:r>
            <a:endParaRPr lang="en-US" altLang="zh-CN" sz="2400" b="1" dirty="0">
              <a:solidFill>
                <a:schemeClr val="hlink"/>
              </a:solidFill>
              <a:latin typeface="宋体" charset="-122"/>
              <a:ea typeface="黑体" pitchFamily="2" charset="-122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433933" y="4523965"/>
            <a:ext cx="1685925" cy="1066800"/>
            <a:chOff x="3834" y="2667"/>
            <a:chExt cx="1062" cy="67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915" y="2667"/>
              <a:ext cx="272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dirty="0">
                  <a:ea typeface="黑体" pitchFamily="2" charset="-122"/>
                </a:rPr>
                <a:t>p</a:t>
              </a:r>
              <a:endParaRPr lang="en-US" altLang="zh-CN" dirty="0">
                <a:ea typeface="黑体" pitchFamily="2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834" y="3050"/>
              <a:ext cx="408" cy="2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ea typeface="黑体" pitchFamily="2" charset="-122"/>
                </a:rPr>
                <a:t>20</a:t>
              </a:r>
              <a:endParaRPr lang="en-US" altLang="zh-CN" dirty="0">
                <a:ea typeface="黑体" pitchFamily="2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239" y="3050"/>
              <a:ext cx="65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ea typeface="黑体" pitchFamily="2" charset="-122"/>
                </a:rPr>
                <a:t>NULL</a:t>
              </a:r>
              <a:endParaRPr lang="en-US" altLang="zh-CN" dirty="0"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C653C-EAD3-435F-98D7-717E3B9C06C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宋体" charset="-122"/>
                <a:ea typeface="黑体" pitchFamily="2" charset="-122"/>
              </a:rPr>
              <a:t>⑵</a:t>
            </a:r>
            <a:r>
              <a:rPr lang="zh-CN" altLang="en-US" sz="3200" b="1" dirty="0">
                <a:latin typeface="宋体" charset="-122"/>
                <a:ea typeface="黑体" pitchFamily="2" charset="-122"/>
              </a:rPr>
              <a:t>  常见的指针操作</a:t>
            </a:r>
            <a:endParaRPr lang="zh-CN" altLang="en-US" sz="3200" dirty="0">
              <a:latin typeface="宋体" charset="-122"/>
              <a:ea typeface="黑体" pitchFamily="2" charset="-122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64568" y="252473"/>
            <a:ext cx="8458200" cy="6175375"/>
            <a:chOff x="144" y="382"/>
            <a:chExt cx="5328" cy="3890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92" y="382"/>
              <a:ext cx="5040" cy="906"/>
              <a:chOff x="192" y="1184"/>
              <a:chExt cx="5040" cy="912"/>
            </a:xfrm>
          </p:grpSpPr>
          <p:sp>
            <p:nvSpPr>
              <p:cNvPr id="145" name="Rectangle 5"/>
              <p:cNvSpPr>
                <a:spLocks noChangeArrowheads="1"/>
              </p:cNvSpPr>
              <p:nvPr/>
            </p:nvSpPr>
            <p:spPr bwMode="auto">
              <a:xfrm>
                <a:off x="192" y="1488"/>
                <a:ext cx="1134" cy="2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zh-CN" altLang="en-US" sz="2800" dirty="0">
                    <a:latin typeface="宋体" charset="-122"/>
                    <a:ea typeface="Arial Unicode MS" pitchFamily="34" charset="-122"/>
                    <a:cs typeface="Arial Unicode MS" pitchFamily="34" charset="-122"/>
                  </a:rPr>
                  <a:t>①</a:t>
                </a:r>
                <a:r>
                  <a:rPr lang="zh-CN" altLang="en-US" sz="2800" dirty="0">
                    <a:ea typeface="黑体" pitchFamily="2" charset="-122"/>
                  </a:rPr>
                  <a:t>   </a:t>
                </a:r>
                <a:r>
                  <a:rPr lang="en-US" altLang="zh-CN" sz="2800" dirty="0">
                    <a:ea typeface="黑体" pitchFamily="2" charset="-122"/>
                  </a:rPr>
                  <a:t>q=p </a:t>
                </a:r>
                <a:r>
                  <a:rPr lang="en-US" altLang="zh-CN" sz="3200" dirty="0">
                    <a:ea typeface="黑体" pitchFamily="2" charset="-122"/>
                  </a:rPr>
                  <a:t>;</a:t>
                </a:r>
              </a:p>
            </p:txBody>
          </p:sp>
          <p:grpSp>
            <p:nvGrpSpPr>
              <p:cNvPr id="146" name="Group 6"/>
              <p:cNvGrpSpPr>
                <a:grpSpLocks/>
              </p:cNvGrpSpPr>
              <p:nvPr/>
            </p:nvGrpSpPr>
            <p:grpSpPr bwMode="auto">
              <a:xfrm>
                <a:off x="1962" y="1184"/>
                <a:ext cx="1158" cy="896"/>
                <a:chOff x="1155" y="1184"/>
                <a:chExt cx="1158" cy="896"/>
              </a:xfrm>
            </p:grpSpPr>
            <p:grpSp>
              <p:nvGrpSpPr>
                <p:cNvPr id="167" name="Group 7"/>
                <p:cNvGrpSpPr>
                  <a:grpSpLocks/>
                </p:cNvGrpSpPr>
                <p:nvPr/>
              </p:nvGrpSpPr>
              <p:grpSpPr bwMode="auto">
                <a:xfrm>
                  <a:off x="1155" y="1184"/>
                  <a:ext cx="1158" cy="612"/>
                  <a:chOff x="1155" y="1184"/>
                  <a:chExt cx="1158" cy="612"/>
                </a:xfrm>
              </p:grpSpPr>
              <p:grpSp>
                <p:nvGrpSpPr>
                  <p:cNvPr id="169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664" y="118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178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p</a:t>
                      </a:r>
                    </a:p>
                  </p:txBody>
                </p:sp>
                <p:sp>
                  <p:nvSpPr>
                    <p:cNvPr id="179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0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632" y="158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75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76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1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55" y="158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173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  <a:cs typeface="Times New Roman" pitchFamily="18" charset="0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7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588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  <a:cs typeface="Times New Roman" pitchFamily="18" charset="0"/>
                      </a:rPr>
                      <a:t>…</a:t>
                    </a:r>
                  </a:p>
                </p:txBody>
              </p:sp>
            </p:grpSp>
            <p:sp>
              <p:nvSpPr>
                <p:cNvPr id="168" name="Rectangle 19"/>
                <p:cNvSpPr>
                  <a:spLocks noChangeArrowheads="1"/>
                </p:cNvSpPr>
                <p:nvPr/>
              </p:nvSpPr>
              <p:spPr bwMode="auto">
                <a:xfrm>
                  <a:off x="1440" y="1840"/>
                  <a:ext cx="672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a typeface="黑体" pitchFamily="2" charset="-122"/>
                    </a:rPr>
                    <a:t>操作前</a:t>
                  </a:r>
                </a:p>
              </p:txBody>
            </p:sp>
          </p:grpSp>
          <p:grpSp>
            <p:nvGrpSpPr>
              <p:cNvPr id="147" name="Group 20"/>
              <p:cNvGrpSpPr>
                <a:grpSpLocks/>
              </p:cNvGrpSpPr>
              <p:nvPr/>
            </p:nvGrpSpPr>
            <p:grpSpPr bwMode="auto">
              <a:xfrm>
                <a:off x="4074" y="1192"/>
                <a:ext cx="1158" cy="904"/>
                <a:chOff x="4170" y="1280"/>
                <a:chExt cx="1158" cy="904"/>
              </a:xfrm>
            </p:grpSpPr>
            <p:grpSp>
              <p:nvGrpSpPr>
                <p:cNvPr id="148" name="Group 21"/>
                <p:cNvGrpSpPr>
                  <a:grpSpLocks/>
                </p:cNvGrpSpPr>
                <p:nvPr/>
              </p:nvGrpSpPr>
              <p:grpSpPr bwMode="auto">
                <a:xfrm>
                  <a:off x="4170" y="1280"/>
                  <a:ext cx="1158" cy="612"/>
                  <a:chOff x="2586" y="1280"/>
                  <a:chExt cx="1158" cy="612"/>
                </a:xfrm>
              </p:grpSpPr>
              <p:grpSp>
                <p:nvGrpSpPr>
                  <p:cNvPr id="150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586" y="1280"/>
                    <a:ext cx="1158" cy="612"/>
                    <a:chOff x="1155" y="1184"/>
                    <a:chExt cx="1158" cy="612"/>
                  </a:xfrm>
                </p:grpSpPr>
                <p:grpSp>
                  <p:nvGrpSpPr>
                    <p:cNvPr id="156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64" y="1184"/>
                      <a:ext cx="204" cy="399"/>
                      <a:chOff x="432" y="2688"/>
                      <a:chExt cx="204" cy="399"/>
                    </a:xfrm>
                  </p:grpSpPr>
                  <p:sp>
                    <p:nvSpPr>
                      <p:cNvPr id="165" name="Rectangle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" y="2688"/>
                        <a:ext cx="204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p</a:t>
                        </a:r>
                      </a:p>
                    </p:txBody>
                  </p:sp>
                  <p:sp>
                    <p:nvSpPr>
                      <p:cNvPr id="166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20" y="2928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7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32" y="1584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62" name="Rectangl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63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4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8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5" y="1584"/>
                      <a:ext cx="477" cy="204"/>
                      <a:chOff x="928" y="1584"/>
                      <a:chExt cx="477" cy="204"/>
                    </a:xfrm>
                  </p:grpSpPr>
                  <p:sp>
                    <p:nvSpPr>
                      <p:cNvPr id="160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4" y="1672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1" name="Rectangl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8" y="1584"/>
                        <a:ext cx="249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  <a:cs typeface="Times New Roman" pitchFamily="18" charset="0"/>
                          </a:rPr>
                          <a:t>…</a:t>
                        </a:r>
                      </a:p>
                    </p:txBody>
                  </p:sp>
                </p:grpSp>
                <p:sp>
                  <p:nvSpPr>
                    <p:cNvPr id="159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1588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  <a:cs typeface="Times New Roman" pitchFamily="18" charset="0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51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776" y="1304"/>
                    <a:ext cx="279" cy="398"/>
                    <a:chOff x="528" y="3249"/>
                    <a:chExt cx="279" cy="398"/>
                  </a:xfrm>
                </p:grpSpPr>
                <p:sp>
                  <p:nvSpPr>
                    <p:cNvPr id="152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3249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q</a:t>
                      </a:r>
                    </a:p>
                  </p:txBody>
                </p:sp>
                <p:grpSp>
                  <p:nvGrpSpPr>
                    <p:cNvPr id="153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8" y="3488"/>
                      <a:ext cx="159" cy="159"/>
                      <a:chOff x="768" y="3544"/>
                      <a:chExt cx="159" cy="159"/>
                    </a:xfrm>
                  </p:grpSpPr>
                  <p:sp>
                    <p:nvSpPr>
                      <p:cNvPr id="154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68" y="3696"/>
                        <a:ext cx="159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5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68" y="3544"/>
                        <a:ext cx="0" cy="15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149" name="Rectangle 39"/>
                <p:cNvSpPr>
                  <a:spLocks noChangeArrowheads="1"/>
                </p:cNvSpPr>
                <p:nvPr/>
              </p:nvSpPr>
              <p:spPr bwMode="auto">
                <a:xfrm>
                  <a:off x="4448" y="1944"/>
                  <a:ext cx="672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a typeface="黑体" pitchFamily="2" charset="-122"/>
                    </a:rPr>
                    <a:t>操作后</a:t>
                  </a:r>
                </a:p>
              </p:txBody>
            </p:sp>
          </p:grpSp>
        </p:grp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144" y="1294"/>
              <a:ext cx="5280" cy="906"/>
              <a:chOff x="144" y="1344"/>
              <a:chExt cx="5280" cy="912"/>
            </a:xfrm>
          </p:grpSpPr>
          <p:sp>
            <p:nvSpPr>
              <p:cNvPr id="106" name="Rectangle 41"/>
              <p:cNvSpPr>
                <a:spLocks noChangeArrowheads="1"/>
              </p:cNvSpPr>
              <p:nvPr/>
            </p:nvSpPr>
            <p:spPr bwMode="auto">
              <a:xfrm>
                <a:off x="144" y="1648"/>
                <a:ext cx="1406" cy="2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zh-CN" altLang="en-US" sz="2800">
                    <a:latin typeface="宋体" charset="-122"/>
                    <a:ea typeface="Arial Unicode MS" pitchFamily="34" charset="-122"/>
                    <a:cs typeface="Arial Unicode MS" pitchFamily="34" charset="-122"/>
                  </a:rPr>
                  <a:t>② </a:t>
                </a:r>
                <a:r>
                  <a:rPr lang="zh-CN" altLang="en-US" sz="2800">
                    <a:ea typeface="黑体" pitchFamily="2" charset="-122"/>
                  </a:rPr>
                  <a:t> </a:t>
                </a:r>
                <a:r>
                  <a:rPr lang="en-US" altLang="zh-CN" sz="2800">
                    <a:ea typeface="黑体" pitchFamily="2" charset="-122"/>
                  </a:rPr>
                  <a:t>q=p-&gt;next </a:t>
                </a:r>
                <a:r>
                  <a:rPr lang="en-US" altLang="zh-CN" sz="3200">
                    <a:ea typeface="黑体" pitchFamily="2" charset="-122"/>
                  </a:rPr>
                  <a:t>;</a:t>
                </a:r>
              </a:p>
            </p:txBody>
          </p:sp>
          <p:grpSp>
            <p:nvGrpSpPr>
              <p:cNvPr id="107" name="Group 42"/>
              <p:cNvGrpSpPr>
                <a:grpSpLocks/>
              </p:cNvGrpSpPr>
              <p:nvPr/>
            </p:nvGrpSpPr>
            <p:grpSpPr bwMode="auto">
              <a:xfrm>
                <a:off x="1914" y="1344"/>
                <a:ext cx="1638" cy="612"/>
                <a:chOff x="1914" y="1344"/>
                <a:chExt cx="1638" cy="612"/>
              </a:xfrm>
            </p:grpSpPr>
            <p:grpSp>
              <p:nvGrpSpPr>
                <p:cNvPr id="130" name="Group 43"/>
                <p:cNvGrpSpPr>
                  <a:grpSpLocks/>
                </p:cNvGrpSpPr>
                <p:nvPr/>
              </p:nvGrpSpPr>
              <p:grpSpPr bwMode="auto">
                <a:xfrm>
                  <a:off x="2851" y="1744"/>
                  <a:ext cx="453" cy="212"/>
                  <a:chOff x="2160" y="2928"/>
                  <a:chExt cx="453" cy="212"/>
                </a:xfrm>
              </p:grpSpPr>
              <p:sp>
                <p:nvSpPr>
                  <p:cNvPr id="14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4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1" name="Group 47"/>
                <p:cNvGrpSpPr>
                  <a:grpSpLocks/>
                </p:cNvGrpSpPr>
                <p:nvPr/>
              </p:nvGrpSpPr>
              <p:grpSpPr bwMode="auto">
                <a:xfrm>
                  <a:off x="2423" y="1344"/>
                  <a:ext cx="204" cy="399"/>
                  <a:chOff x="432" y="2688"/>
                  <a:chExt cx="204" cy="399"/>
                </a:xfrm>
              </p:grpSpPr>
              <p:sp>
                <p:nvSpPr>
                  <p:cNvPr id="14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p</a:t>
                    </a:r>
                  </a:p>
                </p:txBody>
              </p:sp>
              <p:sp>
                <p:nvSpPr>
                  <p:cNvPr id="14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2" name="Group 50"/>
                <p:cNvGrpSpPr>
                  <a:grpSpLocks/>
                </p:cNvGrpSpPr>
                <p:nvPr/>
              </p:nvGrpSpPr>
              <p:grpSpPr bwMode="auto">
                <a:xfrm>
                  <a:off x="2391" y="1744"/>
                  <a:ext cx="453" cy="212"/>
                  <a:chOff x="2160" y="2928"/>
                  <a:chExt cx="453" cy="212"/>
                </a:xfrm>
              </p:grpSpPr>
              <p:sp>
                <p:nvSpPr>
                  <p:cNvPr id="137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3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3" name="Group 54"/>
                <p:cNvGrpSpPr>
                  <a:grpSpLocks/>
                </p:cNvGrpSpPr>
                <p:nvPr/>
              </p:nvGrpSpPr>
              <p:grpSpPr bwMode="auto">
                <a:xfrm>
                  <a:off x="1914" y="1744"/>
                  <a:ext cx="477" cy="204"/>
                  <a:chOff x="928" y="1584"/>
                  <a:chExt cx="477" cy="204"/>
                </a:xfrm>
              </p:grpSpPr>
              <p:sp>
                <p:nvSpPr>
                  <p:cNvPr id="135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224" y="1672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1584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134" name="Rectangle 57"/>
                <p:cNvSpPr>
                  <a:spLocks noChangeArrowheads="1"/>
                </p:cNvSpPr>
                <p:nvPr/>
              </p:nvSpPr>
              <p:spPr bwMode="auto">
                <a:xfrm>
                  <a:off x="3303" y="1748"/>
                  <a:ext cx="249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黑体" pitchFamily="2" charset="-122"/>
                    </a:rPr>
                    <a:t>…</a:t>
                  </a:r>
                </a:p>
              </p:txBody>
            </p:sp>
          </p:grpSp>
          <p:sp>
            <p:nvSpPr>
              <p:cNvPr id="108" name="Rectangle 58"/>
              <p:cNvSpPr>
                <a:spLocks noChangeArrowheads="1"/>
              </p:cNvSpPr>
              <p:nvPr/>
            </p:nvSpPr>
            <p:spPr bwMode="auto">
              <a:xfrm>
                <a:off x="2448" y="2000"/>
                <a:ext cx="67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zh-CN" altLang="en-US">
                    <a:ea typeface="黑体" pitchFamily="2" charset="-122"/>
                  </a:rPr>
                  <a:t>操作前</a:t>
                </a:r>
              </a:p>
            </p:txBody>
          </p:sp>
          <p:sp>
            <p:nvSpPr>
              <p:cNvPr id="109" name="Rectangle 59"/>
              <p:cNvSpPr>
                <a:spLocks noChangeArrowheads="1"/>
              </p:cNvSpPr>
              <p:nvPr/>
            </p:nvSpPr>
            <p:spPr bwMode="auto">
              <a:xfrm>
                <a:off x="4304" y="2016"/>
                <a:ext cx="67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zh-CN" altLang="en-US">
                    <a:ea typeface="黑体" pitchFamily="2" charset="-122"/>
                  </a:rPr>
                  <a:t>操作后</a:t>
                </a:r>
              </a:p>
            </p:txBody>
          </p:sp>
          <p:grpSp>
            <p:nvGrpSpPr>
              <p:cNvPr id="110" name="Group 60"/>
              <p:cNvGrpSpPr>
                <a:grpSpLocks/>
              </p:cNvGrpSpPr>
              <p:nvPr/>
            </p:nvGrpSpPr>
            <p:grpSpPr bwMode="auto">
              <a:xfrm>
                <a:off x="3786" y="1344"/>
                <a:ext cx="1638" cy="616"/>
                <a:chOff x="2010" y="2504"/>
                <a:chExt cx="1638" cy="616"/>
              </a:xfrm>
            </p:grpSpPr>
            <p:grpSp>
              <p:nvGrpSpPr>
                <p:cNvPr id="111" name="Group 61"/>
                <p:cNvGrpSpPr>
                  <a:grpSpLocks/>
                </p:cNvGrpSpPr>
                <p:nvPr/>
              </p:nvGrpSpPr>
              <p:grpSpPr bwMode="auto">
                <a:xfrm>
                  <a:off x="2964" y="2504"/>
                  <a:ext cx="204" cy="399"/>
                  <a:chOff x="432" y="2688"/>
                  <a:chExt cx="204" cy="399"/>
                </a:xfrm>
              </p:grpSpPr>
              <p:sp>
                <p:nvSpPr>
                  <p:cNvPr id="12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q</a:t>
                    </a:r>
                  </a:p>
                </p:txBody>
              </p:sp>
              <p:sp>
                <p:nvSpPr>
                  <p:cNvPr id="129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" name="Group 64"/>
                <p:cNvGrpSpPr>
                  <a:grpSpLocks/>
                </p:cNvGrpSpPr>
                <p:nvPr/>
              </p:nvGrpSpPr>
              <p:grpSpPr bwMode="auto">
                <a:xfrm>
                  <a:off x="2010" y="2508"/>
                  <a:ext cx="1638" cy="612"/>
                  <a:chOff x="1914" y="1344"/>
                  <a:chExt cx="1638" cy="612"/>
                </a:xfrm>
              </p:grpSpPr>
              <p:grpSp>
                <p:nvGrpSpPr>
                  <p:cNvPr id="113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85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25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126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7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4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423" y="134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123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p</a:t>
                      </a:r>
                    </a:p>
                  </p:txBody>
                </p:sp>
                <p:sp>
                  <p:nvSpPr>
                    <p:cNvPr id="124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5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39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20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21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6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1914" y="174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118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9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1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303" y="1748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…</a:t>
                    </a:r>
                  </a:p>
                </p:txBody>
              </p:sp>
            </p:grpSp>
          </p:grpSp>
        </p:grpSp>
        <p:grpSp>
          <p:nvGrpSpPr>
            <p:cNvPr id="9" name="Group 80"/>
            <p:cNvGrpSpPr>
              <a:grpSpLocks/>
            </p:cNvGrpSpPr>
            <p:nvPr/>
          </p:nvGrpSpPr>
          <p:grpSpPr bwMode="auto">
            <a:xfrm>
              <a:off x="144" y="2164"/>
              <a:ext cx="5328" cy="906"/>
              <a:chOff x="192" y="2112"/>
              <a:chExt cx="5328" cy="912"/>
            </a:xfrm>
          </p:grpSpPr>
          <p:sp>
            <p:nvSpPr>
              <p:cNvPr id="71" name="Rectangle 81"/>
              <p:cNvSpPr>
                <a:spLocks noChangeArrowheads="1"/>
              </p:cNvSpPr>
              <p:nvPr/>
            </p:nvSpPr>
            <p:spPr bwMode="auto">
              <a:xfrm>
                <a:off x="192" y="2416"/>
                <a:ext cx="1474" cy="2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zh-CN" altLang="en-US" sz="2800">
                    <a:latin typeface="宋体" charset="-122"/>
                    <a:ea typeface="Arial Unicode MS" pitchFamily="34" charset="-122"/>
                    <a:cs typeface="Arial Unicode MS" pitchFamily="34" charset="-122"/>
                  </a:rPr>
                  <a:t>③</a:t>
                </a:r>
                <a:r>
                  <a:rPr lang="zh-CN" altLang="en-US" sz="2800">
                    <a:ea typeface="黑体" pitchFamily="2" charset="-122"/>
                  </a:rPr>
                  <a:t>  </a:t>
                </a:r>
                <a:r>
                  <a:rPr lang="en-US" altLang="zh-CN" sz="2800">
                    <a:ea typeface="黑体" pitchFamily="2" charset="-122"/>
                  </a:rPr>
                  <a:t>p=p-&gt;next </a:t>
                </a:r>
                <a:r>
                  <a:rPr lang="en-US" altLang="zh-CN" sz="3200">
                    <a:ea typeface="黑体" pitchFamily="2" charset="-122"/>
                  </a:rPr>
                  <a:t>;</a:t>
                </a:r>
              </a:p>
            </p:txBody>
          </p:sp>
          <p:grpSp>
            <p:nvGrpSpPr>
              <p:cNvPr id="72" name="Group 82"/>
              <p:cNvGrpSpPr>
                <a:grpSpLocks/>
              </p:cNvGrpSpPr>
              <p:nvPr/>
            </p:nvGrpSpPr>
            <p:grpSpPr bwMode="auto">
              <a:xfrm>
                <a:off x="1962" y="2112"/>
                <a:ext cx="1638" cy="612"/>
                <a:chOff x="1914" y="1344"/>
                <a:chExt cx="1638" cy="612"/>
              </a:xfrm>
            </p:grpSpPr>
            <p:grpSp>
              <p:nvGrpSpPr>
                <p:cNvPr id="91" name="Group 83"/>
                <p:cNvGrpSpPr>
                  <a:grpSpLocks/>
                </p:cNvGrpSpPr>
                <p:nvPr/>
              </p:nvGrpSpPr>
              <p:grpSpPr bwMode="auto">
                <a:xfrm>
                  <a:off x="2851" y="1744"/>
                  <a:ext cx="453" cy="212"/>
                  <a:chOff x="2160" y="2928"/>
                  <a:chExt cx="453" cy="212"/>
                </a:xfrm>
              </p:grpSpPr>
              <p:sp>
                <p:nvSpPr>
                  <p:cNvPr id="103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04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2" name="Group 87"/>
                <p:cNvGrpSpPr>
                  <a:grpSpLocks/>
                </p:cNvGrpSpPr>
                <p:nvPr/>
              </p:nvGrpSpPr>
              <p:grpSpPr bwMode="auto">
                <a:xfrm>
                  <a:off x="2423" y="1344"/>
                  <a:ext cx="204" cy="399"/>
                  <a:chOff x="432" y="2688"/>
                  <a:chExt cx="204" cy="399"/>
                </a:xfrm>
              </p:grpSpPr>
              <p:sp>
                <p:nvSpPr>
                  <p:cNvPr id="101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p</a:t>
                    </a:r>
                  </a:p>
                </p:txBody>
              </p:sp>
              <p:sp>
                <p:nvSpPr>
                  <p:cNvPr id="102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3" name="Group 90"/>
                <p:cNvGrpSpPr>
                  <a:grpSpLocks/>
                </p:cNvGrpSpPr>
                <p:nvPr/>
              </p:nvGrpSpPr>
              <p:grpSpPr bwMode="auto">
                <a:xfrm>
                  <a:off x="2391" y="1744"/>
                  <a:ext cx="453" cy="212"/>
                  <a:chOff x="2160" y="2928"/>
                  <a:chExt cx="453" cy="212"/>
                </a:xfrm>
              </p:grpSpPr>
              <p:sp>
                <p:nvSpPr>
                  <p:cNvPr id="9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99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4" name="Group 94"/>
                <p:cNvGrpSpPr>
                  <a:grpSpLocks/>
                </p:cNvGrpSpPr>
                <p:nvPr/>
              </p:nvGrpSpPr>
              <p:grpSpPr bwMode="auto">
                <a:xfrm>
                  <a:off x="1914" y="1744"/>
                  <a:ext cx="477" cy="204"/>
                  <a:chOff x="928" y="1584"/>
                  <a:chExt cx="477" cy="204"/>
                </a:xfrm>
              </p:grpSpPr>
              <p:sp>
                <p:nvSpPr>
                  <p:cNvPr id="96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1224" y="1672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1584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95" name="Rectangle 97"/>
                <p:cNvSpPr>
                  <a:spLocks noChangeArrowheads="1"/>
                </p:cNvSpPr>
                <p:nvPr/>
              </p:nvSpPr>
              <p:spPr bwMode="auto">
                <a:xfrm>
                  <a:off x="3303" y="1748"/>
                  <a:ext cx="249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黑体" pitchFamily="2" charset="-122"/>
                    </a:rPr>
                    <a:t>…</a:t>
                  </a:r>
                </a:p>
              </p:txBody>
            </p:sp>
          </p:grpSp>
          <p:sp>
            <p:nvSpPr>
              <p:cNvPr id="73" name="Rectangle 98"/>
              <p:cNvSpPr>
                <a:spLocks noChangeArrowheads="1"/>
              </p:cNvSpPr>
              <p:nvPr/>
            </p:nvSpPr>
            <p:spPr bwMode="auto">
              <a:xfrm>
                <a:off x="2496" y="2768"/>
                <a:ext cx="67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zh-CN" altLang="en-US">
                    <a:ea typeface="黑体" pitchFamily="2" charset="-122"/>
                  </a:rPr>
                  <a:t>操作前</a:t>
                </a:r>
              </a:p>
            </p:txBody>
          </p:sp>
          <p:sp>
            <p:nvSpPr>
              <p:cNvPr id="74" name="Rectangle 99"/>
              <p:cNvSpPr>
                <a:spLocks noChangeArrowheads="1"/>
              </p:cNvSpPr>
              <p:nvPr/>
            </p:nvSpPr>
            <p:spPr bwMode="auto">
              <a:xfrm>
                <a:off x="4352" y="2784"/>
                <a:ext cx="67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zh-CN" altLang="en-US">
                    <a:ea typeface="黑体" pitchFamily="2" charset="-122"/>
                  </a:rPr>
                  <a:t>操作后</a:t>
                </a:r>
              </a:p>
            </p:txBody>
          </p:sp>
          <p:grpSp>
            <p:nvGrpSpPr>
              <p:cNvPr id="75" name="Group 100"/>
              <p:cNvGrpSpPr>
                <a:grpSpLocks/>
              </p:cNvGrpSpPr>
              <p:nvPr/>
            </p:nvGrpSpPr>
            <p:grpSpPr bwMode="auto">
              <a:xfrm>
                <a:off x="3882" y="2112"/>
                <a:ext cx="1638" cy="620"/>
                <a:chOff x="3882" y="2112"/>
                <a:chExt cx="1638" cy="620"/>
              </a:xfrm>
            </p:grpSpPr>
            <p:grpSp>
              <p:nvGrpSpPr>
                <p:cNvPr id="76" name="Group 101"/>
                <p:cNvGrpSpPr>
                  <a:grpSpLocks/>
                </p:cNvGrpSpPr>
                <p:nvPr/>
              </p:nvGrpSpPr>
              <p:grpSpPr bwMode="auto">
                <a:xfrm>
                  <a:off x="4788" y="2112"/>
                  <a:ext cx="204" cy="399"/>
                  <a:chOff x="432" y="2688"/>
                  <a:chExt cx="204" cy="399"/>
                </a:xfrm>
              </p:grpSpPr>
              <p:sp>
                <p:nvSpPr>
                  <p:cNvPr id="89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p</a:t>
                    </a:r>
                  </a:p>
                </p:txBody>
              </p:sp>
              <p:sp>
                <p:nvSpPr>
                  <p:cNvPr id="90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7" name="Group 104"/>
                <p:cNvGrpSpPr>
                  <a:grpSpLocks/>
                </p:cNvGrpSpPr>
                <p:nvPr/>
              </p:nvGrpSpPr>
              <p:grpSpPr bwMode="auto">
                <a:xfrm>
                  <a:off x="4819" y="2520"/>
                  <a:ext cx="453" cy="212"/>
                  <a:chOff x="2160" y="2928"/>
                  <a:chExt cx="453" cy="212"/>
                </a:xfrm>
              </p:grpSpPr>
              <p:sp>
                <p:nvSpPr>
                  <p:cNvPr id="8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87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8" name="Group 108"/>
                <p:cNvGrpSpPr>
                  <a:grpSpLocks/>
                </p:cNvGrpSpPr>
                <p:nvPr/>
              </p:nvGrpSpPr>
              <p:grpSpPr bwMode="auto">
                <a:xfrm>
                  <a:off x="4359" y="2520"/>
                  <a:ext cx="453" cy="212"/>
                  <a:chOff x="2160" y="2928"/>
                  <a:chExt cx="453" cy="212"/>
                </a:xfrm>
              </p:grpSpPr>
              <p:sp>
                <p:nvSpPr>
                  <p:cNvPr id="83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84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9" name="Group 112"/>
                <p:cNvGrpSpPr>
                  <a:grpSpLocks/>
                </p:cNvGrpSpPr>
                <p:nvPr/>
              </p:nvGrpSpPr>
              <p:grpSpPr bwMode="auto">
                <a:xfrm>
                  <a:off x="3882" y="2520"/>
                  <a:ext cx="477" cy="204"/>
                  <a:chOff x="928" y="1584"/>
                  <a:chExt cx="477" cy="204"/>
                </a:xfrm>
              </p:grpSpPr>
              <p:sp>
                <p:nvSpPr>
                  <p:cNvPr id="81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224" y="1672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1584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80" name="Rectangle 115"/>
                <p:cNvSpPr>
                  <a:spLocks noChangeArrowheads="1"/>
                </p:cNvSpPr>
                <p:nvPr/>
              </p:nvSpPr>
              <p:spPr bwMode="auto">
                <a:xfrm>
                  <a:off x="5271" y="2524"/>
                  <a:ext cx="249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黑体" pitchFamily="2" charset="-122"/>
                    </a:rPr>
                    <a:t>…</a:t>
                  </a:r>
                </a:p>
              </p:txBody>
            </p:sp>
          </p:grpSp>
        </p:grpSp>
        <p:grpSp>
          <p:nvGrpSpPr>
            <p:cNvPr id="10" name="Group 116"/>
            <p:cNvGrpSpPr>
              <a:grpSpLocks/>
            </p:cNvGrpSpPr>
            <p:nvPr/>
          </p:nvGrpSpPr>
          <p:grpSpPr bwMode="auto">
            <a:xfrm>
              <a:off x="144" y="3077"/>
              <a:ext cx="5328" cy="1195"/>
              <a:chOff x="144" y="3077"/>
              <a:chExt cx="5328" cy="1195"/>
            </a:xfrm>
          </p:grpSpPr>
          <p:sp>
            <p:nvSpPr>
              <p:cNvPr id="11" name="Rectangle 117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1474" cy="29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zh-CN" altLang="en-US" sz="2800">
                    <a:latin typeface="宋体" charset="-122"/>
                    <a:ea typeface="Arial Unicode MS" pitchFamily="34" charset="-122"/>
                    <a:cs typeface="Arial Unicode MS" pitchFamily="34" charset="-122"/>
                  </a:rPr>
                  <a:t>④</a:t>
                </a:r>
                <a:r>
                  <a:rPr lang="zh-CN" altLang="en-US" sz="2800">
                    <a:ea typeface="黑体" pitchFamily="2" charset="-122"/>
                  </a:rPr>
                  <a:t>  </a:t>
                </a:r>
                <a:r>
                  <a:rPr lang="en-US" altLang="zh-CN" sz="2800">
                    <a:ea typeface="黑体" pitchFamily="2" charset="-122"/>
                  </a:rPr>
                  <a:t>q-&gt;next=p </a:t>
                </a:r>
                <a:r>
                  <a:rPr lang="en-US" altLang="zh-CN" sz="3200">
                    <a:ea typeface="黑体" pitchFamily="2" charset="-122"/>
                  </a:rPr>
                  <a:t>;</a:t>
                </a:r>
              </a:p>
            </p:txBody>
          </p:sp>
          <p:grpSp>
            <p:nvGrpSpPr>
              <p:cNvPr id="12" name="Group 118"/>
              <p:cNvGrpSpPr>
                <a:grpSpLocks/>
              </p:cNvGrpSpPr>
              <p:nvPr/>
            </p:nvGrpSpPr>
            <p:grpSpPr bwMode="auto">
              <a:xfrm>
                <a:off x="1914" y="3077"/>
                <a:ext cx="1638" cy="907"/>
                <a:chOff x="1914" y="2933"/>
                <a:chExt cx="1638" cy="907"/>
              </a:xfrm>
            </p:grpSpPr>
            <p:grpSp>
              <p:nvGrpSpPr>
                <p:cNvPr id="45" name="Group 119"/>
                <p:cNvGrpSpPr>
                  <a:grpSpLocks/>
                </p:cNvGrpSpPr>
                <p:nvPr/>
              </p:nvGrpSpPr>
              <p:grpSpPr bwMode="auto">
                <a:xfrm>
                  <a:off x="2144" y="3590"/>
                  <a:ext cx="1072" cy="250"/>
                  <a:chOff x="1353" y="3490"/>
                  <a:chExt cx="1072" cy="250"/>
                </a:xfrm>
              </p:grpSpPr>
              <p:grpSp>
                <p:nvGrpSpPr>
                  <p:cNvPr id="62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1744" y="3520"/>
                    <a:ext cx="681" cy="220"/>
                    <a:chOff x="3504" y="2160"/>
                    <a:chExt cx="681" cy="220"/>
                  </a:xfrm>
                </p:grpSpPr>
                <p:grpSp>
                  <p:nvGrpSpPr>
                    <p:cNvPr id="66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4" y="2160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68" name="Rectangle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69" name="Line 1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0" name="Line 1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7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2176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63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1353" y="3490"/>
                    <a:ext cx="388" cy="204"/>
                    <a:chOff x="1353" y="3490"/>
                    <a:chExt cx="388" cy="204"/>
                  </a:xfrm>
                </p:grpSpPr>
                <p:sp>
                  <p:nvSpPr>
                    <p:cNvPr id="64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36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3490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p</a:t>
                      </a:r>
                    </a:p>
                  </p:txBody>
                </p:sp>
              </p:grpSp>
            </p:grpSp>
            <p:grpSp>
              <p:nvGrpSpPr>
                <p:cNvPr id="46" name="Group 129"/>
                <p:cNvGrpSpPr>
                  <a:grpSpLocks/>
                </p:cNvGrpSpPr>
                <p:nvPr/>
              </p:nvGrpSpPr>
              <p:grpSpPr bwMode="auto">
                <a:xfrm>
                  <a:off x="1914" y="2933"/>
                  <a:ext cx="1638" cy="609"/>
                  <a:chOff x="1914" y="1344"/>
                  <a:chExt cx="1638" cy="612"/>
                </a:xfrm>
              </p:grpSpPr>
              <p:grpSp>
                <p:nvGrpSpPr>
                  <p:cNvPr id="47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85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59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60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" name="Line 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8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2423" y="134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57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q</a:t>
                      </a:r>
                    </a:p>
                  </p:txBody>
                </p:sp>
                <p:sp>
                  <p:nvSpPr>
                    <p:cNvPr id="58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9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239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54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55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0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1914" y="174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52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51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3303" y="1748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3" name="Rectangle 145"/>
              <p:cNvSpPr>
                <a:spLocks noChangeArrowheads="1"/>
              </p:cNvSpPr>
              <p:nvPr/>
            </p:nvSpPr>
            <p:spPr bwMode="auto">
              <a:xfrm>
                <a:off x="2448" y="4032"/>
                <a:ext cx="672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zh-CN" altLang="en-US">
                    <a:ea typeface="黑体" pitchFamily="2" charset="-122"/>
                  </a:rPr>
                  <a:t>操作前</a:t>
                </a:r>
              </a:p>
            </p:txBody>
          </p:sp>
          <p:sp>
            <p:nvSpPr>
              <p:cNvPr id="14" name="Rectangle 146"/>
              <p:cNvSpPr>
                <a:spLocks noChangeArrowheads="1"/>
              </p:cNvSpPr>
              <p:nvPr/>
            </p:nvSpPr>
            <p:spPr bwMode="auto">
              <a:xfrm>
                <a:off x="4304" y="4033"/>
                <a:ext cx="672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zh-CN" altLang="en-US">
                    <a:ea typeface="黑体" pitchFamily="2" charset="-122"/>
                  </a:rPr>
                  <a:t>操作后</a:t>
                </a:r>
              </a:p>
            </p:txBody>
          </p:sp>
          <p:grpSp>
            <p:nvGrpSpPr>
              <p:cNvPr id="15" name="Group 147"/>
              <p:cNvGrpSpPr>
                <a:grpSpLocks/>
              </p:cNvGrpSpPr>
              <p:nvPr/>
            </p:nvGrpSpPr>
            <p:grpSpPr bwMode="auto">
              <a:xfrm>
                <a:off x="3834" y="3077"/>
                <a:ext cx="1638" cy="941"/>
                <a:chOff x="3834" y="2933"/>
                <a:chExt cx="1638" cy="941"/>
              </a:xfrm>
            </p:grpSpPr>
            <p:grpSp>
              <p:nvGrpSpPr>
                <p:cNvPr id="17" name="Group 148"/>
                <p:cNvGrpSpPr>
                  <a:grpSpLocks/>
                </p:cNvGrpSpPr>
                <p:nvPr/>
              </p:nvGrpSpPr>
              <p:grpSpPr bwMode="auto">
                <a:xfrm>
                  <a:off x="3834" y="2933"/>
                  <a:ext cx="1638" cy="718"/>
                  <a:chOff x="3834" y="2933"/>
                  <a:chExt cx="1638" cy="718"/>
                </a:xfrm>
              </p:grpSpPr>
              <p:grpSp>
                <p:nvGrpSpPr>
                  <p:cNvPr id="28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4320" y="2933"/>
                    <a:ext cx="204" cy="397"/>
                    <a:chOff x="432" y="2688"/>
                    <a:chExt cx="204" cy="399"/>
                  </a:xfrm>
                </p:grpSpPr>
                <p:sp>
                  <p:nvSpPr>
                    <p:cNvPr id="43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q</a:t>
                      </a:r>
                    </a:p>
                  </p:txBody>
                </p:sp>
                <p:sp>
                  <p:nvSpPr>
                    <p:cNvPr id="44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4771" y="3339"/>
                    <a:ext cx="453" cy="211"/>
                    <a:chOff x="2160" y="2928"/>
                    <a:chExt cx="453" cy="212"/>
                  </a:xfrm>
                </p:grpSpPr>
                <p:sp>
                  <p:nvSpPr>
                    <p:cNvPr id="40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41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0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3834" y="3347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38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31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5223" y="3343"/>
                    <a:ext cx="249" cy="20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…</a:t>
                    </a:r>
                  </a:p>
                </p:txBody>
              </p:sp>
              <p:grpSp>
                <p:nvGrpSpPr>
                  <p:cNvPr id="32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4311" y="3331"/>
                    <a:ext cx="408" cy="320"/>
                    <a:chOff x="4311" y="3339"/>
                    <a:chExt cx="408" cy="320"/>
                  </a:xfrm>
                </p:grpSpPr>
                <p:sp>
                  <p:nvSpPr>
                    <p:cNvPr id="33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11" y="3339"/>
                      <a:ext cx="317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34" name="Line 1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9" y="3347"/>
                      <a:ext cx="0" cy="20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5" name="Group 1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60" y="3478"/>
                      <a:ext cx="159" cy="181"/>
                      <a:chOff x="1488" y="4862"/>
                      <a:chExt cx="159" cy="181"/>
                    </a:xfrm>
                  </p:grpSpPr>
                  <p:sp>
                    <p:nvSpPr>
                      <p:cNvPr id="36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8" y="4862"/>
                        <a:ext cx="159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" name="Line 1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40" y="4862"/>
                        <a:ext cx="0" cy="18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8" name="Group 166"/>
                <p:cNvGrpSpPr>
                  <a:grpSpLocks/>
                </p:cNvGrpSpPr>
                <p:nvPr/>
              </p:nvGrpSpPr>
              <p:grpSpPr bwMode="auto">
                <a:xfrm>
                  <a:off x="4176" y="3624"/>
                  <a:ext cx="1072" cy="250"/>
                  <a:chOff x="1353" y="3490"/>
                  <a:chExt cx="1072" cy="250"/>
                </a:xfrm>
              </p:grpSpPr>
              <p:grpSp>
                <p:nvGrpSpPr>
                  <p:cNvPr id="19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1744" y="3520"/>
                    <a:ext cx="681" cy="220"/>
                    <a:chOff x="3504" y="2160"/>
                    <a:chExt cx="681" cy="220"/>
                  </a:xfrm>
                </p:grpSpPr>
                <p:grpSp>
                  <p:nvGrpSpPr>
                    <p:cNvPr id="23" name="Group 1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4" y="2160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25" name="Rectangle 1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4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2176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20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1353" y="3490"/>
                    <a:ext cx="388" cy="204"/>
                    <a:chOff x="1353" y="3490"/>
                    <a:chExt cx="388" cy="204"/>
                  </a:xfrm>
                </p:grpSpPr>
                <p:sp>
                  <p:nvSpPr>
                    <p:cNvPr id="21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36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" name="Rectangle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3490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p</a:t>
                      </a:r>
                    </a:p>
                  </p:txBody>
                </p:sp>
              </p:grpSp>
            </p:grpSp>
          </p:grpSp>
          <p:sp>
            <p:nvSpPr>
              <p:cNvPr id="16" name="Rectangle 176"/>
              <p:cNvSpPr>
                <a:spLocks noChangeArrowheads="1"/>
              </p:cNvSpPr>
              <p:nvPr/>
            </p:nvSpPr>
            <p:spPr bwMode="auto">
              <a:xfrm>
                <a:off x="1120" y="3600"/>
                <a:ext cx="295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ea typeface="黑体" pitchFamily="2" charset="-122"/>
                  </a:rPr>
                  <a:t>(a)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C653C-EAD3-435F-98D7-717E3B9C06C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0" y="-89155"/>
            <a:ext cx="8318501" cy="6888163"/>
            <a:chOff x="0" y="-19"/>
            <a:chExt cx="5240" cy="4339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0" y="1463"/>
              <a:ext cx="5240" cy="2857"/>
              <a:chOff x="41" y="1416"/>
              <a:chExt cx="5240" cy="2857"/>
            </a:xfrm>
          </p:grpSpPr>
          <p:sp>
            <p:nvSpPr>
              <p:cNvPr id="78" name="Rectangle 4"/>
              <p:cNvSpPr>
                <a:spLocks noChangeArrowheads="1"/>
              </p:cNvSpPr>
              <p:nvPr/>
            </p:nvSpPr>
            <p:spPr bwMode="auto">
              <a:xfrm>
                <a:off x="41" y="1416"/>
                <a:ext cx="2026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zh-CN" altLang="en-US" sz="2800" dirty="0">
                    <a:latin typeface="宋体" charset="-122"/>
                    <a:ea typeface="Arial Unicode MS" pitchFamily="34" charset="-122"/>
                    <a:cs typeface="Arial Unicode MS" pitchFamily="34" charset="-122"/>
                  </a:rPr>
                  <a:t>⑤</a:t>
                </a:r>
                <a:r>
                  <a:rPr lang="zh-CN" altLang="en-US" sz="2800" dirty="0">
                    <a:ea typeface="黑体" pitchFamily="2" charset="-122"/>
                  </a:rPr>
                  <a:t> </a:t>
                </a:r>
                <a:r>
                  <a:rPr lang="en-US" altLang="zh-CN" sz="2800" dirty="0">
                    <a:ea typeface="黑体" pitchFamily="2" charset="-122"/>
                  </a:rPr>
                  <a:t>q-&gt;next=p-&gt;</a:t>
                </a:r>
                <a:r>
                  <a:rPr lang="en-US" altLang="zh-CN" sz="2800" dirty="0" smtClean="0">
                    <a:ea typeface="黑体" pitchFamily="2" charset="-122"/>
                  </a:rPr>
                  <a:t>next</a:t>
                </a:r>
                <a:r>
                  <a:rPr lang="en-US" altLang="zh-CN" sz="3200" dirty="0" smtClean="0">
                    <a:ea typeface="黑体" pitchFamily="2" charset="-122"/>
                  </a:rPr>
                  <a:t>;</a:t>
                </a:r>
                <a:endParaRPr lang="en-US" altLang="zh-CN" sz="3200" dirty="0">
                  <a:ea typeface="黑体" pitchFamily="2" charset="-122"/>
                </a:endParaRPr>
              </a:p>
            </p:txBody>
          </p:sp>
          <p:grpSp>
            <p:nvGrpSpPr>
              <p:cNvPr id="79" name="Group 5"/>
              <p:cNvGrpSpPr>
                <a:grpSpLocks/>
              </p:cNvGrpSpPr>
              <p:nvPr/>
            </p:nvGrpSpPr>
            <p:grpSpPr bwMode="auto">
              <a:xfrm>
                <a:off x="889" y="1583"/>
                <a:ext cx="4392" cy="1151"/>
                <a:chOff x="864" y="144"/>
                <a:chExt cx="4422" cy="1195"/>
              </a:xfrm>
            </p:grpSpPr>
            <p:sp>
              <p:nvSpPr>
                <p:cNvPr id="152" name="Rectangle 6"/>
                <p:cNvSpPr>
                  <a:spLocks noChangeArrowheads="1"/>
                </p:cNvSpPr>
                <p:nvPr/>
              </p:nvSpPr>
              <p:spPr bwMode="auto">
                <a:xfrm>
                  <a:off x="864" y="672"/>
                  <a:ext cx="295" cy="27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2800">
                      <a:ea typeface="Arial Unicode MS" pitchFamily="34" charset="-122"/>
                      <a:cs typeface="Arial Unicode MS" pitchFamily="34" charset="-122"/>
                    </a:rPr>
                    <a:t>(a)</a:t>
                  </a:r>
                  <a:endParaRPr lang="en-US" altLang="zh-CN" sz="3200">
                    <a:ea typeface="黑体" pitchFamily="2" charset="-122"/>
                  </a:endParaRPr>
                </a:p>
              </p:txBody>
            </p:sp>
            <p:grpSp>
              <p:nvGrpSpPr>
                <p:cNvPr id="153" name="Group 7"/>
                <p:cNvGrpSpPr>
                  <a:grpSpLocks/>
                </p:cNvGrpSpPr>
                <p:nvPr/>
              </p:nvGrpSpPr>
              <p:grpSpPr bwMode="auto">
                <a:xfrm>
                  <a:off x="1778" y="801"/>
                  <a:ext cx="1540" cy="250"/>
                  <a:chOff x="1676" y="897"/>
                  <a:chExt cx="1540" cy="250"/>
                </a:xfrm>
              </p:grpSpPr>
              <p:grpSp>
                <p:nvGrpSpPr>
                  <p:cNvPr id="204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072" y="928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21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x</a:t>
                      </a:r>
                    </a:p>
                  </p:txBody>
                </p:sp>
                <p:sp>
                  <p:nvSpPr>
                    <p:cNvPr id="215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6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535" y="927"/>
                    <a:ext cx="681" cy="220"/>
                    <a:chOff x="3504" y="2160"/>
                    <a:chExt cx="681" cy="220"/>
                  </a:xfrm>
                </p:grpSpPr>
                <p:grpSp>
                  <p:nvGrpSpPr>
                    <p:cNvPr id="209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4" y="2160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211" name="Rectangl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y</a:t>
                        </a:r>
                      </a:p>
                    </p:txBody>
                  </p:sp>
                  <p:sp>
                    <p:nvSpPr>
                      <p:cNvPr id="212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3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1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2176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20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676" y="897"/>
                    <a:ext cx="388" cy="204"/>
                    <a:chOff x="1353" y="3490"/>
                    <a:chExt cx="388" cy="204"/>
                  </a:xfrm>
                </p:grpSpPr>
                <p:sp>
                  <p:nvSpPr>
                    <p:cNvPr id="207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36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8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3490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p</a:t>
                      </a:r>
                    </a:p>
                  </p:txBody>
                </p:sp>
              </p:grpSp>
            </p:grpSp>
            <p:grpSp>
              <p:nvGrpSpPr>
                <p:cNvPr id="154" name="Group 21"/>
                <p:cNvGrpSpPr>
                  <a:grpSpLocks/>
                </p:cNvGrpSpPr>
                <p:nvPr/>
              </p:nvGrpSpPr>
              <p:grpSpPr bwMode="auto">
                <a:xfrm>
                  <a:off x="1728" y="144"/>
                  <a:ext cx="1638" cy="609"/>
                  <a:chOff x="1914" y="1344"/>
                  <a:chExt cx="1638" cy="612"/>
                </a:xfrm>
              </p:grpSpPr>
              <p:grpSp>
                <p:nvGrpSpPr>
                  <p:cNvPr id="18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85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201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202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3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90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423" y="134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199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q</a:t>
                      </a:r>
                    </a:p>
                  </p:txBody>
                </p:sp>
                <p:sp>
                  <p:nvSpPr>
                    <p:cNvPr id="200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91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39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96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97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8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92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1914" y="174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194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93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303" y="1748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155" name="Rectangle 37"/>
                <p:cNvSpPr>
                  <a:spLocks noChangeArrowheads="1"/>
                </p:cNvSpPr>
                <p:nvPr/>
              </p:nvSpPr>
              <p:spPr bwMode="auto">
                <a:xfrm>
                  <a:off x="2262" y="1056"/>
                  <a:ext cx="672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a typeface="黑体" pitchFamily="2" charset="-122"/>
                    </a:rPr>
                    <a:t>操作前</a:t>
                  </a:r>
                </a:p>
              </p:txBody>
            </p:sp>
            <p:sp>
              <p:nvSpPr>
                <p:cNvPr id="156" name="Rectangle 38"/>
                <p:cNvSpPr>
                  <a:spLocks noChangeArrowheads="1"/>
                </p:cNvSpPr>
                <p:nvPr/>
              </p:nvSpPr>
              <p:spPr bwMode="auto">
                <a:xfrm>
                  <a:off x="4118" y="1100"/>
                  <a:ext cx="672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a typeface="黑体" pitchFamily="2" charset="-122"/>
                    </a:rPr>
                    <a:t>操作后</a:t>
                  </a:r>
                </a:p>
              </p:txBody>
            </p:sp>
            <p:grpSp>
              <p:nvGrpSpPr>
                <p:cNvPr id="157" name="Group 39"/>
                <p:cNvGrpSpPr>
                  <a:grpSpLocks/>
                </p:cNvGrpSpPr>
                <p:nvPr/>
              </p:nvGrpSpPr>
              <p:grpSpPr bwMode="auto">
                <a:xfrm>
                  <a:off x="3648" y="144"/>
                  <a:ext cx="1638" cy="702"/>
                  <a:chOff x="3834" y="2933"/>
                  <a:chExt cx="1638" cy="702"/>
                </a:xfrm>
              </p:grpSpPr>
              <p:grpSp>
                <p:nvGrpSpPr>
                  <p:cNvPr id="172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4320" y="2933"/>
                    <a:ext cx="204" cy="397"/>
                    <a:chOff x="432" y="2688"/>
                    <a:chExt cx="204" cy="399"/>
                  </a:xfrm>
                </p:grpSpPr>
                <p:sp>
                  <p:nvSpPr>
                    <p:cNvPr id="187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q</a:t>
                      </a:r>
                    </a:p>
                  </p:txBody>
                </p:sp>
                <p:sp>
                  <p:nvSpPr>
                    <p:cNvPr id="188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3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4771" y="3339"/>
                    <a:ext cx="453" cy="211"/>
                    <a:chOff x="2160" y="2928"/>
                    <a:chExt cx="453" cy="212"/>
                  </a:xfrm>
                </p:grpSpPr>
                <p:sp>
                  <p:nvSpPr>
                    <p:cNvPr id="184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185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4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834" y="3347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182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3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75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5223" y="3343"/>
                    <a:ext cx="249" cy="20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…</a:t>
                    </a:r>
                  </a:p>
                </p:txBody>
              </p:sp>
              <p:grpSp>
                <p:nvGrpSpPr>
                  <p:cNvPr id="176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4311" y="3331"/>
                    <a:ext cx="408" cy="304"/>
                    <a:chOff x="4311" y="3339"/>
                    <a:chExt cx="408" cy="304"/>
                  </a:xfrm>
                </p:grpSpPr>
                <p:sp>
                  <p:nvSpPr>
                    <p:cNvPr id="177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11" y="3339"/>
                      <a:ext cx="317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78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9" y="3347"/>
                      <a:ext cx="0" cy="20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79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60" y="3460"/>
                      <a:ext cx="159" cy="183"/>
                      <a:chOff x="1488" y="4844"/>
                      <a:chExt cx="159" cy="183"/>
                    </a:xfrm>
                  </p:grpSpPr>
                  <p:sp>
                    <p:nvSpPr>
                      <p:cNvPr id="180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8" y="4844"/>
                        <a:ext cx="159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1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40" y="4844"/>
                        <a:ext cx="0" cy="183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58" name="Group 57"/>
                <p:cNvGrpSpPr>
                  <a:grpSpLocks/>
                </p:cNvGrpSpPr>
                <p:nvPr/>
              </p:nvGrpSpPr>
              <p:grpSpPr bwMode="auto">
                <a:xfrm>
                  <a:off x="3606" y="830"/>
                  <a:ext cx="1540" cy="250"/>
                  <a:chOff x="1676" y="897"/>
                  <a:chExt cx="1540" cy="250"/>
                </a:xfrm>
              </p:grpSpPr>
              <p:grpSp>
                <p:nvGrpSpPr>
                  <p:cNvPr id="159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072" y="928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69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x</a:t>
                      </a:r>
                    </a:p>
                  </p:txBody>
                </p:sp>
                <p:sp>
                  <p:nvSpPr>
                    <p:cNvPr id="170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1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2535" y="927"/>
                    <a:ext cx="681" cy="220"/>
                    <a:chOff x="3504" y="2160"/>
                    <a:chExt cx="681" cy="220"/>
                  </a:xfrm>
                </p:grpSpPr>
                <p:grpSp>
                  <p:nvGrpSpPr>
                    <p:cNvPr id="164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4" y="2160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66" name="Rectangle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y</a:t>
                        </a:r>
                      </a:p>
                    </p:txBody>
                  </p:sp>
                  <p:sp>
                    <p:nvSpPr>
                      <p:cNvPr id="167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8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65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2176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61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676" y="897"/>
                    <a:ext cx="388" cy="204"/>
                    <a:chOff x="1353" y="3490"/>
                    <a:chExt cx="388" cy="204"/>
                  </a:xfrm>
                </p:grpSpPr>
                <p:sp>
                  <p:nvSpPr>
                    <p:cNvPr id="162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36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3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3490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p</a:t>
                      </a:r>
                    </a:p>
                  </p:txBody>
                </p:sp>
              </p:grpSp>
            </p:grpSp>
          </p:grpSp>
          <p:grpSp>
            <p:nvGrpSpPr>
              <p:cNvPr id="80" name="Group 71"/>
              <p:cNvGrpSpPr>
                <a:grpSpLocks/>
              </p:cNvGrpSpPr>
              <p:nvPr/>
            </p:nvGrpSpPr>
            <p:grpSpPr bwMode="auto">
              <a:xfrm>
                <a:off x="936" y="2544"/>
                <a:ext cx="3718" cy="1729"/>
                <a:chOff x="768" y="1680"/>
                <a:chExt cx="3744" cy="1776"/>
              </a:xfrm>
            </p:grpSpPr>
            <p:grpSp>
              <p:nvGrpSpPr>
                <p:cNvPr id="81" name="Group 72"/>
                <p:cNvGrpSpPr>
                  <a:grpSpLocks/>
                </p:cNvGrpSpPr>
                <p:nvPr/>
              </p:nvGrpSpPr>
              <p:grpSpPr bwMode="auto">
                <a:xfrm>
                  <a:off x="1392" y="1680"/>
                  <a:ext cx="3024" cy="912"/>
                  <a:chOff x="1392" y="1680"/>
                  <a:chExt cx="3024" cy="912"/>
                </a:xfrm>
              </p:grpSpPr>
              <p:sp>
                <p:nvSpPr>
                  <p:cNvPr id="119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353"/>
                    <a:ext cx="672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zh-CN" altLang="en-US">
                        <a:ea typeface="黑体" pitchFamily="2" charset="-122"/>
                      </a:rPr>
                      <a:t>操作前</a:t>
                    </a:r>
                  </a:p>
                </p:txBody>
              </p:sp>
              <p:grpSp>
                <p:nvGrpSpPr>
                  <p:cNvPr id="120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1392" y="1680"/>
                    <a:ext cx="3024" cy="614"/>
                    <a:chOff x="-48" y="2160"/>
                    <a:chExt cx="3024" cy="614"/>
                  </a:xfrm>
                </p:grpSpPr>
                <p:grpSp>
                  <p:nvGrpSpPr>
                    <p:cNvPr id="121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38" y="2165"/>
                      <a:ext cx="1638" cy="609"/>
                      <a:chOff x="1914" y="1344"/>
                      <a:chExt cx="1638" cy="612"/>
                    </a:xfrm>
                  </p:grpSpPr>
                  <p:grpSp>
                    <p:nvGrpSpPr>
                      <p:cNvPr id="137" name="Group 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51" y="1744"/>
                        <a:ext cx="453" cy="212"/>
                        <a:chOff x="2160" y="2928"/>
                        <a:chExt cx="453" cy="212"/>
                      </a:xfrm>
                    </p:grpSpPr>
                    <p:sp>
                      <p:nvSpPr>
                        <p:cNvPr id="149" name="Rectangle 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ea typeface="黑体" pitchFamily="2" charset="-122"/>
                            </a:rPr>
                            <a:t>y</a:t>
                          </a:r>
                        </a:p>
                      </p:txBody>
                    </p:sp>
                    <p:sp>
                      <p:nvSpPr>
                        <p:cNvPr id="150" name="Line 7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1" name="Line 7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38" name="Group 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3" y="1344"/>
                        <a:ext cx="204" cy="399"/>
                        <a:chOff x="432" y="2688"/>
                        <a:chExt cx="204" cy="399"/>
                      </a:xfrm>
                    </p:grpSpPr>
                    <p:sp>
                      <p:nvSpPr>
                        <p:cNvPr id="147" name="Rectangle 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688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ea typeface="黑体" pitchFamily="2" charset="-122"/>
                            </a:rPr>
                            <a:t>p</a:t>
                          </a:r>
                        </a:p>
                      </p:txBody>
                    </p:sp>
                    <p:sp>
                      <p:nvSpPr>
                        <p:cNvPr id="148" name="Line 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20" y="2928"/>
                          <a:ext cx="0" cy="15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39" name="Group 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91" y="1744"/>
                        <a:ext cx="453" cy="212"/>
                        <a:chOff x="2160" y="2928"/>
                        <a:chExt cx="453" cy="212"/>
                      </a:xfrm>
                    </p:grpSpPr>
                    <p:sp>
                      <p:nvSpPr>
                        <p:cNvPr id="144" name="Rectangle 8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ea typeface="黑体" pitchFamily="2" charset="-122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45" name="Line 8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6" name="Line 8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40" name="Group 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14" y="1744"/>
                        <a:ext cx="477" cy="204"/>
                        <a:chOff x="928" y="1584"/>
                        <a:chExt cx="477" cy="204"/>
                      </a:xfrm>
                    </p:grpSpPr>
                    <p:sp>
                      <p:nvSpPr>
                        <p:cNvPr id="142" name="Line 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24" y="1672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3" name="Rectangle 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8" y="1584"/>
                          <a:ext cx="249" cy="204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ea typeface="黑体" pitchFamily="2" charset="-122"/>
                            </a:rPr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141" name="Rectangle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03" y="1748"/>
                        <a:ext cx="249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…</a:t>
                        </a:r>
                      </a:p>
                    </p:txBody>
                  </p:sp>
                </p:grpSp>
                <p:grpSp>
                  <p:nvGrpSpPr>
                    <p:cNvPr id="122" name="Group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48" y="2160"/>
                      <a:ext cx="1390" cy="610"/>
                      <a:chOff x="336" y="2261"/>
                      <a:chExt cx="1390" cy="610"/>
                    </a:xfrm>
                  </p:grpSpPr>
                  <p:grpSp>
                    <p:nvGrpSpPr>
                      <p:cNvPr id="123" name="Group 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73" y="2659"/>
                        <a:ext cx="453" cy="211"/>
                        <a:chOff x="2160" y="2928"/>
                        <a:chExt cx="453" cy="212"/>
                      </a:xfrm>
                    </p:grpSpPr>
                    <p:sp>
                      <p:nvSpPr>
                        <p:cNvPr id="134" name="Rectangle 9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ea typeface="黑体" pitchFamily="2" charset="-122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135" name="Line 9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6" name="Line 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24" name="Group 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45" y="2261"/>
                        <a:ext cx="204" cy="397"/>
                        <a:chOff x="432" y="2688"/>
                        <a:chExt cx="204" cy="399"/>
                      </a:xfrm>
                    </p:grpSpPr>
                    <p:sp>
                      <p:nvSpPr>
                        <p:cNvPr id="132" name="Rectangle 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688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ea typeface="黑体" pitchFamily="2" charset="-122"/>
                            </a:rPr>
                            <a:t>q</a:t>
                          </a:r>
                        </a:p>
                      </p:txBody>
                    </p:sp>
                    <p:sp>
                      <p:nvSpPr>
                        <p:cNvPr id="133" name="Line 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20" y="2928"/>
                          <a:ext cx="0" cy="15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25" name="Group 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13" y="2659"/>
                        <a:ext cx="453" cy="211"/>
                        <a:chOff x="2160" y="2928"/>
                        <a:chExt cx="453" cy="212"/>
                      </a:xfrm>
                    </p:grpSpPr>
                    <p:sp>
                      <p:nvSpPr>
                        <p:cNvPr id="129" name="Rectangle 1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ea typeface="黑体" pitchFamily="2" charset="-122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130" name="Line 1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1" name="Line 1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26" name="Group 1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667"/>
                        <a:ext cx="477" cy="204"/>
                        <a:chOff x="928" y="1584"/>
                        <a:chExt cx="477" cy="204"/>
                      </a:xfrm>
                    </p:grpSpPr>
                    <p:sp>
                      <p:nvSpPr>
                        <p:cNvPr id="127" name="Line 1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24" y="1672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28" name="Rectangle 10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8" y="1584"/>
                          <a:ext cx="249" cy="204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ea typeface="黑体" pitchFamily="2" charset="-122"/>
                            </a:rPr>
                            <a:t>…</a:t>
                          </a:r>
                        </a:p>
                      </p:txBody>
                    </p:sp>
                  </p:grpSp>
                </p:grpSp>
              </p:grpSp>
            </p:grpSp>
            <p:grpSp>
              <p:nvGrpSpPr>
                <p:cNvPr id="82" name="Group 106"/>
                <p:cNvGrpSpPr>
                  <a:grpSpLocks/>
                </p:cNvGrpSpPr>
                <p:nvPr/>
              </p:nvGrpSpPr>
              <p:grpSpPr bwMode="auto">
                <a:xfrm>
                  <a:off x="1488" y="2449"/>
                  <a:ext cx="3024" cy="1007"/>
                  <a:chOff x="1488" y="2544"/>
                  <a:chExt cx="3024" cy="1007"/>
                </a:xfrm>
              </p:grpSpPr>
              <p:sp>
                <p:nvSpPr>
                  <p:cNvPr id="84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312"/>
                    <a:ext cx="672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zh-CN" altLang="en-US">
                        <a:ea typeface="黑体" pitchFamily="2" charset="-122"/>
                      </a:rPr>
                      <a:t>操作后</a:t>
                    </a:r>
                  </a:p>
                </p:txBody>
              </p:sp>
              <p:grpSp>
                <p:nvGrpSpPr>
                  <p:cNvPr id="85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1488" y="2544"/>
                    <a:ext cx="3024" cy="748"/>
                    <a:chOff x="1536" y="3216"/>
                    <a:chExt cx="3024" cy="748"/>
                  </a:xfrm>
                </p:grpSpPr>
                <p:grpSp>
                  <p:nvGrpSpPr>
                    <p:cNvPr id="86" name="Group 1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2" y="3221"/>
                      <a:ext cx="1638" cy="609"/>
                      <a:chOff x="1914" y="1344"/>
                      <a:chExt cx="1638" cy="612"/>
                    </a:xfrm>
                  </p:grpSpPr>
                  <p:grpSp>
                    <p:nvGrpSpPr>
                      <p:cNvPr id="104" name="Group 1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51" y="1744"/>
                        <a:ext cx="453" cy="212"/>
                        <a:chOff x="2160" y="2928"/>
                        <a:chExt cx="453" cy="212"/>
                      </a:xfrm>
                    </p:grpSpPr>
                    <p:sp>
                      <p:nvSpPr>
                        <p:cNvPr id="116" name="Rectangle 1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ea typeface="黑体" pitchFamily="2" charset="-122"/>
                            </a:rPr>
                            <a:t>y</a:t>
                          </a:r>
                        </a:p>
                      </p:txBody>
                    </p:sp>
                    <p:sp>
                      <p:nvSpPr>
                        <p:cNvPr id="117" name="Line 1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8" name="Line 1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05" name="Group 1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3" y="1344"/>
                        <a:ext cx="204" cy="399"/>
                        <a:chOff x="432" y="2688"/>
                        <a:chExt cx="204" cy="399"/>
                      </a:xfrm>
                    </p:grpSpPr>
                    <p:sp>
                      <p:nvSpPr>
                        <p:cNvPr id="114" name="Rectangle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688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ea typeface="黑体" pitchFamily="2" charset="-122"/>
                            </a:rPr>
                            <a:t>p</a:t>
                          </a:r>
                        </a:p>
                      </p:txBody>
                    </p:sp>
                    <p:sp>
                      <p:nvSpPr>
                        <p:cNvPr id="115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20" y="2928"/>
                          <a:ext cx="0" cy="15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06" name="Group 1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91" y="1744"/>
                        <a:ext cx="453" cy="212"/>
                        <a:chOff x="2160" y="2928"/>
                        <a:chExt cx="453" cy="212"/>
                      </a:xfrm>
                    </p:grpSpPr>
                    <p:sp>
                      <p:nvSpPr>
                        <p:cNvPr id="111" name="Rectangle 1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ea typeface="黑体" pitchFamily="2" charset="-122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12" name="Line 11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" name="Line 1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07" name="Group 1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14" y="1744"/>
                        <a:ext cx="477" cy="204"/>
                        <a:chOff x="928" y="1584"/>
                        <a:chExt cx="477" cy="204"/>
                      </a:xfrm>
                    </p:grpSpPr>
                    <p:sp>
                      <p:nvSpPr>
                        <p:cNvPr id="109" name="Line 1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24" y="1672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0" name="Rectangle 1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8" y="1584"/>
                          <a:ext cx="249" cy="204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ea typeface="黑体" pitchFamily="2" charset="-122"/>
                            </a:rPr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108" name="Rectangle 1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03" y="1748"/>
                        <a:ext cx="249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…</a:t>
                        </a:r>
                      </a:p>
                    </p:txBody>
                  </p:sp>
                </p:grpSp>
                <p:grpSp>
                  <p:nvGrpSpPr>
                    <p:cNvPr id="87" name="Group 1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73" y="3614"/>
                      <a:ext cx="453" cy="211"/>
                      <a:chOff x="2160" y="2928"/>
                      <a:chExt cx="453" cy="212"/>
                    </a:xfrm>
                  </p:grpSpPr>
                  <p:sp>
                    <p:nvSpPr>
                      <p:cNvPr id="101" name="Rectangle 1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b</a:t>
                        </a:r>
                      </a:p>
                    </p:txBody>
                  </p:sp>
                  <p:sp>
                    <p:nvSpPr>
                      <p:cNvPr id="102" name="Line 1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" name="Line 1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8" name="Group 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45" y="3216"/>
                      <a:ext cx="204" cy="397"/>
                      <a:chOff x="432" y="2688"/>
                      <a:chExt cx="204" cy="399"/>
                    </a:xfrm>
                  </p:grpSpPr>
                  <p:sp>
                    <p:nvSpPr>
                      <p:cNvPr id="99" name="Rectangle 1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" y="2688"/>
                        <a:ext cx="204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q</a:t>
                        </a:r>
                      </a:p>
                    </p:txBody>
                  </p:sp>
                  <p:sp>
                    <p:nvSpPr>
                      <p:cNvPr id="100" name="Line 1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20" y="2928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9" name="Group 1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3" y="3614"/>
                      <a:ext cx="317" cy="211"/>
                      <a:chOff x="2013" y="3614"/>
                      <a:chExt cx="317" cy="211"/>
                    </a:xfrm>
                  </p:grpSpPr>
                  <p:sp>
                    <p:nvSpPr>
                      <p:cNvPr id="97" name="Rectangle 1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3" y="3614"/>
                        <a:ext cx="317" cy="20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98" name="Line 1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21" y="3622"/>
                        <a:ext cx="0" cy="20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90" name="Group 1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6" y="3622"/>
                      <a:ext cx="477" cy="204"/>
                      <a:chOff x="928" y="1584"/>
                      <a:chExt cx="477" cy="204"/>
                    </a:xfrm>
                  </p:grpSpPr>
                  <p:sp>
                    <p:nvSpPr>
                      <p:cNvPr id="95" name="Line 1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4" y="1672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6" name="Rectangle 1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8" y="1584"/>
                        <a:ext cx="249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…</a:t>
                        </a:r>
                      </a:p>
                    </p:txBody>
                  </p:sp>
                </p:grpSp>
                <p:grpSp>
                  <p:nvGrpSpPr>
                    <p:cNvPr id="91" name="Group 1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73" y="3760"/>
                      <a:ext cx="1678" cy="204"/>
                      <a:chOff x="2273" y="3760"/>
                      <a:chExt cx="1678" cy="204"/>
                    </a:xfrm>
                  </p:grpSpPr>
                  <p:sp>
                    <p:nvSpPr>
                      <p:cNvPr id="92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73" y="3960"/>
                        <a:ext cx="1678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3" name="Line 1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73" y="3760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4" name="Line 1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44" y="3824"/>
                        <a:ext cx="0" cy="13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83" name="Rectangle 142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295" cy="27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2800">
                      <a:ea typeface="Arial Unicode MS" pitchFamily="34" charset="-122"/>
                      <a:cs typeface="Arial Unicode MS" pitchFamily="34" charset="-122"/>
                    </a:rPr>
                    <a:t>(b)</a:t>
                  </a:r>
                  <a:endParaRPr lang="en-US" altLang="zh-CN" sz="3200"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7" name="Group 143"/>
            <p:cNvGrpSpPr>
              <a:grpSpLocks/>
            </p:cNvGrpSpPr>
            <p:nvPr/>
          </p:nvGrpSpPr>
          <p:grpSpPr bwMode="auto">
            <a:xfrm>
              <a:off x="816" y="-19"/>
              <a:ext cx="3736" cy="1699"/>
              <a:chOff x="864" y="-19"/>
              <a:chExt cx="3736" cy="1699"/>
            </a:xfrm>
          </p:grpSpPr>
          <p:grpSp>
            <p:nvGrpSpPr>
              <p:cNvPr id="8" name="Group 144"/>
              <p:cNvGrpSpPr>
                <a:grpSpLocks/>
              </p:cNvGrpSpPr>
              <p:nvPr/>
            </p:nvGrpSpPr>
            <p:grpSpPr bwMode="auto">
              <a:xfrm>
                <a:off x="1483" y="-19"/>
                <a:ext cx="3001" cy="874"/>
                <a:chOff x="1392" y="1680"/>
                <a:chExt cx="3024" cy="912"/>
              </a:xfrm>
            </p:grpSpPr>
            <p:sp>
              <p:nvSpPr>
                <p:cNvPr id="45" name="Rectangle 145"/>
                <p:cNvSpPr>
                  <a:spLocks noChangeArrowheads="1"/>
                </p:cNvSpPr>
                <p:nvPr/>
              </p:nvSpPr>
              <p:spPr bwMode="auto">
                <a:xfrm>
                  <a:off x="2688" y="2353"/>
                  <a:ext cx="672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a typeface="黑体" pitchFamily="2" charset="-122"/>
                    </a:rPr>
                    <a:t>操作前</a:t>
                  </a:r>
                </a:p>
              </p:txBody>
            </p:sp>
            <p:grpSp>
              <p:nvGrpSpPr>
                <p:cNvPr id="46" name="Group 146"/>
                <p:cNvGrpSpPr>
                  <a:grpSpLocks/>
                </p:cNvGrpSpPr>
                <p:nvPr/>
              </p:nvGrpSpPr>
              <p:grpSpPr bwMode="auto">
                <a:xfrm>
                  <a:off x="1392" y="1680"/>
                  <a:ext cx="3024" cy="614"/>
                  <a:chOff x="-48" y="2160"/>
                  <a:chExt cx="3024" cy="614"/>
                </a:xfrm>
              </p:grpSpPr>
              <p:grpSp>
                <p:nvGrpSpPr>
                  <p:cNvPr id="47" name="Group 147"/>
                  <p:cNvGrpSpPr>
                    <a:grpSpLocks/>
                  </p:cNvGrpSpPr>
                  <p:nvPr/>
                </p:nvGrpSpPr>
                <p:grpSpPr bwMode="auto">
                  <a:xfrm>
                    <a:off x="1338" y="2165"/>
                    <a:ext cx="1638" cy="609"/>
                    <a:chOff x="1914" y="1344"/>
                    <a:chExt cx="1638" cy="612"/>
                  </a:xfrm>
                </p:grpSpPr>
                <p:grpSp>
                  <p:nvGrpSpPr>
                    <p:cNvPr id="63" name="Group 1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1" y="1744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75" name="Rectangle 1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y</a:t>
                        </a:r>
                      </a:p>
                    </p:txBody>
                  </p:sp>
                  <p:sp>
                    <p:nvSpPr>
                      <p:cNvPr id="76" name="Line 1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7" name="Line 1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4" name="Group 1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3" y="1344"/>
                      <a:ext cx="204" cy="399"/>
                      <a:chOff x="432" y="2688"/>
                      <a:chExt cx="204" cy="399"/>
                    </a:xfrm>
                  </p:grpSpPr>
                  <p:sp>
                    <p:nvSpPr>
                      <p:cNvPr id="73" name="Rectangle 1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" y="2688"/>
                        <a:ext cx="204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p</a:t>
                        </a:r>
                      </a:p>
                    </p:txBody>
                  </p:sp>
                  <p:sp>
                    <p:nvSpPr>
                      <p:cNvPr id="74" name="Line 1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20" y="2928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5" name="Group 1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91" y="1744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70" name="Rectangle 1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71" name="Line 1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" name="Line 1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6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14" y="1744"/>
                      <a:ext cx="477" cy="204"/>
                      <a:chOff x="928" y="1584"/>
                      <a:chExt cx="477" cy="204"/>
                    </a:xfrm>
                  </p:grpSpPr>
                  <p:sp>
                    <p:nvSpPr>
                      <p:cNvPr id="68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4" y="1672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" name="Rectangle 1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8" y="1584"/>
                        <a:ext cx="249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…</a:t>
                        </a:r>
                      </a:p>
                    </p:txBody>
                  </p:sp>
                </p:grpSp>
                <p:sp>
                  <p:nvSpPr>
                    <p:cNvPr id="67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3" y="1748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48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-48" y="2160"/>
                    <a:ext cx="1390" cy="610"/>
                    <a:chOff x="336" y="2261"/>
                    <a:chExt cx="1390" cy="610"/>
                  </a:xfrm>
                </p:grpSpPr>
                <p:grpSp>
                  <p:nvGrpSpPr>
                    <p:cNvPr id="49" name="Group 1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73" y="2659"/>
                      <a:ext cx="453" cy="211"/>
                      <a:chOff x="2160" y="2928"/>
                      <a:chExt cx="453" cy="212"/>
                    </a:xfrm>
                  </p:grpSpPr>
                  <p:sp>
                    <p:nvSpPr>
                      <p:cNvPr id="60" name="Rectangle 1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b</a:t>
                        </a:r>
                      </a:p>
                    </p:txBody>
                  </p:sp>
                  <p:sp>
                    <p:nvSpPr>
                      <p:cNvPr id="61" name="Line 1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0" name="Group 1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5" y="2261"/>
                      <a:ext cx="204" cy="397"/>
                      <a:chOff x="432" y="2688"/>
                      <a:chExt cx="204" cy="399"/>
                    </a:xfrm>
                  </p:grpSpPr>
                  <p:sp>
                    <p:nvSpPr>
                      <p:cNvPr id="58" name="Rectangle 1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" y="2688"/>
                        <a:ext cx="204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q</a:t>
                        </a:r>
                      </a:p>
                    </p:txBody>
                  </p:sp>
                  <p:sp>
                    <p:nvSpPr>
                      <p:cNvPr id="59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20" y="2928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1" name="Group 1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3" y="2659"/>
                      <a:ext cx="453" cy="211"/>
                      <a:chOff x="2160" y="2928"/>
                      <a:chExt cx="453" cy="212"/>
                    </a:xfrm>
                  </p:grpSpPr>
                  <p:sp>
                    <p:nvSpPr>
                      <p:cNvPr id="55" name="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56" name="Line 1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" name="Line 1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2" name="Group 1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" y="2667"/>
                      <a:ext cx="477" cy="204"/>
                      <a:chOff x="928" y="1584"/>
                      <a:chExt cx="477" cy="204"/>
                    </a:xfrm>
                  </p:grpSpPr>
                  <p:sp>
                    <p:nvSpPr>
                      <p:cNvPr id="53" name="Line 1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4" y="1672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" name="Rectangle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8" y="1584"/>
                        <a:ext cx="249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ea typeface="黑体" pitchFamily="2" charset="-122"/>
                          </a:rPr>
                          <a:t>…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9" name="Group 178"/>
              <p:cNvGrpSpPr>
                <a:grpSpLocks/>
              </p:cNvGrpSpPr>
              <p:nvPr/>
            </p:nvGrpSpPr>
            <p:grpSpPr bwMode="auto">
              <a:xfrm>
                <a:off x="1579" y="709"/>
                <a:ext cx="3021" cy="971"/>
                <a:chOff x="1579" y="709"/>
                <a:chExt cx="3021" cy="971"/>
              </a:xfrm>
            </p:grpSpPr>
            <p:sp>
              <p:nvSpPr>
                <p:cNvPr id="11" name="Rectangle 179"/>
                <p:cNvSpPr>
                  <a:spLocks noChangeArrowheads="1"/>
                </p:cNvSpPr>
                <p:nvPr/>
              </p:nvSpPr>
              <p:spPr bwMode="auto">
                <a:xfrm>
                  <a:off x="2866" y="1451"/>
                  <a:ext cx="667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a typeface="黑体" pitchFamily="2" charset="-122"/>
                    </a:rPr>
                    <a:t>操作后</a:t>
                  </a:r>
                </a:p>
              </p:txBody>
            </p:sp>
            <p:grpSp>
              <p:nvGrpSpPr>
                <p:cNvPr id="12" name="Group 180"/>
                <p:cNvGrpSpPr>
                  <a:grpSpLocks/>
                </p:cNvGrpSpPr>
                <p:nvPr/>
              </p:nvGrpSpPr>
              <p:grpSpPr bwMode="auto">
                <a:xfrm>
                  <a:off x="2954" y="721"/>
                  <a:ext cx="1646" cy="583"/>
                  <a:chOff x="1914" y="1344"/>
                  <a:chExt cx="1658" cy="612"/>
                </a:xfrm>
              </p:grpSpPr>
              <p:grpSp>
                <p:nvGrpSpPr>
                  <p:cNvPr id="30" name="Group 181"/>
                  <p:cNvGrpSpPr>
                    <a:grpSpLocks/>
                  </p:cNvGrpSpPr>
                  <p:nvPr/>
                </p:nvGrpSpPr>
                <p:grpSpPr bwMode="auto">
                  <a:xfrm>
                    <a:off x="285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42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y</a:t>
                      </a:r>
                    </a:p>
                  </p:txBody>
                </p:sp>
                <p:sp>
                  <p:nvSpPr>
                    <p:cNvPr id="43" name="Line 1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1" name="Group 185"/>
                  <p:cNvGrpSpPr>
                    <a:grpSpLocks/>
                  </p:cNvGrpSpPr>
                  <p:nvPr/>
                </p:nvGrpSpPr>
                <p:grpSpPr bwMode="auto">
                  <a:xfrm>
                    <a:off x="2423" y="134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40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p</a:t>
                      </a:r>
                    </a:p>
                  </p:txBody>
                </p:sp>
                <p:sp>
                  <p:nvSpPr>
                    <p:cNvPr id="41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2" name="Group 188"/>
                  <p:cNvGrpSpPr>
                    <a:grpSpLocks/>
                  </p:cNvGrpSpPr>
                  <p:nvPr/>
                </p:nvGrpSpPr>
                <p:grpSpPr bwMode="auto">
                  <a:xfrm>
                    <a:off x="239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37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x</a:t>
                      </a:r>
                    </a:p>
                  </p:txBody>
                </p:sp>
                <p:sp>
                  <p:nvSpPr>
                    <p:cNvPr id="38" name="Line 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" name="Line 1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3" name="Group 192"/>
                  <p:cNvGrpSpPr>
                    <a:grpSpLocks/>
                  </p:cNvGrpSpPr>
                  <p:nvPr/>
                </p:nvGrpSpPr>
                <p:grpSpPr bwMode="auto">
                  <a:xfrm>
                    <a:off x="1914" y="174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35" name="Line 1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34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1748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 dirty="0">
                        <a:ea typeface="黑体" pitchFamily="2" charset="-122"/>
                      </a:rPr>
                      <a:t>…</a:t>
                    </a:r>
                  </a:p>
                </p:txBody>
              </p:sp>
            </p:grpSp>
            <p:grpSp>
              <p:nvGrpSpPr>
                <p:cNvPr id="13" name="Group 196"/>
                <p:cNvGrpSpPr>
                  <a:grpSpLocks/>
                </p:cNvGrpSpPr>
                <p:nvPr/>
              </p:nvGrpSpPr>
              <p:grpSpPr bwMode="auto">
                <a:xfrm>
                  <a:off x="2509" y="1097"/>
                  <a:ext cx="450" cy="202"/>
                  <a:chOff x="2160" y="2928"/>
                  <a:chExt cx="453" cy="212"/>
                </a:xfrm>
              </p:grpSpPr>
              <p:sp>
                <p:nvSpPr>
                  <p:cNvPr id="27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28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" name="Group 200"/>
                <p:cNvGrpSpPr>
                  <a:grpSpLocks/>
                </p:cNvGrpSpPr>
                <p:nvPr/>
              </p:nvGrpSpPr>
              <p:grpSpPr bwMode="auto">
                <a:xfrm>
                  <a:off x="2084" y="709"/>
                  <a:ext cx="203" cy="379"/>
                  <a:chOff x="432" y="2688"/>
                  <a:chExt cx="204" cy="399"/>
                </a:xfrm>
              </p:grpSpPr>
              <p:sp>
                <p:nvSpPr>
                  <p:cNvPr id="25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q</a:t>
                    </a:r>
                  </a:p>
                </p:txBody>
              </p:sp>
              <p:sp>
                <p:nvSpPr>
                  <p:cNvPr id="26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203"/>
                <p:cNvGrpSpPr>
                  <a:grpSpLocks/>
                </p:cNvGrpSpPr>
                <p:nvPr/>
              </p:nvGrpSpPr>
              <p:grpSpPr bwMode="auto">
                <a:xfrm>
                  <a:off x="2053" y="1097"/>
                  <a:ext cx="314" cy="202"/>
                  <a:chOff x="2013" y="3614"/>
                  <a:chExt cx="317" cy="211"/>
                </a:xfrm>
              </p:grpSpPr>
              <p:sp>
                <p:nvSpPr>
                  <p:cNvPr id="23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013" y="3614"/>
                    <a:ext cx="317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24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2221" y="3622"/>
                    <a:ext cx="0" cy="20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Group 206"/>
                <p:cNvGrpSpPr>
                  <a:grpSpLocks/>
                </p:cNvGrpSpPr>
                <p:nvPr/>
              </p:nvGrpSpPr>
              <p:grpSpPr bwMode="auto">
                <a:xfrm>
                  <a:off x="1579" y="1175"/>
                  <a:ext cx="474" cy="204"/>
                  <a:chOff x="928" y="1584"/>
                  <a:chExt cx="477" cy="204"/>
                </a:xfrm>
              </p:grpSpPr>
              <p:sp>
                <p:nvSpPr>
                  <p:cNvPr id="21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1224" y="160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1584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…</a:t>
                    </a:r>
                  </a:p>
                </p:txBody>
              </p:sp>
            </p:grpSp>
            <p:grpSp>
              <p:nvGrpSpPr>
                <p:cNvPr id="17" name="Group 209"/>
                <p:cNvGrpSpPr>
                  <a:grpSpLocks/>
                </p:cNvGrpSpPr>
                <p:nvPr/>
              </p:nvGrpSpPr>
              <p:grpSpPr bwMode="auto">
                <a:xfrm>
                  <a:off x="2311" y="1237"/>
                  <a:ext cx="1202" cy="197"/>
                  <a:chOff x="2311" y="1237"/>
                  <a:chExt cx="1202" cy="197"/>
                </a:xfrm>
              </p:grpSpPr>
              <p:sp>
                <p:nvSpPr>
                  <p:cNvPr id="18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311" y="1428"/>
                    <a:ext cx="12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311" y="1237"/>
                    <a:ext cx="0" cy="19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Line 2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298"/>
                    <a:ext cx="0" cy="1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" name="Rectangle 213"/>
              <p:cNvSpPr>
                <a:spLocks noChangeArrowheads="1"/>
              </p:cNvSpPr>
              <p:nvPr/>
            </p:nvSpPr>
            <p:spPr bwMode="auto">
              <a:xfrm>
                <a:off x="864" y="669"/>
                <a:ext cx="293" cy="26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sz="2800">
                    <a:ea typeface="Arial Unicode MS" pitchFamily="34" charset="-122"/>
                    <a:cs typeface="Arial Unicode MS" pitchFamily="34" charset="-122"/>
                  </a:rPr>
                  <a:t>(b)</a:t>
                </a:r>
                <a:endParaRPr lang="en-US" altLang="zh-CN" sz="3200">
                  <a:ea typeface="黑体" pitchFamily="2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C653C-EAD3-435F-98D7-717E3B9C06C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316089" y="378382"/>
            <a:ext cx="6419850" cy="674686"/>
            <a:chOff x="1052" y="2403"/>
            <a:chExt cx="4044" cy="425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36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itchFamily="18" charset="0"/>
                </a:rPr>
                <a:t>3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itchFamily="18" charset="0"/>
                </a:rPr>
                <a:t>4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5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24" y="2479"/>
              <a:ext cx="2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Λ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1052" y="2460"/>
              <a:ext cx="28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latin typeface="Times New Roman" pitchFamily="18" charset="0"/>
                </a:rPr>
                <a:t>L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403987" y="1120878"/>
            <a:ext cx="3967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不</a:t>
            </a:r>
            <a:r>
              <a:rPr lang="zh-CN" altLang="en-US" sz="2800" dirty="0" smtClean="0"/>
              <a:t>带头结点的单链表</a:t>
            </a:r>
            <a:endParaRPr lang="zh-CN" altLang="en-US" sz="2800" dirty="0"/>
          </a:p>
        </p:txBody>
      </p:sp>
      <p:sp>
        <p:nvSpPr>
          <p:cNvPr id="29" name="矩形 28"/>
          <p:cNvSpPr/>
          <p:nvPr/>
        </p:nvSpPr>
        <p:spPr>
          <a:xfrm>
            <a:off x="221225" y="1618278"/>
            <a:ext cx="87026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latin typeface="Times New Roman"/>
                <a:cs typeface="Times New Roman"/>
              </a:rPr>
              <a:t>void </a:t>
            </a:r>
            <a:r>
              <a:rPr lang="en-US" altLang="zh-CN" sz="2800" dirty="0" err="1">
                <a:latin typeface="Times New Roman"/>
                <a:cs typeface="Times New Roman"/>
              </a:rPr>
              <a:t>CreateListTail_L</a:t>
            </a:r>
            <a:r>
              <a:rPr lang="en-US" altLang="zh-CN" sz="2800" dirty="0">
                <a:latin typeface="Times New Roman"/>
                <a:cs typeface="Times New Roman"/>
              </a:rPr>
              <a:t>(</a:t>
            </a:r>
            <a:r>
              <a:rPr lang="en-US" altLang="zh-CN" sz="2800" dirty="0" err="1">
                <a:latin typeface="Times New Roman"/>
                <a:cs typeface="Times New Roman"/>
              </a:rPr>
              <a:t>LinkList</a:t>
            </a:r>
            <a:r>
              <a:rPr lang="en-US" altLang="zh-CN" sz="2800" dirty="0">
                <a:latin typeface="Times New Roman"/>
                <a:cs typeface="Times New Roman"/>
              </a:rPr>
              <a:t> &amp;L, </a:t>
            </a:r>
            <a:r>
              <a:rPr lang="en-US" altLang="zh-CN" sz="2800" dirty="0" err="1">
                <a:latin typeface="Times New Roman"/>
                <a:cs typeface="Times New Roman"/>
              </a:rPr>
              <a:t>int</a:t>
            </a:r>
            <a:r>
              <a:rPr lang="en-US" altLang="zh-CN" sz="2800" dirty="0">
                <a:latin typeface="Times New Roman"/>
                <a:cs typeface="Times New Roman"/>
              </a:rPr>
              <a:t> n) {  </a:t>
            </a: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latin typeface="Times New Roman"/>
                <a:cs typeface="Times New Roman"/>
              </a:rPr>
              <a:t>  // </a:t>
            </a:r>
            <a:r>
              <a:rPr lang="zh-CN" altLang="en-US" sz="2800" dirty="0">
                <a:latin typeface="Times New Roman"/>
                <a:cs typeface="Times New Roman"/>
              </a:rPr>
              <a:t>尾插入法</a:t>
            </a:r>
            <a:r>
              <a:rPr lang="zh-CN" altLang="en-US" sz="2800" dirty="0" smtClean="0">
                <a:latin typeface="Times New Roman"/>
                <a:cs typeface="Times New Roman"/>
              </a:rPr>
              <a:t>建立</a:t>
            </a:r>
            <a:r>
              <a:rPr lang="zh-CN" altLang="en-US" sz="2800" dirty="0">
                <a:latin typeface="Times New Roman"/>
                <a:cs typeface="Times New Roman"/>
              </a:rPr>
              <a:t>不</a:t>
            </a:r>
            <a:r>
              <a:rPr lang="zh-CN" altLang="en-US" sz="2800" dirty="0" smtClean="0">
                <a:latin typeface="Times New Roman"/>
                <a:cs typeface="Times New Roman"/>
              </a:rPr>
              <a:t>带头</a:t>
            </a:r>
            <a:r>
              <a:rPr lang="zh-CN" altLang="en-US" sz="2800" dirty="0">
                <a:latin typeface="Times New Roman"/>
                <a:cs typeface="Times New Roman"/>
              </a:rPr>
              <a:t>结点的单</a:t>
            </a:r>
            <a:r>
              <a:rPr lang="zh-CN" altLang="en-US" sz="2800" dirty="0" smtClean="0">
                <a:latin typeface="Times New Roman"/>
                <a:cs typeface="Times New Roman"/>
              </a:rPr>
              <a:t>链表</a:t>
            </a:r>
            <a:r>
              <a:rPr lang="en-US" altLang="zh-CN" sz="2800" dirty="0">
                <a:latin typeface="Times New Roman"/>
                <a:cs typeface="Times New Roman"/>
              </a:rPr>
              <a:t>L </a:t>
            </a: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latin typeface="Times New Roman"/>
                <a:cs typeface="Times New Roman"/>
              </a:rPr>
              <a:t>  </a:t>
            </a:r>
            <a:r>
              <a:rPr lang="en-US" altLang="zh-CN" sz="2800" dirty="0" err="1">
                <a:latin typeface="Times New Roman"/>
                <a:cs typeface="Times New Roman"/>
              </a:rPr>
              <a:t>LinkList</a:t>
            </a:r>
            <a:r>
              <a:rPr lang="en-US" altLang="zh-CN" sz="2800" dirty="0">
                <a:latin typeface="Times New Roman"/>
                <a:cs typeface="Times New Roman"/>
              </a:rPr>
              <a:t> p</a:t>
            </a:r>
            <a:r>
              <a:rPr lang="zh-CN" altLang="en-US" sz="2800" dirty="0">
                <a:latin typeface="Times New Roman"/>
                <a:cs typeface="Times New Roman"/>
              </a:rPr>
              <a:t>，</a:t>
            </a:r>
            <a:r>
              <a:rPr lang="en-US" altLang="zh-CN" sz="2800" dirty="0">
                <a:latin typeface="Times New Roman"/>
                <a:cs typeface="Times New Roman"/>
              </a:rPr>
              <a:t>q;</a:t>
            </a: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 smtClean="0">
                <a:latin typeface="Times New Roman"/>
                <a:cs typeface="Times New Roman"/>
              </a:rPr>
              <a:t>  for (</a:t>
            </a:r>
            <a:r>
              <a:rPr lang="en-US" altLang="zh-CN" sz="2800" dirty="0" err="1" smtClean="0">
                <a:latin typeface="Times New Roman"/>
                <a:cs typeface="Times New Roman"/>
              </a:rPr>
              <a:t>int</a:t>
            </a:r>
            <a:r>
              <a:rPr lang="en-US" altLang="zh-CN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err="1" smtClean="0">
                <a:latin typeface="Times New Roman"/>
                <a:cs typeface="Times New Roman"/>
              </a:rPr>
              <a:t>i</a:t>
            </a:r>
            <a:r>
              <a:rPr lang="en-US" altLang="zh-CN" sz="2800" dirty="0" smtClean="0">
                <a:latin typeface="Times New Roman"/>
                <a:cs typeface="Times New Roman"/>
              </a:rPr>
              <a:t>=n</a:t>
            </a:r>
            <a:r>
              <a:rPr lang="en-US" altLang="zh-CN" sz="2800" dirty="0">
                <a:latin typeface="Times New Roman"/>
                <a:cs typeface="Times New Roman"/>
              </a:rPr>
              <a:t>; </a:t>
            </a:r>
            <a:r>
              <a:rPr lang="en-US" altLang="zh-CN" sz="2800" dirty="0" err="1">
                <a:latin typeface="Times New Roman"/>
                <a:cs typeface="Times New Roman"/>
              </a:rPr>
              <a:t>i</a:t>
            </a:r>
            <a:r>
              <a:rPr lang="en-US" altLang="zh-CN" sz="2800" dirty="0">
                <a:latin typeface="Times New Roman"/>
                <a:cs typeface="Times New Roman"/>
              </a:rPr>
              <a:t>&gt;0; --</a:t>
            </a:r>
            <a:r>
              <a:rPr lang="en-US" altLang="zh-CN" sz="2800" dirty="0" err="1">
                <a:latin typeface="Times New Roman"/>
                <a:cs typeface="Times New Roman"/>
              </a:rPr>
              <a:t>i</a:t>
            </a:r>
            <a:r>
              <a:rPr lang="en-US" altLang="zh-CN" sz="2800" dirty="0">
                <a:latin typeface="Times New Roman"/>
                <a:cs typeface="Times New Roman"/>
              </a:rPr>
              <a:t>) {</a:t>
            </a: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latin typeface="Times New Roman"/>
                <a:cs typeface="Times New Roman"/>
              </a:rPr>
              <a:t>    	</a:t>
            </a:r>
            <a:r>
              <a:rPr lang="en-US" altLang="zh-CN" sz="2800" dirty="0" smtClean="0">
                <a:latin typeface="Times New Roman"/>
                <a:cs typeface="Times New Roman"/>
              </a:rPr>
              <a:t>       p </a:t>
            </a:r>
            <a:r>
              <a:rPr lang="en-US" altLang="zh-CN" sz="2800" dirty="0">
                <a:latin typeface="Times New Roman"/>
                <a:cs typeface="Times New Roman"/>
              </a:rPr>
              <a:t>= new </a:t>
            </a:r>
            <a:r>
              <a:rPr lang="en-US" altLang="zh-CN" sz="2800" dirty="0" err="1">
                <a:latin typeface="Times New Roman"/>
                <a:cs typeface="Times New Roman"/>
              </a:rPr>
              <a:t>LNode</a:t>
            </a:r>
            <a:r>
              <a:rPr lang="en-US" altLang="zh-CN" sz="2800" dirty="0">
                <a:latin typeface="Times New Roman"/>
                <a:cs typeface="Times New Roman"/>
              </a:rPr>
              <a:t>;  </a:t>
            </a:r>
            <a:r>
              <a:rPr lang="en-US" altLang="zh-CN" sz="2800" dirty="0" smtClean="0">
                <a:latin typeface="Times New Roman"/>
                <a:cs typeface="Times New Roman"/>
              </a:rPr>
              <a:t>         // </a:t>
            </a:r>
            <a:r>
              <a:rPr lang="zh-CN" altLang="en-US" sz="2800" dirty="0">
                <a:latin typeface="Times New Roman"/>
                <a:cs typeface="Times New Roman"/>
              </a:rPr>
              <a:t>生成新</a:t>
            </a:r>
            <a:r>
              <a:rPr lang="zh-CN" altLang="en-US" sz="2800" dirty="0" smtClean="0">
                <a:latin typeface="Times New Roman"/>
                <a:cs typeface="Times New Roman"/>
              </a:rPr>
              <a:t>结点</a:t>
            </a:r>
            <a:endParaRPr lang="en-US" altLang="zh-CN" sz="2800" dirty="0" smtClean="0">
              <a:latin typeface="Times New Roman"/>
              <a:cs typeface="Times New Roman"/>
            </a:endParaRP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          p-&gt;next = NULL;</a:t>
            </a:r>
            <a:endParaRPr lang="zh-CN" altLang="en-US" sz="2800" dirty="0">
              <a:latin typeface="Times New Roman"/>
              <a:cs typeface="Times New Roman"/>
            </a:endParaRP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zh-CN" altLang="en-US" sz="2800" dirty="0">
                <a:latin typeface="Times New Roman"/>
                <a:cs typeface="Times New Roman"/>
              </a:rPr>
              <a:t>    </a:t>
            </a:r>
            <a:r>
              <a:rPr lang="en-US" altLang="zh-CN" sz="2800" dirty="0">
                <a:latin typeface="Times New Roman"/>
                <a:cs typeface="Times New Roman"/>
              </a:rPr>
              <a:t>	</a:t>
            </a:r>
            <a:r>
              <a:rPr lang="en-US" altLang="zh-CN" sz="2800" dirty="0" smtClean="0">
                <a:latin typeface="Times New Roman"/>
                <a:cs typeface="Times New Roman"/>
              </a:rPr>
              <a:t>       p-</a:t>
            </a:r>
            <a:r>
              <a:rPr lang="en-US" altLang="zh-CN" sz="2800" dirty="0">
                <a:latin typeface="Times New Roman"/>
                <a:cs typeface="Times New Roman"/>
              </a:rPr>
              <a:t>&gt;data = rand()%100</a:t>
            </a:r>
            <a:r>
              <a:rPr lang="en-US" altLang="zh-CN" sz="2800" dirty="0" smtClean="0">
                <a:latin typeface="Times New Roman"/>
                <a:cs typeface="Times New Roman"/>
              </a:rPr>
              <a:t>; </a:t>
            </a: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      if (L==NULL) L = p;     //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判断单链表是否为空</a:t>
            </a:r>
            <a:endParaRPr lang="en-US" altLang="zh-CN" sz="2800" dirty="0" smtClean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         else q-&gt;next = p;</a:t>
            </a: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          q = p;    </a:t>
            </a:r>
            <a:endParaRPr lang="en-US" altLang="zh-CN" sz="2800" dirty="0">
              <a:latin typeface="Times New Roman"/>
              <a:cs typeface="Times New Roman"/>
            </a:endParaRP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zh-CN" altLang="en-US" sz="2800" dirty="0" smtClean="0">
                <a:latin typeface="Times New Roman"/>
                <a:cs typeface="Times New Roman"/>
              </a:rPr>
              <a:t>  </a:t>
            </a:r>
            <a:r>
              <a:rPr lang="en-US" altLang="zh-CN" sz="2800" dirty="0">
                <a:latin typeface="Times New Roman"/>
                <a:cs typeface="Times New Roman"/>
              </a:rPr>
              <a:t>}</a:t>
            </a: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latin typeface="Times New Roman"/>
                <a:cs typeface="Times New Roman"/>
              </a:rPr>
              <a:t>}</a:t>
            </a:r>
            <a:endParaRPr lang="en-US" altLang="zh-C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C653C-EAD3-435F-98D7-717E3B9C06C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08613" y="378382"/>
            <a:ext cx="6799263" cy="674686"/>
            <a:chOff x="813" y="2403"/>
            <a:chExt cx="4283" cy="425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396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itchFamily="18" charset="0"/>
                </a:rPr>
                <a:t>3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itchFamily="18" charset="0"/>
                </a:rPr>
                <a:t>4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5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24" y="2479"/>
              <a:ext cx="2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Λ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1052" y="2460"/>
              <a:ext cx="28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latin typeface="Times New Roman" pitchFamily="18" charset="0"/>
                </a:rPr>
                <a:t>L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813" y="2470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813" y="2422"/>
              <a:ext cx="1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163" y="2460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403987" y="1120878"/>
            <a:ext cx="3967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带头结点的单链表</a:t>
            </a:r>
            <a:endParaRPr lang="zh-CN" altLang="en-US" sz="2800" dirty="0"/>
          </a:p>
        </p:txBody>
      </p:sp>
      <p:sp>
        <p:nvSpPr>
          <p:cNvPr id="29" name="矩形 28"/>
          <p:cNvSpPr/>
          <p:nvPr/>
        </p:nvSpPr>
        <p:spPr>
          <a:xfrm>
            <a:off x="221225" y="1618278"/>
            <a:ext cx="82590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latin typeface="Times New Roman"/>
                <a:cs typeface="Times New Roman"/>
              </a:rPr>
              <a:t>void </a:t>
            </a:r>
            <a:r>
              <a:rPr lang="en-US" altLang="zh-CN" sz="2800" dirty="0" err="1">
                <a:latin typeface="Times New Roman"/>
                <a:cs typeface="Times New Roman"/>
              </a:rPr>
              <a:t>CreateListTail_L</a:t>
            </a:r>
            <a:r>
              <a:rPr lang="en-US" altLang="zh-CN" sz="2800" dirty="0">
                <a:latin typeface="Times New Roman"/>
                <a:cs typeface="Times New Roman"/>
              </a:rPr>
              <a:t>(</a:t>
            </a:r>
            <a:r>
              <a:rPr lang="en-US" altLang="zh-CN" sz="2800" dirty="0" err="1">
                <a:latin typeface="Times New Roman"/>
                <a:cs typeface="Times New Roman"/>
              </a:rPr>
              <a:t>LinkList</a:t>
            </a:r>
            <a:r>
              <a:rPr lang="en-US" altLang="zh-CN" sz="2800" dirty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&amp;L, </a:t>
            </a:r>
            <a:r>
              <a:rPr lang="en-US" altLang="zh-CN" sz="2800" dirty="0" err="1">
                <a:latin typeface="Times New Roman"/>
                <a:cs typeface="Times New Roman"/>
              </a:rPr>
              <a:t>int</a:t>
            </a:r>
            <a:r>
              <a:rPr lang="en-US" altLang="zh-CN" sz="2800" dirty="0">
                <a:latin typeface="Times New Roman"/>
                <a:cs typeface="Times New Roman"/>
              </a:rPr>
              <a:t> n) {  </a:t>
            </a: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latin typeface="Times New Roman"/>
                <a:cs typeface="Times New Roman"/>
              </a:rPr>
              <a:t>  // </a:t>
            </a:r>
            <a:r>
              <a:rPr lang="zh-CN" altLang="en-US" sz="2800" dirty="0">
                <a:latin typeface="Times New Roman"/>
                <a:cs typeface="Times New Roman"/>
              </a:rPr>
              <a:t>尾插入法</a:t>
            </a:r>
            <a:r>
              <a:rPr lang="zh-CN" altLang="en-US" sz="2800" dirty="0" smtClean="0">
                <a:latin typeface="Times New Roman"/>
                <a:cs typeface="Times New Roman"/>
              </a:rPr>
              <a:t>建立带头</a:t>
            </a:r>
            <a:r>
              <a:rPr lang="zh-CN" altLang="en-US" sz="2800" dirty="0">
                <a:latin typeface="Times New Roman"/>
                <a:cs typeface="Times New Roman"/>
              </a:rPr>
              <a:t>结点的单链线性表</a:t>
            </a:r>
            <a:r>
              <a:rPr lang="en-US" altLang="zh-CN" sz="2800" dirty="0">
                <a:latin typeface="Times New Roman"/>
                <a:cs typeface="Times New Roman"/>
              </a:rPr>
              <a:t>L </a:t>
            </a: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err="1" smtClean="0">
                <a:latin typeface="Times New Roman"/>
                <a:cs typeface="Times New Roman"/>
              </a:rPr>
              <a:t>LinkList</a:t>
            </a:r>
            <a:r>
              <a:rPr lang="en-US" altLang="zh-CN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Times New Roman"/>
                <a:cs typeface="Times New Roman"/>
              </a:rPr>
              <a:t>p</a:t>
            </a:r>
            <a:r>
              <a:rPr lang="zh-CN" altLang="en-US" sz="2800" dirty="0">
                <a:latin typeface="Times New Roman"/>
                <a:cs typeface="Times New Roman"/>
              </a:rPr>
              <a:t>，</a:t>
            </a:r>
            <a:r>
              <a:rPr lang="en-US" altLang="zh-CN" sz="2800" dirty="0">
                <a:latin typeface="Times New Roman"/>
                <a:cs typeface="Times New Roman"/>
              </a:rPr>
              <a:t>q;</a:t>
            </a: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 smtClean="0">
                <a:latin typeface="Times New Roman"/>
                <a:cs typeface="Times New Roman"/>
              </a:rPr>
              <a:t>  L </a:t>
            </a:r>
            <a:r>
              <a:rPr lang="en-US" altLang="zh-CN" sz="2800" dirty="0">
                <a:latin typeface="Times New Roman"/>
                <a:cs typeface="Times New Roman"/>
              </a:rPr>
              <a:t>= new </a:t>
            </a:r>
            <a:r>
              <a:rPr lang="en-US" altLang="zh-CN" sz="2800" dirty="0" err="1">
                <a:latin typeface="Times New Roman"/>
                <a:cs typeface="Times New Roman"/>
              </a:rPr>
              <a:t>LNode</a:t>
            </a:r>
            <a:r>
              <a:rPr lang="en-US" altLang="zh-CN" sz="2800" dirty="0">
                <a:latin typeface="Times New Roman"/>
                <a:cs typeface="Times New Roman"/>
              </a:rPr>
              <a:t>;</a:t>
            </a: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latin typeface="Times New Roman"/>
                <a:cs typeface="Times New Roman"/>
              </a:rPr>
              <a:t>  L-&gt;next = NULL; </a:t>
            </a:r>
            <a:r>
              <a:rPr lang="en-US" altLang="zh-CN" sz="2800" dirty="0" smtClean="0">
                <a:latin typeface="Times New Roman"/>
                <a:cs typeface="Times New Roman"/>
              </a:rPr>
              <a:t>                    // </a:t>
            </a:r>
            <a:r>
              <a:rPr lang="zh-CN" altLang="en-US" sz="2800" dirty="0" smtClean="0">
                <a:latin typeface="Times New Roman"/>
                <a:cs typeface="Times New Roman"/>
              </a:rPr>
              <a:t>建立头结点</a:t>
            </a:r>
            <a:endParaRPr lang="en-US" altLang="zh-CN" sz="2800" dirty="0">
              <a:latin typeface="Times New Roman"/>
              <a:cs typeface="Times New Roman"/>
            </a:endParaRP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latin typeface="Times New Roman"/>
                <a:cs typeface="Times New Roman"/>
              </a:rPr>
              <a:t>  q = L;</a:t>
            </a:r>
            <a:endParaRPr lang="zh-CN" altLang="en-US" sz="2800" dirty="0">
              <a:latin typeface="Times New Roman"/>
              <a:cs typeface="Times New Roman"/>
            </a:endParaRP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zh-CN" altLang="en-US" sz="2800" dirty="0">
                <a:latin typeface="Times New Roman"/>
                <a:cs typeface="Times New Roman"/>
              </a:rPr>
              <a:t>  </a:t>
            </a:r>
            <a:r>
              <a:rPr lang="en-US" altLang="zh-CN" sz="2800" dirty="0">
                <a:latin typeface="Times New Roman"/>
                <a:cs typeface="Times New Roman"/>
              </a:rPr>
              <a:t>for </a:t>
            </a:r>
            <a:r>
              <a:rPr lang="en-US" altLang="zh-CN" sz="2800" dirty="0" smtClean="0">
                <a:latin typeface="Times New Roman"/>
                <a:cs typeface="Times New Roman"/>
              </a:rPr>
              <a:t>(</a:t>
            </a:r>
            <a:r>
              <a:rPr lang="en-US" altLang="zh-CN" sz="2800" dirty="0" err="1" smtClean="0">
                <a:latin typeface="Times New Roman"/>
                <a:cs typeface="Times New Roman"/>
              </a:rPr>
              <a:t>int</a:t>
            </a:r>
            <a:r>
              <a:rPr lang="en-US" altLang="zh-CN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err="1" smtClean="0">
                <a:latin typeface="Times New Roman"/>
                <a:cs typeface="Times New Roman"/>
              </a:rPr>
              <a:t>i</a:t>
            </a:r>
            <a:r>
              <a:rPr lang="en-US" altLang="zh-CN" sz="2800" dirty="0" smtClean="0">
                <a:latin typeface="Times New Roman"/>
                <a:cs typeface="Times New Roman"/>
              </a:rPr>
              <a:t>=n</a:t>
            </a:r>
            <a:r>
              <a:rPr lang="en-US" altLang="zh-CN" sz="2800" dirty="0">
                <a:latin typeface="Times New Roman"/>
                <a:cs typeface="Times New Roman"/>
              </a:rPr>
              <a:t>; </a:t>
            </a:r>
            <a:r>
              <a:rPr lang="en-US" altLang="zh-CN" sz="2800" dirty="0" err="1">
                <a:latin typeface="Times New Roman"/>
                <a:cs typeface="Times New Roman"/>
              </a:rPr>
              <a:t>i</a:t>
            </a:r>
            <a:r>
              <a:rPr lang="en-US" altLang="zh-CN" sz="2800" dirty="0">
                <a:latin typeface="Times New Roman"/>
                <a:cs typeface="Times New Roman"/>
              </a:rPr>
              <a:t>&gt;0; --</a:t>
            </a:r>
            <a:r>
              <a:rPr lang="en-US" altLang="zh-CN" sz="2800" dirty="0" err="1">
                <a:latin typeface="Times New Roman"/>
                <a:cs typeface="Times New Roman"/>
              </a:rPr>
              <a:t>i</a:t>
            </a:r>
            <a:r>
              <a:rPr lang="en-US" altLang="zh-CN" sz="2800" dirty="0">
                <a:latin typeface="Times New Roman"/>
                <a:cs typeface="Times New Roman"/>
              </a:rPr>
              <a:t>) {</a:t>
            </a: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 smtClean="0">
                <a:latin typeface="Times New Roman"/>
                <a:cs typeface="Times New Roman"/>
              </a:rPr>
              <a:t>      p </a:t>
            </a:r>
            <a:r>
              <a:rPr lang="en-US" altLang="zh-CN" sz="2800" dirty="0">
                <a:latin typeface="Times New Roman"/>
                <a:cs typeface="Times New Roman"/>
              </a:rPr>
              <a:t>= new </a:t>
            </a:r>
            <a:r>
              <a:rPr lang="en-US" altLang="zh-CN" sz="2800" dirty="0" err="1">
                <a:latin typeface="Times New Roman"/>
                <a:cs typeface="Times New Roman"/>
              </a:rPr>
              <a:t>LNode</a:t>
            </a:r>
            <a:r>
              <a:rPr lang="en-US" altLang="zh-CN" sz="2800" dirty="0">
                <a:latin typeface="Times New Roman"/>
                <a:cs typeface="Times New Roman"/>
              </a:rPr>
              <a:t>;  </a:t>
            </a:r>
            <a:r>
              <a:rPr lang="en-US" altLang="zh-CN" sz="2800" dirty="0" smtClean="0">
                <a:latin typeface="Times New Roman"/>
                <a:cs typeface="Times New Roman"/>
              </a:rPr>
              <a:t>               // </a:t>
            </a:r>
            <a:r>
              <a:rPr lang="zh-CN" altLang="en-US" sz="2800" dirty="0">
                <a:latin typeface="Times New Roman"/>
                <a:cs typeface="Times New Roman"/>
              </a:rPr>
              <a:t>生成新结点</a:t>
            </a: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zh-CN" altLang="en-US" sz="2800" dirty="0">
                <a:latin typeface="Times New Roman"/>
                <a:cs typeface="Times New Roman"/>
              </a:rPr>
              <a:t> </a:t>
            </a:r>
            <a:r>
              <a:rPr lang="zh-CN" altLang="en-US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    p-</a:t>
            </a:r>
            <a:r>
              <a:rPr lang="en-US" altLang="zh-CN" sz="2800" dirty="0">
                <a:latin typeface="Times New Roman"/>
                <a:cs typeface="Times New Roman"/>
              </a:rPr>
              <a:t>&gt;data = </a:t>
            </a:r>
            <a:r>
              <a:rPr lang="en-US" altLang="zh-CN" sz="2800" dirty="0" smtClean="0">
                <a:latin typeface="Times New Roman"/>
                <a:cs typeface="Times New Roman"/>
              </a:rPr>
              <a:t>rand()%100;     </a:t>
            </a:r>
            <a:endParaRPr lang="en-US" altLang="zh-CN" sz="2800" dirty="0">
              <a:latin typeface="Times New Roman"/>
              <a:cs typeface="Times New Roman"/>
            </a:endParaRP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solidFill>
                  <a:srgbClr val="FFFF00"/>
                </a:solidFill>
                <a:latin typeface="Times New Roman"/>
                <a:cs typeface="Times New Roman"/>
              </a:rPr>
              <a:t>    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 p-</a:t>
            </a:r>
            <a:r>
              <a:rPr lang="en-US" altLang="zh-CN" sz="2800" dirty="0">
                <a:solidFill>
                  <a:srgbClr val="FFFF00"/>
                </a:solidFill>
                <a:latin typeface="Times New Roman"/>
                <a:cs typeface="Times New Roman"/>
              </a:rPr>
              <a:t>&gt;next = 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NULL; </a:t>
            </a:r>
            <a:r>
              <a:rPr lang="en-US" altLang="zh-CN" sz="2800" dirty="0">
                <a:solidFill>
                  <a:srgbClr val="FFFF00"/>
                </a:solidFill>
                <a:latin typeface="Times New Roman"/>
                <a:cs typeface="Times New Roman"/>
              </a:rPr>
              <a:t>q-&gt;next = p;   q = p;    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 </a:t>
            </a:r>
            <a:endParaRPr lang="en-US" altLang="zh-CN" sz="2800" dirty="0" smtClean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 }</a:t>
            </a:r>
            <a:endParaRPr lang="en-US" altLang="zh-CN" sz="2800" dirty="0">
              <a:latin typeface="Times New Roman"/>
              <a:cs typeface="Times New Roman"/>
            </a:endParaRPr>
          </a:p>
          <a:p>
            <a:pPr marL="420624" indent="-384048" fontAlgn="auto"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2800" dirty="0">
                <a:latin typeface="Times New Roman"/>
                <a:cs typeface="Times New Roman"/>
              </a:rPr>
              <a:t>}</a:t>
            </a:r>
            <a:endParaRPr lang="en-US" altLang="zh-CN" sz="2400" dirty="0">
              <a:latin typeface="Times New Roman"/>
              <a:cs typeface="Times New Roman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907460" y="774132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431159" y="484081"/>
            <a:ext cx="458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latin typeface="Times New Roman" pitchFamily="18" charset="0"/>
              </a:rPr>
              <a:t>L</a:t>
            </a:r>
            <a:endParaRPr kumimoji="1" lang="en-US" altLang="zh-CN" sz="2400" b="0" dirty="0">
              <a:latin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5336" y="14748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头结点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1" y="324466"/>
            <a:ext cx="8551332" cy="5801698"/>
          </a:xfrm>
        </p:spPr>
        <p:txBody>
          <a:bodyPr/>
          <a:lstStyle/>
          <a:p>
            <a:pPr>
              <a:buClrTx/>
            </a:pPr>
            <a:r>
              <a:rPr lang="zh-CN" altLang="en-US" dirty="0" smtClean="0">
                <a:solidFill>
                  <a:srgbClr val="FFFF00"/>
                </a:solidFill>
              </a:rPr>
              <a:t>使用带头结点的单链表的优点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>
              <a:buClrTx/>
            </a:pPr>
            <a:r>
              <a:rPr lang="zh-CN" altLang="en-US" dirty="0" smtClean="0"/>
              <a:t>链表第一个位置上的操作和其他位置上的操作一致，无须特殊处理</a:t>
            </a:r>
            <a:endParaRPr lang="en-US" altLang="zh-CN" dirty="0" smtClean="0"/>
          </a:p>
          <a:p>
            <a:pPr lvl="1">
              <a:buClrTx/>
            </a:pPr>
            <a:r>
              <a:rPr lang="zh-CN" altLang="en-US" dirty="0" smtClean="0"/>
              <a:t>无论链表是否为空，其头指针都是指向头结点的非空指针，因此空表和非空表的处理也统一了。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C653C-EAD3-435F-98D7-717E3B9C06C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497103" y="3387053"/>
            <a:ext cx="6799263" cy="674686"/>
            <a:chOff x="813" y="2403"/>
            <a:chExt cx="4283" cy="425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396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itchFamily="18" charset="0"/>
                </a:rPr>
                <a:t>3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itchFamily="18" charset="0"/>
                </a:rPr>
                <a:t>4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5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24" y="2479"/>
              <a:ext cx="2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Λ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1052" y="2460"/>
              <a:ext cx="28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latin typeface="Times New Roman" pitchFamily="18" charset="0"/>
                </a:rPr>
                <a:t>L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813" y="2470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813" y="2422"/>
              <a:ext cx="1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1163" y="2460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995950" y="3782803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19649" y="3492752"/>
            <a:ext cx="458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latin typeface="Times New Roman" pitchFamily="18" charset="0"/>
              </a:rPr>
              <a:t>L</a:t>
            </a:r>
            <a:endParaRPr kumimoji="1" lang="en-US" altLang="zh-CN" sz="2400" b="0" dirty="0">
              <a:latin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33826" y="315615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头结点</a:t>
            </a:r>
            <a:endParaRPr lang="zh-CN" altLang="en-US" dirty="0"/>
          </a:p>
        </p:txBody>
      </p: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1526601" y="4862560"/>
            <a:ext cx="919163" cy="644524"/>
            <a:chOff x="813" y="2422"/>
            <a:chExt cx="579" cy="406"/>
          </a:xfrm>
        </p:grpSpPr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1052" y="2460"/>
              <a:ext cx="28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latin typeface="Times New Roman" pitchFamily="18" charset="0"/>
                </a:rPr>
                <a:t>L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813" y="2470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813" y="2422"/>
              <a:ext cx="1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1163" y="2460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1136" y="2479"/>
              <a:ext cx="2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Λ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1025447" y="5228145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549146" y="4938094"/>
            <a:ext cx="458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latin typeface="Times New Roman" pitchFamily="18" charset="0"/>
              </a:rPr>
              <a:t>L</a:t>
            </a:r>
            <a:endParaRPr kumimoji="1" lang="en-US" altLang="zh-CN" sz="2400" b="0" dirty="0">
              <a:latin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463323" y="4601493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头结点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36723" y="4955458"/>
            <a:ext cx="272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空表</a:t>
            </a:r>
            <a:endParaRPr lang="zh-CN" alt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3377381" y="4085303"/>
            <a:ext cx="272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非</a:t>
            </a:r>
            <a:r>
              <a:rPr lang="zh-CN" altLang="en-US" sz="2800" dirty="0" smtClean="0"/>
              <a:t>空表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33BE4-9052-46EB-BD03-27D24CDDE735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609600" y="263525"/>
            <a:ext cx="7772400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zh-CN" altLang="en-US" sz="3000" dirty="0">
                <a:ea typeface="仿宋_GB2312" pitchFamily="49" charset="-122"/>
              </a:rPr>
              <a:t>线性表的特点</a:t>
            </a:r>
          </a:p>
          <a:p>
            <a:pPr marL="990600" lvl="1" indent="-533400">
              <a:spcBef>
                <a:spcPct val="20000"/>
              </a:spcBef>
              <a:buSzPct val="80000"/>
              <a:buFont typeface="Wingdings" pitchFamily="2" charset="2"/>
              <a:buChar char="v"/>
              <a:defRPr/>
            </a:pPr>
            <a:r>
              <a:rPr lang="zh-CN" altLang="en-US" sz="3000" dirty="0">
                <a:ea typeface="仿宋_GB2312" pitchFamily="49" charset="-122"/>
              </a:rPr>
              <a:t>除第一个元素外，其他每一个元素</a:t>
            </a:r>
            <a:r>
              <a:rPr lang="zh-CN" altLang="en-US" sz="3000" dirty="0">
                <a:solidFill>
                  <a:srgbClr val="FFFF00"/>
                </a:solidFill>
                <a:ea typeface="仿宋_GB2312" pitchFamily="49" charset="-122"/>
              </a:rPr>
              <a:t>有一个且仅有一个直接前驱</a:t>
            </a:r>
            <a:r>
              <a:rPr lang="zh-CN" altLang="en-US" sz="3000" dirty="0">
                <a:ea typeface="仿宋_GB2312" pitchFamily="49" charset="-122"/>
              </a:rPr>
              <a:t>。</a:t>
            </a:r>
          </a:p>
          <a:p>
            <a:pPr marL="990600" lvl="1" indent="-533400">
              <a:spcBef>
                <a:spcPct val="20000"/>
              </a:spcBef>
              <a:buSzPct val="80000"/>
              <a:buFont typeface="Wingdings" pitchFamily="2" charset="2"/>
              <a:buChar char="v"/>
              <a:defRPr/>
            </a:pPr>
            <a:r>
              <a:rPr lang="zh-CN" altLang="en-US" sz="3000" dirty="0">
                <a:ea typeface="仿宋_GB2312" pitchFamily="49" charset="-122"/>
              </a:rPr>
              <a:t>除最后一个元素外，其他每一个元素</a:t>
            </a:r>
            <a:r>
              <a:rPr lang="zh-CN" altLang="en-US" sz="3000" dirty="0">
                <a:solidFill>
                  <a:srgbClr val="FFFF00"/>
                </a:solidFill>
                <a:ea typeface="仿宋_GB2312" pitchFamily="49" charset="-122"/>
              </a:rPr>
              <a:t>有一个且仅有一个直接后继</a:t>
            </a:r>
            <a:r>
              <a:rPr lang="zh-CN" altLang="en-US" sz="3000" dirty="0">
                <a:ea typeface="仿宋_GB2312" pitchFamily="49" charset="-122"/>
              </a:rPr>
              <a:t>。</a:t>
            </a:r>
          </a:p>
          <a:p>
            <a:pPr marL="990600" lvl="1" indent="-533400">
              <a:spcBef>
                <a:spcPct val="20000"/>
              </a:spcBef>
              <a:buSzPct val="80000"/>
              <a:buFont typeface="Wingdings" pitchFamily="2" charset="2"/>
              <a:buChar char="v"/>
              <a:defRPr/>
            </a:pPr>
            <a:endParaRPr lang="zh-CN" altLang="en-US" sz="3000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990600" lvl="1" indent="-533400">
              <a:spcBef>
                <a:spcPct val="20000"/>
              </a:spcBef>
              <a:buSzPct val="80000"/>
              <a:buFont typeface="Wingdings" pitchFamily="2" charset="2"/>
              <a:buChar char="v"/>
              <a:defRPr/>
            </a:pPr>
            <a:endParaRPr lang="zh-CN" altLang="en-US" sz="3000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990600" lvl="1" indent="-533400">
              <a:lnSpc>
                <a:spcPct val="105000"/>
              </a:lnSpc>
              <a:spcBef>
                <a:spcPct val="20000"/>
              </a:spcBef>
              <a:buSzPct val="80000"/>
              <a:buFont typeface="Wingdings" pitchFamily="2" charset="2"/>
              <a:buChar char="v"/>
              <a:defRPr/>
            </a:pPr>
            <a:r>
              <a:rPr lang="zh-CN" altLang="en-US" sz="3000" dirty="0">
                <a:latin typeface="仿宋_GB2312" pitchFamily="49" charset="-122"/>
                <a:ea typeface="仿宋_GB2312" pitchFamily="49" charset="-122"/>
              </a:rPr>
              <a:t>直接前驱和直接后继描述了结点之间的逻辑关系（即邻接关系）。</a:t>
            </a: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endParaRPr lang="en-US" altLang="zh-CN" sz="3000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609600" indent="-609600">
              <a:lnSpc>
                <a:spcPct val="105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/>
            </a:pPr>
            <a:r>
              <a:rPr lang="zh-CN" altLang="en-US" sz="3000" dirty="0">
                <a:ea typeface="仿宋_GB2312" pitchFamily="49" charset="-122"/>
              </a:rPr>
              <a:t>线性表的存储表示有两种：</a:t>
            </a:r>
            <a:r>
              <a:rPr lang="zh-CN" altLang="en-US" sz="3000" dirty="0">
                <a:solidFill>
                  <a:srgbClr val="FFFF00"/>
                </a:solidFill>
                <a:ea typeface="仿宋_GB2312" pitchFamily="49" charset="-122"/>
              </a:rPr>
              <a:t>顺序存储方式和链表存储方式</a:t>
            </a:r>
          </a:p>
          <a:p>
            <a:pPr marL="533400" indent="-533400">
              <a:lnSpc>
                <a:spcPct val="105000"/>
              </a:lnSpc>
              <a:spcBef>
                <a:spcPct val="20000"/>
              </a:spcBef>
              <a:buSzPct val="80000"/>
              <a:buFont typeface="Wingdings" pitchFamily="2" charset="2"/>
              <a:buChar char="v"/>
              <a:defRPr/>
            </a:pPr>
            <a:endParaRPr lang="zh-CN" altLang="en-US" sz="3000" b="0" dirty="0">
              <a:ea typeface="仿宋_GB2312" pitchFamily="49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altLang="zh-CN" sz="3200" b="0" dirty="0"/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1409700" y="2981325"/>
            <a:ext cx="6705600" cy="717550"/>
            <a:chOff x="720" y="2812"/>
            <a:chExt cx="4224" cy="452"/>
          </a:xfrm>
        </p:grpSpPr>
        <p:sp>
          <p:nvSpPr>
            <p:cNvPr id="147460" name="Oval 4"/>
            <p:cNvSpPr>
              <a:spLocks noChangeArrowheads="1"/>
            </p:cNvSpPr>
            <p:nvPr/>
          </p:nvSpPr>
          <p:spPr bwMode="auto">
            <a:xfrm>
              <a:off x="72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7461" name="AutoShape 5"/>
            <p:cNvSpPr>
              <a:spLocks noChangeArrowheads="1"/>
            </p:cNvSpPr>
            <p:nvPr/>
          </p:nvSpPr>
          <p:spPr bwMode="auto">
            <a:xfrm>
              <a:off x="1104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7462" name="Oval 6"/>
            <p:cNvSpPr>
              <a:spLocks noChangeArrowheads="1"/>
            </p:cNvSpPr>
            <p:nvPr/>
          </p:nvSpPr>
          <p:spPr bwMode="auto">
            <a:xfrm>
              <a:off x="1488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7463" name="AutoShape 7"/>
            <p:cNvSpPr>
              <a:spLocks noChangeArrowheads="1"/>
            </p:cNvSpPr>
            <p:nvPr/>
          </p:nvSpPr>
          <p:spPr bwMode="auto">
            <a:xfrm>
              <a:off x="1872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2256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7465" name="AutoShape 9"/>
            <p:cNvSpPr>
              <a:spLocks noChangeArrowheads="1"/>
            </p:cNvSpPr>
            <p:nvPr/>
          </p:nvSpPr>
          <p:spPr bwMode="auto">
            <a:xfrm>
              <a:off x="2640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3024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7467" name="AutoShape 11"/>
            <p:cNvSpPr>
              <a:spLocks noChangeArrowheads="1"/>
            </p:cNvSpPr>
            <p:nvPr/>
          </p:nvSpPr>
          <p:spPr bwMode="auto">
            <a:xfrm>
              <a:off x="3408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3792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7469" name="AutoShape 13"/>
            <p:cNvSpPr>
              <a:spLocks noChangeArrowheads="1"/>
            </p:cNvSpPr>
            <p:nvPr/>
          </p:nvSpPr>
          <p:spPr bwMode="auto">
            <a:xfrm>
              <a:off x="4176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7470" name="Oval 14"/>
            <p:cNvSpPr>
              <a:spLocks noChangeArrowheads="1"/>
            </p:cNvSpPr>
            <p:nvPr/>
          </p:nvSpPr>
          <p:spPr bwMode="auto">
            <a:xfrm>
              <a:off x="456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76" name="Text Box 15"/>
            <p:cNvSpPr txBox="1">
              <a:spLocks noChangeArrowheads="1"/>
            </p:cNvSpPr>
            <p:nvPr/>
          </p:nvSpPr>
          <p:spPr bwMode="auto">
            <a:xfrm>
              <a:off x="748" y="2812"/>
              <a:ext cx="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5377" name="Text Box 16"/>
            <p:cNvSpPr txBox="1">
              <a:spLocks noChangeArrowheads="1"/>
            </p:cNvSpPr>
            <p:nvPr/>
          </p:nvSpPr>
          <p:spPr bwMode="auto">
            <a:xfrm>
              <a:off x="1488" y="2812"/>
              <a:ext cx="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aseline="-250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5378" name="Text Box 17"/>
            <p:cNvSpPr txBox="1">
              <a:spLocks noChangeArrowheads="1"/>
            </p:cNvSpPr>
            <p:nvPr/>
          </p:nvSpPr>
          <p:spPr bwMode="auto">
            <a:xfrm>
              <a:off x="2284" y="2812"/>
              <a:ext cx="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aseline="-25000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5379" name="Text Box 18"/>
            <p:cNvSpPr txBox="1">
              <a:spLocks noChangeArrowheads="1"/>
            </p:cNvSpPr>
            <p:nvPr/>
          </p:nvSpPr>
          <p:spPr bwMode="auto">
            <a:xfrm>
              <a:off x="3024" y="2812"/>
              <a:ext cx="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aseline="-25000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5380" name="Text Box 19"/>
            <p:cNvSpPr txBox="1">
              <a:spLocks noChangeArrowheads="1"/>
            </p:cNvSpPr>
            <p:nvPr/>
          </p:nvSpPr>
          <p:spPr bwMode="auto">
            <a:xfrm>
              <a:off x="3792" y="2812"/>
              <a:ext cx="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aseline="-2500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5381" name="Text Box 20"/>
            <p:cNvSpPr txBox="1">
              <a:spLocks noChangeArrowheads="1"/>
            </p:cNvSpPr>
            <p:nvPr/>
          </p:nvSpPr>
          <p:spPr bwMode="auto">
            <a:xfrm>
              <a:off x="4560" y="2812"/>
              <a:ext cx="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aseline="-25000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C653C-EAD3-435F-98D7-717E3B9C06C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-33866" y="0"/>
            <a:ext cx="917786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rgbClr val="FFFF00"/>
                </a:solidFill>
              </a:rPr>
              <a:t> 算法</a:t>
            </a:r>
            <a:r>
              <a:rPr lang="en-US" altLang="zh-CN" sz="3200" dirty="0" smtClean="0">
                <a:solidFill>
                  <a:srgbClr val="FFFF00"/>
                </a:solidFill>
              </a:rPr>
              <a:t>2.8, </a:t>
            </a:r>
            <a:r>
              <a:rPr lang="zh-CN" altLang="en-US" sz="3200" dirty="0" smtClean="0">
                <a:solidFill>
                  <a:srgbClr val="FFFF00"/>
                </a:solidFill>
              </a:rPr>
              <a:t>获得单链表中第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i</a:t>
            </a:r>
            <a:r>
              <a:rPr lang="zh-CN" altLang="en-US" sz="3200" smtClean="0">
                <a:solidFill>
                  <a:srgbClr val="FFFF00"/>
                </a:solidFill>
              </a:rPr>
              <a:t>个元素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Status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GetElem_L</a:t>
            </a:r>
            <a:r>
              <a:rPr lang="en-US" altLang="zh-CN" sz="2400" dirty="0" smtClean="0">
                <a:latin typeface="Times New Roman"/>
                <a:cs typeface="Times New Roman"/>
              </a:rPr>
              <a:t>(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LinkList</a:t>
            </a:r>
            <a:r>
              <a:rPr lang="en-US" altLang="zh-CN" sz="2400" dirty="0" smtClean="0">
                <a:latin typeface="Times New Roman"/>
                <a:cs typeface="Times New Roman"/>
              </a:rPr>
              <a:t> &amp;L,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int</a:t>
            </a:r>
            <a:r>
              <a:rPr lang="en-US" altLang="zh-CN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</a:t>
            </a:r>
            <a:r>
              <a:rPr lang="en-US" altLang="zh-CN" sz="2400" dirty="0" smtClean="0">
                <a:latin typeface="Times New Roman"/>
                <a:cs typeface="Times New Roman"/>
              </a:rPr>
              <a:t>,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ElemType</a:t>
            </a:r>
            <a:r>
              <a:rPr lang="en-US" altLang="zh-CN" sz="2400" dirty="0" smtClean="0">
                <a:latin typeface="Times New Roman"/>
                <a:cs typeface="Times New Roman"/>
              </a:rPr>
              <a:t> &amp;e) {  </a:t>
            </a: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   // L</a:t>
            </a:r>
            <a:r>
              <a:rPr lang="zh-CN" altLang="en-US" sz="2400" dirty="0" smtClean="0">
                <a:latin typeface="Times New Roman"/>
                <a:cs typeface="Times New Roman"/>
              </a:rPr>
              <a:t>为带头结点的单链表的头指针。</a:t>
            </a:r>
          </a:p>
          <a:p>
            <a:r>
              <a:rPr lang="en-US" altLang="zh-CN" sz="2400" dirty="0">
                <a:latin typeface="Times New Roman"/>
                <a:cs typeface="Times New Roman"/>
              </a:rPr>
              <a:t> 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// </a:t>
            </a:r>
            <a:r>
              <a:rPr lang="zh-CN" altLang="en-US" sz="2400" dirty="0" smtClean="0">
                <a:latin typeface="Times New Roman"/>
                <a:cs typeface="Times New Roman"/>
              </a:rPr>
              <a:t>当第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</a:t>
            </a:r>
            <a:r>
              <a:rPr lang="zh-CN" altLang="en-US" sz="2400" dirty="0" smtClean="0">
                <a:latin typeface="Times New Roman"/>
                <a:cs typeface="Times New Roman"/>
              </a:rPr>
              <a:t>个元素存在时，其值赋给</a:t>
            </a:r>
            <a:r>
              <a:rPr lang="en-US" altLang="zh-CN" sz="2400" dirty="0" smtClean="0">
                <a:latin typeface="Times New Roman"/>
                <a:cs typeface="Times New Roman"/>
              </a:rPr>
              <a:t>e</a:t>
            </a:r>
            <a:r>
              <a:rPr lang="zh-CN" altLang="en-US" sz="2400" dirty="0" smtClean="0">
                <a:latin typeface="Times New Roman"/>
                <a:cs typeface="Times New Roman"/>
              </a:rPr>
              <a:t>并返回</a:t>
            </a:r>
            <a:r>
              <a:rPr lang="en-US" altLang="zh-CN" sz="2400" dirty="0" smtClean="0">
                <a:latin typeface="Times New Roman"/>
                <a:cs typeface="Times New Roman"/>
              </a:rPr>
              <a:t>OK</a:t>
            </a:r>
            <a:r>
              <a:rPr lang="zh-CN" altLang="en-US" sz="2400" dirty="0" smtClean="0">
                <a:latin typeface="Times New Roman"/>
                <a:cs typeface="Times New Roman"/>
              </a:rPr>
              <a:t>，否则返回</a:t>
            </a:r>
            <a:r>
              <a:rPr lang="en-US" altLang="zh-CN" sz="2400" dirty="0" smtClean="0">
                <a:latin typeface="Times New Roman"/>
                <a:cs typeface="Times New Roman"/>
              </a:rPr>
              <a:t>ERROR</a:t>
            </a: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LinkList</a:t>
            </a:r>
            <a:r>
              <a:rPr lang="en-US" altLang="zh-CN" sz="2400" dirty="0" smtClean="0">
                <a:latin typeface="Times New Roman"/>
                <a:cs typeface="Times New Roman"/>
              </a:rPr>
              <a:t> p;</a:t>
            </a: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  p = L-&gt;next;   </a:t>
            </a: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int</a:t>
            </a:r>
            <a:r>
              <a:rPr lang="en-US" altLang="zh-CN" sz="2400" dirty="0" smtClean="0">
                <a:latin typeface="Times New Roman"/>
                <a:cs typeface="Times New Roman"/>
              </a:rPr>
              <a:t> j = 1;                   // </a:t>
            </a:r>
            <a:r>
              <a:rPr lang="zh-CN" altLang="en-US" sz="2400" dirty="0" smtClean="0">
                <a:latin typeface="Times New Roman"/>
                <a:cs typeface="Times New Roman"/>
              </a:rPr>
              <a:t>初始化，</a:t>
            </a:r>
            <a:r>
              <a:rPr lang="en-US" altLang="zh-CN" sz="2400" dirty="0" smtClean="0">
                <a:latin typeface="Times New Roman"/>
                <a:cs typeface="Times New Roman"/>
              </a:rPr>
              <a:t>p</a:t>
            </a:r>
            <a:r>
              <a:rPr lang="zh-CN" altLang="en-US" sz="2400" dirty="0" smtClean="0">
                <a:latin typeface="Times New Roman"/>
                <a:cs typeface="Times New Roman"/>
              </a:rPr>
              <a:t>指向第一个结点，</a:t>
            </a:r>
            <a:r>
              <a:rPr lang="en-US" altLang="zh-CN" sz="2400" dirty="0" smtClean="0">
                <a:latin typeface="Times New Roman"/>
                <a:cs typeface="Times New Roman"/>
              </a:rPr>
              <a:t>j</a:t>
            </a:r>
            <a:r>
              <a:rPr lang="zh-CN" altLang="en-US" sz="2400" dirty="0" smtClean="0">
                <a:latin typeface="Times New Roman"/>
                <a:cs typeface="Times New Roman"/>
              </a:rPr>
              <a:t>为计数器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  // </a:t>
            </a:r>
            <a:r>
              <a:rPr lang="zh-CN" altLang="en-US" sz="2400" dirty="0" smtClean="0">
                <a:latin typeface="Times New Roman"/>
                <a:cs typeface="Times New Roman"/>
              </a:rPr>
              <a:t>顺指针向后查找，直到</a:t>
            </a:r>
            <a:r>
              <a:rPr lang="en-US" altLang="zh-CN" sz="2400" dirty="0" smtClean="0">
                <a:latin typeface="Times New Roman"/>
                <a:cs typeface="Times New Roman"/>
              </a:rPr>
              <a:t>p</a:t>
            </a:r>
            <a:r>
              <a:rPr lang="zh-CN" altLang="en-US" sz="2400" dirty="0" smtClean="0">
                <a:latin typeface="Times New Roman"/>
                <a:cs typeface="Times New Roman"/>
              </a:rPr>
              <a:t>指向第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</a:t>
            </a:r>
            <a:r>
              <a:rPr lang="zh-CN" altLang="en-US" sz="2400" dirty="0" smtClean="0">
                <a:latin typeface="Times New Roman"/>
                <a:cs typeface="Times New Roman"/>
              </a:rPr>
              <a:t>个元素或</a:t>
            </a:r>
            <a:r>
              <a:rPr lang="en-US" altLang="zh-CN" sz="2400" dirty="0" smtClean="0">
                <a:latin typeface="Times New Roman"/>
                <a:cs typeface="Times New Roman"/>
              </a:rPr>
              <a:t>p</a:t>
            </a:r>
            <a:r>
              <a:rPr lang="zh-CN" altLang="en-US" sz="2400" dirty="0" smtClean="0">
                <a:latin typeface="Times New Roman"/>
                <a:cs typeface="Times New Roman"/>
              </a:rPr>
              <a:t>为空</a:t>
            </a:r>
          </a:p>
          <a:p>
            <a:r>
              <a:rPr lang="zh-CN" altLang="en-US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 smtClean="0">
                <a:latin typeface="Times New Roman"/>
                <a:cs typeface="Times New Roman"/>
              </a:rPr>
              <a:t>while (p &amp;&amp; j&lt;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</a:t>
            </a:r>
            <a:r>
              <a:rPr lang="en-US" altLang="zh-CN" sz="2400" dirty="0" smtClean="0">
                <a:latin typeface="Times New Roman"/>
                <a:cs typeface="Times New Roman"/>
              </a:rPr>
              <a:t>) {</a:t>
            </a:r>
            <a:endParaRPr lang="zh-CN" altLang="en-US" sz="2400" dirty="0" smtClean="0">
              <a:latin typeface="Times New Roman"/>
              <a:cs typeface="Times New Roman"/>
            </a:endParaRPr>
          </a:p>
          <a:p>
            <a:r>
              <a:rPr lang="zh-CN" altLang="en-US" sz="2400" dirty="0" smtClean="0">
                <a:latin typeface="Times New Roman"/>
                <a:cs typeface="Times New Roman"/>
              </a:rPr>
              <a:t>      </a:t>
            </a:r>
            <a:r>
              <a:rPr lang="en-US" altLang="zh-CN" sz="2400" dirty="0" smtClean="0">
                <a:latin typeface="Times New Roman"/>
                <a:cs typeface="Times New Roman"/>
              </a:rPr>
              <a:t>p = p-&gt;next;  ++j;</a:t>
            </a: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  }</a:t>
            </a: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  if ( !p || j&gt;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</a:t>
            </a:r>
            <a:r>
              <a:rPr lang="en-US" altLang="zh-CN" sz="2400" dirty="0" smtClean="0">
                <a:latin typeface="Times New Roman"/>
                <a:cs typeface="Times New Roman"/>
              </a:rPr>
              <a:t> ) return ERROR;  // </a:t>
            </a:r>
            <a:r>
              <a:rPr lang="zh-CN" altLang="en-US" sz="2400" dirty="0" smtClean="0">
                <a:latin typeface="Times New Roman"/>
                <a:cs typeface="Times New Roman"/>
              </a:rPr>
              <a:t>第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</a:t>
            </a:r>
            <a:r>
              <a:rPr lang="zh-CN" altLang="en-US" sz="2400" dirty="0" smtClean="0">
                <a:latin typeface="Times New Roman"/>
                <a:cs typeface="Times New Roman"/>
              </a:rPr>
              <a:t>个元素不存在</a:t>
            </a:r>
          </a:p>
          <a:p>
            <a:r>
              <a:rPr lang="zh-CN" altLang="en-US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 smtClean="0">
                <a:latin typeface="Times New Roman"/>
                <a:cs typeface="Times New Roman"/>
              </a:rPr>
              <a:t>e = p-&gt;data;                            // </a:t>
            </a:r>
            <a:r>
              <a:rPr lang="zh-CN" altLang="en-US" sz="2400" dirty="0" smtClean="0">
                <a:latin typeface="Times New Roman"/>
                <a:cs typeface="Times New Roman"/>
              </a:rPr>
              <a:t>取第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</a:t>
            </a:r>
            <a:r>
              <a:rPr lang="zh-CN" altLang="en-US" sz="2400" dirty="0" smtClean="0">
                <a:latin typeface="Times New Roman"/>
                <a:cs typeface="Times New Roman"/>
              </a:rPr>
              <a:t>个元素</a:t>
            </a:r>
          </a:p>
          <a:p>
            <a:r>
              <a:rPr lang="zh-CN" altLang="en-US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 smtClean="0">
                <a:latin typeface="Times New Roman"/>
                <a:cs typeface="Times New Roman"/>
              </a:rPr>
              <a:t>return OK;</a:t>
            </a: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} //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GetElem_L</a:t>
            </a:r>
            <a:endParaRPr lang="zh-CN" alt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C653C-EAD3-435F-98D7-717E3B9C06C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" y="3249"/>
            <a:ext cx="9144000" cy="6124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rgbClr val="FFFF00"/>
                </a:solidFill>
              </a:rPr>
              <a:t> 算法</a:t>
            </a:r>
            <a:r>
              <a:rPr lang="en-US" altLang="zh-CN" sz="3200" dirty="0" smtClean="0">
                <a:solidFill>
                  <a:srgbClr val="FFFF00"/>
                </a:solidFill>
              </a:rPr>
              <a:t>2.9</a:t>
            </a:r>
            <a:r>
              <a:rPr lang="zh-CN" altLang="en-US" sz="3200" dirty="0" smtClean="0">
                <a:solidFill>
                  <a:srgbClr val="FFFF00"/>
                </a:solidFill>
              </a:rPr>
              <a:t>，在单链表第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i</a:t>
            </a:r>
            <a:r>
              <a:rPr lang="zh-CN" altLang="en-US" sz="3200" dirty="0" smtClean="0">
                <a:solidFill>
                  <a:srgbClr val="FFFF00"/>
                </a:solidFill>
              </a:rPr>
              <a:t>个元素之前插入元素</a:t>
            </a:r>
            <a:r>
              <a:rPr lang="en-US" altLang="zh-CN" sz="3200" dirty="0" smtClean="0">
                <a:solidFill>
                  <a:srgbClr val="FFFF00"/>
                </a:solidFill>
              </a:rPr>
              <a:t>e</a:t>
            </a:r>
          </a:p>
          <a:p>
            <a:r>
              <a:rPr lang="en-US" altLang="zh-CN" sz="2400" dirty="0" smtClean="0"/>
              <a:t>Status </a:t>
            </a:r>
            <a:r>
              <a:rPr lang="en-US" altLang="zh-CN" sz="2400" dirty="0" err="1" smtClean="0"/>
              <a:t>ListInsert_L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LinkList</a:t>
            </a:r>
            <a:r>
              <a:rPr lang="en-US" altLang="zh-CN" sz="2400" dirty="0" smtClean="0"/>
              <a:t> &amp;L,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ElemType</a:t>
            </a:r>
            <a:r>
              <a:rPr lang="en-US" altLang="zh-CN" sz="2400" dirty="0" smtClean="0"/>
              <a:t> e) {  </a:t>
            </a:r>
          </a:p>
          <a:p>
            <a:r>
              <a:rPr lang="en-US" altLang="zh-CN" sz="2400" dirty="0" smtClean="0"/>
              <a:t>  // </a:t>
            </a:r>
            <a:r>
              <a:rPr lang="zh-CN" altLang="en-US" sz="2400" dirty="0" smtClean="0"/>
              <a:t>在带头结点的单链线性表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的第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个元素之前插入元素</a:t>
            </a:r>
            <a:r>
              <a:rPr lang="en-US" altLang="zh-CN" sz="2400" dirty="0" smtClean="0"/>
              <a:t>e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LinkList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p,s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p = L;   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j = 0;</a:t>
            </a:r>
          </a:p>
          <a:p>
            <a:r>
              <a:rPr lang="en-US" altLang="zh-CN" sz="2400" dirty="0" smtClean="0"/>
              <a:t>  while (p &amp;&amp; j &lt; i-1) {                              // </a:t>
            </a:r>
            <a:r>
              <a:rPr lang="zh-CN" altLang="en-US" sz="2400" dirty="0" smtClean="0"/>
              <a:t>寻找第</a:t>
            </a:r>
            <a:r>
              <a:rPr lang="en-US" altLang="zh-CN" sz="2400" dirty="0" smtClean="0"/>
              <a:t>i-1</a:t>
            </a:r>
            <a:r>
              <a:rPr lang="zh-CN" altLang="en-US" sz="2400" dirty="0" smtClean="0"/>
              <a:t>个结点</a:t>
            </a:r>
          </a:p>
          <a:p>
            <a:r>
              <a:rPr lang="en-US" altLang="zh-CN" sz="2400" dirty="0" smtClean="0"/>
              <a:t>    p = p-&gt;next;</a:t>
            </a:r>
          </a:p>
          <a:p>
            <a:r>
              <a:rPr lang="en-US" altLang="zh-CN" sz="2400" dirty="0" smtClean="0"/>
              <a:t>    ++j;</a:t>
            </a:r>
          </a:p>
          <a:p>
            <a:r>
              <a:rPr lang="en-US" altLang="zh-CN" sz="2400" dirty="0" smtClean="0"/>
              <a:t>  } </a:t>
            </a:r>
          </a:p>
          <a:p>
            <a:r>
              <a:rPr lang="en-US" altLang="zh-CN" sz="2400" dirty="0" smtClean="0"/>
              <a:t>  if (!p || j &gt; i-1) return ERROR;              // 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小于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或者大于表长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 = new </a:t>
            </a:r>
            <a:r>
              <a:rPr lang="en-US" altLang="zh-CN" sz="2400" dirty="0" err="1" smtClean="0"/>
              <a:t>LNode</a:t>
            </a:r>
            <a:r>
              <a:rPr lang="en-US" altLang="zh-CN" sz="2400" dirty="0" smtClean="0"/>
              <a:t>;  // </a:t>
            </a:r>
            <a:r>
              <a:rPr lang="zh-CN" altLang="en-US" sz="2400" dirty="0" smtClean="0"/>
              <a:t>生成新结点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s-&gt;data = e;  s-&gt;next = p-&gt;next;          // </a:t>
            </a:r>
            <a:r>
              <a:rPr lang="zh-CN" altLang="en-US" sz="2400" dirty="0" smtClean="0"/>
              <a:t>插入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p-&gt;next = s;</a:t>
            </a:r>
          </a:p>
          <a:p>
            <a:r>
              <a:rPr lang="en-US" altLang="zh-CN" sz="2400" dirty="0" smtClean="0"/>
              <a:t>  return OK;</a:t>
            </a:r>
          </a:p>
          <a:p>
            <a:r>
              <a:rPr lang="en-US" altLang="zh-CN" sz="2400" dirty="0" smtClean="0"/>
              <a:t>} // </a:t>
            </a:r>
            <a:r>
              <a:rPr lang="en-US" altLang="zh-CN" sz="2400" dirty="0" err="1" smtClean="0"/>
              <a:t>LinstInsert_L</a:t>
            </a:r>
            <a:endParaRPr lang="en-US" altLang="zh-CN" sz="2400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057944" y="5012806"/>
            <a:ext cx="7323139" cy="1608139"/>
            <a:chOff x="667" y="2395"/>
            <a:chExt cx="4613" cy="101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20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016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440" y="312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256" y="312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960" y="3264"/>
              <a:ext cx="2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352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688" y="3264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67" y="3014"/>
              <a:ext cx="4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bg2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200" dirty="0" smtClean="0">
                  <a:solidFill>
                    <a:srgbClr val="FF3300"/>
                  </a:solidFill>
                  <a:latin typeface="Times New Roman" pitchFamily="18" charset="0"/>
                </a:rPr>
                <a:t>p</a:t>
              </a:r>
              <a:endParaRPr kumimoji="1" lang="en-US" altLang="zh-CN" sz="3600" b="0" dirty="0">
                <a:latin typeface="Times New Roman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63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72" y="2496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39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195" y="2405"/>
              <a:ext cx="22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dirty="0" smtClean="0">
                  <a:latin typeface="Times New Roman" pitchFamily="18" charset="0"/>
                </a:rPr>
                <a:t>s</a:t>
              </a:r>
              <a:endParaRPr kumimoji="1" lang="en-US" altLang="zh-CN" sz="4000" b="0" dirty="0"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9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032" y="2496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55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355" y="2395"/>
              <a:ext cx="22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dirty="0" smtClean="0">
                  <a:latin typeface="Times New Roman" pitchFamily="18" charset="0"/>
                </a:rPr>
                <a:t>s</a:t>
              </a:r>
              <a:endParaRPr kumimoji="1" lang="en-US" altLang="zh-CN" sz="3200" b="0" dirty="0">
                <a:latin typeface="Times New Roman" pitchFamily="18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504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744" y="312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323" y="3269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099" y="3013"/>
              <a:ext cx="2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solidFill>
                    <a:srgbClr val="FF3300"/>
                  </a:solidFill>
                  <a:latin typeface="Times New Roman" pitchFamily="18" charset="0"/>
                </a:rPr>
                <a:t>p</a:t>
              </a:r>
              <a:endParaRPr kumimoji="1" lang="en-US" altLang="zh-CN" sz="3200" b="0" dirty="0">
                <a:latin typeface="Times New Roman" pitchFamily="18" charset="0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4139" y="2651"/>
              <a:ext cx="201" cy="469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32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560" y="312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V="1">
              <a:off x="3819" y="2683"/>
              <a:ext cx="74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4656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992" y="3264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606800" y="1405467"/>
            <a:ext cx="5181600" cy="5847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算法的时间复杂度是多少？</a:t>
            </a:r>
            <a:endParaRPr lang="zh-CN" altLang="en-US" sz="3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6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rgbClr val="FFFF00"/>
                </a:solidFill>
              </a:rPr>
              <a:t> 算法</a:t>
            </a:r>
            <a:r>
              <a:rPr lang="en-US" altLang="zh-CN" sz="3200" dirty="0" smtClean="0">
                <a:solidFill>
                  <a:srgbClr val="FFFF00"/>
                </a:solidFill>
              </a:rPr>
              <a:t>2.10</a:t>
            </a:r>
            <a:r>
              <a:rPr lang="zh-CN" altLang="en-US" sz="3200" dirty="0" smtClean="0">
                <a:solidFill>
                  <a:srgbClr val="FFFF00"/>
                </a:solidFill>
              </a:rPr>
              <a:t>，删除单链表第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i</a:t>
            </a:r>
            <a:r>
              <a:rPr lang="zh-CN" altLang="en-US" sz="3200" dirty="0" smtClean="0">
                <a:solidFill>
                  <a:srgbClr val="FFFF00"/>
                </a:solidFill>
              </a:rPr>
              <a:t>个元素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/>
              <a:t>Status </a:t>
            </a:r>
            <a:r>
              <a:rPr lang="en-US" altLang="zh-CN" sz="2400" dirty="0" err="1" smtClean="0"/>
              <a:t>ListDelete_L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LinkList</a:t>
            </a:r>
            <a:r>
              <a:rPr lang="en-US" altLang="zh-CN" sz="2400" dirty="0" smtClean="0"/>
              <a:t> &amp;L,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ElemType</a:t>
            </a:r>
            <a:r>
              <a:rPr lang="en-US" altLang="zh-CN" sz="2400" dirty="0" smtClean="0"/>
              <a:t> &amp;e) { </a:t>
            </a:r>
          </a:p>
          <a:p>
            <a:r>
              <a:rPr lang="en-US" altLang="zh-CN" sz="2400" dirty="0" smtClean="0"/>
              <a:t>  // </a:t>
            </a:r>
            <a:r>
              <a:rPr lang="zh-CN" altLang="en-US" sz="2400" dirty="0" smtClean="0"/>
              <a:t>在带头结点的单链线性表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中，删除第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个元素，并由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返回其值</a:t>
            </a:r>
          </a:p>
          <a:p>
            <a:r>
              <a:rPr lang="zh-CN" altLang="en-US" sz="2400" dirty="0" smtClean="0"/>
              <a:t>  </a:t>
            </a:r>
            <a:r>
              <a:rPr lang="en-US" altLang="zh-CN" sz="2400" dirty="0" err="1" smtClean="0"/>
              <a:t>LinkList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p,q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p = L;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j = 0;</a:t>
            </a:r>
          </a:p>
          <a:p>
            <a:r>
              <a:rPr lang="en-US" altLang="zh-CN" sz="2400" dirty="0" smtClean="0"/>
              <a:t>  while (p-&gt;next &amp;&amp; j &lt; i-1) {  // </a:t>
            </a:r>
            <a:r>
              <a:rPr lang="zh-CN" altLang="en-US" sz="2400" dirty="0" smtClean="0"/>
              <a:t>寻找第</a:t>
            </a:r>
            <a:r>
              <a:rPr lang="en-US" altLang="zh-CN" sz="2400" dirty="0" smtClean="0"/>
              <a:t>i-1</a:t>
            </a:r>
            <a:r>
              <a:rPr lang="zh-CN" altLang="en-US" sz="2400" dirty="0" smtClean="0"/>
              <a:t>个结点</a:t>
            </a:r>
          </a:p>
          <a:p>
            <a:r>
              <a:rPr lang="zh-CN" altLang="en-US" sz="2400" dirty="0" smtClean="0"/>
              <a:t>    </a:t>
            </a:r>
            <a:r>
              <a:rPr lang="en-US" altLang="zh-CN" sz="2400" dirty="0" smtClean="0"/>
              <a:t>p = p-&gt;next;</a:t>
            </a:r>
          </a:p>
          <a:p>
            <a:r>
              <a:rPr lang="en-US" altLang="zh-CN" sz="2400" dirty="0" smtClean="0"/>
              <a:t>    ++j;</a:t>
            </a:r>
          </a:p>
          <a:p>
            <a:r>
              <a:rPr lang="en-US" altLang="zh-CN" sz="2400" dirty="0" smtClean="0"/>
              <a:t>  }</a:t>
            </a:r>
          </a:p>
          <a:p>
            <a:r>
              <a:rPr lang="en-US" altLang="zh-CN" sz="2400" dirty="0" smtClean="0"/>
              <a:t>  if (!(p-&gt;next) || j &gt; i-1) return ERROR;  // </a:t>
            </a:r>
            <a:r>
              <a:rPr lang="zh-CN" altLang="en-US" sz="2400" dirty="0" smtClean="0"/>
              <a:t>删除位置不合理</a:t>
            </a:r>
          </a:p>
          <a:p>
            <a:r>
              <a:rPr lang="en-US" altLang="zh-CN" sz="2400" dirty="0" smtClean="0"/>
              <a:t>  q = p-&gt;next;</a:t>
            </a:r>
          </a:p>
          <a:p>
            <a:r>
              <a:rPr lang="en-US" altLang="zh-CN" sz="2400" dirty="0" smtClean="0"/>
              <a:t>  p-&gt;next = q-&gt;next;                                 </a:t>
            </a:r>
            <a:endParaRPr lang="zh-CN" altLang="en-US" sz="2400" dirty="0" smtClean="0"/>
          </a:p>
          <a:p>
            <a:r>
              <a:rPr lang="en-US" altLang="zh-CN" sz="2400" smtClean="0"/>
              <a:t>  e </a:t>
            </a:r>
            <a:r>
              <a:rPr lang="en-US" altLang="zh-CN" sz="2400" dirty="0" smtClean="0"/>
              <a:t>= q-&gt;data;</a:t>
            </a:r>
          </a:p>
          <a:p>
            <a:r>
              <a:rPr lang="en-US" altLang="zh-CN" sz="2400" dirty="0" smtClean="0"/>
              <a:t>  delete q;</a:t>
            </a:r>
          </a:p>
          <a:p>
            <a:r>
              <a:rPr lang="en-US" altLang="zh-CN" sz="2400" dirty="0" smtClean="0"/>
              <a:t>  return OK;</a:t>
            </a:r>
          </a:p>
          <a:p>
            <a:r>
              <a:rPr lang="en-US" altLang="zh-CN" sz="2400" dirty="0" smtClean="0"/>
              <a:t>} // </a:t>
            </a:r>
            <a:r>
              <a:rPr lang="en-US" altLang="zh-CN" sz="2400" dirty="0" err="1" smtClean="0"/>
              <a:t>ListDelete_L</a:t>
            </a:r>
            <a:endParaRPr lang="zh-CN" altLang="en-US" sz="2400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382438" y="4732876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39638" y="4428076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525438" y="4428076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677838" y="4732876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668438" y="4428076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354238" y="4428076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506638" y="4732876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497238" y="4428076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8183038" y="4428076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335438" y="4732876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416304" y="582508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73504" y="5520283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559304" y="5520283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702304" y="5520283"/>
            <a:ext cx="9906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388104" y="552028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540504" y="582508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7531104" y="5604948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8216904" y="5604948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3841226" y="4305839"/>
            <a:ext cx="6928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i-1</a:t>
            </a:r>
            <a:endParaRPr kumimoji="1" lang="en-US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873504" y="5398046"/>
            <a:ext cx="6928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i-1</a:t>
            </a:r>
            <a:endParaRPr kumimoji="1" lang="en-US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816076" y="4351876"/>
            <a:ext cx="461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i</a:t>
            </a:r>
            <a:endParaRPr kumimoji="1" lang="en-US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5854704" y="5398046"/>
            <a:ext cx="461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i="1" dirty="0" err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7492476" y="4351876"/>
            <a:ext cx="756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i+1</a:t>
            </a:r>
            <a:endParaRPr kumimoji="1" lang="en-US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7545392" y="5482711"/>
            <a:ext cx="756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i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>
                <a:solidFill>
                  <a:schemeClr val="bg1"/>
                </a:solidFill>
                <a:latin typeface="Times New Roman" pitchFamily="18" charset="0"/>
              </a:rPr>
              <a:t>i+1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4178304" y="612988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6007104" y="612988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212170" y="6129883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Times New Roman" pitchFamily="18" charset="0"/>
              </a:rPr>
              <a:t>p</a:t>
            </a:r>
            <a:endParaRPr kumimoji="1" lang="en-US" altLang="zh-CN" sz="2400" b="0" dirty="0">
              <a:latin typeface="Times New Roman" pitchFamily="18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054729" y="6129883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Times New Roman" pitchFamily="18" charset="0"/>
              </a:rPr>
              <a:t>q</a:t>
            </a:r>
            <a:endParaRPr kumimoji="1" lang="en-US" altLang="zh-CN" sz="2400" b="0" dirty="0">
              <a:latin typeface="Times New Roman" pitchFamily="18" charset="0"/>
            </a:endParaRPr>
          </a:p>
        </p:txBody>
      </p:sp>
      <p:sp>
        <p:nvSpPr>
          <p:cNvPr id="41" name="Freeform 44"/>
          <p:cNvSpPr>
            <a:spLocks/>
          </p:cNvSpPr>
          <p:nvPr/>
        </p:nvSpPr>
        <p:spPr bwMode="auto">
          <a:xfrm>
            <a:off x="4741867" y="5301208"/>
            <a:ext cx="2787650" cy="347663"/>
          </a:xfrm>
          <a:custGeom>
            <a:avLst/>
            <a:gdLst>
              <a:gd name="T0" fmla="*/ 0 w 1756"/>
              <a:gd name="T1" fmla="*/ 347663 h 244"/>
              <a:gd name="T2" fmla="*/ 350837 w 1756"/>
              <a:gd name="T3" fmla="*/ 153884 h 244"/>
              <a:gd name="T4" fmla="*/ 968375 w 1756"/>
              <a:gd name="T5" fmla="*/ 45595 h 244"/>
              <a:gd name="T6" fmla="*/ 1762125 w 1756"/>
              <a:gd name="T7" fmla="*/ 34196 h 244"/>
              <a:gd name="T8" fmla="*/ 2622550 w 1756"/>
              <a:gd name="T9" fmla="*/ 250773 h 244"/>
              <a:gd name="T10" fmla="*/ 2757488 w 1756"/>
              <a:gd name="T11" fmla="*/ 312042 h 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56"/>
              <a:gd name="T19" fmla="*/ 0 h 244"/>
              <a:gd name="T20" fmla="*/ 1756 w 1756"/>
              <a:gd name="T21" fmla="*/ 244 h 2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56" h="244">
                <a:moveTo>
                  <a:pt x="0" y="244"/>
                </a:moveTo>
                <a:cubicBezTo>
                  <a:pt x="59" y="193"/>
                  <a:pt x="119" y="143"/>
                  <a:pt x="221" y="108"/>
                </a:cubicBezTo>
                <a:cubicBezTo>
                  <a:pt x="323" y="73"/>
                  <a:pt x="462" y="46"/>
                  <a:pt x="610" y="32"/>
                </a:cubicBezTo>
                <a:cubicBezTo>
                  <a:pt x="758" y="18"/>
                  <a:pt x="936" y="0"/>
                  <a:pt x="1110" y="24"/>
                </a:cubicBezTo>
                <a:cubicBezTo>
                  <a:pt x="1284" y="48"/>
                  <a:pt x="1548" y="144"/>
                  <a:pt x="1652" y="176"/>
                </a:cubicBezTo>
                <a:cubicBezTo>
                  <a:pt x="1756" y="208"/>
                  <a:pt x="1723" y="212"/>
                  <a:pt x="1737" y="21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8301572" y="58335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4677838" y="5799676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355599" y="369888"/>
            <a:ext cx="8466667" cy="55403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None/>
            </a:pP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使用链式存储的优缺点：</a:t>
            </a:r>
            <a:endParaRPr lang="en-US" altLang="zh-CN" sz="3200" b="1" dirty="0" smtClean="0">
              <a:solidFill>
                <a:srgbClr val="FFFF00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None/>
            </a:pPr>
            <a:endParaRPr lang="en-US" altLang="zh-CN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Pct val="50000"/>
            </a:pPr>
            <a:r>
              <a:rPr lang="zh-CN" altLang="en-US" sz="3200" b="1" dirty="0" smtClean="0">
                <a:latin typeface="Times New Roman" pitchFamily="18" charset="0"/>
                <a:ea typeface="仿宋_GB2312" pitchFamily="49" charset="-122"/>
              </a:rPr>
              <a:t>实现单链表的插入和删除算法，不需要移动元素，只需修改结点指针，比顺序表方便。</a:t>
            </a:r>
            <a:endParaRPr lang="en-US" altLang="zh-CN" sz="32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Pct val="50000"/>
            </a:pPr>
            <a:r>
              <a:rPr lang="zh-CN" altLang="en-US" sz="3200" b="1" dirty="0" smtClean="0">
                <a:latin typeface="Times New Roman" pitchFamily="18" charset="0"/>
                <a:ea typeface="仿宋_GB2312" pitchFamily="49" charset="-122"/>
              </a:rPr>
              <a:t>寻找插入或删除位置只能沿着链顺序检测。</a:t>
            </a:r>
          </a:p>
          <a:p>
            <a:pPr eaLnBrk="1" hangingPunct="1">
              <a:spcBef>
                <a:spcPct val="0"/>
              </a:spcBef>
              <a:buClrTx/>
              <a:buSzPct val="50000"/>
            </a:pPr>
            <a:endParaRPr lang="zh-CN" altLang="en-US" sz="32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Pct val="50000"/>
            </a:pPr>
            <a:r>
              <a:rPr lang="zh-CN" altLang="en-US" sz="3200" b="1" dirty="0" smtClean="0">
                <a:latin typeface="Times New Roman" pitchFamily="18" charset="0"/>
                <a:ea typeface="仿宋_GB2312" pitchFamily="49" charset="-122"/>
              </a:rPr>
              <a:t>不带头结点的单链表情况复杂，要专门讨论空表和在表头插入的特殊情形。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5A682-BD5F-4161-AFFF-B513F69CD7F1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763000" cy="220980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单链表的合并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charset="-122"/>
              </a:rPr>
              <a:t>    设有两个有序的单链表，它们的头指针分别是</a:t>
            </a:r>
            <a:r>
              <a:rPr lang="en-US" altLang="zh-CN" sz="2800" b="1" dirty="0" smtClean="0"/>
              <a:t>La </a:t>
            </a:r>
            <a:r>
              <a:rPr lang="zh-CN" altLang="en-US" sz="2800" b="1" dirty="0" smtClean="0"/>
              <a:t>、 </a:t>
            </a:r>
            <a:r>
              <a:rPr lang="en-US" altLang="zh-CN" sz="2800" b="1" dirty="0" smtClean="0"/>
              <a:t>Lb</a:t>
            </a:r>
            <a:r>
              <a:rPr lang="zh-CN" altLang="en-US" sz="2800" b="1" dirty="0" smtClean="0">
                <a:latin typeface="宋体" charset="-122"/>
              </a:rPr>
              <a:t>，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charset="-122"/>
              </a:rPr>
              <a:t>将它们合并为以</a:t>
            </a:r>
            <a:r>
              <a:rPr lang="en-US" altLang="zh-CN" sz="2800" b="1" dirty="0" err="1" smtClean="0">
                <a:solidFill>
                  <a:srgbClr val="FFFF00"/>
                </a:solidFill>
              </a:rPr>
              <a:t>Lc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为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charset="-122"/>
              </a:rPr>
              <a:t>头指针的有序链表</a:t>
            </a:r>
            <a:r>
              <a:rPr lang="en-US" altLang="zh-CN" sz="2800" b="1" dirty="0" smtClean="0">
                <a:solidFill>
                  <a:srgbClr val="FFFF00"/>
                </a:solidFill>
                <a:latin typeface="宋体" charset="-122"/>
              </a:rPr>
              <a:t>,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charset="-122"/>
              </a:rPr>
              <a:t>并且没有值相同的结点。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061200" y="4046538"/>
            <a:ext cx="966788" cy="503237"/>
            <a:chOff x="4448" y="2549"/>
            <a:chExt cx="609" cy="317"/>
          </a:xfrm>
        </p:grpSpPr>
        <p:sp>
          <p:nvSpPr>
            <p:cNvPr id="58433" name="Rectangle 4"/>
            <p:cNvSpPr>
              <a:spLocks noChangeArrowheads="1"/>
            </p:cNvSpPr>
            <p:nvPr/>
          </p:nvSpPr>
          <p:spPr bwMode="auto">
            <a:xfrm>
              <a:off x="4448" y="2549"/>
              <a:ext cx="609" cy="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2400" dirty="0" smtClean="0">
                  <a:ea typeface="黑体" pitchFamily="2" charset="-122"/>
                </a:rPr>
                <a:t> 15  </a:t>
              </a:r>
              <a:r>
                <a:rPr lang="en-US" altLang="zh-CN" sz="2400" dirty="0">
                  <a:ea typeface="黑体" pitchFamily="2" charset="-122"/>
                </a:rPr>
                <a:t>⋀</a:t>
              </a:r>
            </a:p>
          </p:txBody>
        </p:sp>
        <p:sp>
          <p:nvSpPr>
            <p:cNvPr id="58434" name="Line 5"/>
            <p:cNvSpPr>
              <a:spLocks noChangeShapeType="1"/>
            </p:cNvSpPr>
            <p:nvPr/>
          </p:nvSpPr>
          <p:spPr bwMode="auto">
            <a:xfrm>
              <a:off x="4832" y="2549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09600" y="2492375"/>
            <a:ext cx="7418388" cy="3332163"/>
            <a:chOff x="384" y="1570"/>
            <a:chExt cx="4673" cy="2099"/>
          </a:xfrm>
        </p:grpSpPr>
        <p:sp>
          <p:nvSpPr>
            <p:cNvPr id="58373" name="Rectangle 7"/>
            <p:cNvSpPr>
              <a:spLocks noChangeArrowheads="1"/>
            </p:cNvSpPr>
            <p:nvPr/>
          </p:nvSpPr>
          <p:spPr bwMode="auto">
            <a:xfrm>
              <a:off x="533" y="3388"/>
              <a:ext cx="4448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/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两个有序的单链表</a:t>
              </a:r>
              <a:r>
                <a:rPr lang="en-US" altLang="zh-CN" sz="2400" b="1" dirty="0">
                  <a:ea typeface="黑体" pitchFamily="2" charset="-122"/>
                </a:rPr>
                <a:t>La </a:t>
              </a:r>
              <a:r>
                <a:rPr lang="zh-CN" altLang="en-US" sz="2400" b="1" dirty="0">
                  <a:latin typeface="宋体" charset="-122"/>
                  <a:ea typeface="黑体" pitchFamily="2" charset="-122"/>
                </a:rPr>
                <a:t>，</a:t>
              </a:r>
              <a:r>
                <a:rPr lang="en-US" altLang="zh-CN" sz="2400" b="1" dirty="0">
                  <a:ea typeface="黑体" pitchFamily="2" charset="-122"/>
                </a:rPr>
                <a:t>Lb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的初始状态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816" y="2301"/>
              <a:ext cx="3642" cy="943"/>
              <a:chOff x="816" y="2301"/>
              <a:chExt cx="3642" cy="943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558" y="2560"/>
                <a:ext cx="720" cy="317"/>
                <a:chOff x="1008" y="1152"/>
                <a:chExt cx="720" cy="317"/>
              </a:xfrm>
            </p:grpSpPr>
            <p:sp>
              <p:nvSpPr>
                <p:cNvPr id="58430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-2    </a:t>
                  </a:r>
                </a:p>
              </p:txBody>
            </p:sp>
            <p:sp>
              <p:nvSpPr>
                <p:cNvPr id="58431" name="Line 11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58432" name="Line 12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2288" y="2550"/>
                <a:ext cx="720" cy="317"/>
                <a:chOff x="1008" y="1152"/>
                <a:chExt cx="720" cy="317"/>
              </a:xfrm>
            </p:grpSpPr>
            <p:sp>
              <p:nvSpPr>
                <p:cNvPr id="58427" name="Rectangle 14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dirty="0">
                      <a:ea typeface="黑体" pitchFamily="2" charset="-122"/>
                    </a:rPr>
                    <a:t>4   </a:t>
                  </a:r>
                </a:p>
              </p:txBody>
            </p:sp>
            <p:sp>
              <p:nvSpPr>
                <p:cNvPr id="58428" name="Line 15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58429" name="Line 16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3018" y="2541"/>
                <a:ext cx="720" cy="317"/>
                <a:chOff x="1008" y="1152"/>
                <a:chExt cx="720" cy="317"/>
              </a:xfrm>
            </p:grpSpPr>
            <p:sp>
              <p:nvSpPr>
                <p:cNvPr id="58424" name="Rectangle 18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dirty="0">
                      <a:ea typeface="黑体" pitchFamily="2" charset="-122"/>
                    </a:rPr>
                    <a:t>9    </a:t>
                  </a:r>
                </a:p>
              </p:txBody>
            </p:sp>
            <p:sp>
              <p:nvSpPr>
                <p:cNvPr id="58425" name="Line 19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58426" name="Line 20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765" y="2472"/>
                <a:ext cx="693" cy="317"/>
                <a:chOff x="3189" y="2139"/>
                <a:chExt cx="693" cy="317"/>
              </a:xfrm>
            </p:grpSpPr>
            <p:sp>
              <p:nvSpPr>
                <p:cNvPr id="58422" name="Rectangle 22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zh-CN" sz="2400">
                      <a:ea typeface="黑体" pitchFamily="2" charset="-122"/>
                    </a:rPr>
                    <a:t>  </a:t>
                  </a:r>
                </a:p>
              </p:txBody>
            </p:sp>
            <p:sp>
              <p:nvSpPr>
                <p:cNvPr id="58423" name="Line 23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816" y="2301"/>
                <a:ext cx="720" cy="577"/>
                <a:chOff x="1008" y="892"/>
                <a:chExt cx="720" cy="577"/>
              </a:xfrm>
            </p:grpSpPr>
            <p:sp>
              <p:nvSpPr>
                <p:cNvPr id="584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Lb</a:t>
                  </a:r>
                </a:p>
              </p:txBody>
            </p:sp>
            <p:grpSp>
              <p:nvGrpSpPr>
                <p:cNvPr id="10" name="Group 26"/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5841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2400">
                        <a:ea typeface="黑体" pitchFamily="2" charset="-122"/>
                      </a:rPr>
                      <a:t>   </a:t>
                    </a:r>
                  </a:p>
                </p:txBody>
              </p:sp>
              <p:sp>
                <p:nvSpPr>
                  <p:cNvPr id="5842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842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1614" y="2872"/>
                <a:ext cx="336" cy="372"/>
                <a:chOff x="2256" y="1404"/>
                <a:chExt cx="336" cy="372"/>
              </a:xfrm>
            </p:grpSpPr>
            <p:sp>
              <p:nvSpPr>
                <p:cNvPr id="58415" name="Rectangle 31"/>
                <p:cNvSpPr>
                  <a:spLocks noChangeArrowheads="1"/>
                </p:cNvSpPr>
                <p:nvPr/>
              </p:nvSpPr>
              <p:spPr bwMode="auto">
                <a:xfrm>
                  <a:off x="2256" y="1536"/>
                  <a:ext cx="336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pb</a:t>
                  </a:r>
                </a:p>
              </p:txBody>
            </p:sp>
            <p:sp>
              <p:nvSpPr>
                <p:cNvPr id="5841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439" y="1404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384" y="1570"/>
              <a:ext cx="4673" cy="906"/>
              <a:chOff x="384" y="1570"/>
              <a:chExt cx="4673" cy="906"/>
            </a:xfrm>
          </p:grpSpPr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1567" y="1985"/>
                <a:ext cx="720" cy="317"/>
                <a:chOff x="1008" y="1152"/>
                <a:chExt cx="720" cy="317"/>
              </a:xfrm>
            </p:grpSpPr>
            <p:sp>
              <p:nvSpPr>
                <p:cNvPr id="58406" name="Rectangle 35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-7    </a:t>
                  </a:r>
                </a:p>
              </p:txBody>
            </p:sp>
            <p:sp>
              <p:nvSpPr>
                <p:cNvPr id="58407" name="Line 36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58408" name="Line 37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" name="Group 38"/>
              <p:cNvGrpSpPr>
                <a:grpSpLocks/>
              </p:cNvGrpSpPr>
              <p:nvPr/>
            </p:nvGrpSpPr>
            <p:grpSpPr bwMode="auto">
              <a:xfrm>
                <a:off x="2297" y="1975"/>
                <a:ext cx="720" cy="317"/>
                <a:chOff x="1008" y="1152"/>
                <a:chExt cx="720" cy="317"/>
              </a:xfrm>
            </p:grpSpPr>
            <p:sp>
              <p:nvSpPr>
                <p:cNvPr id="58403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3    </a:t>
                  </a:r>
                </a:p>
              </p:txBody>
            </p:sp>
            <p:sp>
              <p:nvSpPr>
                <p:cNvPr id="58404" name="Line 40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58405" name="Line 41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3027" y="1966"/>
                <a:ext cx="720" cy="317"/>
                <a:chOff x="1008" y="1152"/>
                <a:chExt cx="720" cy="317"/>
              </a:xfrm>
            </p:grpSpPr>
            <p:sp>
              <p:nvSpPr>
                <p:cNvPr id="58400" name="Rectangle 43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12    </a:t>
                  </a:r>
                </a:p>
              </p:txBody>
            </p:sp>
            <p:sp>
              <p:nvSpPr>
                <p:cNvPr id="58401" name="Line 44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58402" name="Line 45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6" name="Group 46"/>
              <p:cNvGrpSpPr>
                <a:grpSpLocks/>
              </p:cNvGrpSpPr>
              <p:nvPr/>
            </p:nvGrpSpPr>
            <p:grpSpPr bwMode="auto">
              <a:xfrm>
                <a:off x="3774" y="1897"/>
                <a:ext cx="693" cy="317"/>
                <a:chOff x="3189" y="2139"/>
                <a:chExt cx="693" cy="317"/>
              </a:xfrm>
            </p:grpSpPr>
            <p:sp>
              <p:nvSpPr>
                <p:cNvPr id="58398" name="Rectangle 47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zh-CN" sz="2400">
                      <a:ea typeface="黑体" pitchFamily="2" charset="-122"/>
                    </a:rPr>
                    <a:t>  </a:t>
                  </a:r>
                </a:p>
              </p:txBody>
            </p:sp>
            <p:sp>
              <p:nvSpPr>
                <p:cNvPr id="58399" name="Line 48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7" name="Group 49"/>
              <p:cNvGrpSpPr>
                <a:grpSpLocks/>
              </p:cNvGrpSpPr>
              <p:nvPr/>
            </p:nvGrpSpPr>
            <p:grpSpPr bwMode="auto">
              <a:xfrm>
                <a:off x="4457" y="1974"/>
                <a:ext cx="600" cy="317"/>
                <a:chOff x="4457" y="1974"/>
                <a:chExt cx="600" cy="317"/>
              </a:xfrm>
            </p:grpSpPr>
            <p:sp>
              <p:nvSpPr>
                <p:cNvPr id="58396" name="Rectangle 50"/>
                <p:cNvSpPr>
                  <a:spLocks noChangeArrowheads="1"/>
                </p:cNvSpPr>
                <p:nvPr/>
              </p:nvSpPr>
              <p:spPr bwMode="auto">
                <a:xfrm>
                  <a:off x="4457" y="1974"/>
                  <a:ext cx="600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2400" dirty="0" smtClean="0">
                      <a:ea typeface="黑体" pitchFamily="2" charset="-122"/>
                    </a:rPr>
                    <a:t> 23  </a:t>
                  </a:r>
                  <a:r>
                    <a:rPr lang="en-US" altLang="zh-CN" sz="2400" dirty="0">
                      <a:ea typeface="黑体" pitchFamily="2" charset="-122"/>
                    </a:rPr>
                    <a:t>⋀</a:t>
                  </a:r>
                </a:p>
              </p:txBody>
            </p:sp>
            <p:sp>
              <p:nvSpPr>
                <p:cNvPr id="58397" name="Line 51"/>
                <p:cNvSpPr>
                  <a:spLocks noChangeShapeType="1"/>
                </p:cNvSpPr>
                <p:nvPr/>
              </p:nvSpPr>
              <p:spPr bwMode="auto">
                <a:xfrm>
                  <a:off x="4841" y="1974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8" name="Group 52"/>
              <p:cNvGrpSpPr>
                <a:grpSpLocks/>
              </p:cNvGrpSpPr>
              <p:nvPr/>
            </p:nvGrpSpPr>
            <p:grpSpPr bwMode="auto">
              <a:xfrm>
                <a:off x="825" y="1726"/>
                <a:ext cx="720" cy="577"/>
                <a:chOff x="1008" y="892"/>
                <a:chExt cx="720" cy="577"/>
              </a:xfrm>
            </p:grpSpPr>
            <p:sp>
              <p:nvSpPr>
                <p:cNvPr id="58391" name="Rectangle 53"/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La</a:t>
                  </a:r>
                </a:p>
              </p:txBody>
            </p:sp>
            <p:grpSp>
              <p:nvGrpSpPr>
                <p:cNvPr id="19" name="Group 54"/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5839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2400">
                        <a:ea typeface="黑体" pitchFamily="2" charset="-122"/>
                      </a:rPr>
                      <a:t>   </a:t>
                    </a:r>
                  </a:p>
                </p:txBody>
              </p:sp>
              <p:sp>
                <p:nvSpPr>
                  <p:cNvPr id="5839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839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grpSp>
            <p:nvGrpSpPr>
              <p:cNvPr id="20" name="Group 58"/>
              <p:cNvGrpSpPr>
                <a:grpSpLocks/>
              </p:cNvGrpSpPr>
              <p:nvPr/>
            </p:nvGrpSpPr>
            <p:grpSpPr bwMode="auto">
              <a:xfrm>
                <a:off x="384" y="1870"/>
                <a:ext cx="441" cy="240"/>
                <a:chOff x="336" y="2640"/>
                <a:chExt cx="441" cy="240"/>
              </a:xfrm>
            </p:grpSpPr>
            <p:sp>
              <p:nvSpPr>
                <p:cNvPr id="58389" name="Rectangle 59"/>
                <p:cNvSpPr>
                  <a:spLocks noChangeArrowheads="1"/>
                </p:cNvSpPr>
                <p:nvPr/>
              </p:nvSpPr>
              <p:spPr bwMode="auto">
                <a:xfrm>
                  <a:off x="336" y="2640"/>
                  <a:ext cx="336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Lc</a:t>
                  </a:r>
                </a:p>
              </p:txBody>
            </p:sp>
            <p:sp>
              <p:nvSpPr>
                <p:cNvPr id="58390" name="Line 60"/>
                <p:cNvSpPr>
                  <a:spLocks noChangeShapeType="1"/>
                </p:cNvSpPr>
                <p:nvPr/>
              </p:nvSpPr>
              <p:spPr bwMode="auto">
                <a:xfrm>
                  <a:off x="414" y="2877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1" name="Group 61"/>
              <p:cNvGrpSpPr>
                <a:grpSpLocks/>
              </p:cNvGrpSpPr>
              <p:nvPr/>
            </p:nvGrpSpPr>
            <p:grpSpPr bwMode="auto">
              <a:xfrm>
                <a:off x="1626" y="1570"/>
                <a:ext cx="336" cy="405"/>
                <a:chOff x="2640" y="1776"/>
                <a:chExt cx="336" cy="405"/>
              </a:xfrm>
            </p:grpSpPr>
            <p:sp>
              <p:nvSpPr>
                <p:cNvPr id="58387" name="Rectangle 62"/>
                <p:cNvSpPr>
                  <a:spLocks noChangeArrowheads="1"/>
                </p:cNvSpPr>
                <p:nvPr/>
              </p:nvSpPr>
              <p:spPr bwMode="auto">
                <a:xfrm>
                  <a:off x="2640" y="1776"/>
                  <a:ext cx="336" cy="27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dirty="0">
                      <a:ea typeface="黑体" pitchFamily="2" charset="-122"/>
                    </a:rPr>
                    <a:t>pa</a:t>
                  </a:r>
                </a:p>
              </p:txBody>
            </p:sp>
            <p:sp>
              <p:nvSpPr>
                <p:cNvPr id="58388" name="Line 63"/>
                <p:cNvSpPr>
                  <a:spLocks noChangeShapeType="1"/>
                </p:cNvSpPr>
                <p:nvPr/>
              </p:nvSpPr>
              <p:spPr bwMode="auto">
                <a:xfrm>
                  <a:off x="2802" y="2022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2" name="Group 64"/>
              <p:cNvGrpSpPr>
                <a:grpSpLocks/>
              </p:cNvGrpSpPr>
              <p:nvPr/>
            </p:nvGrpSpPr>
            <p:grpSpPr bwMode="auto">
              <a:xfrm>
                <a:off x="384" y="2236"/>
                <a:ext cx="441" cy="240"/>
                <a:chOff x="384" y="2016"/>
                <a:chExt cx="441" cy="240"/>
              </a:xfrm>
            </p:grpSpPr>
            <p:sp>
              <p:nvSpPr>
                <p:cNvPr id="58385" name="Rectangle 65"/>
                <p:cNvSpPr>
                  <a:spLocks noChangeArrowheads="1"/>
                </p:cNvSpPr>
                <p:nvPr/>
              </p:nvSpPr>
              <p:spPr bwMode="auto">
                <a:xfrm>
                  <a:off x="384" y="2016"/>
                  <a:ext cx="336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dirty="0">
                      <a:ea typeface="黑体" pitchFamily="2" charset="-122"/>
                    </a:rPr>
                    <a:t>pc</a:t>
                  </a:r>
                </a:p>
              </p:txBody>
            </p:sp>
            <p:sp>
              <p:nvSpPr>
                <p:cNvPr id="58386" name="Line 66"/>
                <p:cNvSpPr>
                  <a:spLocks noChangeShapeType="1"/>
                </p:cNvSpPr>
                <p:nvPr/>
              </p:nvSpPr>
              <p:spPr bwMode="auto">
                <a:xfrm>
                  <a:off x="462" y="2016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200" y="370946"/>
            <a:ext cx="8253413" cy="3930121"/>
            <a:chOff x="375" y="543"/>
            <a:chExt cx="4728" cy="2161"/>
          </a:xfrm>
        </p:grpSpPr>
        <p:sp>
          <p:nvSpPr>
            <p:cNvPr id="59396" name="Rectangle 4"/>
            <p:cNvSpPr>
              <a:spLocks noChangeArrowheads="1"/>
            </p:cNvSpPr>
            <p:nvPr/>
          </p:nvSpPr>
          <p:spPr bwMode="auto">
            <a:xfrm>
              <a:off x="1020" y="2432"/>
              <a:ext cx="35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合并了值为</a:t>
              </a:r>
              <a:r>
                <a:rPr lang="en-US" altLang="zh-CN" sz="2400" b="1" dirty="0">
                  <a:ea typeface="楷体_GB2312" pitchFamily="49" charset="-122"/>
                </a:rPr>
                <a:t>-7 </a:t>
              </a:r>
              <a:r>
                <a:rPr lang="zh-CN" altLang="en-US" sz="2400" b="1" dirty="0">
                  <a:ea typeface="楷体_GB2312" pitchFamily="49" charset="-122"/>
                </a:rPr>
                <a:t>，</a:t>
              </a:r>
              <a:r>
                <a:rPr lang="en-US" altLang="zh-CN" sz="2400" b="1" dirty="0">
                  <a:ea typeface="楷体_GB2312" pitchFamily="49" charset="-122"/>
                </a:rPr>
                <a:t>-2</a:t>
              </a:r>
              <a:r>
                <a:rPr lang="zh-CN" altLang="en-US" sz="2400" b="1" dirty="0">
                  <a:ea typeface="楷体_GB2312" pitchFamily="49" charset="-122"/>
                </a:rPr>
                <a:t>的结点后的状态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25" y="1302"/>
              <a:ext cx="4278" cy="990"/>
              <a:chOff x="825" y="1302"/>
              <a:chExt cx="4278" cy="99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567" y="1561"/>
                <a:ext cx="720" cy="317"/>
                <a:chOff x="1008" y="1152"/>
                <a:chExt cx="720" cy="317"/>
              </a:xfrm>
            </p:grpSpPr>
            <p:sp>
              <p:nvSpPr>
                <p:cNvPr id="59459" name="Rectangle 7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-2    </a:t>
                  </a:r>
                </a:p>
              </p:txBody>
            </p:sp>
            <p:sp>
              <p:nvSpPr>
                <p:cNvPr id="59460" name="Line 8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59461" name="Line 9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297" y="1551"/>
                <a:ext cx="720" cy="317"/>
                <a:chOff x="1008" y="1152"/>
                <a:chExt cx="720" cy="317"/>
              </a:xfrm>
            </p:grpSpPr>
            <p:sp>
              <p:nvSpPr>
                <p:cNvPr id="59456" name="Rectangle 11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4   </a:t>
                  </a:r>
                </a:p>
              </p:txBody>
            </p:sp>
            <p:sp>
              <p:nvSpPr>
                <p:cNvPr id="59457" name="Line 12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59458" name="Line 13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027" y="1542"/>
                <a:ext cx="720" cy="317"/>
                <a:chOff x="1008" y="1152"/>
                <a:chExt cx="720" cy="317"/>
              </a:xfrm>
            </p:grpSpPr>
            <p:sp>
              <p:nvSpPr>
                <p:cNvPr id="59453" name="Rectangle 15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9    </a:t>
                  </a:r>
                </a:p>
              </p:txBody>
            </p:sp>
            <p:sp>
              <p:nvSpPr>
                <p:cNvPr id="59454" name="Line 16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59455" name="Line 17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774" y="1473"/>
                <a:ext cx="693" cy="317"/>
                <a:chOff x="3189" y="2139"/>
                <a:chExt cx="693" cy="317"/>
              </a:xfrm>
            </p:grpSpPr>
            <p:sp>
              <p:nvSpPr>
                <p:cNvPr id="59451" name="Rectangle 19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zh-CN" sz="2400">
                      <a:ea typeface="黑体" pitchFamily="2" charset="-122"/>
                    </a:rPr>
                    <a:t>  </a:t>
                  </a:r>
                </a:p>
              </p:txBody>
            </p:sp>
            <p:sp>
              <p:nvSpPr>
                <p:cNvPr id="59452" name="Line 20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4457" y="1550"/>
                <a:ext cx="646" cy="317"/>
                <a:chOff x="4457" y="1550"/>
                <a:chExt cx="646" cy="317"/>
              </a:xfrm>
            </p:grpSpPr>
            <p:sp>
              <p:nvSpPr>
                <p:cNvPr id="59449" name="Rectangle 22"/>
                <p:cNvSpPr>
                  <a:spLocks noChangeArrowheads="1"/>
                </p:cNvSpPr>
                <p:nvPr/>
              </p:nvSpPr>
              <p:spPr bwMode="auto">
                <a:xfrm>
                  <a:off x="4457" y="1550"/>
                  <a:ext cx="646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400">
                      <a:ea typeface="黑体" pitchFamily="2" charset="-122"/>
                    </a:rPr>
                    <a:t> </a:t>
                  </a:r>
                  <a:r>
                    <a:rPr lang="en-US" altLang="zh-CN" sz="2400">
                      <a:ea typeface="黑体" pitchFamily="2" charset="-122"/>
                    </a:rPr>
                    <a:t>15   ⋀ </a:t>
                  </a:r>
                </a:p>
              </p:txBody>
            </p:sp>
            <p:sp>
              <p:nvSpPr>
                <p:cNvPr id="59450" name="Line 23"/>
                <p:cNvSpPr>
                  <a:spLocks noChangeShapeType="1"/>
                </p:cNvSpPr>
                <p:nvPr/>
              </p:nvSpPr>
              <p:spPr bwMode="auto">
                <a:xfrm>
                  <a:off x="4841" y="155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825" y="1302"/>
                <a:ext cx="720" cy="577"/>
                <a:chOff x="1008" y="892"/>
                <a:chExt cx="720" cy="577"/>
              </a:xfrm>
            </p:grpSpPr>
            <p:sp>
              <p:nvSpPr>
                <p:cNvPr id="59444" name="Rectangle 25"/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Lb</a:t>
                  </a:r>
                </a:p>
              </p:txBody>
            </p:sp>
            <p:grpSp>
              <p:nvGrpSpPr>
                <p:cNvPr id="10" name="Group 26"/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5944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2400">
                        <a:ea typeface="黑体" pitchFamily="2" charset="-122"/>
                      </a:rPr>
                      <a:t>   </a:t>
                    </a:r>
                  </a:p>
                </p:txBody>
              </p:sp>
              <p:sp>
                <p:nvSpPr>
                  <p:cNvPr id="5944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9448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1623" y="1873"/>
                <a:ext cx="336" cy="372"/>
                <a:chOff x="2256" y="1404"/>
                <a:chExt cx="336" cy="372"/>
              </a:xfrm>
            </p:grpSpPr>
            <p:sp>
              <p:nvSpPr>
                <p:cNvPr id="59442" name="Rectangle 31"/>
                <p:cNvSpPr>
                  <a:spLocks noChangeArrowheads="1"/>
                </p:cNvSpPr>
                <p:nvPr/>
              </p:nvSpPr>
              <p:spPr bwMode="auto">
                <a:xfrm>
                  <a:off x="2256" y="1536"/>
                  <a:ext cx="336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pc</a:t>
                  </a:r>
                </a:p>
              </p:txBody>
            </p:sp>
            <p:sp>
              <p:nvSpPr>
                <p:cNvPr id="5944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439" y="1404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" name="Group 33"/>
              <p:cNvGrpSpPr>
                <a:grpSpLocks/>
              </p:cNvGrpSpPr>
              <p:nvPr/>
            </p:nvGrpSpPr>
            <p:grpSpPr bwMode="auto">
              <a:xfrm>
                <a:off x="2388" y="1870"/>
                <a:ext cx="336" cy="422"/>
                <a:chOff x="1626" y="1200"/>
                <a:chExt cx="336" cy="422"/>
              </a:xfrm>
            </p:grpSpPr>
            <p:sp>
              <p:nvSpPr>
                <p:cNvPr id="59440" name="Rectangle 34"/>
                <p:cNvSpPr>
                  <a:spLocks noChangeArrowheads="1"/>
                </p:cNvSpPr>
                <p:nvPr/>
              </p:nvSpPr>
              <p:spPr bwMode="auto">
                <a:xfrm>
                  <a:off x="1626" y="1350"/>
                  <a:ext cx="336" cy="27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pb</a:t>
                  </a:r>
                </a:p>
              </p:txBody>
            </p:sp>
            <p:sp>
              <p:nvSpPr>
                <p:cNvPr id="59441" name="Line 35"/>
                <p:cNvSpPr>
                  <a:spLocks noChangeShapeType="1"/>
                </p:cNvSpPr>
                <p:nvPr/>
              </p:nvSpPr>
              <p:spPr bwMode="auto">
                <a:xfrm>
                  <a:off x="1788" y="1200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1616" y="1098"/>
              <a:ext cx="583" cy="462"/>
              <a:chOff x="1616" y="1098"/>
              <a:chExt cx="583" cy="462"/>
            </a:xfrm>
          </p:grpSpPr>
          <p:sp>
            <p:nvSpPr>
              <p:cNvPr id="59428" name="Line 37"/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59429" name="Line 38"/>
              <p:cNvSpPr>
                <a:spLocks noChangeShapeType="1"/>
              </p:cNvSpPr>
              <p:nvPr/>
            </p:nvSpPr>
            <p:spPr bwMode="auto">
              <a:xfrm>
                <a:off x="2052" y="109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59430" name="Line 39"/>
              <p:cNvSpPr>
                <a:spLocks noChangeShapeType="1"/>
              </p:cNvSpPr>
              <p:nvPr/>
            </p:nvSpPr>
            <p:spPr bwMode="auto">
              <a:xfrm>
                <a:off x="2199" y="1101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59431" name="Line 40"/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375" y="543"/>
              <a:ext cx="4682" cy="730"/>
              <a:chOff x="375" y="543"/>
              <a:chExt cx="4682" cy="730"/>
            </a:xfrm>
          </p:grpSpPr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375" y="897"/>
                <a:ext cx="441" cy="240"/>
                <a:chOff x="375" y="978"/>
                <a:chExt cx="441" cy="240"/>
              </a:xfrm>
            </p:grpSpPr>
            <p:sp>
              <p:nvSpPr>
                <p:cNvPr id="59426" name="Rectangle 43"/>
                <p:cNvSpPr>
                  <a:spLocks noChangeArrowheads="1"/>
                </p:cNvSpPr>
                <p:nvPr/>
              </p:nvSpPr>
              <p:spPr bwMode="auto">
                <a:xfrm>
                  <a:off x="375" y="978"/>
                  <a:ext cx="336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Lc</a:t>
                  </a:r>
                </a:p>
              </p:txBody>
            </p:sp>
            <p:sp>
              <p:nvSpPr>
                <p:cNvPr id="59427" name="Line 44"/>
                <p:cNvSpPr>
                  <a:spLocks noChangeShapeType="1"/>
                </p:cNvSpPr>
                <p:nvPr/>
              </p:nvSpPr>
              <p:spPr bwMode="auto">
                <a:xfrm>
                  <a:off x="453" y="1215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6" name="Group 45"/>
              <p:cNvGrpSpPr>
                <a:grpSpLocks/>
              </p:cNvGrpSpPr>
              <p:nvPr/>
            </p:nvGrpSpPr>
            <p:grpSpPr bwMode="auto">
              <a:xfrm>
                <a:off x="1558" y="955"/>
                <a:ext cx="544" cy="317"/>
                <a:chOff x="1558" y="1036"/>
                <a:chExt cx="544" cy="317"/>
              </a:xfrm>
            </p:grpSpPr>
            <p:sp>
              <p:nvSpPr>
                <p:cNvPr id="59424" name="Rectangle 46"/>
                <p:cNvSpPr>
                  <a:spLocks noChangeArrowheads="1"/>
                </p:cNvSpPr>
                <p:nvPr/>
              </p:nvSpPr>
              <p:spPr bwMode="auto">
                <a:xfrm>
                  <a:off x="1558" y="1036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dirty="0">
                      <a:ea typeface="黑体" pitchFamily="2" charset="-122"/>
                    </a:rPr>
                    <a:t>-7    </a:t>
                  </a:r>
                </a:p>
              </p:txBody>
            </p:sp>
            <p:sp>
              <p:nvSpPr>
                <p:cNvPr id="59425" name="Line 47"/>
                <p:cNvSpPr>
                  <a:spLocks noChangeShapeType="1"/>
                </p:cNvSpPr>
                <p:nvPr/>
              </p:nvSpPr>
              <p:spPr bwMode="auto">
                <a:xfrm>
                  <a:off x="1988" y="1036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7" name="Group 48"/>
              <p:cNvGrpSpPr>
                <a:grpSpLocks/>
              </p:cNvGrpSpPr>
              <p:nvPr/>
            </p:nvGrpSpPr>
            <p:grpSpPr bwMode="auto">
              <a:xfrm>
                <a:off x="2288" y="945"/>
                <a:ext cx="720" cy="317"/>
                <a:chOff x="1008" y="1152"/>
                <a:chExt cx="720" cy="317"/>
              </a:xfrm>
            </p:grpSpPr>
            <p:sp>
              <p:nvSpPr>
                <p:cNvPr id="59421" name="Rectangle 49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3    </a:t>
                  </a:r>
                </a:p>
              </p:txBody>
            </p:sp>
            <p:sp>
              <p:nvSpPr>
                <p:cNvPr id="59422" name="Line 50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59423" name="Line 51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8" name="Group 52"/>
              <p:cNvGrpSpPr>
                <a:grpSpLocks/>
              </p:cNvGrpSpPr>
              <p:nvPr/>
            </p:nvGrpSpPr>
            <p:grpSpPr bwMode="auto">
              <a:xfrm>
                <a:off x="3018" y="936"/>
                <a:ext cx="720" cy="317"/>
                <a:chOff x="1008" y="1152"/>
                <a:chExt cx="720" cy="317"/>
              </a:xfrm>
            </p:grpSpPr>
            <p:sp>
              <p:nvSpPr>
                <p:cNvPr id="59418" name="Rectangle 53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12    </a:t>
                  </a:r>
                </a:p>
              </p:txBody>
            </p:sp>
            <p:sp>
              <p:nvSpPr>
                <p:cNvPr id="59419" name="Line 54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59420" name="Line 55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9" name="Group 56"/>
              <p:cNvGrpSpPr>
                <a:grpSpLocks/>
              </p:cNvGrpSpPr>
              <p:nvPr/>
            </p:nvGrpSpPr>
            <p:grpSpPr bwMode="auto">
              <a:xfrm>
                <a:off x="3765" y="867"/>
                <a:ext cx="693" cy="317"/>
                <a:chOff x="3189" y="2139"/>
                <a:chExt cx="693" cy="317"/>
              </a:xfrm>
            </p:grpSpPr>
            <p:sp>
              <p:nvSpPr>
                <p:cNvPr id="59416" name="Rectangle 57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zh-CN" sz="2400">
                      <a:ea typeface="黑体" pitchFamily="2" charset="-122"/>
                    </a:rPr>
                    <a:t>  </a:t>
                  </a:r>
                </a:p>
              </p:txBody>
            </p:sp>
            <p:sp>
              <p:nvSpPr>
                <p:cNvPr id="59417" name="Line 58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0" name="Group 59"/>
              <p:cNvGrpSpPr>
                <a:grpSpLocks/>
              </p:cNvGrpSpPr>
              <p:nvPr/>
            </p:nvGrpSpPr>
            <p:grpSpPr bwMode="auto">
              <a:xfrm>
                <a:off x="4448" y="944"/>
                <a:ext cx="609" cy="317"/>
                <a:chOff x="4448" y="944"/>
                <a:chExt cx="609" cy="317"/>
              </a:xfrm>
            </p:grpSpPr>
            <p:sp>
              <p:nvSpPr>
                <p:cNvPr id="59414" name="Rectangle 60"/>
                <p:cNvSpPr>
                  <a:spLocks noChangeArrowheads="1"/>
                </p:cNvSpPr>
                <p:nvPr/>
              </p:nvSpPr>
              <p:spPr bwMode="auto">
                <a:xfrm>
                  <a:off x="4448" y="944"/>
                  <a:ext cx="609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2400">
                      <a:ea typeface="黑体" pitchFamily="2" charset="-122"/>
                    </a:rPr>
                    <a:t>23    ⋀ </a:t>
                  </a:r>
                </a:p>
              </p:txBody>
            </p:sp>
            <p:sp>
              <p:nvSpPr>
                <p:cNvPr id="59415" name="Line 61"/>
                <p:cNvSpPr>
                  <a:spLocks noChangeShapeType="1"/>
                </p:cNvSpPr>
                <p:nvPr/>
              </p:nvSpPr>
              <p:spPr bwMode="auto">
                <a:xfrm>
                  <a:off x="4832" y="944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1" name="Group 62"/>
              <p:cNvGrpSpPr>
                <a:grpSpLocks/>
              </p:cNvGrpSpPr>
              <p:nvPr/>
            </p:nvGrpSpPr>
            <p:grpSpPr bwMode="auto">
              <a:xfrm>
                <a:off x="816" y="696"/>
                <a:ext cx="720" cy="577"/>
                <a:chOff x="816" y="777"/>
                <a:chExt cx="720" cy="577"/>
              </a:xfrm>
            </p:grpSpPr>
            <p:sp>
              <p:nvSpPr>
                <p:cNvPr id="59410" name="Rectangle 63"/>
                <p:cNvSpPr>
                  <a:spLocks noChangeArrowheads="1"/>
                </p:cNvSpPr>
                <p:nvPr/>
              </p:nvSpPr>
              <p:spPr bwMode="auto">
                <a:xfrm>
                  <a:off x="854" y="777"/>
                  <a:ext cx="394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dirty="0">
                      <a:ea typeface="黑体" pitchFamily="2" charset="-122"/>
                    </a:rPr>
                    <a:t>La</a:t>
                  </a:r>
                </a:p>
              </p:txBody>
            </p:sp>
            <p:sp>
              <p:nvSpPr>
                <p:cNvPr id="59411" name="Rectangle 64"/>
                <p:cNvSpPr>
                  <a:spLocks noChangeArrowheads="1"/>
                </p:cNvSpPr>
                <p:nvPr/>
              </p:nvSpPr>
              <p:spPr bwMode="auto">
                <a:xfrm>
                  <a:off x="816" y="1037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400">
                      <a:ea typeface="黑体" pitchFamily="2" charset="-122"/>
                    </a:rPr>
                    <a:t>   </a:t>
                  </a:r>
                </a:p>
              </p:txBody>
            </p:sp>
            <p:sp>
              <p:nvSpPr>
                <p:cNvPr id="59412" name="Line 65"/>
                <p:cNvSpPr>
                  <a:spLocks noChangeShapeType="1"/>
                </p:cNvSpPr>
                <p:nvPr/>
              </p:nvSpPr>
              <p:spPr bwMode="auto">
                <a:xfrm>
                  <a:off x="1246" y="1037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59413" name="Line 66"/>
                <p:cNvSpPr>
                  <a:spLocks noChangeShapeType="1"/>
                </p:cNvSpPr>
                <p:nvPr/>
              </p:nvSpPr>
              <p:spPr bwMode="auto">
                <a:xfrm>
                  <a:off x="1296" y="1181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2" name="Group 67"/>
              <p:cNvGrpSpPr>
                <a:grpSpLocks/>
              </p:cNvGrpSpPr>
              <p:nvPr/>
            </p:nvGrpSpPr>
            <p:grpSpPr bwMode="auto">
              <a:xfrm>
                <a:off x="2343" y="543"/>
                <a:ext cx="336" cy="405"/>
                <a:chOff x="2640" y="1776"/>
                <a:chExt cx="336" cy="405"/>
              </a:xfrm>
            </p:grpSpPr>
            <p:sp>
              <p:nvSpPr>
                <p:cNvPr id="594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640" y="1776"/>
                  <a:ext cx="336" cy="27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pa</a:t>
                  </a:r>
                </a:p>
              </p:txBody>
            </p:sp>
            <p:sp>
              <p:nvSpPr>
                <p:cNvPr id="59409" name="Line 69"/>
                <p:cNvSpPr>
                  <a:spLocks noChangeShapeType="1"/>
                </p:cNvSpPr>
                <p:nvPr/>
              </p:nvSpPr>
              <p:spPr bwMode="auto">
                <a:xfrm>
                  <a:off x="2802" y="2022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</p:grpSp>
      <p:sp>
        <p:nvSpPr>
          <p:cNvPr id="59395" name="Rectangle 70"/>
          <p:cNvSpPr>
            <a:spLocks noChangeArrowheads="1"/>
          </p:cNvSpPr>
          <p:nvPr/>
        </p:nvSpPr>
        <p:spPr bwMode="auto">
          <a:xfrm>
            <a:off x="203200" y="4525427"/>
            <a:ext cx="8559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 smtClean="0">
                <a:ea typeface="黑体" pitchFamily="2" charset="-122"/>
              </a:rPr>
              <a:t>算法</a:t>
            </a:r>
            <a:r>
              <a:rPr lang="zh-CN" altLang="en-US" sz="2800" b="1" dirty="0">
                <a:ea typeface="黑体" pitchFamily="2" charset="-122"/>
              </a:rPr>
              <a:t>中</a:t>
            </a:r>
            <a:r>
              <a:rPr lang="en-US" altLang="zh-CN" sz="2800" b="1" dirty="0">
                <a:ea typeface="黑体" pitchFamily="2" charset="-122"/>
              </a:rPr>
              <a:t>pa </a:t>
            </a:r>
            <a:r>
              <a:rPr lang="zh-CN" altLang="en-US" sz="2800" b="1" dirty="0">
                <a:ea typeface="黑体" pitchFamily="2" charset="-122"/>
              </a:rPr>
              <a:t>，</a:t>
            </a:r>
            <a:r>
              <a:rPr lang="en-US" altLang="zh-CN" sz="2800" b="1" dirty="0" err="1">
                <a:ea typeface="黑体" pitchFamily="2" charset="-122"/>
              </a:rPr>
              <a:t>pb</a:t>
            </a:r>
            <a:r>
              <a:rPr lang="zh-CN" altLang="en-US" sz="2800" b="1" dirty="0">
                <a:ea typeface="黑体" pitchFamily="2" charset="-122"/>
              </a:rPr>
              <a:t>分别是待考察的两个链表的当前结点，</a:t>
            </a:r>
            <a:r>
              <a:rPr lang="en-US" altLang="zh-CN" sz="2800" b="1" dirty="0">
                <a:ea typeface="黑体" pitchFamily="2" charset="-122"/>
              </a:rPr>
              <a:t>pc</a:t>
            </a:r>
            <a:r>
              <a:rPr lang="zh-CN" altLang="en-US" sz="2800" b="1" dirty="0">
                <a:ea typeface="黑体" pitchFamily="2" charset="-122"/>
              </a:rPr>
              <a:t>是合并过程中合并的链表的最后一个结点。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/>
          </p:nvPr>
        </p:nvSpPr>
        <p:spPr>
          <a:xfrm>
            <a:off x="0" y="0"/>
            <a:ext cx="9144000" cy="6553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void  </a:t>
            </a:r>
            <a:r>
              <a:rPr lang="en-US" altLang="zh-CN" sz="2400" b="1" dirty="0" err="1" smtClean="0"/>
              <a:t>ListMerge_L</a:t>
            </a:r>
            <a:r>
              <a:rPr lang="en-US" altLang="zh-CN" sz="2400" b="1" dirty="0" smtClean="0"/>
              <a:t> (</a:t>
            </a:r>
            <a:r>
              <a:rPr lang="en-US" altLang="zh-CN" sz="2400" b="1" dirty="0" err="1" smtClean="0"/>
              <a:t>LinkList</a:t>
            </a:r>
            <a:r>
              <a:rPr lang="en-US" altLang="zh-CN" sz="2400" b="1" dirty="0" smtClean="0"/>
              <a:t> &amp;La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LinkList</a:t>
            </a:r>
            <a:r>
              <a:rPr lang="en-US" altLang="zh-CN" sz="2400" b="1" dirty="0" smtClean="0"/>
              <a:t> &amp;Lb, </a:t>
            </a:r>
            <a:r>
              <a:rPr lang="en-US" altLang="zh-CN" sz="2400" b="1" dirty="0" err="1" smtClean="0"/>
              <a:t>LinkList</a:t>
            </a:r>
            <a:r>
              <a:rPr lang="en-US" altLang="zh-CN" sz="2400" b="1" dirty="0" smtClean="0"/>
              <a:t> &amp;</a:t>
            </a:r>
            <a:r>
              <a:rPr lang="en-US" altLang="zh-CN" sz="2400" b="1" dirty="0" err="1" smtClean="0"/>
              <a:t>Lc</a:t>
            </a:r>
            <a:r>
              <a:rPr lang="en-US" altLang="zh-CN" sz="2400" b="1" dirty="0" smtClean="0"/>
              <a:t>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      //  </a:t>
            </a:r>
            <a:r>
              <a:rPr lang="zh-CN" altLang="en-US" sz="2400" b="1" dirty="0" smtClean="0"/>
              <a:t>合并以</a:t>
            </a:r>
            <a:r>
              <a:rPr lang="en-US" altLang="zh-CN" sz="2400" b="1" dirty="0" smtClean="0"/>
              <a:t>La, Lb</a:t>
            </a:r>
            <a:r>
              <a:rPr lang="zh-CN" altLang="en-US" sz="2400" b="1" dirty="0" smtClean="0"/>
              <a:t>为头结点的两个有序单链表</a:t>
            </a:r>
            <a:endParaRPr lang="en-US" altLang="zh-CN" sz="2400" b="1" dirty="0" smtClean="0"/>
          </a:p>
          <a:p>
            <a:pPr marL="355600" lvl="1" indent="0" eaLnBrk="1" hangingPunct="1">
              <a:buFontTx/>
              <a:buNone/>
            </a:pPr>
            <a:r>
              <a:rPr lang="en-US" altLang="zh-CN" sz="2400" b="1" dirty="0" smtClean="0"/>
              <a:t>{   </a:t>
            </a:r>
            <a:r>
              <a:rPr lang="en-US" altLang="zh-CN" sz="2400" b="1" dirty="0" err="1" smtClean="0"/>
              <a:t>LinkList</a:t>
            </a:r>
            <a:r>
              <a:rPr lang="en-US" altLang="zh-CN" sz="2400" b="1" dirty="0" smtClean="0"/>
              <a:t>  pa,  </a:t>
            </a:r>
            <a:r>
              <a:rPr lang="en-US" altLang="zh-CN" sz="2400" b="1" dirty="0" err="1" smtClean="0"/>
              <a:t>pb</a:t>
            </a:r>
            <a:r>
              <a:rPr lang="en-US" altLang="zh-CN" sz="2400" b="1" dirty="0" smtClean="0"/>
              <a:t>,  pc, </a:t>
            </a:r>
            <a:r>
              <a:rPr lang="en-US" altLang="zh-CN" sz="2400" b="1" dirty="0" err="1" smtClean="0"/>
              <a:t>ptr</a:t>
            </a:r>
            <a:r>
              <a:rPr lang="en-US" altLang="zh-CN" sz="2400" b="1" dirty="0" smtClean="0"/>
              <a:t>;</a:t>
            </a:r>
          </a:p>
          <a:p>
            <a:pPr marL="723900" lvl="2" indent="0" eaLnBrk="1" hangingPunct="1">
              <a:buFont typeface="Wingdings" pitchFamily="2" charset="2"/>
              <a:buNone/>
            </a:pPr>
            <a:r>
              <a:rPr lang="en-US" altLang="zh-CN" b="1" dirty="0" err="1" smtClean="0"/>
              <a:t>Lc</a:t>
            </a:r>
            <a:r>
              <a:rPr lang="en-US" altLang="zh-CN" b="1" dirty="0" smtClean="0"/>
              <a:t>=La ;  pc=La  ;    pa=La-&gt;next ;  </a:t>
            </a:r>
            <a:r>
              <a:rPr lang="en-US" altLang="zh-CN" b="1" dirty="0" err="1" smtClean="0"/>
              <a:t>pb</a:t>
            </a:r>
            <a:r>
              <a:rPr lang="en-US" altLang="zh-CN" b="1" dirty="0" smtClean="0"/>
              <a:t>=Lb-&gt;next  ;</a:t>
            </a:r>
          </a:p>
          <a:p>
            <a:pPr marL="723900" lvl="2" indent="0" eaLnBrk="1" hangingPunct="1">
              <a:buFont typeface="Wingdings" pitchFamily="2" charset="2"/>
              <a:buNone/>
            </a:pPr>
            <a:r>
              <a:rPr lang="en-US" altLang="zh-CN" b="1" dirty="0" smtClean="0"/>
              <a:t> while (pa  &amp;&amp; </a:t>
            </a:r>
            <a:r>
              <a:rPr lang="en-US" altLang="zh-CN" b="1" dirty="0" err="1" smtClean="0"/>
              <a:t>pb</a:t>
            </a:r>
            <a:r>
              <a:rPr lang="en-US" altLang="zh-CN" b="1" dirty="0" smtClean="0"/>
              <a:t> )</a:t>
            </a:r>
          </a:p>
          <a:p>
            <a:pPr marL="1079500" lvl="3" indent="0" eaLnBrk="1" hangingPunct="1">
              <a:buFontTx/>
              <a:buNone/>
            </a:pPr>
            <a:r>
              <a:rPr lang="en-US" altLang="zh-CN" sz="2400" b="1" dirty="0" smtClean="0"/>
              <a:t> {  if  (pa-&gt;data &lt;= </a:t>
            </a:r>
            <a:r>
              <a:rPr lang="en-US" altLang="zh-CN" sz="2400" b="1" dirty="0" err="1" smtClean="0"/>
              <a:t>pb</a:t>
            </a:r>
            <a:r>
              <a:rPr lang="en-US" altLang="zh-CN" sz="2400" b="1" dirty="0" smtClean="0"/>
              <a:t>-&gt;data)</a:t>
            </a:r>
          </a:p>
          <a:p>
            <a:pPr marL="1435100" lvl="4" indent="0" eaLnBrk="1" hangingPunct="1">
              <a:buFontTx/>
              <a:buNone/>
            </a:pPr>
            <a:r>
              <a:rPr lang="en-US" altLang="zh-CN" sz="2400" b="1" dirty="0" smtClean="0"/>
              <a:t>    {   pc-&gt;next=pa ;  pc=pa ;   pa=pa-&gt;next  ;   }</a:t>
            </a:r>
          </a:p>
          <a:p>
            <a:pPr marL="1435100" lvl="4" indent="0" eaLnBrk="1" hangingPunct="1">
              <a:buFontTx/>
              <a:buNone/>
            </a:pPr>
            <a:r>
              <a:rPr lang="en-US" altLang="zh-CN" sz="2400" b="1" dirty="0" smtClean="0"/>
              <a:t>else</a:t>
            </a:r>
          </a:p>
          <a:p>
            <a:pPr marL="1435100" lvl="4" indent="0" eaLnBrk="1" hangingPunct="1">
              <a:buFontTx/>
              <a:buNone/>
            </a:pPr>
            <a:r>
              <a:rPr lang="en-US" altLang="zh-CN" sz="2400" b="1" dirty="0" smtClean="0"/>
              <a:t>    {   pc-&gt;next=</a:t>
            </a:r>
            <a:r>
              <a:rPr lang="en-US" altLang="zh-CN" sz="2400" b="1" dirty="0" err="1" smtClean="0"/>
              <a:t>pb</a:t>
            </a:r>
            <a:r>
              <a:rPr lang="en-US" altLang="zh-CN" sz="2400" b="1" dirty="0" smtClean="0"/>
              <a:t> ;  pc=</a:t>
            </a:r>
            <a:r>
              <a:rPr lang="en-US" altLang="zh-CN" sz="2400" b="1" dirty="0" err="1" smtClean="0"/>
              <a:t>pb</a:t>
            </a:r>
            <a:r>
              <a:rPr lang="en-US" altLang="zh-CN" sz="2400" b="1" dirty="0" smtClean="0"/>
              <a:t> ;   </a:t>
            </a:r>
            <a:r>
              <a:rPr lang="en-US" altLang="zh-CN" sz="2400" b="1" dirty="0" err="1" smtClean="0"/>
              <a:t>pb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pb</a:t>
            </a:r>
            <a:r>
              <a:rPr lang="en-US" altLang="zh-CN" sz="2400" b="1" dirty="0" smtClean="0"/>
              <a:t>-&gt;next  ;   }</a:t>
            </a:r>
          </a:p>
          <a:p>
            <a:pPr marL="1188000" lvl="4" indent="0" eaLnBrk="1" hangingPunct="1">
              <a:buFontTx/>
              <a:buNone/>
            </a:pPr>
            <a:r>
              <a:rPr lang="en-US" altLang="zh-CN" sz="2400" b="1" dirty="0" smtClean="0"/>
              <a:t>}</a:t>
            </a:r>
          </a:p>
          <a:p>
            <a:pPr marL="723900" lvl="2" indent="0" eaLnBrk="1" hangingPunct="1">
              <a:buFont typeface="Wingdings" pitchFamily="2" charset="2"/>
              <a:buNone/>
            </a:pPr>
            <a:r>
              <a:rPr lang="en-US" altLang="zh-CN" b="1" dirty="0" smtClean="0"/>
              <a:t>if  (pa!=NULL)  pc-&gt;next=pa ;</a:t>
            </a:r>
          </a:p>
          <a:p>
            <a:pPr marL="723900" lvl="2" indent="0" eaLnBrk="1" hangingPunct="1">
              <a:buFont typeface="Wingdings" pitchFamily="2" charset="2"/>
              <a:buNone/>
            </a:pPr>
            <a:r>
              <a:rPr lang="en-US" altLang="zh-CN" b="1" dirty="0" smtClean="0"/>
              <a:t>else   pc-&gt;next=</a:t>
            </a:r>
            <a:r>
              <a:rPr lang="en-US" altLang="zh-CN" b="1" dirty="0" err="1" smtClean="0"/>
              <a:t>pb</a:t>
            </a:r>
            <a:r>
              <a:rPr lang="en-US" altLang="zh-CN" b="1" dirty="0" smtClean="0"/>
              <a:t> ;     </a:t>
            </a:r>
            <a:r>
              <a:rPr lang="en-US" altLang="zh-CN" b="1" dirty="0" smtClean="0">
                <a:solidFill>
                  <a:srgbClr val="FFFF00"/>
                </a:solidFill>
              </a:rPr>
              <a:t>/*pc -&gt; next = pa? pa : </a:t>
            </a:r>
            <a:r>
              <a:rPr lang="en-US" altLang="zh-CN" b="1" dirty="0" err="1" smtClean="0">
                <a:solidFill>
                  <a:srgbClr val="FFFF00"/>
                </a:solidFill>
              </a:rPr>
              <a:t>pb</a:t>
            </a:r>
            <a:r>
              <a:rPr lang="zh-CN" altLang="en-US" b="1" dirty="0" smtClean="0">
                <a:solidFill>
                  <a:srgbClr val="FFFF00"/>
                </a:solidFill>
              </a:rPr>
              <a:t>*</a:t>
            </a:r>
            <a:r>
              <a:rPr lang="en-US" altLang="zh-CN" b="1" dirty="0" smtClean="0">
                <a:solidFill>
                  <a:srgbClr val="FFFF00"/>
                </a:solidFill>
              </a:rPr>
              <a:t>/</a:t>
            </a:r>
          </a:p>
          <a:p>
            <a:pPr marL="723900" lvl="2" indent="0" eaLnBrk="1" hangingPunct="1">
              <a:buFont typeface="Wingdings" pitchFamily="2" charset="2"/>
              <a:buNone/>
            </a:pPr>
            <a:r>
              <a:rPr lang="en-US" altLang="zh-CN" b="1" dirty="0" smtClean="0"/>
              <a:t>delete Lb;</a:t>
            </a:r>
          </a:p>
          <a:p>
            <a:pPr marL="355600" lvl="1" indent="0" eaLnBrk="1" hangingPunct="1">
              <a:buFontTx/>
              <a:buNone/>
            </a:pPr>
            <a:r>
              <a:rPr lang="en-US" altLang="zh-CN" sz="2400" b="1" dirty="0" smtClean="0"/>
              <a:t>}</a:t>
            </a:r>
          </a:p>
          <a:p>
            <a:pPr marL="1435100" lvl="4" indent="0" eaLnBrk="1" hangingPunct="1">
              <a:lnSpc>
                <a:spcPct val="110000"/>
              </a:lnSpc>
              <a:buFontTx/>
              <a:buNone/>
            </a:pP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40000" y="5655587"/>
            <a:ext cx="6604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设</a:t>
            </a:r>
            <a:r>
              <a:rPr lang="en-US" altLang="zh-CN" sz="3200" dirty="0" smtClean="0"/>
              <a:t>La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Lb</a:t>
            </a:r>
            <a:r>
              <a:rPr lang="zh-CN" altLang="en-US" sz="3200" dirty="0" smtClean="0"/>
              <a:t>中有值重复的结点，合并后的链表是否存在值重复的结点？</a:t>
            </a:r>
            <a:endParaRPr lang="zh-CN" altLang="en-US" sz="3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991600" cy="6553200"/>
          </a:xfrm>
        </p:spPr>
        <p:txBody>
          <a:bodyPr/>
          <a:lstStyle/>
          <a:p>
            <a:pPr marL="36000" lvl="3" indent="0" eaLnBrk="1" hangingPunct="1">
              <a:buFontTx/>
              <a:buNone/>
            </a:pPr>
            <a:r>
              <a:rPr lang="en-US" altLang="zh-CN" sz="2400" b="1" dirty="0" smtClean="0"/>
              <a:t>if  (pa-&gt;data &lt; </a:t>
            </a:r>
            <a:r>
              <a:rPr lang="en-US" altLang="zh-CN" sz="2400" b="1" dirty="0" err="1" smtClean="0"/>
              <a:t>pb</a:t>
            </a:r>
            <a:r>
              <a:rPr lang="en-US" altLang="zh-CN" sz="2400" b="1" dirty="0" smtClean="0"/>
              <a:t>-&gt;data)</a:t>
            </a:r>
          </a:p>
          <a:p>
            <a:pPr marL="36000" lvl="4" indent="0" eaLnBrk="1" hangingPunct="1">
              <a:buFontTx/>
              <a:buNone/>
            </a:pPr>
            <a:r>
              <a:rPr lang="en-US" altLang="zh-CN" sz="2400" b="1" dirty="0" smtClean="0"/>
              <a:t>    {   pc-&gt;next=pa ;  pc=pa ;   pa=pa-&gt;next  ;   }</a:t>
            </a:r>
          </a:p>
          <a:p>
            <a:pPr marL="36000" lvl="4" indent="0" eaLnBrk="1" hangingPunct="1">
              <a:buFontTx/>
              <a:buNone/>
            </a:pPr>
            <a:r>
              <a:rPr lang="en-US" altLang="zh-CN" sz="2400" b="1" dirty="0" smtClean="0"/>
              <a:t>else</a:t>
            </a:r>
          </a:p>
          <a:p>
            <a:pPr marL="36000" lvl="4" indent="0" eaLnBrk="1" hangingPunct="1">
              <a:buFontTx/>
              <a:buNone/>
            </a:pPr>
            <a:r>
              <a:rPr lang="en-US" altLang="zh-CN" sz="2400" b="1" dirty="0" smtClean="0"/>
              <a:t>    {   pc-&gt;next=</a:t>
            </a:r>
            <a:r>
              <a:rPr lang="en-US" altLang="zh-CN" sz="2400" b="1" dirty="0" err="1" smtClean="0"/>
              <a:t>pb</a:t>
            </a:r>
            <a:r>
              <a:rPr lang="en-US" altLang="zh-CN" sz="2400" b="1" dirty="0" smtClean="0"/>
              <a:t> ;  pc=</a:t>
            </a:r>
            <a:r>
              <a:rPr lang="en-US" altLang="zh-CN" sz="2400" b="1" dirty="0" err="1" smtClean="0"/>
              <a:t>pb</a:t>
            </a:r>
            <a:r>
              <a:rPr lang="en-US" altLang="zh-CN" sz="2400" b="1" dirty="0" smtClean="0"/>
              <a:t> ;   </a:t>
            </a:r>
            <a:r>
              <a:rPr lang="en-US" altLang="zh-CN" sz="2400" b="1" dirty="0" err="1" smtClean="0"/>
              <a:t>pb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pb</a:t>
            </a:r>
            <a:r>
              <a:rPr lang="en-US" altLang="zh-CN" sz="2400" b="1" dirty="0" smtClean="0"/>
              <a:t>-&gt;next  ;   }</a:t>
            </a:r>
          </a:p>
          <a:p>
            <a:pPr marL="36000" lvl="4" indent="0" eaLnBrk="1" hangingPunct="1">
              <a:buNone/>
            </a:pPr>
            <a:r>
              <a:rPr lang="en-US" altLang="zh-CN" sz="2400" b="1" dirty="0" smtClean="0"/>
              <a:t>if  (pa-&gt;data==</a:t>
            </a:r>
            <a:r>
              <a:rPr lang="en-US" altLang="zh-CN" sz="2400" b="1" dirty="0" err="1" smtClean="0"/>
              <a:t>pb</a:t>
            </a:r>
            <a:r>
              <a:rPr lang="en-US" altLang="zh-CN" sz="2400" b="1" dirty="0" smtClean="0"/>
              <a:t>-&gt;data)</a:t>
            </a:r>
          </a:p>
          <a:p>
            <a:pPr marL="36000" lvl="4" indent="0" eaLnBrk="1" hangingPunct="1">
              <a:buNone/>
            </a:pPr>
            <a:r>
              <a:rPr lang="en-US" altLang="zh-CN" sz="2400" b="1" dirty="0" smtClean="0"/>
              <a:t> //</a:t>
            </a:r>
            <a:r>
              <a:rPr lang="zh-CN" altLang="en-US" sz="2400" b="1" dirty="0" smtClean="0"/>
              <a:t>将</a:t>
            </a:r>
            <a:r>
              <a:rPr lang="en-US" altLang="zh-CN" sz="2400" b="1" dirty="0" smtClean="0"/>
              <a:t>pa</a:t>
            </a:r>
            <a:r>
              <a:rPr lang="zh-CN" altLang="en-US" sz="2400" b="1" dirty="0" smtClean="0"/>
              <a:t>所指的结点合并，</a:t>
            </a:r>
            <a:r>
              <a:rPr lang="en-US" altLang="zh-CN" sz="2400" b="1" dirty="0" err="1" smtClean="0"/>
              <a:t>pb</a:t>
            </a:r>
            <a:r>
              <a:rPr lang="zh-CN" altLang="en-US" sz="2400" b="1" dirty="0" smtClean="0"/>
              <a:t>所指结点删除</a:t>
            </a:r>
            <a:endParaRPr lang="en-US" altLang="zh-CN" sz="2800" b="1" dirty="0" smtClean="0"/>
          </a:p>
          <a:p>
            <a:pPr marL="36000" lvl="4" indent="0" eaLnBrk="1" hangingPunct="1">
              <a:buFontTx/>
              <a:buNone/>
            </a:pPr>
            <a:r>
              <a:rPr lang="en-US" altLang="zh-CN" sz="2400" b="1" dirty="0" smtClean="0"/>
              <a:t>    {   pc-&gt;next=pa ;  pc=pa ;   pa=pa-&gt;next  ; </a:t>
            </a:r>
          </a:p>
          <a:p>
            <a:pPr marL="36000" lvl="4" indent="0" eaLnBrk="1" hangingPunct="1">
              <a:buFontTx/>
              <a:buNone/>
            </a:pPr>
            <a:r>
              <a:rPr lang="en-US" altLang="zh-CN" sz="2400" b="1" dirty="0" smtClean="0"/>
              <a:t>         </a:t>
            </a:r>
            <a:r>
              <a:rPr lang="en-US" altLang="zh-CN" sz="2400" b="1" dirty="0" err="1" smtClean="0"/>
              <a:t>ptr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pb</a:t>
            </a:r>
            <a:r>
              <a:rPr lang="en-US" altLang="zh-CN" sz="2400" b="1" dirty="0" smtClean="0"/>
              <a:t> ; </a:t>
            </a:r>
            <a:r>
              <a:rPr lang="en-US" altLang="zh-CN" sz="2400" b="1" dirty="0" err="1" smtClean="0"/>
              <a:t>pb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pb</a:t>
            </a:r>
            <a:r>
              <a:rPr lang="en-US" altLang="zh-CN" sz="2400" b="1" dirty="0" smtClean="0"/>
              <a:t>-&gt;next ; delete </a:t>
            </a:r>
            <a:r>
              <a:rPr lang="en-US" altLang="zh-CN" sz="2400" b="1" dirty="0" err="1" smtClean="0"/>
              <a:t>ptr</a:t>
            </a:r>
            <a:r>
              <a:rPr lang="en-US" altLang="zh-CN" sz="2400" b="1" dirty="0" smtClean="0"/>
              <a:t>;   }</a:t>
            </a:r>
          </a:p>
          <a:p>
            <a:pPr marL="36000" lvl="3" indent="0" eaLnBrk="1" hangingPunct="1">
              <a:buFontTx/>
              <a:buNone/>
            </a:pPr>
            <a:r>
              <a:rPr lang="en-US" altLang="zh-CN" sz="2800" b="1" dirty="0" smtClean="0"/>
              <a:t>}</a:t>
            </a:r>
          </a:p>
          <a:p>
            <a:pPr marL="36000" lvl="3" indent="0" eaLnBrk="1" hangingPunct="1">
              <a:buFontTx/>
              <a:buNone/>
            </a:pPr>
            <a:endParaRPr lang="en-US" altLang="zh-CN" sz="2800" b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FF00"/>
                </a:solidFill>
                <a:latin typeface="宋体" charset="-122"/>
              </a:rPr>
              <a:t>算法分析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        若</a:t>
            </a:r>
            <a:r>
              <a:rPr lang="en-US" altLang="zh-CN" sz="2800" b="1" dirty="0" smtClean="0"/>
              <a:t>La 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Lb</a:t>
            </a:r>
            <a:r>
              <a:rPr lang="zh-CN" altLang="en-US" sz="2800" b="1" dirty="0" smtClean="0"/>
              <a:t>两个链表的长度分别是</a:t>
            </a:r>
            <a:r>
              <a:rPr lang="en-US" altLang="zh-CN" sz="2800" b="1" dirty="0" smtClean="0"/>
              <a:t>m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，则链表合并的时间复杂度为</a:t>
            </a:r>
            <a:r>
              <a:rPr lang="en-US" altLang="zh-CN" sz="2800" b="1" dirty="0" smtClean="0"/>
              <a:t>O(</a:t>
            </a:r>
            <a:r>
              <a:rPr lang="en-US" altLang="zh-CN" sz="2800" b="1" dirty="0" err="1" smtClean="0"/>
              <a:t>m+n</a:t>
            </a:r>
            <a:r>
              <a:rPr lang="en-US" altLang="zh-CN" sz="2800" b="1" dirty="0" smtClean="0"/>
              <a:t>) </a:t>
            </a:r>
            <a:r>
              <a:rPr lang="zh-CN" altLang="en-US" sz="2800" b="1" dirty="0" smtClean="0"/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122713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循环链表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(Circular List)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98600"/>
            <a:ext cx="8001000" cy="4953000"/>
          </a:xfrm>
        </p:spPr>
        <p:txBody>
          <a:bodyPr/>
          <a:lstStyle/>
          <a:p>
            <a:pPr eaLnBrk="1" hangingPunct="1">
              <a:buClrTx/>
              <a:buSzPct val="50000"/>
            </a:pPr>
            <a:r>
              <a:rPr lang="zh-CN" altLang="en-US" b="1" dirty="0" smtClean="0">
                <a:ea typeface="仿宋_GB2312" pitchFamily="49" charset="-122"/>
              </a:rPr>
              <a:t>循环链表是单链表的变形。</a:t>
            </a:r>
          </a:p>
          <a:p>
            <a:pPr eaLnBrk="1" hangingPunct="1">
              <a:buClrTx/>
              <a:buSzPct val="50000"/>
            </a:pPr>
            <a:r>
              <a:rPr lang="zh-CN" altLang="en-US" b="1" dirty="0" smtClean="0">
                <a:ea typeface="仿宋_GB2312" pitchFamily="49" charset="-122"/>
              </a:rPr>
              <a:t>循环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链表的最后一个结点的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next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指针不为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NULL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，而是指向了表的前端。</a:t>
            </a:r>
          </a:p>
          <a:p>
            <a:pPr eaLnBrk="1" hangingPunct="1">
              <a:buClrTx/>
              <a:buSzPct val="50000"/>
            </a:pP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为简化操作，在循环</a:t>
            </a:r>
            <a:r>
              <a:rPr lang="zh-CN" altLang="en-US" b="1" dirty="0" smtClean="0">
                <a:ea typeface="仿宋_GB2312" pitchFamily="49" charset="-122"/>
              </a:rPr>
              <a:t>链表中往往加入表头结点。</a:t>
            </a:r>
          </a:p>
          <a:p>
            <a:pPr eaLnBrk="1" hangingPunct="1">
              <a:buClrTx/>
              <a:buSzPct val="50000"/>
            </a:pPr>
            <a:r>
              <a:rPr lang="zh-CN" altLang="en-US" b="1" dirty="0" smtClean="0">
                <a:ea typeface="仿宋_GB2312" pitchFamily="49" charset="-122"/>
              </a:rPr>
              <a:t>循环链表的特点是：只要知道表中某一结点的地址，就可搜寻到所有其他结点的地址。</a:t>
            </a:r>
            <a:endParaRPr lang="zh-CN" altLang="en-US" dirty="0" smtClean="0"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63DEA-6D32-413A-BF90-D723DEC472B5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49300"/>
            <a:ext cx="7772400" cy="2971800"/>
          </a:xfrm>
        </p:spPr>
        <p:txBody>
          <a:bodyPr>
            <a:normAutofit/>
          </a:bodyPr>
          <a:lstStyle/>
          <a:p>
            <a:pPr marL="420624" indent="-384048" eaLnBrk="1" fontAlgn="auto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r>
              <a:rPr lang="zh-CN" altLang="en-US" b="1" dirty="0">
                <a:ea typeface="仿宋_GB2312" pitchFamily="49" charset="-122"/>
              </a:rPr>
              <a:t>循环链表的示例</a:t>
            </a:r>
          </a:p>
          <a:p>
            <a:pPr marL="420624" indent="-384048" eaLnBrk="1" fontAlgn="auto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420624" indent="-384048" eaLnBrk="1" fontAlgn="auto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420624" indent="-384048" eaLnBrk="1" fontAlgn="auto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420624" indent="-384048" eaLnBrk="1" fontAlgn="auto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r>
              <a:rPr lang="zh-CN" altLang="en-US" b="1" dirty="0">
                <a:ea typeface="仿宋_GB2312" pitchFamily="49" charset="-122"/>
              </a:rPr>
              <a:t>带表头结点的循环链表</a:t>
            </a:r>
            <a:r>
              <a:rPr lang="zh-CN" altLang="en-US" dirty="0">
                <a:ea typeface="仿宋_GB2312" pitchFamily="49" charset="-122"/>
              </a:rPr>
              <a:t> </a:t>
            </a:r>
          </a:p>
        </p:txBody>
      </p:sp>
      <p:sp>
        <p:nvSpPr>
          <p:cNvPr id="7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295DB-C5CB-44B0-BFCE-D1A8EEBDE59F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grpSp>
        <p:nvGrpSpPr>
          <p:cNvPr id="95236" name="Group 71"/>
          <p:cNvGrpSpPr>
            <a:grpSpLocks/>
          </p:cNvGrpSpPr>
          <p:nvPr/>
        </p:nvGrpSpPr>
        <p:grpSpPr bwMode="auto">
          <a:xfrm>
            <a:off x="481014" y="1630363"/>
            <a:ext cx="7354889" cy="4310062"/>
            <a:chOff x="263" y="971"/>
            <a:chExt cx="4633" cy="2715"/>
          </a:xfrm>
        </p:grpSpPr>
        <p:sp>
          <p:nvSpPr>
            <p:cNvPr id="95237" name="Rectangle 4"/>
            <p:cNvSpPr>
              <a:spLocks noChangeArrowheads="1"/>
            </p:cNvSpPr>
            <p:nvPr/>
          </p:nvSpPr>
          <p:spPr bwMode="auto">
            <a:xfrm>
              <a:off x="120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5238" name="Line 5"/>
            <p:cNvSpPr>
              <a:spLocks noChangeShapeType="1"/>
            </p:cNvSpPr>
            <p:nvPr/>
          </p:nvSpPr>
          <p:spPr bwMode="auto">
            <a:xfrm>
              <a:off x="1536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39" name="Line 6"/>
            <p:cNvSpPr>
              <a:spLocks noChangeShapeType="1"/>
            </p:cNvSpPr>
            <p:nvPr/>
          </p:nvSpPr>
          <p:spPr bwMode="auto">
            <a:xfrm flipV="1">
              <a:off x="1536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0" name="Text Box 7"/>
            <p:cNvSpPr txBox="1">
              <a:spLocks noChangeArrowheads="1"/>
            </p:cNvSpPr>
            <p:nvPr/>
          </p:nvSpPr>
          <p:spPr bwMode="auto">
            <a:xfrm>
              <a:off x="1208" y="1019"/>
              <a:ext cx="3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5241" name="Line 8"/>
            <p:cNvSpPr>
              <a:spLocks noChangeShapeType="1"/>
            </p:cNvSpPr>
            <p:nvPr/>
          </p:nvSpPr>
          <p:spPr bwMode="auto">
            <a:xfrm>
              <a:off x="960" y="119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2" name="Rectangle 9"/>
            <p:cNvSpPr>
              <a:spLocks noChangeArrowheads="1"/>
            </p:cNvSpPr>
            <p:nvPr/>
          </p:nvSpPr>
          <p:spPr bwMode="auto">
            <a:xfrm>
              <a:off x="2016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5243" name="Line 10"/>
            <p:cNvSpPr>
              <a:spLocks noChangeShapeType="1"/>
            </p:cNvSpPr>
            <p:nvPr/>
          </p:nvSpPr>
          <p:spPr bwMode="auto">
            <a:xfrm>
              <a:off x="2352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4" name="Line 11"/>
            <p:cNvSpPr>
              <a:spLocks noChangeShapeType="1"/>
            </p:cNvSpPr>
            <p:nvPr/>
          </p:nvSpPr>
          <p:spPr bwMode="auto">
            <a:xfrm flipV="1">
              <a:off x="2352" y="1029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5" name="Text Box 12"/>
            <p:cNvSpPr txBox="1">
              <a:spLocks noChangeArrowheads="1"/>
            </p:cNvSpPr>
            <p:nvPr/>
          </p:nvSpPr>
          <p:spPr bwMode="auto">
            <a:xfrm>
              <a:off x="2024" y="1019"/>
              <a:ext cx="3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5246" name="Line 13"/>
            <p:cNvSpPr>
              <a:spLocks noChangeShapeType="1"/>
            </p:cNvSpPr>
            <p:nvPr/>
          </p:nvSpPr>
          <p:spPr bwMode="auto">
            <a:xfrm>
              <a:off x="182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7" name="Rectangle 14"/>
            <p:cNvSpPr>
              <a:spLocks noChangeArrowheads="1"/>
            </p:cNvSpPr>
            <p:nvPr/>
          </p:nvSpPr>
          <p:spPr bwMode="auto">
            <a:xfrm>
              <a:off x="2832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5248" name="Line 15"/>
            <p:cNvSpPr>
              <a:spLocks noChangeShapeType="1"/>
            </p:cNvSpPr>
            <p:nvPr/>
          </p:nvSpPr>
          <p:spPr bwMode="auto">
            <a:xfrm>
              <a:off x="3168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9" name="Line 16"/>
            <p:cNvSpPr>
              <a:spLocks noChangeShapeType="1"/>
            </p:cNvSpPr>
            <p:nvPr/>
          </p:nvSpPr>
          <p:spPr bwMode="auto">
            <a:xfrm flipV="1">
              <a:off x="3168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0" name="Line 17"/>
            <p:cNvSpPr>
              <a:spLocks noChangeShapeType="1"/>
            </p:cNvSpPr>
            <p:nvPr/>
          </p:nvSpPr>
          <p:spPr bwMode="auto">
            <a:xfrm>
              <a:off x="2640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1" name="Text Box 18"/>
            <p:cNvSpPr txBox="1">
              <a:spLocks noChangeArrowheads="1"/>
            </p:cNvSpPr>
            <p:nvPr/>
          </p:nvSpPr>
          <p:spPr bwMode="auto">
            <a:xfrm>
              <a:off x="2832" y="1019"/>
              <a:ext cx="3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5252" name="Line 19"/>
            <p:cNvSpPr>
              <a:spLocks noChangeShapeType="1"/>
            </p:cNvSpPr>
            <p:nvPr/>
          </p:nvSpPr>
          <p:spPr bwMode="auto">
            <a:xfrm>
              <a:off x="3456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3" name="Line 20"/>
            <p:cNvSpPr>
              <a:spLocks noChangeShapeType="1"/>
            </p:cNvSpPr>
            <p:nvPr/>
          </p:nvSpPr>
          <p:spPr bwMode="auto">
            <a:xfrm>
              <a:off x="3648" y="1240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4" name="Line 21"/>
            <p:cNvSpPr>
              <a:spLocks noChangeShapeType="1"/>
            </p:cNvSpPr>
            <p:nvPr/>
          </p:nvSpPr>
          <p:spPr bwMode="auto">
            <a:xfrm>
              <a:off x="3888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5" name="Rectangle 22"/>
            <p:cNvSpPr>
              <a:spLocks noChangeArrowheads="1"/>
            </p:cNvSpPr>
            <p:nvPr/>
          </p:nvSpPr>
          <p:spPr bwMode="auto">
            <a:xfrm>
              <a:off x="408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5256" name="Line 23"/>
            <p:cNvSpPr>
              <a:spLocks noChangeShapeType="1"/>
            </p:cNvSpPr>
            <p:nvPr/>
          </p:nvSpPr>
          <p:spPr bwMode="auto">
            <a:xfrm>
              <a:off x="4464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7" name="Line 24"/>
            <p:cNvSpPr>
              <a:spLocks noChangeShapeType="1"/>
            </p:cNvSpPr>
            <p:nvPr/>
          </p:nvSpPr>
          <p:spPr bwMode="auto">
            <a:xfrm flipV="1">
              <a:off x="4464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8" name="Text Box 25"/>
            <p:cNvSpPr txBox="1">
              <a:spLocks noChangeArrowheads="1"/>
            </p:cNvSpPr>
            <p:nvPr/>
          </p:nvSpPr>
          <p:spPr bwMode="auto">
            <a:xfrm>
              <a:off x="4035" y="1019"/>
              <a:ext cx="48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i="1" baseline="-25000" dirty="0">
                  <a:solidFill>
                    <a:schemeClr val="bg1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3200" baseline="-25000" dirty="0">
                  <a:solidFill>
                    <a:schemeClr val="bg1"/>
                  </a:solidFill>
                  <a:latin typeface="Times New Roman" pitchFamily="18" charset="0"/>
                </a:rPr>
                <a:t>-1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5259" name="Line 26"/>
            <p:cNvSpPr>
              <a:spLocks noChangeShapeType="1"/>
            </p:cNvSpPr>
            <p:nvPr/>
          </p:nvSpPr>
          <p:spPr bwMode="auto">
            <a:xfrm>
              <a:off x="1008" y="133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0" name="Line 27"/>
            <p:cNvSpPr>
              <a:spLocks noChangeShapeType="1"/>
            </p:cNvSpPr>
            <p:nvPr/>
          </p:nvSpPr>
          <p:spPr bwMode="auto">
            <a:xfrm>
              <a:off x="1008" y="1336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1" name="Line 28"/>
            <p:cNvSpPr>
              <a:spLocks noChangeShapeType="1"/>
            </p:cNvSpPr>
            <p:nvPr/>
          </p:nvSpPr>
          <p:spPr bwMode="auto">
            <a:xfrm>
              <a:off x="1008" y="1576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2" name="Line 29"/>
            <p:cNvSpPr>
              <a:spLocks noChangeShapeType="1"/>
            </p:cNvSpPr>
            <p:nvPr/>
          </p:nvSpPr>
          <p:spPr bwMode="auto">
            <a:xfrm>
              <a:off x="470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3" name="Line 30"/>
            <p:cNvSpPr>
              <a:spLocks noChangeShapeType="1"/>
            </p:cNvSpPr>
            <p:nvPr/>
          </p:nvSpPr>
          <p:spPr bwMode="auto">
            <a:xfrm>
              <a:off x="4896" y="1240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4" name="Text Box 31"/>
            <p:cNvSpPr txBox="1">
              <a:spLocks noChangeArrowheads="1"/>
            </p:cNvSpPr>
            <p:nvPr/>
          </p:nvSpPr>
          <p:spPr bwMode="auto">
            <a:xfrm>
              <a:off x="263" y="971"/>
              <a:ext cx="64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solidFill>
                    <a:schemeClr val="tx2"/>
                  </a:solidFill>
                  <a:latin typeface="Times New Roman" pitchFamily="18" charset="0"/>
                </a:rPr>
                <a:t>head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95265" name="Rectangle 32"/>
            <p:cNvSpPr>
              <a:spLocks noChangeArrowheads="1"/>
            </p:cNvSpPr>
            <p:nvPr/>
          </p:nvSpPr>
          <p:spPr bwMode="auto">
            <a:xfrm>
              <a:off x="115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5266" name="Line 33"/>
            <p:cNvSpPr>
              <a:spLocks noChangeShapeType="1"/>
            </p:cNvSpPr>
            <p:nvPr/>
          </p:nvSpPr>
          <p:spPr bwMode="auto">
            <a:xfrm>
              <a:off x="1488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7" name="Line 34"/>
            <p:cNvSpPr>
              <a:spLocks noChangeShapeType="1"/>
            </p:cNvSpPr>
            <p:nvPr/>
          </p:nvSpPr>
          <p:spPr bwMode="auto">
            <a:xfrm flipV="1">
              <a:off x="1488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8" name="Line 35"/>
            <p:cNvSpPr>
              <a:spLocks noChangeShapeType="1"/>
            </p:cNvSpPr>
            <p:nvPr/>
          </p:nvSpPr>
          <p:spPr bwMode="auto">
            <a:xfrm>
              <a:off x="912" y="244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9" name="Rectangle 36"/>
            <p:cNvSpPr>
              <a:spLocks noChangeArrowheads="1"/>
            </p:cNvSpPr>
            <p:nvPr/>
          </p:nvSpPr>
          <p:spPr bwMode="auto">
            <a:xfrm>
              <a:off x="1968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5270" name="Line 37"/>
            <p:cNvSpPr>
              <a:spLocks noChangeShapeType="1"/>
            </p:cNvSpPr>
            <p:nvPr/>
          </p:nvSpPr>
          <p:spPr bwMode="auto">
            <a:xfrm>
              <a:off x="2304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1" name="Line 38"/>
            <p:cNvSpPr>
              <a:spLocks noChangeShapeType="1"/>
            </p:cNvSpPr>
            <p:nvPr/>
          </p:nvSpPr>
          <p:spPr bwMode="auto">
            <a:xfrm flipV="1">
              <a:off x="2304" y="2277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2" name="Line 39"/>
            <p:cNvSpPr>
              <a:spLocks noChangeShapeType="1"/>
            </p:cNvSpPr>
            <p:nvPr/>
          </p:nvSpPr>
          <p:spPr bwMode="auto">
            <a:xfrm>
              <a:off x="177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3" name="Rectangle 40"/>
            <p:cNvSpPr>
              <a:spLocks noChangeArrowheads="1"/>
            </p:cNvSpPr>
            <p:nvPr/>
          </p:nvSpPr>
          <p:spPr bwMode="auto">
            <a:xfrm>
              <a:off x="2784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5274" name="Line 41"/>
            <p:cNvSpPr>
              <a:spLocks noChangeShapeType="1"/>
            </p:cNvSpPr>
            <p:nvPr/>
          </p:nvSpPr>
          <p:spPr bwMode="auto">
            <a:xfrm>
              <a:off x="3120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5" name="Line 42"/>
            <p:cNvSpPr>
              <a:spLocks noChangeShapeType="1"/>
            </p:cNvSpPr>
            <p:nvPr/>
          </p:nvSpPr>
          <p:spPr bwMode="auto">
            <a:xfrm flipV="1">
              <a:off x="3120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6" name="Line 43"/>
            <p:cNvSpPr>
              <a:spLocks noChangeShapeType="1"/>
            </p:cNvSpPr>
            <p:nvPr/>
          </p:nvSpPr>
          <p:spPr bwMode="auto">
            <a:xfrm>
              <a:off x="2592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7" name="Line 44"/>
            <p:cNvSpPr>
              <a:spLocks noChangeShapeType="1"/>
            </p:cNvSpPr>
            <p:nvPr/>
          </p:nvSpPr>
          <p:spPr bwMode="auto">
            <a:xfrm>
              <a:off x="3408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8" name="Line 45"/>
            <p:cNvSpPr>
              <a:spLocks noChangeShapeType="1"/>
            </p:cNvSpPr>
            <p:nvPr/>
          </p:nvSpPr>
          <p:spPr bwMode="auto">
            <a:xfrm>
              <a:off x="3600" y="2488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9" name="Line 46"/>
            <p:cNvSpPr>
              <a:spLocks noChangeShapeType="1"/>
            </p:cNvSpPr>
            <p:nvPr/>
          </p:nvSpPr>
          <p:spPr bwMode="auto">
            <a:xfrm>
              <a:off x="3840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0" name="Rectangle 47"/>
            <p:cNvSpPr>
              <a:spLocks noChangeArrowheads="1"/>
            </p:cNvSpPr>
            <p:nvPr/>
          </p:nvSpPr>
          <p:spPr bwMode="auto">
            <a:xfrm>
              <a:off x="403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5281" name="Line 48"/>
            <p:cNvSpPr>
              <a:spLocks noChangeShapeType="1"/>
            </p:cNvSpPr>
            <p:nvPr/>
          </p:nvSpPr>
          <p:spPr bwMode="auto">
            <a:xfrm>
              <a:off x="4416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2" name="Line 49"/>
            <p:cNvSpPr>
              <a:spLocks noChangeShapeType="1"/>
            </p:cNvSpPr>
            <p:nvPr/>
          </p:nvSpPr>
          <p:spPr bwMode="auto">
            <a:xfrm flipV="1">
              <a:off x="4416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3" name="Text Box 50"/>
            <p:cNvSpPr txBox="1">
              <a:spLocks noChangeArrowheads="1"/>
            </p:cNvSpPr>
            <p:nvPr/>
          </p:nvSpPr>
          <p:spPr bwMode="auto">
            <a:xfrm>
              <a:off x="3987" y="2267"/>
              <a:ext cx="48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i="1" baseline="-25000">
                  <a:solidFill>
                    <a:schemeClr val="bg1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3200" baseline="-25000">
                  <a:solidFill>
                    <a:schemeClr val="bg1"/>
                  </a:solidFill>
                  <a:latin typeface="Times New Roman" pitchFamily="18" charset="0"/>
                </a:rPr>
                <a:t>-1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5284" name="Line 51"/>
            <p:cNvSpPr>
              <a:spLocks noChangeShapeType="1"/>
            </p:cNvSpPr>
            <p:nvPr/>
          </p:nvSpPr>
          <p:spPr bwMode="auto">
            <a:xfrm>
              <a:off x="960" y="258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5" name="Line 52"/>
            <p:cNvSpPr>
              <a:spLocks noChangeShapeType="1"/>
            </p:cNvSpPr>
            <p:nvPr/>
          </p:nvSpPr>
          <p:spPr bwMode="auto">
            <a:xfrm>
              <a:off x="960" y="25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6" name="Line 53"/>
            <p:cNvSpPr>
              <a:spLocks noChangeShapeType="1"/>
            </p:cNvSpPr>
            <p:nvPr/>
          </p:nvSpPr>
          <p:spPr bwMode="auto">
            <a:xfrm>
              <a:off x="960" y="2824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7" name="Line 54"/>
            <p:cNvSpPr>
              <a:spLocks noChangeShapeType="1"/>
            </p:cNvSpPr>
            <p:nvPr/>
          </p:nvSpPr>
          <p:spPr bwMode="auto">
            <a:xfrm>
              <a:off x="465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8" name="Line 55"/>
            <p:cNvSpPr>
              <a:spLocks noChangeShapeType="1"/>
            </p:cNvSpPr>
            <p:nvPr/>
          </p:nvSpPr>
          <p:spPr bwMode="auto">
            <a:xfrm>
              <a:off x="4848" y="248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9" name="Text Box 56"/>
            <p:cNvSpPr txBox="1">
              <a:spLocks noChangeArrowheads="1"/>
            </p:cNvSpPr>
            <p:nvPr/>
          </p:nvSpPr>
          <p:spPr bwMode="auto">
            <a:xfrm>
              <a:off x="316" y="2219"/>
              <a:ext cx="64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solidFill>
                    <a:schemeClr val="tx2"/>
                  </a:solidFill>
                  <a:latin typeface="Times New Roman" pitchFamily="18" charset="0"/>
                </a:rPr>
                <a:t>head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95290" name="Text Box 57"/>
            <p:cNvSpPr txBox="1">
              <a:spLocks noChangeArrowheads="1"/>
            </p:cNvSpPr>
            <p:nvPr/>
          </p:nvSpPr>
          <p:spPr bwMode="auto">
            <a:xfrm>
              <a:off x="2792" y="2267"/>
              <a:ext cx="3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5291" name="Text Box 58"/>
            <p:cNvSpPr txBox="1">
              <a:spLocks noChangeArrowheads="1"/>
            </p:cNvSpPr>
            <p:nvPr/>
          </p:nvSpPr>
          <p:spPr bwMode="auto">
            <a:xfrm>
              <a:off x="1976" y="2267"/>
              <a:ext cx="3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5292" name="Rectangle 59"/>
            <p:cNvSpPr>
              <a:spLocks noChangeArrowheads="1"/>
            </p:cNvSpPr>
            <p:nvPr/>
          </p:nvSpPr>
          <p:spPr bwMode="auto">
            <a:xfrm>
              <a:off x="1152" y="3160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5293" name="Line 60"/>
            <p:cNvSpPr>
              <a:spLocks noChangeShapeType="1"/>
            </p:cNvSpPr>
            <p:nvPr/>
          </p:nvSpPr>
          <p:spPr bwMode="auto">
            <a:xfrm>
              <a:off x="1488" y="3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4" name="Line 61"/>
            <p:cNvSpPr>
              <a:spLocks noChangeShapeType="1"/>
            </p:cNvSpPr>
            <p:nvPr/>
          </p:nvSpPr>
          <p:spPr bwMode="auto">
            <a:xfrm flipV="1">
              <a:off x="1488" y="311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5" name="Line 62"/>
            <p:cNvSpPr>
              <a:spLocks noChangeShapeType="1"/>
            </p:cNvSpPr>
            <p:nvPr/>
          </p:nvSpPr>
          <p:spPr bwMode="auto">
            <a:xfrm>
              <a:off x="912" y="325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6" name="Line 63"/>
            <p:cNvSpPr>
              <a:spLocks noChangeShapeType="1"/>
            </p:cNvSpPr>
            <p:nvPr/>
          </p:nvSpPr>
          <p:spPr bwMode="auto">
            <a:xfrm>
              <a:off x="960" y="340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7" name="Line 64"/>
            <p:cNvSpPr>
              <a:spLocks noChangeShapeType="1"/>
            </p:cNvSpPr>
            <p:nvPr/>
          </p:nvSpPr>
          <p:spPr bwMode="auto">
            <a:xfrm>
              <a:off x="960" y="340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8" name="Line 65"/>
            <p:cNvSpPr>
              <a:spLocks noChangeShapeType="1"/>
            </p:cNvSpPr>
            <p:nvPr/>
          </p:nvSpPr>
          <p:spPr bwMode="auto">
            <a:xfrm>
              <a:off x="960" y="3640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9" name="Text Box 66"/>
            <p:cNvSpPr txBox="1">
              <a:spLocks noChangeArrowheads="1"/>
            </p:cNvSpPr>
            <p:nvPr/>
          </p:nvSpPr>
          <p:spPr bwMode="auto">
            <a:xfrm>
              <a:off x="291" y="3043"/>
              <a:ext cx="64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solidFill>
                    <a:schemeClr val="tx2"/>
                  </a:solidFill>
                  <a:latin typeface="Times New Roman" pitchFamily="18" charset="0"/>
                </a:rPr>
                <a:t>head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95300" name="Line 67"/>
            <p:cNvSpPr>
              <a:spLocks noChangeShapeType="1"/>
            </p:cNvSpPr>
            <p:nvPr/>
          </p:nvSpPr>
          <p:spPr bwMode="auto">
            <a:xfrm>
              <a:off x="1776" y="330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01" name="Line 68"/>
            <p:cNvSpPr>
              <a:spLocks noChangeShapeType="1"/>
            </p:cNvSpPr>
            <p:nvPr/>
          </p:nvSpPr>
          <p:spPr bwMode="auto">
            <a:xfrm>
              <a:off x="1968" y="33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302" name="Text Box 69"/>
            <p:cNvSpPr txBox="1">
              <a:spLocks noChangeArrowheads="1"/>
            </p:cNvSpPr>
            <p:nvPr/>
          </p:nvSpPr>
          <p:spPr bwMode="auto">
            <a:xfrm>
              <a:off x="2064" y="3340"/>
              <a:ext cx="84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000">
                  <a:latin typeface="隶书" pitchFamily="49" charset="-122"/>
                  <a:ea typeface="隶书" pitchFamily="49" charset="-122"/>
                </a:rPr>
                <a:t>(</a:t>
              </a:r>
              <a:r>
                <a:rPr kumimoji="1" lang="zh-CN" altLang="en-US" sz="3000">
                  <a:latin typeface="隶书" pitchFamily="49" charset="-122"/>
                  <a:ea typeface="隶书" pitchFamily="49" charset="-122"/>
                </a:rPr>
                <a:t>空表</a:t>
              </a:r>
              <a:r>
                <a:rPr kumimoji="1" lang="en-US" altLang="zh-CN" sz="3000">
                  <a:latin typeface="隶书" pitchFamily="49" charset="-122"/>
                  <a:ea typeface="隶书" pitchFamily="49" charset="-122"/>
                </a:rPr>
                <a:t>)</a:t>
              </a:r>
              <a:endParaRPr kumimoji="1" lang="en-US" altLang="zh-CN" sz="3000" b="0">
                <a:latin typeface="Times New Roman" pitchFamily="18" charset="0"/>
              </a:endParaRPr>
            </a:p>
          </p:txBody>
        </p:sp>
        <p:sp>
          <p:nvSpPr>
            <p:cNvPr id="95303" name="Text Box 70"/>
            <p:cNvSpPr txBox="1">
              <a:spLocks noChangeArrowheads="1"/>
            </p:cNvSpPr>
            <p:nvPr/>
          </p:nvSpPr>
          <p:spPr bwMode="auto">
            <a:xfrm>
              <a:off x="3764" y="2841"/>
              <a:ext cx="1081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000">
                  <a:latin typeface="隶书" pitchFamily="49" charset="-122"/>
                  <a:ea typeface="隶书" pitchFamily="49" charset="-122"/>
                </a:rPr>
                <a:t>(</a:t>
              </a:r>
              <a:r>
                <a:rPr kumimoji="1" lang="zh-CN" altLang="en-US" sz="3000">
                  <a:latin typeface="隶书" pitchFamily="49" charset="-122"/>
                  <a:ea typeface="隶书" pitchFamily="49" charset="-122"/>
                </a:rPr>
                <a:t>非空表</a:t>
              </a:r>
              <a:r>
                <a:rPr kumimoji="1" lang="en-US" altLang="zh-CN" sz="3000">
                  <a:latin typeface="隶书" pitchFamily="49" charset="-122"/>
                  <a:ea typeface="隶书" pitchFamily="49" charset="-122"/>
                </a:rPr>
                <a:t>)</a:t>
              </a:r>
              <a:endParaRPr kumimoji="1" lang="en-US" altLang="zh-CN" sz="3000" b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7675"/>
            <a:ext cx="7620000" cy="990600"/>
          </a:xfrm>
        </p:spPr>
        <p:txBody>
          <a:bodyPr/>
          <a:lstStyle/>
          <a:p>
            <a:pPr algn="ctr" eaLnBrk="1" hangingPunct="1"/>
            <a:r>
              <a:rPr lang="zh-CN" altLang="en-US" sz="4000" b="1" smtClean="0">
                <a:latin typeface="华文新魏" pitchFamily="2" charset="-122"/>
                <a:ea typeface="华文新魏" pitchFamily="2" charset="-122"/>
              </a:rPr>
              <a:t>顺序表 </a:t>
            </a:r>
            <a:r>
              <a:rPr lang="en-US" altLang="zh-CN" sz="4000" b="1" smtClean="0">
                <a:latin typeface="华文新魏" pitchFamily="2" charset="-122"/>
                <a:ea typeface="华文新魏" pitchFamily="2" charset="-122"/>
              </a:rPr>
              <a:t>(Sequential List)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674688" y="1384300"/>
            <a:ext cx="7939087" cy="3840163"/>
          </a:xfrm>
        </p:spPr>
        <p:txBody>
          <a:bodyPr>
            <a:normAutofit/>
          </a:bodyPr>
          <a:lstStyle/>
          <a:p>
            <a:pPr marL="609600" indent="-609600" eaLnBrk="1" fontAlgn="auto" hangingPunct="1">
              <a:spcBef>
                <a:spcPct val="1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defRPr/>
            </a:pPr>
            <a:r>
              <a:rPr lang="zh-CN" altLang="en-US" b="1" dirty="0">
                <a:ea typeface="仿宋_GB2312" pitchFamily="49" charset="-122"/>
              </a:rPr>
              <a:t>顺序表的定义</a:t>
            </a:r>
          </a:p>
          <a:p>
            <a:pPr marL="990600" lvl="1" indent="-533400" eaLnBrk="1" fontAlgn="auto" hangingPunct="1">
              <a:spcBef>
                <a:spcPct val="10000"/>
              </a:spcBef>
              <a:spcAft>
                <a:spcPts val="0"/>
              </a:spcAft>
              <a:buClrTx/>
              <a:buFont typeface="Wingdings" pitchFamily="2" charset="2"/>
              <a:buChar char="v"/>
              <a:defRPr/>
            </a:pPr>
            <a:r>
              <a:rPr lang="zh-CN" altLang="en-US" sz="3000" b="1" dirty="0">
                <a:ea typeface="仿宋_GB2312" pitchFamily="49" charset="-122"/>
              </a:rPr>
              <a:t>将线性表中的元素相继存放在一个连续的存储空间中。           </a:t>
            </a:r>
          </a:p>
          <a:p>
            <a:pPr marL="990600" lvl="1" indent="-533400" eaLnBrk="1" fontAlgn="auto" hangingPunct="1">
              <a:spcBef>
                <a:spcPct val="10000"/>
              </a:spcBef>
              <a:spcAft>
                <a:spcPts val="0"/>
              </a:spcAft>
              <a:buClrTx/>
              <a:buFont typeface="Wingdings" pitchFamily="2" charset="2"/>
              <a:buChar char="v"/>
              <a:defRPr/>
            </a:pPr>
            <a:r>
              <a:rPr lang="zh-CN" altLang="en-US" sz="3000" b="1" dirty="0">
                <a:ea typeface="仿宋_GB2312" pitchFamily="49" charset="-122"/>
              </a:rPr>
              <a:t>可利用一维数组描述存储结构</a:t>
            </a:r>
          </a:p>
          <a:p>
            <a:pPr marL="609600" indent="-609600" eaLnBrk="1" fontAlgn="auto" hangingPunct="1">
              <a:spcBef>
                <a:spcPct val="1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defRPr/>
            </a:pPr>
            <a:r>
              <a:rPr lang="zh-CN" altLang="en-US" b="1" dirty="0">
                <a:ea typeface="仿宋_GB2312" pitchFamily="49" charset="-122"/>
              </a:rPr>
              <a:t>顺序表的特点</a:t>
            </a:r>
          </a:p>
          <a:p>
            <a:pPr marL="990600" lvl="1" indent="-533400" eaLnBrk="1" fontAlgn="auto" hangingPunct="1">
              <a:spcBef>
                <a:spcPct val="10000"/>
              </a:spcBef>
              <a:spcAft>
                <a:spcPts val="0"/>
              </a:spcAft>
              <a:buClrTx/>
              <a:buFont typeface="Wingdings" pitchFamily="2" charset="2"/>
              <a:buChar char="v"/>
              <a:defRPr/>
            </a:pPr>
            <a:r>
              <a:rPr lang="zh-CN" altLang="en-US" sz="3000" b="1" dirty="0">
                <a:solidFill>
                  <a:srgbClr val="FFFF00"/>
                </a:solidFill>
                <a:ea typeface="仿宋_GB2312" pitchFamily="49" charset="-122"/>
              </a:rPr>
              <a:t>所有元素的逻辑先后顺序与其物理存放顺序一致</a:t>
            </a:r>
            <a:r>
              <a:rPr lang="zh-CN" altLang="en-US" sz="37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       </a:t>
            </a:r>
            <a:endParaRPr lang="zh-CN" alt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1638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859BBB-107D-4430-8839-B49376DD06E9}" type="slidenum">
              <a:rPr lang="en-US" altLang="zh-CN" smtClean="0">
                <a:solidFill>
                  <a:schemeClr val="tx1"/>
                </a:solidFill>
              </a:rPr>
              <a:pPr/>
              <a:t>4</a:t>
            </a:fld>
            <a:endParaRPr lang="en-US" altLang="zh-CN" smtClean="0">
              <a:solidFill>
                <a:schemeClr val="tx1"/>
              </a:solidFill>
            </a:endParaRPr>
          </a:p>
        </p:txBody>
      </p:sp>
      <p:grpSp>
        <p:nvGrpSpPr>
          <p:cNvPr id="16389" name="Group 13"/>
          <p:cNvGrpSpPr>
            <a:grpSpLocks/>
          </p:cNvGrpSpPr>
          <p:nvPr/>
        </p:nvGrpSpPr>
        <p:grpSpPr bwMode="auto">
          <a:xfrm>
            <a:off x="1755776" y="5029200"/>
            <a:ext cx="5422901" cy="1098550"/>
            <a:chOff x="1106" y="3168"/>
            <a:chExt cx="3416" cy="692"/>
          </a:xfrm>
        </p:grpSpPr>
        <p:sp>
          <p:nvSpPr>
            <p:cNvPr id="148484" name="Rectangle 4"/>
            <p:cNvSpPr>
              <a:spLocks noChangeArrowheads="1"/>
            </p:cNvSpPr>
            <p:nvPr/>
          </p:nvSpPr>
          <p:spPr bwMode="auto">
            <a:xfrm>
              <a:off x="1584" y="3495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91" name="Text Box 5"/>
            <p:cNvSpPr txBox="1">
              <a:spLocks noChangeArrowheads="1"/>
            </p:cNvSpPr>
            <p:nvPr/>
          </p:nvSpPr>
          <p:spPr bwMode="auto">
            <a:xfrm>
              <a:off x="1632" y="3495"/>
              <a:ext cx="2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bg1"/>
                  </a:solidFill>
                </a:rPr>
                <a:t>25  34  57  16  48  09</a:t>
              </a:r>
              <a:r>
                <a:rPr kumimoji="1" lang="en-US" altLang="zh-CN" sz="32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16392" name="Line 6"/>
            <p:cNvSpPr>
              <a:spLocks noChangeShapeType="1"/>
            </p:cNvSpPr>
            <p:nvPr/>
          </p:nvSpPr>
          <p:spPr bwMode="auto">
            <a:xfrm>
              <a:off x="2016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>
              <a:off x="2448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Line 8"/>
            <p:cNvSpPr>
              <a:spLocks noChangeShapeType="1"/>
            </p:cNvSpPr>
            <p:nvPr/>
          </p:nvSpPr>
          <p:spPr bwMode="auto">
            <a:xfrm>
              <a:off x="3312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" name="Line 9"/>
            <p:cNvSpPr>
              <a:spLocks noChangeShapeType="1"/>
            </p:cNvSpPr>
            <p:nvPr/>
          </p:nvSpPr>
          <p:spPr bwMode="auto">
            <a:xfrm flipH="1">
              <a:off x="3744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Text Box 10"/>
            <p:cNvSpPr txBox="1">
              <a:spLocks noChangeArrowheads="1"/>
            </p:cNvSpPr>
            <p:nvPr/>
          </p:nvSpPr>
          <p:spPr bwMode="auto">
            <a:xfrm>
              <a:off x="1106" y="3168"/>
              <a:ext cx="34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 smtClean="0">
                  <a:latin typeface="Times New Roman" pitchFamily="18" charset="0"/>
                </a:rPr>
                <a:t>序号 </a:t>
              </a:r>
              <a:r>
                <a:rPr kumimoji="1" lang="en-US" altLang="zh-CN" sz="2800" dirty="0" smtClean="0">
                  <a:latin typeface="Times New Roman" pitchFamily="18" charset="0"/>
                </a:rPr>
                <a:t>1      </a:t>
              </a:r>
              <a:r>
                <a:rPr kumimoji="1" lang="en-US" altLang="zh-CN" sz="2800" dirty="0">
                  <a:latin typeface="Times New Roman" pitchFamily="18" charset="0"/>
                </a:rPr>
                <a:t>2      3      4      5 </a:t>
              </a:r>
              <a:r>
                <a:rPr kumimoji="1" lang="en-US" altLang="zh-CN" sz="2800" dirty="0" smtClean="0">
                  <a:latin typeface="Times New Roman" pitchFamily="18" charset="0"/>
                </a:rPr>
                <a:t>    6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>
              <a:off x="2880" y="350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C653C-EAD3-435F-98D7-717E3B9C06C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152400"/>
            <a:ext cx="8763000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 dirty="0">
                <a:latin typeface="宋体" charset="-122"/>
                <a:ea typeface="黑体" pitchFamily="2" charset="-122"/>
              </a:rPr>
              <a:t>循环链表的操作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charset="-122"/>
                <a:ea typeface="黑体" pitchFamily="2" charset="-122"/>
              </a:rPr>
              <a:t>    对于单循环链表</a:t>
            </a:r>
            <a:r>
              <a:rPr lang="zh-CN" altLang="en-US" sz="2800" b="1" dirty="0" smtClean="0">
                <a:latin typeface="宋体" charset="-122"/>
                <a:ea typeface="黑体" pitchFamily="2" charset="-122"/>
              </a:rPr>
              <a:t>，除链表的合并外，其它的操作</a:t>
            </a:r>
            <a:r>
              <a:rPr lang="zh-CN" altLang="en-US" sz="2800" b="1" dirty="0">
                <a:latin typeface="宋体" charset="-122"/>
                <a:ea typeface="黑体" pitchFamily="2" charset="-122"/>
              </a:rPr>
              <a:t>和单线性链表基本上一致，仅仅需要在单线性链表操作算法基础上作以下简单修改：</a:t>
            </a:r>
          </a:p>
          <a:p>
            <a:pPr marL="533400"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charset="-122"/>
                <a:ea typeface="黑体" pitchFamily="2" charset="-122"/>
              </a:rPr>
              <a:t>⑴ 判断是否是空链表：</a:t>
            </a:r>
            <a:r>
              <a:rPr lang="en-US" altLang="zh-CN" sz="2800" b="1" dirty="0">
                <a:ea typeface="黑体" pitchFamily="2" charset="-122"/>
              </a:rPr>
              <a:t>head-&gt;next==head</a:t>
            </a:r>
            <a:r>
              <a:rPr lang="en-US" altLang="zh-CN" sz="2800" b="1" dirty="0">
                <a:latin typeface="宋体" charset="-122"/>
                <a:ea typeface="黑体" pitchFamily="2" charset="-122"/>
              </a:rPr>
              <a:t> ;</a:t>
            </a:r>
          </a:p>
          <a:p>
            <a:pPr marL="533400"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charset="-122"/>
                <a:ea typeface="黑体" pitchFamily="2" charset="-122"/>
              </a:rPr>
              <a:t>⑵ </a:t>
            </a:r>
            <a:r>
              <a:rPr lang="zh-CN" altLang="en-US" sz="2800" b="1" dirty="0">
                <a:latin typeface="宋体" charset="-122"/>
                <a:ea typeface="黑体" pitchFamily="2" charset="-122"/>
              </a:rPr>
              <a:t>判断是否是表尾结点：</a:t>
            </a:r>
            <a:r>
              <a:rPr lang="en-US" altLang="zh-CN" sz="2800" b="1" dirty="0">
                <a:ea typeface="黑体" pitchFamily="2" charset="-122"/>
              </a:rPr>
              <a:t>p-&gt;next==head</a:t>
            </a:r>
            <a:r>
              <a:rPr lang="en-US" altLang="zh-CN" sz="2800" b="1" dirty="0">
                <a:latin typeface="宋体" charset="-122"/>
                <a:ea typeface="黑体" pitchFamily="2" charset="-122"/>
              </a:rPr>
              <a:t> 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0400"/>
            <a:ext cx="7696200" cy="685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400" dirty="0">
                <a:latin typeface="华文新魏" pitchFamily="2" charset="-122"/>
                <a:ea typeface="华文新魏" pitchFamily="2" charset="-122"/>
              </a:rPr>
              <a:t>双向链表 </a:t>
            </a:r>
            <a:r>
              <a:rPr lang="en-US" altLang="zh-CN" sz="4400" dirty="0">
                <a:latin typeface="华文新魏" pitchFamily="2" charset="-122"/>
                <a:ea typeface="华文新魏" pitchFamily="2" charset="-122"/>
              </a:rPr>
              <a:t>(Doubly Linked List)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73200"/>
            <a:ext cx="7924800" cy="4953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SzPct val="50000"/>
            </a:pPr>
            <a:r>
              <a:rPr lang="zh-CN" altLang="en-US" b="1" dirty="0" smtClean="0">
                <a:ea typeface="仿宋_GB2312" pitchFamily="49" charset="-122"/>
              </a:rPr>
              <a:t>双向链表是指在前驱和后继方向都能游历（遍历）的线性链表。双向链表是为了克服单链表的单向性的缺陷而引入的。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SzPct val="50000"/>
            </a:pPr>
            <a:r>
              <a:rPr lang="zh-CN" altLang="en-US" b="1" dirty="0" smtClean="0">
                <a:ea typeface="仿宋_GB2312" pitchFamily="49" charset="-122"/>
              </a:rPr>
              <a:t>双向链表每个结点结构：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SzPct val="50000"/>
            </a:pPr>
            <a:endParaRPr lang="zh-CN" altLang="en-US" b="1" dirty="0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SzPct val="50000"/>
            </a:pPr>
            <a:endParaRPr lang="zh-CN" altLang="en-US" b="1" dirty="0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SzPct val="50000"/>
              <a:buFont typeface="Wingdings" pitchFamily="2" charset="2"/>
              <a:buNone/>
            </a:pPr>
            <a:endParaRPr lang="zh-CN" altLang="en-US" b="1" dirty="0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SzPct val="50000"/>
              <a:buFont typeface="Wingdings" pitchFamily="2" charset="2"/>
              <a:buNone/>
            </a:pPr>
            <a:r>
              <a:rPr lang="zh-CN" altLang="en-US" b="1" dirty="0" smtClean="0">
                <a:ea typeface="仿宋_GB2312" pitchFamily="49" charset="-122"/>
              </a:rPr>
              <a:t>        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SzPct val="50000"/>
            </a:pPr>
            <a:r>
              <a:rPr lang="zh-CN" altLang="en-US" b="1" dirty="0" smtClean="0">
                <a:ea typeface="仿宋_GB2312" pitchFamily="49" charset="-122"/>
              </a:rPr>
              <a:t>双向链表通常采用带表头结点的循环链表形式。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C9712-87B2-43F6-B074-9673AE7152A6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05000" y="3670294"/>
            <a:ext cx="5184775" cy="1428750"/>
            <a:chOff x="1200" y="2016"/>
            <a:chExt cx="3266" cy="900"/>
          </a:xfrm>
        </p:grpSpPr>
        <p:sp>
          <p:nvSpPr>
            <p:cNvPr id="107526" name="Rectangle 4" descr="羊皮纸"/>
            <p:cNvSpPr>
              <a:spLocks noChangeArrowheads="1"/>
            </p:cNvSpPr>
            <p:nvPr/>
          </p:nvSpPr>
          <p:spPr bwMode="auto">
            <a:xfrm>
              <a:off x="1248" y="2112"/>
              <a:ext cx="3168" cy="38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7527" name="Line 5"/>
            <p:cNvSpPr>
              <a:spLocks noChangeShapeType="1"/>
            </p:cNvSpPr>
            <p:nvPr/>
          </p:nvSpPr>
          <p:spPr bwMode="auto">
            <a:xfrm>
              <a:off x="230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8" name="Line 6"/>
            <p:cNvSpPr>
              <a:spLocks noChangeShapeType="1"/>
            </p:cNvSpPr>
            <p:nvPr/>
          </p:nvSpPr>
          <p:spPr bwMode="auto">
            <a:xfrm flipV="1">
              <a:off x="2304" y="20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9" name="Line 7"/>
            <p:cNvSpPr>
              <a:spLocks noChangeShapeType="1"/>
            </p:cNvSpPr>
            <p:nvPr/>
          </p:nvSpPr>
          <p:spPr bwMode="auto">
            <a:xfrm>
              <a:off x="3312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0" name="Line 8"/>
            <p:cNvSpPr>
              <a:spLocks noChangeShapeType="1"/>
            </p:cNvSpPr>
            <p:nvPr/>
          </p:nvSpPr>
          <p:spPr bwMode="auto">
            <a:xfrm flipV="1">
              <a:off x="3312" y="20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53" name="Text Box 9"/>
            <p:cNvSpPr txBox="1">
              <a:spLocks noChangeArrowheads="1"/>
            </p:cNvSpPr>
            <p:nvPr/>
          </p:nvSpPr>
          <p:spPr bwMode="auto">
            <a:xfrm>
              <a:off x="1200" y="2551"/>
              <a:ext cx="32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3200" dirty="0">
                  <a:latin typeface="Times New Roman" pitchFamily="18" charset="0"/>
                  <a:ea typeface="隶书" pitchFamily="49" charset="-122"/>
                </a:rPr>
                <a:t>前驱方向</a:t>
              </a:r>
              <a:r>
                <a:rPr kumimoji="1" lang="zh-CN" alt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 </a:t>
              </a:r>
              <a:r>
                <a:rPr kumimoji="1" lang="zh-CN" alt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  <a:sym typeface="Wingdings" pitchFamily="2" charset="2"/>
                </a:rPr>
                <a:t>          </a:t>
              </a:r>
              <a:r>
                <a:rPr kumimoji="1" lang="zh-CN" altLang="en-US" sz="3200" dirty="0">
                  <a:latin typeface="Times New Roman" pitchFamily="18" charset="0"/>
                  <a:ea typeface="隶书" pitchFamily="49" charset="-122"/>
                  <a:sym typeface="Wingdings" pitchFamily="2" charset="2"/>
                </a:rPr>
                <a:t>后继方向</a:t>
              </a:r>
              <a:endParaRPr kumimoji="1" lang="zh-CN" altLang="en-US" sz="2800" dirty="0">
                <a:latin typeface="Times New Roman" pitchFamily="18" charset="0"/>
                <a:ea typeface="隶书" pitchFamily="49" charset="-122"/>
                <a:sym typeface="Wingdings" pitchFamily="2" charset="2"/>
              </a:endParaRPr>
            </a:p>
          </p:txBody>
        </p:sp>
        <p:sp>
          <p:nvSpPr>
            <p:cNvPr id="313354" name="Text Box 10"/>
            <p:cNvSpPr txBox="1">
              <a:spLocks noChangeArrowheads="1"/>
            </p:cNvSpPr>
            <p:nvPr/>
          </p:nvSpPr>
          <p:spPr bwMode="auto">
            <a:xfrm>
              <a:off x="1480" y="2112"/>
              <a:ext cx="266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20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prior         data        next</a:t>
              </a:r>
              <a:endParaRPr kumimoji="1" lang="en-US" altLang="zh-CN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Wingdings" pitchFamily="2" charset="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C653C-EAD3-435F-98D7-717E3B9C06C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52397" y="156729"/>
            <a:ext cx="8534400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dirty="0" smtClean="0">
                <a:latin typeface="宋体" charset="-122"/>
              </a:rPr>
              <a:t>双向链表的结点的类型定义</a:t>
            </a:r>
            <a:r>
              <a:rPr lang="en-US" altLang="zh-CN" sz="3200" dirty="0" smtClean="0">
                <a:latin typeface="宋体" charset="-122"/>
              </a:rPr>
              <a:t>:</a:t>
            </a:r>
            <a:endParaRPr lang="zh-CN" altLang="en-US" sz="3200" dirty="0" smtClean="0">
              <a:latin typeface="宋体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DuLNode</a:t>
            </a:r>
            <a:endParaRPr lang="en-US" altLang="zh-CN" sz="2800" dirty="0" smtClean="0"/>
          </a:p>
          <a:p>
            <a:pPr marL="36000" lvl="1" indent="0" eaLnBrk="1" hangingPunct="1">
              <a:buFontTx/>
              <a:buNone/>
            </a:pPr>
            <a:r>
              <a:rPr lang="en-US" altLang="zh-CN" sz="2800" dirty="0" smtClean="0"/>
              <a:t>{     </a:t>
            </a:r>
            <a:r>
              <a:rPr lang="en-US" altLang="zh-CN" sz="2800" dirty="0" err="1" smtClean="0"/>
              <a:t>ElemType</a:t>
            </a:r>
            <a:r>
              <a:rPr lang="en-US" altLang="zh-CN" sz="2800" dirty="0" smtClean="0"/>
              <a:t>  data ;</a:t>
            </a:r>
          </a:p>
          <a:p>
            <a:pPr marL="36000" lvl="2" indent="0"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DuLNode</a:t>
            </a:r>
            <a:r>
              <a:rPr lang="en-US" altLang="zh-CN" sz="2800" dirty="0" smtClean="0"/>
              <a:t>  *prior , *next ;</a:t>
            </a:r>
          </a:p>
          <a:p>
            <a:pPr marL="36000" lvl="1" indent="0" eaLnBrk="1" hangingPunct="1">
              <a:buFontTx/>
              <a:buNone/>
            </a:pPr>
            <a:r>
              <a:rPr lang="en-US" altLang="zh-CN" sz="2800" dirty="0" smtClean="0"/>
              <a:t>}</a:t>
            </a:r>
            <a:r>
              <a:rPr lang="en-US" altLang="zh-CN" sz="2800" dirty="0" err="1" smtClean="0"/>
              <a:t>DuLNode</a:t>
            </a:r>
            <a:r>
              <a:rPr lang="en-US" altLang="zh-CN" sz="2800" dirty="0" smtClean="0"/>
              <a:t>, *</a:t>
            </a:r>
            <a:r>
              <a:rPr lang="en-US" altLang="zh-CN" sz="2800" dirty="0" err="1" smtClean="0"/>
              <a:t>DuLinkList</a:t>
            </a:r>
            <a:r>
              <a:rPr lang="en-US" altLang="zh-CN" sz="2800" dirty="0" smtClean="0"/>
              <a:t> ;</a:t>
            </a:r>
            <a:endParaRPr lang="en-US" altLang="zh-CN" sz="2800" dirty="0" smtClean="0">
              <a:latin typeface="宋体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169342" y="4220602"/>
            <a:ext cx="8229600" cy="1219200"/>
          </a:xfrm>
        </p:spPr>
        <p:txBody>
          <a:bodyPr>
            <a:normAutofit/>
          </a:bodyPr>
          <a:lstStyle/>
          <a:p>
            <a:pPr marL="420624" indent="-384048" eaLnBrk="1" fontAlgn="auto" hangingPunct="1">
              <a:lnSpc>
                <a:spcPct val="110000"/>
              </a:lnSpc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r>
              <a:rPr lang="en-US" altLang="zh-CN" sz="2800" b="1" dirty="0" smtClean="0">
                <a:latin typeface="Times New Roman" pitchFamily="18" charset="0"/>
                <a:ea typeface="仿宋_GB2312" pitchFamily="49" charset="-122"/>
              </a:rPr>
              <a:t>p 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</a:rPr>
              <a:t>== p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sz="2800" b="1" dirty="0" smtClean="0">
                <a:latin typeface="Times New Roman" pitchFamily="18" charset="0"/>
                <a:ea typeface="仿宋_GB2312" pitchFamily="49" charset="-122"/>
              </a:rPr>
              <a:t>prior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 dirty="0" smtClean="0">
                <a:latin typeface="Times New Roman" pitchFamily="18" charset="0"/>
                <a:ea typeface="仿宋_GB2312" pitchFamily="49" charset="-122"/>
              </a:rPr>
              <a:t>next 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</a:rPr>
              <a:t>== p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sz="2800" b="1" dirty="0" smtClean="0">
                <a:latin typeface="Times New Roman" pitchFamily="18" charset="0"/>
                <a:ea typeface="仿宋_GB2312" pitchFamily="49" charset="-122"/>
              </a:rPr>
              <a:t>next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 dirty="0" smtClean="0">
                <a:latin typeface="Times New Roman" pitchFamily="18" charset="0"/>
                <a:ea typeface="仿宋_GB2312" pitchFamily="49" charset="-122"/>
              </a:rPr>
              <a:t>prior</a:t>
            </a:r>
            <a:endParaRPr lang="en-US" altLang="zh-CN" sz="28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09800" y="3709423"/>
            <a:ext cx="5802383" cy="57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2947" tIns="56473" rIns="112947" bIns="56473">
            <a:spAutoFit/>
          </a:bodyPr>
          <a:lstStyle/>
          <a:p>
            <a:pPr defTabSz="1128713">
              <a:defRPr/>
            </a:pPr>
            <a:r>
              <a:rPr kumimoji="1" lang="zh-CN" altLang="en-US" sz="3000" dirty="0">
                <a:latin typeface="仿宋_GB2312" pitchFamily="49" charset="-122"/>
                <a:ea typeface="仿宋_GB2312" pitchFamily="49" charset="-122"/>
              </a:rPr>
              <a:t>非空表	             空表</a:t>
            </a:r>
            <a:endParaRPr kumimoji="1" lang="zh-CN" altLang="en-US" sz="3000" dirty="0">
              <a:latin typeface="Times New Roman" pitchFamily="18" charset="0"/>
            </a:endParaRPr>
          </a:p>
        </p:txBody>
      </p: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914400" y="4602147"/>
            <a:ext cx="6934200" cy="2108199"/>
            <a:chOff x="576" y="2419"/>
            <a:chExt cx="4368" cy="1328"/>
          </a:xfrm>
        </p:grpSpPr>
        <p:sp>
          <p:nvSpPr>
            <p:cNvPr id="9" name="Rectangle 4" descr="羊皮纸"/>
            <p:cNvSpPr>
              <a:spLocks noChangeArrowheads="1"/>
            </p:cNvSpPr>
            <p:nvPr/>
          </p:nvSpPr>
          <p:spPr bwMode="auto">
            <a:xfrm>
              <a:off x="1056" y="2880"/>
              <a:ext cx="76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296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584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1296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1584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9" descr="羊皮纸"/>
            <p:cNvSpPr>
              <a:spLocks noChangeArrowheads="1"/>
            </p:cNvSpPr>
            <p:nvPr/>
          </p:nvSpPr>
          <p:spPr bwMode="auto">
            <a:xfrm>
              <a:off x="2352" y="2880"/>
              <a:ext cx="76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592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880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2592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880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4" descr="羊皮纸"/>
            <p:cNvSpPr>
              <a:spLocks noChangeArrowheads="1"/>
            </p:cNvSpPr>
            <p:nvPr/>
          </p:nvSpPr>
          <p:spPr bwMode="auto">
            <a:xfrm>
              <a:off x="3648" y="2880"/>
              <a:ext cx="76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3888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176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3888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4176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872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576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4464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576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872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4464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V="1">
              <a:off x="1200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2496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3792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864" y="3379"/>
              <a:ext cx="109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>
                  <a:latin typeface="Times New Roman" pitchFamily="18" charset="0"/>
                </a:rPr>
                <a:t>p</a:t>
              </a:r>
              <a:r>
                <a:rPr kumimoji="1" lang="en-US" altLang="zh-CN" sz="32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3200" dirty="0" smtClean="0">
                  <a:latin typeface="楷体_GB2312" pitchFamily="49" charset="-122"/>
                  <a:ea typeface="楷体_GB2312" pitchFamily="49" charset="-122"/>
                </a:rPr>
                <a:t>&gt;</a:t>
              </a:r>
              <a:r>
                <a:rPr kumimoji="1" lang="en-US" altLang="zh-CN" sz="3200" dirty="0" smtClean="0">
                  <a:latin typeface="Times New Roman" pitchFamily="18" charset="0"/>
                </a:rPr>
                <a:t>prior</a:t>
              </a:r>
              <a:endParaRPr kumimoji="1" lang="en-US" altLang="zh-CN" sz="3200" dirty="0">
                <a:latin typeface="Times New Roman" pitchFamily="18" charset="0"/>
              </a:endParaRP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3540" y="3379"/>
              <a:ext cx="13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dirty="0">
                  <a:latin typeface="Times New Roman" pitchFamily="18" charset="0"/>
                </a:rPr>
                <a:t>p</a:t>
              </a:r>
              <a:r>
                <a:rPr kumimoji="1" lang="en-US" altLang="zh-CN" sz="32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3200" dirty="0" smtClean="0">
                  <a:latin typeface="楷体_GB2312" pitchFamily="49" charset="-122"/>
                  <a:ea typeface="楷体_GB2312" pitchFamily="49" charset="-122"/>
                </a:rPr>
                <a:t>&gt;</a:t>
              </a:r>
              <a:r>
                <a:rPr kumimoji="1" lang="en-US" altLang="zh-CN" sz="3200" dirty="0" smtClean="0">
                  <a:latin typeface="Times New Roman" pitchFamily="18" charset="0"/>
                </a:rPr>
                <a:t>next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2388" y="3379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itchFamily="18" charset="0"/>
                </a:rPr>
                <a:t>p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3492" y="2419"/>
              <a:ext cx="6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latin typeface="Times New Roman" pitchFamily="18" charset="0"/>
                </a:rPr>
                <a:t>prior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1472" y="2419"/>
              <a:ext cx="59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latin typeface="Times New Roman" pitchFamily="18" charset="0"/>
                </a:rPr>
                <a:t>next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  <p:grpSp>
        <p:nvGrpSpPr>
          <p:cNvPr id="40" name="Group 85"/>
          <p:cNvGrpSpPr>
            <a:grpSpLocks/>
          </p:cNvGrpSpPr>
          <p:nvPr/>
        </p:nvGrpSpPr>
        <p:grpSpPr bwMode="auto">
          <a:xfrm>
            <a:off x="368300" y="2645798"/>
            <a:ext cx="7937500" cy="990600"/>
            <a:chOff x="232" y="384"/>
            <a:chExt cx="5000" cy="624"/>
          </a:xfrm>
        </p:grpSpPr>
        <p:sp>
          <p:nvSpPr>
            <p:cNvPr id="41" name="Rectangle 35" descr="羊皮纸"/>
            <p:cNvSpPr>
              <a:spLocks noChangeArrowheads="1"/>
            </p:cNvSpPr>
            <p:nvPr/>
          </p:nvSpPr>
          <p:spPr bwMode="auto">
            <a:xfrm>
              <a:off x="960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1104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1392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1104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1392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40" descr="羊皮纸"/>
            <p:cNvSpPr>
              <a:spLocks noChangeArrowheads="1"/>
            </p:cNvSpPr>
            <p:nvPr/>
          </p:nvSpPr>
          <p:spPr bwMode="auto">
            <a:xfrm>
              <a:off x="1776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1920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>
              <a:off x="2208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 flipV="1">
              <a:off x="1920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V="1">
              <a:off x="2208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45" descr="羊皮纸"/>
            <p:cNvSpPr>
              <a:spLocks noChangeArrowheads="1"/>
            </p:cNvSpPr>
            <p:nvPr/>
          </p:nvSpPr>
          <p:spPr bwMode="auto">
            <a:xfrm>
              <a:off x="2832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2976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3264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 flipV="1">
              <a:off x="2976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V="1">
              <a:off x="3264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50" descr="羊皮纸"/>
            <p:cNvSpPr>
              <a:spLocks noChangeArrowheads="1"/>
            </p:cNvSpPr>
            <p:nvPr/>
          </p:nvSpPr>
          <p:spPr bwMode="auto">
            <a:xfrm>
              <a:off x="4416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560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>
              <a:off x="4848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 flipV="1">
              <a:off x="4615" y="4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 flipV="1">
              <a:off x="4848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>
              <a:off x="768" y="72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>
              <a:off x="15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2400" y="67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>
              <a:off x="2640" y="67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59"/>
            <p:cNvSpPr>
              <a:spLocks noChangeShapeType="1"/>
            </p:cNvSpPr>
            <p:nvPr/>
          </p:nvSpPr>
          <p:spPr bwMode="auto">
            <a:xfrm>
              <a:off x="3456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0"/>
            <p:cNvSpPr>
              <a:spLocks noChangeShapeType="1"/>
            </p:cNvSpPr>
            <p:nvPr/>
          </p:nvSpPr>
          <p:spPr bwMode="auto">
            <a:xfrm>
              <a:off x="4128" y="72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>
              <a:off x="4224" y="62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2"/>
            <p:cNvSpPr>
              <a:spLocks noChangeShapeType="1"/>
            </p:cNvSpPr>
            <p:nvPr/>
          </p:nvSpPr>
          <p:spPr bwMode="auto">
            <a:xfrm>
              <a:off x="816" y="624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>
              <a:off x="5040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64"/>
            <p:cNvSpPr>
              <a:spLocks noChangeShapeType="1"/>
            </p:cNvSpPr>
            <p:nvPr/>
          </p:nvSpPr>
          <p:spPr bwMode="auto">
            <a:xfrm>
              <a:off x="2640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>
              <a:off x="2400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66"/>
            <p:cNvSpPr>
              <a:spLocks noChangeShapeType="1"/>
            </p:cNvSpPr>
            <p:nvPr/>
          </p:nvSpPr>
          <p:spPr bwMode="auto">
            <a:xfrm>
              <a:off x="1584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67"/>
            <p:cNvSpPr>
              <a:spLocks noChangeShapeType="1"/>
            </p:cNvSpPr>
            <p:nvPr/>
          </p:nvSpPr>
          <p:spPr bwMode="auto">
            <a:xfrm flipH="1">
              <a:off x="816" y="816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68"/>
            <p:cNvSpPr>
              <a:spLocks noChangeShapeType="1"/>
            </p:cNvSpPr>
            <p:nvPr/>
          </p:nvSpPr>
          <p:spPr bwMode="auto">
            <a:xfrm>
              <a:off x="816" y="81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69"/>
            <p:cNvSpPr>
              <a:spLocks noChangeShapeType="1"/>
            </p:cNvSpPr>
            <p:nvPr/>
          </p:nvSpPr>
          <p:spPr bwMode="auto">
            <a:xfrm>
              <a:off x="816" y="1008"/>
              <a:ext cx="2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70"/>
            <p:cNvSpPr>
              <a:spLocks noChangeShapeType="1"/>
            </p:cNvSpPr>
            <p:nvPr/>
          </p:nvSpPr>
          <p:spPr bwMode="auto">
            <a:xfrm>
              <a:off x="3648" y="76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71"/>
            <p:cNvSpPr>
              <a:spLocks noChangeShapeType="1"/>
            </p:cNvSpPr>
            <p:nvPr/>
          </p:nvSpPr>
          <p:spPr bwMode="auto">
            <a:xfrm>
              <a:off x="816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72"/>
            <p:cNvSpPr>
              <a:spLocks noChangeShapeType="1"/>
            </p:cNvSpPr>
            <p:nvPr/>
          </p:nvSpPr>
          <p:spPr bwMode="auto">
            <a:xfrm>
              <a:off x="816" y="384"/>
              <a:ext cx="2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>
              <a:off x="3648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 flipH="1">
              <a:off x="3456" y="62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>
              <a:off x="4224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76"/>
            <p:cNvSpPr>
              <a:spLocks noChangeShapeType="1"/>
            </p:cNvSpPr>
            <p:nvPr/>
          </p:nvSpPr>
          <p:spPr bwMode="auto">
            <a:xfrm>
              <a:off x="5232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 flipH="1">
              <a:off x="5040" y="62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78"/>
            <p:cNvSpPr>
              <a:spLocks noChangeShapeType="1"/>
            </p:cNvSpPr>
            <p:nvPr/>
          </p:nvSpPr>
          <p:spPr bwMode="auto">
            <a:xfrm>
              <a:off x="4224" y="384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79"/>
            <p:cNvSpPr>
              <a:spLocks noChangeShapeType="1"/>
            </p:cNvSpPr>
            <p:nvPr/>
          </p:nvSpPr>
          <p:spPr bwMode="auto">
            <a:xfrm>
              <a:off x="4224" y="81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80"/>
            <p:cNvSpPr>
              <a:spLocks noChangeShapeType="1"/>
            </p:cNvSpPr>
            <p:nvPr/>
          </p:nvSpPr>
          <p:spPr bwMode="auto">
            <a:xfrm>
              <a:off x="4224" y="1008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81"/>
            <p:cNvSpPr>
              <a:spLocks noChangeShapeType="1"/>
            </p:cNvSpPr>
            <p:nvPr/>
          </p:nvSpPr>
          <p:spPr bwMode="auto">
            <a:xfrm>
              <a:off x="5232" y="76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82"/>
            <p:cNvSpPr>
              <a:spLocks noChangeShapeType="1"/>
            </p:cNvSpPr>
            <p:nvPr/>
          </p:nvSpPr>
          <p:spPr bwMode="auto">
            <a:xfrm flipH="1">
              <a:off x="4224" y="81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Text Box 83"/>
            <p:cNvSpPr txBox="1">
              <a:spLocks noChangeArrowheads="1"/>
            </p:cNvSpPr>
            <p:nvPr/>
          </p:nvSpPr>
          <p:spPr bwMode="auto">
            <a:xfrm>
              <a:off x="232" y="528"/>
              <a:ext cx="58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dirty="0" smtClean="0">
                  <a:latin typeface="Times New Roman" pitchFamily="18" charset="0"/>
                </a:rPr>
                <a:t>head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90" name="Text Box 84"/>
            <p:cNvSpPr txBox="1">
              <a:spLocks noChangeArrowheads="1"/>
            </p:cNvSpPr>
            <p:nvPr/>
          </p:nvSpPr>
          <p:spPr bwMode="auto">
            <a:xfrm>
              <a:off x="3630" y="528"/>
              <a:ext cx="58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dirty="0" smtClean="0">
                  <a:latin typeface="Times New Roman" pitchFamily="18" charset="0"/>
                </a:rPr>
                <a:t>head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C653C-EAD3-435F-98D7-717E3B9C06C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-137195" y="2109768"/>
            <a:ext cx="9421854" cy="2580762"/>
            <a:chOff x="143" y="3060"/>
            <a:chExt cx="5445" cy="1138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43" y="3060"/>
              <a:ext cx="5445" cy="1104"/>
              <a:chOff x="144" y="3068"/>
              <a:chExt cx="5472" cy="1104"/>
            </a:xfrm>
          </p:grpSpPr>
          <p:grpSp>
            <p:nvGrpSpPr>
              <p:cNvPr id="8" name="Group 5"/>
              <p:cNvGrpSpPr>
                <a:grpSpLocks/>
              </p:cNvGrpSpPr>
              <p:nvPr/>
            </p:nvGrpSpPr>
            <p:grpSpPr bwMode="auto">
              <a:xfrm>
                <a:off x="144" y="3075"/>
                <a:ext cx="2688" cy="1092"/>
                <a:chOff x="144" y="3075"/>
                <a:chExt cx="2688" cy="1092"/>
              </a:xfrm>
            </p:grpSpPr>
            <p:grpSp>
              <p:nvGrpSpPr>
                <p:cNvPr id="36" name="Group 6"/>
                <p:cNvGrpSpPr>
                  <a:grpSpLocks/>
                </p:cNvGrpSpPr>
                <p:nvPr/>
              </p:nvGrpSpPr>
              <p:grpSpPr bwMode="auto">
                <a:xfrm>
                  <a:off x="1256" y="3740"/>
                  <a:ext cx="567" cy="427"/>
                  <a:chOff x="1256" y="3740"/>
                  <a:chExt cx="567" cy="427"/>
                </a:xfrm>
              </p:grpSpPr>
              <p:sp>
                <p:nvSpPr>
                  <p:cNvPr id="5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3740"/>
                    <a:ext cx="227" cy="18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ea typeface="黑体" pitchFamily="2" charset="-122"/>
                      </a:rPr>
                      <a:t>S</a:t>
                    </a:r>
                  </a:p>
                </p:txBody>
              </p:sp>
              <p:grpSp>
                <p:nvGrpSpPr>
                  <p:cNvPr id="5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256" y="3936"/>
                    <a:ext cx="567" cy="231"/>
                    <a:chOff x="1256" y="3929"/>
                    <a:chExt cx="567" cy="231"/>
                  </a:xfrm>
                </p:grpSpPr>
                <p:sp>
                  <p:nvSpPr>
                    <p:cNvPr id="59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3931"/>
                      <a:ext cx="29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>
                          <a:ea typeface="黑体" pitchFamily="2" charset="-122"/>
                        </a:rPr>
                        <a:t>e</a:t>
                      </a:r>
                      <a:endParaRPr lang="en-US" altLang="zh-CN" baseline="-25000"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60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" y="3933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61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6" y="3929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37" name="Group 12"/>
                <p:cNvGrpSpPr>
                  <a:grpSpLocks/>
                </p:cNvGrpSpPr>
                <p:nvPr/>
              </p:nvGrpSpPr>
              <p:grpSpPr bwMode="auto">
                <a:xfrm>
                  <a:off x="144" y="3075"/>
                  <a:ext cx="2688" cy="609"/>
                  <a:chOff x="2928" y="2935"/>
                  <a:chExt cx="2688" cy="609"/>
                </a:xfrm>
              </p:grpSpPr>
              <p:grpSp>
                <p:nvGrpSpPr>
                  <p:cNvPr id="3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4489" y="2935"/>
                    <a:ext cx="227" cy="376"/>
                    <a:chOff x="2665" y="3744"/>
                    <a:chExt cx="227" cy="376"/>
                  </a:xfrm>
                </p:grpSpPr>
                <p:sp>
                  <p:nvSpPr>
                    <p:cNvPr id="55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5" y="3744"/>
                      <a:ext cx="227" cy="227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dirty="0">
                          <a:ea typeface="黑体" pitchFamily="2" charset="-122"/>
                        </a:rPr>
                        <a:t>p</a:t>
                      </a:r>
                    </a:p>
                  </p:txBody>
                </p:sp>
                <p:sp>
                  <p:nvSpPr>
                    <p:cNvPr id="56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1" y="3984"/>
                      <a:ext cx="0" cy="1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137" y="3395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3" y="3491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887" y="341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387" y="3398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44" y="349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44" y="3473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163" y="3272"/>
                    <a:ext cx="453" cy="2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ea typeface="黑体" pitchFamily="2" charset="-122"/>
                        <a:cs typeface="Times New Roman" pitchFamily="18" charset="0"/>
                      </a:rPr>
                      <a:t>……</a:t>
                    </a:r>
                  </a:p>
                </p:txBody>
              </p:sp>
              <p:sp>
                <p:nvSpPr>
                  <p:cNvPr id="46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272"/>
                    <a:ext cx="453" cy="2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ea typeface="黑体" pitchFamily="2" charset="-122"/>
                        <a:cs typeface="Times New Roman" pitchFamily="18" charset="0"/>
                      </a:rPr>
                      <a:t>……</a:t>
                    </a:r>
                  </a:p>
                </p:txBody>
              </p:sp>
              <p:grpSp>
                <p:nvGrpSpPr>
                  <p:cNvPr id="47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644" y="3312"/>
                    <a:ext cx="559" cy="232"/>
                    <a:chOff x="3408" y="3652"/>
                    <a:chExt cx="559" cy="232"/>
                  </a:xfrm>
                </p:grpSpPr>
                <p:sp>
                  <p:nvSpPr>
                    <p:cNvPr id="52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43" y="3657"/>
                      <a:ext cx="29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dirty="0" smtClean="0">
                          <a:ea typeface="黑体" pitchFamily="2" charset="-122"/>
                        </a:rPr>
                        <a:t>a</a:t>
                      </a:r>
                      <a:r>
                        <a:rPr lang="en-US" altLang="zh-CN" baseline="-25000" dirty="0" smtClean="0">
                          <a:ea typeface="黑体" pitchFamily="2" charset="-122"/>
                        </a:rPr>
                        <a:t>i-1</a:t>
                      </a:r>
                      <a:endParaRPr lang="en-US" altLang="zh-CN" baseline="-25000" dirty="0"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3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31" y="3652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4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657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8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4377" y="3312"/>
                    <a:ext cx="568" cy="232"/>
                    <a:chOff x="4281" y="3312"/>
                    <a:chExt cx="568" cy="232"/>
                  </a:xfrm>
                </p:grpSpPr>
                <p:sp>
                  <p:nvSpPr>
                    <p:cNvPr id="49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3317"/>
                      <a:ext cx="29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dirty="0" err="1" smtClean="0">
                          <a:ea typeface="黑体" pitchFamily="2" charset="-122"/>
                        </a:rPr>
                        <a:t>a</a:t>
                      </a:r>
                      <a:r>
                        <a:rPr lang="en-US" altLang="zh-CN" baseline="-25000" dirty="0" err="1" smtClean="0">
                          <a:ea typeface="黑体" pitchFamily="2" charset="-122"/>
                        </a:rPr>
                        <a:t>i</a:t>
                      </a:r>
                      <a:endParaRPr lang="en-US" altLang="zh-CN" baseline="-25000" dirty="0"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0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13" y="3312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1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81" y="3317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9" name="Group 32"/>
              <p:cNvGrpSpPr>
                <a:grpSpLocks/>
              </p:cNvGrpSpPr>
              <p:nvPr/>
            </p:nvGrpSpPr>
            <p:grpSpPr bwMode="auto">
              <a:xfrm>
                <a:off x="2928" y="3068"/>
                <a:ext cx="2688" cy="1104"/>
                <a:chOff x="2928" y="2928"/>
                <a:chExt cx="2688" cy="1104"/>
              </a:xfrm>
            </p:grpSpPr>
            <p:grpSp>
              <p:nvGrpSpPr>
                <p:cNvPr id="10" name="Group 33"/>
                <p:cNvGrpSpPr>
                  <a:grpSpLocks/>
                </p:cNvGrpSpPr>
                <p:nvPr/>
              </p:nvGrpSpPr>
              <p:grpSpPr bwMode="auto">
                <a:xfrm>
                  <a:off x="4032" y="3600"/>
                  <a:ext cx="559" cy="432"/>
                  <a:chOff x="4041" y="3618"/>
                  <a:chExt cx="559" cy="432"/>
                </a:xfrm>
              </p:grpSpPr>
              <p:sp>
                <p:nvSpPr>
                  <p:cNvPr id="3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3618"/>
                    <a:ext cx="227" cy="18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>
                        <a:ea typeface="黑体" pitchFamily="2" charset="-122"/>
                      </a:rPr>
                      <a:t>S</a:t>
                    </a:r>
                  </a:p>
                </p:txBody>
              </p:sp>
              <p:sp>
                <p:nvSpPr>
                  <p:cNvPr id="3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3823"/>
                    <a:ext cx="29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>
                        <a:ea typeface="黑体" pitchFamily="2" charset="-122"/>
                      </a:rPr>
                      <a:t>e</a:t>
                    </a:r>
                    <a:endParaRPr lang="en-US" altLang="zh-CN" baseline="-25000" dirty="0">
                      <a:ea typeface="黑体" pitchFamily="2" charset="-122"/>
                    </a:endParaRPr>
                  </a:p>
                </p:txBody>
              </p:sp>
              <p:sp>
                <p:nvSpPr>
                  <p:cNvPr id="3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822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2" charset="-122"/>
                    </a:endParaRPr>
                  </a:p>
                </p:txBody>
              </p:sp>
              <p:sp>
                <p:nvSpPr>
                  <p:cNvPr id="35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041" y="3823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" name="Group 38"/>
                <p:cNvGrpSpPr>
                  <a:grpSpLocks/>
                </p:cNvGrpSpPr>
                <p:nvPr/>
              </p:nvGrpSpPr>
              <p:grpSpPr bwMode="auto">
                <a:xfrm>
                  <a:off x="4460" y="2928"/>
                  <a:ext cx="227" cy="376"/>
                  <a:chOff x="2636" y="3737"/>
                  <a:chExt cx="227" cy="376"/>
                </a:xfrm>
              </p:grpSpPr>
              <p:sp>
                <p:nvSpPr>
                  <p:cNvPr id="30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636" y="3737"/>
                    <a:ext cx="227" cy="2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>
                        <a:ea typeface="黑体" pitchFamily="2" charset="-122"/>
                      </a:rPr>
                      <a:t>p</a:t>
                    </a:r>
                  </a:p>
                </p:txBody>
              </p:sp>
              <p:sp>
                <p:nvSpPr>
                  <p:cNvPr id="3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732" y="3977"/>
                    <a:ext cx="0" cy="1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" name="Line 41"/>
                <p:cNvSpPr>
                  <a:spLocks noChangeShapeType="1"/>
                </p:cNvSpPr>
                <p:nvPr/>
              </p:nvSpPr>
              <p:spPr bwMode="auto">
                <a:xfrm>
                  <a:off x="4887" y="341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42"/>
                <p:cNvSpPr>
                  <a:spLocks noChangeShapeType="1"/>
                </p:cNvSpPr>
                <p:nvPr/>
              </p:nvSpPr>
              <p:spPr bwMode="auto">
                <a:xfrm>
                  <a:off x="3387" y="3398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944" y="349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444" y="3473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Rectangle 45"/>
                <p:cNvSpPr>
                  <a:spLocks noChangeArrowheads="1"/>
                </p:cNvSpPr>
                <p:nvPr/>
              </p:nvSpPr>
              <p:spPr bwMode="auto">
                <a:xfrm>
                  <a:off x="5163" y="3272"/>
                  <a:ext cx="453" cy="2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黑体" pitchFamily="2" charset="-122"/>
                      <a:cs typeface="Times New Roman" pitchFamily="18" charset="0"/>
                    </a:rPr>
                    <a:t>……</a:t>
                  </a:r>
                </a:p>
              </p:txBody>
            </p:sp>
            <p:sp>
              <p:nvSpPr>
                <p:cNvPr id="17" name="Rectangle 46"/>
                <p:cNvSpPr>
                  <a:spLocks noChangeArrowheads="1"/>
                </p:cNvSpPr>
                <p:nvPr/>
              </p:nvSpPr>
              <p:spPr bwMode="auto">
                <a:xfrm>
                  <a:off x="2928" y="3272"/>
                  <a:ext cx="453" cy="2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黑体" pitchFamily="2" charset="-122"/>
                      <a:cs typeface="Times New Roman" pitchFamily="18" charset="0"/>
                    </a:rPr>
                    <a:t>……</a:t>
                  </a:r>
                </a:p>
              </p:txBody>
            </p:sp>
            <p:grpSp>
              <p:nvGrpSpPr>
                <p:cNvPr id="18" name="Group 47"/>
                <p:cNvGrpSpPr>
                  <a:grpSpLocks/>
                </p:cNvGrpSpPr>
                <p:nvPr/>
              </p:nvGrpSpPr>
              <p:grpSpPr bwMode="auto">
                <a:xfrm>
                  <a:off x="3644" y="3312"/>
                  <a:ext cx="559" cy="232"/>
                  <a:chOff x="3408" y="3652"/>
                  <a:chExt cx="559" cy="232"/>
                </a:xfrm>
              </p:grpSpPr>
              <p:sp>
                <p:nvSpPr>
                  <p:cNvPr id="2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543" y="3657"/>
                    <a:ext cx="29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smtClean="0">
                        <a:ea typeface="黑体" pitchFamily="2" charset="-122"/>
                      </a:rPr>
                      <a:t>a</a:t>
                    </a:r>
                    <a:r>
                      <a:rPr lang="en-US" altLang="zh-CN" baseline="-25000" dirty="0" smtClean="0">
                        <a:ea typeface="黑体" pitchFamily="2" charset="-122"/>
                      </a:rPr>
                      <a:t>i-1</a:t>
                    </a:r>
                    <a:endParaRPr lang="en-US" altLang="zh-CN" baseline="-25000" dirty="0">
                      <a:ea typeface="黑体" pitchFamily="2" charset="-122"/>
                    </a:endParaRPr>
                  </a:p>
                </p:txBody>
              </p:sp>
              <p:sp>
                <p:nvSpPr>
                  <p:cNvPr id="28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3652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2" charset="-122"/>
                    </a:endParaRPr>
                  </a:p>
                </p:txBody>
              </p:sp>
              <p:sp>
                <p:nvSpPr>
                  <p:cNvPr id="29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657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9" name="Group 51"/>
                <p:cNvGrpSpPr>
                  <a:grpSpLocks/>
                </p:cNvGrpSpPr>
                <p:nvPr/>
              </p:nvGrpSpPr>
              <p:grpSpPr bwMode="auto">
                <a:xfrm>
                  <a:off x="4377" y="3312"/>
                  <a:ext cx="568" cy="232"/>
                  <a:chOff x="4281" y="3312"/>
                  <a:chExt cx="568" cy="232"/>
                </a:xfrm>
              </p:grpSpPr>
              <p:sp>
                <p:nvSpPr>
                  <p:cNvPr id="24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317"/>
                    <a:ext cx="29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err="1" smtClean="0">
                        <a:ea typeface="黑体" pitchFamily="2" charset="-122"/>
                      </a:rPr>
                      <a:t>a</a:t>
                    </a:r>
                    <a:r>
                      <a:rPr lang="en-US" altLang="zh-CN" baseline="-25000" dirty="0" err="1" smtClean="0">
                        <a:ea typeface="黑体" pitchFamily="2" charset="-122"/>
                      </a:rPr>
                      <a:t>i</a:t>
                    </a:r>
                    <a:endParaRPr lang="en-US" altLang="zh-CN" baseline="-25000" dirty="0">
                      <a:ea typeface="黑体" pitchFamily="2" charset="-122"/>
                    </a:endParaRPr>
                  </a:p>
                </p:txBody>
              </p:sp>
              <p:sp>
                <p:nvSpPr>
                  <p:cNvPr id="25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713" y="3312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2" charset="-122"/>
                    </a:endParaRPr>
                  </a:p>
                </p:txBody>
              </p:sp>
              <p:sp>
                <p:nvSpPr>
                  <p:cNvPr id="26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281" y="3317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2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551" y="3552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350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57"/>
                <p:cNvSpPr>
                  <a:spLocks noChangeShapeType="1"/>
                </p:cNvSpPr>
                <p:nvPr/>
              </p:nvSpPr>
              <p:spPr bwMode="auto">
                <a:xfrm>
                  <a:off x="4155" y="3456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080" y="3552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" name="Rectangle 59"/>
            <p:cNvSpPr>
              <a:spLocks noChangeArrowheads="1"/>
            </p:cNvSpPr>
            <p:nvPr/>
          </p:nvSpPr>
          <p:spPr bwMode="auto">
            <a:xfrm>
              <a:off x="2019" y="4020"/>
              <a:ext cx="1814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双向链表的插入</a:t>
              </a:r>
            </a:p>
          </p:txBody>
        </p:sp>
      </p:grpSp>
      <p:sp>
        <p:nvSpPr>
          <p:cNvPr id="62" name="矩形 61"/>
          <p:cNvSpPr/>
          <p:nvPr/>
        </p:nvSpPr>
        <p:spPr>
          <a:xfrm>
            <a:off x="135464" y="114873"/>
            <a:ext cx="88053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dirty="0" smtClean="0">
                <a:ea typeface="楷体_GB2312" pitchFamily="49" charset="-122"/>
              </a:rPr>
              <a:t>双向链表的基本操作</a:t>
            </a:r>
            <a:endParaRPr lang="en-US" altLang="zh-CN" sz="3200" dirty="0" smtClean="0">
              <a:ea typeface="楷体_GB2312" pitchFamily="49" charset="-122"/>
            </a:endParaRPr>
          </a:p>
          <a:p>
            <a:pPr marL="0" indent="0" algn="ctr"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z="3200" dirty="0" smtClean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/>
              <a:t>(1)</a:t>
            </a:r>
            <a:r>
              <a:rPr lang="en-US" altLang="zh-CN" sz="2800" dirty="0" smtClean="0">
                <a:solidFill>
                  <a:schemeClr val="hlink"/>
                </a:solidFill>
              </a:rPr>
              <a:t>  </a:t>
            </a:r>
            <a:r>
              <a:rPr lang="zh-CN" altLang="en-US" sz="2800" dirty="0" smtClean="0">
                <a:solidFill>
                  <a:srgbClr val="FFFF00"/>
                </a:solidFill>
              </a:rPr>
              <a:t>双向链表的插入  </a:t>
            </a:r>
            <a:r>
              <a:rPr lang="zh-CN" altLang="en-US" sz="2800" dirty="0" smtClean="0"/>
              <a:t>将值为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的结点插入双向链表中。插入前后链表的变化如图所示。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C653C-EAD3-435F-98D7-717E3B9C06C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0" y="87922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rgbClr val="FFFF00"/>
                </a:solidFill>
              </a:rPr>
              <a:t> 算法</a:t>
            </a:r>
            <a:r>
              <a:rPr lang="en-US" altLang="zh-CN" sz="3200" dirty="0" smtClean="0">
                <a:solidFill>
                  <a:srgbClr val="FFFF00"/>
                </a:solidFill>
              </a:rPr>
              <a:t>2.18</a:t>
            </a:r>
            <a:r>
              <a:rPr lang="zh-CN" altLang="en-US" sz="3200" dirty="0" smtClean="0">
                <a:solidFill>
                  <a:srgbClr val="FFFF00"/>
                </a:solidFill>
              </a:rPr>
              <a:t>，在双链表第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i</a:t>
            </a:r>
            <a:r>
              <a:rPr lang="zh-CN" altLang="en-US" sz="3200" dirty="0" smtClean="0">
                <a:solidFill>
                  <a:srgbClr val="FFFF00"/>
                </a:solidFill>
              </a:rPr>
              <a:t>个元素之前插入元素</a:t>
            </a:r>
            <a:r>
              <a:rPr lang="en-US" altLang="zh-CN" sz="3200" dirty="0" smtClean="0">
                <a:solidFill>
                  <a:srgbClr val="FFFF00"/>
                </a:solidFill>
              </a:rPr>
              <a:t>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Status </a:t>
            </a:r>
            <a:r>
              <a:rPr lang="en-US" altLang="zh-CN" sz="2400" dirty="0" err="1" smtClean="0"/>
              <a:t>ListInsert_DuL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DuLinkList</a:t>
            </a:r>
            <a:r>
              <a:rPr lang="en-US" altLang="zh-CN" sz="2400" dirty="0" smtClean="0"/>
              <a:t> &amp;L,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ElemType</a:t>
            </a:r>
            <a:r>
              <a:rPr lang="en-US" altLang="zh-CN" sz="2400" dirty="0" smtClean="0"/>
              <a:t> e) {</a:t>
            </a:r>
          </a:p>
          <a:p>
            <a:r>
              <a:rPr lang="en-US" altLang="zh-CN" sz="2400" dirty="0" smtClean="0">
                <a:solidFill>
                  <a:srgbClr val="99FF99"/>
                </a:solidFill>
              </a:rPr>
              <a:t>  // </a:t>
            </a:r>
            <a:r>
              <a:rPr lang="zh-CN" altLang="en-US" sz="2400" dirty="0" smtClean="0">
                <a:solidFill>
                  <a:srgbClr val="99FF99"/>
                </a:solidFill>
              </a:rPr>
              <a:t>在带头结点的双链循环线性表</a:t>
            </a:r>
            <a:r>
              <a:rPr lang="en-US" altLang="zh-CN" sz="2400" dirty="0" smtClean="0">
                <a:solidFill>
                  <a:srgbClr val="99FF99"/>
                </a:solidFill>
              </a:rPr>
              <a:t>L</a:t>
            </a:r>
            <a:r>
              <a:rPr lang="zh-CN" altLang="en-US" sz="2400" dirty="0" smtClean="0">
                <a:solidFill>
                  <a:srgbClr val="99FF99"/>
                </a:solidFill>
              </a:rPr>
              <a:t>的第</a:t>
            </a:r>
            <a:r>
              <a:rPr lang="en-US" altLang="zh-CN" sz="2400" dirty="0" err="1" smtClean="0">
                <a:solidFill>
                  <a:srgbClr val="99FF99"/>
                </a:solidFill>
              </a:rPr>
              <a:t>i</a:t>
            </a:r>
            <a:r>
              <a:rPr lang="zh-CN" altLang="en-US" sz="2400" dirty="0" smtClean="0">
                <a:solidFill>
                  <a:srgbClr val="99FF99"/>
                </a:solidFill>
              </a:rPr>
              <a:t>个元素之前插入元素</a:t>
            </a:r>
            <a:r>
              <a:rPr lang="en-US" altLang="zh-CN" sz="2400" dirty="0" smtClean="0">
                <a:solidFill>
                  <a:srgbClr val="99FF99"/>
                </a:solidFill>
              </a:rPr>
              <a:t>e</a:t>
            </a:r>
            <a:r>
              <a:rPr lang="zh-CN" altLang="en-US" sz="2400" dirty="0" smtClean="0">
                <a:solidFill>
                  <a:srgbClr val="99FF99"/>
                </a:solidFill>
              </a:rPr>
              <a:t>，</a:t>
            </a:r>
          </a:p>
          <a:p>
            <a:r>
              <a:rPr lang="zh-CN" altLang="en-US" sz="2400" dirty="0" smtClean="0">
                <a:solidFill>
                  <a:srgbClr val="99FF99"/>
                </a:solidFill>
              </a:rPr>
              <a:t>  </a:t>
            </a:r>
            <a:r>
              <a:rPr lang="en-US" altLang="zh-CN" sz="2400" dirty="0" smtClean="0">
                <a:solidFill>
                  <a:srgbClr val="99FF99"/>
                </a:solidFill>
              </a:rPr>
              <a:t>// </a:t>
            </a:r>
            <a:r>
              <a:rPr lang="en-US" altLang="zh-CN" sz="2400" dirty="0" err="1" smtClean="0">
                <a:solidFill>
                  <a:srgbClr val="99FF99"/>
                </a:solidFill>
              </a:rPr>
              <a:t>i</a:t>
            </a:r>
            <a:r>
              <a:rPr lang="zh-CN" altLang="en-US" sz="2400" dirty="0" smtClean="0">
                <a:solidFill>
                  <a:srgbClr val="99FF99"/>
                </a:solidFill>
              </a:rPr>
              <a:t>的合法值为</a:t>
            </a:r>
            <a:r>
              <a:rPr lang="en-US" altLang="zh-CN" sz="2400" dirty="0" smtClean="0">
                <a:solidFill>
                  <a:srgbClr val="99FF99"/>
                </a:solidFill>
              </a:rPr>
              <a:t>1≤i≤</a:t>
            </a:r>
            <a:r>
              <a:rPr lang="zh-CN" altLang="en-US" sz="2400" dirty="0" smtClean="0">
                <a:solidFill>
                  <a:srgbClr val="99FF99"/>
                </a:solidFill>
              </a:rPr>
              <a:t>表长</a:t>
            </a:r>
            <a:r>
              <a:rPr lang="en-US" altLang="zh-CN" sz="2400" dirty="0" smtClean="0">
                <a:solidFill>
                  <a:srgbClr val="99FF99"/>
                </a:solidFill>
              </a:rPr>
              <a:t>+1</a:t>
            </a:r>
            <a:r>
              <a:rPr lang="zh-CN" altLang="en-US" sz="2400" dirty="0" smtClean="0">
                <a:solidFill>
                  <a:srgbClr val="99FF99"/>
                </a:solidFill>
              </a:rPr>
              <a:t>。</a:t>
            </a:r>
          </a:p>
          <a:p>
            <a:r>
              <a:rPr lang="zh-CN" altLang="en-US" sz="2400" dirty="0" smtClean="0"/>
              <a:t>  </a:t>
            </a:r>
            <a:r>
              <a:rPr lang="en-US" altLang="zh-CN" sz="2400" dirty="0" err="1" smtClean="0"/>
              <a:t>DuLinkList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p,s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if (!(p = </a:t>
            </a:r>
            <a:r>
              <a:rPr lang="en-US" altLang="zh-CN" sz="2400" dirty="0" err="1" smtClean="0"/>
              <a:t>GetElemP_DuL</a:t>
            </a:r>
            <a:r>
              <a:rPr lang="en-US" altLang="zh-CN" sz="2400" dirty="0" smtClean="0"/>
              <a:t>(L,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)))</a:t>
            </a:r>
            <a:r>
              <a:rPr lang="en-US" altLang="zh-CN" sz="2400" dirty="0" smtClean="0">
                <a:solidFill>
                  <a:srgbClr val="99FF99"/>
                </a:solidFill>
              </a:rPr>
              <a:t>//</a:t>
            </a:r>
            <a:r>
              <a:rPr lang="zh-CN" altLang="en-US" sz="2400" dirty="0" smtClean="0">
                <a:solidFill>
                  <a:srgbClr val="99FF99"/>
                </a:solidFill>
              </a:rPr>
              <a:t>在</a:t>
            </a:r>
            <a:r>
              <a:rPr lang="en-US" altLang="zh-CN" sz="2400" dirty="0" smtClean="0">
                <a:solidFill>
                  <a:srgbClr val="99FF99"/>
                </a:solidFill>
              </a:rPr>
              <a:t>L</a:t>
            </a:r>
            <a:r>
              <a:rPr lang="zh-CN" altLang="en-US" sz="2400" dirty="0" smtClean="0">
                <a:solidFill>
                  <a:srgbClr val="99FF99"/>
                </a:solidFill>
              </a:rPr>
              <a:t>中确定第</a:t>
            </a:r>
            <a:r>
              <a:rPr lang="en-US" altLang="zh-CN" sz="2400" dirty="0" err="1" smtClean="0">
                <a:solidFill>
                  <a:srgbClr val="99FF99"/>
                </a:solidFill>
              </a:rPr>
              <a:t>i</a:t>
            </a:r>
            <a:r>
              <a:rPr lang="zh-CN" altLang="en-US" sz="2400" dirty="0" smtClean="0">
                <a:solidFill>
                  <a:srgbClr val="99FF99"/>
                </a:solidFill>
              </a:rPr>
              <a:t>个元素的位置指针</a:t>
            </a:r>
            <a:r>
              <a:rPr lang="en-US" altLang="zh-CN" sz="2400" dirty="0" smtClean="0">
                <a:solidFill>
                  <a:srgbClr val="99FF99"/>
                </a:solidFill>
              </a:rPr>
              <a:t>p</a:t>
            </a:r>
          </a:p>
          <a:p>
            <a:r>
              <a:rPr lang="en-US" altLang="zh-CN" sz="2400" dirty="0" smtClean="0"/>
              <a:t>    return ERROR;                     </a:t>
            </a:r>
            <a:endParaRPr lang="zh-CN" altLang="en-US" sz="2400" dirty="0" smtClean="0">
              <a:solidFill>
                <a:srgbClr val="99FF99"/>
              </a:solidFill>
            </a:endParaRPr>
          </a:p>
          <a:p>
            <a:r>
              <a:rPr lang="zh-CN" altLang="en-US" sz="2400" dirty="0" smtClean="0"/>
              <a:t> </a:t>
            </a:r>
            <a:r>
              <a:rPr lang="en-US" altLang="zh-CN" sz="2400" dirty="0" smtClean="0"/>
              <a:t>  if (!(s = new </a:t>
            </a:r>
            <a:r>
              <a:rPr lang="en-US" altLang="zh-CN" sz="2400" dirty="0" err="1" smtClean="0"/>
              <a:t>DuLNode</a:t>
            </a:r>
            <a:r>
              <a:rPr lang="en-US" altLang="zh-CN" sz="2400" dirty="0" smtClean="0"/>
              <a:t>))</a:t>
            </a:r>
          </a:p>
          <a:p>
            <a:r>
              <a:rPr lang="en-US" altLang="zh-CN" sz="2400" dirty="0" smtClean="0"/>
              <a:t>    return ERROR;</a:t>
            </a:r>
          </a:p>
          <a:p>
            <a:r>
              <a:rPr lang="en-US" altLang="zh-CN" sz="2400" dirty="0" smtClean="0"/>
              <a:t>  s-&gt;data = e;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s-&gt;prior = p-&gt;prior;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p-&gt;prior-&gt;next = s;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s-&gt;next = p;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p-&gt;prior = s;</a:t>
            </a:r>
          </a:p>
          <a:p>
            <a:r>
              <a:rPr lang="en-US" altLang="zh-CN" sz="2400" dirty="0" smtClean="0"/>
              <a:t>  return OK;</a:t>
            </a:r>
          </a:p>
          <a:p>
            <a:r>
              <a:rPr lang="en-US" altLang="zh-CN" sz="2400" dirty="0" smtClean="0"/>
              <a:t>} // </a:t>
            </a:r>
            <a:r>
              <a:rPr lang="en-US" altLang="zh-CN" sz="2400" dirty="0" err="1" smtClean="0"/>
              <a:t>ListInsert_DuL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C653C-EAD3-435F-98D7-717E3B9C06C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0" y="575734"/>
            <a:ext cx="9144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FFFF00"/>
                </a:solidFill>
              </a:rPr>
              <a:t> 算法</a:t>
            </a:r>
            <a:r>
              <a:rPr lang="en-US" altLang="zh-CN" sz="2800" dirty="0" smtClean="0">
                <a:solidFill>
                  <a:srgbClr val="FFFF00"/>
                </a:solidFill>
              </a:rPr>
              <a:t>2.19</a:t>
            </a:r>
            <a:r>
              <a:rPr lang="zh-CN" altLang="en-US" sz="2800" dirty="0" smtClean="0">
                <a:solidFill>
                  <a:srgbClr val="FFFF00"/>
                </a:solidFill>
              </a:rPr>
              <a:t>，删除双链表第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i</a:t>
            </a:r>
            <a:r>
              <a:rPr lang="zh-CN" altLang="en-US" sz="2800" dirty="0" smtClean="0">
                <a:solidFill>
                  <a:srgbClr val="FFFF00"/>
                </a:solidFill>
              </a:rPr>
              <a:t>个元素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Status </a:t>
            </a:r>
            <a:r>
              <a:rPr lang="en-US" altLang="zh-CN" sz="2400" dirty="0" err="1" smtClean="0"/>
              <a:t>ListDelete_DuL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DuLinkList</a:t>
            </a:r>
            <a:r>
              <a:rPr lang="en-US" altLang="zh-CN" sz="2400" dirty="0" smtClean="0"/>
              <a:t> &amp;L,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ElemType</a:t>
            </a:r>
            <a:r>
              <a:rPr lang="en-US" altLang="zh-CN" sz="2400" dirty="0" smtClean="0"/>
              <a:t> &amp;e) {</a:t>
            </a:r>
          </a:p>
          <a:p>
            <a:r>
              <a:rPr lang="en-US" altLang="zh-CN" sz="2400" dirty="0" smtClean="0">
                <a:solidFill>
                  <a:srgbClr val="99FF99"/>
                </a:solidFill>
              </a:rPr>
              <a:t>  //</a:t>
            </a:r>
            <a:r>
              <a:rPr lang="zh-CN" altLang="en-US" sz="2400" dirty="0" smtClean="0">
                <a:solidFill>
                  <a:srgbClr val="99FF99"/>
                </a:solidFill>
              </a:rPr>
              <a:t>算法</a:t>
            </a:r>
            <a:r>
              <a:rPr lang="en-US" altLang="zh-CN" sz="2400" dirty="0" smtClean="0">
                <a:solidFill>
                  <a:srgbClr val="99FF99"/>
                </a:solidFill>
              </a:rPr>
              <a:t>2.19</a:t>
            </a:r>
          </a:p>
          <a:p>
            <a:r>
              <a:rPr lang="en-US" altLang="zh-CN" sz="2400" dirty="0" smtClean="0">
                <a:solidFill>
                  <a:srgbClr val="99FF99"/>
                </a:solidFill>
              </a:rPr>
              <a:t>  // </a:t>
            </a:r>
            <a:r>
              <a:rPr lang="zh-CN" altLang="en-US" sz="2400" dirty="0" smtClean="0">
                <a:solidFill>
                  <a:srgbClr val="99FF99"/>
                </a:solidFill>
              </a:rPr>
              <a:t>删除带头结点的双链循环线性表</a:t>
            </a:r>
            <a:r>
              <a:rPr lang="en-US" altLang="zh-CN" sz="2400" dirty="0" smtClean="0">
                <a:solidFill>
                  <a:srgbClr val="99FF99"/>
                </a:solidFill>
              </a:rPr>
              <a:t>L</a:t>
            </a:r>
            <a:r>
              <a:rPr lang="zh-CN" altLang="en-US" sz="2400" dirty="0" smtClean="0">
                <a:solidFill>
                  <a:srgbClr val="99FF99"/>
                </a:solidFill>
              </a:rPr>
              <a:t>的第</a:t>
            </a:r>
            <a:r>
              <a:rPr lang="en-US" altLang="zh-CN" sz="2400" dirty="0" err="1" smtClean="0">
                <a:solidFill>
                  <a:srgbClr val="99FF99"/>
                </a:solidFill>
              </a:rPr>
              <a:t>i</a:t>
            </a:r>
            <a:r>
              <a:rPr lang="zh-CN" altLang="en-US" sz="2400" dirty="0" smtClean="0">
                <a:solidFill>
                  <a:srgbClr val="99FF99"/>
                </a:solidFill>
              </a:rPr>
              <a:t>个元素，</a:t>
            </a:r>
            <a:endParaRPr lang="en-US" altLang="zh-CN" sz="2400" dirty="0" smtClean="0">
              <a:solidFill>
                <a:srgbClr val="99FF99"/>
              </a:solidFill>
            </a:endParaRPr>
          </a:p>
          <a:p>
            <a:r>
              <a:rPr lang="en-US" altLang="zh-CN" sz="2400" dirty="0" smtClean="0">
                <a:solidFill>
                  <a:srgbClr val="99FF99"/>
                </a:solidFill>
              </a:rPr>
              <a:t>  // </a:t>
            </a:r>
            <a:r>
              <a:rPr lang="en-US" altLang="zh-CN" sz="2400" dirty="0" err="1" smtClean="0">
                <a:solidFill>
                  <a:srgbClr val="99FF99"/>
                </a:solidFill>
              </a:rPr>
              <a:t>i</a:t>
            </a:r>
            <a:r>
              <a:rPr lang="zh-CN" altLang="en-US" sz="2400" dirty="0" smtClean="0">
                <a:solidFill>
                  <a:srgbClr val="99FF99"/>
                </a:solidFill>
              </a:rPr>
              <a:t>的合法值为</a:t>
            </a:r>
            <a:r>
              <a:rPr lang="en-US" altLang="zh-CN" sz="2400" dirty="0" smtClean="0">
                <a:solidFill>
                  <a:srgbClr val="99FF99"/>
                </a:solidFill>
              </a:rPr>
              <a:t>1≤i≤</a:t>
            </a:r>
            <a:r>
              <a:rPr lang="zh-CN" altLang="en-US" sz="2400" dirty="0" smtClean="0">
                <a:solidFill>
                  <a:srgbClr val="99FF99"/>
                </a:solidFill>
              </a:rPr>
              <a:t>表长</a:t>
            </a:r>
          </a:p>
          <a:p>
            <a:r>
              <a:rPr lang="zh-CN" altLang="en-US" sz="2400" dirty="0" smtClean="0"/>
              <a:t>  </a:t>
            </a:r>
            <a:r>
              <a:rPr lang="en-US" altLang="zh-CN" sz="2400" dirty="0" err="1" smtClean="0"/>
              <a:t>DuLinkList</a:t>
            </a:r>
            <a:r>
              <a:rPr lang="en-US" altLang="zh-CN" sz="2400" dirty="0" smtClean="0"/>
              <a:t> p;</a:t>
            </a:r>
          </a:p>
          <a:p>
            <a:r>
              <a:rPr lang="en-US" altLang="zh-CN" sz="2400" dirty="0" smtClean="0"/>
              <a:t>  if (!(p = </a:t>
            </a:r>
            <a:r>
              <a:rPr lang="en-US" altLang="zh-CN" sz="2400" dirty="0" err="1" smtClean="0"/>
              <a:t>GetElemP_DuL</a:t>
            </a:r>
            <a:r>
              <a:rPr lang="en-US" altLang="zh-CN" sz="2400" dirty="0" smtClean="0"/>
              <a:t>(L,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)))</a:t>
            </a:r>
            <a:r>
              <a:rPr lang="en-US" altLang="zh-CN" sz="2400" dirty="0" smtClean="0">
                <a:solidFill>
                  <a:srgbClr val="99FF99"/>
                </a:solidFill>
              </a:rPr>
              <a:t>//</a:t>
            </a:r>
            <a:r>
              <a:rPr lang="zh-CN" altLang="en-US" sz="2400" dirty="0" smtClean="0">
                <a:solidFill>
                  <a:srgbClr val="99FF99"/>
                </a:solidFill>
              </a:rPr>
              <a:t>在</a:t>
            </a:r>
            <a:r>
              <a:rPr lang="en-US" altLang="zh-CN" sz="2400" dirty="0" smtClean="0">
                <a:solidFill>
                  <a:srgbClr val="99FF99"/>
                </a:solidFill>
              </a:rPr>
              <a:t>L</a:t>
            </a:r>
            <a:r>
              <a:rPr lang="zh-CN" altLang="en-US" sz="2400" dirty="0" smtClean="0">
                <a:solidFill>
                  <a:srgbClr val="99FF99"/>
                </a:solidFill>
              </a:rPr>
              <a:t>中确定第</a:t>
            </a:r>
            <a:r>
              <a:rPr lang="en-US" altLang="zh-CN" sz="2400" dirty="0" err="1" smtClean="0">
                <a:solidFill>
                  <a:srgbClr val="99FF99"/>
                </a:solidFill>
              </a:rPr>
              <a:t>i</a:t>
            </a:r>
            <a:r>
              <a:rPr lang="zh-CN" altLang="en-US" sz="2400" dirty="0" smtClean="0">
                <a:solidFill>
                  <a:srgbClr val="99FF99"/>
                </a:solidFill>
              </a:rPr>
              <a:t>个元素的位置指针</a:t>
            </a:r>
            <a:r>
              <a:rPr lang="en-US" altLang="zh-CN" sz="2400" dirty="0" smtClean="0">
                <a:solidFill>
                  <a:srgbClr val="99FF99"/>
                </a:solidFill>
              </a:rPr>
              <a:t>p</a:t>
            </a:r>
          </a:p>
          <a:p>
            <a:r>
              <a:rPr lang="en-US" altLang="zh-CN" sz="2400" dirty="0" smtClean="0"/>
              <a:t>    return ERROR;                  </a:t>
            </a:r>
            <a:endParaRPr lang="zh-CN" altLang="en-US" sz="2400" dirty="0" smtClean="0"/>
          </a:p>
          <a:p>
            <a:r>
              <a:rPr lang="zh-CN" altLang="en-US" sz="2400" dirty="0" smtClean="0"/>
              <a:t>  </a:t>
            </a:r>
            <a:r>
              <a:rPr lang="en-US" altLang="zh-CN" sz="2400" dirty="0" smtClean="0"/>
              <a:t>e = p-&gt;data;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p-&gt;prior-&gt;next = p-&gt;next;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p-&gt;next-&gt;prior = p-&gt;prior;</a:t>
            </a:r>
          </a:p>
          <a:p>
            <a:r>
              <a:rPr lang="en-US" altLang="zh-CN" sz="2400" dirty="0" smtClean="0"/>
              <a:t>  delete p;    </a:t>
            </a:r>
          </a:p>
          <a:p>
            <a:r>
              <a:rPr lang="en-US" altLang="zh-CN" sz="2400" dirty="0" smtClean="0"/>
              <a:t>  return OK;</a:t>
            </a:r>
          </a:p>
          <a:p>
            <a:r>
              <a:rPr lang="en-US" altLang="zh-CN" sz="2400" dirty="0" smtClean="0"/>
              <a:t>} // </a:t>
            </a:r>
            <a:r>
              <a:rPr lang="en-US" altLang="zh-CN" sz="2400" dirty="0" err="1" smtClean="0"/>
              <a:t>ListDelete_DuL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0" y="33866"/>
            <a:ext cx="9144000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/>
              <a:t>(2)</a:t>
            </a:r>
            <a:r>
              <a:rPr lang="en-US" altLang="zh-CN" sz="2800" dirty="0" smtClean="0">
                <a:solidFill>
                  <a:schemeClr val="hlink"/>
                </a:solidFill>
              </a:rPr>
              <a:t>  </a:t>
            </a:r>
            <a:r>
              <a:rPr lang="zh-CN" altLang="en-US" sz="2800" dirty="0" smtClean="0">
                <a:solidFill>
                  <a:srgbClr val="FFFF00"/>
                </a:solidFill>
              </a:rPr>
              <a:t>双向链表的删除  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4487335" y="3874120"/>
            <a:ext cx="4572000" cy="259763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dirty="0" smtClean="0">
                <a:latin typeface="宋体" charset="-122"/>
              </a:rPr>
              <a:t>注意：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charset="-122"/>
              </a:rPr>
              <a:t>    与单链表的插入和删除操作不同的是，在双向链表中插入和删除必须同时修改两个方向上的指针域的指向。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ea typeface="楷体_GB2312" pitchFamily="49" charset="-122"/>
              </a:rPr>
              <a:t>一元多项式的表示和相加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915400" cy="27908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600" b="1" dirty="0" smtClean="0"/>
              <a:t>1   </a:t>
            </a:r>
            <a:r>
              <a:rPr lang="zh-CN" altLang="en-US" sz="3600" b="1" dirty="0" smtClean="0">
                <a:ea typeface="楷体_GB2312" pitchFamily="49" charset="-122"/>
              </a:rPr>
              <a:t>一元多项式的表示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/>
              <a:t>        </a:t>
            </a:r>
            <a:r>
              <a:rPr lang="zh-CN" altLang="en-US" sz="2800" b="1" dirty="0" smtClean="0"/>
              <a:t>一元多项式  </a:t>
            </a:r>
            <a:r>
              <a:rPr lang="en-US" altLang="zh-CN" sz="2800" b="1" dirty="0" smtClean="0"/>
              <a:t>p(x)=p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+p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x+p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x</a:t>
            </a:r>
            <a:r>
              <a:rPr lang="en-US" altLang="zh-CN" sz="2800" b="1" baseline="30000" dirty="0" smtClean="0"/>
              <a:t>2</a:t>
            </a:r>
            <a:r>
              <a:rPr lang="en-US" altLang="zh-CN" sz="2800" b="1" dirty="0" smtClean="0"/>
              <a:t>+ </a:t>
            </a:r>
            <a:r>
              <a:rPr lang="en-US" altLang="zh-CN" sz="2800" b="1" dirty="0" smtClean="0">
                <a:cs typeface="Times New Roman" pitchFamily="18" charset="0"/>
              </a:rPr>
              <a:t>…</a:t>
            </a:r>
            <a:r>
              <a:rPr lang="en-US" altLang="zh-CN" sz="2800" b="1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dirty="0" smtClean="0"/>
              <a:t>+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5000" dirty="0" err="1" smtClean="0"/>
              <a:t>n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30000" dirty="0" err="1" smtClean="0"/>
              <a:t>n</a:t>
            </a:r>
            <a:r>
              <a:rPr lang="en-US" altLang="zh-CN" sz="2800" b="1" baseline="30000" dirty="0" smtClean="0"/>
              <a:t> </a:t>
            </a:r>
            <a:r>
              <a:rPr lang="zh-CN" altLang="en-US" sz="2800" b="1" dirty="0" smtClean="0">
                <a:latin typeface="宋体" charset="-122"/>
              </a:rPr>
              <a:t>，由</a:t>
            </a:r>
            <a:r>
              <a:rPr lang="en-US" altLang="zh-CN" sz="2800" b="1" dirty="0" smtClean="0"/>
              <a:t>n+1</a:t>
            </a:r>
            <a:r>
              <a:rPr lang="zh-CN" altLang="en-US" sz="2800" b="1" dirty="0" smtClean="0"/>
              <a:t>个系数唯一确定</a:t>
            </a:r>
            <a:r>
              <a:rPr lang="zh-CN" altLang="en-US" sz="2800" b="1" dirty="0" smtClean="0">
                <a:latin typeface="宋体" charset="-122"/>
              </a:rPr>
              <a:t>。则在计算机中可</a:t>
            </a:r>
            <a:r>
              <a:rPr lang="zh-CN" altLang="en-US" sz="2800" b="1" dirty="0" smtClean="0"/>
              <a:t>用线性表</a:t>
            </a:r>
            <a:r>
              <a:rPr lang="en-US" altLang="zh-CN" sz="2800" b="1" dirty="0" smtClean="0"/>
              <a:t>(p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baseline="30000" dirty="0" smtClean="0"/>
              <a:t> </a:t>
            </a:r>
            <a:r>
              <a:rPr lang="zh-CN" altLang="en-US" sz="2800" b="1" dirty="0" smtClean="0">
                <a:latin typeface="宋体" charset="-122"/>
              </a:rPr>
              <a:t>，</a:t>
            </a:r>
            <a:r>
              <a:rPr lang="en-US" altLang="zh-CN" sz="2800" b="1" dirty="0" smtClean="0"/>
              <a:t>p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baseline="30000" dirty="0" smtClean="0"/>
              <a:t> </a:t>
            </a:r>
            <a:r>
              <a:rPr lang="zh-CN" altLang="en-US" sz="2800" b="1" dirty="0" smtClean="0">
                <a:latin typeface="宋体" charset="-122"/>
              </a:rPr>
              <a:t>，</a:t>
            </a:r>
            <a:r>
              <a:rPr lang="en-US" altLang="zh-CN" sz="2800" b="1" dirty="0" smtClean="0"/>
              <a:t>p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baseline="30000" dirty="0" smtClean="0"/>
              <a:t> </a:t>
            </a:r>
            <a:r>
              <a:rPr lang="zh-CN" altLang="en-US" sz="2800" b="1" dirty="0" smtClean="0">
                <a:latin typeface="宋体" charset="-122"/>
              </a:rPr>
              <a:t>，</a:t>
            </a:r>
            <a:r>
              <a:rPr lang="en-US" altLang="zh-CN" sz="2800" b="1" dirty="0" smtClean="0">
                <a:cs typeface="Times New Roman" pitchFamily="18" charset="0"/>
              </a:rPr>
              <a:t>…</a:t>
            </a:r>
            <a:r>
              <a:rPr lang="en-US" altLang="zh-CN" sz="2800" b="1" baseline="30000" dirty="0" smtClean="0"/>
              <a:t> </a:t>
            </a:r>
            <a:r>
              <a:rPr lang="zh-CN" altLang="en-US" sz="2800" b="1" dirty="0" smtClean="0">
                <a:latin typeface="宋体" charset="-122"/>
              </a:rPr>
              <a:t>，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5000" dirty="0" err="1" smtClean="0"/>
              <a:t>n</a:t>
            </a:r>
            <a:r>
              <a:rPr lang="en-US" altLang="zh-CN" sz="2800" b="1" baseline="30000" dirty="0" smtClean="0"/>
              <a:t> 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表示</a:t>
            </a:r>
            <a:r>
              <a:rPr lang="zh-CN" altLang="en-US" sz="2800" b="1" dirty="0" smtClean="0">
                <a:latin typeface="宋体" charset="-122"/>
              </a:rPr>
              <a:t>。既然是</a:t>
            </a:r>
            <a:r>
              <a:rPr lang="zh-CN" altLang="en-US" sz="2800" b="1" dirty="0" smtClean="0"/>
              <a:t>线性表</a:t>
            </a:r>
            <a:r>
              <a:rPr lang="zh-CN" altLang="en-US" sz="2800" b="1" dirty="0" smtClean="0">
                <a:latin typeface="宋体" charset="-122"/>
              </a:rPr>
              <a:t>，就可以用顺序表和链表来实现。两种不同实现方式的元素类型定义如下：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52400" y="4025901"/>
            <a:ext cx="427513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2" charset="-122"/>
              </a:rPr>
              <a:t>(1) </a:t>
            </a:r>
            <a:r>
              <a:rPr lang="zh-CN" altLang="en-US" sz="2800" b="1" dirty="0" smtClean="0">
                <a:ea typeface="黑体" pitchFamily="2" charset="-122"/>
              </a:rPr>
              <a:t>顺序</a:t>
            </a:r>
            <a:r>
              <a:rPr lang="zh-CN" altLang="en-US" sz="2800" b="1" dirty="0">
                <a:ea typeface="黑体" pitchFamily="2" charset="-122"/>
              </a:rPr>
              <a:t>存储表示的类型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>
                <a:ea typeface="黑体" pitchFamily="2" charset="-122"/>
              </a:rPr>
              <a:t>typedef</a:t>
            </a:r>
            <a:r>
              <a:rPr lang="en-US" altLang="zh-CN" sz="2800" b="1" dirty="0">
                <a:ea typeface="黑体" pitchFamily="2" charset="-122"/>
              </a:rPr>
              <a:t> </a:t>
            </a:r>
            <a:r>
              <a:rPr lang="en-US" altLang="zh-CN" sz="2800" b="1" dirty="0" err="1">
                <a:ea typeface="黑体" pitchFamily="2" charset="-122"/>
              </a:rPr>
              <a:t>struct</a:t>
            </a:r>
            <a:endParaRPr lang="en-US" altLang="zh-CN" sz="2800" b="1" dirty="0">
              <a:ea typeface="黑体" pitchFamily="2" charset="-122"/>
            </a:endParaRPr>
          </a:p>
          <a:p>
            <a:pPr marL="35560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2" charset="-122"/>
              </a:rPr>
              <a:t>{  float  </a:t>
            </a:r>
            <a:r>
              <a:rPr lang="en-US" altLang="zh-CN" sz="2800" b="1" dirty="0" err="1">
                <a:ea typeface="黑体" pitchFamily="2" charset="-122"/>
              </a:rPr>
              <a:t>coef</a:t>
            </a:r>
            <a:r>
              <a:rPr lang="en-US" altLang="zh-CN" sz="2800" b="1" dirty="0">
                <a:ea typeface="黑体" pitchFamily="2" charset="-122"/>
              </a:rPr>
              <a:t>;  </a:t>
            </a:r>
            <a:r>
              <a:rPr lang="en-US" altLang="zh-CN" sz="2000" b="1" dirty="0">
                <a:ea typeface="黑体" pitchFamily="2" charset="-122"/>
              </a:rPr>
              <a:t>/*</a:t>
            </a:r>
            <a:r>
              <a:rPr lang="zh-CN" altLang="en-US" sz="2000" b="1" dirty="0">
                <a:ea typeface="黑体" pitchFamily="2" charset="-122"/>
              </a:rPr>
              <a:t>系数部分*</a:t>
            </a:r>
            <a:r>
              <a:rPr lang="en-US" altLang="zh-CN" sz="2000" b="1" dirty="0">
                <a:ea typeface="黑体" pitchFamily="2" charset="-122"/>
              </a:rPr>
              <a:t>/</a:t>
            </a:r>
          </a:p>
          <a:p>
            <a:pPr marL="723900" lvl="2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>
                <a:ea typeface="黑体" pitchFamily="2" charset="-122"/>
              </a:rPr>
              <a:t>int</a:t>
            </a:r>
            <a:r>
              <a:rPr lang="en-US" altLang="zh-CN" sz="2800" b="1" dirty="0">
                <a:ea typeface="黑体" pitchFamily="2" charset="-122"/>
              </a:rPr>
              <a:t>    </a:t>
            </a:r>
            <a:r>
              <a:rPr lang="en-US" altLang="zh-CN" sz="2800" b="1" dirty="0" err="1">
                <a:ea typeface="黑体" pitchFamily="2" charset="-122"/>
              </a:rPr>
              <a:t>expn</a:t>
            </a:r>
            <a:r>
              <a:rPr lang="en-US" altLang="zh-CN" sz="2800" b="1" dirty="0">
                <a:ea typeface="黑体" pitchFamily="2" charset="-122"/>
              </a:rPr>
              <a:t>;  </a:t>
            </a:r>
            <a:r>
              <a:rPr lang="en-US" altLang="zh-CN" sz="2000" b="1" dirty="0">
                <a:ea typeface="黑体" pitchFamily="2" charset="-122"/>
              </a:rPr>
              <a:t>/*</a:t>
            </a:r>
            <a:r>
              <a:rPr lang="zh-CN" altLang="en-US" sz="2000" b="1" dirty="0">
                <a:ea typeface="黑体" pitchFamily="2" charset="-122"/>
              </a:rPr>
              <a:t>指数部分*</a:t>
            </a:r>
            <a:r>
              <a:rPr lang="en-US" altLang="zh-CN" sz="2000" b="1" dirty="0">
                <a:ea typeface="黑体" pitchFamily="2" charset="-122"/>
              </a:rPr>
              <a:t>/</a:t>
            </a:r>
          </a:p>
          <a:p>
            <a:pPr marL="35560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2" charset="-122"/>
              </a:rPr>
              <a:t>} term;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572000" y="4005263"/>
            <a:ext cx="44148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2" charset="-122"/>
              </a:rPr>
              <a:t>(2) </a:t>
            </a:r>
            <a:r>
              <a:rPr lang="zh-CN" altLang="en-US" sz="2800" b="1" dirty="0" smtClean="0">
                <a:ea typeface="黑体" pitchFamily="2" charset="-122"/>
              </a:rPr>
              <a:t>链式</a:t>
            </a:r>
            <a:r>
              <a:rPr lang="zh-CN" altLang="en-US" sz="2800" b="1" dirty="0">
                <a:ea typeface="黑体" pitchFamily="2" charset="-122"/>
              </a:rPr>
              <a:t>存储表示的类型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>
                <a:ea typeface="黑体" pitchFamily="2" charset="-122"/>
              </a:rPr>
              <a:t>typedef</a:t>
            </a:r>
            <a:r>
              <a:rPr lang="en-US" altLang="zh-CN" sz="2800" b="1" dirty="0">
                <a:ea typeface="黑体" pitchFamily="2" charset="-122"/>
              </a:rPr>
              <a:t> </a:t>
            </a:r>
            <a:r>
              <a:rPr lang="en-US" altLang="zh-CN" sz="2800" b="1" dirty="0" err="1" smtClean="0">
                <a:ea typeface="黑体" pitchFamily="2" charset="-122"/>
              </a:rPr>
              <a:t>struct</a:t>
            </a:r>
            <a:r>
              <a:rPr lang="en-US" altLang="zh-CN" sz="2800" b="1" dirty="0" smtClean="0">
                <a:ea typeface="黑体" pitchFamily="2" charset="-122"/>
              </a:rPr>
              <a:t> ploy</a:t>
            </a:r>
            <a:endParaRPr lang="en-US" altLang="zh-CN" sz="2800" b="1" dirty="0">
              <a:ea typeface="黑体" pitchFamily="2" charset="-122"/>
            </a:endParaRPr>
          </a:p>
          <a:p>
            <a:pPr marL="35560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2" charset="-122"/>
              </a:rPr>
              <a:t>{   float </a:t>
            </a:r>
            <a:r>
              <a:rPr lang="en-US" altLang="zh-CN" sz="2800" b="1" dirty="0" err="1">
                <a:ea typeface="黑体" pitchFamily="2" charset="-122"/>
              </a:rPr>
              <a:t>coef</a:t>
            </a:r>
            <a:r>
              <a:rPr lang="en-US" altLang="zh-CN" sz="2800" b="1" dirty="0">
                <a:ea typeface="黑体" pitchFamily="2" charset="-122"/>
              </a:rPr>
              <a:t> ;  </a:t>
            </a:r>
            <a:r>
              <a:rPr lang="en-US" altLang="zh-CN" sz="2000" b="1" dirty="0">
                <a:ea typeface="黑体" pitchFamily="2" charset="-122"/>
              </a:rPr>
              <a:t>/*</a:t>
            </a:r>
            <a:r>
              <a:rPr lang="zh-CN" altLang="en-US" sz="2000" b="1" dirty="0">
                <a:ea typeface="黑体" pitchFamily="2" charset="-122"/>
              </a:rPr>
              <a:t>系数部分*</a:t>
            </a:r>
            <a:r>
              <a:rPr lang="en-US" altLang="zh-CN" sz="2000" b="1" dirty="0">
                <a:ea typeface="黑体" pitchFamily="2" charset="-122"/>
              </a:rPr>
              <a:t>/</a:t>
            </a:r>
          </a:p>
          <a:p>
            <a:pPr marL="723900" lvl="2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>
                <a:ea typeface="黑体" pitchFamily="2" charset="-122"/>
              </a:rPr>
              <a:t>int</a:t>
            </a:r>
            <a:r>
              <a:rPr lang="en-US" altLang="zh-CN" sz="2800" b="1" dirty="0">
                <a:ea typeface="黑体" pitchFamily="2" charset="-122"/>
              </a:rPr>
              <a:t>   </a:t>
            </a:r>
            <a:r>
              <a:rPr lang="en-US" altLang="zh-CN" sz="2800" b="1" dirty="0" err="1">
                <a:ea typeface="黑体" pitchFamily="2" charset="-122"/>
              </a:rPr>
              <a:t>expn</a:t>
            </a:r>
            <a:r>
              <a:rPr lang="en-US" altLang="zh-CN" sz="2800" b="1" dirty="0">
                <a:ea typeface="黑体" pitchFamily="2" charset="-122"/>
              </a:rPr>
              <a:t> ;   </a:t>
            </a:r>
            <a:r>
              <a:rPr lang="en-US" altLang="zh-CN" sz="2000" b="1" dirty="0">
                <a:ea typeface="黑体" pitchFamily="2" charset="-122"/>
              </a:rPr>
              <a:t>/*</a:t>
            </a:r>
            <a:r>
              <a:rPr lang="zh-CN" altLang="en-US" sz="2000" b="1" dirty="0">
                <a:ea typeface="黑体" pitchFamily="2" charset="-122"/>
              </a:rPr>
              <a:t>指数部分*</a:t>
            </a:r>
            <a:r>
              <a:rPr lang="en-US" altLang="zh-CN" sz="2000" b="1" dirty="0">
                <a:ea typeface="黑体" pitchFamily="2" charset="-122"/>
              </a:rPr>
              <a:t>/</a:t>
            </a:r>
          </a:p>
          <a:p>
            <a:pPr marL="723900" lvl="2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>
                <a:ea typeface="黑体" pitchFamily="2" charset="-122"/>
              </a:rPr>
              <a:t>struct</a:t>
            </a:r>
            <a:r>
              <a:rPr lang="en-US" altLang="zh-CN" sz="2800" b="1" dirty="0">
                <a:ea typeface="黑体" pitchFamily="2" charset="-122"/>
              </a:rPr>
              <a:t> ploy  *next ;</a:t>
            </a:r>
          </a:p>
          <a:p>
            <a:pPr marL="35560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2" charset="-122"/>
              </a:rPr>
              <a:t>} </a:t>
            </a:r>
            <a:r>
              <a:rPr lang="en-US" altLang="zh-CN" sz="2800" b="1" dirty="0" smtClean="0">
                <a:ea typeface="黑体" pitchFamily="2" charset="-122"/>
              </a:rPr>
              <a:t>term, *poly;</a:t>
            </a:r>
            <a:endParaRPr lang="en-US" altLang="zh-CN" sz="2800" b="1" dirty="0">
              <a:ea typeface="黑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915400" cy="41402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600" b="1" dirty="0" smtClean="0"/>
              <a:t>2   </a:t>
            </a:r>
            <a:r>
              <a:rPr lang="zh-CN" altLang="en-US" sz="3600" b="1" dirty="0" smtClean="0">
                <a:ea typeface="楷体_GB2312" pitchFamily="49" charset="-122"/>
              </a:rPr>
              <a:t>一元多项式的相加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     不失一般性，设有两个一元多项式</a:t>
            </a:r>
            <a:r>
              <a:rPr lang="zh-CN" altLang="en-US" sz="2800" b="1" dirty="0" smtClean="0">
                <a:latin typeface="宋体" charset="-122"/>
              </a:rPr>
              <a:t>：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b="1" dirty="0" smtClean="0"/>
              <a:t>P(x)=p</a:t>
            </a:r>
            <a:r>
              <a:rPr lang="en-US" altLang="zh-CN" b="1" baseline="-25000" dirty="0" smtClean="0"/>
              <a:t>0</a:t>
            </a:r>
            <a:r>
              <a:rPr lang="en-US" altLang="zh-CN" b="1" dirty="0" smtClean="0"/>
              <a:t>+p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x+p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x</a:t>
            </a:r>
            <a:r>
              <a:rPr lang="en-US" altLang="zh-CN" b="1" baseline="30000" dirty="0" smtClean="0"/>
              <a:t>2</a:t>
            </a:r>
            <a:r>
              <a:rPr lang="en-US" altLang="zh-CN" b="1" dirty="0" smtClean="0"/>
              <a:t>+ </a:t>
            </a:r>
            <a:r>
              <a:rPr lang="en-US" altLang="zh-CN" b="1" dirty="0" smtClean="0">
                <a:cs typeface="Times New Roman" pitchFamily="18" charset="0"/>
              </a:rPr>
              <a:t>…</a:t>
            </a:r>
            <a:r>
              <a:rPr lang="en-US" altLang="zh-CN" b="1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dirty="0" smtClean="0"/>
              <a:t>+</a:t>
            </a:r>
            <a:r>
              <a:rPr lang="en-US" altLang="zh-CN" b="1" dirty="0" err="1" smtClean="0"/>
              <a:t>p</a:t>
            </a:r>
            <a:r>
              <a:rPr lang="en-US" altLang="zh-CN" b="1" baseline="-25000" dirty="0" err="1" smtClean="0"/>
              <a:t>n</a:t>
            </a:r>
            <a:r>
              <a:rPr lang="en-US" altLang="zh-CN" b="1" dirty="0" err="1" smtClean="0"/>
              <a:t>x</a:t>
            </a:r>
            <a:r>
              <a:rPr lang="en-US" altLang="zh-CN" b="1" baseline="30000" dirty="0" err="1" smtClean="0"/>
              <a:t>n</a:t>
            </a:r>
            <a:r>
              <a:rPr lang="en-US" altLang="zh-CN" b="1" baseline="30000" dirty="0" smtClean="0"/>
              <a:t> </a:t>
            </a:r>
            <a:r>
              <a:rPr lang="zh-CN" altLang="en-US" b="1" dirty="0" smtClean="0">
                <a:latin typeface="宋体" charset="-122"/>
              </a:rPr>
              <a:t>，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b="1" dirty="0" smtClean="0"/>
              <a:t>Q(x)=q</a:t>
            </a:r>
            <a:r>
              <a:rPr lang="en-US" altLang="zh-CN" b="1" baseline="-25000" dirty="0" smtClean="0"/>
              <a:t>0</a:t>
            </a:r>
            <a:r>
              <a:rPr lang="en-US" altLang="zh-CN" b="1" dirty="0" smtClean="0"/>
              <a:t>+q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x+q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x</a:t>
            </a:r>
            <a:r>
              <a:rPr lang="en-US" altLang="zh-CN" b="1" baseline="30000" dirty="0" smtClean="0"/>
              <a:t>2</a:t>
            </a:r>
            <a:r>
              <a:rPr lang="en-US" altLang="zh-CN" b="1" dirty="0" smtClean="0"/>
              <a:t>+ </a:t>
            </a:r>
            <a:r>
              <a:rPr lang="en-US" altLang="zh-CN" b="1" dirty="0" smtClean="0">
                <a:cs typeface="Times New Roman" pitchFamily="18" charset="0"/>
              </a:rPr>
              <a:t>…</a:t>
            </a:r>
            <a:r>
              <a:rPr lang="en-US" altLang="zh-CN" b="1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dirty="0" smtClean="0"/>
              <a:t>+</a:t>
            </a:r>
            <a:r>
              <a:rPr lang="en-US" altLang="zh-CN" b="1" dirty="0" err="1" smtClean="0"/>
              <a:t>q</a:t>
            </a:r>
            <a:r>
              <a:rPr lang="en-US" altLang="zh-CN" b="1" baseline="-25000" dirty="0" err="1" smtClean="0"/>
              <a:t>m</a:t>
            </a:r>
            <a:r>
              <a:rPr lang="en-US" altLang="zh-CN" b="1" dirty="0" err="1" smtClean="0"/>
              <a:t>x</a:t>
            </a:r>
            <a:r>
              <a:rPr lang="en-US" altLang="zh-CN" b="1" baseline="30000" dirty="0" err="1" smtClean="0"/>
              <a:t>m</a:t>
            </a:r>
            <a:r>
              <a:rPr lang="en-US" altLang="zh-CN" b="1" baseline="30000" dirty="0" smtClean="0"/>
              <a:t>    </a:t>
            </a:r>
            <a:r>
              <a:rPr lang="en-US" altLang="zh-CN" b="1" dirty="0" smtClean="0"/>
              <a:t>(m&lt;n)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b="1" dirty="0" smtClean="0"/>
              <a:t>R(x)=P(x)+ Q(x)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      R(x)</a:t>
            </a:r>
            <a:r>
              <a:rPr lang="zh-CN" altLang="en-US" sz="2800" b="1" dirty="0" smtClean="0"/>
              <a:t>由线性表</a:t>
            </a:r>
            <a:r>
              <a:rPr lang="en-US" altLang="zh-CN" sz="2800" b="1" dirty="0" smtClean="0"/>
              <a:t>R((p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+q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) 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(p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+q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) 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(p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+q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) </a:t>
            </a:r>
            <a:r>
              <a:rPr lang="zh-CN" altLang="en-US" sz="2800" b="1" dirty="0" smtClean="0"/>
              <a:t>， </a:t>
            </a:r>
            <a:r>
              <a:rPr lang="en-US" altLang="zh-CN" sz="2800" b="1" dirty="0" smtClean="0">
                <a:cs typeface="Times New Roman" pitchFamily="18" charset="0"/>
              </a:rPr>
              <a:t>…</a:t>
            </a:r>
            <a:r>
              <a:rPr lang="en-US" altLang="zh-CN" sz="2800" b="1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5000" dirty="0" err="1" smtClean="0"/>
              <a:t>m</a:t>
            </a:r>
            <a:r>
              <a:rPr lang="en-US" altLang="zh-CN" sz="2800" b="1" dirty="0" err="1" smtClean="0"/>
              <a:t>+q</a:t>
            </a:r>
            <a:r>
              <a:rPr lang="en-US" altLang="zh-CN" sz="2800" b="1" baseline="-25000" dirty="0" err="1" smtClean="0"/>
              <a:t>m</a:t>
            </a:r>
            <a:r>
              <a:rPr lang="en-US" altLang="zh-CN" sz="2800" b="1" dirty="0" smtClean="0">
                <a:ea typeface="Arial Unicode MS" pitchFamily="34" charset="-122"/>
                <a:cs typeface="Arial Unicode MS" pitchFamily="34" charset="-122"/>
              </a:rPr>
              <a:t>) </a:t>
            </a:r>
            <a:r>
              <a:rPr lang="zh-CN" altLang="en-US" sz="2800" b="1" dirty="0" smtClean="0"/>
              <a:t>， </a:t>
            </a:r>
            <a:r>
              <a:rPr lang="en-US" altLang="zh-CN" sz="2800" b="1" dirty="0" smtClean="0">
                <a:cs typeface="Times New Roman" pitchFamily="18" charset="0"/>
              </a:rPr>
              <a:t>…</a:t>
            </a:r>
            <a:r>
              <a:rPr lang="en-US" altLang="zh-CN" sz="2800" b="1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b="1" dirty="0" smtClean="0"/>
              <a:t>，</a:t>
            </a:r>
            <a:r>
              <a:rPr lang="zh-CN" altLang="en-US" sz="2800" b="1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5000" dirty="0" err="1" smtClean="0"/>
              <a:t>n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唯一表示。</a:t>
            </a:r>
            <a:endParaRPr lang="zh-CN" altLang="en-US" sz="2400" b="1" dirty="0" smtClean="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/>
          </p:nvPr>
        </p:nvSpPr>
        <p:spPr>
          <a:xfrm>
            <a:off x="152400" y="188913"/>
            <a:ext cx="8740775" cy="6669087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宋体" charset="-122"/>
              </a:rPr>
              <a:t>⑴ 顺序存储表示的相加</a:t>
            </a:r>
            <a:endParaRPr lang="zh-CN" altLang="en-US" b="1" dirty="0" smtClean="0">
              <a:ea typeface="Arial Unicode MS" pitchFamily="34" charset="-122"/>
              <a:cs typeface="Arial Unicode MS" pitchFamily="34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/>
              <a:t>相加时需要有可能移动大量数据，效率较低，不推荐使用。</a:t>
            </a:r>
            <a:endParaRPr lang="en-US" altLang="zh-CN" dirty="0" smtClean="0"/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smtClean="0"/>
              <a:t>(2)</a:t>
            </a:r>
            <a:r>
              <a:rPr lang="en-US" altLang="zh-CN" b="1" dirty="0" smtClean="0">
                <a:latin typeface="宋体" charset="-122"/>
              </a:rPr>
              <a:t> </a:t>
            </a:r>
            <a:r>
              <a:rPr lang="zh-CN" altLang="en-US" b="1" dirty="0" smtClean="0">
                <a:latin typeface="宋体" charset="-122"/>
              </a:rPr>
              <a:t>链式存储表示的相加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/>
              <a:t>      </a:t>
            </a:r>
            <a:r>
              <a:rPr lang="zh-CN" altLang="en-US" sz="2800" b="1" dirty="0" smtClean="0"/>
              <a:t>当采用链式存储表示时</a:t>
            </a:r>
            <a:r>
              <a:rPr lang="zh-CN" altLang="en-US" sz="2800" b="1" dirty="0" smtClean="0">
                <a:latin typeface="宋体" charset="-122"/>
              </a:rPr>
              <a:t>，根据结点类型定义，凡是系数为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的项不在链表中出现</a:t>
            </a:r>
            <a:r>
              <a:rPr lang="zh-CN" altLang="en-US" sz="2800" b="1" dirty="0" smtClean="0">
                <a:latin typeface="宋体" charset="-122"/>
              </a:rPr>
              <a:t>，从而可以大大减少链表的长度。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/>
          </p:nvPr>
        </p:nvSpPr>
        <p:spPr>
          <a:xfrm>
            <a:off x="228600" y="152400"/>
            <a:ext cx="8686800" cy="44291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 smtClean="0"/>
              <a:t>一元多项式相加的实质</a:t>
            </a:r>
            <a:r>
              <a:rPr lang="zh-CN" altLang="en-US" b="1" dirty="0" smtClean="0">
                <a:latin typeface="宋体" charset="-122"/>
              </a:rPr>
              <a:t>：</a:t>
            </a:r>
            <a:r>
              <a:rPr lang="zh-CN" altLang="en-US" b="1" dirty="0" smtClean="0"/>
              <a:t> </a:t>
            </a:r>
          </a:p>
          <a:p>
            <a:pPr marL="355600" lvl="1" indent="0" eaLnBrk="1" hangingPunct="1">
              <a:lnSpc>
                <a:spcPct val="110000"/>
              </a:lnSpc>
            </a:pPr>
            <a:r>
              <a:rPr lang="zh-CN" altLang="en-US" b="1" dirty="0" smtClean="0">
                <a:latin typeface="宋体" charset="-122"/>
              </a:rPr>
              <a:t> 指数不同： 是链表的合并。</a:t>
            </a:r>
          </a:p>
          <a:p>
            <a:pPr marL="355600" lvl="1" indent="0" eaLnBrk="1" hangingPunct="1">
              <a:lnSpc>
                <a:spcPct val="110000"/>
              </a:lnSpc>
            </a:pPr>
            <a:r>
              <a:rPr lang="zh-CN" altLang="en-US" b="1" dirty="0" smtClean="0">
                <a:latin typeface="宋体" charset="-122"/>
              </a:rPr>
              <a:t> </a:t>
            </a:r>
            <a:r>
              <a:rPr lang="zh-CN" altLang="en-US" b="1" dirty="0" smtClean="0"/>
              <a:t>指数相同： 系数相加，和为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，去掉结点（删除结点），和不为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latin typeface="宋体" charset="-122"/>
              </a:rPr>
              <a:t>修改结点的系数域。</a:t>
            </a:r>
          </a:p>
          <a:p>
            <a:pPr marL="0" indent="0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FFFF00"/>
                </a:solidFill>
                <a:latin typeface="宋体" charset="-122"/>
              </a:rPr>
              <a:t>算法之一：</a:t>
            </a:r>
          </a:p>
          <a:p>
            <a:pPr marL="0" indent="0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 smtClean="0">
                <a:latin typeface="宋体" charset="-122"/>
              </a:rPr>
              <a:t>   就在原来两个多项式链表的基础上进行相加，相加后原来两个多项式链表就不在存在。当然再要对原来两个多项式进行其它操作就不允许了。</a:t>
            </a:r>
            <a:endParaRPr lang="en-US" altLang="zh-CN" sz="2800" b="1" dirty="0" smtClean="0">
              <a:latin typeface="宋体" charset="-122"/>
            </a:endParaRPr>
          </a:p>
          <a:p>
            <a:pPr marL="0" indent="0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latin typeface="宋体" charset="-122"/>
              </a:rPr>
              <a:t>算法之二：</a:t>
            </a:r>
          </a:p>
          <a:p>
            <a:pPr marL="0" indent="0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 smtClean="0">
                <a:latin typeface="宋体" charset="-122"/>
              </a:rPr>
              <a:t>   对两个多项式链表进行相加，生成一个新的相加后的结果多项式链表，原来两个多项式链表依然存在，不发生任何改变，如果要再对原来两个多项式进行其它操作也不影响。</a:t>
            </a:r>
          </a:p>
          <a:p>
            <a:pPr marL="0" indent="0" eaLnBrk="1" hangingPunct="1">
              <a:lnSpc>
                <a:spcPct val="110000"/>
              </a:lnSpc>
              <a:buClrTx/>
              <a:buSzTx/>
              <a:buFontTx/>
              <a:buNone/>
            </a:pPr>
            <a:endParaRPr lang="zh-CN" altLang="en-US" sz="2800" b="1" dirty="0" smtClean="0">
              <a:latin typeface="宋体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25500"/>
          </a:xfrm>
        </p:spPr>
        <p:txBody>
          <a:bodyPr/>
          <a:lstStyle/>
          <a:p>
            <a:pPr algn="ctr" eaLnBrk="1" hangingPunct="1"/>
            <a:r>
              <a:rPr lang="zh-CN" altLang="en-US" sz="3600" b="1" smtClean="0">
                <a:latin typeface="华文新魏" pitchFamily="2" charset="-122"/>
                <a:ea typeface="华文新魏" pitchFamily="2" charset="-122"/>
              </a:rPr>
              <a:t>顺序表的静态存储和动态存储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90550" y="869950"/>
            <a:ext cx="8229600" cy="53721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#define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100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typedef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ElemType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typedef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struct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ElemType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elem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];//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顺序表的静态存储表示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length;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}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SqList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1000" dirty="0" smtClean="0">
              <a:latin typeface="Times New Roman" pitchFamily="18" charset="0"/>
              <a:ea typeface="仿宋_GB2312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typedef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ElemType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typedef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struct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ElemType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*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elem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;              //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顺序表的动态存储表示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length;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listsize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} 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SqList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937FE3-869D-4D61-9A9F-4275EED7E3B1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092D7-3FA7-43F0-A030-257D8FC85CAA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2531" name="Rectangle 7"/>
          <p:cNvSpPr>
            <a:spLocks noChangeArrowheads="1"/>
          </p:cNvSpPr>
          <p:nvPr/>
        </p:nvSpPr>
        <p:spPr bwMode="auto">
          <a:xfrm>
            <a:off x="1932039" y="444090"/>
            <a:ext cx="47784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000" dirty="0">
                <a:latin typeface="Times New Roman" pitchFamily="18" charset="0"/>
                <a:ea typeface="华文新魏" pitchFamily="2" charset="-122"/>
              </a:rPr>
              <a:t>顺序表</a:t>
            </a:r>
            <a:r>
              <a:rPr kumimoji="1" lang="zh-CN" altLang="en-US" sz="4000" dirty="0" smtClean="0">
                <a:latin typeface="Times New Roman" pitchFamily="18" charset="0"/>
                <a:ea typeface="华文新魏" pitchFamily="2" charset="-122"/>
              </a:rPr>
              <a:t>的初始化</a:t>
            </a:r>
            <a:endParaRPr kumimoji="1" lang="zh-CN" altLang="en-US" sz="400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24465" y="1331618"/>
            <a:ext cx="81558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 smtClean="0">
                <a:latin typeface="Times New Roman"/>
                <a:cs typeface="Times New Roman"/>
              </a:rPr>
              <a:t># define </a:t>
            </a:r>
            <a:r>
              <a:rPr lang="en-US" altLang="zh-CN" sz="2800" b="0" dirty="0" err="1"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2800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b="0" dirty="0" smtClean="0">
                <a:latin typeface="Times New Roman"/>
                <a:cs typeface="Times New Roman"/>
              </a:rPr>
              <a:t>100</a:t>
            </a:r>
          </a:p>
          <a:p>
            <a:r>
              <a:rPr lang="en-US" altLang="zh-CN" sz="2800" b="0" dirty="0" smtClean="0">
                <a:latin typeface="Times New Roman"/>
                <a:cs typeface="Times New Roman"/>
              </a:rPr>
              <a:t>Status </a:t>
            </a:r>
            <a:r>
              <a:rPr lang="en-US" altLang="zh-CN" sz="2800" b="0" dirty="0" err="1" smtClean="0">
                <a:latin typeface="Times New Roman"/>
                <a:cs typeface="Times New Roman"/>
              </a:rPr>
              <a:t>InitList_Sq</a:t>
            </a:r>
            <a:r>
              <a:rPr lang="en-US" altLang="zh-CN" sz="2800" b="0" dirty="0" smtClean="0">
                <a:latin typeface="Times New Roman"/>
                <a:cs typeface="Times New Roman"/>
              </a:rPr>
              <a:t>(</a:t>
            </a:r>
            <a:r>
              <a:rPr lang="en-US" altLang="zh-CN" sz="2800" b="0" dirty="0" err="1" smtClean="0">
                <a:latin typeface="Times New Roman"/>
                <a:cs typeface="Times New Roman"/>
              </a:rPr>
              <a:t>SqList</a:t>
            </a:r>
            <a:r>
              <a:rPr lang="en-US" altLang="zh-CN" sz="2800" b="0" dirty="0" smtClean="0">
                <a:latin typeface="Times New Roman"/>
                <a:cs typeface="Times New Roman"/>
              </a:rPr>
              <a:t> &amp;L) {  // </a:t>
            </a:r>
            <a:r>
              <a:rPr lang="zh-CN" altLang="en-US" sz="2800" b="0" dirty="0" smtClean="0">
                <a:latin typeface="Times New Roman"/>
                <a:cs typeface="Times New Roman"/>
              </a:rPr>
              <a:t>算法</a:t>
            </a:r>
            <a:r>
              <a:rPr lang="en-US" altLang="zh-CN" sz="2800" b="0" dirty="0" smtClean="0">
                <a:latin typeface="Times New Roman"/>
                <a:cs typeface="Times New Roman"/>
              </a:rPr>
              <a:t>2.3</a:t>
            </a:r>
          </a:p>
          <a:p>
            <a:r>
              <a:rPr lang="en-US" altLang="zh-CN" sz="2800" b="0" dirty="0" smtClean="0">
                <a:latin typeface="Times New Roman"/>
                <a:cs typeface="Times New Roman"/>
              </a:rPr>
              <a:t>  // </a:t>
            </a:r>
            <a:r>
              <a:rPr lang="zh-CN" altLang="en-US" sz="2800" b="0" dirty="0" smtClean="0">
                <a:latin typeface="Times New Roman"/>
                <a:cs typeface="Times New Roman"/>
              </a:rPr>
              <a:t>构造一个空的线性表</a:t>
            </a:r>
            <a:r>
              <a:rPr lang="en-US" altLang="zh-CN" sz="2800" b="0" dirty="0" smtClean="0">
                <a:latin typeface="Times New Roman"/>
                <a:cs typeface="Times New Roman"/>
              </a:rPr>
              <a:t>L</a:t>
            </a:r>
            <a:r>
              <a:rPr lang="zh-CN" altLang="en-US" sz="2800" b="0" dirty="0" smtClean="0">
                <a:latin typeface="Times New Roman"/>
                <a:cs typeface="Times New Roman"/>
              </a:rPr>
              <a:t>。</a:t>
            </a:r>
          </a:p>
          <a:p>
            <a:r>
              <a:rPr lang="zh-CN" altLang="en-US" sz="2800" b="0" dirty="0" smtClean="0">
                <a:latin typeface="Times New Roman"/>
                <a:cs typeface="Times New Roman"/>
              </a:rPr>
              <a:t>  </a:t>
            </a:r>
            <a:r>
              <a:rPr lang="en-US" altLang="zh-CN" sz="2800" b="0" dirty="0" err="1" smtClean="0">
                <a:latin typeface="Times New Roman"/>
                <a:cs typeface="Times New Roman"/>
              </a:rPr>
              <a:t>L.elem</a:t>
            </a:r>
            <a:r>
              <a:rPr lang="en-US" altLang="zh-CN" sz="2800" b="0" dirty="0" smtClean="0">
                <a:latin typeface="Times New Roman"/>
                <a:cs typeface="Times New Roman"/>
              </a:rPr>
              <a:t> = new </a:t>
            </a:r>
            <a:r>
              <a:rPr lang="en-US" altLang="zh-CN" sz="2800" b="0" dirty="0" err="1" smtClean="0">
                <a:latin typeface="Times New Roman"/>
                <a:cs typeface="Times New Roman"/>
              </a:rPr>
              <a:t>ElemType</a:t>
            </a:r>
            <a:r>
              <a:rPr lang="en-US" altLang="zh-CN" sz="2800" b="0" dirty="0" smtClean="0">
                <a:latin typeface="Times New Roman"/>
                <a:cs typeface="Times New Roman"/>
              </a:rPr>
              <a:t>[</a:t>
            </a:r>
            <a:r>
              <a:rPr lang="en-US" altLang="zh-CN" sz="2800" b="0" dirty="0" err="1"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2800" b="0" dirty="0" smtClean="0">
                <a:latin typeface="Times New Roman"/>
                <a:cs typeface="Times New Roman"/>
              </a:rPr>
              <a:t>];</a:t>
            </a:r>
          </a:p>
          <a:p>
            <a:r>
              <a:rPr lang="en-US" altLang="zh-CN" sz="2800" b="0" dirty="0" smtClean="0">
                <a:latin typeface="Times New Roman"/>
                <a:cs typeface="Times New Roman"/>
              </a:rPr>
              <a:t>  if (!</a:t>
            </a:r>
            <a:r>
              <a:rPr lang="en-US" altLang="zh-CN" sz="2800" b="0" dirty="0" err="1" smtClean="0">
                <a:latin typeface="Times New Roman"/>
                <a:cs typeface="Times New Roman"/>
              </a:rPr>
              <a:t>L.elem</a:t>
            </a:r>
            <a:r>
              <a:rPr lang="en-US" altLang="zh-CN" sz="2800" b="0" dirty="0" smtClean="0">
                <a:latin typeface="Times New Roman"/>
                <a:cs typeface="Times New Roman"/>
              </a:rPr>
              <a:t>) return OVERFLOW; // </a:t>
            </a:r>
            <a:r>
              <a:rPr lang="zh-CN" altLang="en-US" sz="2800" b="0" dirty="0" smtClean="0">
                <a:latin typeface="Times New Roman"/>
                <a:cs typeface="Times New Roman"/>
              </a:rPr>
              <a:t>存储分配失败</a:t>
            </a:r>
          </a:p>
          <a:p>
            <a:r>
              <a:rPr lang="zh-CN" altLang="en-US" sz="2800" b="0" dirty="0" smtClean="0">
                <a:latin typeface="Times New Roman"/>
                <a:cs typeface="Times New Roman"/>
              </a:rPr>
              <a:t>  </a:t>
            </a:r>
            <a:r>
              <a:rPr lang="en-US" altLang="zh-CN" sz="2800" b="0" dirty="0" err="1" smtClean="0">
                <a:latin typeface="Times New Roman"/>
                <a:cs typeface="Times New Roman"/>
              </a:rPr>
              <a:t>L.length</a:t>
            </a:r>
            <a:r>
              <a:rPr lang="en-US" altLang="zh-CN" sz="2800" b="0" dirty="0" smtClean="0">
                <a:latin typeface="Times New Roman"/>
                <a:cs typeface="Times New Roman"/>
              </a:rPr>
              <a:t> = 0;                                // </a:t>
            </a:r>
            <a:r>
              <a:rPr lang="zh-CN" altLang="en-US" sz="2800" b="0" dirty="0" smtClean="0">
                <a:latin typeface="Times New Roman"/>
                <a:cs typeface="Times New Roman"/>
              </a:rPr>
              <a:t>空表长度为</a:t>
            </a:r>
            <a:r>
              <a:rPr lang="en-US" altLang="zh-CN" sz="2800" b="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altLang="zh-CN" sz="2800" b="0" dirty="0" smtClean="0">
                <a:latin typeface="Times New Roman"/>
                <a:cs typeface="Times New Roman"/>
              </a:rPr>
              <a:t>  </a:t>
            </a:r>
            <a:r>
              <a:rPr lang="en-US" altLang="zh-CN" sz="2800" b="0" dirty="0" err="1" smtClean="0">
                <a:latin typeface="Times New Roman"/>
                <a:cs typeface="Times New Roman"/>
              </a:rPr>
              <a:t>L.listsize</a:t>
            </a:r>
            <a:r>
              <a:rPr lang="en-US" altLang="zh-CN" sz="2800" b="0" dirty="0" smtClean="0">
                <a:latin typeface="Times New Roman"/>
                <a:cs typeface="Times New Roman"/>
              </a:rPr>
              <a:t> = </a:t>
            </a:r>
            <a:r>
              <a:rPr lang="en-US" altLang="zh-CN" sz="2800" b="0" dirty="0" err="1"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2800" b="0" dirty="0" smtClean="0">
                <a:latin typeface="Times New Roman"/>
                <a:cs typeface="Times New Roman"/>
              </a:rPr>
              <a:t>;      // </a:t>
            </a:r>
            <a:r>
              <a:rPr lang="zh-CN" altLang="en-US" sz="2800" b="0" dirty="0" smtClean="0">
                <a:latin typeface="Times New Roman"/>
                <a:cs typeface="Times New Roman"/>
              </a:rPr>
              <a:t>初始存储容量</a:t>
            </a:r>
          </a:p>
          <a:p>
            <a:r>
              <a:rPr lang="zh-CN" altLang="en-US" sz="2800" b="0" dirty="0" smtClean="0">
                <a:latin typeface="Times New Roman"/>
                <a:cs typeface="Times New Roman"/>
              </a:rPr>
              <a:t>  </a:t>
            </a:r>
            <a:r>
              <a:rPr lang="en-US" altLang="zh-CN" sz="2800" b="0" dirty="0" smtClean="0">
                <a:latin typeface="Times New Roman"/>
                <a:cs typeface="Times New Roman"/>
              </a:rPr>
              <a:t>return OK;</a:t>
            </a:r>
          </a:p>
          <a:p>
            <a:r>
              <a:rPr lang="en-US" altLang="zh-CN" sz="2800" b="0" dirty="0" smtClean="0">
                <a:latin typeface="Times New Roman"/>
                <a:cs typeface="Times New Roman"/>
              </a:rPr>
              <a:t>} // </a:t>
            </a:r>
            <a:r>
              <a:rPr lang="en-US" altLang="zh-CN" sz="2800" b="0" dirty="0" err="1" smtClean="0">
                <a:latin typeface="Times New Roman"/>
                <a:cs typeface="Times New Roman"/>
              </a:rPr>
              <a:t>InitList_Sq</a:t>
            </a:r>
            <a:endParaRPr lang="zh-CN" altLang="en-US" sz="2800" b="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092D7-3FA7-43F0-A030-257D8FC85CAA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2531" name="Rectangle 7"/>
          <p:cNvSpPr>
            <a:spLocks noChangeArrowheads="1"/>
          </p:cNvSpPr>
          <p:nvPr/>
        </p:nvSpPr>
        <p:spPr bwMode="auto">
          <a:xfrm>
            <a:off x="1932039" y="444090"/>
            <a:ext cx="47784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000" dirty="0">
                <a:latin typeface="Times New Roman" pitchFamily="18" charset="0"/>
                <a:ea typeface="华文新魏" pitchFamily="2" charset="-122"/>
              </a:rPr>
              <a:t>顺序表的插入</a:t>
            </a:r>
          </a:p>
        </p:txBody>
      </p:sp>
      <p:grpSp>
        <p:nvGrpSpPr>
          <p:cNvPr id="22532" name="Group 40"/>
          <p:cNvGrpSpPr>
            <a:grpSpLocks/>
          </p:cNvGrpSpPr>
          <p:nvPr/>
        </p:nvGrpSpPr>
        <p:grpSpPr bwMode="auto">
          <a:xfrm>
            <a:off x="885825" y="1330325"/>
            <a:ext cx="7102475" cy="3521075"/>
            <a:chOff x="566" y="326"/>
            <a:chExt cx="4474" cy="2218"/>
          </a:xfrm>
        </p:grpSpPr>
        <p:sp>
          <p:nvSpPr>
            <p:cNvPr id="22533" name="Line 2"/>
            <p:cNvSpPr>
              <a:spLocks noChangeShapeType="1"/>
            </p:cNvSpPr>
            <p:nvPr/>
          </p:nvSpPr>
          <p:spPr bwMode="auto">
            <a:xfrm>
              <a:off x="2496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75" name="Rectangle 3"/>
            <p:cNvSpPr>
              <a:spLocks noChangeArrowheads="1"/>
            </p:cNvSpPr>
            <p:nvPr/>
          </p:nvSpPr>
          <p:spPr bwMode="auto">
            <a:xfrm>
              <a:off x="1104" y="2160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35" name="Line 4"/>
            <p:cNvSpPr>
              <a:spLocks noChangeShapeType="1"/>
            </p:cNvSpPr>
            <p:nvPr/>
          </p:nvSpPr>
          <p:spPr bwMode="auto">
            <a:xfrm flipV="1">
              <a:off x="2448" y="124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Rectangle 5"/>
            <p:cNvSpPr>
              <a:spLocks noChangeArrowheads="1"/>
            </p:cNvSpPr>
            <p:nvPr/>
          </p:nvSpPr>
          <p:spPr bwMode="auto">
            <a:xfrm>
              <a:off x="1920" y="32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kumimoji="1" lang="zh-CN" altLang="zh-CN" b="0">
                <a:latin typeface="Times New Roman" pitchFamily="18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1104" y="816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38" name="Text Box 9"/>
            <p:cNvSpPr txBox="1">
              <a:spLocks noChangeArrowheads="1"/>
            </p:cNvSpPr>
            <p:nvPr/>
          </p:nvSpPr>
          <p:spPr bwMode="auto">
            <a:xfrm>
              <a:off x="1104" y="835"/>
              <a:ext cx="388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b="0">
                  <a:solidFill>
                    <a:schemeClr val="bg1"/>
                  </a:solidFill>
                  <a:latin typeface="Arial Narrow" pitchFamily="34" charset="0"/>
                </a:rPr>
                <a:t>25   34   57  16   48  09   63          </a:t>
              </a:r>
              <a:r>
                <a:rPr kumimoji="1" lang="en-US" altLang="zh-CN" sz="3200" b="0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</a:t>
              </a:r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>
              <a:off x="1488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>
              <a:off x="1872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>
              <a:off x="2256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2640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>
              <a:off x="3024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>
              <a:off x="3408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>
              <a:off x="3792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>
              <a:off x="4176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Text Box 18"/>
            <p:cNvSpPr txBox="1">
              <a:spLocks noChangeArrowheads="1"/>
            </p:cNvSpPr>
            <p:nvPr/>
          </p:nvSpPr>
          <p:spPr bwMode="auto">
            <a:xfrm>
              <a:off x="603" y="480"/>
              <a:ext cx="39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 smtClean="0">
                  <a:latin typeface="Times New Roman" pitchFamily="18" charset="0"/>
                </a:rPr>
                <a:t>序号 </a:t>
              </a:r>
              <a:r>
                <a:rPr kumimoji="1" lang="en-US" altLang="zh-CN" sz="2800" dirty="0" smtClean="0">
                  <a:latin typeface="Times New Roman" pitchFamily="18" charset="0"/>
                </a:rPr>
                <a:t>1     </a:t>
              </a:r>
              <a:r>
                <a:rPr kumimoji="1" lang="en-US" altLang="zh-CN" sz="2800" dirty="0">
                  <a:latin typeface="Times New Roman" pitchFamily="18" charset="0"/>
                </a:rPr>
                <a:t>2    3     4     5     6     </a:t>
              </a:r>
              <a:r>
                <a:rPr kumimoji="1" lang="en-US" altLang="zh-CN" sz="2800" dirty="0" smtClean="0">
                  <a:latin typeface="Times New Roman" pitchFamily="18" charset="0"/>
                </a:rPr>
                <a:t>7     8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2548" name="Text Box 19"/>
            <p:cNvSpPr txBox="1">
              <a:spLocks noChangeArrowheads="1"/>
            </p:cNvSpPr>
            <p:nvPr/>
          </p:nvSpPr>
          <p:spPr bwMode="auto">
            <a:xfrm>
              <a:off x="566" y="816"/>
              <a:ext cx="6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latin typeface="Times New Roman" pitchFamily="18" charset="0"/>
                </a:rPr>
                <a:t>elem</a:t>
              </a:r>
            </a:p>
          </p:txBody>
        </p:sp>
        <p:sp>
          <p:nvSpPr>
            <p:cNvPr id="22549" name="Rectangle 20"/>
            <p:cNvSpPr>
              <a:spLocks noChangeArrowheads="1"/>
            </p:cNvSpPr>
            <p:nvPr/>
          </p:nvSpPr>
          <p:spPr bwMode="auto">
            <a:xfrm>
              <a:off x="2304" y="1488"/>
              <a:ext cx="336" cy="336"/>
            </a:xfrm>
            <a:prstGeom prst="rect">
              <a:avLst/>
            </a:prstGeom>
            <a:solidFill>
              <a:srgbClr val="008080"/>
            </a:solidFill>
            <a:ln w="38100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Text Box 21"/>
            <p:cNvSpPr txBox="1">
              <a:spLocks noChangeArrowheads="1"/>
            </p:cNvSpPr>
            <p:nvPr/>
          </p:nvSpPr>
          <p:spPr bwMode="auto">
            <a:xfrm>
              <a:off x="2304" y="1449"/>
              <a:ext cx="35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latin typeface="Arial Narrow" pitchFamily="34" charset="0"/>
                </a:rPr>
                <a:t>50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2551" name="Text Box 22"/>
            <p:cNvSpPr txBox="1">
              <a:spLocks noChangeArrowheads="1"/>
            </p:cNvSpPr>
            <p:nvPr/>
          </p:nvSpPr>
          <p:spPr bwMode="auto">
            <a:xfrm>
              <a:off x="1440" y="1440"/>
              <a:ext cx="8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latin typeface="Times New Roman" pitchFamily="18" charset="0"/>
                  <a:ea typeface="隶书" pitchFamily="49" charset="-122"/>
                </a:rPr>
                <a:t>插入 </a:t>
              </a:r>
              <a:r>
                <a:rPr kumimoji="1" lang="en-US" altLang="zh-CN" sz="3200">
                  <a:latin typeface="Times New Roman" pitchFamily="18" charset="0"/>
                </a:rPr>
                <a:t>x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2552" name="Text Box 23"/>
            <p:cNvSpPr txBox="1">
              <a:spLocks noChangeArrowheads="1"/>
            </p:cNvSpPr>
            <p:nvPr/>
          </p:nvSpPr>
          <p:spPr bwMode="auto">
            <a:xfrm>
              <a:off x="1110" y="2179"/>
              <a:ext cx="388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b="0">
                  <a:solidFill>
                    <a:schemeClr val="bg1"/>
                  </a:solidFill>
                  <a:latin typeface="Arial Narrow" pitchFamily="34" charset="0"/>
                </a:rPr>
                <a:t>25   34   57  50   16   48  09  63    </a:t>
              </a:r>
              <a:r>
                <a:rPr kumimoji="1" lang="en-US" altLang="zh-CN" sz="3200" b="0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</a:t>
              </a:r>
            </a:p>
          </p:txBody>
        </p:sp>
        <p:sp>
          <p:nvSpPr>
            <p:cNvPr id="22553" name="Line 24"/>
            <p:cNvSpPr>
              <a:spLocks noChangeShapeType="1"/>
            </p:cNvSpPr>
            <p:nvPr/>
          </p:nvSpPr>
          <p:spPr bwMode="auto">
            <a:xfrm>
              <a:off x="1488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25"/>
            <p:cNvSpPr>
              <a:spLocks noChangeShapeType="1"/>
            </p:cNvSpPr>
            <p:nvPr/>
          </p:nvSpPr>
          <p:spPr bwMode="auto">
            <a:xfrm>
              <a:off x="1872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26"/>
            <p:cNvSpPr>
              <a:spLocks noChangeShapeType="1"/>
            </p:cNvSpPr>
            <p:nvPr/>
          </p:nvSpPr>
          <p:spPr bwMode="auto">
            <a:xfrm>
              <a:off x="2256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27"/>
            <p:cNvSpPr>
              <a:spLocks noChangeShapeType="1"/>
            </p:cNvSpPr>
            <p:nvPr/>
          </p:nvSpPr>
          <p:spPr bwMode="auto">
            <a:xfrm>
              <a:off x="2640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28"/>
            <p:cNvSpPr>
              <a:spLocks noChangeShapeType="1"/>
            </p:cNvSpPr>
            <p:nvPr/>
          </p:nvSpPr>
          <p:spPr bwMode="auto">
            <a:xfrm>
              <a:off x="3024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29"/>
            <p:cNvSpPr>
              <a:spLocks noChangeShapeType="1"/>
            </p:cNvSpPr>
            <p:nvPr/>
          </p:nvSpPr>
          <p:spPr bwMode="auto">
            <a:xfrm>
              <a:off x="3408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30"/>
            <p:cNvSpPr>
              <a:spLocks noChangeShapeType="1"/>
            </p:cNvSpPr>
            <p:nvPr/>
          </p:nvSpPr>
          <p:spPr bwMode="auto">
            <a:xfrm>
              <a:off x="3792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31"/>
            <p:cNvSpPr>
              <a:spLocks noChangeShapeType="1"/>
            </p:cNvSpPr>
            <p:nvPr/>
          </p:nvSpPr>
          <p:spPr bwMode="auto">
            <a:xfrm>
              <a:off x="4176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Text Box 32"/>
            <p:cNvSpPr txBox="1">
              <a:spLocks noChangeArrowheads="1"/>
            </p:cNvSpPr>
            <p:nvPr/>
          </p:nvSpPr>
          <p:spPr bwMode="auto">
            <a:xfrm>
              <a:off x="612" y="1824"/>
              <a:ext cx="40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 smtClean="0">
                  <a:latin typeface="Times New Roman" pitchFamily="18" charset="0"/>
                </a:rPr>
                <a:t>序号 </a:t>
              </a:r>
              <a:r>
                <a:rPr kumimoji="1" lang="en-US" altLang="zh-CN" sz="2800" dirty="0" smtClean="0">
                  <a:latin typeface="Times New Roman" pitchFamily="18" charset="0"/>
                </a:rPr>
                <a:t>1     </a:t>
              </a:r>
              <a:r>
                <a:rPr kumimoji="1" lang="en-US" altLang="zh-CN" sz="2800" dirty="0">
                  <a:latin typeface="Times New Roman" pitchFamily="18" charset="0"/>
                </a:rPr>
                <a:t>2    3     4     5     6     </a:t>
              </a:r>
              <a:r>
                <a:rPr kumimoji="1" lang="en-US" altLang="zh-CN" sz="2800" dirty="0" smtClean="0">
                  <a:latin typeface="Times New Roman" pitchFamily="18" charset="0"/>
                </a:rPr>
                <a:t>7     8 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2562" name="Text Box 33"/>
            <p:cNvSpPr txBox="1">
              <a:spLocks noChangeArrowheads="1"/>
            </p:cNvSpPr>
            <p:nvPr/>
          </p:nvSpPr>
          <p:spPr bwMode="auto">
            <a:xfrm>
              <a:off x="566" y="2160"/>
              <a:ext cx="6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latin typeface="Times New Roman" pitchFamily="18" charset="0"/>
                </a:rPr>
                <a:t>elem</a:t>
              </a:r>
            </a:p>
          </p:txBody>
        </p:sp>
        <p:sp>
          <p:nvSpPr>
            <p:cNvPr id="22563" name="Rectangle 34"/>
            <p:cNvSpPr>
              <a:spLocks noChangeArrowheads="1"/>
            </p:cNvSpPr>
            <p:nvPr/>
          </p:nvSpPr>
          <p:spPr bwMode="auto">
            <a:xfrm>
              <a:off x="2256" y="2160"/>
              <a:ext cx="384" cy="384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Text Box 35"/>
            <p:cNvSpPr txBox="1">
              <a:spLocks noChangeArrowheads="1"/>
            </p:cNvSpPr>
            <p:nvPr/>
          </p:nvSpPr>
          <p:spPr bwMode="auto">
            <a:xfrm>
              <a:off x="2290" y="2160"/>
              <a:ext cx="35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latin typeface="Arial Narrow" pitchFamily="34" charset="0"/>
                </a:rPr>
                <a:t>50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2565" name="Line 36"/>
            <p:cNvSpPr>
              <a:spLocks noChangeShapeType="1"/>
            </p:cNvSpPr>
            <p:nvPr/>
          </p:nvSpPr>
          <p:spPr bwMode="auto">
            <a:xfrm>
              <a:off x="3648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Line 37"/>
            <p:cNvSpPr>
              <a:spLocks noChangeShapeType="1"/>
            </p:cNvSpPr>
            <p:nvPr/>
          </p:nvSpPr>
          <p:spPr bwMode="auto">
            <a:xfrm>
              <a:off x="3264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Line 38"/>
            <p:cNvSpPr>
              <a:spLocks noChangeShapeType="1"/>
            </p:cNvSpPr>
            <p:nvPr/>
          </p:nvSpPr>
          <p:spPr bwMode="auto">
            <a:xfrm>
              <a:off x="2880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Text Box 39"/>
            <p:cNvSpPr txBox="1">
              <a:spLocks noChangeArrowheads="1"/>
            </p:cNvSpPr>
            <p:nvPr/>
          </p:nvSpPr>
          <p:spPr bwMode="auto">
            <a:xfrm>
              <a:off x="2117" y="1200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 err="1" smtClean="0">
                  <a:latin typeface="Times New Roman" pitchFamily="18" charset="0"/>
                </a:rPr>
                <a:t>i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C53E5-8C8E-41E4-8B0B-85BA554ED743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2967038" y="193675"/>
            <a:ext cx="3001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3600">
                <a:latin typeface="Times New Roman" pitchFamily="18" charset="0"/>
                <a:ea typeface="华文新魏" pitchFamily="2" charset="-122"/>
              </a:rPr>
              <a:t>顺序表的插入</a:t>
            </a:r>
          </a:p>
        </p:txBody>
      </p:sp>
      <p:sp>
        <p:nvSpPr>
          <p:cNvPr id="23556" name="矩形 41"/>
          <p:cNvSpPr>
            <a:spLocks noChangeArrowheads="1"/>
          </p:cNvSpPr>
          <p:nvPr/>
        </p:nvSpPr>
        <p:spPr bwMode="auto">
          <a:xfrm>
            <a:off x="427550" y="771065"/>
            <a:ext cx="837723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19100" indent="-382588">
              <a:buFont typeface="Wingdings 2" pitchFamily="18" charset="2"/>
              <a:buNone/>
            </a:pPr>
            <a:r>
              <a:rPr lang="en-US" altLang="zh-CN" sz="2400" dirty="0">
                <a:latin typeface="Times New Roman"/>
                <a:cs typeface="Times New Roman"/>
              </a:rPr>
              <a:t>Status </a:t>
            </a:r>
            <a:r>
              <a:rPr lang="en-US" altLang="zh-CN" sz="2400" dirty="0" err="1">
                <a:latin typeface="Times New Roman"/>
                <a:cs typeface="Times New Roman"/>
              </a:rPr>
              <a:t>ListInsert_Sq</a:t>
            </a:r>
            <a:r>
              <a:rPr lang="en-US" altLang="zh-CN" sz="2400" dirty="0">
                <a:latin typeface="Times New Roman"/>
                <a:cs typeface="Times New Roman"/>
              </a:rPr>
              <a:t>(</a:t>
            </a:r>
            <a:r>
              <a:rPr lang="en-US" altLang="zh-CN" sz="2400" dirty="0" err="1">
                <a:latin typeface="Times New Roman"/>
                <a:cs typeface="Times New Roman"/>
              </a:rPr>
              <a:t>SqList</a:t>
            </a:r>
            <a:r>
              <a:rPr lang="en-US" altLang="zh-CN" sz="2400" dirty="0">
                <a:latin typeface="Times New Roman"/>
                <a:cs typeface="Times New Roman"/>
              </a:rPr>
              <a:t> &amp;L, </a:t>
            </a:r>
            <a:r>
              <a:rPr lang="en-US" altLang="zh-CN" sz="2400" dirty="0" err="1">
                <a:latin typeface="Times New Roman"/>
                <a:cs typeface="Times New Roman"/>
              </a:rPr>
              <a:t>int</a:t>
            </a:r>
            <a:r>
              <a:rPr lang="en-US" altLang="zh-CN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 err="1"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latin typeface="Times New Roman"/>
                <a:cs typeface="Times New Roman"/>
              </a:rPr>
              <a:t>, </a:t>
            </a:r>
            <a:r>
              <a:rPr lang="en-US" altLang="zh-CN" sz="2400" dirty="0" err="1">
                <a:latin typeface="Times New Roman"/>
                <a:cs typeface="Times New Roman"/>
              </a:rPr>
              <a:t>ElemType</a:t>
            </a:r>
            <a:r>
              <a:rPr lang="en-US" altLang="zh-CN" sz="2400" dirty="0">
                <a:latin typeface="Times New Roman"/>
                <a:cs typeface="Times New Roman"/>
              </a:rPr>
              <a:t> e) { 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sz="2400" dirty="0" smtClean="0">
                <a:latin typeface="Times New Roman"/>
                <a:cs typeface="Times New Roman"/>
              </a:rPr>
              <a:t>  // </a:t>
            </a:r>
            <a:r>
              <a:rPr lang="zh-CN" altLang="en-US" sz="2400" dirty="0" smtClean="0">
                <a:latin typeface="Times New Roman"/>
                <a:cs typeface="Times New Roman"/>
              </a:rPr>
              <a:t>算法</a:t>
            </a:r>
            <a:r>
              <a:rPr lang="en-US" altLang="zh-CN" sz="2400" dirty="0" smtClean="0">
                <a:latin typeface="Times New Roman"/>
                <a:cs typeface="Times New Roman"/>
              </a:rPr>
              <a:t>2.4</a:t>
            </a:r>
            <a:r>
              <a:rPr lang="zh-CN" altLang="en-US" sz="2400" dirty="0" smtClean="0">
                <a:latin typeface="Times New Roman"/>
                <a:cs typeface="Times New Roman"/>
              </a:rPr>
              <a:t>，在顺序线性表</a:t>
            </a:r>
            <a:r>
              <a:rPr lang="en-US" altLang="zh-CN" sz="2400" dirty="0" smtClean="0">
                <a:latin typeface="Times New Roman"/>
                <a:cs typeface="Times New Roman"/>
              </a:rPr>
              <a:t>L</a:t>
            </a:r>
            <a:r>
              <a:rPr lang="zh-CN" altLang="en-US" sz="2400" dirty="0" smtClean="0">
                <a:latin typeface="Times New Roman"/>
                <a:cs typeface="Times New Roman"/>
              </a:rPr>
              <a:t>的第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</a:t>
            </a:r>
            <a:r>
              <a:rPr lang="zh-CN" altLang="en-US" sz="2400" dirty="0" smtClean="0">
                <a:latin typeface="Times New Roman"/>
                <a:cs typeface="Times New Roman"/>
              </a:rPr>
              <a:t>个元素之前插入新的元素</a:t>
            </a:r>
            <a:r>
              <a:rPr lang="en-US" altLang="zh-CN" sz="2400" dirty="0" smtClean="0">
                <a:latin typeface="Times New Roman"/>
                <a:cs typeface="Times New Roman"/>
              </a:rPr>
              <a:t>e</a:t>
            </a:r>
            <a:r>
              <a:rPr lang="zh-CN" altLang="en-US" sz="2400" dirty="0" smtClean="0">
                <a:latin typeface="Times New Roman"/>
                <a:cs typeface="Times New Roman"/>
              </a:rPr>
              <a:t>，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zh-CN" altLang="en-US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 smtClean="0">
                <a:latin typeface="Times New Roman"/>
                <a:cs typeface="Times New Roman"/>
              </a:rPr>
              <a:t>//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i</a:t>
            </a:r>
            <a:r>
              <a:rPr lang="zh-CN" altLang="en-US" sz="2400" dirty="0" smtClean="0">
                <a:latin typeface="Times New Roman"/>
                <a:cs typeface="Times New Roman"/>
              </a:rPr>
              <a:t>的合法值为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1≤i≤L.length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  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ElemType</a:t>
            </a:r>
            <a:r>
              <a:rPr lang="en-US" altLang="zh-CN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*p;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sz="2400" dirty="0">
                <a:latin typeface="Times New Roman"/>
                <a:cs typeface="Times New Roman"/>
              </a:rPr>
              <a:t>  if (</a:t>
            </a:r>
            <a:r>
              <a:rPr lang="en-US" altLang="zh-CN" sz="2400" dirty="0" err="1"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latin typeface="Times New Roman"/>
                <a:cs typeface="Times New Roman"/>
              </a:rPr>
              <a:t> &lt; 1 || </a:t>
            </a:r>
            <a:r>
              <a:rPr lang="en-US" altLang="zh-CN" sz="2400" dirty="0" err="1"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latin typeface="Times New Roman"/>
                <a:cs typeface="Times New Roman"/>
              </a:rPr>
              <a:t> &gt; L.length+1) return ERROR;</a:t>
            </a:r>
            <a:endParaRPr lang="zh-CN" altLang="en-US" sz="2400" dirty="0">
              <a:latin typeface="Times New Roman"/>
              <a:cs typeface="Times New Roman"/>
            </a:endParaRP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sz="2400" dirty="0">
                <a:latin typeface="Times New Roman"/>
                <a:cs typeface="Times New Roman"/>
              </a:rPr>
              <a:t>  if (</a:t>
            </a:r>
            <a:r>
              <a:rPr lang="en-US" altLang="zh-CN" sz="2400" dirty="0" err="1">
                <a:latin typeface="Times New Roman"/>
                <a:cs typeface="Times New Roman"/>
              </a:rPr>
              <a:t>L.length</a:t>
            </a:r>
            <a:r>
              <a:rPr lang="en-US" altLang="zh-CN" sz="2400" dirty="0">
                <a:latin typeface="Times New Roman"/>
                <a:cs typeface="Times New Roman"/>
              </a:rPr>
              <a:t> &gt;= </a:t>
            </a:r>
            <a:r>
              <a:rPr lang="en-US" altLang="zh-CN" sz="2400" dirty="0" err="1">
                <a:latin typeface="Times New Roman"/>
                <a:cs typeface="Times New Roman"/>
              </a:rPr>
              <a:t>L.listsize</a:t>
            </a:r>
            <a:r>
              <a:rPr lang="en-US" altLang="zh-CN" sz="2400" dirty="0">
                <a:latin typeface="Times New Roman"/>
                <a:cs typeface="Times New Roman"/>
              </a:rPr>
              <a:t>) </a:t>
            </a:r>
            <a:r>
              <a:rPr lang="en-US" altLang="zh-CN" sz="2400" dirty="0" smtClean="0">
                <a:latin typeface="Times New Roman"/>
                <a:cs typeface="Times New Roman"/>
              </a:rPr>
              <a:t>  </a:t>
            </a:r>
            <a:r>
              <a:rPr lang="en-US" altLang="zh-CN" sz="2400" dirty="0">
                <a:latin typeface="Times New Roman"/>
                <a:cs typeface="Times New Roman"/>
              </a:rPr>
              <a:t>{   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sz="2400" dirty="0">
                <a:latin typeface="Times New Roman"/>
                <a:cs typeface="Times New Roman"/>
              </a:rPr>
              <a:t>         </a:t>
            </a:r>
            <a:r>
              <a:rPr lang="en-US" altLang="zh-CN" sz="2400" dirty="0">
                <a:solidFill>
                  <a:srgbClr val="00B050"/>
                </a:solidFill>
                <a:latin typeface="Times New Roman"/>
                <a:cs typeface="Times New Roman"/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  <a:latin typeface="Times New Roman"/>
                <a:cs typeface="Times New Roman"/>
              </a:rPr>
              <a:t>当前存储空间已满，增加容量</a:t>
            </a:r>
            <a:endParaRPr lang="en-US" altLang="zh-CN" sz="24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sz="2400" dirty="0">
                <a:latin typeface="Times New Roman"/>
                <a:cs typeface="Times New Roman"/>
              </a:rPr>
              <a:t>  }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sz="2400" dirty="0">
                <a:latin typeface="Times New Roman"/>
                <a:cs typeface="Times New Roman"/>
              </a:rPr>
              <a:t>  </a:t>
            </a:r>
            <a:r>
              <a:rPr lang="en-US" altLang="zh-CN" sz="2400" dirty="0" err="1">
                <a:latin typeface="Times New Roman"/>
                <a:cs typeface="Times New Roman"/>
              </a:rPr>
              <a:t>ElemType</a:t>
            </a:r>
            <a:r>
              <a:rPr lang="en-US" altLang="zh-CN" sz="2400" dirty="0">
                <a:latin typeface="Times New Roman"/>
                <a:cs typeface="Times New Roman"/>
              </a:rPr>
              <a:t> *q = &amp;(</a:t>
            </a:r>
            <a:r>
              <a:rPr lang="en-US" altLang="zh-CN" sz="2400" dirty="0" err="1">
                <a:latin typeface="Times New Roman"/>
                <a:cs typeface="Times New Roman"/>
              </a:rPr>
              <a:t>L.elem</a:t>
            </a:r>
            <a:r>
              <a:rPr lang="en-US" altLang="zh-CN" sz="2400" dirty="0">
                <a:latin typeface="Times New Roman"/>
                <a:cs typeface="Times New Roman"/>
              </a:rPr>
              <a:t>[i-1]);   </a:t>
            </a:r>
            <a:r>
              <a:rPr lang="en-US" altLang="zh-CN" sz="2400" dirty="0">
                <a:solidFill>
                  <a:srgbClr val="00B050"/>
                </a:solidFill>
                <a:latin typeface="Times New Roman"/>
                <a:cs typeface="Times New Roman"/>
              </a:rPr>
              <a:t>// q</a:t>
            </a:r>
            <a:r>
              <a:rPr lang="zh-CN" altLang="en-US" sz="2400" dirty="0">
                <a:solidFill>
                  <a:srgbClr val="00B050"/>
                </a:solidFill>
                <a:latin typeface="Times New Roman"/>
                <a:cs typeface="Times New Roman"/>
              </a:rPr>
              <a:t>为插入位置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dirty="0">
                <a:latin typeface="Times New Roman"/>
                <a:cs typeface="Times New Roman"/>
              </a:rPr>
              <a:t>for (p = &amp;(</a:t>
            </a:r>
            <a:r>
              <a:rPr lang="en-US" altLang="zh-CN" sz="2400" dirty="0" err="1">
                <a:latin typeface="Times New Roman"/>
                <a:cs typeface="Times New Roman"/>
              </a:rPr>
              <a:t>L.elem</a:t>
            </a:r>
            <a:r>
              <a:rPr lang="en-US" altLang="zh-CN" sz="2400" dirty="0">
                <a:latin typeface="Times New Roman"/>
                <a:cs typeface="Times New Roman"/>
              </a:rPr>
              <a:t>[L.length-1]); </a:t>
            </a:r>
            <a:r>
              <a:rPr lang="en-US" altLang="zh-CN" sz="2400" dirty="0">
                <a:solidFill>
                  <a:srgbClr val="FFFF00"/>
                </a:solidFill>
                <a:latin typeface="Times New Roman"/>
                <a:cs typeface="Times New Roman"/>
              </a:rPr>
              <a:t>p&gt;=q</a:t>
            </a:r>
            <a:r>
              <a:rPr lang="en-US" altLang="zh-CN" sz="2400" dirty="0">
                <a:latin typeface="Times New Roman"/>
                <a:cs typeface="Times New Roman"/>
              </a:rPr>
              <a:t>; --p) 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sz="2400" dirty="0">
                <a:latin typeface="Times New Roman"/>
                <a:cs typeface="Times New Roman"/>
              </a:rPr>
              <a:t>           *(p+1) = *p;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sz="2400" dirty="0">
                <a:latin typeface="Times New Roman"/>
                <a:cs typeface="Times New Roman"/>
              </a:rPr>
              <a:t>  *q = e; 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sz="2400" dirty="0">
                <a:latin typeface="Times New Roman"/>
                <a:cs typeface="Times New Roman"/>
              </a:rPr>
              <a:t>  ++</a:t>
            </a:r>
            <a:r>
              <a:rPr lang="en-US" altLang="zh-CN" sz="2400" dirty="0" err="1">
                <a:latin typeface="Times New Roman"/>
                <a:cs typeface="Times New Roman"/>
              </a:rPr>
              <a:t>L.length</a:t>
            </a:r>
            <a:r>
              <a:rPr lang="en-US" altLang="zh-CN" sz="2400" dirty="0">
                <a:latin typeface="Times New Roman"/>
                <a:cs typeface="Times New Roman"/>
              </a:rPr>
              <a:t>; </a:t>
            </a:r>
            <a:endParaRPr lang="zh-CN" altLang="en-US" sz="2400" dirty="0">
              <a:latin typeface="Times New Roman"/>
              <a:cs typeface="Times New Roman"/>
            </a:endParaRP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sz="2400" dirty="0">
                <a:latin typeface="Times New Roman"/>
                <a:cs typeface="Times New Roman"/>
              </a:rPr>
              <a:t>  return OK;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sz="2400" dirty="0">
                <a:latin typeface="Times New Roman"/>
                <a:cs typeface="Times New Roman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2600"/>
            <a:ext cx="8229600" cy="835025"/>
          </a:xfrm>
        </p:spPr>
        <p:txBody>
          <a:bodyPr/>
          <a:lstStyle/>
          <a:p>
            <a:pPr algn="ctr" eaLnBrk="1" hangingPunct="1"/>
            <a:r>
              <a:rPr lang="zh-CN" altLang="en-US" sz="3600" b="1" smtClean="0">
                <a:ea typeface="华文新魏" pitchFamily="2" charset="-122"/>
              </a:rPr>
              <a:t>插入算法的性能分析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1020" y="1323975"/>
            <a:ext cx="7858125" cy="264953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Tx/>
              <a:buSzPct val="50000"/>
            </a:pP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设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 = </a:t>
            </a:r>
            <a:r>
              <a:rPr lang="en-US" altLang="zh-CN" b="1" dirty="0" err="1" smtClean="0">
                <a:latin typeface="Times New Roman" pitchFamily="18" charset="0"/>
                <a:ea typeface="仿宋_GB2312" pitchFamily="49" charset="-122"/>
              </a:rPr>
              <a:t>L.length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在表中第 </a:t>
            </a:r>
            <a:r>
              <a:rPr lang="en-US" altLang="zh-CN" b="1" i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个位置插入，从</a:t>
            </a:r>
            <a:r>
              <a:rPr lang="en-US" altLang="zh-CN" b="1" dirty="0" err="1" smtClean="0">
                <a:latin typeface="Times New Roman" pitchFamily="18" charset="0"/>
                <a:ea typeface="仿宋_GB2312" pitchFamily="49" charset="-122"/>
              </a:rPr>
              <a:t>elem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b="1" i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dirty="0" smtClean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到</a:t>
            </a:r>
            <a:r>
              <a:rPr lang="en-US" altLang="zh-CN" b="1" dirty="0" err="1" smtClean="0">
                <a:latin typeface="Times New Roman" pitchFamily="18" charset="0"/>
                <a:ea typeface="仿宋_GB2312" pitchFamily="49" charset="-122"/>
              </a:rPr>
              <a:t>elem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 [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dirty="0" smtClean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] 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成块后移，移动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1)+1 = 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+1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项。</a:t>
            </a:r>
          </a:p>
          <a:p>
            <a:pPr eaLnBrk="1" hangingPunct="1">
              <a:lnSpc>
                <a:spcPct val="105000"/>
              </a:lnSpc>
              <a:buClrTx/>
              <a:buSzPct val="50000"/>
            </a:pP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考虑所有插入位置，相等插入概率时，从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到 </a:t>
            </a:r>
            <a:r>
              <a:rPr lang="en-US" altLang="zh-CN" b="1" i="1" dirty="0" smtClean="0">
                <a:latin typeface="Times New Roman" pitchFamily="18" charset="0"/>
                <a:ea typeface="仿宋_GB2312" pitchFamily="49" charset="-122"/>
              </a:rPr>
              <a:t>n+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，平均移动元素个数为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:</a:t>
            </a:r>
          </a:p>
        </p:txBody>
      </p:sp>
      <p:graphicFrame>
        <p:nvGraphicFramePr>
          <p:cNvPr id="205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563845" y="3995738"/>
          <a:ext cx="56388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2793960" imgH="863280" progId="Equation.DSMT4">
                  <p:embed/>
                </p:oleObj>
              </mc:Choice>
              <mc:Fallback>
                <p:oleObj name="Equation" r:id="rId3" imgW="2793960" imgH="863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845" y="3995738"/>
                        <a:ext cx="563880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5F15EB-2676-4E5B-8D4D-B06D8ABEB195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318791" y="5604076"/>
            <a:ext cx="3453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时间复杂度：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3521</TotalTime>
  <Words>4284</Words>
  <Application>Microsoft Office PowerPoint</Application>
  <PresentationFormat>全屏显示(4:3)</PresentationFormat>
  <Paragraphs>745</Paragraphs>
  <Slides>49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7" baseType="lpstr">
      <vt:lpstr>Arial Unicode MS</vt:lpstr>
      <vt:lpstr>仿宋_GB2312</vt:lpstr>
      <vt:lpstr>黑体</vt:lpstr>
      <vt:lpstr>华文彩云</vt:lpstr>
      <vt:lpstr>华文新魏</vt:lpstr>
      <vt:lpstr>楷体_GB2312</vt:lpstr>
      <vt:lpstr>隶书</vt:lpstr>
      <vt:lpstr>宋体</vt:lpstr>
      <vt:lpstr>Arial</vt:lpstr>
      <vt:lpstr>Arial Narrow</vt:lpstr>
      <vt:lpstr>Courier New</vt:lpstr>
      <vt:lpstr>Franklin Gothic Book</vt:lpstr>
      <vt:lpstr>Symbol</vt:lpstr>
      <vt:lpstr>Times New Roman</vt:lpstr>
      <vt:lpstr>Wingdings</vt:lpstr>
      <vt:lpstr>Wingdings 2</vt:lpstr>
      <vt:lpstr>技巧</vt:lpstr>
      <vt:lpstr>Equation</vt:lpstr>
      <vt:lpstr>第二章   线性表</vt:lpstr>
      <vt:lpstr>线性表 (Linear List)</vt:lpstr>
      <vt:lpstr>PowerPoint 演示文稿</vt:lpstr>
      <vt:lpstr>顺序表 (Sequential List)</vt:lpstr>
      <vt:lpstr>顺序表的静态存储和动态存储</vt:lpstr>
      <vt:lpstr>PowerPoint 演示文稿</vt:lpstr>
      <vt:lpstr>PowerPoint 演示文稿</vt:lpstr>
      <vt:lpstr>PowerPoint 演示文稿</vt:lpstr>
      <vt:lpstr>插入算法的性能分析</vt:lpstr>
      <vt:lpstr>PowerPoint 演示文稿</vt:lpstr>
      <vt:lpstr>PowerPoint 演示文稿</vt:lpstr>
      <vt:lpstr>删除算法的性能分析</vt:lpstr>
      <vt:lpstr>顺序搜索图示</vt:lpstr>
      <vt:lpstr>PowerPoint 演示文稿</vt:lpstr>
      <vt:lpstr>顺序表的搜索算法</vt:lpstr>
      <vt:lpstr>搜索性能分析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线性表的链式存储——单链表</vt:lpstr>
      <vt:lpstr>PowerPoint 演示文稿</vt:lpstr>
      <vt:lpstr>单链表的定义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循环链表 (Circular List)</vt:lpstr>
      <vt:lpstr>PowerPoint 演示文稿</vt:lpstr>
      <vt:lpstr>PowerPoint 演示文稿</vt:lpstr>
      <vt:lpstr>双向链表 (Doubly Linked List)</vt:lpstr>
      <vt:lpstr>PowerPoint 演示文稿</vt:lpstr>
      <vt:lpstr>PowerPoint 演示文稿</vt:lpstr>
      <vt:lpstr>PowerPoint 演示文稿</vt:lpstr>
      <vt:lpstr>PowerPoint 演示文稿</vt:lpstr>
      <vt:lpstr>一元多项式的表示和相加</vt:lpstr>
      <vt:lpstr>PowerPoint 演示文稿</vt:lpstr>
      <vt:lpstr>PowerPoint 演示文稿</vt:lpstr>
      <vt:lpstr>PowerPoint 演示文稿</vt:lpstr>
    </vt:vector>
  </TitlesOfParts>
  <Company>清华大学计算机系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殷人昆</dc:creator>
  <cp:lastModifiedBy>杨冠羽</cp:lastModifiedBy>
  <cp:revision>127</cp:revision>
  <dcterms:created xsi:type="dcterms:W3CDTF">2006-02-16T14:22:17Z</dcterms:created>
  <dcterms:modified xsi:type="dcterms:W3CDTF">2017-10-13T00:37:14Z</dcterms:modified>
</cp:coreProperties>
</file>