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0" r:id="rId3"/>
    <p:sldId id="420" r:id="rId4"/>
    <p:sldId id="421" r:id="rId5"/>
    <p:sldId id="423" r:id="rId6"/>
    <p:sldId id="424" r:id="rId7"/>
    <p:sldId id="425" r:id="rId8"/>
    <p:sldId id="426" r:id="rId9"/>
    <p:sldId id="427" r:id="rId10"/>
    <p:sldId id="422" r:id="rId11"/>
    <p:sldId id="428" r:id="rId12"/>
    <p:sldId id="429" r:id="rId13"/>
    <p:sldId id="434" r:id="rId14"/>
    <p:sldId id="433" r:id="rId15"/>
    <p:sldId id="435" r:id="rId16"/>
    <p:sldId id="437" r:id="rId17"/>
    <p:sldId id="438" r:id="rId18"/>
    <p:sldId id="439" r:id="rId19"/>
    <p:sldId id="440" r:id="rId2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FF00"/>
    <a:srgbClr val="006600"/>
    <a:srgbClr val="FFFF99"/>
    <a:srgbClr val="66FFFF"/>
    <a:srgbClr val="800080"/>
    <a:srgbClr val="99FF99"/>
    <a:srgbClr val="CCFF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55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zh-CN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zh-CN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3685256-44FB-48CF-8A84-7CF84563D4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567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ED63-7EF9-444A-A69A-B94DBC3A2B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67C4-3D80-4061-8746-077B098017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2FC3-A3DC-41CC-82DB-96A1DB6088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AE8AC-0C70-4D0C-98AC-9C1EFEDF68A1}" type="datetimeFigureOut">
              <a:rPr lang="zh-CN" altLang="en-US"/>
              <a:pPr>
                <a:defRPr/>
              </a:pPr>
              <a:t>2017/10/13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D172-9EBF-4988-BF89-092BDE5AF1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970-0E5D-479E-9A6C-AA8C764F40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AA7E-74C0-4A90-B1AA-98EBAA9D92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9AB9-1EB6-4ECD-95B4-8758F8115AA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82ED-4E4B-4922-81B2-0C8AD9905B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85AD46-2469-4EB5-8839-324824063EE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C150-29D0-40A3-8B19-B66C51A2C0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4E56083-595C-4A72-A2B0-2B503AEEC4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9E7-6AEC-48A9-9A7B-3DF46C5BAB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775A2C8-5B98-461A-BDD0-2D394826169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Line 17"/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8300" y="1828800"/>
            <a:ext cx="6019800" cy="2209800"/>
          </a:xfrm>
        </p:spPr>
        <p:txBody>
          <a:bodyPr/>
          <a:lstStyle/>
          <a:p>
            <a:pPr algn="ctr"/>
            <a:r>
              <a:rPr lang="zh-CN" altLang="en-US" sz="5400" dirty="0">
                <a:latin typeface="华文彩云" pitchFamily="2" charset="-122"/>
                <a:ea typeface="华文彩云" pitchFamily="2" charset="-122"/>
              </a:rPr>
              <a:t>第三章   栈与队列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DCA4309-3B2D-4457-A7E1-A70B1600E9FF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970-0E5D-479E-9A6C-AA8C764F40EA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/>
          </p:nvPr>
        </p:nvSpPr>
        <p:spPr>
          <a:xfrm>
            <a:off x="152400" y="1"/>
            <a:ext cx="8812213" cy="4159260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4400" b="1" dirty="0" smtClean="0">
                <a:latin typeface="楷体" pitchFamily="49" charset="-122"/>
                <a:ea typeface="楷体" pitchFamily="49" charset="-122"/>
              </a:rPr>
              <a:t>队列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sz="2800" b="1" dirty="0" smtClean="0">
              <a:latin typeface="宋体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charset="-122"/>
              </a:rPr>
              <a:t>队列</a:t>
            </a:r>
            <a:r>
              <a:rPr lang="en-US" altLang="zh-CN" sz="2800" b="1" dirty="0" smtClean="0"/>
              <a:t>(Queue)</a:t>
            </a:r>
            <a:r>
              <a:rPr lang="zh-CN" altLang="en-US" sz="2800" b="1" dirty="0" smtClean="0">
                <a:latin typeface="宋体" charset="-122"/>
              </a:rPr>
              <a:t>：也是运算受限的线性表。是一种先进先出</a:t>
            </a:r>
            <a:r>
              <a:rPr lang="en-US" altLang="zh-CN" sz="2800" b="1" dirty="0" smtClean="0"/>
              <a:t>(First In First Out </a:t>
            </a:r>
            <a:r>
              <a:rPr lang="zh-CN" altLang="en-US" sz="2800" b="1" dirty="0" smtClean="0">
                <a:latin typeface="宋体" charset="-122"/>
              </a:rPr>
              <a:t>，简称</a:t>
            </a:r>
            <a:r>
              <a:rPr lang="en-US" altLang="zh-CN" sz="2800" b="1" dirty="0" smtClean="0"/>
              <a:t>FIFO)</a:t>
            </a:r>
            <a:r>
              <a:rPr lang="zh-CN" altLang="en-US" sz="2800" b="1" dirty="0" smtClean="0">
                <a:latin typeface="宋体" charset="-122"/>
              </a:rPr>
              <a:t>的线性表。只允许在表的一端进行插入，而在另一端进行删除。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charset="-122"/>
              </a:rPr>
              <a:t>队首</a:t>
            </a:r>
            <a:r>
              <a:rPr lang="en-US" altLang="zh-CN" sz="2800" b="1" dirty="0" smtClean="0"/>
              <a:t>(front)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>
                <a:latin typeface="宋体" charset="-122"/>
              </a:rPr>
              <a:t>：允许进行删除的一端称为队首。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charset="-122"/>
              </a:rPr>
              <a:t>队尾</a:t>
            </a:r>
            <a:r>
              <a:rPr lang="en-US" altLang="zh-CN" sz="2800" b="1" dirty="0" smtClean="0"/>
              <a:t>(rear)</a:t>
            </a:r>
            <a:r>
              <a:rPr lang="en-US" altLang="zh-CN" sz="2800" dirty="0" smtClean="0"/>
              <a:t> </a:t>
            </a:r>
            <a:r>
              <a:rPr lang="zh-CN" altLang="en-US" sz="2800" b="1" dirty="0" smtClean="0">
                <a:latin typeface="宋体" charset="-122"/>
              </a:rPr>
              <a:t>：允许进行插入的一端称为队尾。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431882" y="4122747"/>
            <a:ext cx="6134184" cy="1789137"/>
            <a:chOff x="1056" y="1392"/>
            <a:chExt cx="3523" cy="829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19" y="1392"/>
              <a:ext cx="1634" cy="336"/>
              <a:chOff x="2016" y="1392"/>
              <a:chExt cx="1480" cy="336"/>
            </a:xfrm>
          </p:grpSpPr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130" y="1392"/>
                <a:ext cx="1292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dirty="0">
                    <a:ea typeface="黑体" pitchFamily="49" charset="-122"/>
                  </a:rPr>
                  <a:t>a</a:t>
                </a:r>
                <a:r>
                  <a:rPr lang="en-US" altLang="zh-CN" sz="2800" baseline="-20000" dirty="0">
                    <a:ea typeface="黑体" pitchFamily="49" charset="-122"/>
                  </a:rPr>
                  <a:t>1 </a:t>
                </a:r>
                <a:r>
                  <a:rPr lang="en-US" altLang="zh-CN" sz="2800" dirty="0">
                    <a:ea typeface="黑体" pitchFamily="49" charset="-122"/>
                  </a:rPr>
                  <a:t>, a</a:t>
                </a:r>
                <a:r>
                  <a:rPr lang="en-US" altLang="zh-CN" sz="2800" baseline="-20000" dirty="0">
                    <a:ea typeface="黑体" pitchFamily="49" charset="-122"/>
                  </a:rPr>
                  <a:t>2 </a:t>
                </a:r>
                <a:r>
                  <a:rPr lang="en-US" altLang="zh-CN" sz="2800" dirty="0">
                    <a:ea typeface="黑体" pitchFamily="49" charset="-122"/>
                  </a:rPr>
                  <a:t>, … ,  a</a:t>
                </a:r>
                <a:r>
                  <a:rPr lang="en-US" altLang="zh-CN" sz="2800" baseline="-20000" dirty="0">
                    <a:ea typeface="黑体" pitchFamily="49" charset="-122"/>
                  </a:rPr>
                  <a:t>n</a:t>
                </a:r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2022" y="1392"/>
                <a:ext cx="1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>
                <a:off x="2016" y="1728"/>
                <a:ext cx="1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056" y="1392"/>
              <a:ext cx="933" cy="272"/>
              <a:chOff x="2784" y="2016"/>
              <a:chExt cx="933" cy="272"/>
            </a:xfrm>
          </p:grpSpPr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49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ea typeface="黑体" pitchFamily="49" charset="-122"/>
                  </a:rPr>
                  <a:t>出队</a:t>
                </a:r>
              </a:p>
            </p:txBody>
          </p: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 flipH="1">
                <a:off x="3309" y="2172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3696" y="1440"/>
              <a:ext cx="883" cy="272"/>
              <a:chOff x="4512" y="1776"/>
              <a:chExt cx="883" cy="272"/>
            </a:xfrm>
          </p:grpSpPr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896" y="1776"/>
                <a:ext cx="49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ea typeface="黑体" pitchFamily="49" charset="-122"/>
                  </a:rPr>
                  <a:t>入队</a:t>
                </a: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H="1">
                <a:off x="4512" y="1920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3168" y="1728"/>
              <a:ext cx="499" cy="493"/>
              <a:chOff x="3198" y="1843"/>
              <a:chExt cx="499" cy="493"/>
            </a:xfrm>
          </p:grpSpPr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3198" y="2064"/>
                <a:ext cx="49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ea typeface="黑体" pitchFamily="49" charset="-122"/>
                  </a:rPr>
                  <a:t>队尾</a:t>
                </a: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V="1">
                <a:off x="3456" y="184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2064" y="1728"/>
              <a:ext cx="499" cy="493"/>
              <a:chOff x="3198" y="1843"/>
              <a:chExt cx="499" cy="493"/>
            </a:xfrm>
          </p:grpSpPr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3198" y="2064"/>
                <a:ext cx="49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ea typeface="黑体" pitchFamily="49" charset="-122"/>
                  </a:rPr>
                  <a:t>队首</a:t>
                </a:r>
              </a:p>
            </p:txBody>
          </p: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 flipV="1">
                <a:off x="3456" y="184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970-0E5D-479E-9A6C-AA8C764F40EA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2699" y="2203233"/>
            <a:ext cx="2053828" cy="46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>
                <a:ea typeface="黑体" pitchFamily="49" charset="-122"/>
              </a:rPr>
              <a:t>数据元素结点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5788858" y="1566837"/>
            <a:ext cx="1577578" cy="475203"/>
            <a:chOff x="528" y="192"/>
            <a:chExt cx="795" cy="227"/>
          </a:xfrm>
        </p:grpSpPr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28" y="192"/>
              <a:ext cx="58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49" charset="-122"/>
                </a:rPr>
                <a:t>data</a:t>
              </a: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960" y="19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035" y="30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5715832" y="2917818"/>
            <a:ext cx="1660922" cy="1618203"/>
            <a:chOff x="2619" y="48"/>
            <a:chExt cx="837" cy="773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619" y="549"/>
              <a:ext cx="74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 dirty="0">
                  <a:ea typeface="黑体" pitchFamily="49" charset="-122"/>
                </a:rPr>
                <a:t>指针结点</a:t>
              </a:r>
            </a:p>
          </p:txBody>
        </p: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688" y="48"/>
              <a:ext cx="768" cy="227"/>
              <a:chOff x="2688" y="336"/>
              <a:chExt cx="768" cy="227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688" y="336"/>
                <a:ext cx="589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dirty="0">
                    <a:ea typeface="黑体" pitchFamily="49" charset="-122"/>
                  </a:rPr>
                  <a:t>front</a:t>
                </a:r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3216" y="459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2688" y="283"/>
              <a:ext cx="768" cy="227"/>
              <a:chOff x="2688" y="336"/>
              <a:chExt cx="768" cy="227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2688" y="336"/>
                <a:ext cx="589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>
                    <a:ea typeface="黑体" pitchFamily="49" charset="-122"/>
                  </a:rPr>
                  <a:t> </a:t>
                </a:r>
                <a:r>
                  <a:rPr lang="en-US" altLang="zh-CN">
                    <a:ea typeface="黑体" pitchFamily="49" charset="-122"/>
                  </a:rPr>
                  <a:t>rear</a:t>
                </a: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216" y="459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/>
          </p:nvPr>
        </p:nvSpPr>
        <p:spPr>
          <a:xfrm>
            <a:off x="142876" y="3684630"/>
            <a:ext cx="4465638" cy="2811462"/>
          </a:xfrm>
        </p:spPr>
        <p:txBody>
          <a:bodyPr>
            <a:normAutofit/>
          </a:bodyPr>
          <a:lstStyle/>
          <a:p>
            <a:pPr marL="0" indent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zh-CN" altLang="en-US" sz="2400" b="1" dirty="0" smtClean="0">
                <a:latin typeface="Arial" charset="0"/>
                <a:ea typeface="黑体" pitchFamily="49" charset="-122"/>
                <a:cs typeface="+mn-cs"/>
              </a:rPr>
              <a:t>指针结点类型定义：</a:t>
            </a:r>
          </a:p>
          <a:p>
            <a:pPr lvl="2" indent="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en-US" altLang="zh-CN" sz="2400" b="1" kern="1200" dirty="0" err="1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typedef</a:t>
            </a:r>
            <a:r>
              <a:rPr lang="en-US" altLang="zh-CN" sz="2400" b="1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 </a:t>
            </a:r>
            <a:r>
              <a:rPr lang="en-US" altLang="zh-CN" sz="2400" b="1" kern="1200" dirty="0" err="1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struct</a:t>
            </a:r>
            <a:endParaRPr lang="en-US" altLang="zh-CN" sz="2400" b="1" kern="1200" dirty="0">
              <a:solidFill>
                <a:schemeClr val="tx1"/>
              </a:solidFill>
              <a:latin typeface="Arial" charset="0"/>
              <a:ea typeface="楷体_GB2312" pitchFamily="49" charset="-122"/>
              <a:cs typeface="+mn-cs"/>
            </a:endParaRPr>
          </a:p>
          <a:p>
            <a:pPr lvl="2" indent="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en-US" altLang="zh-CN" sz="2400" b="1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{   </a:t>
            </a:r>
            <a:r>
              <a:rPr lang="en-US" altLang="zh-CN" sz="2400" b="1" kern="1200" dirty="0" err="1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QueuePtr</a:t>
            </a:r>
            <a:r>
              <a:rPr lang="en-US" altLang="zh-CN" sz="2400" b="1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  front,  </a:t>
            </a:r>
          </a:p>
          <a:p>
            <a:pPr lvl="2" indent="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en-US" altLang="zh-CN" sz="2400" b="1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    </a:t>
            </a:r>
            <a:r>
              <a:rPr lang="en-US" altLang="zh-CN" sz="2400" b="1" kern="1200" dirty="0" err="1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QueuePtr</a:t>
            </a:r>
            <a:r>
              <a:rPr lang="en-US" altLang="zh-CN" sz="2400" b="1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  rear ;</a:t>
            </a:r>
          </a:p>
          <a:p>
            <a:pPr lvl="2" indent="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en-US" altLang="zh-CN" sz="2400" b="1" kern="1200" dirty="0" smtClean="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}   </a:t>
            </a:r>
            <a:r>
              <a:rPr lang="en-US" altLang="zh-CN" sz="2400" b="1" kern="1200" dirty="0" err="1" smtClean="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LinkQueue</a:t>
            </a:r>
            <a:r>
              <a:rPr lang="en-US" altLang="zh-CN" sz="2400" b="1" kern="1200" dirty="0" smtClean="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 </a:t>
            </a:r>
            <a:r>
              <a:rPr lang="en-US" altLang="zh-CN" sz="2400" b="1" kern="1200" dirty="0">
                <a:solidFill>
                  <a:schemeClr val="tx1"/>
                </a:solidFill>
                <a:latin typeface="Arial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9226" y="1204919"/>
            <a:ext cx="4495800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ea typeface="黑体" pitchFamily="49" charset="-122"/>
              </a:rPr>
              <a:t>数据元素结点类型定义：</a:t>
            </a:r>
            <a:endParaRPr lang="zh-CN" altLang="en-US" sz="2400" b="1" dirty="0"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</a:rPr>
              <a:t>typedef</a:t>
            </a: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en-US" altLang="zh-CN" sz="2400" b="1" dirty="0" err="1">
                <a:ea typeface="楷体_GB2312" pitchFamily="49" charset="-122"/>
              </a:rPr>
              <a:t>struct</a:t>
            </a: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en-US" altLang="zh-CN" sz="2400" b="1" dirty="0" err="1">
                <a:ea typeface="楷体_GB2312" pitchFamily="49" charset="-122"/>
              </a:rPr>
              <a:t>QNode</a:t>
            </a:r>
            <a:endParaRPr lang="en-US" altLang="zh-CN" sz="2400" b="1" dirty="0">
              <a:ea typeface="楷体_GB2312" pitchFamily="49" charset="-122"/>
            </a:endParaRP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{  </a:t>
            </a:r>
            <a:r>
              <a:rPr lang="en-US" altLang="zh-CN" sz="2400" b="1" dirty="0" err="1">
                <a:ea typeface="楷体_GB2312" pitchFamily="49" charset="-122"/>
              </a:rPr>
              <a:t>QElemType</a:t>
            </a:r>
            <a:r>
              <a:rPr lang="en-US" altLang="zh-CN" sz="2400" b="1" dirty="0">
                <a:ea typeface="楷体_GB2312" pitchFamily="49" charset="-122"/>
              </a:rPr>
              <a:t>    data ;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err="1">
                <a:ea typeface="楷体_GB2312" pitchFamily="49" charset="-122"/>
              </a:rPr>
              <a:t>struct</a:t>
            </a: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en-US" altLang="zh-CN" sz="2400" b="1" dirty="0" err="1">
                <a:ea typeface="楷体_GB2312" pitchFamily="49" charset="-122"/>
              </a:rPr>
              <a:t>QNode</a:t>
            </a:r>
            <a:r>
              <a:rPr lang="en-US" altLang="zh-CN" sz="2400" b="1" dirty="0">
                <a:ea typeface="楷体_GB2312" pitchFamily="49" charset="-122"/>
              </a:rPr>
              <a:t>  *next ;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楷体_GB2312" pitchFamily="49" charset="-122"/>
              </a:rPr>
              <a:t>}</a:t>
            </a:r>
            <a:r>
              <a:rPr lang="en-US" altLang="zh-CN" sz="2400" b="1" dirty="0" err="1">
                <a:ea typeface="楷体_GB2312" pitchFamily="49" charset="-122"/>
              </a:rPr>
              <a:t>Qnode</a:t>
            </a:r>
            <a:r>
              <a:rPr lang="zh-CN" altLang="en-US" sz="2400" b="1" dirty="0">
                <a:ea typeface="楷体_GB2312" pitchFamily="49" charset="-122"/>
              </a:rPr>
              <a:t>，*</a:t>
            </a:r>
            <a:r>
              <a:rPr lang="en-US" altLang="zh-CN" sz="2400" b="1" dirty="0" err="1">
                <a:ea typeface="楷体_GB2312" pitchFamily="49" charset="-122"/>
              </a:rPr>
              <a:t>QueuePtr</a:t>
            </a:r>
            <a:r>
              <a:rPr lang="en-US" altLang="zh-CN" sz="2400" b="1" dirty="0">
                <a:ea typeface="楷体_GB2312" pitchFamily="49" charset="-122"/>
              </a:rPr>
              <a:t>;</a:t>
            </a:r>
          </a:p>
        </p:txBody>
      </p:sp>
      <p:sp>
        <p:nvSpPr>
          <p:cNvPr id="23" name="矩形 22"/>
          <p:cNvSpPr/>
          <p:nvPr/>
        </p:nvSpPr>
        <p:spPr>
          <a:xfrm>
            <a:off x="1833525" y="179343"/>
            <a:ext cx="59650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华文新魏" pitchFamily="2" charset="-122"/>
                <a:ea typeface="华文新魏" pitchFamily="2" charset="-122"/>
              </a:rPr>
              <a:t>链队列</a:t>
            </a:r>
            <a:r>
              <a:rPr lang="en-US" altLang="zh-CN" sz="4400" dirty="0" smtClean="0">
                <a:latin typeface="Arial"/>
                <a:ea typeface="华文新魏" pitchFamily="2" charset="-122"/>
              </a:rPr>
              <a:t>—</a:t>
            </a:r>
            <a:r>
              <a:rPr lang="zh-CN" altLang="en-US" sz="4400" dirty="0" smtClean="0">
                <a:latin typeface="Arial"/>
                <a:ea typeface="华文新魏" pitchFamily="2" charset="-122"/>
              </a:rPr>
              <a:t>链表</a:t>
            </a:r>
            <a:r>
              <a:rPr lang="zh-CN" altLang="en-US" sz="4400" b="1" dirty="0" smtClean="0">
                <a:latin typeface="华文新魏" pitchFamily="2" charset="-122"/>
                <a:ea typeface="华文新魏" pitchFamily="2" charset="-122"/>
              </a:rPr>
              <a:t>存储</a:t>
            </a:r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表示 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4035972" y="4999059"/>
            <a:ext cx="4625484" cy="864208"/>
            <a:chOff x="2024" y="144"/>
            <a:chExt cx="2625" cy="408"/>
          </a:xfrm>
        </p:grpSpPr>
        <p:grpSp>
          <p:nvGrpSpPr>
            <p:cNvPr id="27" name="Group 37"/>
            <p:cNvGrpSpPr>
              <a:grpSpLocks/>
            </p:cNvGrpSpPr>
            <p:nvPr/>
          </p:nvGrpSpPr>
          <p:grpSpPr bwMode="auto">
            <a:xfrm>
              <a:off x="4122" y="162"/>
              <a:ext cx="527" cy="227"/>
              <a:chOff x="4122" y="162"/>
              <a:chExt cx="527" cy="227"/>
            </a:xfrm>
          </p:grpSpPr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4122" y="162"/>
                <a:ext cx="5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dirty="0" smtClean="0">
                    <a:ea typeface="Arial Unicode MS" pitchFamily="34" charset="-122"/>
                    <a:cs typeface="Arial Unicode MS" pitchFamily="34" charset="-122"/>
                  </a:rPr>
                  <a:t>  </a:t>
                </a:r>
                <a:r>
                  <a:rPr lang="en-US" altLang="zh-CN" dirty="0">
                    <a:ea typeface="Arial Unicode MS" pitchFamily="34" charset="-122"/>
                    <a:cs typeface="Arial Unicode MS" pitchFamily="34" charset="-122"/>
                  </a:rPr>
                  <a:t>y  </a:t>
                </a:r>
                <a:r>
                  <a:rPr lang="en-US" altLang="zh-CN" dirty="0" smtClean="0">
                    <a:ea typeface="Arial Unicode MS" pitchFamily="34" charset="-122"/>
                    <a:cs typeface="Arial Unicode MS" pitchFamily="34" charset="-122"/>
                  </a:rPr>
                  <a:t>   </a:t>
                </a:r>
                <a:r>
                  <a:rPr lang="en-US" altLang="zh-CN" dirty="0">
                    <a:ea typeface="Arial Unicode MS" pitchFamily="34" charset="-122"/>
                    <a:cs typeface="Arial Unicode MS" pitchFamily="34" charset="-122"/>
                  </a:rPr>
                  <a:t>∧</a:t>
                </a:r>
                <a:endParaRPr lang="en-US" altLang="zh-CN" dirty="0">
                  <a:ea typeface="黑体" pitchFamily="49" charset="-122"/>
                </a:endParaRPr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>
                <a:off x="4440" y="16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8" name="Group 40"/>
            <p:cNvGrpSpPr>
              <a:grpSpLocks/>
            </p:cNvGrpSpPr>
            <p:nvPr/>
          </p:nvGrpSpPr>
          <p:grpSpPr bwMode="auto">
            <a:xfrm>
              <a:off x="2784" y="153"/>
              <a:ext cx="645" cy="227"/>
              <a:chOff x="1872" y="3408"/>
              <a:chExt cx="645" cy="227"/>
            </a:xfrm>
          </p:grpSpPr>
          <p:grpSp>
            <p:nvGrpSpPr>
              <p:cNvPr id="40" name="Group 41"/>
              <p:cNvGrpSpPr>
                <a:grpSpLocks/>
              </p:cNvGrpSpPr>
              <p:nvPr/>
            </p:nvGrpSpPr>
            <p:grpSpPr bwMode="auto">
              <a:xfrm>
                <a:off x="1872" y="3408"/>
                <a:ext cx="499" cy="227"/>
                <a:chOff x="864" y="3168"/>
                <a:chExt cx="499" cy="227"/>
              </a:xfrm>
            </p:grpSpPr>
            <p:sp>
              <p:nvSpPr>
                <p:cNvPr id="42" name="Rectangle 42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49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zh-CN" altLang="en-US">
                    <a:ea typeface="黑体" pitchFamily="49" charset="-122"/>
                  </a:endParaRPr>
                </a:p>
              </p:txBody>
            </p:sp>
            <p:sp>
              <p:nvSpPr>
                <p:cNvPr id="43" name="Line 43"/>
                <p:cNvSpPr>
                  <a:spLocks noChangeShapeType="1"/>
                </p:cNvSpPr>
                <p:nvPr/>
              </p:nvSpPr>
              <p:spPr bwMode="auto">
                <a:xfrm>
                  <a:off x="1182" y="316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2277" y="352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9" name="Group 45"/>
            <p:cNvGrpSpPr>
              <a:grpSpLocks/>
            </p:cNvGrpSpPr>
            <p:nvPr/>
          </p:nvGrpSpPr>
          <p:grpSpPr bwMode="auto">
            <a:xfrm>
              <a:off x="2024" y="144"/>
              <a:ext cx="771" cy="204"/>
              <a:chOff x="2688" y="336"/>
              <a:chExt cx="768" cy="227"/>
            </a:xfrm>
          </p:grpSpPr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2688" y="336"/>
                <a:ext cx="589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ea typeface="黑体" pitchFamily="49" charset="-122"/>
                  </a:rPr>
                  <a:t>front</a:t>
                </a:r>
              </a:p>
            </p:txBody>
          </p:sp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>
                <a:off x="3216" y="459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0" name="Group 48"/>
            <p:cNvGrpSpPr>
              <a:grpSpLocks/>
            </p:cNvGrpSpPr>
            <p:nvPr/>
          </p:nvGrpSpPr>
          <p:grpSpPr bwMode="auto">
            <a:xfrm>
              <a:off x="2024" y="348"/>
              <a:ext cx="2239" cy="204"/>
              <a:chOff x="2024" y="348"/>
              <a:chExt cx="2239" cy="204"/>
            </a:xfrm>
          </p:grpSpPr>
          <p:sp>
            <p:nvSpPr>
              <p:cNvPr id="35" name="Rectangle 49"/>
              <p:cNvSpPr>
                <a:spLocks noChangeArrowheads="1"/>
              </p:cNvSpPr>
              <p:nvPr/>
            </p:nvSpPr>
            <p:spPr bwMode="auto">
              <a:xfrm>
                <a:off x="2024" y="348"/>
                <a:ext cx="589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>
                    <a:ea typeface="黑体" pitchFamily="49" charset="-122"/>
                  </a:rPr>
                  <a:t> </a:t>
                </a:r>
                <a:r>
                  <a:rPr lang="en-US" altLang="zh-CN">
                    <a:ea typeface="黑体" pitchFamily="49" charset="-122"/>
                  </a:rPr>
                  <a:t>rear</a:t>
                </a:r>
              </a:p>
            </p:txBody>
          </p:sp>
          <p:sp>
            <p:nvSpPr>
              <p:cNvPr id="36" name="Line 50"/>
              <p:cNvSpPr>
                <a:spLocks noChangeShapeType="1"/>
              </p:cNvSpPr>
              <p:nvPr/>
            </p:nvSpPr>
            <p:spPr bwMode="auto">
              <a:xfrm>
                <a:off x="2562" y="505"/>
                <a:ext cx="17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51"/>
              <p:cNvSpPr>
                <a:spLocks noChangeShapeType="1"/>
              </p:cNvSpPr>
              <p:nvPr/>
            </p:nvSpPr>
            <p:spPr bwMode="auto">
              <a:xfrm flipV="1">
                <a:off x="4263" y="391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" name="Group 52"/>
            <p:cNvGrpSpPr>
              <a:grpSpLocks/>
            </p:cNvGrpSpPr>
            <p:nvPr/>
          </p:nvGrpSpPr>
          <p:grpSpPr bwMode="auto">
            <a:xfrm>
              <a:off x="3437" y="162"/>
              <a:ext cx="682" cy="231"/>
              <a:chOff x="3437" y="162"/>
              <a:chExt cx="682" cy="231"/>
            </a:xfrm>
          </p:grpSpPr>
          <p:sp>
            <p:nvSpPr>
              <p:cNvPr id="32" name="Rectangle 53"/>
              <p:cNvSpPr>
                <a:spLocks noChangeArrowheads="1"/>
              </p:cNvSpPr>
              <p:nvPr/>
            </p:nvSpPr>
            <p:spPr bwMode="auto">
              <a:xfrm>
                <a:off x="3437" y="162"/>
                <a:ext cx="499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>
                    <a:ea typeface="黑体" pitchFamily="49" charset="-122"/>
                  </a:rPr>
                  <a:t> </a:t>
                </a:r>
                <a:r>
                  <a:rPr lang="en-US" altLang="zh-CN">
                    <a:ea typeface="黑体" pitchFamily="49" charset="-122"/>
                  </a:rPr>
                  <a:t>x</a:t>
                </a:r>
              </a:p>
            </p:txBody>
          </p:sp>
          <p:sp>
            <p:nvSpPr>
              <p:cNvPr id="33" name="Line 54"/>
              <p:cNvSpPr>
                <a:spLocks noChangeShapeType="1"/>
              </p:cNvSpPr>
              <p:nvPr/>
            </p:nvSpPr>
            <p:spPr bwMode="auto">
              <a:xfrm>
                <a:off x="3778" y="166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55"/>
              <p:cNvSpPr>
                <a:spLocks noChangeShapeType="1"/>
              </p:cNvSpPr>
              <p:nvPr/>
            </p:nvSpPr>
            <p:spPr bwMode="auto">
              <a:xfrm>
                <a:off x="3879" y="279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970-0E5D-479E-9A6C-AA8C764F40EA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19376" y="6057936"/>
            <a:ext cx="33829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队列操作及指针变化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38114" y="2556749"/>
            <a:ext cx="2391155" cy="1533446"/>
            <a:chOff x="480" y="89"/>
            <a:chExt cx="1357" cy="736"/>
          </a:xfrm>
        </p:grpSpPr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816" y="576"/>
              <a:ext cx="77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ea typeface="黑体" pitchFamily="49" charset="-122"/>
                </a:rPr>
                <a:t>(a) </a:t>
              </a:r>
              <a:r>
                <a:rPr lang="zh-CN" altLang="en-US" sz="2000" b="1">
                  <a:ea typeface="黑体" pitchFamily="49" charset="-122"/>
                </a:rPr>
                <a:t>空队列</a:t>
              </a:r>
            </a:p>
          </p:txBody>
        </p:sp>
        <p:grpSp>
          <p:nvGrpSpPr>
            <p:cNvPr id="72" name="Group 6"/>
            <p:cNvGrpSpPr>
              <a:grpSpLocks/>
            </p:cNvGrpSpPr>
            <p:nvPr/>
          </p:nvGrpSpPr>
          <p:grpSpPr bwMode="auto">
            <a:xfrm>
              <a:off x="480" y="89"/>
              <a:ext cx="771" cy="407"/>
              <a:chOff x="2784" y="3019"/>
              <a:chExt cx="768" cy="453"/>
            </a:xfrm>
          </p:grpSpPr>
          <p:grpSp>
            <p:nvGrpSpPr>
              <p:cNvPr id="76" name="Group 7"/>
              <p:cNvGrpSpPr>
                <a:grpSpLocks/>
              </p:cNvGrpSpPr>
              <p:nvPr/>
            </p:nvGrpSpPr>
            <p:grpSpPr bwMode="auto">
              <a:xfrm>
                <a:off x="2784" y="3019"/>
                <a:ext cx="768" cy="227"/>
                <a:chOff x="2688" y="336"/>
                <a:chExt cx="768" cy="227"/>
              </a:xfrm>
            </p:grpSpPr>
            <p:sp>
              <p:nvSpPr>
                <p:cNvPr id="80" name="Rectangle 8"/>
                <p:cNvSpPr>
                  <a:spLocks noChangeArrowheads="1"/>
                </p:cNvSpPr>
                <p:nvPr/>
              </p:nvSpPr>
              <p:spPr bwMode="auto">
                <a:xfrm>
                  <a:off x="2688" y="336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81" name="Line 9"/>
                <p:cNvSpPr>
                  <a:spLocks noChangeShapeType="1"/>
                </p:cNvSpPr>
                <p:nvPr/>
              </p:nvSpPr>
              <p:spPr bwMode="auto">
                <a:xfrm>
                  <a:off x="3216" y="45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Group 10"/>
              <p:cNvGrpSpPr>
                <a:grpSpLocks/>
              </p:cNvGrpSpPr>
              <p:nvPr/>
            </p:nvGrpSpPr>
            <p:grpSpPr bwMode="auto">
              <a:xfrm>
                <a:off x="2784" y="3245"/>
                <a:ext cx="768" cy="227"/>
                <a:chOff x="2688" y="336"/>
                <a:chExt cx="768" cy="227"/>
              </a:xfrm>
            </p:grpSpPr>
            <p:sp>
              <p:nvSpPr>
                <p:cNvPr id="78" name="Rectangle 11"/>
                <p:cNvSpPr>
                  <a:spLocks noChangeArrowheads="1"/>
                </p:cNvSpPr>
                <p:nvPr/>
              </p:nvSpPr>
              <p:spPr bwMode="auto">
                <a:xfrm>
                  <a:off x="2688" y="336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49" charset="-122"/>
                    </a:rPr>
                    <a:t> </a:t>
                  </a:r>
                  <a:r>
                    <a:rPr lang="en-US" altLang="zh-CN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79" name="Line 12"/>
                <p:cNvSpPr>
                  <a:spLocks noChangeShapeType="1"/>
                </p:cNvSpPr>
                <p:nvPr/>
              </p:nvSpPr>
              <p:spPr bwMode="auto">
                <a:xfrm>
                  <a:off x="3216" y="45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3" name="Group 13"/>
            <p:cNvGrpSpPr>
              <a:grpSpLocks/>
            </p:cNvGrpSpPr>
            <p:nvPr/>
          </p:nvGrpSpPr>
          <p:grpSpPr bwMode="auto">
            <a:xfrm>
              <a:off x="1248" y="163"/>
              <a:ext cx="589" cy="317"/>
              <a:chOff x="1248" y="163"/>
              <a:chExt cx="589" cy="317"/>
            </a:xfrm>
          </p:grpSpPr>
          <p:sp>
            <p:nvSpPr>
              <p:cNvPr id="74" name="Rectangle 14"/>
              <p:cNvSpPr>
                <a:spLocks noChangeArrowheads="1"/>
              </p:cNvSpPr>
              <p:nvPr/>
            </p:nvSpPr>
            <p:spPr bwMode="auto">
              <a:xfrm>
                <a:off x="1248" y="163"/>
                <a:ext cx="589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zh-CN" altLang="en-US">
                    <a:ea typeface="Arial Unicode MS" pitchFamily="34" charset="-122"/>
                    <a:cs typeface="Arial Unicode MS" pitchFamily="34" charset="-122"/>
                  </a:rPr>
                  <a:t>∧</a:t>
                </a:r>
                <a:endParaRPr lang="zh-CN" altLang="en-US">
                  <a:ea typeface="黑体" pitchFamily="49" charset="-122"/>
                </a:endParaRPr>
              </a:p>
            </p:txBody>
          </p:sp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>
                <a:off x="1566" y="163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17414" y="4463139"/>
            <a:ext cx="3517130" cy="1418855"/>
            <a:chOff x="158" y="981"/>
            <a:chExt cx="1996" cy="681"/>
          </a:xfrm>
        </p:grpSpPr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830" y="1413"/>
              <a:ext cx="77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 dirty="0">
                  <a:ea typeface="黑体" pitchFamily="49" charset="-122"/>
                </a:rPr>
                <a:t>(b)   x</a:t>
              </a:r>
              <a:r>
                <a:rPr lang="zh-CN" altLang="en-US" sz="2000" b="1" dirty="0">
                  <a:ea typeface="黑体" pitchFamily="49" charset="-122"/>
                </a:rPr>
                <a:t>入队</a:t>
              </a:r>
            </a:p>
          </p:txBody>
        </p:sp>
        <p:grpSp>
          <p:nvGrpSpPr>
            <p:cNvPr id="55" name="Group 18"/>
            <p:cNvGrpSpPr>
              <a:grpSpLocks/>
            </p:cNvGrpSpPr>
            <p:nvPr/>
          </p:nvGrpSpPr>
          <p:grpSpPr bwMode="auto">
            <a:xfrm>
              <a:off x="158" y="981"/>
              <a:ext cx="1996" cy="408"/>
              <a:chOff x="158" y="981"/>
              <a:chExt cx="1996" cy="408"/>
            </a:xfrm>
          </p:grpSpPr>
          <p:grpSp>
            <p:nvGrpSpPr>
              <p:cNvPr id="56" name="Group 19"/>
              <p:cNvGrpSpPr>
                <a:grpSpLocks/>
              </p:cNvGrpSpPr>
              <p:nvPr/>
            </p:nvGrpSpPr>
            <p:grpSpPr bwMode="auto">
              <a:xfrm>
                <a:off x="1579" y="995"/>
                <a:ext cx="575" cy="231"/>
                <a:chOff x="1579" y="995"/>
                <a:chExt cx="575" cy="231"/>
              </a:xfrm>
            </p:grpSpPr>
            <p:sp>
              <p:nvSpPr>
                <p:cNvPr id="69" name="Rectangle 20"/>
                <p:cNvSpPr>
                  <a:spLocks noChangeArrowheads="1"/>
                </p:cNvSpPr>
                <p:nvPr/>
              </p:nvSpPr>
              <p:spPr bwMode="auto">
                <a:xfrm>
                  <a:off x="1579" y="999"/>
                  <a:ext cx="575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dirty="0">
                      <a:ea typeface="黑体" pitchFamily="49" charset="-122"/>
                    </a:rPr>
                    <a:t>  </a:t>
                  </a:r>
                  <a:r>
                    <a:rPr lang="en-US" altLang="zh-CN" dirty="0">
                      <a:ea typeface="黑体" pitchFamily="49" charset="-122"/>
                    </a:rPr>
                    <a:t>x </a:t>
                  </a:r>
                  <a:r>
                    <a:rPr lang="en-US" altLang="zh-CN" dirty="0" smtClean="0">
                      <a:ea typeface="黑体" pitchFamily="49" charset="-122"/>
                    </a:rPr>
                    <a:t>    </a:t>
                  </a:r>
                  <a:r>
                    <a:rPr lang="en-US" altLang="zh-CN" dirty="0">
                      <a:ea typeface="Arial Unicode MS" pitchFamily="34" charset="-122"/>
                      <a:cs typeface="Arial Unicode MS" pitchFamily="34" charset="-122"/>
                    </a:rPr>
                    <a:t>∧</a:t>
                  </a:r>
                </a:p>
              </p:txBody>
            </p:sp>
            <p:sp>
              <p:nvSpPr>
                <p:cNvPr id="70" name="Line 21"/>
                <p:cNvSpPr>
                  <a:spLocks noChangeShapeType="1"/>
                </p:cNvSpPr>
                <p:nvPr/>
              </p:nvSpPr>
              <p:spPr bwMode="auto">
                <a:xfrm>
                  <a:off x="1912" y="99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Group 22"/>
              <p:cNvGrpSpPr>
                <a:grpSpLocks/>
              </p:cNvGrpSpPr>
              <p:nvPr/>
            </p:nvGrpSpPr>
            <p:grpSpPr bwMode="auto">
              <a:xfrm>
                <a:off x="926" y="990"/>
                <a:ext cx="645" cy="227"/>
                <a:chOff x="1872" y="3408"/>
                <a:chExt cx="645" cy="227"/>
              </a:xfrm>
            </p:grpSpPr>
            <p:grpSp>
              <p:nvGrpSpPr>
                <p:cNvPr id="65" name="Group 23"/>
                <p:cNvGrpSpPr>
                  <a:grpSpLocks/>
                </p:cNvGrpSpPr>
                <p:nvPr/>
              </p:nvGrpSpPr>
              <p:grpSpPr bwMode="auto">
                <a:xfrm>
                  <a:off x="1872" y="3408"/>
                  <a:ext cx="499" cy="227"/>
                  <a:chOff x="864" y="3168"/>
                  <a:chExt cx="499" cy="227"/>
                </a:xfrm>
              </p:grpSpPr>
              <p:sp>
                <p:nvSpPr>
                  <p:cNvPr id="6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168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zh-CN" altLang="en-US">
                      <a:ea typeface="黑体" pitchFamily="49" charset="-122"/>
                    </a:endParaRPr>
                  </a:p>
                </p:txBody>
              </p:sp>
              <p:sp>
                <p:nvSpPr>
                  <p:cNvPr id="6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182" y="316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6" name="Line 26"/>
                <p:cNvSpPr>
                  <a:spLocks noChangeShapeType="1"/>
                </p:cNvSpPr>
                <p:nvPr/>
              </p:nvSpPr>
              <p:spPr bwMode="auto">
                <a:xfrm>
                  <a:off x="2277" y="352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Group 27"/>
              <p:cNvGrpSpPr>
                <a:grpSpLocks/>
              </p:cNvGrpSpPr>
              <p:nvPr/>
            </p:nvGrpSpPr>
            <p:grpSpPr bwMode="auto">
              <a:xfrm>
                <a:off x="158" y="981"/>
                <a:ext cx="771" cy="204"/>
                <a:chOff x="2688" y="336"/>
                <a:chExt cx="768" cy="227"/>
              </a:xfrm>
            </p:grpSpPr>
            <p:sp>
              <p:nvSpPr>
                <p:cNvPr id="63" name="Rectangle 28"/>
                <p:cNvSpPr>
                  <a:spLocks noChangeArrowheads="1"/>
                </p:cNvSpPr>
                <p:nvPr/>
              </p:nvSpPr>
              <p:spPr bwMode="auto">
                <a:xfrm>
                  <a:off x="2688" y="336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>
                  <a:off x="3216" y="45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Group 30"/>
              <p:cNvGrpSpPr>
                <a:grpSpLocks/>
              </p:cNvGrpSpPr>
              <p:nvPr/>
            </p:nvGrpSpPr>
            <p:grpSpPr bwMode="auto">
              <a:xfrm>
                <a:off x="158" y="1185"/>
                <a:ext cx="1544" cy="204"/>
                <a:chOff x="158" y="1185"/>
                <a:chExt cx="1544" cy="204"/>
              </a:xfrm>
            </p:grpSpPr>
            <p:sp>
              <p:nvSpPr>
                <p:cNvPr id="60" name="Rectangle 31"/>
                <p:cNvSpPr>
                  <a:spLocks noChangeArrowheads="1"/>
                </p:cNvSpPr>
                <p:nvPr/>
              </p:nvSpPr>
              <p:spPr bwMode="auto">
                <a:xfrm>
                  <a:off x="158" y="1185"/>
                  <a:ext cx="59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49" charset="-122"/>
                    </a:rPr>
                    <a:t> </a:t>
                  </a:r>
                  <a:r>
                    <a:rPr lang="en-US" altLang="zh-CN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677" y="1344"/>
                  <a:ext cx="10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702" y="123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4203748" y="2479662"/>
            <a:ext cx="4625484" cy="1508444"/>
            <a:chOff x="1927" y="845"/>
            <a:chExt cx="2625" cy="724"/>
          </a:xfrm>
        </p:grpSpPr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744" y="1320"/>
              <a:ext cx="86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ea typeface="黑体" pitchFamily="49" charset="-122"/>
                </a:rPr>
                <a:t>(c)  y</a:t>
              </a:r>
              <a:r>
                <a:rPr lang="zh-CN" altLang="en-US" sz="2000" b="1">
                  <a:ea typeface="黑体" pitchFamily="49" charset="-122"/>
                </a:rPr>
                <a:t>再入队</a:t>
              </a:r>
            </a:p>
          </p:txBody>
        </p:sp>
        <p:grpSp>
          <p:nvGrpSpPr>
            <p:cNvPr id="34" name="Group 36"/>
            <p:cNvGrpSpPr>
              <a:grpSpLocks/>
            </p:cNvGrpSpPr>
            <p:nvPr/>
          </p:nvGrpSpPr>
          <p:grpSpPr bwMode="auto">
            <a:xfrm>
              <a:off x="1927" y="845"/>
              <a:ext cx="2625" cy="408"/>
              <a:chOff x="2024" y="144"/>
              <a:chExt cx="2625" cy="408"/>
            </a:xfrm>
          </p:grpSpPr>
          <p:grpSp>
            <p:nvGrpSpPr>
              <p:cNvPr id="35" name="Group 37"/>
              <p:cNvGrpSpPr>
                <a:grpSpLocks/>
              </p:cNvGrpSpPr>
              <p:nvPr/>
            </p:nvGrpSpPr>
            <p:grpSpPr bwMode="auto">
              <a:xfrm>
                <a:off x="4122" y="162"/>
                <a:ext cx="527" cy="227"/>
                <a:chOff x="4122" y="162"/>
                <a:chExt cx="527" cy="227"/>
              </a:xfrm>
            </p:grpSpPr>
            <p:sp>
              <p:nvSpPr>
                <p:cNvPr id="52" name="Rectangle 38"/>
                <p:cNvSpPr>
                  <a:spLocks noChangeArrowheads="1"/>
                </p:cNvSpPr>
                <p:nvPr/>
              </p:nvSpPr>
              <p:spPr bwMode="auto">
                <a:xfrm>
                  <a:off x="4122" y="162"/>
                  <a:ext cx="52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dirty="0" smtClean="0">
                      <a:ea typeface="Arial Unicode MS" pitchFamily="34" charset="-122"/>
                      <a:cs typeface="Arial Unicode MS" pitchFamily="34" charset="-122"/>
                    </a:rPr>
                    <a:t>  </a:t>
                  </a:r>
                  <a:r>
                    <a:rPr lang="en-US" altLang="zh-CN" dirty="0">
                      <a:ea typeface="Arial Unicode MS" pitchFamily="34" charset="-122"/>
                      <a:cs typeface="Arial Unicode MS" pitchFamily="34" charset="-122"/>
                    </a:rPr>
                    <a:t>y  </a:t>
                  </a:r>
                  <a:r>
                    <a:rPr lang="en-US" altLang="zh-CN" dirty="0" smtClean="0">
                      <a:ea typeface="Arial Unicode MS" pitchFamily="34" charset="-122"/>
                      <a:cs typeface="Arial Unicode MS" pitchFamily="34" charset="-122"/>
                    </a:rPr>
                    <a:t>   </a:t>
                  </a:r>
                  <a:r>
                    <a:rPr lang="en-US" altLang="zh-CN" dirty="0">
                      <a:ea typeface="Arial Unicode MS" pitchFamily="34" charset="-122"/>
                      <a:cs typeface="Arial Unicode MS" pitchFamily="34" charset="-122"/>
                    </a:rPr>
                    <a:t>∧</a:t>
                  </a:r>
                  <a:endParaRPr lang="en-US" altLang="zh-CN" dirty="0">
                    <a:ea typeface="黑体" pitchFamily="49" charset="-122"/>
                  </a:endParaRPr>
                </a:p>
              </p:txBody>
            </p:sp>
            <p:sp>
              <p:nvSpPr>
                <p:cNvPr id="53" name="Line 39"/>
                <p:cNvSpPr>
                  <a:spLocks noChangeShapeType="1"/>
                </p:cNvSpPr>
                <p:nvPr/>
              </p:nvSpPr>
              <p:spPr bwMode="auto">
                <a:xfrm>
                  <a:off x="4440" y="16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40"/>
              <p:cNvGrpSpPr>
                <a:grpSpLocks/>
              </p:cNvGrpSpPr>
              <p:nvPr/>
            </p:nvGrpSpPr>
            <p:grpSpPr bwMode="auto">
              <a:xfrm>
                <a:off x="2784" y="153"/>
                <a:ext cx="645" cy="227"/>
                <a:chOff x="1872" y="3408"/>
                <a:chExt cx="645" cy="227"/>
              </a:xfrm>
            </p:grpSpPr>
            <p:grpSp>
              <p:nvGrpSpPr>
                <p:cNvPr id="48" name="Group 41"/>
                <p:cNvGrpSpPr>
                  <a:grpSpLocks/>
                </p:cNvGrpSpPr>
                <p:nvPr/>
              </p:nvGrpSpPr>
              <p:grpSpPr bwMode="auto">
                <a:xfrm>
                  <a:off x="1872" y="3408"/>
                  <a:ext cx="499" cy="227"/>
                  <a:chOff x="864" y="3168"/>
                  <a:chExt cx="499" cy="227"/>
                </a:xfrm>
              </p:grpSpPr>
              <p:sp>
                <p:nvSpPr>
                  <p:cNvPr id="5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168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zh-CN" altLang="en-US">
                      <a:ea typeface="黑体" pitchFamily="49" charset="-122"/>
                    </a:endParaRPr>
                  </a:p>
                </p:txBody>
              </p:sp>
              <p:sp>
                <p:nvSpPr>
                  <p:cNvPr id="5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182" y="316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>
                  <a:off x="2277" y="352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45"/>
              <p:cNvGrpSpPr>
                <a:grpSpLocks/>
              </p:cNvGrpSpPr>
              <p:nvPr/>
            </p:nvGrpSpPr>
            <p:grpSpPr bwMode="auto">
              <a:xfrm>
                <a:off x="2024" y="144"/>
                <a:ext cx="771" cy="204"/>
                <a:chOff x="2688" y="336"/>
                <a:chExt cx="768" cy="227"/>
              </a:xfrm>
            </p:grpSpPr>
            <p:sp>
              <p:nvSpPr>
                <p:cNvPr id="46" name="Rectangle 46"/>
                <p:cNvSpPr>
                  <a:spLocks noChangeArrowheads="1"/>
                </p:cNvSpPr>
                <p:nvPr/>
              </p:nvSpPr>
              <p:spPr bwMode="auto">
                <a:xfrm>
                  <a:off x="2688" y="336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>
                  <a:off x="3216" y="45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48"/>
              <p:cNvGrpSpPr>
                <a:grpSpLocks/>
              </p:cNvGrpSpPr>
              <p:nvPr/>
            </p:nvGrpSpPr>
            <p:grpSpPr bwMode="auto">
              <a:xfrm>
                <a:off x="2024" y="348"/>
                <a:ext cx="2239" cy="204"/>
                <a:chOff x="2024" y="348"/>
                <a:chExt cx="2239" cy="204"/>
              </a:xfrm>
            </p:grpSpPr>
            <p:sp>
              <p:nvSpPr>
                <p:cNvPr id="43" name="Rectangle 49"/>
                <p:cNvSpPr>
                  <a:spLocks noChangeArrowheads="1"/>
                </p:cNvSpPr>
                <p:nvPr/>
              </p:nvSpPr>
              <p:spPr bwMode="auto">
                <a:xfrm>
                  <a:off x="2024" y="348"/>
                  <a:ext cx="589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49" charset="-122"/>
                    </a:rPr>
                    <a:t> </a:t>
                  </a:r>
                  <a:r>
                    <a:rPr lang="en-US" altLang="zh-CN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44" name="Line 50"/>
                <p:cNvSpPr>
                  <a:spLocks noChangeShapeType="1"/>
                </p:cNvSpPr>
                <p:nvPr/>
              </p:nvSpPr>
              <p:spPr bwMode="auto">
                <a:xfrm>
                  <a:off x="2562" y="505"/>
                  <a:ext cx="17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263" y="391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Group 52"/>
              <p:cNvGrpSpPr>
                <a:grpSpLocks/>
              </p:cNvGrpSpPr>
              <p:nvPr/>
            </p:nvGrpSpPr>
            <p:grpSpPr bwMode="auto">
              <a:xfrm>
                <a:off x="3437" y="162"/>
                <a:ext cx="682" cy="231"/>
                <a:chOff x="3437" y="162"/>
                <a:chExt cx="682" cy="231"/>
              </a:xfrm>
            </p:grpSpPr>
            <p:sp>
              <p:nvSpPr>
                <p:cNvPr id="40" name="Rectangle 53"/>
                <p:cNvSpPr>
                  <a:spLocks noChangeArrowheads="1"/>
                </p:cNvSpPr>
                <p:nvPr/>
              </p:nvSpPr>
              <p:spPr bwMode="auto">
                <a:xfrm>
                  <a:off x="3437" y="162"/>
                  <a:ext cx="49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49" charset="-122"/>
                    </a:rPr>
                    <a:t> </a:t>
                  </a:r>
                  <a:r>
                    <a:rPr lang="en-US" altLang="zh-CN">
                      <a:ea typeface="黑体" pitchFamily="49" charset="-122"/>
                    </a:rPr>
                    <a:t>x</a:t>
                  </a:r>
                </a:p>
              </p:txBody>
            </p:sp>
            <p:sp>
              <p:nvSpPr>
                <p:cNvPr id="41" name="Line 54"/>
                <p:cNvSpPr>
                  <a:spLocks noChangeShapeType="1"/>
                </p:cNvSpPr>
                <p:nvPr/>
              </p:nvSpPr>
              <p:spPr bwMode="auto">
                <a:xfrm>
                  <a:off x="3778" y="166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" name="Line 55"/>
                <p:cNvSpPr>
                  <a:spLocks noChangeShapeType="1"/>
                </p:cNvSpPr>
                <p:nvPr/>
              </p:nvSpPr>
              <p:spPr bwMode="auto">
                <a:xfrm>
                  <a:off x="3879" y="27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4364098" y="4413138"/>
            <a:ext cx="4662488" cy="1654288"/>
            <a:chOff x="2018" y="1933"/>
            <a:chExt cx="2646" cy="794"/>
          </a:xfrm>
        </p:grpSpPr>
        <p:sp>
          <p:nvSpPr>
            <p:cNvPr id="11" name="Rectangle 57"/>
            <p:cNvSpPr>
              <a:spLocks noChangeArrowheads="1"/>
            </p:cNvSpPr>
            <p:nvPr/>
          </p:nvSpPr>
          <p:spPr bwMode="auto">
            <a:xfrm>
              <a:off x="3016" y="2478"/>
              <a:ext cx="86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b="1">
                  <a:ea typeface="黑体" pitchFamily="49" charset="-122"/>
                </a:rPr>
                <a:t>(d)    x</a:t>
              </a:r>
              <a:r>
                <a:rPr lang="zh-CN" altLang="en-US" sz="2000" b="1">
                  <a:ea typeface="黑体" pitchFamily="49" charset="-122"/>
                </a:rPr>
                <a:t>出队</a:t>
              </a:r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2018" y="1933"/>
              <a:ext cx="2646" cy="504"/>
              <a:chOff x="2819" y="885"/>
              <a:chExt cx="2646" cy="504"/>
            </a:xfrm>
          </p:grpSpPr>
          <p:grpSp>
            <p:nvGrpSpPr>
              <p:cNvPr id="13" name="Group 59"/>
              <p:cNvGrpSpPr>
                <a:grpSpLocks/>
              </p:cNvGrpSpPr>
              <p:nvPr/>
            </p:nvGrpSpPr>
            <p:grpSpPr bwMode="auto">
              <a:xfrm>
                <a:off x="4925" y="999"/>
                <a:ext cx="540" cy="227"/>
                <a:chOff x="4925" y="999"/>
                <a:chExt cx="540" cy="227"/>
              </a:xfrm>
            </p:grpSpPr>
            <p:sp>
              <p:nvSpPr>
                <p:cNvPr id="31" name="Rectangle 60"/>
                <p:cNvSpPr>
                  <a:spLocks noChangeArrowheads="1"/>
                </p:cNvSpPr>
                <p:nvPr/>
              </p:nvSpPr>
              <p:spPr bwMode="auto">
                <a:xfrm>
                  <a:off x="4925" y="999"/>
                  <a:ext cx="540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dirty="0">
                      <a:ea typeface="Arial Unicode MS" pitchFamily="34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>
                      <a:ea typeface="Arial Unicode MS" pitchFamily="34" charset="-122"/>
                      <a:cs typeface="Arial Unicode MS" pitchFamily="34" charset="-122"/>
                    </a:rPr>
                    <a:t>y </a:t>
                  </a:r>
                  <a:r>
                    <a:rPr lang="en-US" altLang="zh-CN" dirty="0" smtClean="0">
                      <a:ea typeface="Arial Unicode MS" pitchFamily="34" charset="-122"/>
                      <a:cs typeface="Arial Unicode MS" pitchFamily="34" charset="-122"/>
                    </a:rPr>
                    <a:t>     </a:t>
                  </a:r>
                  <a:r>
                    <a:rPr lang="en-US" altLang="zh-CN" dirty="0">
                      <a:ea typeface="Arial Unicode MS" pitchFamily="34" charset="-122"/>
                      <a:cs typeface="Arial Unicode MS" pitchFamily="34" charset="-122"/>
                    </a:rPr>
                    <a:t>∧</a:t>
                  </a:r>
                  <a:endParaRPr lang="en-US" altLang="zh-CN" dirty="0">
                    <a:ea typeface="黑体" pitchFamily="49" charset="-122"/>
                  </a:endParaRPr>
                </a:p>
              </p:txBody>
            </p:sp>
            <p:sp>
              <p:nvSpPr>
                <p:cNvPr id="32" name="Line 61"/>
                <p:cNvSpPr>
                  <a:spLocks noChangeShapeType="1"/>
                </p:cNvSpPr>
                <p:nvPr/>
              </p:nvSpPr>
              <p:spPr bwMode="auto">
                <a:xfrm>
                  <a:off x="5243" y="99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62"/>
              <p:cNvGrpSpPr>
                <a:grpSpLocks/>
              </p:cNvGrpSpPr>
              <p:nvPr/>
            </p:nvGrpSpPr>
            <p:grpSpPr bwMode="auto">
              <a:xfrm>
                <a:off x="4240" y="999"/>
                <a:ext cx="545" cy="231"/>
                <a:chOff x="720" y="3888"/>
                <a:chExt cx="499" cy="231"/>
              </a:xfrm>
            </p:grpSpPr>
            <p:sp>
              <p:nvSpPr>
                <p:cNvPr id="29" name="Rectangle 63"/>
                <p:cNvSpPr>
                  <a:spLocks noChangeArrowheads="1"/>
                </p:cNvSpPr>
                <p:nvPr/>
              </p:nvSpPr>
              <p:spPr bwMode="auto">
                <a:xfrm>
                  <a:off x="720" y="3888"/>
                  <a:ext cx="49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49" charset="-122"/>
                    </a:rPr>
                    <a:t>  </a:t>
                  </a:r>
                  <a:r>
                    <a:rPr lang="en-US" altLang="zh-CN">
                      <a:ea typeface="黑体" pitchFamily="49" charset="-122"/>
                    </a:rPr>
                    <a:t>x</a:t>
                  </a:r>
                </a:p>
              </p:txBody>
            </p:sp>
            <p:sp>
              <p:nvSpPr>
                <p:cNvPr id="30" name="Line 64"/>
                <p:cNvSpPr>
                  <a:spLocks noChangeShapeType="1"/>
                </p:cNvSpPr>
                <p:nvPr/>
              </p:nvSpPr>
              <p:spPr bwMode="auto">
                <a:xfrm>
                  <a:off x="1077" y="389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5"/>
              <p:cNvGrpSpPr>
                <a:grpSpLocks/>
              </p:cNvGrpSpPr>
              <p:nvPr/>
            </p:nvGrpSpPr>
            <p:grpSpPr bwMode="auto">
              <a:xfrm>
                <a:off x="2819" y="981"/>
                <a:ext cx="771" cy="204"/>
                <a:chOff x="2688" y="336"/>
                <a:chExt cx="768" cy="227"/>
              </a:xfrm>
            </p:grpSpPr>
            <p:sp>
              <p:nvSpPr>
                <p:cNvPr id="27" name="Rectangle 66"/>
                <p:cNvSpPr>
                  <a:spLocks noChangeArrowheads="1"/>
                </p:cNvSpPr>
                <p:nvPr/>
              </p:nvSpPr>
              <p:spPr bwMode="auto">
                <a:xfrm>
                  <a:off x="2688" y="336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28" name="Line 67"/>
                <p:cNvSpPr>
                  <a:spLocks noChangeShapeType="1"/>
                </p:cNvSpPr>
                <p:nvPr/>
              </p:nvSpPr>
              <p:spPr bwMode="auto">
                <a:xfrm>
                  <a:off x="3216" y="45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68"/>
              <p:cNvGrpSpPr>
                <a:grpSpLocks/>
              </p:cNvGrpSpPr>
              <p:nvPr/>
            </p:nvGrpSpPr>
            <p:grpSpPr bwMode="auto">
              <a:xfrm>
                <a:off x="2819" y="1185"/>
                <a:ext cx="2228" cy="204"/>
                <a:chOff x="2819" y="1185"/>
                <a:chExt cx="2228" cy="204"/>
              </a:xfrm>
            </p:grpSpPr>
            <p:sp>
              <p:nvSpPr>
                <p:cNvPr id="24" name="Rectangle 69"/>
                <p:cNvSpPr>
                  <a:spLocks noChangeArrowheads="1"/>
                </p:cNvSpPr>
                <p:nvPr/>
              </p:nvSpPr>
              <p:spPr bwMode="auto">
                <a:xfrm>
                  <a:off x="2819" y="1185"/>
                  <a:ext cx="589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a typeface="黑体" pitchFamily="49" charset="-122"/>
                    </a:rPr>
                    <a:t> </a:t>
                  </a:r>
                  <a:r>
                    <a:rPr lang="en-US" altLang="zh-CN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25" name="Line 70"/>
                <p:cNvSpPr>
                  <a:spLocks noChangeShapeType="1"/>
                </p:cNvSpPr>
                <p:nvPr/>
              </p:nvSpPr>
              <p:spPr bwMode="auto">
                <a:xfrm>
                  <a:off x="3347" y="1344"/>
                  <a:ext cx="17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6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5040" y="123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72"/>
              <p:cNvGrpSpPr>
                <a:grpSpLocks/>
              </p:cNvGrpSpPr>
              <p:nvPr/>
            </p:nvGrpSpPr>
            <p:grpSpPr bwMode="auto">
              <a:xfrm>
                <a:off x="3587" y="885"/>
                <a:ext cx="1501" cy="332"/>
                <a:chOff x="3587" y="3534"/>
                <a:chExt cx="1501" cy="332"/>
              </a:xfrm>
            </p:grpSpPr>
            <p:grpSp>
              <p:nvGrpSpPr>
                <p:cNvPr id="18" name="Group 73"/>
                <p:cNvGrpSpPr>
                  <a:grpSpLocks/>
                </p:cNvGrpSpPr>
                <p:nvPr/>
              </p:nvGrpSpPr>
              <p:grpSpPr bwMode="auto">
                <a:xfrm>
                  <a:off x="3587" y="3639"/>
                  <a:ext cx="499" cy="227"/>
                  <a:chOff x="864" y="3168"/>
                  <a:chExt cx="499" cy="227"/>
                </a:xfrm>
              </p:grpSpPr>
              <p:sp>
                <p:nvSpPr>
                  <p:cNvPr id="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168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zh-CN" altLang="en-US">
                      <a:ea typeface="黑体" pitchFamily="49" charset="-122"/>
                    </a:endParaRPr>
                  </a:p>
                </p:txBody>
              </p:sp>
              <p:sp>
                <p:nvSpPr>
                  <p:cNvPr id="23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182" y="316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" name="Line 76"/>
                <p:cNvSpPr>
                  <a:spLocks noChangeShapeType="1"/>
                </p:cNvSpPr>
                <p:nvPr/>
              </p:nvSpPr>
              <p:spPr bwMode="auto">
                <a:xfrm>
                  <a:off x="3984" y="353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" name="Line 77"/>
                <p:cNvSpPr>
                  <a:spLocks noChangeShapeType="1"/>
                </p:cNvSpPr>
                <p:nvPr/>
              </p:nvSpPr>
              <p:spPr bwMode="auto">
                <a:xfrm>
                  <a:off x="3984" y="353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Line 78"/>
                <p:cNvSpPr>
                  <a:spLocks noChangeShapeType="1"/>
                </p:cNvSpPr>
                <p:nvPr/>
              </p:nvSpPr>
              <p:spPr bwMode="auto">
                <a:xfrm>
                  <a:off x="5088" y="3534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2" name="矩形 78"/>
          <p:cNvSpPr>
            <a:spLocks noChangeArrowheads="1"/>
          </p:cNvSpPr>
          <p:nvPr/>
        </p:nvSpPr>
        <p:spPr bwMode="auto">
          <a:xfrm>
            <a:off x="142874" y="285750"/>
            <a:ext cx="8810685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 链队列运算及指针变化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宋体" charset="-122"/>
              </a:rPr>
              <a:t>    </a:t>
            </a:r>
            <a:endParaRPr lang="en-US" altLang="zh-CN" sz="2400" dirty="0" smtClean="0">
              <a:latin typeface="宋体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宋体" charset="-122"/>
              </a:rPr>
              <a:t>    </a:t>
            </a:r>
            <a:r>
              <a:rPr lang="zh-CN" altLang="en-US" sz="2400" b="1" dirty="0">
                <a:latin typeface="宋体" charset="-122"/>
              </a:rPr>
              <a:t>链队的操作实际上是单链表的操作，</a:t>
            </a:r>
            <a:r>
              <a:rPr lang="zh-CN" altLang="en-US" sz="2400" b="1" dirty="0">
                <a:solidFill>
                  <a:srgbClr val="FFFF00"/>
                </a:solidFill>
                <a:latin typeface="宋体" charset="-122"/>
              </a:rPr>
              <a:t>只不过是删除在表头进行，插入在表尾进行</a:t>
            </a:r>
            <a:r>
              <a:rPr lang="zh-CN" altLang="en-US" sz="2400" b="1" dirty="0">
                <a:latin typeface="宋体" charset="-122"/>
              </a:rPr>
              <a:t>。插入、删除时分别修改不同的指针。</a:t>
            </a:r>
            <a:endParaRPr lang="zh-CN" alt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1760499" y="2224071"/>
            <a:ext cx="116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头结点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017588" y="188880"/>
            <a:ext cx="7010400" cy="86677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latin typeface="华文新魏" pitchFamily="2" charset="-122"/>
                <a:ea typeface="华文新魏" pitchFamily="2" charset="-122"/>
              </a:rPr>
              <a:t>顺序队列</a:t>
            </a:r>
            <a:r>
              <a:rPr lang="en-US" altLang="zh-CN" sz="4000" dirty="0" smtClean="0">
                <a:latin typeface="Arial"/>
                <a:ea typeface="华文新魏" pitchFamily="2" charset="-122"/>
              </a:rPr>
              <a:t>—</a:t>
            </a:r>
            <a:r>
              <a:rPr lang="zh-CN" altLang="en-US" sz="4000" b="1" dirty="0" smtClean="0">
                <a:latin typeface="华文新魏" pitchFamily="2" charset="-122"/>
                <a:ea typeface="华文新魏" pitchFamily="2" charset="-122"/>
              </a:rPr>
              <a:t>数组存储</a:t>
            </a:r>
            <a:r>
              <a:rPr lang="zh-CN" altLang="en-US" sz="4000" dirty="0" smtClean="0">
                <a:latin typeface="华文新魏" pitchFamily="2" charset="-122"/>
                <a:ea typeface="华文新魏" pitchFamily="2" charset="-122"/>
              </a:rPr>
              <a:t>表示 </a:t>
            </a:r>
            <a:endParaRPr lang="zh-CN" altLang="en-US" sz="4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8CF4-B808-4023-9E64-C538FA25290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409518" y="4622584"/>
            <a:ext cx="8231243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kumimoji="1" lang="zh-CN" altLang="en-US" sz="2800" b="1" dirty="0" smtClean="0"/>
              <a:t> 利用一维数组存储队列，随着入队、出队的操作，会出现“假溢出”现象，不利于空间的充分利用。</a:t>
            </a:r>
            <a:endParaRPr kumimoji="1" lang="en-US" altLang="zh-CN" sz="2800" b="1" dirty="0"/>
          </a:p>
        </p:txBody>
      </p:sp>
      <p:grpSp>
        <p:nvGrpSpPr>
          <p:cNvPr id="42" name="Group 5"/>
          <p:cNvGrpSpPr>
            <a:grpSpLocks/>
          </p:cNvGrpSpPr>
          <p:nvPr/>
        </p:nvGrpSpPr>
        <p:grpSpPr bwMode="auto">
          <a:xfrm>
            <a:off x="592083" y="1712432"/>
            <a:ext cx="2069148" cy="2459094"/>
            <a:chOff x="86" y="2030"/>
            <a:chExt cx="1066" cy="1315"/>
          </a:xfrm>
        </p:grpSpPr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699" y="3118"/>
              <a:ext cx="4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ea typeface="黑体" pitchFamily="49" charset="-122"/>
                </a:rPr>
                <a:t>空队列</a:t>
              </a:r>
              <a:endParaRPr lang="zh-CN" altLang="en-US" sz="2000" b="1" dirty="0">
                <a:ea typeface="黑体" pitchFamily="49" charset="-122"/>
              </a:endParaRPr>
            </a:p>
          </p:txBody>
        </p:sp>
        <p:grpSp>
          <p:nvGrpSpPr>
            <p:cNvPr id="100" name="Group 7"/>
            <p:cNvGrpSpPr>
              <a:grpSpLocks/>
            </p:cNvGrpSpPr>
            <p:nvPr/>
          </p:nvGrpSpPr>
          <p:grpSpPr bwMode="auto">
            <a:xfrm>
              <a:off x="86" y="2030"/>
              <a:ext cx="1039" cy="1171"/>
              <a:chOff x="86" y="2030"/>
              <a:chExt cx="1039" cy="1171"/>
            </a:xfrm>
          </p:grpSpPr>
          <p:sp>
            <p:nvSpPr>
              <p:cNvPr id="101" name="Rectangle 8"/>
              <p:cNvSpPr>
                <a:spLocks noChangeArrowheads="1"/>
              </p:cNvSpPr>
              <p:nvPr/>
            </p:nvSpPr>
            <p:spPr bwMode="auto">
              <a:xfrm>
                <a:off x="672" y="2844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aseline="-25000">
                  <a:ea typeface="黑体" pitchFamily="49" charset="-122"/>
                </a:endParaRPr>
              </a:p>
            </p:txBody>
          </p:sp>
          <p:sp>
            <p:nvSpPr>
              <p:cNvPr id="102" name="Rectangle 9"/>
              <p:cNvSpPr>
                <a:spLocks noChangeArrowheads="1"/>
              </p:cNvSpPr>
              <p:nvPr/>
            </p:nvSpPr>
            <p:spPr bwMode="auto">
              <a:xfrm>
                <a:off x="672" y="2639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aseline="-25000">
                  <a:ea typeface="黑体" pitchFamily="49" charset="-122"/>
                </a:endParaRPr>
              </a:p>
            </p:txBody>
          </p:sp>
          <p:sp>
            <p:nvSpPr>
              <p:cNvPr id="103" name="Rectangle 10"/>
              <p:cNvSpPr>
                <a:spLocks noChangeArrowheads="1"/>
              </p:cNvSpPr>
              <p:nvPr/>
            </p:nvSpPr>
            <p:spPr bwMode="auto">
              <a:xfrm>
                <a:off x="672" y="2434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aseline="-25000">
                  <a:ea typeface="黑体" pitchFamily="49" charset="-122"/>
                </a:endParaRPr>
              </a:p>
            </p:txBody>
          </p:sp>
          <p:sp>
            <p:nvSpPr>
              <p:cNvPr id="104" name="Rectangle 11"/>
              <p:cNvSpPr>
                <a:spLocks noChangeArrowheads="1"/>
              </p:cNvSpPr>
              <p:nvPr/>
            </p:nvSpPr>
            <p:spPr bwMode="auto">
              <a:xfrm>
                <a:off x="672" y="2231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aseline="-25000">
                  <a:ea typeface="黑体" pitchFamily="49" charset="-122"/>
                </a:endParaRPr>
              </a:p>
            </p:txBody>
          </p:sp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672" y="2030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aseline="-25000">
                  <a:ea typeface="黑体" pitchFamily="49" charset="-122"/>
                </a:endParaRPr>
              </a:p>
            </p:txBody>
          </p:sp>
          <p:grpSp>
            <p:nvGrpSpPr>
              <p:cNvPr id="106" name="Group 13"/>
              <p:cNvGrpSpPr>
                <a:grpSpLocks/>
              </p:cNvGrpSpPr>
              <p:nvPr/>
            </p:nvGrpSpPr>
            <p:grpSpPr bwMode="auto">
              <a:xfrm>
                <a:off x="96" y="2974"/>
                <a:ext cx="574" cy="227"/>
                <a:chOff x="221" y="1440"/>
                <a:chExt cx="574" cy="227"/>
              </a:xfrm>
            </p:grpSpPr>
            <p:sp>
              <p:nvSpPr>
                <p:cNvPr id="11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1" y="1440"/>
                  <a:ext cx="499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 smtClean="0">
                      <a:solidFill>
                        <a:schemeClr val="tx1"/>
                      </a:solidFill>
                    </a:rPr>
                    <a:t>front</a:t>
                  </a:r>
                  <a:endParaRPr lang="en-US" altLang="zh-CN" sz="2000" dirty="0">
                    <a:ea typeface="黑体" pitchFamily="49" charset="-122"/>
                  </a:endParaRPr>
                </a:p>
              </p:txBody>
            </p:sp>
            <p:sp>
              <p:nvSpPr>
                <p:cNvPr id="111" name="Line 15"/>
                <p:cNvSpPr>
                  <a:spLocks noChangeShapeType="1"/>
                </p:cNvSpPr>
                <p:nvPr/>
              </p:nvSpPr>
              <p:spPr bwMode="auto">
                <a:xfrm>
                  <a:off x="432" y="1484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Group 16"/>
              <p:cNvGrpSpPr>
                <a:grpSpLocks/>
              </p:cNvGrpSpPr>
              <p:nvPr/>
            </p:nvGrpSpPr>
            <p:grpSpPr bwMode="auto">
              <a:xfrm>
                <a:off x="86" y="2760"/>
                <a:ext cx="580" cy="227"/>
                <a:chOff x="355" y="3517"/>
                <a:chExt cx="580" cy="227"/>
              </a:xfrm>
            </p:grpSpPr>
            <p:sp>
              <p:nvSpPr>
                <p:cNvPr id="108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" y="3517"/>
                  <a:ext cx="317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 smtClean="0">
                      <a:ea typeface="黑体" pitchFamily="49" charset="-122"/>
                    </a:rPr>
                    <a:t>rear</a:t>
                  </a:r>
                  <a:endParaRPr lang="en-US" altLang="zh-CN" sz="2000" b="1" dirty="0">
                    <a:ea typeface="黑体" pitchFamily="49" charset="-122"/>
                  </a:endParaRPr>
                </a:p>
              </p:txBody>
            </p:sp>
            <p:sp>
              <p:nvSpPr>
                <p:cNvPr id="109" name="Line 18"/>
                <p:cNvSpPr>
                  <a:spLocks noChangeShapeType="1"/>
                </p:cNvSpPr>
                <p:nvPr/>
              </p:nvSpPr>
              <p:spPr bwMode="auto">
                <a:xfrm>
                  <a:off x="695" y="364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7" name="Group 21"/>
          <p:cNvGrpSpPr>
            <a:grpSpLocks/>
          </p:cNvGrpSpPr>
          <p:nvPr/>
        </p:nvGrpSpPr>
        <p:grpSpPr bwMode="auto">
          <a:xfrm>
            <a:off x="3157993" y="1747963"/>
            <a:ext cx="2059443" cy="2098178"/>
            <a:chOff x="1164" y="2049"/>
            <a:chExt cx="1061" cy="1122"/>
          </a:xfrm>
        </p:grpSpPr>
        <p:grpSp>
          <p:nvGrpSpPr>
            <p:cNvPr id="88" name="Group 22"/>
            <p:cNvGrpSpPr>
              <a:grpSpLocks/>
            </p:cNvGrpSpPr>
            <p:nvPr/>
          </p:nvGrpSpPr>
          <p:grpSpPr bwMode="auto">
            <a:xfrm>
              <a:off x="1164" y="2944"/>
              <a:ext cx="610" cy="227"/>
              <a:chOff x="1595" y="1410"/>
              <a:chExt cx="610" cy="227"/>
            </a:xfrm>
          </p:grpSpPr>
          <p:sp>
            <p:nvSpPr>
              <p:cNvPr id="97" name="Rectangle 23"/>
              <p:cNvSpPr>
                <a:spLocks noChangeArrowheads="1"/>
              </p:cNvSpPr>
              <p:nvPr/>
            </p:nvSpPr>
            <p:spPr bwMode="auto">
              <a:xfrm>
                <a:off x="1595" y="1410"/>
                <a:ext cx="499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front</a:t>
                </a:r>
                <a:endParaRPr lang="en-US" altLang="zh-CN" sz="2000" dirty="0">
                  <a:ea typeface="黑体" pitchFamily="49" charset="-122"/>
                </a:endParaRPr>
              </a:p>
            </p:txBody>
          </p:sp>
          <p:sp>
            <p:nvSpPr>
              <p:cNvPr id="98" name="Line 24"/>
              <p:cNvSpPr>
                <a:spLocks noChangeShapeType="1"/>
              </p:cNvSpPr>
              <p:nvPr/>
            </p:nvSpPr>
            <p:spPr bwMode="auto">
              <a:xfrm>
                <a:off x="1842" y="1440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9" name="Group 25"/>
            <p:cNvGrpSpPr>
              <a:grpSpLocks/>
            </p:cNvGrpSpPr>
            <p:nvPr/>
          </p:nvGrpSpPr>
          <p:grpSpPr bwMode="auto">
            <a:xfrm>
              <a:off x="1274" y="2264"/>
              <a:ext cx="512" cy="227"/>
              <a:chOff x="356" y="3165"/>
              <a:chExt cx="583" cy="227"/>
            </a:xfrm>
          </p:grpSpPr>
          <p:sp>
            <p:nvSpPr>
              <p:cNvPr id="95" name="Rectangle 26"/>
              <p:cNvSpPr>
                <a:spLocks noChangeArrowheads="1"/>
              </p:cNvSpPr>
              <p:nvPr/>
            </p:nvSpPr>
            <p:spPr bwMode="auto">
              <a:xfrm>
                <a:off x="356" y="3165"/>
                <a:ext cx="31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 smtClean="0">
                    <a:ea typeface="黑体" pitchFamily="49" charset="-122"/>
                  </a:rPr>
                  <a:t>rear</a:t>
                </a:r>
                <a:endParaRPr lang="en-US" altLang="zh-CN" sz="2000" b="1" dirty="0">
                  <a:ea typeface="黑体" pitchFamily="49" charset="-122"/>
                </a:endParaRPr>
              </a:p>
            </p:txBody>
          </p:sp>
          <p:sp>
            <p:nvSpPr>
              <p:cNvPr id="96" name="Line 27"/>
              <p:cNvSpPr>
                <a:spLocks noChangeShapeType="1"/>
              </p:cNvSpPr>
              <p:nvPr/>
            </p:nvSpPr>
            <p:spPr bwMode="auto">
              <a:xfrm>
                <a:off x="699" y="3243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0" name="Rectangle 28"/>
            <p:cNvSpPr>
              <a:spLocks noChangeArrowheads="1"/>
            </p:cNvSpPr>
            <p:nvPr/>
          </p:nvSpPr>
          <p:spPr bwMode="auto">
            <a:xfrm>
              <a:off x="1787" y="2659"/>
              <a:ext cx="438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ea typeface="黑体" pitchFamily="49" charset="-122"/>
                </a:rPr>
                <a:t>b</a:t>
              </a:r>
              <a:endParaRPr lang="zh-CN" altLang="en-US" dirty="0">
                <a:ea typeface="黑体" pitchFamily="49" charset="-122"/>
              </a:endParaRPr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1787" y="2455"/>
              <a:ext cx="438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ea typeface="黑体" pitchFamily="49" charset="-122"/>
                </a:rPr>
                <a:t>c</a:t>
              </a:r>
              <a:endParaRPr lang="zh-CN" altLang="en-US" dirty="0">
                <a:ea typeface="黑体" pitchFamily="49" charset="-122"/>
              </a:endParaRPr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1787" y="2251"/>
              <a:ext cx="438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aseline="-25000">
                <a:ea typeface="黑体" pitchFamily="49" charset="-122"/>
              </a:endParaRPr>
            </a:p>
          </p:txBody>
        </p:sp>
        <p:sp>
          <p:nvSpPr>
            <p:cNvPr id="93" name="Rectangle 31"/>
            <p:cNvSpPr>
              <a:spLocks noChangeArrowheads="1"/>
            </p:cNvSpPr>
            <p:nvPr/>
          </p:nvSpPr>
          <p:spPr bwMode="auto">
            <a:xfrm>
              <a:off x="1787" y="2049"/>
              <a:ext cx="438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aseline="-25000">
                <a:ea typeface="黑体" pitchFamily="49" charset="-122"/>
              </a:endParaRPr>
            </a:p>
          </p:txBody>
        </p:sp>
        <p:sp>
          <p:nvSpPr>
            <p:cNvPr id="94" name="Rectangle 32"/>
            <p:cNvSpPr>
              <a:spLocks noChangeArrowheads="1"/>
            </p:cNvSpPr>
            <p:nvPr/>
          </p:nvSpPr>
          <p:spPr bwMode="auto">
            <a:xfrm>
              <a:off x="1785" y="2862"/>
              <a:ext cx="438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ea typeface="黑体" pitchFamily="49" charset="-122"/>
                </a:rPr>
                <a:t>a</a:t>
              </a:r>
            </a:p>
          </p:txBody>
        </p:sp>
      </p:grpSp>
      <p:grpSp>
        <p:nvGrpSpPr>
          <p:cNvPr id="74" name="Group 35"/>
          <p:cNvGrpSpPr>
            <a:grpSpLocks/>
          </p:cNvGrpSpPr>
          <p:nvPr/>
        </p:nvGrpSpPr>
        <p:grpSpPr bwMode="auto">
          <a:xfrm>
            <a:off x="5959056" y="1420707"/>
            <a:ext cx="2071088" cy="2230950"/>
            <a:chOff x="2292" y="1874"/>
            <a:chExt cx="1067" cy="1193"/>
          </a:xfrm>
        </p:grpSpPr>
        <p:grpSp>
          <p:nvGrpSpPr>
            <p:cNvPr id="75" name="Group 36"/>
            <p:cNvGrpSpPr>
              <a:grpSpLocks/>
            </p:cNvGrpSpPr>
            <p:nvPr/>
          </p:nvGrpSpPr>
          <p:grpSpPr bwMode="auto">
            <a:xfrm>
              <a:off x="2292" y="2460"/>
              <a:ext cx="608" cy="227"/>
              <a:chOff x="2235" y="926"/>
              <a:chExt cx="608" cy="227"/>
            </a:xfrm>
          </p:grpSpPr>
          <p:sp>
            <p:nvSpPr>
              <p:cNvPr id="84" name="Rectangle 37"/>
              <p:cNvSpPr>
                <a:spLocks noChangeArrowheads="1"/>
              </p:cNvSpPr>
              <p:nvPr/>
            </p:nvSpPr>
            <p:spPr bwMode="auto">
              <a:xfrm>
                <a:off x="2235" y="926"/>
                <a:ext cx="499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front</a:t>
                </a:r>
                <a:endParaRPr lang="en-US" altLang="zh-CN" sz="2000" dirty="0">
                  <a:ea typeface="黑体" pitchFamily="49" charset="-122"/>
                </a:endParaRPr>
              </a:p>
            </p:txBody>
          </p:sp>
          <p:sp>
            <p:nvSpPr>
              <p:cNvPr id="85" name="Line 38"/>
              <p:cNvSpPr>
                <a:spLocks noChangeShapeType="1"/>
              </p:cNvSpPr>
              <p:nvPr/>
            </p:nvSpPr>
            <p:spPr bwMode="auto">
              <a:xfrm>
                <a:off x="2480" y="965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6" name="Group 39"/>
            <p:cNvGrpSpPr>
              <a:grpSpLocks/>
            </p:cNvGrpSpPr>
            <p:nvPr/>
          </p:nvGrpSpPr>
          <p:grpSpPr bwMode="auto">
            <a:xfrm>
              <a:off x="2367" y="1874"/>
              <a:ext cx="527" cy="227"/>
              <a:chOff x="400" y="3172"/>
              <a:chExt cx="527" cy="227"/>
            </a:xfrm>
          </p:grpSpPr>
          <p:sp>
            <p:nvSpPr>
              <p:cNvPr id="82" name="Rectangle 40"/>
              <p:cNvSpPr>
                <a:spLocks noChangeArrowheads="1"/>
              </p:cNvSpPr>
              <p:nvPr/>
            </p:nvSpPr>
            <p:spPr bwMode="auto">
              <a:xfrm>
                <a:off x="400" y="3172"/>
                <a:ext cx="31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 smtClean="0">
                    <a:ea typeface="黑体" pitchFamily="49" charset="-122"/>
                  </a:rPr>
                  <a:t>rear</a:t>
                </a:r>
                <a:endParaRPr lang="en-US" altLang="zh-CN" sz="2000" b="1" dirty="0">
                  <a:ea typeface="黑体" pitchFamily="49" charset="-122"/>
                </a:endParaRPr>
              </a:p>
            </p:txBody>
          </p:sp>
          <p:sp>
            <p:nvSpPr>
              <p:cNvPr id="83" name="Line 41"/>
              <p:cNvSpPr>
                <a:spLocks noChangeShapeType="1"/>
              </p:cNvSpPr>
              <p:nvPr/>
            </p:nvSpPr>
            <p:spPr bwMode="auto">
              <a:xfrm>
                <a:off x="687" y="3289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" name="Rectangle 42"/>
            <p:cNvSpPr>
              <a:spLocks noChangeArrowheads="1"/>
            </p:cNvSpPr>
            <p:nvPr/>
          </p:nvSpPr>
          <p:spPr bwMode="auto">
            <a:xfrm>
              <a:off x="2904" y="2251"/>
              <a:ext cx="451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ea typeface="黑体" pitchFamily="49" charset="-122"/>
                </a:rPr>
                <a:t>d</a:t>
              </a:r>
              <a:endParaRPr lang="zh-CN" altLang="en-US" dirty="0">
                <a:ea typeface="黑体" pitchFamily="49" charset="-122"/>
              </a:endParaRPr>
            </a:p>
          </p:txBody>
        </p:sp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2908" y="2051"/>
              <a:ext cx="451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ea typeface="黑体" pitchFamily="49" charset="-122"/>
                </a:rPr>
                <a:t>e</a:t>
              </a:r>
              <a:endParaRPr lang="zh-CN" altLang="en-US" dirty="0">
                <a:ea typeface="黑体" pitchFamily="49" charset="-122"/>
              </a:endParaRPr>
            </a:p>
          </p:txBody>
        </p:sp>
        <p:sp>
          <p:nvSpPr>
            <p:cNvPr id="79" name="Rectangle 44"/>
            <p:cNvSpPr>
              <a:spLocks noChangeArrowheads="1"/>
            </p:cNvSpPr>
            <p:nvPr/>
          </p:nvSpPr>
          <p:spPr bwMode="auto">
            <a:xfrm>
              <a:off x="2906" y="2863"/>
              <a:ext cx="451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dirty="0">
                <a:ea typeface="黑体" pitchFamily="49" charset="-122"/>
              </a:endParaRPr>
            </a:p>
          </p:txBody>
        </p:sp>
        <p:sp>
          <p:nvSpPr>
            <p:cNvPr id="80" name="Rectangle 45"/>
            <p:cNvSpPr>
              <a:spLocks noChangeArrowheads="1"/>
            </p:cNvSpPr>
            <p:nvPr/>
          </p:nvSpPr>
          <p:spPr bwMode="auto">
            <a:xfrm>
              <a:off x="2906" y="2655"/>
              <a:ext cx="451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dirty="0">
                <a:ea typeface="黑体" pitchFamily="49" charset="-122"/>
              </a:endParaRPr>
            </a:p>
          </p:txBody>
        </p:sp>
        <p:sp>
          <p:nvSpPr>
            <p:cNvPr id="81" name="Rectangle 46"/>
            <p:cNvSpPr>
              <a:spLocks noChangeArrowheads="1"/>
            </p:cNvSpPr>
            <p:nvPr/>
          </p:nvSpPr>
          <p:spPr bwMode="auto">
            <a:xfrm>
              <a:off x="2906" y="2448"/>
              <a:ext cx="451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ea typeface="黑体" pitchFamily="49" charset="-122"/>
                </a:rPr>
                <a:t>c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752" y="106317"/>
            <a:ext cx="7010400" cy="86677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latin typeface="华文新魏" pitchFamily="2" charset="-122"/>
                <a:ea typeface="华文新魏" pitchFamily="2" charset="-122"/>
              </a:rPr>
              <a:t>循环队列</a:t>
            </a:r>
            <a:endParaRPr lang="zh-CN" altLang="en-US" sz="4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8CF4-B808-4023-9E64-C538FA25290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373005" y="1128681"/>
            <a:ext cx="8231243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ea typeface="黑体" pitchFamily="49" charset="-122"/>
              </a:rPr>
              <a:t> 将为队列分配的向量空间看成为一个首尾相接的圆环，并称这种队列为</a:t>
            </a:r>
            <a:r>
              <a:rPr lang="zh-CN" altLang="en-US" sz="2800" b="1" dirty="0" smtClean="0">
                <a:solidFill>
                  <a:srgbClr val="FFFF00"/>
                </a:solidFill>
                <a:ea typeface="黑体" pitchFamily="49" charset="-122"/>
              </a:rPr>
              <a:t>循环队列</a:t>
            </a:r>
            <a:r>
              <a:rPr lang="en-US" altLang="zh-CN" sz="2800" b="1" dirty="0" smtClean="0">
                <a:ea typeface="黑体" pitchFamily="49" charset="-122"/>
              </a:rPr>
              <a:t>(Circular Queue)</a:t>
            </a:r>
            <a:r>
              <a:rPr lang="zh-CN" altLang="en-US" sz="2800" b="1" dirty="0" smtClean="0">
                <a:ea typeface="黑体" pitchFamily="49" charset="-122"/>
              </a:rPr>
              <a:t>。</a:t>
            </a:r>
            <a:endParaRPr kumimoji="1" lang="en-US" altLang="zh-CN" sz="2800" b="1" dirty="0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2344707" y="2224071"/>
            <a:ext cx="3460740" cy="3327777"/>
            <a:chOff x="198" y="2341"/>
            <a:chExt cx="1593" cy="1563"/>
          </a:xfrm>
        </p:grpSpPr>
        <p:grpSp>
          <p:nvGrpSpPr>
            <p:cNvPr id="128" name="Group 5"/>
            <p:cNvGrpSpPr>
              <a:grpSpLocks/>
            </p:cNvGrpSpPr>
            <p:nvPr/>
          </p:nvGrpSpPr>
          <p:grpSpPr bwMode="auto">
            <a:xfrm>
              <a:off x="521" y="2679"/>
              <a:ext cx="1270" cy="1225"/>
              <a:chOff x="3107" y="2840"/>
              <a:chExt cx="1270" cy="1225"/>
            </a:xfrm>
          </p:grpSpPr>
          <p:grpSp>
            <p:nvGrpSpPr>
              <p:cNvPr id="138" name="Group 6"/>
              <p:cNvGrpSpPr>
                <a:grpSpLocks/>
              </p:cNvGrpSpPr>
              <p:nvPr/>
            </p:nvGrpSpPr>
            <p:grpSpPr bwMode="auto">
              <a:xfrm>
                <a:off x="3107" y="2840"/>
                <a:ext cx="1270" cy="1225"/>
                <a:chOff x="3107" y="2840"/>
                <a:chExt cx="1270" cy="1225"/>
              </a:xfrm>
            </p:grpSpPr>
            <p:sp>
              <p:nvSpPr>
                <p:cNvPr id="145" name="Oval 7"/>
                <p:cNvSpPr>
                  <a:spLocks noChangeArrowheads="1"/>
                </p:cNvSpPr>
                <p:nvPr/>
              </p:nvSpPr>
              <p:spPr bwMode="auto">
                <a:xfrm>
                  <a:off x="3547" y="3278"/>
                  <a:ext cx="363" cy="36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黑体" pitchFamily="49" charset="-122"/>
                  </a:endParaRPr>
                </a:p>
              </p:txBody>
            </p:sp>
            <p:grpSp>
              <p:nvGrpSpPr>
                <p:cNvPr id="146" name="Group 8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25" cy="1188"/>
                </a:xfrm>
              </p:grpSpPr>
              <p:sp>
                <p:nvSpPr>
                  <p:cNvPr id="14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107" y="2840"/>
                    <a:ext cx="1225" cy="118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sp>
                <p:nvSpPr>
                  <p:cNvPr id="14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840"/>
                    <a:ext cx="0" cy="40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3627"/>
                    <a:ext cx="0" cy="40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62" y="3158"/>
                    <a:ext cx="408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3537"/>
                    <a:ext cx="354" cy="17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854" y="3566"/>
                    <a:ext cx="387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152" y="3190"/>
                    <a:ext cx="387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9" name="Rectangle 16"/>
              <p:cNvSpPr>
                <a:spLocks noChangeArrowheads="1"/>
              </p:cNvSpPr>
              <p:nvPr/>
            </p:nvSpPr>
            <p:spPr bwMode="auto">
              <a:xfrm>
                <a:off x="3809" y="3016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>
                    <a:ea typeface="黑体" pitchFamily="49" charset="-122"/>
                  </a:rPr>
                  <a:t>1</a:t>
                </a:r>
                <a:endParaRPr lang="en-US" altLang="zh-CN" sz="2000" b="1" dirty="0">
                  <a:ea typeface="黑体" pitchFamily="49" charset="-122"/>
                </a:endParaRPr>
              </a:p>
            </p:txBody>
          </p:sp>
          <p:sp>
            <p:nvSpPr>
              <p:cNvPr id="140" name="Rectangle 17"/>
              <p:cNvSpPr>
                <a:spLocks noChangeArrowheads="1"/>
              </p:cNvSpPr>
              <p:nvPr/>
            </p:nvSpPr>
            <p:spPr bwMode="auto">
              <a:xfrm>
                <a:off x="4011" y="3394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 b="1" dirty="0"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141" name="Rectangle 18"/>
              <p:cNvSpPr>
                <a:spLocks noChangeArrowheads="1"/>
              </p:cNvSpPr>
              <p:nvPr/>
            </p:nvSpPr>
            <p:spPr bwMode="auto">
              <a:xfrm>
                <a:off x="3826" y="3720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>
                    <a:ea typeface="黑体" pitchFamily="49" charset="-122"/>
                  </a:rPr>
                  <a:t>3</a:t>
                </a:r>
                <a:endParaRPr lang="en-US" altLang="zh-CN" sz="2000" b="1" dirty="0">
                  <a:ea typeface="黑体" pitchFamily="49" charset="-122"/>
                </a:endParaRPr>
              </a:p>
            </p:txBody>
          </p:sp>
          <p:sp>
            <p:nvSpPr>
              <p:cNvPr id="142" name="Rectangle 19"/>
              <p:cNvSpPr>
                <a:spLocks noChangeArrowheads="1"/>
              </p:cNvSpPr>
              <p:nvPr/>
            </p:nvSpPr>
            <p:spPr bwMode="auto">
              <a:xfrm>
                <a:off x="3406" y="3720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>
                    <a:ea typeface="黑体" pitchFamily="49" charset="-122"/>
                  </a:rPr>
                  <a:t>4</a:t>
                </a:r>
              </a:p>
            </p:txBody>
          </p:sp>
          <p:sp>
            <p:nvSpPr>
              <p:cNvPr id="143" name="Rectangle 20"/>
              <p:cNvSpPr>
                <a:spLocks noChangeArrowheads="1"/>
              </p:cNvSpPr>
              <p:nvPr/>
            </p:nvSpPr>
            <p:spPr bwMode="auto">
              <a:xfrm>
                <a:off x="3171" y="3377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>
                    <a:ea typeface="黑体" pitchFamily="49" charset="-122"/>
                  </a:rPr>
                  <a:t>5</a:t>
                </a:r>
              </a:p>
            </p:txBody>
          </p:sp>
          <p:sp>
            <p:nvSpPr>
              <p:cNvPr id="144" name="Rectangle 21"/>
              <p:cNvSpPr>
                <a:spLocks noChangeArrowheads="1"/>
              </p:cNvSpPr>
              <p:nvPr/>
            </p:nvSpPr>
            <p:spPr bwMode="auto">
              <a:xfrm>
                <a:off x="3423" y="3068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>
                    <a:ea typeface="黑体" pitchFamily="49" charset="-122"/>
                  </a:rPr>
                  <a:t>0</a:t>
                </a:r>
              </a:p>
            </p:txBody>
          </p:sp>
        </p:grpSp>
        <p:grpSp>
          <p:nvGrpSpPr>
            <p:cNvPr id="130" name="Group 23"/>
            <p:cNvGrpSpPr>
              <a:grpSpLocks/>
            </p:cNvGrpSpPr>
            <p:nvPr/>
          </p:nvGrpSpPr>
          <p:grpSpPr bwMode="auto">
            <a:xfrm>
              <a:off x="198" y="2519"/>
              <a:ext cx="454" cy="408"/>
              <a:chOff x="198" y="2408"/>
              <a:chExt cx="454" cy="408"/>
            </a:xfrm>
          </p:grpSpPr>
          <p:sp>
            <p:nvSpPr>
              <p:cNvPr id="135" name="Rectangle 24"/>
              <p:cNvSpPr>
                <a:spLocks noChangeArrowheads="1"/>
              </p:cNvSpPr>
              <p:nvPr/>
            </p:nvSpPr>
            <p:spPr bwMode="auto">
              <a:xfrm>
                <a:off x="198" y="2408"/>
                <a:ext cx="408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 err="1" smtClean="0">
                    <a:ea typeface="黑体" pitchFamily="49" charset="-122"/>
                  </a:rPr>
                  <a:t>Q.front</a:t>
                </a:r>
                <a:endParaRPr lang="en-US" altLang="zh-CN" sz="2800" b="1" dirty="0">
                  <a:ea typeface="黑体" pitchFamily="49" charset="-122"/>
                </a:endParaRPr>
              </a:p>
            </p:txBody>
          </p:sp>
          <p:sp>
            <p:nvSpPr>
              <p:cNvPr id="136" name="Line 25"/>
              <p:cNvSpPr>
                <a:spLocks noChangeShapeType="1"/>
              </p:cNvSpPr>
              <p:nvPr/>
            </p:nvSpPr>
            <p:spPr bwMode="auto">
              <a:xfrm>
                <a:off x="212" y="2606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" name="Line 26"/>
              <p:cNvSpPr>
                <a:spLocks noChangeShapeType="1"/>
              </p:cNvSpPr>
              <p:nvPr/>
            </p:nvSpPr>
            <p:spPr bwMode="auto">
              <a:xfrm>
                <a:off x="615" y="2606"/>
                <a:ext cx="37" cy="2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1" name="Group 27"/>
            <p:cNvGrpSpPr>
              <a:grpSpLocks/>
            </p:cNvGrpSpPr>
            <p:nvPr/>
          </p:nvGrpSpPr>
          <p:grpSpPr bwMode="auto">
            <a:xfrm>
              <a:off x="852" y="2341"/>
              <a:ext cx="363" cy="408"/>
              <a:chOff x="852" y="2230"/>
              <a:chExt cx="363" cy="408"/>
            </a:xfrm>
          </p:grpSpPr>
          <p:sp>
            <p:nvSpPr>
              <p:cNvPr id="132" name="Rectangle 28"/>
              <p:cNvSpPr>
                <a:spLocks noChangeArrowheads="1"/>
              </p:cNvSpPr>
              <p:nvPr/>
            </p:nvSpPr>
            <p:spPr bwMode="auto">
              <a:xfrm>
                <a:off x="852" y="2230"/>
                <a:ext cx="363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 err="1" smtClean="0">
                    <a:ea typeface="黑体" pitchFamily="49" charset="-122"/>
                  </a:rPr>
                  <a:t>Q.rear</a:t>
                </a:r>
                <a:endParaRPr lang="en-US" altLang="zh-CN" sz="2800" b="1" dirty="0">
                  <a:ea typeface="黑体" pitchFamily="49" charset="-122"/>
                </a:endParaRPr>
              </a:p>
            </p:txBody>
          </p:sp>
          <p:sp>
            <p:nvSpPr>
              <p:cNvPr id="133" name="Line 29"/>
              <p:cNvSpPr>
                <a:spLocks noChangeShapeType="1"/>
              </p:cNvSpPr>
              <p:nvPr/>
            </p:nvSpPr>
            <p:spPr bwMode="auto">
              <a:xfrm>
                <a:off x="852" y="2457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" name="Line 30"/>
              <p:cNvSpPr>
                <a:spLocks noChangeShapeType="1"/>
              </p:cNvSpPr>
              <p:nvPr/>
            </p:nvSpPr>
            <p:spPr bwMode="auto">
              <a:xfrm>
                <a:off x="852" y="245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970-0E5D-479E-9A6C-AA8C764F40EA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内容占位符 1"/>
          <p:cNvSpPr>
            <a:spLocks noGrp="1"/>
          </p:cNvSpPr>
          <p:nvPr>
            <p:ph/>
          </p:nvPr>
        </p:nvSpPr>
        <p:spPr>
          <a:xfrm>
            <a:off x="214313" y="45"/>
            <a:ext cx="8715375" cy="1000125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zh-CN" altLang="en-US" sz="2400" b="1" smtClean="0"/>
              <a:t>例：设有循环队列</a:t>
            </a:r>
            <a:r>
              <a:rPr lang="en-US" altLang="zh-CN" sz="2400" b="1" smtClean="0"/>
              <a:t>QU[0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5]</a:t>
            </a:r>
            <a:r>
              <a:rPr lang="zh-CN" altLang="en-US" sz="2400" b="1" smtClean="0"/>
              <a:t>，其初始状态是</a:t>
            </a:r>
            <a:r>
              <a:rPr lang="en-US" altLang="zh-CN" sz="2400" b="1" smtClean="0"/>
              <a:t>front=rear=0</a:t>
            </a:r>
            <a:r>
              <a:rPr lang="zh-CN" altLang="en-US" sz="2400" b="1" smtClean="0"/>
              <a:t>，各种操作后队列的头、尾指针的状态变化情况如下图所示。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14313" y="771529"/>
            <a:ext cx="8763000" cy="2913062"/>
            <a:chOff x="113" y="2412"/>
            <a:chExt cx="5520" cy="1835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13" y="2412"/>
              <a:ext cx="1593" cy="1835"/>
              <a:chOff x="198" y="2341"/>
              <a:chExt cx="1593" cy="1835"/>
            </a:xfrm>
          </p:grpSpPr>
          <p:grpSp>
            <p:nvGrpSpPr>
              <p:cNvPr id="68" name="Group 5"/>
              <p:cNvGrpSpPr>
                <a:grpSpLocks/>
              </p:cNvGrpSpPr>
              <p:nvPr/>
            </p:nvGrpSpPr>
            <p:grpSpPr bwMode="auto">
              <a:xfrm>
                <a:off x="521" y="2679"/>
                <a:ext cx="1270" cy="1225"/>
                <a:chOff x="3107" y="2840"/>
                <a:chExt cx="1270" cy="1225"/>
              </a:xfrm>
            </p:grpSpPr>
            <p:grpSp>
              <p:nvGrpSpPr>
                <p:cNvPr id="78" name="Group 6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8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8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87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8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9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9" name="Rectangle 16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80" name="Rectangle 17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81" name="Rectangle 18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82" name="Rectangle 19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83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84" name="Rectangle 21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69" name="Rectangle 22"/>
              <p:cNvSpPr>
                <a:spLocks noChangeArrowheads="1"/>
              </p:cNvSpPr>
              <p:nvPr/>
            </p:nvSpPr>
            <p:spPr bwMode="auto">
              <a:xfrm>
                <a:off x="703" y="3949"/>
                <a:ext cx="86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(a)  </a:t>
                </a:r>
                <a:r>
                  <a:rPr lang="zh-CN" altLang="en-US" sz="2000" b="1">
                    <a:ea typeface="楷体_GB2312" pitchFamily="49" charset="-122"/>
                  </a:rPr>
                  <a:t>空队列</a:t>
                </a:r>
              </a:p>
            </p:txBody>
          </p:sp>
          <p:grpSp>
            <p:nvGrpSpPr>
              <p:cNvPr id="70" name="Group 23"/>
              <p:cNvGrpSpPr>
                <a:grpSpLocks/>
              </p:cNvGrpSpPr>
              <p:nvPr/>
            </p:nvGrpSpPr>
            <p:grpSpPr bwMode="auto">
              <a:xfrm>
                <a:off x="198" y="2519"/>
                <a:ext cx="454" cy="408"/>
                <a:chOff x="198" y="2408"/>
                <a:chExt cx="454" cy="408"/>
              </a:xfrm>
            </p:grpSpPr>
            <p:sp>
              <p:nvSpPr>
                <p:cNvPr id="75" name="Rectangle 24"/>
                <p:cNvSpPr>
                  <a:spLocks noChangeArrowheads="1"/>
                </p:cNvSpPr>
                <p:nvPr/>
              </p:nvSpPr>
              <p:spPr bwMode="auto">
                <a:xfrm>
                  <a:off x="198" y="2408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76" name="Line 25"/>
                <p:cNvSpPr>
                  <a:spLocks noChangeShapeType="1"/>
                </p:cNvSpPr>
                <p:nvPr/>
              </p:nvSpPr>
              <p:spPr bwMode="auto">
                <a:xfrm>
                  <a:off x="212" y="2606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7" name="Line 26"/>
                <p:cNvSpPr>
                  <a:spLocks noChangeShapeType="1"/>
                </p:cNvSpPr>
                <p:nvPr/>
              </p:nvSpPr>
              <p:spPr bwMode="auto">
                <a:xfrm>
                  <a:off x="615" y="2606"/>
                  <a:ext cx="37" cy="21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Group 27"/>
              <p:cNvGrpSpPr>
                <a:grpSpLocks/>
              </p:cNvGrpSpPr>
              <p:nvPr/>
            </p:nvGrpSpPr>
            <p:grpSpPr bwMode="auto">
              <a:xfrm>
                <a:off x="852" y="2341"/>
                <a:ext cx="363" cy="408"/>
                <a:chOff x="852" y="2230"/>
                <a:chExt cx="363" cy="408"/>
              </a:xfrm>
            </p:grpSpPr>
            <p:sp>
              <p:nvSpPr>
                <p:cNvPr id="72" name="Rectangle 28"/>
                <p:cNvSpPr>
                  <a:spLocks noChangeArrowheads="1"/>
                </p:cNvSpPr>
                <p:nvPr/>
              </p:nvSpPr>
              <p:spPr bwMode="auto">
                <a:xfrm>
                  <a:off x="852" y="2230"/>
                  <a:ext cx="363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73" name="Line 29"/>
                <p:cNvSpPr>
                  <a:spLocks noChangeShapeType="1"/>
                </p:cNvSpPr>
                <p:nvPr/>
              </p:nvSpPr>
              <p:spPr bwMode="auto">
                <a:xfrm>
                  <a:off x="852" y="2457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" name="Line 30"/>
                <p:cNvSpPr>
                  <a:spLocks noChangeShapeType="1"/>
                </p:cNvSpPr>
                <p:nvPr/>
              </p:nvSpPr>
              <p:spPr bwMode="auto">
                <a:xfrm>
                  <a:off x="852" y="2457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861" y="2570"/>
              <a:ext cx="1593" cy="1657"/>
              <a:chOff x="1837" y="2570"/>
              <a:chExt cx="1593" cy="1657"/>
            </a:xfrm>
          </p:grpSpPr>
          <p:grpSp>
            <p:nvGrpSpPr>
              <p:cNvPr id="38" name="Group 32"/>
              <p:cNvGrpSpPr>
                <a:grpSpLocks/>
              </p:cNvGrpSpPr>
              <p:nvPr/>
            </p:nvGrpSpPr>
            <p:grpSpPr bwMode="auto">
              <a:xfrm>
                <a:off x="2160" y="2730"/>
                <a:ext cx="1270" cy="1225"/>
                <a:chOff x="3107" y="2840"/>
                <a:chExt cx="1270" cy="1225"/>
              </a:xfrm>
            </p:grpSpPr>
            <p:grpSp>
              <p:nvGrpSpPr>
                <p:cNvPr id="52" name="Group 33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59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6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61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62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3" name="Rectangle 43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54" name="Rectangle 44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55" name="Rectangle 45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56" name="Rectangle 46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57" name="Rectangle 47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58" name="Rectangle 48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39" name="Rectangle 49"/>
              <p:cNvSpPr>
                <a:spLocks noChangeArrowheads="1"/>
              </p:cNvSpPr>
              <p:nvPr/>
            </p:nvSpPr>
            <p:spPr bwMode="auto">
              <a:xfrm>
                <a:off x="2251" y="4000"/>
                <a:ext cx="113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(b)  d, e, b, g</a:t>
                </a:r>
                <a:r>
                  <a:rPr lang="zh-CN" altLang="en-US" sz="2000" b="1">
                    <a:ea typeface="黑体" pitchFamily="49" charset="-122"/>
                  </a:rPr>
                  <a:t>入</a:t>
                </a:r>
                <a:r>
                  <a:rPr lang="zh-CN" altLang="en-US" sz="2000" b="1">
                    <a:ea typeface="楷体_GB2312" pitchFamily="49" charset="-122"/>
                  </a:rPr>
                  <a:t>队</a:t>
                </a:r>
              </a:p>
            </p:txBody>
          </p:sp>
          <p:grpSp>
            <p:nvGrpSpPr>
              <p:cNvPr id="40" name="Group 50"/>
              <p:cNvGrpSpPr>
                <a:grpSpLocks/>
              </p:cNvGrpSpPr>
              <p:nvPr/>
            </p:nvGrpSpPr>
            <p:grpSpPr bwMode="auto">
              <a:xfrm>
                <a:off x="1837" y="2570"/>
                <a:ext cx="454" cy="408"/>
                <a:chOff x="198" y="2408"/>
                <a:chExt cx="454" cy="408"/>
              </a:xfrm>
            </p:grpSpPr>
            <p:sp>
              <p:nvSpPr>
                <p:cNvPr id="49" name="Rectangle 51"/>
                <p:cNvSpPr>
                  <a:spLocks noChangeArrowheads="1"/>
                </p:cNvSpPr>
                <p:nvPr/>
              </p:nvSpPr>
              <p:spPr bwMode="auto">
                <a:xfrm>
                  <a:off x="198" y="2408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50" name="Line 52"/>
                <p:cNvSpPr>
                  <a:spLocks noChangeShapeType="1"/>
                </p:cNvSpPr>
                <p:nvPr/>
              </p:nvSpPr>
              <p:spPr bwMode="auto">
                <a:xfrm>
                  <a:off x="212" y="2606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" name="Line 53"/>
                <p:cNvSpPr>
                  <a:spLocks noChangeShapeType="1"/>
                </p:cNvSpPr>
                <p:nvPr/>
              </p:nvSpPr>
              <p:spPr bwMode="auto">
                <a:xfrm>
                  <a:off x="615" y="2606"/>
                  <a:ext cx="37" cy="21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Rectangle 54"/>
              <p:cNvSpPr>
                <a:spLocks noChangeArrowheads="1"/>
              </p:cNvSpPr>
              <p:nvPr/>
            </p:nvSpPr>
            <p:spPr bwMode="auto">
              <a:xfrm>
                <a:off x="2387" y="2845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d</a:t>
                </a:r>
              </a:p>
            </p:txBody>
          </p:sp>
          <p:sp>
            <p:nvSpPr>
              <p:cNvPr id="42" name="Rectangle 55"/>
              <p:cNvSpPr>
                <a:spLocks noChangeArrowheads="1"/>
              </p:cNvSpPr>
              <p:nvPr/>
            </p:nvSpPr>
            <p:spPr bwMode="auto">
              <a:xfrm>
                <a:off x="2931" y="2866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e</a:t>
                </a:r>
              </a:p>
            </p:txBody>
          </p:sp>
          <p:sp>
            <p:nvSpPr>
              <p:cNvPr id="43" name="Rectangle 56"/>
              <p:cNvSpPr>
                <a:spLocks noChangeArrowheads="1"/>
              </p:cNvSpPr>
              <p:nvPr/>
            </p:nvSpPr>
            <p:spPr bwMode="auto">
              <a:xfrm>
                <a:off x="3158" y="3274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b</a:t>
                </a:r>
              </a:p>
            </p:txBody>
          </p:sp>
          <p:sp>
            <p:nvSpPr>
              <p:cNvPr id="44" name="Rectangle 57"/>
              <p:cNvSpPr>
                <a:spLocks noChangeArrowheads="1"/>
              </p:cNvSpPr>
              <p:nvPr/>
            </p:nvSpPr>
            <p:spPr bwMode="auto">
              <a:xfrm>
                <a:off x="2886" y="3637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g</a:t>
                </a:r>
              </a:p>
            </p:txBody>
          </p:sp>
          <p:grpSp>
            <p:nvGrpSpPr>
              <p:cNvPr id="45" name="Group 58"/>
              <p:cNvGrpSpPr>
                <a:grpSpLocks/>
              </p:cNvGrpSpPr>
              <p:nvPr/>
            </p:nvGrpSpPr>
            <p:grpSpPr bwMode="auto">
              <a:xfrm>
                <a:off x="1881" y="3664"/>
                <a:ext cx="500" cy="230"/>
                <a:chOff x="1881" y="3664"/>
                <a:chExt cx="500" cy="230"/>
              </a:xfrm>
            </p:grpSpPr>
            <p:sp>
              <p:nvSpPr>
                <p:cNvPr id="46" name="Rectangle 59"/>
                <p:cNvSpPr>
                  <a:spLocks noChangeArrowheads="1"/>
                </p:cNvSpPr>
                <p:nvPr/>
              </p:nvSpPr>
              <p:spPr bwMode="auto">
                <a:xfrm>
                  <a:off x="1947" y="3664"/>
                  <a:ext cx="316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47" name="Line 60"/>
                <p:cNvSpPr>
                  <a:spLocks noChangeShapeType="1"/>
                </p:cNvSpPr>
                <p:nvPr/>
              </p:nvSpPr>
              <p:spPr bwMode="auto">
                <a:xfrm>
                  <a:off x="1881" y="389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290" y="3801"/>
                  <a:ext cx="91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3621" y="2738"/>
              <a:ext cx="2012" cy="1497"/>
              <a:chOff x="3613" y="2730"/>
              <a:chExt cx="2012" cy="1497"/>
            </a:xfrm>
          </p:grpSpPr>
          <p:grpSp>
            <p:nvGrpSpPr>
              <p:cNvPr id="10" name="Group 63"/>
              <p:cNvGrpSpPr>
                <a:grpSpLocks/>
              </p:cNvGrpSpPr>
              <p:nvPr/>
            </p:nvGrpSpPr>
            <p:grpSpPr bwMode="auto">
              <a:xfrm>
                <a:off x="3923" y="2730"/>
                <a:ext cx="1270" cy="1225"/>
                <a:chOff x="3107" y="2840"/>
                <a:chExt cx="1270" cy="1225"/>
              </a:xfrm>
            </p:grpSpPr>
            <p:grpSp>
              <p:nvGrpSpPr>
                <p:cNvPr id="22" name="Group 64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29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30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31" name="Oval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32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" name="Line 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" name="Line 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3" name="Rectangle 74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24" name="Rectangle 75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25" name="Rectangle 76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26" name="Rectangle 77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27" name="Rectangle 78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28" name="Rectangle 79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11" name="Rectangle 80"/>
              <p:cNvSpPr>
                <a:spLocks noChangeArrowheads="1"/>
              </p:cNvSpPr>
              <p:nvPr/>
            </p:nvSpPr>
            <p:spPr bwMode="auto">
              <a:xfrm>
                <a:off x="4150" y="4000"/>
                <a:ext cx="99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(c)   d, e</a:t>
                </a:r>
                <a:r>
                  <a:rPr lang="zh-CN" altLang="en-US" sz="2000" b="1">
                    <a:ea typeface="楷体_GB2312" pitchFamily="49" charset="-122"/>
                  </a:rPr>
                  <a:t>出队</a:t>
                </a:r>
              </a:p>
            </p:txBody>
          </p:sp>
          <p:sp>
            <p:nvSpPr>
              <p:cNvPr id="12" name="Rectangle 81"/>
              <p:cNvSpPr>
                <a:spLocks noChangeArrowheads="1"/>
              </p:cNvSpPr>
              <p:nvPr/>
            </p:nvSpPr>
            <p:spPr bwMode="auto">
              <a:xfrm>
                <a:off x="4921" y="3274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b</a:t>
                </a:r>
              </a:p>
            </p:txBody>
          </p:sp>
          <p:sp>
            <p:nvSpPr>
              <p:cNvPr id="13" name="Rectangle 82"/>
              <p:cNvSpPr>
                <a:spLocks noChangeArrowheads="1"/>
              </p:cNvSpPr>
              <p:nvPr/>
            </p:nvSpPr>
            <p:spPr bwMode="auto">
              <a:xfrm>
                <a:off x="4649" y="3637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g</a:t>
                </a:r>
              </a:p>
            </p:txBody>
          </p:sp>
          <p:grpSp>
            <p:nvGrpSpPr>
              <p:cNvPr id="14" name="Group 83"/>
              <p:cNvGrpSpPr>
                <a:grpSpLocks/>
              </p:cNvGrpSpPr>
              <p:nvPr/>
            </p:nvGrpSpPr>
            <p:grpSpPr bwMode="auto">
              <a:xfrm>
                <a:off x="5171" y="2859"/>
                <a:ext cx="454" cy="301"/>
                <a:chOff x="5161" y="2886"/>
                <a:chExt cx="454" cy="301"/>
              </a:xfrm>
            </p:grpSpPr>
            <p:sp>
              <p:nvSpPr>
                <p:cNvPr id="19" name="Rectangle 84"/>
                <p:cNvSpPr>
                  <a:spLocks noChangeArrowheads="1"/>
                </p:cNvSpPr>
                <p:nvPr/>
              </p:nvSpPr>
              <p:spPr bwMode="auto">
                <a:xfrm>
                  <a:off x="5193" y="2886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20" name="Line 85"/>
                <p:cNvSpPr>
                  <a:spLocks noChangeShapeType="1"/>
                </p:cNvSpPr>
                <p:nvPr/>
              </p:nvSpPr>
              <p:spPr bwMode="auto">
                <a:xfrm>
                  <a:off x="5207" y="3092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5161" y="3097"/>
                  <a:ext cx="46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87"/>
              <p:cNvGrpSpPr>
                <a:grpSpLocks/>
              </p:cNvGrpSpPr>
              <p:nvPr/>
            </p:nvGrpSpPr>
            <p:grpSpPr bwMode="auto">
              <a:xfrm>
                <a:off x="3613" y="3667"/>
                <a:ext cx="514" cy="231"/>
                <a:chOff x="3613" y="3667"/>
                <a:chExt cx="514" cy="231"/>
              </a:xfrm>
            </p:grpSpPr>
            <p:sp>
              <p:nvSpPr>
                <p:cNvPr id="16" name="Rectangle 88"/>
                <p:cNvSpPr>
                  <a:spLocks noChangeArrowheads="1"/>
                </p:cNvSpPr>
                <p:nvPr/>
              </p:nvSpPr>
              <p:spPr bwMode="auto">
                <a:xfrm>
                  <a:off x="3671" y="3667"/>
                  <a:ext cx="316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17" name="Line 89"/>
                <p:cNvSpPr>
                  <a:spLocks noChangeShapeType="1"/>
                </p:cNvSpPr>
                <p:nvPr/>
              </p:nvSpPr>
              <p:spPr bwMode="auto">
                <a:xfrm>
                  <a:off x="3613" y="3897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014" y="3785"/>
                  <a:ext cx="113" cy="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4" name="Group 3"/>
          <p:cNvGrpSpPr>
            <a:grpSpLocks/>
          </p:cNvGrpSpPr>
          <p:nvPr/>
        </p:nvGrpSpPr>
        <p:grpSpPr bwMode="auto">
          <a:xfrm>
            <a:off x="563563" y="3584614"/>
            <a:ext cx="8366125" cy="2728913"/>
            <a:chOff x="249" y="118"/>
            <a:chExt cx="5270" cy="1719"/>
          </a:xfrm>
        </p:grpSpPr>
        <p:grpSp>
          <p:nvGrpSpPr>
            <p:cNvPr id="95" name="Group 4"/>
            <p:cNvGrpSpPr>
              <a:grpSpLocks/>
            </p:cNvGrpSpPr>
            <p:nvPr/>
          </p:nvGrpSpPr>
          <p:grpSpPr bwMode="auto">
            <a:xfrm>
              <a:off x="249" y="118"/>
              <a:ext cx="1702" cy="1682"/>
              <a:chOff x="249" y="118"/>
              <a:chExt cx="1702" cy="1682"/>
            </a:xfrm>
          </p:grpSpPr>
          <p:grpSp>
            <p:nvGrpSpPr>
              <p:cNvPr id="159" name="Group 5"/>
              <p:cNvGrpSpPr>
                <a:grpSpLocks/>
              </p:cNvGrpSpPr>
              <p:nvPr/>
            </p:nvGrpSpPr>
            <p:grpSpPr bwMode="auto">
              <a:xfrm>
                <a:off x="249" y="295"/>
                <a:ext cx="1270" cy="1225"/>
                <a:chOff x="3107" y="2840"/>
                <a:chExt cx="1270" cy="1225"/>
              </a:xfrm>
            </p:grpSpPr>
            <p:grpSp>
              <p:nvGrpSpPr>
                <p:cNvPr id="174" name="Group 6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81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18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83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184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7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75" name="Rectangle 16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176" name="Rectangle 17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177" name="Rectangle 18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178" name="Rectangle 19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179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180" name="Rectangle 21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160" name="Rectangle 22"/>
              <p:cNvSpPr>
                <a:spLocks noChangeArrowheads="1"/>
              </p:cNvSpPr>
              <p:nvPr/>
            </p:nvSpPr>
            <p:spPr bwMode="auto">
              <a:xfrm>
                <a:off x="412" y="1573"/>
                <a:ext cx="104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ea typeface="黑体" pitchFamily="49" charset="-122"/>
                  </a:rPr>
                  <a:t>(d)   </a:t>
                </a:r>
                <a:r>
                  <a:rPr lang="en-US" altLang="zh-CN" sz="2000" b="1" dirty="0" err="1">
                    <a:ea typeface="黑体" pitchFamily="49" charset="-122"/>
                  </a:rPr>
                  <a:t>i</a:t>
                </a:r>
                <a:r>
                  <a:rPr lang="en-US" altLang="zh-CN" sz="2000" b="1" dirty="0">
                    <a:ea typeface="黑体" pitchFamily="49" charset="-122"/>
                  </a:rPr>
                  <a:t>, j, k</a:t>
                </a:r>
                <a:r>
                  <a:rPr lang="zh-CN" altLang="en-US" sz="2000" b="1" dirty="0">
                    <a:ea typeface="黑体" pitchFamily="49" charset="-122"/>
                  </a:rPr>
                  <a:t>入</a:t>
                </a:r>
                <a:r>
                  <a:rPr lang="zh-CN" altLang="en-US" sz="2000" b="1" dirty="0">
                    <a:ea typeface="楷体_GB2312" pitchFamily="49" charset="-122"/>
                  </a:rPr>
                  <a:t>队</a:t>
                </a:r>
              </a:p>
            </p:txBody>
          </p:sp>
          <p:sp>
            <p:nvSpPr>
              <p:cNvPr id="161" name="Rectangle 23"/>
              <p:cNvSpPr>
                <a:spLocks noChangeArrowheads="1"/>
              </p:cNvSpPr>
              <p:nvPr/>
            </p:nvSpPr>
            <p:spPr bwMode="auto">
              <a:xfrm>
                <a:off x="1247" y="839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b</a:t>
                </a:r>
              </a:p>
            </p:txBody>
          </p:sp>
          <p:sp>
            <p:nvSpPr>
              <p:cNvPr id="162" name="Rectangle 24"/>
              <p:cNvSpPr>
                <a:spLocks noChangeArrowheads="1"/>
              </p:cNvSpPr>
              <p:nvPr/>
            </p:nvSpPr>
            <p:spPr bwMode="auto">
              <a:xfrm>
                <a:off x="975" y="1202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g</a:t>
                </a:r>
              </a:p>
            </p:txBody>
          </p:sp>
          <p:grpSp>
            <p:nvGrpSpPr>
              <p:cNvPr id="163" name="Group 25"/>
              <p:cNvGrpSpPr>
                <a:grpSpLocks/>
              </p:cNvGrpSpPr>
              <p:nvPr/>
            </p:nvGrpSpPr>
            <p:grpSpPr bwMode="auto">
              <a:xfrm>
                <a:off x="1497" y="424"/>
                <a:ext cx="454" cy="301"/>
                <a:chOff x="5161" y="2886"/>
                <a:chExt cx="454" cy="301"/>
              </a:xfrm>
            </p:grpSpPr>
            <p:sp>
              <p:nvSpPr>
                <p:cNvPr id="171" name="Rectangle 26"/>
                <p:cNvSpPr>
                  <a:spLocks noChangeArrowheads="1"/>
                </p:cNvSpPr>
                <p:nvPr/>
              </p:nvSpPr>
              <p:spPr bwMode="auto">
                <a:xfrm>
                  <a:off x="5193" y="2886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172" name="Line 27"/>
                <p:cNvSpPr>
                  <a:spLocks noChangeShapeType="1"/>
                </p:cNvSpPr>
                <p:nvPr/>
              </p:nvSpPr>
              <p:spPr bwMode="auto">
                <a:xfrm>
                  <a:off x="5207" y="3092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3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5161" y="3097"/>
                  <a:ext cx="46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4" name="Rectangle 29"/>
              <p:cNvSpPr>
                <a:spLocks noChangeArrowheads="1"/>
              </p:cNvSpPr>
              <p:nvPr/>
            </p:nvSpPr>
            <p:spPr bwMode="auto">
              <a:xfrm>
                <a:off x="542" y="1218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 err="1">
                    <a:solidFill>
                      <a:srgbClr val="FFFF00"/>
                    </a:solidFill>
                    <a:ea typeface="黑体" pitchFamily="49" charset="-122"/>
                  </a:rPr>
                  <a:t>i</a:t>
                </a:r>
                <a:endParaRPr lang="en-US" altLang="zh-CN" sz="2800" b="1" dirty="0">
                  <a:solidFill>
                    <a:srgbClr val="FFFF00"/>
                  </a:solidFill>
                  <a:ea typeface="黑体" pitchFamily="49" charset="-122"/>
                </a:endParaRPr>
              </a:p>
            </p:txBody>
          </p:sp>
          <p:sp>
            <p:nvSpPr>
              <p:cNvPr id="165" name="Rectangle 30"/>
              <p:cNvSpPr>
                <a:spLocks noChangeArrowheads="1"/>
              </p:cNvSpPr>
              <p:nvPr/>
            </p:nvSpPr>
            <p:spPr bwMode="auto">
              <a:xfrm>
                <a:off x="294" y="840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j</a:t>
                </a:r>
              </a:p>
            </p:txBody>
          </p:sp>
          <p:sp>
            <p:nvSpPr>
              <p:cNvPr id="166" name="Rectangle 31"/>
              <p:cNvSpPr>
                <a:spLocks noChangeArrowheads="1"/>
              </p:cNvSpPr>
              <p:nvPr/>
            </p:nvSpPr>
            <p:spPr bwMode="auto">
              <a:xfrm>
                <a:off x="520" y="386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k</a:t>
                </a:r>
              </a:p>
            </p:txBody>
          </p:sp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1292" y="118"/>
                <a:ext cx="499" cy="318"/>
                <a:chOff x="1338" y="118"/>
                <a:chExt cx="499" cy="318"/>
              </a:xfrm>
            </p:grpSpPr>
            <p:sp>
              <p:nvSpPr>
                <p:cNvPr id="168" name="Rectangle 33"/>
                <p:cNvSpPr>
                  <a:spLocks noChangeArrowheads="1"/>
                </p:cNvSpPr>
                <p:nvPr/>
              </p:nvSpPr>
              <p:spPr bwMode="auto">
                <a:xfrm>
                  <a:off x="1455" y="118"/>
                  <a:ext cx="362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169" name="Line 34"/>
                <p:cNvSpPr>
                  <a:spLocks noChangeShapeType="1"/>
                </p:cNvSpPr>
                <p:nvPr/>
              </p:nvSpPr>
              <p:spPr bwMode="auto">
                <a:xfrm>
                  <a:off x="1429" y="34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38" y="345"/>
                  <a:ext cx="91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6" name="Group 36"/>
            <p:cNvGrpSpPr>
              <a:grpSpLocks/>
            </p:cNvGrpSpPr>
            <p:nvPr/>
          </p:nvGrpSpPr>
          <p:grpSpPr bwMode="auto">
            <a:xfrm>
              <a:off x="1824" y="134"/>
              <a:ext cx="1837" cy="1703"/>
              <a:chOff x="1824" y="134"/>
              <a:chExt cx="1837" cy="1703"/>
            </a:xfrm>
          </p:grpSpPr>
          <p:grpSp>
            <p:nvGrpSpPr>
              <p:cNvPr id="130" name="Group 37"/>
              <p:cNvGrpSpPr>
                <a:grpSpLocks/>
              </p:cNvGrpSpPr>
              <p:nvPr/>
            </p:nvGrpSpPr>
            <p:grpSpPr bwMode="auto">
              <a:xfrm>
                <a:off x="2130" y="332"/>
                <a:ext cx="1270" cy="1225"/>
                <a:chOff x="3107" y="2840"/>
                <a:chExt cx="1270" cy="1225"/>
              </a:xfrm>
            </p:grpSpPr>
            <p:grpSp>
              <p:nvGrpSpPr>
                <p:cNvPr id="143" name="Group 38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50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151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52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153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5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6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7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8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146" name="Rectangle 50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147" name="Rectangle 51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148" name="Rectangle 52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149" name="Rectangle 53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131" name="Rectangle 54"/>
              <p:cNvSpPr>
                <a:spLocks noChangeArrowheads="1"/>
              </p:cNvSpPr>
              <p:nvPr/>
            </p:nvSpPr>
            <p:spPr bwMode="auto">
              <a:xfrm>
                <a:off x="2293" y="1610"/>
                <a:ext cx="104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(e)   b, g</a:t>
                </a:r>
                <a:r>
                  <a:rPr lang="zh-CN" altLang="en-US" sz="2000" b="1">
                    <a:ea typeface="楷体_GB2312" pitchFamily="49" charset="-122"/>
                  </a:rPr>
                  <a:t>出队</a:t>
                </a:r>
              </a:p>
            </p:txBody>
          </p:sp>
          <p:sp>
            <p:nvSpPr>
              <p:cNvPr id="132" name="Rectangle 55"/>
              <p:cNvSpPr>
                <a:spLocks noChangeArrowheads="1"/>
              </p:cNvSpPr>
              <p:nvPr/>
            </p:nvSpPr>
            <p:spPr bwMode="auto">
              <a:xfrm>
                <a:off x="2423" y="1255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 err="1">
                    <a:solidFill>
                      <a:srgbClr val="FFFF00"/>
                    </a:solidFill>
                    <a:ea typeface="黑体" pitchFamily="49" charset="-122"/>
                  </a:rPr>
                  <a:t>i</a:t>
                </a:r>
                <a:endParaRPr lang="en-US" altLang="zh-CN" sz="2800" b="1" dirty="0">
                  <a:solidFill>
                    <a:srgbClr val="FFFF00"/>
                  </a:solidFill>
                  <a:ea typeface="黑体" pitchFamily="49" charset="-122"/>
                </a:endParaRPr>
              </a:p>
            </p:txBody>
          </p:sp>
          <p:sp>
            <p:nvSpPr>
              <p:cNvPr id="133" name="Rectangle 56"/>
              <p:cNvSpPr>
                <a:spLocks noChangeArrowheads="1"/>
              </p:cNvSpPr>
              <p:nvPr/>
            </p:nvSpPr>
            <p:spPr bwMode="auto">
              <a:xfrm>
                <a:off x="2175" y="877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j</a:t>
                </a:r>
              </a:p>
            </p:txBody>
          </p:sp>
          <p:sp>
            <p:nvSpPr>
              <p:cNvPr id="134" name="Rectangle 57"/>
              <p:cNvSpPr>
                <a:spLocks noChangeArrowheads="1"/>
              </p:cNvSpPr>
              <p:nvPr/>
            </p:nvSpPr>
            <p:spPr bwMode="auto">
              <a:xfrm>
                <a:off x="2401" y="423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k</a:t>
                </a:r>
              </a:p>
            </p:txBody>
          </p:sp>
          <p:grpSp>
            <p:nvGrpSpPr>
              <p:cNvPr id="135" name="Group 58"/>
              <p:cNvGrpSpPr>
                <a:grpSpLocks/>
              </p:cNvGrpSpPr>
              <p:nvPr/>
            </p:nvGrpSpPr>
            <p:grpSpPr bwMode="auto">
              <a:xfrm>
                <a:off x="3208" y="134"/>
                <a:ext cx="453" cy="364"/>
                <a:chOff x="3152" y="118"/>
                <a:chExt cx="453" cy="364"/>
              </a:xfrm>
            </p:grpSpPr>
            <p:sp>
              <p:nvSpPr>
                <p:cNvPr id="140" name="Rectangle 59"/>
                <p:cNvSpPr>
                  <a:spLocks noChangeArrowheads="1"/>
                </p:cNvSpPr>
                <p:nvPr/>
              </p:nvSpPr>
              <p:spPr bwMode="auto">
                <a:xfrm>
                  <a:off x="3223" y="118"/>
                  <a:ext cx="362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141" name="Line 60"/>
                <p:cNvSpPr>
                  <a:spLocks noChangeShapeType="1"/>
                </p:cNvSpPr>
                <p:nvPr/>
              </p:nvSpPr>
              <p:spPr bwMode="auto">
                <a:xfrm>
                  <a:off x="3197" y="34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152" y="345"/>
                  <a:ext cx="46" cy="1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" name="Group 62"/>
              <p:cNvGrpSpPr>
                <a:grpSpLocks/>
              </p:cNvGrpSpPr>
              <p:nvPr/>
            </p:nvGrpSpPr>
            <p:grpSpPr bwMode="auto">
              <a:xfrm>
                <a:off x="1824" y="1346"/>
                <a:ext cx="557" cy="226"/>
                <a:chOff x="1869" y="3612"/>
                <a:chExt cx="557" cy="226"/>
              </a:xfrm>
            </p:grpSpPr>
            <p:sp>
              <p:nvSpPr>
                <p:cNvPr id="137" name="Rectangle 63"/>
                <p:cNvSpPr>
                  <a:spLocks noChangeArrowheads="1"/>
                </p:cNvSpPr>
                <p:nvPr/>
              </p:nvSpPr>
              <p:spPr bwMode="auto">
                <a:xfrm>
                  <a:off x="1869" y="3612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138" name="Line 64"/>
                <p:cNvSpPr>
                  <a:spLocks noChangeShapeType="1"/>
                </p:cNvSpPr>
                <p:nvPr/>
              </p:nvSpPr>
              <p:spPr bwMode="auto">
                <a:xfrm>
                  <a:off x="1883" y="381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90" y="3686"/>
                  <a:ext cx="136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7" name="Group 66"/>
            <p:cNvGrpSpPr>
              <a:grpSpLocks/>
            </p:cNvGrpSpPr>
            <p:nvPr/>
          </p:nvGrpSpPr>
          <p:grpSpPr bwMode="auto">
            <a:xfrm>
              <a:off x="3626" y="300"/>
              <a:ext cx="1893" cy="1505"/>
              <a:chOff x="3618" y="340"/>
              <a:chExt cx="1893" cy="1505"/>
            </a:xfrm>
          </p:grpSpPr>
          <p:grpSp>
            <p:nvGrpSpPr>
              <p:cNvPr id="99" name="Group 67"/>
              <p:cNvGrpSpPr>
                <a:grpSpLocks/>
              </p:cNvGrpSpPr>
              <p:nvPr/>
            </p:nvGrpSpPr>
            <p:grpSpPr bwMode="auto">
              <a:xfrm>
                <a:off x="3924" y="340"/>
                <a:ext cx="1270" cy="1225"/>
                <a:chOff x="3107" y="2840"/>
                <a:chExt cx="1270" cy="1225"/>
              </a:xfrm>
            </p:grpSpPr>
            <p:grpSp>
              <p:nvGrpSpPr>
                <p:cNvPr id="114" name="Group 68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21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122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23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124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5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6" name="Line 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7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9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15" name="Rectangle 78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116" name="Rectangle 79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117" name="Rectangle 80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118" name="Rectangle 81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119" name="Rectangle 82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120" name="Rectangle 83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100" name="Rectangle 84"/>
              <p:cNvSpPr>
                <a:spLocks noChangeArrowheads="1"/>
              </p:cNvSpPr>
              <p:nvPr/>
            </p:nvSpPr>
            <p:spPr bwMode="auto">
              <a:xfrm>
                <a:off x="4014" y="1618"/>
                <a:ext cx="124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(f)   r, p, s, t</a:t>
                </a:r>
                <a:r>
                  <a:rPr lang="zh-CN" altLang="en-US" sz="2000" b="1">
                    <a:ea typeface="楷体_GB2312" pitchFamily="49" charset="-122"/>
                  </a:rPr>
                  <a:t>入队</a:t>
                </a:r>
              </a:p>
            </p:txBody>
          </p:sp>
          <p:sp>
            <p:nvSpPr>
              <p:cNvPr id="101" name="Rectangle 85"/>
              <p:cNvSpPr>
                <a:spLocks noChangeArrowheads="1"/>
              </p:cNvSpPr>
              <p:nvPr/>
            </p:nvSpPr>
            <p:spPr bwMode="auto">
              <a:xfrm>
                <a:off x="4217" y="1263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i</a:t>
                </a:r>
              </a:p>
            </p:txBody>
          </p:sp>
          <p:sp>
            <p:nvSpPr>
              <p:cNvPr id="102" name="Rectangle 86"/>
              <p:cNvSpPr>
                <a:spLocks noChangeArrowheads="1"/>
              </p:cNvSpPr>
              <p:nvPr/>
            </p:nvSpPr>
            <p:spPr bwMode="auto">
              <a:xfrm>
                <a:off x="3969" y="885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j</a:t>
                </a:r>
              </a:p>
            </p:txBody>
          </p:sp>
          <p:sp>
            <p:nvSpPr>
              <p:cNvPr id="103" name="Rectangle 87"/>
              <p:cNvSpPr>
                <a:spLocks noChangeArrowheads="1"/>
              </p:cNvSpPr>
              <p:nvPr/>
            </p:nvSpPr>
            <p:spPr bwMode="auto">
              <a:xfrm>
                <a:off x="4195" y="431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k</a:t>
                </a:r>
              </a:p>
            </p:txBody>
          </p:sp>
          <p:grpSp>
            <p:nvGrpSpPr>
              <p:cNvPr id="104" name="Group 88"/>
              <p:cNvGrpSpPr>
                <a:grpSpLocks/>
              </p:cNvGrpSpPr>
              <p:nvPr/>
            </p:nvGrpSpPr>
            <p:grpSpPr bwMode="auto">
              <a:xfrm>
                <a:off x="3618" y="1354"/>
                <a:ext cx="557" cy="226"/>
                <a:chOff x="1869" y="3612"/>
                <a:chExt cx="557" cy="226"/>
              </a:xfrm>
            </p:grpSpPr>
            <p:sp>
              <p:nvSpPr>
                <p:cNvPr id="111" name="Rectangle 89"/>
                <p:cNvSpPr>
                  <a:spLocks noChangeArrowheads="1"/>
                </p:cNvSpPr>
                <p:nvPr/>
              </p:nvSpPr>
              <p:spPr bwMode="auto">
                <a:xfrm>
                  <a:off x="1869" y="3612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112" name="Line 90"/>
                <p:cNvSpPr>
                  <a:spLocks noChangeShapeType="1"/>
                </p:cNvSpPr>
                <p:nvPr/>
              </p:nvSpPr>
              <p:spPr bwMode="auto">
                <a:xfrm>
                  <a:off x="1883" y="381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90" y="3686"/>
                  <a:ext cx="136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Rectangle 92"/>
              <p:cNvSpPr>
                <a:spLocks noChangeArrowheads="1"/>
              </p:cNvSpPr>
              <p:nvPr/>
            </p:nvSpPr>
            <p:spPr bwMode="auto">
              <a:xfrm>
                <a:off x="4695" y="477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r</a:t>
                </a:r>
              </a:p>
            </p:txBody>
          </p:sp>
          <p:sp>
            <p:nvSpPr>
              <p:cNvPr id="106" name="Rectangle 93"/>
              <p:cNvSpPr>
                <a:spLocks noChangeArrowheads="1"/>
              </p:cNvSpPr>
              <p:nvPr/>
            </p:nvSpPr>
            <p:spPr bwMode="auto">
              <a:xfrm>
                <a:off x="4922" y="885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p</a:t>
                </a:r>
              </a:p>
            </p:txBody>
          </p:sp>
          <p:grpSp>
            <p:nvGrpSpPr>
              <p:cNvPr id="107" name="Group 94"/>
              <p:cNvGrpSpPr>
                <a:grpSpLocks/>
              </p:cNvGrpSpPr>
              <p:nvPr/>
            </p:nvGrpSpPr>
            <p:grpSpPr bwMode="auto">
              <a:xfrm>
                <a:off x="4971" y="1290"/>
                <a:ext cx="540" cy="230"/>
                <a:chOff x="5103" y="3563"/>
                <a:chExt cx="540" cy="230"/>
              </a:xfrm>
            </p:grpSpPr>
            <p:sp>
              <p:nvSpPr>
                <p:cNvPr id="108" name="Rectangle 95"/>
                <p:cNvSpPr>
                  <a:spLocks noChangeArrowheads="1"/>
                </p:cNvSpPr>
                <p:nvPr/>
              </p:nvSpPr>
              <p:spPr bwMode="auto">
                <a:xfrm>
                  <a:off x="5281" y="3563"/>
                  <a:ext cx="362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109" name="Line 96"/>
                <p:cNvSpPr>
                  <a:spLocks noChangeShapeType="1"/>
                </p:cNvSpPr>
                <p:nvPr/>
              </p:nvSpPr>
              <p:spPr bwMode="auto">
                <a:xfrm>
                  <a:off x="5289" y="3785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0" name="Line 97"/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3657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/>
          </p:nvPr>
        </p:nvSpPr>
        <p:spPr>
          <a:xfrm>
            <a:off x="214313" y="285750"/>
            <a:ext cx="8763000" cy="4786313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 smtClean="0">
                <a:latin typeface="宋体" charset="-122"/>
              </a:rPr>
              <a:t>    入队时尾指针向前追赶头指针，出队时头指针向前追赶尾指针，故队空和队满时头尾指针均相等。因此，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无法通过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front==rear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来判断队列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“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空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”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还是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“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满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”</a:t>
            </a:r>
            <a:r>
              <a:rPr lang="zh-CN" altLang="en-US" sz="2800" b="1" dirty="0" smtClean="0">
                <a:latin typeface="宋体" charset="-122"/>
              </a:rPr>
              <a:t>。解决此问题的方法是：约定入队前，测试尾指针在循环意义下加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>
                <a:latin typeface="宋体" charset="-122"/>
              </a:rPr>
              <a:t>后是否等于头指针，若相等则认为队满</a:t>
            </a:r>
            <a:r>
              <a:rPr lang="zh-CN" altLang="en-US" sz="2800" b="1" dirty="0" smtClean="0"/>
              <a:t>。即</a:t>
            </a:r>
            <a:r>
              <a:rPr lang="zh-CN" altLang="en-US" sz="2800" b="1" dirty="0" smtClean="0">
                <a:latin typeface="宋体" charset="-122"/>
              </a:rPr>
              <a:t>：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 smtClean="0">
                <a:latin typeface="宋体" charset="-122"/>
              </a:rPr>
              <a:t>◆ </a:t>
            </a:r>
            <a:r>
              <a:rPr lang="en-US" altLang="zh-CN" b="1" dirty="0" smtClean="0"/>
              <a:t>rear</a:t>
            </a:r>
            <a:r>
              <a:rPr lang="zh-CN" altLang="en-US" b="1" dirty="0" smtClean="0"/>
              <a:t>所指的单元始终为空。</a:t>
            </a:r>
            <a:endParaRPr lang="en-US" altLang="zh-CN" b="1" dirty="0" smtClean="0"/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 smtClean="0">
                <a:latin typeface="宋体" charset="-122"/>
              </a:rPr>
              <a:t>◆ </a:t>
            </a:r>
            <a:r>
              <a:rPr lang="zh-CN" altLang="en-US" sz="2400" b="1" dirty="0" smtClean="0"/>
              <a:t>循环队列为空：</a:t>
            </a:r>
            <a:r>
              <a:rPr lang="en-US" altLang="zh-CN" sz="2400" b="1" dirty="0" smtClean="0"/>
              <a:t>front == rear </a:t>
            </a:r>
            <a:r>
              <a:rPr lang="zh-CN" altLang="en-US" sz="2400" b="1" dirty="0" smtClean="0"/>
              <a:t>。  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 smtClean="0">
                <a:latin typeface="宋体" charset="-122"/>
              </a:rPr>
              <a:t>◆ </a:t>
            </a:r>
            <a:r>
              <a:rPr lang="zh-CN" altLang="en-US" sz="2400" b="1" dirty="0" smtClean="0"/>
              <a:t>循环队列满：</a:t>
            </a:r>
            <a:r>
              <a:rPr lang="en-US" altLang="zh-CN" sz="2400" b="1" dirty="0" smtClean="0"/>
              <a:t>(rear+1)%MAX_QUEUE_SIZE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==front</a:t>
            </a:r>
            <a:r>
              <a:rPr lang="zh-CN" altLang="en-US" sz="2400" b="1" dirty="0" smtClean="0"/>
              <a:t>。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endParaRPr lang="zh-CN" altLang="en-US" sz="2400" b="1" dirty="0" smtClean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119695" y="4049721"/>
            <a:ext cx="2701925" cy="2225675"/>
            <a:chOff x="249" y="118"/>
            <a:chExt cx="1702" cy="1402"/>
          </a:xfrm>
        </p:grpSpPr>
        <p:grpSp>
          <p:nvGrpSpPr>
            <p:cNvPr id="67" name="Group 5"/>
            <p:cNvGrpSpPr>
              <a:grpSpLocks/>
            </p:cNvGrpSpPr>
            <p:nvPr/>
          </p:nvGrpSpPr>
          <p:grpSpPr bwMode="auto">
            <a:xfrm>
              <a:off x="249" y="295"/>
              <a:ext cx="1270" cy="1225"/>
              <a:chOff x="3107" y="2840"/>
              <a:chExt cx="1270" cy="1225"/>
            </a:xfrm>
          </p:grpSpPr>
          <p:grpSp>
            <p:nvGrpSpPr>
              <p:cNvPr id="82" name="Group 6"/>
              <p:cNvGrpSpPr>
                <a:grpSpLocks/>
              </p:cNvGrpSpPr>
              <p:nvPr/>
            </p:nvGrpSpPr>
            <p:grpSpPr bwMode="auto">
              <a:xfrm>
                <a:off x="3107" y="2840"/>
                <a:ext cx="1270" cy="1225"/>
                <a:chOff x="3107" y="2840"/>
                <a:chExt cx="1270" cy="1225"/>
              </a:xfrm>
            </p:grpSpPr>
            <p:sp>
              <p:nvSpPr>
                <p:cNvPr id="89" name="Oval 7"/>
                <p:cNvSpPr>
                  <a:spLocks noChangeArrowheads="1"/>
                </p:cNvSpPr>
                <p:nvPr/>
              </p:nvSpPr>
              <p:spPr bwMode="auto">
                <a:xfrm>
                  <a:off x="3547" y="3278"/>
                  <a:ext cx="363" cy="36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黑体" pitchFamily="49" charset="-122"/>
                  </a:endParaRPr>
                </a:p>
              </p:txBody>
            </p:sp>
            <p:grpSp>
              <p:nvGrpSpPr>
                <p:cNvPr id="90" name="Group 8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25" cy="1188"/>
                </a:xfrm>
              </p:grpSpPr>
              <p:sp>
                <p:nvSpPr>
                  <p:cNvPr id="9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107" y="2840"/>
                    <a:ext cx="1225" cy="118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sp>
                <p:nvSpPr>
                  <p:cNvPr id="9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840"/>
                    <a:ext cx="0" cy="40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3627"/>
                    <a:ext cx="0" cy="40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62" y="3158"/>
                    <a:ext cx="408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3537"/>
                    <a:ext cx="354" cy="17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854" y="3566"/>
                    <a:ext cx="387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152" y="3190"/>
                    <a:ext cx="387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3" name="Rectangle 16"/>
              <p:cNvSpPr>
                <a:spLocks noChangeArrowheads="1"/>
              </p:cNvSpPr>
              <p:nvPr/>
            </p:nvSpPr>
            <p:spPr bwMode="auto">
              <a:xfrm>
                <a:off x="3704" y="3121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84" name="Rectangle 17"/>
              <p:cNvSpPr>
                <a:spLocks noChangeArrowheads="1"/>
              </p:cNvSpPr>
              <p:nvPr/>
            </p:nvSpPr>
            <p:spPr bwMode="auto">
              <a:xfrm>
                <a:off x="3878" y="3339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85" name="Rectangle 18"/>
              <p:cNvSpPr>
                <a:spLocks noChangeArrowheads="1"/>
              </p:cNvSpPr>
              <p:nvPr/>
            </p:nvSpPr>
            <p:spPr bwMode="auto">
              <a:xfrm>
                <a:off x="3728" y="3622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3</a:t>
                </a:r>
              </a:p>
            </p:txBody>
          </p:sp>
          <p:sp>
            <p:nvSpPr>
              <p:cNvPr id="86" name="Rectangle 19"/>
              <p:cNvSpPr>
                <a:spLocks noChangeArrowheads="1"/>
              </p:cNvSpPr>
              <p:nvPr/>
            </p:nvSpPr>
            <p:spPr bwMode="auto">
              <a:xfrm>
                <a:off x="3477" y="3641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4</a:t>
                </a:r>
              </a:p>
            </p:txBody>
          </p:sp>
          <p:sp>
            <p:nvSpPr>
              <p:cNvPr id="87" name="Rectangle 20"/>
              <p:cNvSpPr>
                <a:spLocks noChangeArrowheads="1"/>
              </p:cNvSpPr>
              <p:nvPr/>
            </p:nvSpPr>
            <p:spPr bwMode="auto">
              <a:xfrm>
                <a:off x="3334" y="3385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5</a:t>
                </a:r>
              </a:p>
            </p:txBody>
          </p:sp>
          <p:sp>
            <p:nvSpPr>
              <p:cNvPr id="88" name="Rectangle 21"/>
              <p:cNvSpPr>
                <a:spLocks noChangeArrowheads="1"/>
              </p:cNvSpPr>
              <p:nvPr/>
            </p:nvSpPr>
            <p:spPr bwMode="auto">
              <a:xfrm>
                <a:off x="3424" y="3113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0</a:t>
                </a:r>
              </a:p>
            </p:txBody>
          </p:sp>
        </p:grp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1247" y="839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b</a:t>
              </a:r>
            </a:p>
          </p:txBody>
        </p:sp>
        <p:sp>
          <p:nvSpPr>
            <p:cNvPr id="70" name="Rectangle 24"/>
            <p:cNvSpPr>
              <a:spLocks noChangeArrowheads="1"/>
            </p:cNvSpPr>
            <p:nvPr/>
          </p:nvSpPr>
          <p:spPr bwMode="auto">
            <a:xfrm>
              <a:off x="975" y="1202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g</a:t>
              </a:r>
            </a:p>
          </p:txBody>
        </p:sp>
        <p:grpSp>
          <p:nvGrpSpPr>
            <p:cNvPr id="71" name="Group 25"/>
            <p:cNvGrpSpPr>
              <a:grpSpLocks/>
            </p:cNvGrpSpPr>
            <p:nvPr/>
          </p:nvGrpSpPr>
          <p:grpSpPr bwMode="auto">
            <a:xfrm>
              <a:off x="1497" y="424"/>
              <a:ext cx="454" cy="301"/>
              <a:chOff x="5161" y="2886"/>
              <a:chExt cx="454" cy="301"/>
            </a:xfrm>
          </p:grpSpPr>
          <p:sp>
            <p:nvSpPr>
              <p:cNvPr id="79" name="Rectangle 26"/>
              <p:cNvSpPr>
                <a:spLocks noChangeArrowheads="1"/>
              </p:cNvSpPr>
              <p:nvPr/>
            </p:nvSpPr>
            <p:spPr bwMode="auto">
              <a:xfrm>
                <a:off x="5193" y="2886"/>
                <a:ext cx="408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front</a:t>
                </a:r>
              </a:p>
            </p:txBody>
          </p:sp>
          <p:sp>
            <p:nvSpPr>
              <p:cNvPr id="80" name="Line 27"/>
              <p:cNvSpPr>
                <a:spLocks noChangeShapeType="1"/>
              </p:cNvSpPr>
              <p:nvPr/>
            </p:nvSpPr>
            <p:spPr bwMode="auto">
              <a:xfrm>
                <a:off x="5207" y="3092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" name="Line 28"/>
              <p:cNvSpPr>
                <a:spLocks noChangeShapeType="1"/>
              </p:cNvSpPr>
              <p:nvPr/>
            </p:nvSpPr>
            <p:spPr bwMode="auto">
              <a:xfrm flipH="1">
                <a:off x="5161" y="3097"/>
                <a:ext cx="46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542" y="1218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 dirty="0" err="1">
                  <a:solidFill>
                    <a:srgbClr val="FFFF00"/>
                  </a:solidFill>
                  <a:ea typeface="黑体" pitchFamily="49" charset="-122"/>
                </a:rPr>
                <a:t>i</a:t>
              </a:r>
              <a:endParaRPr lang="en-US" altLang="zh-CN" sz="2800" b="1" dirty="0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73" name="Rectangle 30"/>
            <p:cNvSpPr>
              <a:spLocks noChangeArrowheads="1"/>
            </p:cNvSpPr>
            <p:nvPr/>
          </p:nvSpPr>
          <p:spPr bwMode="auto">
            <a:xfrm>
              <a:off x="294" y="840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ea typeface="黑体" pitchFamily="49" charset="-122"/>
                </a:rPr>
                <a:t>j</a:t>
              </a:r>
            </a:p>
          </p:txBody>
        </p:sp>
        <p:sp>
          <p:nvSpPr>
            <p:cNvPr id="74" name="Rectangle 31"/>
            <p:cNvSpPr>
              <a:spLocks noChangeArrowheads="1"/>
            </p:cNvSpPr>
            <p:nvPr/>
          </p:nvSpPr>
          <p:spPr bwMode="auto">
            <a:xfrm>
              <a:off x="520" y="386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ea typeface="黑体" pitchFamily="49" charset="-122"/>
                </a:rPr>
                <a:t>k</a:t>
              </a:r>
            </a:p>
          </p:txBody>
        </p:sp>
        <p:grpSp>
          <p:nvGrpSpPr>
            <p:cNvPr id="75" name="Group 32"/>
            <p:cNvGrpSpPr>
              <a:grpSpLocks/>
            </p:cNvGrpSpPr>
            <p:nvPr/>
          </p:nvGrpSpPr>
          <p:grpSpPr bwMode="auto">
            <a:xfrm>
              <a:off x="1292" y="118"/>
              <a:ext cx="499" cy="318"/>
              <a:chOff x="1338" y="118"/>
              <a:chExt cx="499" cy="318"/>
            </a:xfrm>
          </p:grpSpPr>
          <p:sp>
            <p:nvSpPr>
              <p:cNvPr id="76" name="Rectangle 33"/>
              <p:cNvSpPr>
                <a:spLocks noChangeArrowheads="1"/>
              </p:cNvSpPr>
              <p:nvPr/>
            </p:nvSpPr>
            <p:spPr bwMode="auto">
              <a:xfrm>
                <a:off x="1455" y="118"/>
                <a:ext cx="362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rear</a:t>
                </a:r>
              </a:p>
            </p:txBody>
          </p:sp>
          <p:sp>
            <p:nvSpPr>
              <p:cNvPr id="77" name="Line 34"/>
              <p:cNvSpPr>
                <a:spLocks noChangeShapeType="1"/>
              </p:cNvSpPr>
              <p:nvPr/>
            </p:nvSpPr>
            <p:spPr bwMode="auto">
              <a:xfrm>
                <a:off x="1429" y="348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35"/>
              <p:cNvSpPr>
                <a:spLocks noChangeShapeType="1"/>
              </p:cNvSpPr>
              <p:nvPr/>
            </p:nvSpPr>
            <p:spPr bwMode="auto">
              <a:xfrm flipH="1">
                <a:off x="1338" y="345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763000" cy="57245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ea typeface="楷体_GB2312" pitchFamily="49" charset="-122"/>
              </a:rPr>
              <a:t>循环队列的基本操作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/>
              <a:t>1 </a:t>
            </a:r>
            <a:r>
              <a:rPr lang="zh-CN" altLang="en-US" b="1" dirty="0" smtClean="0">
                <a:ea typeface="楷体_GB2312" pitchFamily="49" charset="-122"/>
              </a:rPr>
              <a:t>循环队列的初始化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Status </a:t>
            </a:r>
            <a:r>
              <a:rPr lang="en-US" altLang="zh-CN" sz="2800" b="1" dirty="0" err="1" smtClean="0"/>
              <a:t>InitQueue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SqQueue</a:t>
            </a:r>
            <a:r>
              <a:rPr lang="en-US" altLang="zh-CN" sz="2800" b="1" dirty="0" smtClean="0"/>
              <a:t>  &amp;Q)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b="1" dirty="0" smtClean="0"/>
              <a:t>{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err="1" smtClean="0"/>
              <a:t>Q.base</a:t>
            </a:r>
            <a:r>
              <a:rPr lang="en-US" altLang="zh-CN" sz="2800" b="1" dirty="0" smtClean="0"/>
              <a:t> = new </a:t>
            </a:r>
            <a:r>
              <a:rPr lang="en-US" altLang="zh-CN" sz="2800" b="1" dirty="0" err="1" smtClean="0"/>
              <a:t>QElemType</a:t>
            </a:r>
            <a:r>
              <a:rPr lang="en-US" altLang="zh-CN" sz="2800" b="1" dirty="0" smtClean="0"/>
              <a:t>[MAXQSIZE];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if(!</a:t>
            </a:r>
            <a:r>
              <a:rPr lang="en-US" altLang="zh-CN" sz="2800" b="1" dirty="0" err="1" smtClean="0"/>
              <a:t>Q.base</a:t>
            </a:r>
            <a:r>
              <a:rPr lang="en-US" altLang="zh-CN" sz="2800" b="1" dirty="0" smtClean="0"/>
              <a:t>) exit(OVERFLOW);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rgbClr val="FFFF00"/>
                </a:solidFill>
              </a:rPr>
              <a:t>Q.front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 = 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Q.rear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 = 0;  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return OK;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/>
          </p:nvPr>
        </p:nvSpPr>
        <p:spPr>
          <a:xfrm>
            <a:off x="609600" y="228600"/>
            <a:ext cx="8534400" cy="5651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　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52400" y="173038"/>
            <a:ext cx="8812213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b="1" dirty="0">
                <a:ea typeface="黑体" pitchFamily="49" charset="-122"/>
              </a:rPr>
              <a:t>2  </a:t>
            </a:r>
            <a:r>
              <a:rPr lang="zh-CN" altLang="en-US" sz="3200" b="1" dirty="0">
                <a:ea typeface="楷体_GB2312" pitchFamily="49" charset="-122"/>
              </a:rPr>
              <a:t>入队操作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Status </a:t>
            </a:r>
            <a:r>
              <a:rPr lang="en-US" altLang="zh-CN" sz="2800" b="1" dirty="0" err="1">
                <a:ea typeface="黑体" pitchFamily="49" charset="-122"/>
              </a:rPr>
              <a:t>EnQueue</a:t>
            </a:r>
            <a:r>
              <a:rPr lang="en-US" altLang="zh-CN" sz="2800" b="1" dirty="0">
                <a:ea typeface="黑体" pitchFamily="49" charset="-122"/>
              </a:rPr>
              <a:t>(</a:t>
            </a:r>
            <a:r>
              <a:rPr lang="en-US" altLang="zh-CN" sz="2800" b="1" dirty="0" err="1">
                <a:ea typeface="黑体" pitchFamily="49" charset="-122"/>
              </a:rPr>
              <a:t>SqQueue</a:t>
            </a:r>
            <a:r>
              <a:rPr lang="en-US" altLang="zh-CN" sz="2800" b="1" dirty="0">
                <a:ea typeface="黑体" pitchFamily="49" charset="-122"/>
              </a:rPr>
              <a:t>  &amp;Q , </a:t>
            </a:r>
            <a:r>
              <a:rPr lang="en-US" altLang="zh-CN" sz="2800" b="1" dirty="0" err="1">
                <a:ea typeface="黑体" pitchFamily="49" charset="-122"/>
              </a:rPr>
              <a:t>QElemType</a:t>
            </a:r>
            <a:r>
              <a:rPr lang="en-US" altLang="zh-CN" sz="2800" b="1" dirty="0">
                <a:ea typeface="黑体" pitchFamily="49" charset="-122"/>
              </a:rPr>
              <a:t>  e)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latin typeface="宋体" charset="-122"/>
                <a:ea typeface="黑体" pitchFamily="49" charset="-122"/>
              </a:rPr>
              <a:t>  /*  </a:t>
            </a:r>
            <a:r>
              <a:rPr lang="zh-CN" altLang="en-US" sz="2800" b="1" dirty="0">
                <a:latin typeface="宋体" charset="-122"/>
                <a:ea typeface="黑体" pitchFamily="49" charset="-122"/>
              </a:rPr>
              <a:t>将数据元素</a:t>
            </a:r>
            <a:r>
              <a:rPr lang="en-US" altLang="zh-CN" sz="2800" b="1" dirty="0">
                <a:ea typeface="黑体" pitchFamily="49" charset="-122"/>
              </a:rPr>
              <a:t>e</a:t>
            </a:r>
            <a:r>
              <a:rPr lang="zh-CN" altLang="en-US" sz="2800" b="1" dirty="0">
                <a:latin typeface="宋体" charset="-122"/>
                <a:ea typeface="黑体" pitchFamily="49" charset="-122"/>
              </a:rPr>
              <a:t>插入到循环队列</a:t>
            </a:r>
            <a:r>
              <a:rPr lang="en-US" altLang="zh-CN" sz="2800" b="1" dirty="0">
                <a:ea typeface="黑体" pitchFamily="49" charset="-122"/>
              </a:rPr>
              <a:t>Q</a:t>
            </a:r>
            <a:r>
              <a:rPr lang="zh-CN" altLang="en-US" sz="2800" b="1" dirty="0">
                <a:latin typeface="宋体" charset="-122"/>
                <a:ea typeface="黑体" pitchFamily="49" charset="-122"/>
              </a:rPr>
              <a:t>的队尾  *</a:t>
            </a:r>
            <a:r>
              <a:rPr lang="en-US" altLang="zh-CN" sz="2800" b="1" dirty="0">
                <a:latin typeface="宋体" charset="-122"/>
                <a:ea typeface="黑体" pitchFamily="49" charset="-122"/>
              </a:rPr>
              <a:t>/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{  if  </a:t>
            </a:r>
            <a:r>
              <a:rPr lang="en-US" altLang="zh-CN" sz="2800" b="1" dirty="0">
                <a:solidFill>
                  <a:srgbClr val="FFFF00"/>
                </a:solidFill>
                <a:ea typeface="黑体" pitchFamily="49" charset="-122"/>
              </a:rPr>
              <a:t>((Q.rear+1)%MAXQSIZE== </a:t>
            </a:r>
            <a:r>
              <a:rPr lang="en-US" altLang="zh-CN" sz="2800" b="1" dirty="0" err="1">
                <a:solidFill>
                  <a:srgbClr val="FFFF00"/>
                </a:solidFill>
                <a:ea typeface="黑体" pitchFamily="49" charset="-122"/>
              </a:rPr>
              <a:t>Q.front</a:t>
            </a:r>
            <a:r>
              <a:rPr lang="en-US" altLang="zh-CN" sz="2800" b="1" dirty="0">
                <a:solidFill>
                  <a:srgbClr val="FFFF00"/>
                </a:solidFill>
                <a:ea typeface="黑体" pitchFamily="49" charset="-122"/>
              </a:rPr>
              <a:t>)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return  ERROR;</a:t>
            </a:r>
            <a:endParaRPr lang="en-US" altLang="zh-CN" b="1" dirty="0">
              <a:ea typeface="黑体" pitchFamily="49" charset="-122"/>
            </a:endParaRP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ea typeface="黑体" pitchFamily="49" charset="-122"/>
              </a:rPr>
              <a:t>Q.base</a:t>
            </a:r>
            <a:r>
              <a:rPr lang="en-US" altLang="zh-CN" sz="2800" b="1" dirty="0">
                <a:ea typeface="黑体" pitchFamily="49" charset="-122"/>
              </a:rPr>
              <a:t>[</a:t>
            </a:r>
            <a:r>
              <a:rPr lang="en-US" altLang="zh-CN" sz="2800" b="1" dirty="0" err="1">
                <a:ea typeface="黑体" pitchFamily="49" charset="-122"/>
              </a:rPr>
              <a:t>Q.rear</a:t>
            </a:r>
            <a:r>
              <a:rPr lang="en-US" altLang="zh-CN" sz="2800" b="1" dirty="0">
                <a:ea typeface="黑体" pitchFamily="49" charset="-122"/>
              </a:rPr>
              <a:t>]=e ;</a:t>
            </a:r>
            <a:endParaRPr lang="en-US" altLang="zh-CN" b="1" dirty="0">
              <a:latin typeface="宋体" charset="-122"/>
              <a:ea typeface="黑体" pitchFamily="49" charset="-122"/>
            </a:endParaRP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FFFF00"/>
                </a:solidFill>
                <a:ea typeface="黑体" pitchFamily="49" charset="-122"/>
              </a:rPr>
              <a:t>Q.rear</a:t>
            </a:r>
            <a:r>
              <a:rPr lang="en-US" altLang="zh-CN" sz="2800" b="1" dirty="0">
                <a:solidFill>
                  <a:srgbClr val="FFFF00"/>
                </a:solidFill>
                <a:ea typeface="黑体" pitchFamily="49" charset="-122"/>
              </a:rPr>
              <a:t>=(Q.rear+1)% MAXQSIZE ; 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return OK;</a:t>
            </a:r>
            <a:r>
              <a:rPr lang="en-US" altLang="zh-CN" b="1" dirty="0">
                <a:ea typeface="黑体" pitchFamily="49" charset="-122"/>
              </a:rPr>
              <a:t> 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/>
          </p:nvPr>
        </p:nvSpPr>
        <p:spPr>
          <a:xfrm>
            <a:off x="609600" y="228600"/>
            <a:ext cx="8534400" cy="5651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　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52400" y="173038"/>
            <a:ext cx="8763000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b="1" dirty="0">
                <a:ea typeface="黑体" pitchFamily="49" charset="-122"/>
              </a:rPr>
              <a:t>3  </a:t>
            </a:r>
            <a:r>
              <a:rPr lang="zh-CN" altLang="en-US" sz="3200" b="1" dirty="0">
                <a:ea typeface="楷体_GB2312" pitchFamily="49" charset="-122"/>
              </a:rPr>
              <a:t>出队操作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Status </a:t>
            </a:r>
            <a:r>
              <a:rPr lang="en-US" altLang="zh-CN" sz="2800" b="1" dirty="0" err="1">
                <a:ea typeface="黑体" pitchFamily="49" charset="-122"/>
              </a:rPr>
              <a:t>DeQueue</a:t>
            </a:r>
            <a:r>
              <a:rPr lang="en-US" altLang="zh-CN" sz="2800" b="1" dirty="0">
                <a:ea typeface="黑体" pitchFamily="49" charset="-122"/>
              </a:rPr>
              <a:t>(</a:t>
            </a:r>
            <a:r>
              <a:rPr lang="en-US" altLang="zh-CN" sz="2800" b="1" dirty="0" err="1">
                <a:ea typeface="黑体" pitchFamily="49" charset="-122"/>
              </a:rPr>
              <a:t>SqQueue</a:t>
            </a:r>
            <a:r>
              <a:rPr lang="en-US" altLang="zh-CN" sz="2800" b="1" dirty="0">
                <a:ea typeface="黑体" pitchFamily="49" charset="-122"/>
              </a:rPr>
              <a:t>  &amp;Q, </a:t>
            </a:r>
            <a:r>
              <a:rPr lang="en-US" altLang="zh-CN" sz="2800" b="1" dirty="0" err="1">
                <a:ea typeface="黑体" pitchFamily="49" charset="-122"/>
              </a:rPr>
              <a:t>QElemType</a:t>
            </a:r>
            <a:r>
              <a:rPr lang="en-US" altLang="zh-CN" sz="2800" b="1" dirty="0">
                <a:ea typeface="黑体" pitchFamily="49" charset="-122"/>
              </a:rPr>
              <a:t>  &amp;e</a:t>
            </a:r>
            <a:r>
              <a:rPr lang="en-US" altLang="zh-CN" sz="2800" dirty="0">
                <a:ea typeface="黑体" pitchFamily="49" charset="-122"/>
              </a:rPr>
              <a:t> </a:t>
            </a:r>
            <a:r>
              <a:rPr lang="en-US" altLang="zh-CN" sz="2800" b="1" dirty="0">
                <a:ea typeface="黑体" pitchFamily="49" charset="-122"/>
              </a:rPr>
              <a:t>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latin typeface="宋体" charset="-122"/>
                <a:ea typeface="黑体" pitchFamily="49" charset="-122"/>
              </a:rPr>
              <a:t>   /*  </a:t>
            </a:r>
            <a:r>
              <a:rPr lang="zh-CN" altLang="en-US" sz="2800" b="1" dirty="0">
                <a:latin typeface="宋体" charset="-122"/>
                <a:ea typeface="黑体" pitchFamily="49" charset="-122"/>
              </a:rPr>
              <a:t>将循环队列</a:t>
            </a:r>
            <a:r>
              <a:rPr lang="en-US" altLang="zh-CN" sz="2800" b="1" dirty="0">
                <a:ea typeface="黑体" pitchFamily="49" charset="-122"/>
              </a:rPr>
              <a:t>Q</a:t>
            </a:r>
            <a:r>
              <a:rPr lang="zh-CN" altLang="en-US" sz="2800" b="1" dirty="0">
                <a:latin typeface="宋体" charset="-122"/>
                <a:ea typeface="黑体" pitchFamily="49" charset="-122"/>
              </a:rPr>
              <a:t>的队首元素出队  *</a:t>
            </a:r>
            <a:r>
              <a:rPr lang="en-US" altLang="zh-CN" sz="2800" b="1" dirty="0">
                <a:latin typeface="宋体" charset="-122"/>
                <a:ea typeface="黑体" pitchFamily="49" charset="-122"/>
              </a:rPr>
              <a:t>/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{   if  (</a:t>
            </a:r>
            <a:r>
              <a:rPr lang="en-US" altLang="zh-CN" sz="2800" b="1" dirty="0" err="1" smtClean="0">
                <a:solidFill>
                  <a:srgbClr val="FFFF00"/>
                </a:solidFill>
                <a:ea typeface="黑体" pitchFamily="49" charset="-122"/>
              </a:rPr>
              <a:t>Q.front</a:t>
            </a:r>
            <a:r>
              <a:rPr lang="en-US" altLang="zh-CN" sz="2800" b="1" dirty="0" smtClean="0">
                <a:solidFill>
                  <a:srgbClr val="FFFF00"/>
                </a:solidFill>
                <a:ea typeface="黑体" pitchFamily="49" charset="-122"/>
              </a:rPr>
              <a:t> == </a:t>
            </a:r>
            <a:r>
              <a:rPr lang="en-US" altLang="zh-CN" sz="2800" b="1" dirty="0" err="1">
                <a:solidFill>
                  <a:srgbClr val="FFFF00"/>
                </a:solidFill>
                <a:ea typeface="黑体" pitchFamily="49" charset="-122"/>
              </a:rPr>
              <a:t>Q.rear</a:t>
            </a:r>
            <a:r>
              <a:rPr lang="en-US" altLang="zh-CN" sz="2800" b="1" dirty="0">
                <a:ea typeface="黑体" pitchFamily="49" charset="-122"/>
              </a:rPr>
              <a:t>)</a:t>
            </a:r>
          </a:p>
          <a:p>
            <a:pPr marL="1079500"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return ERROR ;</a:t>
            </a:r>
            <a:r>
              <a:rPr lang="en-US" altLang="zh-CN" b="1" dirty="0">
                <a:ea typeface="黑体" pitchFamily="49" charset="-122"/>
              </a:rPr>
              <a:t>  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e=</a:t>
            </a:r>
            <a:r>
              <a:rPr lang="en-US" altLang="zh-CN" sz="2800" b="1" dirty="0" err="1">
                <a:ea typeface="黑体" pitchFamily="49" charset="-122"/>
              </a:rPr>
              <a:t>Q.base</a:t>
            </a:r>
            <a:r>
              <a:rPr lang="en-US" altLang="zh-CN" sz="2800" b="1" dirty="0">
                <a:ea typeface="黑体" pitchFamily="49" charset="-122"/>
              </a:rPr>
              <a:t>[</a:t>
            </a:r>
            <a:r>
              <a:rPr lang="en-US" altLang="zh-CN" sz="2800" b="1" dirty="0" err="1">
                <a:ea typeface="黑体" pitchFamily="49" charset="-122"/>
              </a:rPr>
              <a:t>Q.front</a:t>
            </a:r>
            <a:r>
              <a:rPr lang="en-US" altLang="zh-CN" sz="2800" b="1" dirty="0">
                <a:ea typeface="黑体" pitchFamily="49" charset="-122"/>
              </a:rPr>
              <a:t>] ;</a:t>
            </a:r>
            <a:endParaRPr lang="en-US" altLang="zh-CN" b="1" dirty="0">
              <a:latin typeface="宋体" charset="-122"/>
              <a:ea typeface="黑体" pitchFamily="49" charset="-122"/>
            </a:endParaRP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rgbClr val="FFFF00"/>
                </a:solidFill>
                <a:ea typeface="黑体" pitchFamily="49" charset="-122"/>
              </a:rPr>
              <a:t>Q.front</a:t>
            </a:r>
            <a:r>
              <a:rPr lang="en-US" altLang="zh-CN" sz="2800" b="1" dirty="0" smtClean="0">
                <a:solidFill>
                  <a:srgbClr val="FFFF00"/>
                </a:solidFill>
                <a:ea typeface="黑体" pitchFamily="49" charset="-122"/>
              </a:rPr>
              <a:t> = (</a:t>
            </a:r>
            <a:r>
              <a:rPr lang="en-US" altLang="zh-CN" sz="2800" b="1" dirty="0">
                <a:solidFill>
                  <a:srgbClr val="FFFF00"/>
                </a:solidFill>
                <a:ea typeface="黑体" pitchFamily="49" charset="-122"/>
              </a:rPr>
              <a:t>Q.front+1)% MAXQSIZE </a:t>
            </a:r>
            <a:r>
              <a:rPr lang="en-US" altLang="zh-CN" sz="2800" b="1" dirty="0">
                <a:ea typeface="黑体" pitchFamily="49" charset="-122"/>
              </a:rPr>
              <a:t>;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return OK ;</a:t>
            </a:r>
          </a:p>
          <a:p>
            <a:pPr marL="355600"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黑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>
          <a:xfrm>
            <a:off x="2743200" y="584200"/>
            <a:ext cx="3124200" cy="914400"/>
          </a:xfrm>
        </p:spPr>
        <p:txBody>
          <a:bodyPr/>
          <a:lstStyle/>
          <a:p>
            <a:pPr algn="ctr"/>
            <a:r>
              <a:rPr lang="zh-CN" altLang="en-US" sz="4000" b="1" dirty="0">
                <a:latin typeface="华文新魏" pitchFamily="2" charset="-122"/>
                <a:ea typeface="华文新魏" pitchFamily="2" charset="-122"/>
              </a:rPr>
              <a:t>栈 </a:t>
            </a:r>
            <a:r>
              <a:rPr lang="en-US" altLang="zh-CN" sz="4000" b="1" dirty="0">
                <a:latin typeface="华文新魏" pitchFamily="2" charset="-122"/>
                <a:ea typeface="华文新魏" pitchFamily="2" charset="-122"/>
              </a:rPr>
              <a:t>( Stack )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557338"/>
            <a:ext cx="8001000" cy="4572000"/>
          </a:xfrm>
        </p:spPr>
        <p:txBody>
          <a:bodyPr/>
          <a:lstStyle/>
          <a:p>
            <a:pPr>
              <a:buClrTx/>
              <a:buSzPct val="50000"/>
            </a:pPr>
            <a:r>
              <a:rPr lang="zh-CN" altLang="en-US" sz="3000" b="1" dirty="0">
                <a:ea typeface="仿宋_GB2312" pitchFamily="49" charset="-122"/>
              </a:rPr>
              <a:t>只允许在一端插入和删除的线性表</a:t>
            </a:r>
          </a:p>
          <a:p>
            <a:pPr>
              <a:buClrTx/>
              <a:buSzPct val="50000"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允许插入和删除</a:t>
            </a:r>
          </a:p>
          <a:p>
            <a:pPr>
              <a:buClrTx/>
              <a:buSzPct val="50000"/>
              <a:buFont typeface="Wingdings" pitchFamily="2" charset="2"/>
              <a:buNone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	的一端称为栈顶</a:t>
            </a:r>
          </a:p>
          <a:p>
            <a:pPr>
              <a:buClrTx/>
              <a:buSzPct val="50000"/>
              <a:buFont typeface="Wingdings" pitchFamily="2" charset="2"/>
              <a:buNone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(top)</a:t>
            </a: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，另一端称</a:t>
            </a:r>
          </a:p>
          <a:p>
            <a:pPr>
              <a:buClrTx/>
              <a:buSzPct val="50000"/>
              <a:buFont typeface="Wingdings" pitchFamily="2" charset="2"/>
              <a:buNone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	为栈底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3000" b="1" dirty="0" smtClean="0">
                <a:latin typeface="Times New Roman" pitchFamily="18" charset="0"/>
                <a:ea typeface="仿宋_GB2312" pitchFamily="49" charset="-122"/>
              </a:rPr>
              <a:t>)</a:t>
            </a:r>
            <a:endParaRPr lang="en-US" altLang="zh-CN" sz="3000" b="1" dirty="0">
              <a:latin typeface="Times New Roman" pitchFamily="18" charset="0"/>
              <a:ea typeface="仿宋_GB2312" pitchFamily="49" charset="-122"/>
            </a:endParaRPr>
          </a:p>
          <a:p>
            <a:pPr>
              <a:buClrTx/>
              <a:buSzPct val="50000"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特点</a:t>
            </a:r>
          </a:p>
          <a:p>
            <a:pPr>
              <a:buClrTx/>
              <a:buSzPct val="50000"/>
              <a:buFont typeface="Wingdings" pitchFamily="2" charset="2"/>
              <a:buNone/>
            </a:pPr>
            <a:r>
              <a:rPr lang="zh-CN" altLang="en-US" sz="3000" b="1" dirty="0">
                <a:latin typeface="Times New Roman" pitchFamily="18" charset="0"/>
                <a:ea typeface="仿宋_GB2312" pitchFamily="49" charset="-122"/>
              </a:rPr>
              <a:t>	后进先出 </a:t>
            </a:r>
            <a:r>
              <a:rPr lang="en-US" altLang="zh-CN" sz="3000" b="1" dirty="0">
                <a:latin typeface="Times New Roman" pitchFamily="18" charset="0"/>
                <a:ea typeface="仿宋_GB2312" pitchFamily="49" charset="-122"/>
              </a:rPr>
              <a:t>(LIFO)</a:t>
            </a:r>
            <a:endParaRPr lang="en-US" altLang="zh-CN" sz="30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E5EA-343E-4DA7-A730-2287C7DD7FE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5327650" y="22018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退栈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7004050" y="22098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进栈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39622" name="Rectangle 6" descr="之字形"/>
          <p:cNvSpPr>
            <a:spLocks noChangeArrowheads="1"/>
          </p:cNvSpPr>
          <p:nvPr/>
        </p:nvSpPr>
        <p:spPr bwMode="auto">
          <a:xfrm>
            <a:off x="5943600" y="3200400"/>
            <a:ext cx="1752600" cy="2209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6565900" y="4800600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1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>
            <a:off x="5943600" y="4953000"/>
            <a:ext cx="1752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6512748" y="3352800"/>
            <a:ext cx="5421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n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27" name="Line 11"/>
          <p:cNvSpPr>
            <a:spLocks noChangeShapeType="1"/>
          </p:cNvSpPr>
          <p:nvPr/>
        </p:nvSpPr>
        <p:spPr bwMode="auto">
          <a:xfrm>
            <a:off x="5943600" y="3505200"/>
            <a:ext cx="1752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8" name="Line 12"/>
          <p:cNvSpPr>
            <a:spLocks noChangeShapeType="1"/>
          </p:cNvSpPr>
          <p:nvPr/>
        </p:nvSpPr>
        <p:spPr bwMode="auto">
          <a:xfrm>
            <a:off x="5943600" y="3962400"/>
            <a:ext cx="1752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6400800" y="3810000"/>
            <a:ext cx="7697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n-1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30" name="Line 14"/>
          <p:cNvSpPr>
            <a:spLocks noChangeShapeType="1"/>
          </p:cNvSpPr>
          <p:nvPr/>
        </p:nvSpPr>
        <p:spPr bwMode="auto">
          <a:xfrm>
            <a:off x="5943600" y="4419600"/>
            <a:ext cx="1752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6477000" y="4268799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en-US" sz="3200" b="1" i="1" dirty="0">
                <a:latin typeface="Times New Roman" pitchFamily="18" charset="0"/>
                <a:sym typeface="Symbol" pitchFamily="18" charset="2"/>
              </a:rPr>
              <a:t>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4953000" y="3105150"/>
            <a:ext cx="747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隶书" pitchFamily="49" charset="-122"/>
              </a:rPr>
              <a:t>top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4953000" y="5364163"/>
            <a:ext cx="1117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</a:rPr>
              <a:t>base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>
            <a:off x="5410200" y="3733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5" name="Line 19"/>
          <p:cNvSpPr>
            <a:spLocks noChangeShapeType="1"/>
          </p:cNvSpPr>
          <p:nvPr/>
        </p:nvSpPr>
        <p:spPr bwMode="auto">
          <a:xfrm>
            <a:off x="6400800" y="5715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7086600" y="27432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7" name="Line 21"/>
          <p:cNvSpPr>
            <a:spLocks noChangeShapeType="1"/>
          </p:cNvSpPr>
          <p:nvPr/>
        </p:nvSpPr>
        <p:spPr bwMode="auto">
          <a:xfrm rot="17440103" flipV="1">
            <a:off x="6057900" y="27432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970-0E5D-479E-9A6C-AA8C764F40EA}" type="slidenum">
              <a:rPr lang="en-US" altLang="zh-CN" smtClean="0"/>
              <a:pPr/>
              <a:t>3</a:t>
            </a:fld>
            <a:endParaRPr lang="en-US" altLang="zh-CN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92083" y="361908"/>
            <a:ext cx="7923321" cy="5769054"/>
            <a:chOff x="68" y="1162"/>
            <a:chExt cx="4082" cy="308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35" y="4020"/>
              <a:ext cx="262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>
                  <a:ea typeface="楷体_GB2312" pitchFamily="49" charset="-122"/>
                </a:rPr>
                <a:t>(</a:t>
              </a:r>
              <a:r>
                <a:rPr lang="zh-CN" altLang="en-US" sz="2000" b="1" dirty="0">
                  <a:ea typeface="楷体_GB2312" pitchFamily="49" charset="-122"/>
                </a:rPr>
                <a:t>动态</a:t>
              </a:r>
              <a:r>
                <a:rPr lang="en-US" altLang="zh-CN" sz="2000" b="1" dirty="0">
                  <a:ea typeface="楷体_GB2312" pitchFamily="49" charset="-122"/>
                </a:rPr>
                <a:t>)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堆栈变化示意图</a:t>
              </a: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68" y="1162"/>
              <a:ext cx="1066" cy="1315"/>
              <a:chOff x="86" y="2030"/>
              <a:chExt cx="1066" cy="1315"/>
            </a:xfrm>
          </p:grpSpPr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>
                <a:off x="699" y="3118"/>
                <a:ext cx="45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a typeface="黑体" pitchFamily="49" charset="-122"/>
                  </a:rPr>
                  <a:t>空栈</a:t>
                </a:r>
              </a:p>
            </p:txBody>
          </p:sp>
          <p:grpSp>
            <p:nvGrpSpPr>
              <p:cNvPr id="65" name="Group 7"/>
              <p:cNvGrpSpPr>
                <a:grpSpLocks/>
              </p:cNvGrpSpPr>
              <p:nvPr/>
            </p:nvGrpSpPr>
            <p:grpSpPr bwMode="auto">
              <a:xfrm>
                <a:off x="86" y="2030"/>
                <a:ext cx="1039" cy="1171"/>
                <a:chOff x="86" y="2030"/>
                <a:chExt cx="1039" cy="1171"/>
              </a:xfrm>
            </p:grpSpPr>
            <p:sp>
              <p:nvSpPr>
                <p:cNvPr id="66" name="Rectangle 8"/>
                <p:cNvSpPr>
                  <a:spLocks noChangeArrowheads="1"/>
                </p:cNvSpPr>
                <p:nvPr/>
              </p:nvSpPr>
              <p:spPr bwMode="auto">
                <a:xfrm>
                  <a:off x="672" y="2844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67" name="Rectangle 9"/>
                <p:cNvSpPr>
                  <a:spLocks noChangeArrowheads="1"/>
                </p:cNvSpPr>
                <p:nvPr/>
              </p:nvSpPr>
              <p:spPr bwMode="auto">
                <a:xfrm>
                  <a:off x="672" y="2639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68" name="Rectangle 10"/>
                <p:cNvSpPr>
                  <a:spLocks noChangeArrowheads="1"/>
                </p:cNvSpPr>
                <p:nvPr/>
              </p:nvSpPr>
              <p:spPr bwMode="auto">
                <a:xfrm>
                  <a:off x="672" y="2434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69" name="Rectangle 11"/>
                <p:cNvSpPr>
                  <a:spLocks noChangeArrowheads="1"/>
                </p:cNvSpPr>
                <p:nvPr/>
              </p:nvSpPr>
              <p:spPr bwMode="auto">
                <a:xfrm>
                  <a:off x="672" y="2231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70" name="Rectangle 12"/>
                <p:cNvSpPr>
                  <a:spLocks noChangeArrowheads="1"/>
                </p:cNvSpPr>
                <p:nvPr/>
              </p:nvSpPr>
              <p:spPr bwMode="auto">
                <a:xfrm>
                  <a:off x="672" y="2030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grpSp>
              <p:nvGrpSpPr>
                <p:cNvPr id="71" name="Group 13"/>
                <p:cNvGrpSpPr>
                  <a:grpSpLocks/>
                </p:cNvGrpSpPr>
                <p:nvPr/>
              </p:nvGrpSpPr>
              <p:grpSpPr bwMode="auto">
                <a:xfrm>
                  <a:off x="96" y="2974"/>
                  <a:ext cx="574" cy="227"/>
                  <a:chOff x="221" y="1440"/>
                  <a:chExt cx="574" cy="227"/>
                </a:xfrm>
              </p:grpSpPr>
              <p:sp>
                <p:nvSpPr>
                  <p:cNvPr id="7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1" y="144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 smtClean="0">
                        <a:solidFill>
                          <a:schemeClr val="tx1"/>
                        </a:solidFill>
                      </a:rPr>
                      <a:t>base</a:t>
                    </a:r>
                    <a:endParaRPr lang="en-US" altLang="zh-CN" sz="2000" dirty="0">
                      <a:ea typeface="黑体" pitchFamily="49" charset="-122"/>
                    </a:endParaRPr>
                  </a:p>
                </p:txBody>
              </p:sp>
              <p:sp>
                <p:nvSpPr>
                  <p:cNvPr id="7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1484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2" name="Group 16"/>
                <p:cNvGrpSpPr>
                  <a:grpSpLocks/>
                </p:cNvGrpSpPr>
                <p:nvPr/>
              </p:nvGrpSpPr>
              <p:grpSpPr bwMode="auto">
                <a:xfrm>
                  <a:off x="86" y="2760"/>
                  <a:ext cx="580" cy="227"/>
                  <a:chOff x="355" y="3517"/>
                  <a:chExt cx="580" cy="227"/>
                </a:xfrm>
              </p:grpSpPr>
              <p:sp>
                <p:nvSpPr>
                  <p:cNvPr id="7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>
                        <a:ea typeface="黑体" pitchFamily="49" charset="-122"/>
                      </a:rPr>
                      <a:t>top</a:t>
                    </a:r>
                  </a:p>
                </p:txBody>
              </p:sp>
              <p:sp>
                <p:nvSpPr>
                  <p:cNvPr id="7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1425" y="1181"/>
              <a:ext cx="1274" cy="1381"/>
              <a:chOff x="1164" y="2049"/>
              <a:chExt cx="1274" cy="1381"/>
            </a:xfrm>
          </p:grpSpPr>
          <p:sp>
            <p:nvSpPr>
              <p:cNvPr id="51" name="Rectangle 20"/>
              <p:cNvSpPr>
                <a:spLocks noChangeArrowheads="1"/>
              </p:cNvSpPr>
              <p:nvPr/>
            </p:nvSpPr>
            <p:spPr bwMode="auto">
              <a:xfrm>
                <a:off x="1486" y="3148"/>
                <a:ext cx="952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a typeface="黑体" pitchFamily="49" charset="-122"/>
                  </a:rPr>
                  <a:t>元素</a:t>
                </a:r>
                <a:r>
                  <a:rPr lang="en-US" altLang="zh-CN" sz="2000" b="1">
                    <a:ea typeface="黑体" pitchFamily="49" charset="-122"/>
                  </a:rPr>
                  <a:t>a</a:t>
                </a:r>
                <a:r>
                  <a:rPr lang="zh-CN" altLang="en-US" sz="2000" b="1">
                    <a:ea typeface="黑体" pitchFamily="49" charset="-122"/>
                  </a:rPr>
                  <a:t>进栈</a:t>
                </a:r>
              </a:p>
            </p:txBody>
          </p:sp>
          <p:grpSp>
            <p:nvGrpSpPr>
              <p:cNvPr id="52" name="Group 21"/>
              <p:cNvGrpSpPr>
                <a:grpSpLocks/>
              </p:cNvGrpSpPr>
              <p:nvPr/>
            </p:nvGrpSpPr>
            <p:grpSpPr bwMode="auto">
              <a:xfrm>
                <a:off x="1164" y="2049"/>
                <a:ext cx="1061" cy="1122"/>
                <a:chOff x="1164" y="2049"/>
                <a:chExt cx="1061" cy="1122"/>
              </a:xfrm>
            </p:grpSpPr>
            <p:grpSp>
              <p:nvGrpSpPr>
                <p:cNvPr id="53" name="Group 22"/>
                <p:cNvGrpSpPr>
                  <a:grpSpLocks/>
                </p:cNvGrpSpPr>
                <p:nvPr/>
              </p:nvGrpSpPr>
              <p:grpSpPr bwMode="auto">
                <a:xfrm>
                  <a:off x="1164" y="2944"/>
                  <a:ext cx="610" cy="227"/>
                  <a:chOff x="1595" y="1410"/>
                  <a:chExt cx="610" cy="227"/>
                </a:xfrm>
              </p:grpSpPr>
              <p:sp>
                <p:nvSpPr>
                  <p:cNvPr id="62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595" y="141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 smtClean="0">
                        <a:solidFill>
                          <a:schemeClr val="tx1"/>
                        </a:solidFill>
                      </a:rPr>
                      <a:t>base</a:t>
                    </a:r>
                    <a:endParaRPr lang="en-US" altLang="zh-CN" sz="2000" dirty="0">
                      <a:ea typeface="黑体" pitchFamily="49" charset="-122"/>
                    </a:endParaRPr>
                  </a:p>
                </p:txBody>
              </p:sp>
              <p:sp>
                <p:nvSpPr>
                  <p:cNvPr id="6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842" y="1440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" name="Group 25"/>
                <p:cNvGrpSpPr>
                  <a:grpSpLocks/>
                </p:cNvGrpSpPr>
                <p:nvPr/>
              </p:nvGrpSpPr>
              <p:grpSpPr bwMode="auto">
                <a:xfrm>
                  <a:off x="1273" y="2616"/>
                  <a:ext cx="509" cy="227"/>
                  <a:chOff x="355" y="3517"/>
                  <a:chExt cx="580" cy="227"/>
                </a:xfrm>
              </p:grpSpPr>
              <p:sp>
                <p:nvSpPr>
                  <p:cNvPr id="6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>
                        <a:ea typeface="黑体" pitchFamily="49" charset="-122"/>
                      </a:rPr>
                      <a:t>top</a:t>
                    </a:r>
                  </a:p>
                </p:txBody>
              </p:sp>
              <p:sp>
                <p:nvSpPr>
                  <p:cNvPr id="6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5" name="Rectangle 28"/>
                <p:cNvSpPr>
                  <a:spLocks noChangeArrowheads="1"/>
                </p:cNvSpPr>
                <p:nvPr/>
              </p:nvSpPr>
              <p:spPr bwMode="auto">
                <a:xfrm>
                  <a:off x="1787" y="2659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56" name="Rectangle 29"/>
                <p:cNvSpPr>
                  <a:spLocks noChangeArrowheads="1"/>
                </p:cNvSpPr>
                <p:nvPr/>
              </p:nvSpPr>
              <p:spPr bwMode="auto">
                <a:xfrm>
                  <a:off x="1787" y="2455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57" name="Rectangle 30"/>
                <p:cNvSpPr>
                  <a:spLocks noChangeArrowheads="1"/>
                </p:cNvSpPr>
                <p:nvPr/>
              </p:nvSpPr>
              <p:spPr bwMode="auto">
                <a:xfrm>
                  <a:off x="1787" y="2251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58" name="Rectangle 31"/>
                <p:cNvSpPr>
                  <a:spLocks noChangeArrowheads="1"/>
                </p:cNvSpPr>
                <p:nvPr/>
              </p:nvSpPr>
              <p:spPr bwMode="auto">
                <a:xfrm>
                  <a:off x="1787" y="2049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1785" y="2862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49" charset="-122"/>
                    </a:rPr>
                    <a:t>a</a:t>
                  </a:r>
                </a:p>
              </p:txBody>
            </p:sp>
          </p:grp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2835" y="1183"/>
              <a:ext cx="1315" cy="1379"/>
              <a:chOff x="2294" y="2051"/>
              <a:chExt cx="1315" cy="1379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657" y="3163"/>
                <a:ext cx="952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a typeface="黑体" pitchFamily="49" charset="-122"/>
                  </a:rPr>
                  <a:t>元素</a:t>
                </a:r>
                <a:r>
                  <a:rPr lang="en-US" altLang="zh-CN" sz="2000" b="1">
                    <a:ea typeface="黑体" pitchFamily="49" charset="-122"/>
                  </a:rPr>
                  <a:t>b</a:t>
                </a:r>
                <a:r>
                  <a:rPr lang="zh-CN" altLang="en-US" sz="2000" b="1">
                    <a:ea typeface="黑体" pitchFamily="49" charset="-122"/>
                  </a:rPr>
                  <a:t>，</a:t>
                </a:r>
                <a:r>
                  <a:rPr lang="en-US" altLang="zh-CN" sz="2000" b="1">
                    <a:ea typeface="黑体" pitchFamily="49" charset="-122"/>
                  </a:rPr>
                  <a:t>c</a:t>
                </a:r>
                <a:r>
                  <a:rPr lang="zh-CN" altLang="en-US" sz="2000" b="1">
                    <a:ea typeface="黑体" pitchFamily="49" charset="-122"/>
                  </a:rPr>
                  <a:t>进栈</a:t>
                </a:r>
              </a:p>
            </p:txBody>
          </p:sp>
          <p:grpSp>
            <p:nvGrpSpPr>
              <p:cNvPr id="39" name="Group 35"/>
              <p:cNvGrpSpPr>
                <a:grpSpLocks/>
              </p:cNvGrpSpPr>
              <p:nvPr/>
            </p:nvGrpSpPr>
            <p:grpSpPr bwMode="auto">
              <a:xfrm>
                <a:off x="2294" y="2051"/>
                <a:ext cx="1065" cy="1133"/>
                <a:chOff x="2294" y="2051"/>
                <a:chExt cx="1065" cy="1133"/>
              </a:xfrm>
            </p:grpSpPr>
            <p:grpSp>
              <p:nvGrpSpPr>
                <p:cNvPr id="40" name="Group 36"/>
                <p:cNvGrpSpPr>
                  <a:grpSpLocks/>
                </p:cNvGrpSpPr>
                <p:nvPr/>
              </p:nvGrpSpPr>
              <p:grpSpPr bwMode="auto">
                <a:xfrm>
                  <a:off x="2294" y="2957"/>
                  <a:ext cx="605" cy="227"/>
                  <a:chOff x="2237" y="1423"/>
                  <a:chExt cx="605" cy="227"/>
                </a:xfrm>
              </p:grpSpPr>
              <p:sp>
                <p:nvSpPr>
                  <p:cNvPr id="4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237" y="1423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 smtClean="0">
                        <a:solidFill>
                          <a:schemeClr val="tx1"/>
                        </a:solidFill>
                      </a:rPr>
                      <a:t>base</a:t>
                    </a:r>
                    <a:endParaRPr lang="en-US" altLang="zh-CN" sz="2000" dirty="0">
                      <a:ea typeface="黑体" pitchFamily="49" charset="-122"/>
                    </a:endParaRPr>
                  </a:p>
                </p:txBody>
              </p:sp>
              <p:sp>
                <p:nvSpPr>
                  <p:cNvPr id="5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79" y="1452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1" name="Group 39"/>
                <p:cNvGrpSpPr>
                  <a:grpSpLocks/>
                </p:cNvGrpSpPr>
                <p:nvPr/>
              </p:nvGrpSpPr>
              <p:grpSpPr bwMode="auto">
                <a:xfrm>
                  <a:off x="2322" y="2219"/>
                  <a:ext cx="580" cy="227"/>
                  <a:chOff x="355" y="3517"/>
                  <a:chExt cx="580" cy="227"/>
                </a:xfrm>
              </p:grpSpPr>
              <p:sp>
                <p:nvSpPr>
                  <p:cNvPr id="4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>
                        <a:ea typeface="黑体" pitchFamily="49" charset="-122"/>
                      </a:rPr>
                      <a:t>top</a:t>
                    </a:r>
                  </a:p>
                </p:txBody>
              </p:sp>
              <p:sp>
                <p:nvSpPr>
                  <p:cNvPr id="4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" name="Rectangle 42"/>
                <p:cNvSpPr>
                  <a:spLocks noChangeArrowheads="1"/>
                </p:cNvSpPr>
                <p:nvPr/>
              </p:nvSpPr>
              <p:spPr bwMode="auto">
                <a:xfrm>
                  <a:off x="2904" y="2251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43" name="Rectangle 43"/>
                <p:cNvSpPr>
                  <a:spLocks noChangeArrowheads="1"/>
                </p:cNvSpPr>
                <p:nvPr/>
              </p:nvSpPr>
              <p:spPr bwMode="auto">
                <a:xfrm>
                  <a:off x="2908" y="2051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44" name="Rectangle 44"/>
                <p:cNvSpPr>
                  <a:spLocks noChangeArrowheads="1"/>
                </p:cNvSpPr>
                <p:nvPr/>
              </p:nvSpPr>
              <p:spPr bwMode="auto">
                <a:xfrm>
                  <a:off x="2906" y="2863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49" charset="-122"/>
                    </a:rPr>
                    <a:t>a</a:t>
                  </a:r>
                </a:p>
              </p:txBody>
            </p:sp>
            <p:sp>
              <p:nvSpPr>
                <p:cNvPr id="45" name="Rectangle 45"/>
                <p:cNvSpPr>
                  <a:spLocks noChangeArrowheads="1"/>
                </p:cNvSpPr>
                <p:nvPr/>
              </p:nvSpPr>
              <p:spPr bwMode="auto">
                <a:xfrm>
                  <a:off x="2906" y="2655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49" charset="-122"/>
                    </a:rPr>
                    <a:t>b</a:t>
                  </a:r>
                </a:p>
              </p:txBody>
            </p:sp>
            <p:sp>
              <p:nvSpPr>
                <p:cNvPr id="46" name="Rectangle 46"/>
                <p:cNvSpPr>
                  <a:spLocks noChangeArrowheads="1"/>
                </p:cNvSpPr>
                <p:nvPr/>
              </p:nvSpPr>
              <p:spPr bwMode="auto">
                <a:xfrm>
                  <a:off x="2906" y="2448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49" charset="-122"/>
                    </a:rPr>
                    <a:t>c</a:t>
                  </a:r>
                </a:p>
              </p:txBody>
            </p:sp>
          </p:grpSp>
        </p:grp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522" y="2614"/>
              <a:ext cx="1224" cy="1368"/>
              <a:chOff x="3470" y="2062"/>
              <a:chExt cx="1224" cy="1368"/>
            </a:xfrm>
          </p:grpSpPr>
          <p:sp>
            <p:nvSpPr>
              <p:cNvPr id="25" name="Rectangle 48"/>
              <p:cNvSpPr>
                <a:spLocks noChangeArrowheads="1"/>
              </p:cNvSpPr>
              <p:nvPr/>
            </p:nvSpPr>
            <p:spPr bwMode="auto">
              <a:xfrm>
                <a:off x="3878" y="3181"/>
                <a:ext cx="81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a typeface="黑体" pitchFamily="49" charset="-122"/>
                  </a:rPr>
                  <a:t>元素</a:t>
                </a:r>
                <a:r>
                  <a:rPr lang="en-US" altLang="zh-CN" sz="2000" b="1">
                    <a:ea typeface="黑体" pitchFamily="49" charset="-122"/>
                  </a:rPr>
                  <a:t>c</a:t>
                </a:r>
                <a:r>
                  <a:rPr lang="zh-CN" altLang="en-US" sz="2000" b="1">
                    <a:ea typeface="黑体" pitchFamily="49" charset="-122"/>
                  </a:rPr>
                  <a:t>退栈</a:t>
                </a:r>
              </a:p>
            </p:txBody>
          </p:sp>
          <p:grpSp>
            <p:nvGrpSpPr>
              <p:cNvPr id="26" name="Group 49"/>
              <p:cNvGrpSpPr>
                <a:grpSpLocks/>
              </p:cNvGrpSpPr>
              <p:nvPr/>
            </p:nvGrpSpPr>
            <p:grpSpPr bwMode="auto">
              <a:xfrm>
                <a:off x="3470" y="2062"/>
                <a:ext cx="1089" cy="1141"/>
                <a:chOff x="3493" y="2062"/>
                <a:chExt cx="1089" cy="1141"/>
              </a:xfrm>
            </p:grpSpPr>
            <p:grpSp>
              <p:nvGrpSpPr>
                <p:cNvPr id="27" name="Group 50"/>
                <p:cNvGrpSpPr>
                  <a:grpSpLocks/>
                </p:cNvGrpSpPr>
                <p:nvPr/>
              </p:nvGrpSpPr>
              <p:grpSpPr bwMode="auto">
                <a:xfrm>
                  <a:off x="3493" y="2976"/>
                  <a:ext cx="605" cy="227"/>
                  <a:chOff x="2237" y="1423"/>
                  <a:chExt cx="605" cy="227"/>
                </a:xfrm>
              </p:grpSpPr>
              <p:sp>
                <p:nvSpPr>
                  <p:cNvPr id="3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237" y="1423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 smtClean="0">
                        <a:solidFill>
                          <a:schemeClr val="tx1"/>
                        </a:solidFill>
                      </a:rPr>
                      <a:t>base</a:t>
                    </a:r>
                    <a:endParaRPr lang="en-US" altLang="zh-CN" sz="2000" dirty="0">
                      <a:ea typeface="黑体" pitchFamily="49" charset="-122"/>
                    </a:endParaRPr>
                  </a:p>
                </p:txBody>
              </p:sp>
              <p:sp>
                <p:nvSpPr>
                  <p:cNvPr id="3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479" y="1452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" name="Group 53"/>
                <p:cNvGrpSpPr>
                  <a:grpSpLocks/>
                </p:cNvGrpSpPr>
                <p:nvPr/>
              </p:nvGrpSpPr>
              <p:grpSpPr bwMode="auto">
                <a:xfrm>
                  <a:off x="3521" y="2432"/>
                  <a:ext cx="580" cy="227"/>
                  <a:chOff x="355" y="3517"/>
                  <a:chExt cx="580" cy="227"/>
                </a:xfrm>
              </p:grpSpPr>
              <p:sp>
                <p:nvSpPr>
                  <p:cNvPr id="3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>
                        <a:ea typeface="黑体" pitchFamily="49" charset="-122"/>
                      </a:rPr>
                      <a:t>top</a:t>
                    </a:r>
                  </a:p>
                </p:txBody>
              </p:sp>
              <p:sp>
                <p:nvSpPr>
                  <p:cNvPr id="35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131" y="2270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131" y="2062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aseline="-25000">
                    <a:ea typeface="黑体" pitchFamily="49" charset="-122"/>
                  </a:endParaRPr>
                </a:p>
              </p:txBody>
            </p:sp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4131" y="2874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49" charset="-122"/>
                    </a:rPr>
                    <a:t>a</a:t>
                  </a:r>
                </a:p>
              </p:txBody>
            </p:sp>
            <p:sp>
              <p:nvSpPr>
                <p:cNvPr id="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131" y="2674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49" charset="-122"/>
                    </a:rPr>
                    <a:t>b</a:t>
                  </a:r>
                </a:p>
              </p:txBody>
            </p:sp>
            <p:sp>
              <p:nvSpPr>
                <p:cNvPr id="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131" y="2475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>
                    <a:ea typeface="黑体" pitchFamily="49" charset="-122"/>
                  </a:endParaRPr>
                </a:p>
              </p:txBody>
            </p:sp>
          </p:grpSp>
        </p:grp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2268" y="2455"/>
              <a:ext cx="1383" cy="1543"/>
              <a:chOff x="4195" y="1842"/>
              <a:chExt cx="1383" cy="1543"/>
            </a:xfrm>
          </p:grpSpPr>
          <p:grpSp>
            <p:nvGrpSpPr>
              <p:cNvPr id="12" name="Group 62"/>
              <p:cNvGrpSpPr>
                <a:grpSpLocks/>
              </p:cNvGrpSpPr>
              <p:nvPr/>
            </p:nvGrpSpPr>
            <p:grpSpPr bwMode="auto">
              <a:xfrm>
                <a:off x="4195" y="1842"/>
                <a:ext cx="1063" cy="1360"/>
                <a:chOff x="4582" y="1842"/>
                <a:chExt cx="1063" cy="1360"/>
              </a:xfrm>
            </p:grpSpPr>
            <p:grpSp>
              <p:nvGrpSpPr>
                <p:cNvPr id="14" name="Group 63"/>
                <p:cNvGrpSpPr>
                  <a:grpSpLocks/>
                </p:cNvGrpSpPr>
                <p:nvPr/>
              </p:nvGrpSpPr>
              <p:grpSpPr bwMode="auto">
                <a:xfrm>
                  <a:off x="4582" y="2975"/>
                  <a:ext cx="605" cy="227"/>
                  <a:chOff x="2237" y="1423"/>
                  <a:chExt cx="605" cy="227"/>
                </a:xfrm>
              </p:grpSpPr>
              <p:sp>
                <p:nvSpPr>
                  <p:cNvPr id="23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237" y="1423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 smtClean="0">
                        <a:solidFill>
                          <a:schemeClr val="tx1"/>
                        </a:solidFill>
                      </a:rPr>
                      <a:t>base</a:t>
                    </a:r>
                    <a:endParaRPr lang="en-US" altLang="zh-CN" sz="2000" dirty="0">
                      <a:ea typeface="黑体" pitchFamily="49" charset="-122"/>
                    </a:endParaRPr>
                  </a:p>
                </p:txBody>
              </p:sp>
              <p:sp>
                <p:nvSpPr>
                  <p:cNvPr id="2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479" y="1452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66"/>
                <p:cNvGrpSpPr>
                  <a:grpSpLocks/>
                </p:cNvGrpSpPr>
                <p:nvPr/>
              </p:nvGrpSpPr>
              <p:grpSpPr bwMode="auto">
                <a:xfrm>
                  <a:off x="4610" y="1842"/>
                  <a:ext cx="580" cy="227"/>
                  <a:chOff x="355" y="3517"/>
                  <a:chExt cx="580" cy="227"/>
                </a:xfrm>
              </p:grpSpPr>
              <p:sp>
                <p:nvSpPr>
                  <p:cNvPr id="21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dirty="0">
                        <a:ea typeface="黑体" pitchFamily="49" charset="-122"/>
                      </a:rPr>
                      <a:t>top</a:t>
                    </a:r>
                  </a:p>
                </p:txBody>
              </p:sp>
              <p:sp>
                <p:nvSpPr>
                  <p:cNvPr id="2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" name="Rectangle 69"/>
                <p:cNvSpPr>
                  <a:spLocks noChangeArrowheads="1"/>
                </p:cNvSpPr>
                <p:nvPr/>
              </p:nvSpPr>
              <p:spPr bwMode="auto">
                <a:xfrm>
                  <a:off x="5194" y="2873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49" charset="-122"/>
                    </a:rPr>
                    <a:t>a</a:t>
                  </a:r>
                </a:p>
              </p:txBody>
            </p:sp>
            <p:sp>
              <p:nvSpPr>
                <p:cNvPr id="17" name="Rectangle 70"/>
                <p:cNvSpPr>
                  <a:spLocks noChangeArrowheads="1"/>
                </p:cNvSpPr>
                <p:nvPr/>
              </p:nvSpPr>
              <p:spPr bwMode="auto">
                <a:xfrm>
                  <a:off x="5194" y="2673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49" charset="-122"/>
                    </a:rPr>
                    <a:t>b</a:t>
                  </a:r>
                </a:p>
              </p:txBody>
            </p:sp>
            <p:sp>
              <p:nvSpPr>
                <p:cNvPr id="18" name="Rectangle 71"/>
                <p:cNvSpPr>
                  <a:spLocks noChangeArrowheads="1"/>
                </p:cNvSpPr>
                <p:nvPr/>
              </p:nvSpPr>
              <p:spPr bwMode="auto">
                <a:xfrm>
                  <a:off x="5194" y="2474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49" charset="-122"/>
                    </a:rPr>
                    <a:t>d</a:t>
                  </a:r>
                </a:p>
              </p:txBody>
            </p:sp>
            <p:sp>
              <p:nvSpPr>
                <p:cNvPr id="19" name="Rectangle 72"/>
                <p:cNvSpPr>
                  <a:spLocks noChangeArrowheads="1"/>
                </p:cNvSpPr>
                <p:nvPr/>
              </p:nvSpPr>
              <p:spPr bwMode="auto">
                <a:xfrm>
                  <a:off x="5193" y="2275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49" charset="-122"/>
                    </a:rPr>
                    <a:t>e</a:t>
                  </a:r>
                </a:p>
              </p:txBody>
            </p:sp>
            <p:sp>
              <p:nvSpPr>
                <p:cNvPr id="20" name="Rectangle 73"/>
                <p:cNvSpPr>
                  <a:spLocks noChangeArrowheads="1"/>
                </p:cNvSpPr>
                <p:nvPr/>
              </p:nvSpPr>
              <p:spPr bwMode="auto">
                <a:xfrm>
                  <a:off x="5193" y="2069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ea typeface="黑体" pitchFamily="49" charset="-122"/>
                    </a:rPr>
                    <a:t>f</a:t>
                  </a:r>
                </a:p>
              </p:txBody>
            </p:sp>
          </p:grpSp>
          <p:sp>
            <p:nvSpPr>
              <p:cNvPr id="13" name="Rectangle 74"/>
              <p:cNvSpPr>
                <a:spLocks noChangeArrowheads="1"/>
              </p:cNvSpPr>
              <p:nvPr/>
            </p:nvSpPr>
            <p:spPr bwMode="auto">
              <a:xfrm>
                <a:off x="4444" y="3158"/>
                <a:ext cx="113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a typeface="黑体" pitchFamily="49" charset="-122"/>
                  </a:rPr>
                  <a:t>元素</a:t>
                </a:r>
                <a:r>
                  <a:rPr lang="en-US" altLang="zh-CN" sz="2000" b="1">
                    <a:ea typeface="黑体" pitchFamily="49" charset="-122"/>
                  </a:rPr>
                  <a:t>d</a:t>
                </a:r>
                <a:r>
                  <a:rPr lang="zh-CN" altLang="en-US" sz="2000" b="1">
                    <a:ea typeface="黑体" pitchFamily="49" charset="-122"/>
                  </a:rPr>
                  <a:t>，</a:t>
                </a:r>
                <a:r>
                  <a:rPr lang="en-US" altLang="zh-CN" sz="2000" b="1">
                    <a:ea typeface="黑体" pitchFamily="49" charset="-122"/>
                  </a:rPr>
                  <a:t>e</a:t>
                </a:r>
                <a:r>
                  <a:rPr lang="zh-CN" altLang="en-US" sz="2000" b="1">
                    <a:ea typeface="黑体" pitchFamily="49" charset="-122"/>
                  </a:rPr>
                  <a:t>，</a:t>
                </a:r>
                <a:r>
                  <a:rPr lang="en-US" altLang="zh-CN" sz="2000" b="1">
                    <a:ea typeface="黑体" pitchFamily="49" charset="-122"/>
                  </a:rPr>
                  <a:t>f</a:t>
                </a:r>
                <a:r>
                  <a:rPr lang="zh-CN" altLang="en-US" sz="2000" b="1">
                    <a:ea typeface="黑体" pitchFamily="49" charset="-122"/>
                  </a:rPr>
                  <a:t>进栈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A970-0E5D-479E-9A6C-AA8C764F40EA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/>
          </p:nvPr>
        </p:nvSpPr>
        <p:spPr>
          <a:xfrm>
            <a:off x="152400" y="215856"/>
            <a:ext cx="8812213" cy="587696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charset="-122"/>
              </a:rPr>
              <a:t>    采用动态一维数组来存储栈。所谓动态，指的是栈的大小可以根据需要增加。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</a:rPr>
              <a:t>◆ 用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base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</a:rPr>
              <a:t>表示栈底指针，栈底固定不变的；栈顶则随着进栈和退栈操作而变化。用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top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</a:rPr>
              <a:t>称为栈顶指针</a:t>
            </a:r>
            <a:r>
              <a:rPr lang="en-US" altLang="zh-CN" sz="2800" b="1" dirty="0" smtClean="0">
                <a:solidFill>
                  <a:schemeClr val="tx1"/>
                </a:solidFill>
                <a:latin typeface="宋体" charset="-122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</a:rPr>
              <a:t>指示当前栈顶位置。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</a:rPr>
              <a:t>◆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用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top==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base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作为栈空的标记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</a:rPr>
              <a:t>，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每次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top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指向栈顶数组中的下一个存储位置</a:t>
            </a:r>
            <a:r>
              <a:rPr lang="zh-CN" altLang="en-US" sz="2800" b="1" dirty="0" smtClean="0">
                <a:solidFill>
                  <a:schemeClr val="tx1"/>
                </a:solidFill>
                <a:cs typeface="Times New Roman" pitchFamily="18" charset="0"/>
              </a:rPr>
              <a:t>。</a:t>
            </a:r>
            <a:endParaRPr lang="zh-CN" altLang="en-US" sz="2800" b="1" dirty="0" smtClean="0">
              <a:solidFill>
                <a:schemeClr val="tx1"/>
              </a:solidFill>
              <a:latin typeface="宋体" charset="-122"/>
            </a:endParaRPr>
          </a:p>
          <a:p>
            <a:pPr marL="355600" lvl="1" indent="0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</a:rPr>
              <a:t>◆ 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结点进栈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：首先将数据元素保存到栈顶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(top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所指的当前位置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，然后执行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top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加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</a:rPr>
              <a:t>，使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top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指向栈顶的下一个存储位置</a:t>
            </a:r>
            <a:r>
              <a:rPr lang="en-US" altLang="zh-CN" sz="2800" b="1" dirty="0" smtClean="0">
                <a:solidFill>
                  <a:schemeClr val="tx1"/>
                </a:solidFill>
                <a:cs typeface="Times New Roman" pitchFamily="18" charset="0"/>
              </a:rPr>
              <a:t>;</a:t>
            </a:r>
          </a:p>
          <a:p>
            <a:pPr marL="355600" lvl="1">
              <a:lnSpc>
                <a:spcPct val="11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</a:rPr>
              <a:t>◆ 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结点出栈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：首先执行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top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减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</a:rPr>
              <a:t>，使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top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指向栈顶元素的存储位置，然后将栈顶元素取出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</a:rPr>
              <a:t>。</a:t>
            </a:r>
          </a:p>
          <a:p>
            <a:pPr marL="355600" lvl="1" indent="0" eaLnBrk="1" hangingPunct="1">
              <a:lnSpc>
                <a:spcPct val="110000"/>
              </a:lnSpc>
              <a:buClrTx/>
              <a:buSzTx/>
              <a:buFontTx/>
              <a:buNone/>
            </a:pPr>
            <a:endParaRPr lang="en-US" altLang="zh-CN" sz="2400" b="1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/>
          </p:nvPr>
        </p:nvSpPr>
        <p:spPr>
          <a:xfrm>
            <a:off x="152400" y="149225"/>
            <a:ext cx="8812213" cy="5727700"/>
          </a:xfrm>
        </p:spPr>
        <p:txBody>
          <a:bodyPr>
            <a:normAutofit fontScale="92500" lnSpcReduction="10000"/>
          </a:bodyPr>
          <a:lstStyle/>
          <a:p>
            <a:pPr marL="0" indent="0" algn="ctr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顺序栈的基本操作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 algn="ctr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/>
              <a:t>1</a:t>
            </a:r>
            <a:r>
              <a:rPr lang="en-US" altLang="zh-CN" sz="2800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栈的类型定义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#define  STACK_SIZE  100    </a:t>
            </a:r>
            <a:r>
              <a:rPr lang="en-US" altLang="zh-CN" sz="2400" b="1" dirty="0" smtClean="0"/>
              <a:t>/*  </a:t>
            </a:r>
            <a:r>
              <a:rPr lang="zh-CN" altLang="en-US" sz="2400" b="1" dirty="0" smtClean="0"/>
              <a:t>栈初始向量大小  *</a:t>
            </a:r>
            <a:r>
              <a:rPr lang="en-US" altLang="zh-CN" sz="2400" b="1" dirty="0" smtClean="0"/>
              <a:t>/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#define STACKINCREMENT 10   </a:t>
            </a:r>
            <a:r>
              <a:rPr lang="en-US" altLang="zh-CN" sz="2400" b="1" dirty="0" smtClean="0"/>
              <a:t>/*  </a:t>
            </a:r>
            <a:r>
              <a:rPr lang="zh-CN" altLang="en-US" sz="2400" b="1" dirty="0" smtClean="0"/>
              <a:t>存储空间分配增量  *</a:t>
            </a:r>
            <a:r>
              <a:rPr lang="en-US" altLang="zh-CN" sz="2400" b="1" dirty="0" smtClean="0"/>
              <a:t>/</a:t>
            </a:r>
            <a:endParaRPr lang="en-US" altLang="zh-CN" sz="2800" b="1" dirty="0" smtClean="0"/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err="1" smtClean="0"/>
              <a:t>typedef</a:t>
            </a: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ElemType</a:t>
            </a:r>
            <a:r>
              <a:rPr lang="en-US" altLang="zh-CN" sz="2800" b="1" dirty="0" smtClean="0"/>
              <a:t> 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err="1" smtClean="0"/>
              <a:t>typedef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struct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sqstack</a:t>
            </a:r>
            <a:r>
              <a:rPr lang="en-US" altLang="zh-CN" sz="2400" b="1" dirty="0" smtClean="0"/>
              <a:t> {</a:t>
            </a:r>
            <a:endParaRPr lang="en-US" altLang="zh-CN" sz="2800" b="1" dirty="0" smtClean="0"/>
          </a:p>
          <a:p>
            <a:pPr marL="355600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ElemType</a:t>
            </a:r>
            <a:r>
              <a:rPr lang="en-US" altLang="zh-CN" b="1" dirty="0" smtClean="0"/>
              <a:t>  *base;     </a:t>
            </a:r>
            <a:r>
              <a:rPr lang="en-US" altLang="zh-CN" sz="2400" b="1" dirty="0" smtClean="0"/>
              <a:t>/*  </a:t>
            </a:r>
            <a:r>
              <a:rPr lang="zh-CN" altLang="en-US" sz="2400" b="1" dirty="0" smtClean="0"/>
              <a:t>栈不存在时值为</a:t>
            </a:r>
            <a:r>
              <a:rPr lang="en-US" altLang="zh-CN" sz="2400" b="1" dirty="0" smtClean="0"/>
              <a:t>NULL  */</a:t>
            </a:r>
          </a:p>
          <a:p>
            <a:pPr marL="723900" lvl="2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err="1" smtClean="0"/>
              <a:t>ElemType</a:t>
            </a:r>
            <a:r>
              <a:rPr lang="en-US" altLang="zh-CN" sz="2800" b="1" dirty="0" smtClean="0"/>
              <a:t>  *top;      </a:t>
            </a:r>
            <a:r>
              <a:rPr lang="en-US" altLang="zh-CN" b="1" dirty="0" smtClean="0"/>
              <a:t>/*  </a:t>
            </a:r>
            <a:r>
              <a:rPr lang="zh-CN" altLang="en-US" b="1" dirty="0" smtClean="0"/>
              <a:t>栈顶指针  *</a:t>
            </a:r>
            <a:r>
              <a:rPr lang="en-US" altLang="zh-CN" b="1" dirty="0" smtClean="0"/>
              <a:t>/</a:t>
            </a:r>
          </a:p>
          <a:p>
            <a:pPr marL="723900" lvl="2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  </a:t>
            </a:r>
            <a:r>
              <a:rPr lang="en-US" altLang="zh-CN" sz="2800" b="1" dirty="0" err="1" smtClean="0"/>
              <a:t>stacksize</a:t>
            </a:r>
            <a:r>
              <a:rPr lang="en-US" altLang="zh-CN" sz="2800" b="1" dirty="0" smtClean="0"/>
              <a:t> ;      </a:t>
            </a:r>
            <a:r>
              <a:rPr lang="en-US" altLang="zh-CN" b="1" dirty="0" smtClean="0"/>
              <a:t>/*  </a:t>
            </a:r>
            <a:r>
              <a:rPr lang="zh-CN" altLang="en-US" b="1" dirty="0" smtClean="0"/>
              <a:t>当前已分配空间，以元素为单位  *</a:t>
            </a:r>
            <a:r>
              <a:rPr lang="en-US" altLang="zh-CN" b="1" dirty="0" smtClean="0"/>
              <a:t>/</a:t>
            </a:r>
          </a:p>
          <a:p>
            <a:pPr marL="355600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/>
              <a:t>}</a:t>
            </a:r>
            <a:r>
              <a:rPr lang="en-US" altLang="zh-CN" b="1" dirty="0" err="1" smtClean="0"/>
              <a:t>SqStack</a:t>
            </a:r>
            <a:r>
              <a:rPr lang="en-US" altLang="zh-CN" b="1" dirty="0" smtClean="0"/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/>
          </p:nvPr>
        </p:nvSpPr>
        <p:spPr>
          <a:xfrm>
            <a:off x="152400" y="147638"/>
            <a:ext cx="8812213" cy="5586412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/>
              <a:t>2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栈的初始化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Status </a:t>
            </a:r>
            <a:r>
              <a:rPr lang="en-US" altLang="zh-CN" sz="2800" b="1" dirty="0" err="1" smtClean="0"/>
              <a:t>InitStack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SqStack</a:t>
            </a:r>
            <a:r>
              <a:rPr lang="en-US" altLang="zh-CN" sz="2800" b="1" dirty="0" smtClean="0"/>
              <a:t>  &amp;S)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b="1" dirty="0" smtClean="0"/>
              <a:t>{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 dirty="0" err="1" smtClean="0"/>
              <a:t>S.base</a:t>
            </a:r>
            <a:r>
              <a:rPr lang="en-US" altLang="zh-CN" sz="2800" b="1" dirty="0" smtClean="0"/>
              <a:t>= new </a:t>
            </a:r>
            <a:r>
              <a:rPr lang="en-US" altLang="zh-CN" sz="2800" b="1" dirty="0" err="1" smtClean="0"/>
              <a:t>ElemType</a:t>
            </a:r>
            <a:r>
              <a:rPr lang="en-US" altLang="zh-CN" sz="2800" b="1" dirty="0" smtClean="0"/>
              <a:t>[STACK_SIZE];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if (! </a:t>
            </a:r>
            <a:r>
              <a:rPr lang="en-US" altLang="zh-CN" sz="2800" b="1" dirty="0" err="1" smtClean="0"/>
              <a:t>S.base</a:t>
            </a:r>
            <a:r>
              <a:rPr lang="en-US" altLang="zh-CN" sz="2800" b="1" dirty="0" smtClean="0"/>
              <a:t>) return  ERROR;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err="1" smtClean="0"/>
              <a:t>S.top</a:t>
            </a:r>
            <a:r>
              <a:rPr lang="en-US" altLang="zh-CN" sz="2800" b="1" dirty="0" smtClean="0"/>
              <a:t>=</a:t>
            </a:r>
            <a:r>
              <a:rPr lang="en-US" altLang="zh-CN" sz="2800" b="1" dirty="0" err="1" smtClean="0"/>
              <a:t>S.base</a:t>
            </a:r>
            <a:r>
              <a:rPr lang="en-US" altLang="zh-CN" sz="2800" b="1" dirty="0" smtClean="0"/>
              <a:t> ;    </a:t>
            </a:r>
            <a:r>
              <a:rPr lang="en-US" altLang="zh-CN" b="1" dirty="0" smtClean="0"/>
              <a:t>/*  </a:t>
            </a:r>
            <a:r>
              <a:rPr lang="zh-CN" altLang="en-US" b="1" dirty="0" smtClean="0"/>
              <a:t>栈空时栈顶和栈底指针相同  *</a:t>
            </a:r>
            <a:r>
              <a:rPr lang="en-US" altLang="zh-CN" b="1" dirty="0" smtClean="0"/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S. </a:t>
            </a:r>
            <a:r>
              <a:rPr lang="en-US" altLang="zh-CN" sz="2800" b="1" dirty="0" err="1" smtClean="0"/>
              <a:t>stacksize</a:t>
            </a:r>
            <a:r>
              <a:rPr lang="en-US" altLang="zh-CN" sz="2800" b="1" dirty="0" smtClean="0"/>
              <a:t>=STACK_SIZE; 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return OK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/>
          </p:nvPr>
        </p:nvSpPr>
        <p:spPr>
          <a:xfrm>
            <a:off x="152400" y="152400"/>
            <a:ext cx="8812213" cy="6516688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/>
              <a:t>3  </a:t>
            </a:r>
            <a:r>
              <a:rPr lang="zh-CN" altLang="en-US" b="1" dirty="0" smtClean="0">
                <a:ea typeface="楷体_GB2312" pitchFamily="49" charset="-122"/>
              </a:rPr>
              <a:t>压栈</a:t>
            </a:r>
            <a:r>
              <a:rPr lang="en-US" altLang="zh-CN" b="1" dirty="0" smtClean="0"/>
              <a:t>(</a:t>
            </a:r>
            <a:r>
              <a:rPr lang="zh-CN" altLang="en-US" b="1" dirty="0" smtClean="0">
                <a:ea typeface="楷体_GB2312" pitchFamily="49" charset="-122"/>
              </a:rPr>
              <a:t>元素进栈</a:t>
            </a:r>
            <a:r>
              <a:rPr lang="en-US" altLang="zh-CN" b="1" dirty="0" smtClean="0"/>
              <a:t>)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Status push(</a:t>
            </a:r>
            <a:r>
              <a:rPr lang="en-US" altLang="zh-CN" sz="2800" b="1" dirty="0" err="1" smtClean="0"/>
              <a:t>SqStack</a:t>
            </a:r>
            <a:r>
              <a:rPr lang="en-US" altLang="zh-CN" sz="2800" b="1" dirty="0" smtClean="0"/>
              <a:t> &amp;S , </a:t>
            </a:r>
            <a:r>
              <a:rPr lang="en-US" altLang="zh-CN" sz="2800" b="1" dirty="0" err="1" smtClean="0"/>
              <a:t>ElemType</a:t>
            </a:r>
            <a:r>
              <a:rPr lang="en-US" altLang="zh-CN" sz="2800" b="1" dirty="0" smtClean="0"/>
              <a:t>  e)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宋体" pitchFamily="2" charset="-122"/>
              </a:rPr>
              <a:t>   </a:t>
            </a:r>
            <a:r>
              <a:rPr lang="en-US" altLang="zh-CN" sz="2800" b="1" dirty="0" smtClean="0"/>
              <a:t>{  if  (</a:t>
            </a:r>
            <a:r>
              <a:rPr lang="en-US" altLang="zh-CN" sz="2800" b="1" dirty="0" err="1" smtClean="0"/>
              <a:t>S.top</a:t>
            </a:r>
            <a:r>
              <a:rPr lang="en-US" altLang="zh-CN" sz="2800" b="1" dirty="0" smtClean="0"/>
              <a:t> - </a:t>
            </a:r>
            <a:r>
              <a:rPr lang="en-US" altLang="zh-CN" sz="2800" b="1" dirty="0" err="1" smtClean="0"/>
              <a:t>S.base</a:t>
            </a:r>
            <a:r>
              <a:rPr lang="en-US" altLang="zh-CN" sz="2800" b="1" dirty="0" smtClean="0"/>
              <a:t>&gt;=S. </a:t>
            </a:r>
            <a:r>
              <a:rPr lang="en-US" altLang="zh-CN" sz="2800" b="1" dirty="0" err="1" smtClean="0"/>
              <a:t>stacksize</a:t>
            </a:r>
            <a:r>
              <a:rPr lang="en-US" altLang="zh-CN" sz="2800" b="1" dirty="0" smtClean="0"/>
              <a:t>) </a:t>
            </a:r>
          </a:p>
          <a:p>
            <a:pPr marL="1079500" lvl="3" indent="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zh-CN" sz="2800" b="1" dirty="0" smtClean="0"/>
              <a:t>{  </a:t>
            </a:r>
          </a:p>
          <a:p>
            <a:pPr marL="1079500" lvl="3" indent="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zh-CN" sz="2800" b="1" dirty="0" smtClean="0"/>
              <a:t>   //</a:t>
            </a:r>
            <a:r>
              <a:rPr lang="zh-CN" altLang="en-US" sz="2800" b="1" dirty="0" smtClean="0"/>
              <a:t>初始化的空间不够</a:t>
            </a:r>
            <a:endParaRPr lang="en-US" altLang="zh-CN" sz="2800" b="1" dirty="0" smtClean="0"/>
          </a:p>
          <a:p>
            <a:pPr marL="1079500" lvl="3" indent="0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zh-CN" sz="2800" b="1" dirty="0" smtClean="0"/>
              <a:t>}  </a:t>
            </a:r>
          </a:p>
          <a:p>
            <a:pPr marL="723900" lvl="2" indent="0">
              <a:lnSpc>
                <a:spcPct val="110000"/>
              </a:lnSpc>
              <a:buNone/>
              <a:defRPr/>
            </a:pPr>
            <a:r>
              <a:rPr lang="en-US" altLang="zh-CN" sz="2800" b="1" dirty="0" smtClean="0">
                <a:solidFill>
                  <a:srgbClr val="FFFF00"/>
                </a:solidFill>
              </a:rPr>
              <a:t>*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S.top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++ = e; </a:t>
            </a:r>
            <a:endParaRPr lang="en-US" altLang="zh-CN" sz="2800" b="1" dirty="0" smtClean="0">
              <a:solidFill>
                <a:srgbClr val="00FF00"/>
              </a:solidFill>
              <a:latin typeface="宋体" pitchFamily="2" charset="-122"/>
            </a:endParaRPr>
          </a:p>
          <a:p>
            <a:pPr marL="723900" lvl="2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b="1" dirty="0" smtClean="0"/>
              <a:t>return OK;</a:t>
            </a:r>
          </a:p>
          <a:p>
            <a:pPr marL="355600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b="1" dirty="0" smtClean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275856" y="3573016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// *</a:t>
            </a:r>
            <a:r>
              <a:rPr lang="en-US" altLang="zh-CN" sz="2800" b="1" dirty="0" err="1">
                <a:solidFill>
                  <a:srgbClr val="00FF00"/>
                </a:solidFill>
              </a:rPr>
              <a:t>S.top</a:t>
            </a:r>
            <a:r>
              <a:rPr lang="en-US" altLang="zh-CN" sz="2800" b="1" dirty="0">
                <a:solidFill>
                  <a:srgbClr val="00FF00"/>
                </a:solidFill>
              </a:rPr>
              <a:t>=e;   </a:t>
            </a:r>
            <a:r>
              <a:rPr lang="en-US" altLang="zh-CN" sz="2800" b="1" dirty="0" err="1">
                <a:solidFill>
                  <a:srgbClr val="00FF00"/>
                </a:solidFill>
              </a:rPr>
              <a:t>S.top</a:t>
            </a:r>
            <a:r>
              <a:rPr lang="en-US" altLang="zh-CN" sz="2800" b="1" dirty="0">
                <a:solidFill>
                  <a:srgbClr val="00FF00"/>
                </a:solidFill>
              </a:rPr>
              <a:t>++ ;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/>
          </p:nvPr>
        </p:nvSpPr>
        <p:spPr>
          <a:xfrm>
            <a:off x="152400" y="147638"/>
            <a:ext cx="8812213" cy="51070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/>
              <a:t>4</a:t>
            </a:r>
            <a:r>
              <a:rPr lang="en-US" altLang="zh-CN" dirty="0" smtClean="0">
                <a:latin typeface="宋体" charset="-122"/>
              </a:rPr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弹栈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zh-CN" altLang="en-US" b="1" dirty="0" smtClean="0">
                <a:ea typeface="楷体_GB2312" pitchFamily="49" charset="-122"/>
              </a:rPr>
              <a:t>元素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出栈</a:t>
            </a:r>
            <a:r>
              <a:rPr lang="en-US" altLang="zh-CN" b="1" dirty="0" smtClean="0">
                <a:latin typeface="宋体" charset="-122"/>
              </a:rPr>
              <a:t>)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Status pop( </a:t>
            </a:r>
            <a:r>
              <a:rPr lang="en-US" altLang="zh-CN" sz="2800" b="1" dirty="0" err="1" smtClean="0"/>
              <a:t>SqStack</a:t>
            </a:r>
            <a:r>
              <a:rPr lang="en-US" altLang="zh-CN" sz="2800" b="1" dirty="0" smtClean="0"/>
              <a:t>   &amp;S, </a:t>
            </a:r>
            <a:r>
              <a:rPr lang="en-US" altLang="zh-CN" sz="2800" b="1" dirty="0" err="1" smtClean="0"/>
              <a:t>ElemType</a:t>
            </a:r>
            <a:r>
              <a:rPr lang="en-US" altLang="zh-CN" sz="2800" b="1" dirty="0" smtClean="0"/>
              <a:t>  &amp;e )      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/>
              <a:t>//</a:t>
            </a:r>
            <a:r>
              <a:rPr lang="zh-CN" altLang="en-US" sz="2800" b="1" dirty="0" smtClean="0"/>
              <a:t>弹出栈顶元素</a:t>
            </a:r>
            <a:endParaRPr lang="en-US" altLang="zh-CN" sz="2800" b="1" dirty="0" smtClean="0"/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/>
              <a:t>{   if ( </a:t>
            </a:r>
            <a:r>
              <a:rPr lang="en-US" altLang="zh-CN" sz="2800" b="1" dirty="0" err="1" smtClean="0"/>
              <a:t>S.top</a:t>
            </a:r>
            <a:r>
              <a:rPr lang="en-US" altLang="zh-CN" sz="2800" b="1" dirty="0" smtClean="0"/>
              <a:t>== </a:t>
            </a:r>
            <a:r>
              <a:rPr lang="en-US" altLang="zh-CN" sz="2800" b="1" dirty="0" err="1" smtClean="0"/>
              <a:t>S.base</a:t>
            </a:r>
            <a:r>
              <a:rPr lang="en-US" altLang="zh-CN" sz="2800" b="1" dirty="0" smtClean="0"/>
              <a:t> )  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/>
              <a:t>return ERROR ;       //  </a:t>
            </a:r>
            <a:r>
              <a:rPr lang="zh-CN" altLang="en-US" sz="2800" b="1" dirty="0" smtClean="0"/>
              <a:t>栈空，返回失败标志</a:t>
            </a:r>
            <a:endParaRPr lang="en-US" altLang="zh-CN" sz="2800" b="1" dirty="0" smtClean="0"/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8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e = *--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S.top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; </a:t>
            </a:r>
            <a:endParaRPr lang="en-US" altLang="zh-CN" sz="2800" b="1" dirty="0" smtClean="0">
              <a:solidFill>
                <a:srgbClr val="00FF00"/>
              </a:solidFill>
            </a:endParaRP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/>
              <a:t>return  OK ; 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 smtClean="0"/>
              <a:t>}</a:t>
            </a:r>
            <a:r>
              <a:rPr lang="en-US" altLang="zh-CN" sz="2800" b="1" dirty="0" smtClean="0">
                <a:latin typeface="宋体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311860" y="2996952"/>
            <a:ext cx="3705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// </a:t>
            </a:r>
            <a:r>
              <a:rPr lang="en-US" altLang="zh-CN" sz="2800" b="1" dirty="0" err="1">
                <a:solidFill>
                  <a:srgbClr val="00FF00"/>
                </a:solidFill>
              </a:rPr>
              <a:t>S.top</a:t>
            </a:r>
            <a:r>
              <a:rPr lang="en-US" altLang="zh-CN" sz="2800" b="1" dirty="0">
                <a:solidFill>
                  <a:srgbClr val="00FF00"/>
                </a:solidFill>
              </a:rPr>
              <a:t>-- ; e=*S. top ;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/>
          </p:nvPr>
        </p:nvSpPr>
        <p:spPr>
          <a:xfrm>
            <a:off x="152400" y="1052513"/>
            <a:ext cx="8812213" cy="2659062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宋体" charset="-122"/>
              </a:rPr>
              <a:t>    栈的链式存储结构称为链栈，是运算受限的单链表。其</a:t>
            </a:r>
            <a:r>
              <a:rPr lang="zh-CN" altLang="en-US" sz="2800" b="1" dirty="0" smtClean="0">
                <a:solidFill>
                  <a:srgbClr val="FFFF00"/>
                </a:solidFill>
                <a:latin typeface="宋体" charset="-122"/>
              </a:rPr>
              <a:t>插入和删除操作只能在表头位置上进行</a:t>
            </a:r>
            <a:r>
              <a:rPr lang="zh-CN" altLang="en-US" sz="2800" b="1" dirty="0" smtClean="0">
                <a:latin typeface="宋体" charset="-122"/>
              </a:rPr>
              <a:t>。因此，链栈没有必要像单链表那样附加头结点，栈顶指针</a:t>
            </a:r>
            <a:r>
              <a:rPr lang="en-US" altLang="zh-CN" sz="2800" b="1" dirty="0" smtClean="0"/>
              <a:t>top</a:t>
            </a:r>
            <a:r>
              <a:rPr lang="zh-CN" altLang="en-US" sz="2800" b="1" dirty="0" smtClean="0">
                <a:latin typeface="宋体" charset="-122"/>
              </a:rPr>
              <a:t>就是链表的头指针。</a:t>
            </a:r>
            <a:endParaRPr lang="zh-CN" altLang="en-US" sz="2800" b="1" dirty="0" smtClean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0813"/>
            <a:ext cx="9144000" cy="685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a typeface="楷体_GB2312" pitchFamily="49" charset="-122"/>
              </a:rPr>
              <a:t>栈的链式存储表示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3958" y="3071812"/>
            <a:ext cx="4456115" cy="3205201"/>
            <a:chOff x="3237" y="2387"/>
            <a:chExt cx="2358" cy="17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37" y="2387"/>
              <a:ext cx="2358" cy="1678"/>
              <a:chOff x="2304" y="2448"/>
              <a:chExt cx="2379" cy="1715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304" y="2449"/>
                <a:ext cx="1123" cy="563"/>
                <a:chOff x="1296" y="3552"/>
                <a:chExt cx="1123" cy="563"/>
              </a:xfrm>
            </p:grpSpPr>
            <p:sp>
              <p:nvSpPr>
                <p:cNvPr id="18465" name="Rectangle 7"/>
                <p:cNvSpPr>
                  <a:spLocks noChangeArrowheads="1"/>
                </p:cNvSpPr>
                <p:nvPr/>
              </p:nvSpPr>
              <p:spPr bwMode="auto">
                <a:xfrm>
                  <a:off x="1728" y="3888"/>
                  <a:ext cx="453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b="1">
                      <a:ea typeface="黑体" pitchFamily="49" charset="-122"/>
                    </a:rPr>
                    <a:t>空栈</a:t>
                  </a:r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296" y="3552"/>
                  <a:ext cx="608" cy="227"/>
                  <a:chOff x="1296" y="3552"/>
                  <a:chExt cx="608" cy="227"/>
                </a:xfrm>
              </p:grpSpPr>
              <p:sp>
                <p:nvSpPr>
                  <p:cNvPr id="1847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552"/>
                    <a:ext cx="340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>
                        <a:ea typeface="黑体" pitchFamily="49" charset="-122"/>
                      </a:rPr>
                      <a:t>top</a:t>
                    </a:r>
                  </a:p>
                </p:txBody>
              </p:sp>
              <p:sp>
                <p:nvSpPr>
                  <p:cNvPr id="1847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696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11"/>
                <p:cNvGrpSpPr>
                  <a:grpSpLocks/>
                </p:cNvGrpSpPr>
                <p:nvPr/>
              </p:nvGrpSpPr>
              <p:grpSpPr bwMode="auto">
                <a:xfrm>
                  <a:off x="1920" y="3582"/>
                  <a:ext cx="499" cy="227"/>
                  <a:chOff x="1920" y="3582"/>
                  <a:chExt cx="499" cy="227"/>
                </a:xfrm>
              </p:grpSpPr>
              <p:sp>
                <p:nvSpPr>
                  <p:cNvPr id="1846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3582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dirty="0">
                        <a:ea typeface="Arial Unicode MS" pitchFamily="34" charset="-122"/>
                        <a:cs typeface="Arial Unicode MS" pitchFamily="34" charset="-122"/>
                      </a:rPr>
                      <a:t>      </a:t>
                    </a:r>
                    <a:r>
                      <a:rPr lang="zh-CN" altLang="en-US" dirty="0" smtClean="0">
                        <a:ea typeface="Arial Unicode MS" pitchFamily="34" charset="-122"/>
                        <a:cs typeface="Arial Unicode MS" pitchFamily="34" charset="-122"/>
                      </a:rPr>
                      <a:t>   </a:t>
                    </a:r>
                    <a:r>
                      <a:rPr lang="zh-CN" altLang="en-US" dirty="0">
                        <a:ea typeface="Arial Unicode MS" pitchFamily="34" charset="-122"/>
                        <a:cs typeface="Arial Unicode MS" pitchFamily="34" charset="-122"/>
                      </a:rPr>
                      <a:t>⋀</a:t>
                    </a:r>
                    <a:endParaRPr lang="zh-CN" altLang="en-US" dirty="0">
                      <a:ea typeface="黑体" pitchFamily="49" charset="-122"/>
                    </a:endParaRPr>
                  </a:p>
                </p:txBody>
              </p:sp>
              <p:sp>
                <p:nvSpPr>
                  <p:cNvPr id="1846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251" y="3582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3456" y="2448"/>
                <a:ext cx="1227" cy="1715"/>
                <a:chOff x="3456" y="2448"/>
                <a:chExt cx="1227" cy="1715"/>
              </a:xfrm>
            </p:grpSpPr>
            <p:sp>
              <p:nvSpPr>
                <p:cNvPr id="18442" name="Rectangle 15"/>
                <p:cNvSpPr>
                  <a:spLocks noChangeArrowheads="1"/>
                </p:cNvSpPr>
                <p:nvPr/>
              </p:nvSpPr>
              <p:spPr bwMode="auto">
                <a:xfrm>
                  <a:off x="4116" y="3936"/>
                  <a:ext cx="567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b="1">
                      <a:ea typeface="黑体" pitchFamily="49" charset="-122"/>
                    </a:rPr>
                    <a:t>非空栈</a:t>
                  </a:r>
                </a:p>
              </p:txBody>
            </p:sp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3456" y="2448"/>
                  <a:ext cx="1152" cy="440"/>
                  <a:chOff x="3360" y="2400"/>
                  <a:chExt cx="1152" cy="440"/>
                </a:xfrm>
              </p:grpSpPr>
              <p:grpSp>
                <p:nvGrpSpPr>
                  <p:cNvPr id="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360" y="2400"/>
                    <a:ext cx="608" cy="227"/>
                    <a:chOff x="1296" y="3552"/>
                    <a:chExt cx="608" cy="227"/>
                  </a:xfrm>
                </p:grpSpPr>
                <p:sp>
                  <p:nvSpPr>
                    <p:cNvPr id="18463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3552"/>
                      <a:ext cx="340" cy="2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dirty="0">
                          <a:ea typeface="黑体" pitchFamily="49" charset="-122"/>
                        </a:rPr>
                        <a:t>top</a:t>
                      </a:r>
                    </a:p>
                  </p:txBody>
                </p:sp>
                <p:sp>
                  <p:nvSpPr>
                    <p:cNvPr id="18464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696"/>
                      <a:ext cx="2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968" y="2448"/>
                    <a:ext cx="544" cy="227"/>
                    <a:chOff x="3968" y="2448"/>
                    <a:chExt cx="544" cy="227"/>
                  </a:xfrm>
                </p:grpSpPr>
                <p:sp>
                  <p:nvSpPr>
                    <p:cNvPr id="18461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8" y="2448"/>
                      <a:ext cx="544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zh-CN" altLang="en-US">
                          <a:ea typeface="黑体" pitchFamily="49" charset="-122"/>
                        </a:rPr>
                        <a:t> </a:t>
                      </a:r>
                      <a:r>
                        <a:rPr lang="en-US" altLang="zh-CN">
                          <a:ea typeface="黑体" pitchFamily="49" charset="-122"/>
                        </a:rPr>
                        <a:t>a</a:t>
                      </a:r>
                      <a:r>
                        <a:rPr lang="en-US" altLang="zh-CN" baseline="-25000">
                          <a:ea typeface="黑体" pitchFamily="49" charset="-122"/>
                        </a:rPr>
                        <a:t>4</a:t>
                      </a:r>
                    </a:p>
                  </p:txBody>
                </p:sp>
                <p:sp>
                  <p:nvSpPr>
                    <p:cNvPr id="1846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52" y="244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46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613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24"/>
                <p:cNvGrpSpPr>
                  <a:grpSpLocks/>
                </p:cNvGrpSpPr>
                <p:nvPr/>
              </p:nvGrpSpPr>
              <p:grpSpPr bwMode="auto">
                <a:xfrm>
                  <a:off x="4082" y="2901"/>
                  <a:ext cx="544" cy="371"/>
                  <a:chOff x="3680" y="2928"/>
                  <a:chExt cx="544" cy="371"/>
                </a:xfrm>
              </p:grpSpPr>
              <p:grpSp>
                <p:nvGrpSpPr>
                  <p:cNvPr id="12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680" y="2928"/>
                    <a:ext cx="544" cy="227"/>
                    <a:chOff x="2832" y="2976"/>
                    <a:chExt cx="544" cy="227"/>
                  </a:xfrm>
                </p:grpSpPr>
                <p:sp>
                  <p:nvSpPr>
                    <p:cNvPr id="18456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2976"/>
                      <a:ext cx="544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zh-CN" altLang="en-US">
                          <a:ea typeface="黑体" pitchFamily="49" charset="-122"/>
                        </a:rPr>
                        <a:t> </a:t>
                      </a:r>
                      <a:r>
                        <a:rPr lang="en-US" altLang="zh-CN">
                          <a:ea typeface="黑体" pitchFamily="49" charset="-122"/>
                        </a:rPr>
                        <a:t>a</a:t>
                      </a:r>
                      <a:r>
                        <a:rPr lang="en-US" altLang="zh-CN" baseline="-25000">
                          <a:ea typeface="黑体" pitchFamily="49" charset="-122"/>
                        </a:rPr>
                        <a:t>3</a:t>
                      </a:r>
                    </a:p>
                  </p:txBody>
                </p:sp>
                <p:sp>
                  <p:nvSpPr>
                    <p:cNvPr id="18457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976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45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167" y="3072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29"/>
                <p:cNvGrpSpPr>
                  <a:grpSpLocks/>
                </p:cNvGrpSpPr>
                <p:nvPr/>
              </p:nvGrpSpPr>
              <p:grpSpPr bwMode="auto">
                <a:xfrm>
                  <a:off x="4079" y="3276"/>
                  <a:ext cx="544" cy="623"/>
                  <a:chOff x="3471" y="3396"/>
                  <a:chExt cx="544" cy="623"/>
                </a:xfrm>
              </p:grpSpPr>
              <p:grpSp>
                <p:nvGrpSpPr>
                  <p:cNvPr id="1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471" y="3792"/>
                    <a:ext cx="544" cy="227"/>
                    <a:chOff x="2799" y="2976"/>
                    <a:chExt cx="544" cy="227"/>
                  </a:xfrm>
                </p:grpSpPr>
                <p:sp>
                  <p:nvSpPr>
                    <p:cNvPr id="18452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2976"/>
                      <a:ext cx="544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zh-CN" altLang="en-US" dirty="0">
                          <a:ea typeface="黑体" pitchFamily="49" charset="-122"/>
                        </a:rPr>
                        <a:t> </a:t>
                      </a:r>
                      <a:r>
                        <a:rPr lang="en-US" altLang="zh-CN" dirty="0">
                          <a:ea typeface="黑体" pitchFamily="49" charset="-122"/>
                        </a:rPr>
                        <a:t>a</a:t>
                      </a:r>
                      <a:r>
                        <a:rPr lang="en-US" altLang="zh-CN" baseline="-25000" dirty="0">
                          <a:ea typeface="黑体" pitchFamily="49" charset="-122"/>
                        </a:rPr>
                        <a:t>1     </a:t>
                      </a:r>
                      <a:r>
                        <a:rPr lang="en-US" altLang="zh-CN" baseline="-25000" dirty="0" smtClean="0">
                          <a:ea typeface="黑体" pitchFamily="49" charset="-122"/>
                        </a:rPr>
                        <a:t>      </a:t>
                      </a:r>
                      <a:r>
                        <a:rPr lang="en-US" altLang="zh-CN" dirty="0">
                          <a:ea typeface="Arial Unicode MS" pitchFamily="34" charset="-122"/>
                          <a:cs typeface="Arial Unicode MS" pitchFamily="34" charset="-122"/>
                        </a:rPr>
                        <a:t>⋀</a:t>
                      </a:r>
                    </a:p>
                  </p:txBody>
                </p:sp>
                <p:sp>
                  <p:nvSpPr>
                    <p:cNvPr id="18453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976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471" y="3396"/>
                    <a:ext cx="544" cy="384"/>
                    <a:chOff x="2808" y="2976"/>
                    <a:chExt cx="544" cy="384"/>
                  </a:xfrm>
                </p:grpSpPr>
                <p:grpSp>
                  <p:nvGrpSpPr>
                    <p:cNvPr id="16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8" y="2976"/>
                      <a:ext cx="544" cy="227"/>
                      <a:chOff x="2808" y="2976"/>
                      <a:chExt cx="544" cy="227"/>
                    </a:xfrm>
                  </p:grpSpPr>
                  <p:sp>
                    <p:nvSpPr>
                      <p:cNvPr id="18450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8" y="2976"/>
                        <a:ext cx="544" cy="22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zh-CN" altLang="en-US">
                            <a:ea typeface="黑体" pitchFamily="49" charset="-122"/>
                          </a:rPr>
                          <a:t> </a:t>
                        </a:r>
                        <a:r>
                          <a:rPr lang="en-US" altLang="zh-CN">
                            <a:ea typeface="黑体" pitchFamily="49" charset="-122"/>
                          </a:rPr>
                          <a:t>a</a:t>
                        </a:r>
                        <a:r>
                          <a:rPr lang="en-US" altLang="zh-CN" baseline="-25000">
                            <a:ea typeface="黑体" pitchFamily="49" charset="-122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8451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6" y="2976"/>
                        <a:ext cx="0" cy="22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8449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5" y="3133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3334" y="3929"/>
              <a:ext cx="168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链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栈存储形式</a:t>
              </a:r>
              <a:endPara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8437" name="Rectangle 39"/>
          <p:cNvSpPr>
            <a:spLocks noChangeArrowheads="1"/>
          </p:cNvSpPr>
          <p:nvPr/>
        </p:nvSpPr>
        <p:spPr bwMode="auto">
          <a:xfrm>
            <a:off x="142874" y="3214688"/>
            <a:ext cx="5707081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>
                <a:latin typeface="宋体" charset="-122"/>
                <a:ea typeface="黑体" pitchFamily="49" charset="-122"/>
              </a:rPr>
              <a:t>链栈的</a:t>
            </a:r>
            <a:r>
              <a:rPr lang="zh-CN" altLang="en-US" sz="2800" b="1" dirty="0">
                <a:ea typeface="黑体" pitchFamily="49" charset="-122"/>
              </a:rPr>
              <a:t>结点</a:t>
            </a:r>
            <a:r>
              <a:rPr lang="zh-CN" altLang="en-US" sz="2800" b="1" dirty="0" smtClean="0">
                <a:ea typeface="黑体" pitchFamily="49" charset="-122"/>
              </a:rPr>
              <a:t>类型：</a:t>
            </a:r>
            <a:endParaRPr lang="zh-CN" altLang="en-US" sz="2800" b="1" dirty="0"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</a:rPr>
              <a:t>typedef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en-US" altLang="zh-CN" sz="2800" b="1" dirty="0" err="1">
                <a:ea typeface="楷体_GB2312" pitchFamily="49" charset="-122"/>
              </a:rPr>
              <a:t>struct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en-US" altLang="zh-CN" sz="2800" b="1" dirty="0" err="1">
                <a:ea typeface="楷体_GB2312" pitchFamily="49" charset="-122"/>
              </a:rPr>
              <a:t>Stack_Node</a:t>
            </a:r>
            <a:endParaRPr lang="en-US" altLang="zh-CN" sz="2800" b="1" dirty="0">
              <a:ea typeface="楷体_GB2312" pitchFamily="49" charset="-122"/>
            </a:endParaRPr>
          </a:p>
          <a:p>
            <a:pPr marL="355600"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{  </a:t>
            </a:r>
            <a:r>
              <a:rPr lang="en-US" altLang="zh-CN" sz="2800" b="1" dirty="0" err="1">
                <a:ea typeface="楷体_GB2312" pitchFamily="49" charset="-122"/>
              </a:rPr>
              <a:t>ElemType</a:t>
            </a:r>
            <a:r>
              <a:rPr lang="en-US" altLang="zh-CN" sz="2800" b="1" dirty="0">
                <a:ea typeface="楷体_GB2312" pitchFamily="49" charset="-122"/>
              </a:rPr>
              <a:t>   data ;</a:t>
            </a:r>
          </a:p>
          <a:p>
            <a:pPr marL="723900" lvl="2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 err="1">
                <a:ea typeface="楷体_GB2312" pitchFamily="49" charset="-122"/>
              </a:rPr>
              <a:t>struct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b="1" dirty="0" err="1">
                <a:ea typeface="楷体_GB2312" pitchFamily="49" charset="-122"/>
              </a:rPr>
              <a:t>Stack_Node</a:t>
            </a:r>
            <a:r>
              <a:rPr lang="en-US" altLang="zh-CN" sz="2800" b="1" dirty="0">
                <a:ea typeface="楷体_GB2312" pitchFamily="49" charset="-122"/>
              </a:rPr>
              <a:t>  *next ;</a:t>
            </a:r>
          </a:p>
          <a:p>
            <a:pPr marL="355600"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} </a:t>
            </a:r>
            <a:r>
              <a:rPr lang="en-US" altLang="zh-CN" sz="2800" b="1" dirty="0" err="1">
                <a:ea typeface="楷体_GB2312" pitchFamily="49" charset="-122"/>
              </a:rPr>
              <a:t>Stack_Node</a:t>
            </a:r>
            <a:r>
              <a:rPr lang="en-US" altLang="zh-CN" sz="2800" b="1" dirty="0">
                <a:ea typeface="楷体_GB2312" pitchFamily="49" charset="-122"/>
              </a:rPr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2294</TotalTime>
  <Words>1343</Words>
  <Application>Microsoft Office PowerPoint</Application>
  <PresentationFormat>全屏显示(4:3)</PresentationFormat>
  <Paragraphs>313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 Unicode MS</vt:lpstr>
      <vt:lpstr>仿宋_GB2312</vt:lpstr>
      <vt:lpstr>黑体</vt:lpstr>
      <vt:lpstr>华文彩云</vt:lpstr>
      <vt:lpstr>华文新魏</vt:lpstr>
      <vt:lpstr>楷体</vt:lpstr>
      <vt:lpstr>楷体_GB2312</vt:lpstr>
      <vt:lpstr>隶书</vt:lpstr>
      <vt:lpstr>宋体</vt:lpstr>
      <vt:lpstr>Arial</vt:lpstr>
      <vt:lpstr>Franklin Gothic Book</vt:lpstr>
      <vt:lpstr>Symbol</vt:lpstr>
      <vt:lpstr>Times New Roman</vt:lpstr>
      <vt:lpstr>Wingdings</vt:lpstr>
      <vt:lpstr>Wingdings 2</vt:lpstr>
      <vt:lpstr>技巧</vt:lpstr>
      <vt:lpstr>第三章   栈与队列</vt:lpstr>
      <vt:lpstr>栈 ( Stack 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栈的链式存储表示</vt:lpstr>
      <vt:lpstr>PowerPoint 演示文稿</vt:lpstr>
      <vt:lpstr>PowerPoint 演示文稿</vt:lpstr>
      <vt:lpstr>PowerPoint 演示文稿</vt:lpstr>
      <vt:lpstr>顺序队列—数组存储表示 </vt:lpstr>
      <vt:lpstr>循环队列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殷人昆</dc:creator>
  <cp:lastModifiedBy>杨冠羽</cp:lastModifiedBy>
  <cp:revision>58</cp:revision>
  <dcterms:created xsi:type="dcterms:W3CDTF">2006-02-16T14:22:17Z</dcterms:created>
  <dcterms:modified xsi:type="dcterms:W3CDTF">2017-10-13T01:35:12Z</dcterms:modified>
</cp:coreProperties>
</file>