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33"/>
  </p:notesMasterIdLst>
  <p:handoutMasterIdLst>
    <p:handoutMasterId r:id="rId34"/>
  </p:handoutMasterIdLst>
  <p:sldIdLst>
    <p:sldId id="300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89" r:id="rId16"/>
    <p:sldId id="275" r:id="rId17"/>
    <p:sldId id="277" r:id="rId18"/>
    <p:sldId id="290" r:id="rId19"/>
    <p:sldId id="278" r:id="rId20"/>
    <p:sldId id="288" r:id="rId21"/>
    <p:sldId id="291" r:id="rId22"/>
    <p:sldId id="292" r:id="rId23"/>
    <p:sldId id="294" r:id="rId24"/>
    <p:sldId id="283" r:id="rId25"/>
    <p:sldId id="284" r:id="rId26"/>
    <p:sldId id="285" r:id="rId27"/>
    <p:sldId id="301" r:id="rId28"/>
    <p:sldId id="286" r:id="rId29"/>
    <p:sldId id="295" r:id="rId30"/>
    <p:sldId id="296" r:id="rId31"/>
    <p:sldId id="297" r:id="rId3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5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EC1B0A-CEC0-429D-9A88-FA4192A69D86}" type="datetimeFigureOut">
              <a:rPr lang="zh-CN" altLang="en-US" smtClean="0"/>
              <a:pPr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9F30847-FF82-4577-9D5C-4B5162472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90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23470DC-51F0-487B-B4D4-E242988D3979}" type="datetimeFigureOut">
              <a:rPr lang="zh-CN" altLang="en-US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30187F3-F615-48C3-B2AA-E53710B34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2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 smtClean="0">
                <a:latin typeface="宋体" pitchFamily="2" charset="-122"/>
              </a:rPr>
              <a:t> 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287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 smtClean="0">
                <a:latin typeface="宋体" pitchFamily="2" charset="-122"/>
              </a:rPr>
              <a:t> 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08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500" dirty="0" smtClean="0">
                <a:latin typeface="宋体" pitchFamily="2" charset="-122"/>
              </a:rPr>
              <a:t>在</a:t>
            </a:r>
            <a:r>
              <a:rPr lang="en-US" altLang="zh-CN" sz="1500" dirty="0" smtClean="0">
                <a:latin typeface="宋体" pitchFamily="2" charset="-122"/>
              </a:rPr>
              <a:t>C</a:t>
            </a:r>
            <a:r>
              <a:rPr lang="zh-CN" altLang="en-US" sz="1500" dirty="0" smtClean="0">
                <a:latin typeface="宋体" pitchFamily="2" charset="-122"/>
              </a:rPr>
              <a:t>语言中，直接用字符数组来保存字符串，且用一个不会出现在串中的特殊字符</a:t>
            </a:r>
            <a:r>
              <a:rPr lang="en-US" altLang="zh-CN" sz="1500" dirty="0" smtClean="0"/>
              <a:t>‵\0′</a:t>
            </a:r>
            <a:r>
              <a:rPr lang="zh-CN" altLang="en-US" sz="1500" dirty="0" smtClean="0">
                <a:latin typeface="宋体" pitchFamily="2" charset="-122"/>
              </a:rPr>
              <a:t>在串值的尾部来表示串的结束。</a:t>
            </a:r>
          </a:p>
        </p:txBody>
      </p:sp>
    </p:spTree>
    <p:extLst>
      <p:ext uri="{BB962C8B-B14F-4D97-AF65-F5344CB8AC3E}">
        <p14:creationId xmlns:p14="http://schemas.microsoft.com/office/powerpoint/2010/main" val="260994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5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43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5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70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5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92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5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77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4B1624-D423-4476-92C3-E05FDE48FEBB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7FAB-420F-40BE-AB9F-A4F2985ACB2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B91E6-5276-4521-8FD6-9483C20B8B2F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3A0FD-A5CB-4539-9E47-E58969BF54F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6128FF-4E50-4017-BEBD-291A4930D4EA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0342F-B792-40EE-98E1-24A411046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1D5C8-EA35-4911-9150-DD7A6927F39A}" type="datetimeFigureOut">
              <a:rPr lang="zh-CN" altLang="en-US"/>
              <a:pPr>
                <a:defRPr/>
              </a:pPr>
              <a:t>2017/10/27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57D8-0A68-4B40-940B-92F1A78A5D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8C8E6F-4991-41F9-8757-AE022D533931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5ACF5-37AC-4157-9DB9-CF90FE45F1B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E4A24-C41E-40DF-80EA-29368155BC0D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8D176-8BCE-4E4E-9C63-2479EDD262E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123F05-CE35-411F-B088-5A36DD580492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5F30C-60AD-4921-8382-98D0735613A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1DAB7-BB73-4C90-951D-4899E3E52988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B0FAF-7230-4F9A-9C33-F05D72F6BEF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D2C59-20DC-40DE-A4D9-53311DD38093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B1B29D-3996-4C47-AF83-443649DC93E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AF181B-65D4-4E5E-8A80-EC2B662C083F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061FB-28AE-4B01-84D7-909DEC2CEB9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C6EDEE-12A6-48EC-A5B3-7B4E928BC0D9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E1F1C938-4B6A-41B3-AEC6-7FD5D96908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fld id="{D6E6E80A-99A2-4DA0-80C6-594DF00BFD46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A2BF7-E52A-4F7D-A68B-365B09E7E92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9A741EDA-6E9E-4032-BC3E-273F9125ACD6}" type="datetimeFigureOut">
              <a:rPr lang="zh-CN" altLang="en-US" smtClean="0"/>
              <a:pPr>
                <a:defRPr/>
              </a:pPr>
              <a:t>2017/10/27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9E02C65-CFB1-4244-862D-BEDF1CE13E2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8300" y="1828800"/>
            <a:ext cx="6019800" cy="2209800"/>
          </a:xfrm>
        </p:spPr>
        <p:txBody>
          <a:bodyPr/>
          <a:lstStyle/>
          <a:p>
            <a:pPr algn="ctr"/>
            <a:r>
              <a:rPr lang="zh-CN" altLang="en-US" sz="5400" dirty="0" smtClean="0">
                <a:latin typeface="华文彩云" pitchFamily="2" charset="-122"/>
                <a:ea typeface="华文彩云" pitchFamily="2" charset="-122"/>
              </a:rPr>
              <a:t>第四章   串</a:t>
            </a:r>
            <a:endParaRPr lang="zh-CN" altLang="en-US" sz="5400" dirty="0"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DCA4309-3B2D-4457-A7E1-A70B1600E9FF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9706012" cy="6516688"/>
          </a:xfrm>
        </p:spPr>
        <p:txBody>
          <a:bodyPr>
            <a:normAutofit fontScale="77500" lnSpcReduction="20000"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/>
              <a:t>1  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串的插入操作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Status </a:t>
            </a:r>
            <a:r>
              <a:rPr lang="en-US" altLang="zh-CN" sz="2800" b="1" dirty="0" err="1" smtClean="0">
                <a:ea typeface="楷体_GB2312" pitchFamily="49" charset="-122"/>
              </a:rPr>
              <a:t>StrInsert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b="1" dirty="0" err="1" smtClean="0">
                <a:ea typeface="楷体_GB2312" pitchFamily="49" charset="-122"/>
              </a:rPr>
              <a:t>HString</a:t>
            </a:r>
            <a:r>
              <a:rPr lang="en-US" altLang="zh-CN" sz="2800" b="1" dirty="0" smtClean="0">
                <a:ea typeface="楷体_GB2312" pitchFamily="49" charset="-122"/>
              </a:rPr>
              <a:t> &amp;S, </a:t>
            </a:r>
            <a:r>
              <a:rPr lang="en-US" altLang="zh-CN" sz="2800" b="1" dirty="0" err="1" smtClean="0"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ea typeface="楷体_GB2312" pitchFamily="49" charset="-122"/>
              </a:rPr>
              <a:t> pos, </a:t>
            </a:r>
            <a:r>
              <a:rPr lang="en-US" altLang="zh-CN" sz="2800" b="1" dirty="0" err="1" smtClean="0">
                <a:ea typeface="楷体_GB2312" pitchFamily="49" charset="-122"/>
              </a:rPr>
              <a:t>HString</a:t>
            </a:r>
            <a:r>
              <a:rPr lang="en-US" altLang="zh-CN" sz="2800" b="1" dirty="0" smtClean="0">
                <a:ea typeface="楷体_GB2312" pitchFamily="49" charset="-122"/>
              </a:rPr>
              <a:t> T) {  // </a:t>
            </a:r>
            <a:r>
              <a:rPr lang="zh-CN" altLang="en-US" sz="2800" b="1" dirty="0" smtClean="0">
                <a:ea typeface="楷体_GB2312" pitchFamily="49" charset="-122"/>
              </a:rPr>
              <a:t>算法</a:t>
            </a:r>
            <a:r>
              <a:rPr lang="en-US" altLang="zh-CN" sz="2800" b="1" dirty="0" smtClean="0">
                <a:ea typeface="楷体_GB2312" pitchFamily="49" charset="-122"/>
              </a:rPr>
              <a:t>4.4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// 1≤pos≤StrLength(S)</a:t>
            </a:r>
            <a:r>
              <a:rPr lang="zh-CN" altLang="en-US" sz="2800" b="1" dirty="0" smtClean="0">
                <a:ea typeface="楷体_GB2312" pitchFamily="49" charset="-122"/>
              </a:rPr>
              <a:t>＋</a:t>
            </a:r>
            <a:r>
              <a:rPr lang="en-US" altLang="zh-CN" sz="2800" b="1" dirty="0" smtClean="0">
                <a:ea typeface="楷体_GB2312" pitchFamily="49" charset="-122"/>
              </a:rPr>
              <a:t>1</a:t>
            </a:r>
            <a:r>
              <a:rPr lang="zh-CN" altLang="en-US" sz="2800" b="1" dirty="0" smtClean="0">
                <a:ea typeface="楷体_GB2312" pitchFamily="49" charset="-122"/>
              </a:rPr>
              <a:t>。在串</a:t>
            </a:r>
            <a:r>
              <a:rPr lang="en-US" altLang="zh-CN" sz="2800" b="1" dirty="0" smtClean="0">
                <a:ea typeface="楷体_GB2312" pitchFamily="49" charset="-122"/>
              </a:rPr>
              <a:t>S</a:t>
            </a:r>
            <a:r>
              <a:rPr lang="zh-CN" altLang="en-US" sz="2800" b="1" dirty="0" smtClean="0">
                <a:ea typeface="楷体_GB2312" pitchFamily="49" charset="-122"/>
              </a:rPr>
              <a:t>的第</a:t>
            </a:r>
            <a:r>
              <a:rPr lang="en-US" altLang="zh-CN" sz="2800" b="1" dirty="0" smtClean="0">
                <a:ea typeface="楷体_GB2312" pitchFamily="49" charset="-122"/>
              </a:rPr>
              <a:t>pos</a:t>
            </a:r>
            <a:r>
              <a:rPr lang="zh-CN" altLang="en-US" sz="2800" b="1" dirty="0" smtClean="0">
                <a:ea typeface="楷体_GB2312" pitchFamily="49" charset="-122"/>
              </a:rPr>
              <a:t>个字符之前插入串</a:t>
            </a:r>
            <a:r>
              <a:rPr lang="en-US" altLang="zh-CN" sz="2800" b="1" dirty="0" smtClean="0">
                <a:ea typeface="楷体_GB2312" pitchFamily="49" charset="-122"/>
              </a:rPr>
              <a:t>T</a:t>
            </a:r>
            <a:r>
              <a:rPr lang="zh-CN" altLang="en-US" sz="2800" b="1" dirty="0" smtClean="0">
                <a:ea typeface="楷体_GB2312" pitchFamily="49" charset="-122"/>
              </a:rPr>
              <a:t>。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楷体_GB2312" pitchFamily="49" charset="-122"/>
              </a:rPr>
              <a:t>   </a:t>
            </a:r>
            <a:r>
              <a:rPr lang="en-US" altLang="zh-CN" sz="2800" b="1" dirty="0" err="1" smtClean="0"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if (pos &lt; 1 || pos &gt; S.length+1)  // pos</a:t>
            </a:r>
            <a:r>
              <a:rPr lang="zh-CN" altLang="en-US" sz="2800" b="1" dirty="0" smtClean="0">
                <a:ea typeface="楷体_GB2312" pitchFamily="49" charset="-122"/>
              </a:rPr>
              <a:t>不合法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楷体_GB2312" pitchFamily="49" charset="-122"/>
              </a:rPr>
              <a:t>      </a:t>
            </a:r>
            <a:r>
              <a:rPr lang="en-US" altLang="zh-CN" sz="2800" b="1" dirty="0" smtClean="0">
                <a:ea typeface="楷体_GB2312" pitchFamily="49" charset="-122"/>
              </a:rPr>
              <a:t>return ERROR; 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if (</a:t>
            </a:r>
            <a:r>
              <a:rPr lang="en-US" altLang="zh-CN" sz="2800" b="1" dirty="0" err="1" smtClean="0">
                <a:ea typeface="楷体_GB2312" pitchFamily="49" charset="-122"/>
              </a:rPr>
              <a:t>T.length</a:t>
            </a:r>
            <a:r>
              <a:rPr lang="en-US" altLang="zh-CN" sz="2800" b="1" dirty="0" smtClean="0">
                <a:ea typeface="楷体_GB2312" pitchFamily="49" charset="-122"/>
              </a:rPr>
              <a:t>) {    // T</a:t>
            </a:r>
            <a:r>
              <a:rPr lang="zh-CN" altLang="en-US" sz="2800" b="1" dirty="0" smtClean="0">
                <a:ea typeface="楷体_GB2312" pitchFamily="49" charset="-122"/>
              </a:rPr>
              <a:t>非空</a:t>
            </a:r>
            <a:r>
              <a:rPr lang="en-US" altLang="zh-CN" sz="2800" b="1" dirty="0" smtClean="0">
                <a:ea typeface="楷体_GB2312" pitchFamily="49" charset="-122"/>
              </a:rPr>
              <a:t>,</a:t>
            </a:r>
            <a:r>
              <a:rPr lang="zh-CN" altLang="en-US" sz="2800" b="1" dirty="0" smtClean="0">
                <a:ea typeface="楷体_GB2312" pitchFamily="49" charset="-122"/>
              </a:rPr>
              <a:t>则重新分配空间</a:t>
            </a:r>
            <a:r>
              <a:rPr lang="en-US" altLang="zh-CN" sz="2800" b="1" dirty="0" smtClean="0">
                <a:ea typeface="楷体_GB2312" pitchFamily="49" charset="-122"/>
              </a:rPr>
              <a:t>,</a:t>
            </a:r>
            <a:r>
              <a:rPr lang="zh-CN" altLang="en-US" sz="2800" b="1" dirty="0" smtClean="0">
                <a:ea typeface="楷体_GB2312" pitchFamily="49" charset="-122"/>
              </a:rPr>
              <a:t>插入</a:t>
            </a:r>
            <a:r>
              <a:rPr lang="en-US" altLang="zh-CN" sz="2800" b="1" dirty="0" smtClean="0">
                <a:ea typeface="楷体_GB2312" pitchFamily="49" charset="-122"/>
              </a:rPr>
              <a:t>T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if (</a:t>
            </a:r>
            <a:r>
              <a:rPr lang="zh-CN" altLang="en-US" sz="2800" b="1" dirty="0" smtClean="0">
                <a:ea typeface="楷体_GB2312" pitchFamily="49" charset="-122"/>
              </a:rPr>
              <a:t>重新分配空间不成功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   return ERROR;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for (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=S.length-1; 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&gt;=pos-1; --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)  // </a:t>
            </a:r>
            <a:r>
              <a:rPr lang="zh-CN" altLang="en-US" sz="2800" b="1" dirty="0" smtClean="0">
                <a:ea typeface="楷体_GB2312" pitchFamily="49" charset="-122"/>
              </a:rPr>
              <a:t>为插入</a:t>
            </a:r>
            <a:r>
              <a:rPr lang="en-US" altLang="zh-CN" sz="2800" b="1" dirty="0" smtClean="0">
                <a:ea typeface="楷体_GB2312" pitchFamily="49" charset="-122"/>
              </a:rPr>
              <a:t>T</a:t>
            </a:r>
            <a:r>
              <a:rPr lang="zh-CN" altLang="en-US" sz="2800" b="1" dirty="0" smtClean="0">
                <a:ea typeface="楷体_GB2312" pitchFamily="49" charset="-122"/>
              </a:rPr>
              <a:t>而腾出位置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楷体_GB2312" pitchFamily="49" charset="-122"/>
              </a:rPr>
              <a:t>         </a:t>
            </a:r>
            <a:r>
              <a:rPr lang="en-US" altLang="zh-CN" sz="2800" b="1" dirty="0" smtClean="0">
                <a:ea typeface="楷体_GB2312" pitchFamily="49" charset="-122"/>
              </a:rPr>
              <a:t>S.ch[</a:t>
            </a:r>
            <a:r>
              <a:rPr lang="en-US" altLang="zh-CN" sz="2800" b="1" dirty="0" err="1" smtClean="0">
                <a:ea typeface="楷体_GB2312" pitchFamily="49" charset="-122"/>
              </a:rPr>
              <a:t>i+T.length</a:t>
            </a:r>
            <a:r>
              <a:rPr lang="en-US" altLang="zh-CN" sz="2800" b="1" dirty="0" smtClean="0">
                <a:ea typeface="楷体_GB2312" pitchFamily="49" charset="-122"/>
              </a:rPr>
              <a:t>] = S.ch[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];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for (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=0; 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&lt;</a:t>
            </a:r>
            <a:r>
              <a:rPr lang="en-US" altLang="zh-CN" sz="2800" b="1" dirty="0" err="1" smtClean="0">
                <a:ea typeface="楷体_GB2312" pitchFamily="49" charset="-122"/>
              </a:rPr>
              <a:t>T.length</a:t>
            </a:r>
            <a:r>
              <a:rPr lang="en-US" altLang="zh-CN" sz="2800" b="1" dirty="0" smtClean="0">
                <a:ea typeface="楷体_GB2312" pitchFamily="49" charset="-122"/>
              </a:rPr>
              <a:t>; 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++)         // </a:t>
            </a:r>
            <a:r>
              <a:rPr lang="zh-CN" altLang="en-US" sz="2800" b="1" dirty="0" smtClean="0">
                <a:ea typeface="楷体_GB2312" pitchFamily="49" charset="-122"/>
              </a:rPr>
              <a:t>插入</a:t>
            </a:r>
            <a:r>
              <a:rPr lang="en-US" altLang="zh-CN" sz="2800" b="1" dirty="0" smtClean="0">
                <a:ea typeface="楷体_GB2312" pitchFamily="49" charset="-122"/>
              </a:rPr>
              <a:t>T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   S.ch[pos-1+i] = T.ch[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];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</a:t>
            </a:r>
            <a:r>
              <a:rPr lang="en-US" altLang="zh-CN" sz="2800" b="1" dirty="0" err="1" smtClean="0">
                <a:ea typeface="楷体_GB2312" pitchFamily="49" charset="-122"/>
              </a:rPr>
              <a:t>S.length</a:t>
            </a:r>
            <a:r>
              <a:rPr lang="en-US" altLang="zh-CN" sz="2800" b="1" dirty="0" smtClean="0">
                <a:ea typeface="楷体_GB2312" pitchFamily="49" charset="-122"/>
              </a:rPr>
              <a:t> += </a:t>
            </a:r>
            <a:r>
              <a:rPr lang="en-US" altLang="zh-CN" sz="2800" b="1" dirty="0" err="1" smtClean="0">
                <a:ea typeface="楷体_GB2312" pitchFamily="49" charset="-122"/>
              </a:rPr>
              <a:t>T.length</a:t>
            </a:r>
            <a:r>
              <a:rPr lang="en-US" altLang="zh-CN" sz="2800" b="1" dirty="0" smtClean="0">
                <a:ea typeface="楷体_GB2312" pitchFamily="49" charset="-122"/>
              </a:rPr>
              <a:t>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}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return OK;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} // </a:t>
            </a:r>
            <a:r>
              <a:rPr lang="en-US" altLang="zh-CN" sz="2800" b="1" dirty="0" err="1" smtClean="0">
                <a:ea typeface="楷体_GB2312" pitchFamily="49" charset="-122"/>
              </a:rPr>
              <a:t>StrInsert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762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串的链式存储表示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2400" y="1143000"/>
            <a:ext cx="87630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    串的链式存储结构和线性表的串的链式存储结构类似，采用单链表来存储串，</a:t>
            </a:r>
            <a:r>
              <a:rPr lang="zh-CN" altLang="en-US" sz="2800" b="1" dirty="0">
                <a:ea typeface="黑体" pitchFamily="49" charset="-122"/>
              </a:rPr>
              <a:t>结点的构成是：</a:t>
            </a:r>
            <a:endParaRPr lang="zh-CN" altLang="en-US" sz="2800" b="1" dirty="0">
              <a:latin typeface="宋体" pitchFamily="2" charset="-122"/>
              <a:ea typeface="黑体" pitchFamily="49" charset="-122"/>
            </a:endParaRP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800" dirty="0" smtClean="0">
                <a:ea typeface="黑体" pitchFamily="49" charset="-122"/>
              </a:rPr>
              <a:t> </a:t>
            </a:r>
            <a:r>
              <a:rPr lang="en-US" altLang="zh-CN" sz="2800" b="1" dirty="0">
                <a:ea typeface="黑体" pitchFamily="49" charset="-122"/>
              </a:rPr>
              <a:t>data</a:t>
            </a: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域：存放字符，</a:t>
            </a:r>
            <a:r>
              <a:rPr lang="en-US" altLang="zh-CN" sz="2800" b="1" dirty="0">
                <a:ea typeface="黑体" pitchFamily="49" charset="-122"/>
              </a:rPr>
              <a:t>data</a:t>
            </a:r>
            <a:r>
              <a:rPr lang="zh-CN" altLang="en-US" sz="2800" b="1" dirty="0">
                <a:ea typeface="黑体" pitchFamily="49" charset="-122"/>
              </a:rPr>
              <a:t>域可存放的字符个数称为结点的大小；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800" dirty="0" smtClean="0">
                <a:ea typeface="黑体" pitchFamily="49" charset="-122"/>
              </a:rPr>
              <a:t> </a:t>
            </a:r>
            <a:r>
              <a:rPr lang="en-US" altLang="zh-CN" sz="2800" b="1" dirty="0">
                <a:ea typeface="黑体" pitchFamily="49" charset="-122"/>
              </a:rPr>
              <a:t>next</a:t>
            </a:r>
            <a:r>
              <a:rPr lang="zh-CN" altLang="en-US" sz="2800" b="1" dirty="0">
                <a:ea typeface="黑体" pitchFamily="49" charset="-122"/>
              </a:rPr>
              <a:t>域：存放指向下一结点的指针。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    若每个结点仅存放一个字符，则结点的指针域就非常多，造成系统空间浪费，为节省存储空间，考虑串结构的特殊性，使每个结点存放若干个字符，这种结构称为块链结构</a:t>
            </a:r>
            <a:r>
              <a:rPr lang="zh-CN" altLang="en-US" sz="2800" b="1" dirty="0" smtClean="0">
                <a:latin typeface="宋体" pitchFamily="2" charset="-122"/>
                <a:ea typeface="黑体" pitchFamily="49" charset="-122"/>
              </a:rPr>
              <a:t>。</a:t>
            </a:r>
            <a:endParaRPr lang="zh-CN" altLang="en-US" sz="2800" b="1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" y="1941529"/>
            <a:ext cx="87630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ea typeface="黑体" pitchFamily="49" charset="-122"/>
              </a:rPr>
              <a:t>串的块链式存储的类型定义包括：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⑴ </a:t>
            </a:r>
            <a:r>
              <a:rPr lang="zh-CN" altLang="en-US" sz="2800" b="1" dirty="0">
                <a:ea typeface="黑体" pitchFamily="49" charset="-122"/>
              </a:rPr>
              <a:t>块结点的类型定义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ea typeface="黑体" pitchFamily="49" charset="-122"/>
              </a:rPr>
              <a:t>#define BLOCK_SIZE  3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 err="1">
                <a:ea typeface="黑体" pitchFamily="49" charset="-122"/>
              </a:rPr>
              <a:t>typedef</a:t>
            </a:r>
            <a:r>
              <a:rPr lang="en-US" altLang="zh-CN" sz="2800" b="1" dirty="0">
                <a:ea typeface="黑体" pitchFamily="49" charset="-122"/>
              </a:rPr>
              <a:t>  </a:t>
            </a:r>
            <a:r>
              <a:rPr lang="en-US" altLang="zh-CN" sz="2800" b="1" dirty="0" err="1">
                <a:ea typeface="黑体" pitchFamily="49" charset="-122"/>
              </a:rPr>
              <a:t>struct</a:t>
            </a:r>
            <a:endParaRPr lang="en-US" altLang="zh-CN" sz="2800" b="1" dirty="0">
              <a:ea typeface="黑体" pitchFamily="49" charset="-122"/>
            </a:endParaRPr>
          </a:p>
          <a:p>
            <a:pPr marL="355600"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ea typeface="黑体" pitchFamily="49" charset="-122"/>
              </a:rPr>
              <a:t>{  char  </a:t>
            </a:r>
            <a:r>
              <a:rPr lang="en-US" altLang="zh-CN" sz="2800" b="1" dirty="0" err="1">
                <a:ea typeface="黑体" pitchFamily="49" charset="-122"/>
              </a:rPr>
              <a:t>ch</a:t>
            </a:r>
            <a:r>
              <a:rPr lang="en-US" altLang="zh-CN" sz="2800" b="1" dirty="0">
                <a:ea typeface="黑体" pitchFamily="49" charset="-122"/>
              </a:rPr>
              <a:t>[BLOCK_SIZE] ;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 err="1">
                <a:ea typeface="黑体" pitchFamily="49" charset="-122"/>
              </a:rPr>
              <a:t>struct</a:t>
            </a:r>
            <a:r>
              <a:rPr lang="en-US" altLang="zh-CN" sz="2800" b="1" dirty="0">
                <a:ea typeface="黑体" pitchFamily="49" charset="-122"/>
              </a:rPr>
              <a:t>  Chunk *next;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ea typeface="黑体" pitchFamily="49" charset="-122"/>
              </a:rPr>
              <a:t>}Chunk ;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" y="76200"/>
            <a:ext cx="7772400" cy="1781164"/>
            <a:chOff x="443" y="48"/>
            <a:chExt cx="4453" cy="855"/>
          </a:xfrm>
        </p:grpSpPr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443" y="48"/>
              <a:ext cx="4453" cy="449"/>
              <a:chOff x="-138" y="3618"/>
              <a:chExt cx="4453" cy="449"/>
            </a:xfrm>
          </p:grpSpPr>
          <p:grpSp>
            <p:nvGrpSpPr>
              <p:cNvPr id="21510" name="Group 5"/>
              <p:cNvGrpSpPr>
                <a:grpSpLocks/>
              </p:cNvGrpSpPr>
              <p:nvPr/>
            </p:nvGrpSpPr>
            <p:grpSpPr bwMode="auto">
              <a:xfrm>
                <a:off x="432" y="3840"/>
                <a:ext cx="1104" cy="227"/>
                <a:chOff x="432" y="3840"/>
                <a:chExt cx="1104" cy="227"/>
              </a:xfrm>
            </p:grpSpPr>
            <p:sp>
              <p:nvSpPr>
                <p:cNvPr id="21528" name="Rectangle 6"/>
                <p:cNvSpPr>
                  <a:spLocks noChangeArrowheads="1"/>
                </p:cNvSpPr>
                <p:nvPr/>
              </p:nvSpPr>
              <p:spPr bwMode="auto">
                <a:xfrm>
                  <a:off x="432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dirty="0" smtClean="0">
                      <a:ea typeface="黑体" pitchFamily="49" charset="-122"/>
                    </a:rPr>
                    <a:t> </a:t>
                  </a:r>
                  <a:r>
                    <a:rPr lang="en-US" altLang="zh-CN" sz="2400" dirty="0" smtClean="0">
                      <a:ea typeface="黑体" pitchFamily="49" charset="-122"/>
                    </a:rPr>
                    <a:t>a   b   c  </a:t>
                  </a:r>
                  <a:endParaRPr lang="en-US" altLang="zh-CN" sz="2400" dirty="0">
                    <a:ea typeface="黑体" pitchFamily="49" charset="-122"/>
                  </a:endParaRPr>
                </a:p>
              </p:txBody>
            </p:sp>
            <p:sp>
              <p:nvSpPr>
                <p:cNvPr id="21529" name="Line 7"/>
                <p:cNvSpPr>
                  <a:spLocks noChangeShapeType="1"/>
                </p:cNvSpPr>
                <p:nvPr/>
              </p:nvSpPr>
              <p:spPr bwMode="auto">
                <a:xfrm>
                  <a:off x="67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30" name="Line 8"/>
                <p:cNvSpPr>
                  <a:spLocks noChangeShapeType="1"/>
                </p:cNvSpPr>
                <p:nvPr/>
              </p:nvSpPr>
              <p:spPr bwMode="auto">
                <a:xfrm>
                  <a:off x="91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31" name="Line 9"/>
                <p:cNvSpPr>
                  <a:spLocks noChangeShapeType="1"/>
                </p:cNvSpPr>
                <p:nvPr/>
              </p:nvSpPr>
              <p:spPr bwMode="auto">
                <a:xfrm>
                  <a:off x="115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32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395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1" name="Group 11"/>
              <p:cNvGrpSpPr>
                <a:grpSpLocks/>
              </p:cNvGrpSpPr>
              <p:nvPr/>
            </p:nvGrpSpPr>
            <p:grpSpPr bwMode="auto">
              <a:xfrm>
                <a:off x="1536" y="3840"/>
                <a:ext cx="1104" cy="227"/>
                <a:chOff x="432" y="3840"/>
                <a:chExt cx="1104" cy="227"/>
              </a:xfrm>
            </p:grpSpPr>
            <p:sp>
              <p:nvSpPr>
                <p:cNvPr id="215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2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dirty="0" smtClean="0">
                      <a:ea typeface="黑体" pitchFamily="49" charset="-122"/>
                    </a:rPr>
                    <a:t> e   p   c  </a:t>
                  </a:r>
                  <a:endParaRPr lang="en-US" altLang="zh-CN" sz="2400" dirty="0">
                    <a:ea typeface="黑体" pitchFamily="49" charset="-122"/>
                  </a:endParaRPr>
                </a:p>
              </p:txBody>
            </p:sp>
            <p:sp>
              <p:nvSpPr>
                <p:cNvPr id="21524" name="Line 13"/>
                <p:cNvSpPr>
                  <a:spLocks noChangeShapeType="1"/>
                </p:cNvSpPr>
                <p:nvPr/>
              </p:nvSpPr>
              <p:spPr bwMode="auto">
                <a:xfrm>
                  <a:off x="67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5" name="Line 14"/>
                <p:cNvSpPr>
                  <a:spLocks noChangeShapeType="1"/>
                </p:cNvSpPr>
                <p:nvPr/>
              </p:nvSpPr>
              <p:spPr bwMode="auto">
                <a:xfrm>
                  <a:off x="91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6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7" name="Line 16"/>
                <p:cNvSpPr>
                  <a:spLocks noChangeShapeType="1"/>
                </p:cNvSpPr>
                <p:nvPr/>
              </p:nvSpPr>
              <p:spPr bwMode="auto">
                <a:xfrm>
                  <a:off x="1248" y="395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2" name="Group 17"/>
              <p:cNvGrpSpPr>
                <a:grpSpLocks/>
              </p:cNvGrpSpPr>
              <p:nvPr/>
            </p:nvGrpSpPr>
            <p:grpSpPr bwMode="auto">
              <a:xfrm>
                <a:off x="3408" y="3840"/>
                <a:ext cx="907" cy="227"/>
                <a:chOff x="3408" y="3840"/>
                <a:chExt cx="907" cy="227"/>
              </a:xfrm>
            </p:grpSpPr>
            <p:sp>
              <p:nvSpPr>
                <p:cNvPr id="21519" name="Rectangle 18"/>
                <p:cNvSpPr>
                  <a:spLocks noChangeArrowheads="1"/>
                </p:cNvSpPr>
                <p:nvPr/>
              </p:nvSpPr>
              <p:spPr bwMode="auto">
                <a:xfrm>
                  <a:off x="3408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dirty="0">
                      <a:ea typeface="黑体" pitchFamily="49" charset="-122"/>
                    </a:rPr>
                    <a:t>g </a:t>
                  </a:r>
                  <a:r>
                    <a:rPr lang="en-US" altLang="zh-CN" sz="2400" dirty="0" smtClean="0">
                      <a:ea typeface="黑体" pitchFamily="49" charset="-122"/>
                    </a:rPr>
                    <a:t>  @ @ </a:t>
                  </a:r>
                  <a:r>
                    <a:rPr lang="en-US" altLang="zh-CN" sz="2400" dirty="0" smtClean="0">
                      <a:ea typeface="Arial Unicode MS" pitchFamily="34" charset="-122"/>
                      <a:cs typeface="Arial Unicode MS" pitchFamily="34" charset="-122"/>
                    </a:rPr>
                    <a:t>⋀</a:t>
                  </a:r>
                  <a:r>
                    <a:rPr lang="en-US" altLang="zh-CN" sz="2400" dirty="0" smtClean="0">
                      <a:ea typeface="黑体" pitchFamily="49" charset="-122"/>
                    </a:rPr>
                    <a:t> </a:t>
                  </a:r>
                  <a:endParaRPr lang="en-US" altLang="zh-CN" sz="2400" dirty="0">
                    <a:ea typeface="黑体" pitchFamily="49" charset="-122"/>
                  </a:endParaRPr>
                </a:p>
              </p:txBody>
            </p:sp>
            <p:sp>
              <p:nvSpPr>
                <p:cNvPr id="21520" name="Line 19"/>
                <p:cNvSpPr>
                  <a:spLocks noChangeShapeType="1"/>
                </p:cNvSpPr>
                <p:nvPr/>
              </p:nvSpPr>
              <p:spPr bwMode="auto">
                <a:xfrm>
                  <a:off x="364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1" name="Line 20"/>
                <p:cNvSpPr>
                  <a:spLocks noChangeShapeType="1"/>
                </p:cNvSpPr>
                <p:nvPr/>
              </p:nvSpPr>
              <p:spPr bwMode="auto">
                <a:xfrm>
                  <a:off x="388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2" name="Line 21"/>
                <p:cNvSpPr>
                  <a:spLocks noChangeShapeType="1"/>
                </p:cNvSpPr>
                <p:nvPr/>
              </p:nvSpPr>
              <p:spPr bwMode="auto">
                <a:xfrm>
                  <a:off x="412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513" name="Rectangle 22"/>
              <p:cNvSpPr>
                <a:spLocks noChangeArrowheads="1"/>
              </p:cNvSpPr>
              <p:nvPr/>
            </p:nvSpPr>
            <p:spPr bwMode="auto">
              <a:xfrm>
                <a:off x="2688" y="3840"/>
                <a:ext cx="43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>
                    <a:ea typeface="Arial Unicode MS" pitchFamily="34" charset="-122"/>
                    <a:cs typeface="Arial Unicode MS" pitchFamily="34" charset="-122"/>
                  </a:rPr>
                  <a:t>⋯⋯</a:t>
                </a:r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21514" name="Line 23"/>
              <p:cNvSpPr>
                <a:spLocks noChangeShapeType="1"/>
              </p:cNvSpPr>
              <p:nvPr/>
            </p:nvSpPr>
            <p:spPr bwMode="auto">
              <a:xfrm>
                <a:off x="3120" y="3957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1515" name="Group 24"/>
              <p:cNvGrpSpPr>
                <a:grpSpLocks/>
              </p:cNvGrpSpPr>
              <p:nvPr/>
            </p:nvGrpSpPr>
            <p:grpSpPr bwMode="auto">
              <a:xfrm>
                <a:off x="-138" y="3618"/>
                <a:ext cx="576" cy="336"/>
                <a:chOff x="4656" y="3792"/>
                <a:chExt cx="576" cy="336"/>
              </a:xfrm>
            </p:grpSpPr>
            <p:sp>
              <p:nvSpPr>
                <p:cNvPr id="21516" name="Rectangle 25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08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000">
                      <a:ea typeface="黑体" pitchFamily="49" charset="-122"/>
                    </a:rPr>
                    <a:t>head</a:t>
                  </a:r>
                </a:p>
              </p:txBody>
            </p:sp>
            <p:sp>
              <p:nvSpPr>
                <p:cNvPr id="21517" name="Line 26"/>
                <p:cNvSpPr>
                  <a:spLocks noChangeShapeType="1"/>
                </p:cNvSpPr>
                <p:nvPr/>
              </p:nvSpPr>
              <p:spPr bwMode="auto">
                <a:xfrm>
                  <a:off x="4848" y="4032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18" name="Line 27"/>
                <p:cNvSpPr>
                  <a:spLocks noChangeShapeType="1"/>
                </p:cNvSpPr>
                <p:nvPr/>
              </p:nvSpPr>
              <p:spPr bwMode="auto">
                <a:xfrm>
                  <a:off x="4848" y="412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09" name="Rectangle 28"/>
            <p:cNvSpPr>
              <a:spLocks noChangeArrowheads="1"/>
            </p:cNvSpPr>
            <p:nvPr/>
          </p:nvSpPr>
          <p:spPr bwMode="auto">
            <a:xfrm>
              <a:off x="1392" y="663"/>
              <a:ext cx="26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串的块链式存储结构示意图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115888"/>
            <a:ext cx="8763000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ea typeface="黑体" pitchFamily="49" charset="-122"/>
              </a:rPr>
              <a:t>(2)  </a:t>
            </a:r>
            <a:r>
              <a:rPr lang="zh-CN" altLang="en-US" sz="2800" b="1">
                <a:ea typeface="黑体" pitchFamily="49" charset="-122"/>
              </a:rPr>
              <a:t>块链串的类型定义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ea typeface="黑体" pitchFamily="49" charset="-122"/>
              </a:rPr>
              <a:t>typedef  struct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ea typeface="黑体" pitchFamily="49" charset="-122"/>
              </a:rPr>
              <a:t>  {  Chunk </a:t>
            </a:r>
            <a:r>
              <a:rPr lang="zh-CN" altLang="en-US" sz="2800" b="1">
                <a:ea typeface="黑体" pitchFamily="49" charset="-122"/>
              </a:rPr>
              <a:t>*</a:t>
            </a:r>
            <a:r>
              <a:rPr lang="en-US" altLang="zh-CN" sz="2800" b="1">
                <a:ea typeface="黑体" pitchFamily="49" charset="-122"/>
              </a:rPr>
              <a:t>head</a:t>
            </a:r>
            <a:r>
              <a:rPr lang="zh-CN" altLang="en-US" sz="2800" b="1">
                <a:ea typeface="黑体" pitchFamily="49" charset="-122"/>
              </a:rPr>
              <a:t>， *</a:t>
            </a:r>
            <a:r>
              <a:rPr lang="en-US" altLang="zh-CN" sz="2800" b="1">
                <a:ea typeface="黑体" pitchFamily="49" charset="-122"/>
              </a:rPr>
              <a:t>tail;     </a:t>
            </a:r>
            <a:r>
              <a:rPr lang="en-US" altLang="zh-CN" b="1">
                <a:ea typeface="黑体" pitchFamily="49" charset="-122"/>
              </a:rPr>
              <a:t>/*  </a:t>
            </a:r>
            <a:r>
              <a:rPr lang="zh-CN" altLang="en-US" b="1">
                <a:ea typeface="黑体" pitchFamily="49" charset="-122"/>
              </a:rPr>
              <a:t>头尾指针  *</a:t>
            </a:r>
            <a:r>
              <a:rPr lang="en-US" altLang="zh-CN" b="1">
                <a:ea typeface="黑体" pitchFamily="49" charset="-122"/>
              </a:rPr>
              <a:t>/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ea typeface="黑体" pitchFamily="49" charset="-122"/>
              </a:rPr>
              <a:t>      int  curlen ;        </a:t>
            </a:r>
            <a:r>
              <a:rPr lang="en-US" altLang="zh-CN" b="1">
                <a:ea typeface="黑体" pitchFamily="49" charset="-122"/>
              </a:rPr>
              <a:t>/*  </a:t>
            </a:r>
            <a:r>
              <a:rPr lang="zh-CN" altLang="en-US" b="1">
                <a:ea typeface="黑体" pitchFamily="49" charset="-122"/>
              </a:rPr>
              <a:t>当前长度  *</a:t>
            </a:r>
            <a:r>
              <a:rPr lang="en-US" altLang="zh-CN" b="1">
                <a:ea typeface="黑体" pitchFamily="49" charset="-122"/>
              </a:rPr>
              <a:t>/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ea typeface="黑体" pitchFamily="49" charset="-122"/>
              </a:rPr>
              <a:t>   } LString 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>
                <a:ea typeface="黑体" pitchFamily="49" charset="-122"/>
              </a:rPr>
              <a:t>        </a:t>
            </a:r>
            <a:r>
              <a:rPr lang="zh-CN" altLang="en-US" sz="2800" b="1">
                <a:ea typeface="黑体" pitchFamily="49" charset="-122"/>
              </a:rPr>
              <a:t>在这种存储结构下，结点的分配总是完整的结点为单位，因此，为使一个串能存放在整数个结点中，在串的末尾填上不属于串值的特殊字符，以表示串的终结。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>
                <a:ea typeface="黑体" pitchFamily="49" charset="-122"/>
              </a:rPr>
              <a:t>        当一个块</a:t>
            </a:r>
            <a:r>
              <a:rPr lang="en-US" altLang="zh-CN" sz="2800" b="1">
                <a:ea typeface="黑体" pitchFamily="49" charset="-122"/>
              </a:rPr>
              <a:t>(</a:t>
            </a:r>
            <a:r>
              <a:rPr lang="zh-CN" altLang="en-US" sz="2800" b="1">
                <a:ea typeface="黑体" pitchFamily="49" charset="-122"/>
              </a:rPr>
              <a:t>结点</a:t>
            </a:r>
            <a:r>
              <a:rPr lang="en-US" altLang="zh-CN" sz="2800" b="1">
                <a:ea typeface="黑体" pitchFamily="49" charset="-122"/>
              </a:rPr>
              <a:t>)</a:t>
            </a:r>
            <a:r>
              <a:rPr lang="zh-CN" altLang="en-US" sz="2800" b="1">
                <a:ea typeface="黑体" pitchFamily="49" charset="-122"/>
              </a:rPr>
              <a:t>内存放多个字符时，往往会使操作过程变得较为复杂，如在串中插入或删除字符操作时通常需要在块间移动字符。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/>
          </p:nvPr>
        </p:nvSpPr>
        <p:spPr>
          <a:xfrm>
            <a:off x="152400" y="1066800"/>
            <a:ext cx="8839200" cy="55308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模式匹配的应用在非常广泛：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例如，在文本编辑程序</a:t>
            </a:r>
            <a:r>
              <a:rPr lang="en-US" altLang="zh-CN" sz="2800" b="1" dirty="0" smtClean="0">
                <a:latin typeface="宋体" pitchFamily="2" charset="-122"/>
              </a:rPr>
              <a:t>, DNA</a:t>
            </a:r>
            <a:r>
              <a:rPr lang="zh-CN" altLang="en-US" sz="2800" b="1" dirty="0" smtClean="0">
                <a:latin typeface="宋体" pitchFamily="2" charset="-122"/>
              </a:rPr>
              <a:t>链中查找特定基因模式。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宋体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模式匹配</a:t>
            </a:r>
            <a:r>
              <a:rPr lang="zh-CN" altLang="en-US" sz="2800" b="1" dirty="0" smtClean="0">
                <a:latin typeface="宋体" pitchFamily="2" charset="-122"/>
              </a:rPr>
              <a:t>：子串在主串中的定位称为模式匹配或串匹配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zh-CN" altLang="en-US" sz="2800" b="1" dirty="0" smtClean="0">
                <a:latin typeface="宋体" pitchFamily="2" charset="-122"/>
              </a:rPr>
              <a:t>字符串匹配</a:t>
            </a:r>
            <a:r>
              <a:rPr lang="en-US" altLang="zh-CN" sz="2800" b="1" dirty="0" smtClean="0">
                <a:latin typeface="宋体" pitchFamily="2" charset="-122"/>
              </a:rPr>
              <a:t>) </a:t>
            </a:r>
            <a:r>
              <a:rPr lang="zh-CN" altLang="en-US" sz="2800" b="1" dirty="0" smtClean="0">
                <a:latin typeface="宋体" pitchFamily="2" charset="-122"/>
              </a:rPr>
              <a:t>。模式匹配成功是指在主串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>
                <a:latin typeface="宋体" pitchFamily="2" charset="-122"/>
              </a:rPr>
              <a:t>中能够找到模式串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>
                <a:latin typeface="宋体" pitchFamily="2" charset="-122"/>
              </a:rPr>
              <a:t>，否则，称模式串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>
                <a:latin typeface="宋体" pitchFamily="2" charset="-122"/>
              </a:rPr>
              <a:t>在主串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>
                <a:latin typeface="宋体" pitchFamily="2" charset="-122"/>
              </a:rPr>
              <a:t>中不存在。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介绍两种主要的模式匹配算法。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001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串的模式匹配算法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 txBox="1">
            <a:spLocks noChangeArrowheads="1"/>
          </p:cNvSpPr>
          <p:nvPr/>
        </p:nvSpPr>
        <p:spPr bwMode="auto">
          <a:xfrm>
            <a:off x="614363" y="2525730"/>
            <a:ext cx="3578225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a  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		 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a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</a:t>
            </a: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25603" name="Group 32"/>
          <p:cNvGrpSpPr>
            <a:grpSpLocks/>
          </p:cNvGrpSpPr>
          <p:nvPr/>
        </p:nvGrpSpPr>
        <p:grpSpPr bwMode="auto">
          <a:xfrm>
            <a:off x="2592388" y="2081230"/>
            <a:ext cx="1646237" cy="3876675"/>
            <a:chOff x="1681" y="906"/>
            <a:chExt cx="1037" cy="2442"/>
          </a:xfrm>
        </p:grpSpPr>
        <p:sp>
          <p:nvSpPr>
            <p:cNvPr id="25616" name="AutoShape 6"/>
            <p:cNvSpPr>
              <a:spLocks noChangeArrowheads="1"/>
            </p:cNvSpPr>
            <p:nvPr/>
          </p:nvSpPr>
          <p:spPr bwMode="auto">
            <a:xfrm>
              <a:off x="1915" y="1218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AutoShape 7"/>
            <p:cNvSpPr>
              <a:spLocks noChangeArrowheads="1"/>
            </p:cNvSpPr>
            <p:nvPr/>
          </p:nvSpPr>
          <p:spPr bwMode="auto">
            <a:xfrm>
              <a:off x="1681" y="2568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11"/>
            <p:cNvSpPr>
              <a:spLocks noChangeShapeType="1"/>
            </p:cNvSpPr>
            <p:nvPr/>
          </p:nvSpPr>
          <p:spPr bwMode="auto">
            <a:xfrm flipH="1">
              <a:off x="1985" y="1027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Text Box 12"/>
            <p:cNvSpPr txBox="1">
              <a:spLocks noChangeArrowheads="1"/>
            </p:cNvSpPr>
            <p:nvPr/>
          </p:nvSpPr>
          <p:spPr bwMode="auto">
            <a:xfrm>
              <a:off x="2034" y="90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5620" name="Line 13"/>
            <p:cNvSpPr>
              <a:spLocks noChangeShapeType="1"/>
            </p:cNvSpPr>
            <p:nvPr/>
          </p:nvSpPr>
          <p:spPr bwMode="auto">
            <a:xfrm rot="10800000">
              <a:off x="1986" y="1770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Text Box 14"/>
            <p:cNvSpPr txBox="1">
              <a:spLocks noChangeArrowheads="1"/>
            </p:cNvSpPr>
            <p:nvPr/>
          </p:nvSpPr>
          <p:spPr bwMode="auto">
            <a:xfrm>
              <a:off x="2042" y="1698"/>
              <a:ext cx="6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j=3</a:t>
              </a:r>
            </a:p>
          </p:txBody>
        </p:sp>
        <p:sp>
          <p:nvSpPr>
            <p:cNvPr id="25622" name="Text Box 15"/>
            <p:cNvSpPr txBox="1">
              <a:spLocks noChangeArrowheads="1"/>
            </p:cNvSpPr>
            <p:nvPr/>
          </p:nvSpPr>
          <p:spPr bwMode="auto">
            <a:xfrm>
              <a:off x="1812" y="2261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5623" name="Line 16"/>
            <p:cNvSpPr>
              <a:spLocks noChangeShapeType="1"/>
            </p:cNvSpPr>
            <p:nvPr/>
          </p:nvSpPr>
          <p:spPr bwMode="auto">
            <a:xfrm flipH="1">
              <a:off x="1766" y="236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17"/>
            <p:cNvSpPr>
              <a:spLocks noChangeShapeType="1"/>
            </p:cNvSpPr>
            <p:nvPr/>
          </p:nvSpPr>
          <p:spPr bwMode="auto">
            <a:xfrm rot="10800000">
              <a:off x="1771" y="309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Text Box 18"/>
            <p:cNvSpPr txBox="1">
              <a:spLocks noChangeArrowheads="1"/>
            </p:cNvSpPr>
            <p:nvPr/>
          </p:nvSpPr>
          <p:spPr bwMode="auto">
            <a:xfrm>
              <a:off x="1808" y="3040"/>
              <a:ext cx="6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j=1</a:t>
              </a:r>
            </a:p>
          </p:txBody>
        </p:sp>
      </p:grpSp>
      <p:sp>
        <p:nvSpPr>
          <p:cNvPr id="25604" name="Rectangle 20"/>
          <p:cNvSpPr>
            <a:spLocks noChangeArrowheads="1"/>
          </p:cNvSpPr>
          <p:nvPr/>
        </p:nvSpPr>
        <p:spPr bwMode="auto">
          <a:xfrm>
            <a:off x="4532313" y="2513030"/>
            <a:ext cx="3578225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</a:t>
            </a:r>
            <a:r>
              <a:rPr kumimoji="1" lang="en-US" altLang="zh-CN" sz="2800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a b a   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    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a	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		 	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	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 a b </a:t>
            </a:r>
            <a:r>
              <a:rPr kumimoji="1" lang="en-US" altLang="zh-CN" sz="2800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a b a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dirty="0" smtClean="0">
                <a:latin typeface="Times New Roman" pitchFamily="18" charset="0"/>
                <a:ea typeface="仿宋_GB2312" pitchFamily="49" charset="-122"/>
              </a:rPr>
              <a:t>        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a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605" name="AutoShape 22"/>
          <p:cNvSpPr>
            <a:spLocks noChangeArrowheads="1"/>
          </p:cNvSpPr>
          <p:nvPr/>
        </p:nvSpPr>
        <p:spPr bwMode="auto">
          <a:xfrm>
            <a:off x="6786563" y="2593993"/>
            <a:ext cx="265112" cy="862012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Line 24"/>
          <p:cNvSpPr>
            <a:spLocks noChangeShapeType="1"/>
          </p:cNvSpPr>
          <p:nvPr/>
        </p:nvSpPr>
        <p:spPr bwMode="auto">
          <a:xfrm flipH="1">
            <a:off x="7005638" y="2260618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Text Box 25"/>
          <p:cNvSpPr txBox="1">
            <a:spLocks noChangeArrowheads="1"/>
          </p:cNvSpPr>
          <p:nvPr/>
        </p:nvSpPr>
        <p:spPr bwMode="auto">
          <a:xfrm>
            <a:off x="7058025" y="2081230"/>
            <a:ext cx="660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>
                <a:solidFill>
                  <a:srgbClr val="00CC00"/>
                </a:solidFill>
                <a:latin typeface="Times New Roman" pitchFamily="18" charset="0"/>
              </a:rPr>
              <a:t>i=3</a:t>
            </a:r>
          </a:p>
        </p:txBody>
      </p:sp>
      <p:sp>
        <p:nvSpPr>
          <p:cNvPr id="25608" name="Line 26"/>
          <p:cNvSpPr>
            <a:spLocks noChangeShapeType="1"/>
          </p:cNvSpPr>
          <p:nvPr/>
        </p:nvSpPr>
        <p:spPr bwMode="auto">
          <a:xfrm rot="10800000">
            <a:off x="7019925" y="3440130"/>
            <a:ext cx="0" cy="288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9" name="Text Box 27"/>
          <p:cNvSpPr txBox="1">
            <a:spLocks noChangeArrowheads="1"/>
          </p:cNvSpPr>
          <p:nvPr/>
        </p:nvSpPr>
        <p:spPr bwMode="auto">
          <a:xfrm>
            <a:off x="7045325" y="3376630"/>
            <a:ext cx="1073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>
                <a:solidFill>
                  <a:srgbClr val="00CC00"/>
                </a:solidFill>
                <a:latin typeface="Times New Roman" pitchFamily="18" charset="0"/>
              </a:rPr>
              <a:t>j=1</a:t>
            </a:r>
          </a:p>
        </p:txBody>
      </p:sp>
      <p:grpSp>
        <p:nvGrpSpPr>
          <p:cNvPr id="25610" name="Group 33"/>
          <p:cNvGrpSpPr>
            <a:grpSpLocks/>
          </p:cNvGrpSpPr>
          <p:nvPr/>
        </p:nvGrpSpPr>
        <p:grpSpPr bwMode="auto">
          <a:xfrm>
            <a:off x="7902575" y="4278330"/>
            <a:ext cx="949325" cy="1722438"/>
            <a:chOff x="5026" y="2546"/>
            <a:chExt cx="598" cy="1085"/>
          </a:xfrm>
        </p:grpSpPr>
        <p:sp>
          <p:nvSpPr>
            <p:cNvPr id="25611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5613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j=4</a:t>
              </a: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142875"/>
            <a:ext cx="9144000" cy="762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Brute-Force</a:t>
            </a:r>
            <a:r>
              <a:rPr kumimoji="0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模式匹配算法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4282" y="959955"/>
            <a:ext cx="8501122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为目标串，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为模式串，且不妨设：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S=“s</a:t>
            </a:r>
            <a:r>
              <a:rPr lang="en-US" altLang="zh-CN" sz="2800" b="1" baseline="-2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2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baseline="-2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P=“p</a:t>
            </a:r>
            <a:r>
              <a:rPr lang="en-US" altLang="zh-CN" sz="2800" b="1" baseline="-2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…p</a:t>
            </a:r>
            <a:r>
              <a:rPr lang="en-US" altLang="zh-CN" sz="2800" b="1" baseline="-2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/>
          </p:nvPr>
        </p:nvSpPr>
        <p:spPr>
          <a:xfrm>
            <a:off x="0" y="141288"/>
            <a:ext cx="9144000" cy="6716712"/>
          </a:xfrm>
        </p:spPr>
        <p:txBody>
          <a:bodyPr>
            <a:normAutofit fontScale="77500" lnSpcReduction="20000"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宋体" pitchFamily="2" charset="-122"/>
              </a:rPr>
              <a:t>算法实现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Index(</a:t>
            </a:r>
            <a:r>
              <a:rPr lang="en-US" altLang="zh-CN" sz="2800" b="1" dirty="0" err="1" smtClean="0"/>
              <a:t>SString</a:t>
            </a:r>
            <a:r>
              <a:rPr lang="en-US" altLang="zh-CN" sz="2800" b="1" dirty="0" smtClean="0"/>
              <a:t> S, </a:t>
            </a:r>
            <a:r>
              <a:rPr lang="en-US" altLang="zh-CN" sz="2800" b="1" dirty="0" err="1" smtClean="0"/>
              <a:t>SString</a:t>
            </a:r>
            <a:r>
              <a:rPr lang="en-US" altLang="zh-CN" sz="2800" b="1" dirty="0" smtClean="0"/>
              <a:t> P,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pos) {  // </a:t>
            </a:r>
            <a:r>
              <a:rPr lang="zh-CN" altLang="en-US" sz="2800" b="1" dirty="0" smtClean="0"/>
              <a:t>算法</a:t>
            </a:r>
            <a:r>
              <a:rPr lang="en-US" altLang="zh-CN" sz="2800" b="1" dirty="0" smtClean="0"/>
              <a:t>4.5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// </a:t>
            </a:r>
            <a:r>
              <a:rPr lang="zh-CN" altLang="en-US" sz="2800" b="1" dirty="0" smtClean="0"/>
              <a:t>返回子串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在主串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中第</a:t>
            </a:r>
            <a:r>
              <a:rPr lang="en-US" altLang="zh-CN" sz="2800" b="1" dirty="0" smtClean="0"/>
              <a:t>pos</a:t>
            </a:r>
            <a:r>
              <a:rPr lang="zh-CN" altLang="en-US" sz="2800" b="1" dirty="0" smtClean="0"/>
              <a:t>个字符之后的位置。若不存在，函数返回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。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// </a:t>
            </a:r>
            <a:r>
              <a:rPr lang="zh-CN" altLang="en-US" sz="2800" b="1" dirty="0" smtClean="0"/>
              <a:t>其中，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非空，</a:t>
            </a:r>
            <a:r>
              <a:rPr lang="en-US" altLang="zh-CN" sz="2800" b="1" dirty="0" smtClean="0"/>
              <a:t>1≤pos≤StrLength(S)</a:t>
            </a:r>
            <a:r>
              <a:rPr lang="zh-CN" altLang="en-US" sz="2800" b="1" dirty="0" smtClean="0"/>
              <a:t>。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= pos;  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j = 1;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while 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&lt;= S[0] &amp;&amp; j &lt;= P[0]) {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if (S[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 == P[j]) {  // </a:t>
            </a:r>
            <a:r>
              <a:rPr lang="zh-CN" altLang="en-US" sz="2800" b="1" dirty="0" smtClean="0"/>
              <a:t>继续比较后继字符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</a:t>
            </a:r>
            <a:r>
              <a:rPr lang="en-US" altLang="zh-CN" sz="2800" b="1" dirty="0" smtClean="0"/>
              <a:t>++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   ++j;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} else {  // </a:t>
            </a:r>
            <a:r>
              <a:rPr lang="zh-CN" altLang="en-US" sz="2800" b="1" dirty="0" smtClean="0"/>
              <a:t>指针后退重新开始匹配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= i-j+2;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   j = 1;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}     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}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if (j &gt; P[0]) return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-P[0];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else return 0;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} //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/>
          </p:nvPr>
        </p:nvSpPr>
        <p:spPr>
          <a:xfrm>
            <a:off x="147638" y="157163"/>
            <a:ext cx="8816975" cy="53594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        该算法简单，易于理解。在一些场合的应用里，如文字处理中的文本编辑，其效率较高。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        通常情况下，实际运行过程中，该算法的执行时间近似于</a:t>
            </a:r>
            <a:r>
              <a:rPr lang="en-US" altLang="zh-CN" sz="2800" b="1" dirty="0" smtClean="0"/>
              <a:t>O(</a:t>
            </a:r>
            <a:r>
              <a:rPr lang="en-US" altLang="zh-CN" sz="2800" b="1" dirty="0" err="1" smtClean="0"/>
              <a:t>n+m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。 </a:t>
            </a:r>
            <a:r>
              <a:rPr lang="zh-CN" altLang="en-US" sz="2800" b="1" dirty="0" smtClean="0">
                <a:latin typeface="宋体" pitchFamily="2" charset="-122"/>
              </a:rPr>
              <a:t>该算法的最坏情况下的时间复杂度为</a:t>
            </a:r>
            <a:r>
              <a:rPr lang="en-US" altLang="zh-CN" sz="2800" b="1" dirty="0" smtClean="0"/>
              <a:t>O(n*m) </a:t>
            </a:r>
            <a:r>
              <a:rPr lang="zh-CN" altLang="en-US" sz="2800" b="1" dirty="0" smtClean="0"/>
              <a:t>，其中</a:t>
            </a:r>
            <a:r>
              <a:rPr lang="en-US" altLang="zh-CN" sz="2800" b="1" dirty="0" smtClean="0"/>
              <a:t>n 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分别是主串和模式串的长度。</a:t>
            </a:r>
            <a:endParaRPr lang="en-US" altLang="zh-CN" sz="2800" b="1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S= </a:t>
            </a:r>
            <a:r>
              <a:rPr lang="zh-CN" altLang="en-US" sz="2800" b="1" dirty="0" smtClean="0"/>
              <a:t>“</a:t>
            </a:r>
            <a:r>
              <a:rPr lang="en-US" altLang="zh-CN" sz="2800" b="1" dirty="0" smtClean="0"/>
              <a:t>0000000000000000000000000000000000001</a:t>
            </a:r>
            <a:r>
              <a:rPr lang="zh-CN" altLang="en-US" sz="2800" b="1" dirty="0" smtClean="0"/>
              <a:t>”</a:t>
            </a:r>
            <a:endParaRPr lang="en-US" altLang="zh-CN" sz="2800" b="1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P= </a:t>
            </a:r>
            <a:r>
              <a:rPr lang="zh-CN" altLang="en-US" sz="2800" b="1" dirty="0" smtClean="0"/>
              <a:t>“</a:t>
            </a:r>
            <a:r>
              <a:rPr lang="en-US" altLang="zh-CN" sz="2800" b="1" dirty="0" smtClean="0"/>
              <a:t>00000001</a:t>
            </a:r>
            <a:r>
              <a:rPr lang="zh-CN" altLang="en-US" sz="2800" b="1" dirty="0" smtClean="0"/>
              <a:t>”</a:t>
            </a:r>
            <a:endParaRPr lang="en-US" altLang="zh-CN" sz="2800" b="1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宋体" pitchFamily="2" charset="-122"/>
              </a:rPr>
              <a:t>理解该算法的关键点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宋体" pitchFamily="2" charset="-122"/>
              </a:rPr>
              <a:t>  </a:t>
            </a:r>
            <a:r>
              <a:rPr lang="zh-CN" altLang="en-US" sz="2800" b="1" dirty="0" smtClean="0"/>
              <a:t>当第一次</a:t>
            </a:r>
            <a:r>
              <a:rPr lang="en-US" altLang="zh-CN" sz="2800" b="1" dirty="0" err="1" smtClean="0"/>
              <a:t>s</a:t>
            </a:r>
            <a:r>
              <a:rPr lang="en-US" altLang="zh-CN" sz="2800" b="1" baseline="-25000" dirty="0" err="1" smtClean="0"/>
              <a:t>i</a:t>
            </a:r>
            <a:r>
              <a:rPr lang="en-US" altLang="zh-CN" sz="2800" b="1" dirty="0" err="1" smtClean="0"/>
              <a:t>≠p</a:t>
            </a:r>
            <a:r>
              <a:rPr lang="en-US" altLang="zh-CN" sz="2800" b="1" baseline="-20000" dirty="0" err="1" smtClean="0"/>
              <a:t>j</a:t>
            </a:r>
            <a:r>
              <a:rPr lang="zh-CN" altLang="en-US" sz="2800" b="1" dirty="0" smtClean="0"/>
              <a:t>时：主串要退回到</a:t>
            </a:r>
            <a:r>
              <a:rPr lang="en-US" altLang="zh-CN" sz="2800" b="1" dirty="0" smtClean="0"/>
              <a:t>i-j+2</a:t>
            </a:r>
            <a:r>
              <a:rPr lang="zh-CN" altLang="en-US" sz="2800" b="1" dirty="0" smtClean="0"/>
              <a:t>的位置，而模式串也要退回到第一个字符（即</a:t>
            </a:r>
            <a:r>
              <a:rPr lang="en-US" altLang="zh-CN" sz="2800" b="1" dirty="0" smtClean="0"/>
              <a:t>j=1</a:t>
            </a:r>
            <a:r>
              <a:rPr lang="zh-CN" altLang="en-US" sz="2800" b="1" dirty="0" smtClean="0"/>
              <a:t>的位置）。</a:t>
            </a:r>
            <a:r>
              <a:rPr lang="zh-CN" altLang="en-US" b="1" dirty="0" smtClean="0"/>
              <a:t>比较出现</a:t>
            </a:r>
            <a:r>
              <a:rPr lang="en-US" altLang="zh-CN" sz="3200" b="1" dirty="0" err="1" smtClean="0"/>
              <a:t>s</a:t>
            </a:r>
            <a:r>
              <a:rPr lang="en-US" altLang="zh-CN" sz="3200" b="1" baseline="-25000" dirty="0" err="1" smtClean="0"/>
              <a:t>i</a:t>
            </a:r>
            <a:r>
              <a:rPr lang="en-US" altLang="zh-CN" sz="3200" b="1" baseline="-25000" dirty="0" smtClean="0"/>
              <a:t> </a:t>
            </a:r>
            <a:r>
              <a:rPr lang="en-US" altLang="zh-CN" b="1" dirty="0" smtClean="0"/>
              <a:t>≠</a:t>
            </a:r>
            <a:r>
              <a:rPr lang="en-US" altLang="zh-CN" b="1" dirty="0" err="1" smtClean="0"/>
              <a:t>p</a:t>
            </a:r>
            <a:r>
              <a:rPr lang="en-US" altLang="zh-CN" b="1" baseline="-20000" dirty="0" err="1" smtClean="0"/>
              <a:t>j</a:t>
            </a:r>
            <a:r>
              <a:rPr lang="zh-CN" altLang="en-US" b="1" dirty="0" smtClean="0"/>
              <a:t>时：则应该有</a:t>
            </a:r>
            <a:r>
              <a:rPr lang="en-US" altLang="zh-CN" b="1" dirty="0" smtClean="0"/>
              <a:t>s</a:t>
            </a:r>
            <a:r>
              <a:rPr lang="en-US" altLang="zh-CN" b="1" baseline="-25000" dirty="0" smtClean="0"/>
              <a:t>i</a:t>
            </a:r>
            <a:r>
              <a:rPr lang="en-US" altLang="zh-CN" b="1" baseline="-20000" dirty="0" smtClean="0"/>
              <a:t>-1</a:t>
            </a:r>
            <a:r>
              <a:rPr lang="en-US" altLang="zh-CN" b="1" dirty="0" smtClean="0"/>
              <a:t>=p</a:t>
            </a:r>
            <a:r>
              <a:rPr lang="en-US" altLang="zh-CN" b="1" baseline="-20000" dirty="0" smtClean="0"/>
              <a:t>j-1</a:t>
            </a:r>
            <a:r>
              <a:rPr lang="zh-CN" altLang="en-US" b="1" dirty="0" smtClean="0"/>
              <a:t>，</a:t>
            </a:r>
            <a:r>
              <a:rPr lang="en-US" altLang="zh-CN" b="1" dirty="0" smtClean="0">
                <a:cs typeface="Times New Roman" pitchFamily="18" charset="0"/>
              </a:rPr>
              <a:t>…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s</a:t>
            </a:r>
            <a:r>
              <a:rPr lang="en-US" altLang="zh-CN" b="1" baseline="-25000" dirty="0" smtClean="0"/>
              <a:t>i</a:t>
            </a:r>
            <a:r>
              <a:rPr lang="en-US" altLang="zh-CN" b="1" baseline="-20000" dirty="0" smtClean="0"/>
              <a:t>-j+2</a:t>
            </a:r>
            <a:r>
              <a:rPr lang="en-US" altLang="zh-CN" b="1" dirty="0" smtClean="0"/>
              <a:t>=p</a:t>
            </a:r>
            <a:r>
              <a:rPr lang="en-US" altLang="zh-CN" b="1" baseline="-25000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s</a:t>
            </a:r>
            <a:r>
              <a:rPr lang="en-US" altLang="zh-CN" b="1" baseline="-25000" dirty="0" smtClean="0"/>
              <a:t>i</a:t>
            </a:r>
            <a:r>
              <a:rPr lang="en-US" altLang="zh-CN" b="1" baseline="-20000" dirty="0" smtClean="0"/>
              <a:t>-j+1</a:t>
            </a:r>
            <a:r>
              <a:rPr lang="en-US" altLang="zh-CN" b="1" dirty="0" smtClean="0"/>
              <a:t>=p</a:t>
            </a:r>
            <a:r>
              <a:rPr lang="en-US" altLang="zh-CN" b="1" baseline="-20000" dirty="0" smtClean="0"/>
              <a:t>1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 txBox="1">
            <a:spLocks noChangeArrowheads="1"/>
          </p:cNvSpPr>
          <p:nvPr/>
        </p:nvSpPr>
        <p:spPr bwMode="auto">
          <a:xfrm>
            <a:off x="614363" y="1997075"/>
            <a:ext cx="3578225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a  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i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		 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 dirty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</a:t>
            </a:r>
            <a:r>
              <a:rPr kumimoji="1" lang="en-US" altLang="zh-CN" sz="2800" b="1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 a b a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dirty="0" smtClean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a b a</a:t>
            </a:r>
            <a:r>
              <a:rPr kumimoji="1" lang="en-US" altLang="zh-CN" sz="2800" b="1" i="1" dirty="0">
                <a:latin typeface="Times New Roman" pitchFamily="18" charset="0"/>
                <a:ea typeface="仿宋_GB2312" pitchFamily="49" charset="-122"/>
              </a:rPr>
              <a:t>	</a:t>
            </a:r>
            <a:endParaRPr kumimoji="1" lang="en-US" altLang="zh-CN" sz="2800" b="1" dirty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28675" name="Group 32"/>
          <p:cNvGrpSpPr>
            <a:grpSpLocks/>
          </p:cNvGrpSpPr>
          <p:nvPr/>
        </p:nvGrpSpPr>
        <p:grpSpPr bwMode="auto">
          <a:xfrm>
            <a:off x="2592388" y="1552575"/>
            <a:ext cx="1646237" cy="3876675"/>
            <a:chOff x="1681" y="906"/>
            <a:chExt cx="1037" cy="2442"/>
          </a:xfrm>
        </p:grpSpPr>
        <p:sp>
          <p:nvSpPr>
            <p:cNvPr id="28691" name="AutoShape 6"/>
            <p:cNvSpPr>
              <a:spLocks noChangeArrowheads="1"/>
            </p:cNvSpPr>
            <p:nvPr/>
          </p:nvSpPr>
          <p:spPr bwMode="auto">
            <a:xfrm>
              <a:off x="1915" y="1218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AutoShape 7"/>
            <p:cNvSpPr>
              <a:spLocks noChangeArrowheads="1"/>
            </p:cNvSpPr>
            <p:nvPr/>
          </p:nvSpPr>
          <p:spPr bwMode="auto">
            <a:xfrm>
              <a:off x="1681" y="2568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11"/>
            <p:cNvSpPr>
              <a:spLocks noChangeShapeType="1"/>
            </p:cNvSpPr>
            <p:nvPr/>
          </p:nvSpPr>
          <p:spPr bwMode="auto">
            <a:xfrm flipH="1">
              <a:off x="1985" y="1027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Text Box 12"/>
            <p:cNvSpPr txBox="1">
              <a:spLocks noChangeArrowheads="1"/>
            </p:cNvSpPr>
            <p:nvPr/>
          </p:nvSpPr>
          <p:spPr bwMode="auto">
            <a:xfrm>
              <a:off x="2034" y="90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8695" name="Line 13"/>
            <p:cNvSpPr>
              <a:spLocks noChangeShapeType="1"/>
            </p:cNvSpPr>
            <p:nvPr/>
          </p:nvSpPr>
          <p:spPr bwMode="auto">
            <a:xfrm rot="10800000">
              <a:off x="1986" y="1770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Text Box 14"/>
            <p:cNvSpPr txBox="1">
              <a:spLocks noChangeArrowheads="1"/>
            </p:cNvSpPr>
            <p:nvPr/>
          </p:nvSpPr>
          <p:spPr bwMode="auto">
            <a:xfrm>
              <a:off x="2042" y="1698"/>
              <a:ext cx="6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j=3</a:t>
              </a:r>
            </a:p>
          </p:txBody>
        </p:sp>
        <p:sp>
          <p:nvSpPr>
            <p:cNvPr id="28697" name="Text Box 15"/>
            <p:cNvSpPr txBox="1">
              <a:spLocks noChangeArrowheads="1"/>
            </p:cNvSpPr>
            <p:nvPr/>
          </p:nvSpPr>
          <p:spPr bwMode="auto">
            <a:xfrm>
              <a:off x="1812" y="2261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8698" name="Line 16"/>
            <p:cNvSpPr>
              <a:spLocks noChangeShapeType="1"/>
            </p:cNvSpPr>
            <p:nvPr/>
          </p:nvSpPr>
          <p:spPr bwMode="auto">
            <a:xfrm flipH="1">
              <a:off x="1766" y="236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17"/>
            <p:cNvSpPr>
              <a:spLocks noChangeShapeType="1"/>
            </p:cNvSpPr>
            <p:nvPr/>
          </p:nvSpPr>
          <p:spPr bwMode="auto">
            <a:xfrm rot="10800000">
              <a:off x="1771" y="309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Text Box 18"/>
            <p:cNvSpPr txBox="1">
              <a:spLocks noChangeArrowheads="1"/>
            </p:cNvSpPr>
            <p:nvPr/>
          </p:nvSpPr>
          <p:spPr bwMode="auto">
            <a:xfrm>
              <a:off x="1808" y="3040"/>
              <a:ext cx="6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j=1</a:t>
              </a:r>
            </a:p>
          </p:txBody>
        </p:sp>
      </p:grpSp>
      <p:sp>
        <p:nvSpPr>
          <p:cNvPr id="28676" name="Rectangle 20"/>
          <p:cNvSpPr>
            <a:spLocks noChangeArrowheads="1"/>
          </p:cNvSpPr>
          <p:nvPr/>
        </p:nvSpPr>
        <p:spPr bwMode="auto">
          <a:xfrm>
            <a:off x="4532313" y="1984375"/>
            <a:ext cx="3578225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 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</a:t>
            </a:r>
            <a:r>
              <a:rPr kumimoji="1" lang="en-US" altLang="zh-CN" sz="2800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a b a   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    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a	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		 	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</a:rPr>
              <a:t>趟	   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S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 a b </a:t>
            </a:r>
            <a:r>
              <a:rPr kumimoji="1" lang="en-US" altLang="zh-CN" sz="2800" dirty="0" err="1">
                <a:latin typeface="Times New Roman" pitchFamily="18" charset="0"/>
                <a:ea typeface="仿宋_GB2312" pitchFamily="49" charset="-122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a b a</a:t>
            </a:r>
          </a:p>
          <a:p>
            <a:pPr marL="342900" indent="-34290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dirty="0" smtClean="0">
                <a:latin typeface="Times New Roman" pitchFamily="18" charset="0"/>
                <a:ea typeface="仿宋_GB2312" pitchFamily="49" charset="-122"/>
              </a:rPr>
              <a:t>        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a b a</a:t>
            </a:r>
            <a:r>
              <a:rPr kumimoji="1" lang="en-US" altLang="zh-CN" sz="2800" i="1" dirty="0">
                <a:latin typeface="Times New Roman" pitchFamily="18" charset="0"/>
                <a:ea typeface="仿宋_GB2312" pitchFamily="49" charset="-122"/>
              </a:rPr>
              <a:t>	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8677" name="AutoShape 22"/>
          <p:cNvSpPr>
            <a:spLocks noChangeArrowheads="1"/>
          </p:cNvSpPr>
          <p:nvPr/>
        </p:nvSpPr>
        <p:spPr bwMode="auto">
          <a:xfrm>
            <a:off x="6786563" y="2065338"/>
            <a:ext cx="265112" cy="862012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Line 24"/>
          <p:cNvSpPr>
            <a:spLocks noChangeShapeType="1"/>
          </p:cNvSpPr>
          <p:nvPr/>
        </p:nvSpPr>
        <p:spPr bwMode="auto">
          <a:xfrm flipH="1">
            <a:off x="7005638" y="1731963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9" name="Text Box 25"/>
          <p:cNvSpPr txBox="1">
            <a:spLocks noChangeArrowheads="1"/>
          </p:cNvSpPr>
          <p:nvPr/>
        </p:nvSpPr>
        <p:spPr bwMode="auto">
          <a:xfrm>
            <a:off x="7058025" y="1552575"/>
            <a:ext cx="660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>
                <a:solidFill>
                  <a:srgbClr val="00CC00"/>
                </a:solidFill>
                <a:latin typeface="Times New Roman" pitchFamily="18" charset="0"/>
              </a:rPr>
              <a:t>i=3</a:t>
            </a:r>
          </a:p>
        </p:txBody>
      </p:sp>
      <p:sp>
        <p:nvSpPr>
          <p:cNvPr id="28680" name="Line 26"/>
          <p:cNvSpPr>
            <a:spLocks noChangeShapeType="1"/>
          </p:cNvSpPr>
          <p:nvPr/>
        </p:nvSpPr>
        <p:spPr bwMode="auto">
          <a:xfrm rot="10800000">
            <a:off x="7019925" y="2911475"/>
            <a:ext cx="0" cy="288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 Box 27"/>
          <p:cNvSpPr txBox="1">
            <a:spLocks noChangeArrowheads="1"/>
          </p:cNvSpPr>
          <p:nvPr/>
        </p:nvSpPr>
        <p:spPr bwMode="auto">
          <a:xfrm>
            <a:off x="7045325" y="2847975"/>
            <a:ext cx="1073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>
                <a:solidFill>
                  <a:srgbClr val="00CC00"/>
                </a:solidFill>
                <a:latin typeface="Times New Roman" pitchFamily="18" charset="0"/>
              </a:rPr>
              <a:t>j=1</a:t>
            </a:r>
          </a:p>
        </p:txBody>
      </p:sp>
      <p:grpSp>
        <p:nvGrpSpPr>
          <p:cNvPr id="28682" name="Group 33"/>
          <p:cNvGrpSpPr>
            <a:grpSpLocks/>
          </p:cNvGrpSpPr>
          <p:nvPr/>
        </p:nvGrpSpPr>
        <p:grpSpPr bwMode="auto">
          <a:xfrm>
            <a:off x="7902575" y="3749675"/>
            <a:ext cx="949325" cy="1722438"/>
            <a:chOff x="5026" y="2546"/>
            <a:chExt cx="598" cy="1085"/>
          </a:xfrm>
        </p:grpSpPr>
        <p:sp>
          <p:nvSpPr>
            <p:cNvPr id="28686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8688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j=4</a:t>
              </a:r>
            </a:p>
          </p:txBody>
        </p:sp>
      </p:grpSp>
      <p:grpSp>
        <p:nvGrpSpPr>
          <p:cNvPr id="4" name="组合 26"/>
          <p:cNvGrpSpPr>
            <a:grpSpLocks/>
          </p:cNvGrpSpPr>
          <p:nvPr/>
        </p:nvGrpSpPr>
        <p:grpSpPr bwMode="auto">
          <a:xfrm>
            <a:off x="3143250" y="1857375"/>
            <a:ext cx="2500313" cy="2214563"/>
            <a:chOff x="3143240" y="1857364"/>
            <a:chExt cx="2500330" cy="2214578"/>
          </a:xfrm>
        </p:grpSpPr>
        <p:sp>
          <p:nvSpPr>
            <p:cNvPr id="28" name="弧形 27"/>
            <p:cNvSpPr/>
            <p:nvPr/>
          </p:nvSpPr>
          <p:spPr>
            <a:xfrm>
              <a:off x="3143240" y="1857364"/>
              <a:ext cx="1143008" cy="2214578"/>
            </a:xfrm>
            <a:prstGeom prst="arc">
              <a:avLst>
                <a:gd name="adj1" fmla="val 16200000"/>
                <a:gd name="adj2" fmla="val 5165952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28685" name="TextBox 28"/>
            <p:cNvSpPr txBox="1">
              <a:spLocks noChangeArrowheads="1"/>
            </p:cNvSpPr>
            <p:nvPr/>
          </p:nvSpPr>
          <p:spPr bwMode="auto">
            <a:xfrm>
              <a:off x="4429124" y="3286124"/>
              <a:ext cx="121444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回溯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/>
          </p:nvPr>
        </p:nvSpPr>
        <p:spPr>
          <a:xfrm>
            <a:off x="152400" y="947738"/>
            <a:ext cx="8839200" cy="57213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        </a:t>
            </a:r>
            <a:endParaRPr lang="en-US" altLang="zh-CN" sz="28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       该改进算法是由</a:t>
            </a:r>
            <a:r>
              <a:rPr lang="en-US" altLang="zh-CN" sz="2800" b="1" dirty="0" err="1" smtClean="0"/>
              <a:t>D.E.Knuth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，</a:t>
            </a:r>
            <a:r>
              <a:rPr lang="en-US" altLang="zh-CN" sz="2800" b="1" dirty="0" err="1" smtClean="0"/>
              <a:t>J.H.Morris</a:t>
            </a:r>
            <a:r>
              <a:rPr lang="zh-CN" altLang="en-US" sz="2800" b="1" dirty="0" smtClean="0"/>
              <a:t>和 </a:t>
            </a:r>
            <a:r>
              <a:rPr lang="en-US" altLang="zh-CN" sz="2800" b="1" dirty="0" err="1" smtClean="0"/>
              <a:t>V.R.Pratt</a:t>
            </a:r>
            <a:r>
              <a:rPr lang="zh-CN" altLang="en-US" sz="2800" b="1" dirty="0" smtClean="0"/>
              <a:t>提出来的，简称为</a:t>
            </a:r>
            <a:r>
              <a:rPr lang="en-US" altLang="zh-CN" sz="2800" b="1" dirty="0" smtClean="0"/>
              <a:t>KMP</a:t>
            </a:r>
            <a:r>
              <a:rPr lang="zh-CN" altLang="en-US" sz="2800" b="1" dirty="0" smtClean="0"/>
              <a:t>算法。其</a:t>
            </a:r>
            <a:r>
              <a:rPr lang="zh-CN" altLang="en-US" b="1" dirty="0" smtClean="0"/>
              <a:t>改进在于：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28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每当一趟匹配过程出现字符不相等时，主串指示器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不用回溯</a:t>
            </a:r>
            <a:r>
              <a:rPr lang="zh-CN" altLang="en-US" sz="2800" b="1" dirty="0" smtClean="0"/>
              <a:t>，而是利用已经得到的“部分匹配”结果，将模式串的指示器向右“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滑动</a:t>
            </a:r>
            <a:r>
              <a:rPr lang="zh-CN" altLang="en-US" sz="2800" b="1" dirty="0" smtClean="0"/>
              <a:t>”尽可能远的一段距离后，继续进行比较。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b="1" dirty="0" smtClean="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75"/>
            <a:ext cx="9144000" cy="762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华文新魏" pitchFamily="2" charset="-122"/>
                <a:ea typeface="华文新魏" pitchFamily="2" charset="-122"/>
              </a:rPr>
              <a:t>模式匹配的一种改进算法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/>
          </p:nvPr>
        </p:nvSpPr>
        <p:spPr>
          <a:xfrm>
            <a:off x="152400" y="1357298"/>
            <a:ext cx="8812213" cy="531179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串</a:t>
            </a:r>
            <a:r>
              <a:rPr lang="en-US" altLang="zh-CN" sz="2800" b="1" dirty="0" smtClean="0">
                <a:solidFill>
                  <a:srgbClr val="FFFF00"/>
                </a:solidFill>
                <a:latin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字符串</a:t>
            </a:r>
            <a:r>
              <a:rPr lang="en-US" altLang="zh-CN" sz="2800" b="1" dirty="0" smtClean="0">
                <a:solidFill>
                  <a:srgbClr val="FFFF00"/>
                </a:solidFill>
                <a:latin typeface="宋体" pitchFamily="2" charset="-122"/>
              </a:rPr>
              <a:t>)</a:t>
            </a:r>
            <a:r>
              <a:rPr lang="zh-CN" altLang="en-US" sz="2800" b="1" dirty="0" smtClean="0">
                <a:latin typeface="宋体" pitchFamily="2" charset="-122"/>
              </a:rPr>
              <a:t>：是零个或多个字符组成的有限序列。记作： </a:t>
            </a:r>
            <a:r>
              <a:rPr lang="en-US" altLang="zh-CN" sz="2800" b="1" dirty="0" smtClean="0"/>
              <a:t>S=“a</a:t>
            </a:r>
            <a:r>
              <a:rPr lang="en-US" altLang="zh-CN" sz="2800" b="1" baseline="-20000" dirty="0" smtClean="0"/>
              <a:t>1</a:t>
            </a:r>
            <a:r>
              <a:rPr lang="en-US" altLang="zh-CN" sz="2800" b="1" dirty="0" smtClean="0"/>
              <a:t>a</a:t>
            </a:r>
            <a:r>
              <a:rPr lang="en-US" altLang="zh-CN" sz="2800" b="1" baseline="-20000" dirty="0" smtClean="0"/>
              <a:t>2</a:t>
            </a:r>
            <a:r>
              <a:rPr lang="en-US" altLang="zh-CN" sz="2800" b="1" dirty="0" smtClean="0"/>
              <a:t>a</a:t>
            </a:r>
            <a:r>
              <a:rPr lang="en-US" altLang="zh-CN" sz="2800" b="1" baseline="-20000" dirty="0" smtClean="0"/>
              <a:t>3</a:t>
            </a:r>
            <a:r>
              <a:rPr lang="en-US" altLang="zh-CN" sz="2800" b="1" dirty="0" smtClean="0"/>
              <a:t>…”</a:t>
            </a:r>
            <a:r>
              <a:rPr lang="zh-CN" altLang="en-US" sz="2800" b="1" dirty="0" smtClean="0">
                <a:latin typeface="宋体" pitchFamily="2" charset="-122"/>
              </a:rPr>
              <a:t>，其中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>
                <a:latin typeface="宋体" pitchFamily="2" charset="-122"/>
              </a:rPr>
              <a:t>是串名，</a:t>
            </a:r>
            <a:r>
              <a:rPr lang="en-US" altLang="zh-CN" sz="2800" b="1" dirty="0" err="1" smtClean="0"/>
              <a:t>a</a:t>
            </a:r>
            <a:r>
              <a:rPr lang="en-US" altLang="zh-CN" sz="2800" b="1" baseline="-20000" dirty="0" err="1" smtClean="0"/>
              <a:t>i</a:t>
            </a:r>
            <a:r>
              <a:rPr lang="en-US" altLang="zh-CN" sz="2800" b="1" dirty="0" smtClean="0"/>
              <a:t>(1≦i≦n)</a:t>
            </a:r>
            <a:r>
              <a:rPr lang="zh-CN" altLang="en-US" sz="2800" b="1" dirty="0" smtClean="0"/>
              <a:t>是单个，</a:t>
            </a:r>
            <a:r>
              <a:rPr lang="zh-CN" altLang="en-US" sz="2800" b="1" dirty="0" smtClean="0">
                <a:latin typeface="宋体" pitchFamily="2" charset="-122"/>
              </a:rPr>
              <a:t>可以是字母、数字或其它字符。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串值</a:t>
            </a:r>
            <a:r>
              <a:rPr lang="zh-CN" altLang="en-US" sz="2800" b="1" dirty="0" smtClean="0">
                <a:latin typeface="宋体" pitchFamily="2" charset="-122"/>
              </a:rPr>
              <a:t>：双引号括起来的字符序列是串值。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串长</a:t>
            </a:r>
            <a:r>
              <a:rPr lang="zh-CN" altLang="en-US" sz="2800" b="1" dirty="0" smtClean="0">
                <a:latin typeface="宋体" pitchFamily="2" charset="-122"/>
              </a:rPr>
              <a:t>：串中所包含的字符个数称为该串的长度。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空串</a:t>
            </a:r>
            <a:r>
              <a:rPr lang="en-US" altLang="zh-CN" sz="2800" b="1" dirty="0" smtClean="0">
                <a:solidFill>
                  <a:srgbClr val="FFFF00"/>
                </a:solidFill>
                <a:latin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空的字符串</a:t>
            </a:r>
            <a:r>
              <a:rPr lang="en-US" altLang="zh-CN" sz="2800" b="1" dirty="0" smtClean="0">
                <a:solidFill>
                  <a:srgbClr val="FFFF00"/>
                </a:solidFill>
                <a:latin typeface="宋体" pitchFamily="2" charset="-122"/>
              </a:rPr>
              <a:t>)</a:t>
            </a:r>
            <a:r>
              <a:rPr lang="zh-CN" altLang="en-US" sz="2800" b="1" dirty="0" smtClean="0">
                <a:latin typeface="宋体" pitchFamily="2" charset="-122"/>
              </a:rPr>
              <a:t>：长度为零的串称为空串，它不包含任何字符。注意与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空格串</a:t>
            </a:r>
            <a:r>
              <a:rPr lang="zh-CN" altLang="en-US" sz="2800" b="1" dirty="0" smtClean="0">
                <a:latin typeface="宋体" pitchFamily="2" charset="-122"/>
              </a:rPr>
              <a:t>区别。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929718" cy="8382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latin typeface="华文新魏" pitchFamily="2" charset="-122"/>
                <a:ea typeface="华文新魏" pitchFamily="2" charset="-122"/>
                <a:cs typeface="Arial" charset="0"/>
              </a:rPr>
              <a:t>串类型的定义</a:t>
            </a:r>
            <a:endParaRPr lang="zh-CN" altLang="en-US" sz="4800" b="1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 txBox="1">
            <a:spLocks noChangeArrowheads="1"/>
          </p:cNvSpPr>
          <p:nvPr/>
        </p:nvSpPr>
        <p:spPr bwMode="auto">
          <a:xfrm>
            <a:off x="0" y="1452563"/>
            <a:ext cx="8858250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b a b c a b c a c b a b 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b c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b  a b c a b c a c b a b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          a b c a c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i="1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b  a b c a  b c a c b a b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                  (a) b c a c</a:t>
            </a:r>
          </a:p>
        </p:txBody>
      </p:sp>
      <p:grpSp>
        <p:nvGrpSpPr>
          <p:cNvPr id="30723" name="Group 33"/>
          <p:cNvGrpSpPr>
            <a:grpSpLocks/>
          </p:cNvGrpSpPr>
          <p:nvPr/>
        </p:nvGrpSpPr>
        <p:grpSpPr bwMode="auto">
          <a:xfrm>
            <a:off x="2357438" y="1143000"/>
            <a:ext cx="949325" cy="1722438"/>
            <a:chOff x="5026" y="2546"/>
            <a:chExt cx="598" cy="1085"/>
          </a:xfrm>
        </p:grpSpPr>
        <p:sp>
          <p:nvSpPr>
            <p:cNvPr id="30737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30739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j=3</a:t>
              </a:r>
            </a:p>
          </p:txBody>
        </p:sp>
      </p:grpSp>
      <p:grpSp>
        <p:nvGrpSpPr>
          <p:cNvPr id="30724" name="Group 33"/>
          <p:cNvGrpSpPr>
            <a:grpSpLocks/>
          </p:cNvGrpSpPr>
          <p:nvPr/>
        </p:nvGrpSpPr>
        <p:grpSpPr bwMode="auto">
          <a:xfrm>
            <a:off x="3479800" y="2794000"/>
            <a:ext cx="949325" cy="1722438"/>
            <a:chOff x="5026" y="2546"/>
            <a:chExt cx="598" cy="1085"/>
          </a:xfrm>
        </p:grpSpPr>
        <p:sp>
          <p:nvSpPr>
            <p:cNvPr id="30732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30734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j=5</a:t>
              </a:r>
            </a:p>
          </p:txBody>
        </p:sp>
      </p:grpSp>
      <p:grpSp>
        <p:nvGrpSpPr>
          <p:cNvPr id="30725" name="Group 33"/>
          <p:cNvGrpSpPr>
            <a:grpSpLocks/>
          </p:cNvGrpSpPr>
          <p:nvPr/>
        </p:nvGrpSpPr>
        <p:grpSpPr bwMode="auto">
          <a:xfrm>
            <a:off x="4643438" y="4500563"/>
            <a:ext cx="949325" cy="1722437"/>
            <a:chOff x="5026" y="2546"/>
            <a:chExt cx="598" cy="1085"/>
          </a:xfrm>
        </p:grpSpPr>
        <p:sp>
          <p:nvSpPr>
            <p:cNvPr id="30727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8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5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i=11</a:t>
              </a:r>
            </a:p>
          </p:txBody>
        </p:sp>
        <p:sp>
          <p:nvSpPr>
            <p:cNvPr id="30729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j=6</a:t>
              </a:r>
            </a:p>
          </p:txBody>
        </p:sp>
      </p:grpSp>
      <p:sp>
        <p:nvSpPr>
          <p:cNvPr id="30726" name="矩形 57"/>
          <p:cNvSpPr>
            <a:spLocks noChangeArrowheads="1"/>
          </p:cNvSpPr>
          <p:nvPr/>
        </p:nvSpPr>
        <p:spPr bwMode="auto">
          <a:xfrm>
            <a:off x="0" y="214313"/>
            <a:ext cx="9001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/>
              <a:t>例：设有串</a:t>
            </a:r>
            <a:r>
              <a:rPr lang="en-US" altLang="zh-CN" sz="2800" b="1" dirty="0"/>
              <a:t>S=“</a:t>
            </a:r>
            <a:r>
              <a:rPr lang="en-US" altLang="zh-CN" sz="2800" b="1" dirty="0" err="1"/>
              <a:t>ababcabcacbab</a:t>
            </a:r>
            <a:r>
              <a:rPr lang="en-US" altLang="zh-CN" sz="2800" b="1" dirty="0"/>
              <a:t>” 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P=“</a:t>
            </a:r>
            <a:r>
              <a:rPr lang="en-US" altLang="zh-CN" sz="2800" b="1" dirty="0" err="1" smtClean="0"/>
              <a:t>abcac</a:t>
            </a:r>
            <a:r>
              <a:rPr lang="en-US" altLang="zh-CN" sz="2800" b="1" dirty="0" smtClean="0"/>
              <a:t>”</a:t>
            </a:r>
            <a:r>
              <a:rPr lang="zh-CN" altLang="en-US" sz="28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43"/>
          <p:cNvSpPr txBox="1">
            <a:spLocks noChangeArrowheads="1"/>
          </p:cNvSpPr>
          <p:nvPr/>
        </p:nvSpPr>
        <p:spPr bwMode="auto">
          <a:xfrm>
            <a:off x="285750" y="285750"/>
            <a:ext cx="80724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问题：当主串中第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个字符与模式中第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个字符“失配”时，主串中的第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个字符（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指针不回溯）应与模式中哪个字符再比较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假设主串中第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</a:t>
            </a:r>
            <a:r>
              <a:rPr lang="zh-CN" altLang="en-US" sz="2400" dirty="0" smtClean="0">
                <a:solidFill>
                  <a:srgbClr val="FFFF00"/>
                </a:solidFill>
              </a:rPr>
              <a:t>个字符应与模式串中第</a:t>
            </a:r>
            <a:r>
              <a:rPr lang="en-US" altLang="zh-CN" sz="2400" dirty="0" smtClean="0">
                <a:solidFill>
                  <a:srgbClr val="FFFF00"/>
                </a:solidFill>
              </a:rPr>
              <a:t>k</a:t>
            </a:r>
            <a:r>
              <a:rPr lang="zh-CN" altLang="en-US" sz="2400" dirty="0" smtClean="0">
                <a:solidFill>
                  <a:srgbClr val="FFFF00"/>
                </a:solidFill>
              </a:rPr>
              <a:t>个字符</a:t>
            </a:r>
            <a:r>
              <a:rPr lang="en-US" altLang="zh-CN" sz="2400" dirty="0" smtClean="0">
                <a:solidFill>
                  <a:srgbClr val="FFFF00"/>
                </a:solidFill>
              </a:rPr>
              <a:t>(1&lt;k&lt;j)</a:t>
            </a:r>
            <a:r>
              <a:rPr lang="zh-CN" altLang="en-US" sz="2400" dirty="0" smtClean="0">
                <a:solidFill>
                  <a:srgbClr val="FFFF00"/>
                </a:solidFill>
              </a:rPr>
              <a:t>比较</a:t>
            </a:r>
          </a:p>
          <a:p>
            <a:endParaRPr lang="zh-CN" altLang="en-US" sz="2400" b="1" dirty="0"/>
          </a:p>
        </p:txBody>
      </p:sp>
      <p:sp>
        <p:nvSpPr>
          <p:cNvPr id="31747" name="矩形 44"/>
          <p:cNvSpPr>
            <a:spLocks noChangeArrowheads="1"/>
          </p:cNvSpPr>
          <p:nvPr/>
        </p:nvSpPr>
        <p:spPr bwMode="auto">
          <a:xfrm>
            <a:off x="2071670" y="2786051"/>
            <a:ext cx="6334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ea typeface="黑体" pitchFamily="49" charset="-122"/>
              </a:rPr>
              <a:t>  p</a:t>
            </a:r>
            <a:r>
              <a:rPr lang="en-US" altLang="zh-CN" sz="2800" b="1" baseline="-25000" dirty="0" smtClean="0">
                <a:ea typeface="黑体" pitchFamily="49" charset="-122"/>
              </a:rPr>
              <a:t>1</a:t>
            </a:r>
            <a:r>
              <a:rPr lang="en-US" altLang="zh-CN" sz="2800" b="1" dirty="0" smtClean="0">
                <a:ea typeface="黑体" pitchFamily="49" charset="-122"/>
              </a:rPr>
              <a:t>        …      </a:t>
            </a:r>
            <a:r>
              <a:rPr lang="en-US" altLang="zh-CN" sz="2800" b="1" dirty="0" err="1" smtClean="0">
                <a:ea typeface="黑体" pitchFamily="49" charset="-122"/>
              </a:rPr>
              <a:t>p</a:t>
            </a:r>
            <a:r>
              <a:rPr lang="en-US" altLang="zh-CN" sz="2800" b="1" baseline="-20000" dirty="0" err="1" smtClean="0">
                <a:ea typeface="黑体" pitchFamily="49" charset="-122"/>
              </a:rPr>
              <a:t>j</a:t>
            </a:r>
            <a:r>
              <a:rPr lang="en-US" altLang="zh-CN" sz="2800" b="1" baseline="-20000" dirty="0" smtClean="0">
                <a:ea typeface="黑体" pitchFamily="49" charset="-122"/>
              </a:rPr>
              <a:t>-</a:t>
            </a:r>
            <a:r>
              <a:rPr lang="en-US" altLang="zh-CN" sz="2800" b="1" baseline="-20000" dirty="0">
                <a:ea typeface="黑体" pitchFamily="49" charset="-122"/>
              </a:rPr>
              <a:t>(k-1)</a:t>
            </a:r>
            <a:r>
              <a:rPr lang="en-US" altLang="zh-CN" sz="2800" b="1" dirty="0">
                <a:ea typeface="黑体" pitchFamily="49" charset="-122"/>
              </a:rPr>
              <a:t>  p</a:t>
            </a:r>
            <a:r>
              <a:rPr lang="en-US" altLang="zh-CN" sz="2800" b="1" baseline="-20000" dirty="0">
                <a:ea typeface="黑体" pitchFamily="49" charset="-122"/>
              </a:rPr>
              <a:t>j-k+2  </a:t>
            </a:r>
            <a:r>
              <a:rPr lang="en-US" altLang="zh-CN" sz="2800" b="1" dirty="0">
                <a:ea typeface="黑体" pitchFamily="49" charset="-122"/>
              </a:rPr>
              <a:t>…  p</a:t>
            </a:r>
            <a:r>
              <a:rPr lang="en-US" altLang="zh-CN" sz="2800" b="1" baseline="-20000" dirty="0">
                <a:ea typeface="黑体" pitchFamily="49" charset="-122"/>
              </a:rPr>
              <a:t>j-1    </a:t>
            </a:r>
            <a:r>
              <a:rPr lang="en-US" altLang="zh-CN" sz="2800" b="1" dirty="0" err="1">
                <a:ea typeface="黑体" pitchFamily="49" charset="-122"/>
              </a:rPr>
              <a:t>p</a:t>
            </a:r>
            <a:r>
              <a:rPr lang="en-US" altLang="zh-CN" sz="2800" b="1" baseline="-20000" dirty="0" err="1">
                <a:ea typeface="黑体" pitchFamily="49" charset="-122"/>
              </a:rPr>
              <a:t>j</a:t>
            </a:r>
            <a:r>
              <a:rPr lang="en-US" altLang="zh-CN" sz="2800" b="1" dirty="0">
                <a:ea typeface="黑体" pitchFamily="49" charset="-122"/>
              </a:rPr>
              <a:t> </a:t>
            </a:r>
            <a:endParaRPr lang="zh-CN" altLang="en-US" sz="2800" dirty="0"/>
          </a:p>
        </p:txBody>
      </p:sp>
      <p:sp>
        <p:nvSpPr>
          <p:cNvPr id="31748" name="矩形 44"/>
          <p:cNvSpPr>
            <a:spLocks noChangeArrowheads="1"/>
          </p:cNvSpPr>
          <p:nvPr/>
        </p:nvSpPr>
        <p:spPr bwMode="auto">
          <a:xfrm>
            <a:off x="1785918" y="1714488"/>
            <a:ext cx="6354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黑体" pitchFamily="49" charset="-122"/>
              </a:rPr>
              <a:t>   </a:t>
            </a:r>
            <a:r>
              <a:rPr lang="en-US" altLang="zh-CN" sz="2800" b="1" dirty="0" smtClean="0">
                <a:ea typeface="黑体" pitchFamily="49" charset="-122"/>
              </a:rPr>
              <a:t>s</a:t>
            </a:r>
            <a:r>
              <a:rPr lang="en-US" altLang="zh-CN" sz="2800" b="1" baseline="-25000" dirty="0" smtClean="0">
                <a:ea typeface="黑体" pitchFamily="49" charset="-122"/>
              </a:rPr>
              <a:t>i-j+1</a:t>
            </a:r>
            <a:r>
              <a:rPr lang="en-US" altLang="zh-CN" sz="2800" b="1" dirty="0" smtClean="0">
                <a:ea typeface="黑体" pitchFamily="49" charset="-122"/>
              </a:rPr>
              <a:t>       </a:t>
            </a:r>
            <a:r>
              <a:rPr lang="en-US" altLang="zh-CN" sz="2800" b="1" dirty="0">
                <a:ea typeface="黑体" pitchFamily="49" charset="-122"/>
              </a:rPr>
              <a:t>…      </a:t>
            </a:r>
            <a:r>
              <a:rPr lang="en-US" altLang="zh-CN" sz="2800" b="1" dirty="0" err="1">
                <a:ea typeface="黑体" pitchFamily="49" charset="-122"/>
              </a:rPr>
              <a:t>s</a:t>
            </a:r>
            <a:r>
              <a:rPr lang="en-US" altLang="zh-CN" sz="2800" b="1" baseline="-25000" dirty="0" err="1">
                <a:ea typeface="黑体" pitchFamily="49" charset="-122"/>
              </a:rPr>
              <a:t>i</a:t>
            </a:r>
            <a:r>
              <a:rPr lang="en-US" altLang="zh-CN" sz="2800" b="1" baseline="-20000" dirty="0">
                <a:ea typeface="黑体" pitchFamily="49" charset="-122"/>
              </a:rPr>
              <a:t>-(k-1)</a:t>
            </a:r>
            <a:r>
              <a:rPr lang="en-US" altLang="zh-CN" sz="2800" b="1" dirty="0">
                <a:ea typeface="黑体" pitchFamily="49" charset="-122"/>
              </a:rPr>
              <a:t>  s</a:t>
            </a:r>
            <a:r>
              <a:rPr lang="en-US" altLang="zh-CN" sz="2800" b="1" baseline="-20000" dirty="0">
                <a:ea typeface="黑体" pitchFamily="49" charset="-122"/>
              </a:rPr>
              <a:t>j-k+2  </a:t>
            </a:r>
            <a:r>
              <a:rPr lang="en-US" altLang="zh-CN" sz="2800" b="1" dirty="0">
                <a:ea typeface="黑体" pitchFamily="49" charset="-122"/>
              </a:rPr>
              <a:t>…  s</a:t>
            </a:r>
            <a:r>
              <a:rPr lang="en-US" altLang="zh-CN" sz="2800" b="1" baseline="-20000" dirty="0">
                <a:ea typeface="黑体" pitchFamily="49" charset="-122"/>
              </a:rPr>
              <a:t>i-1</a:t>
            </a:r>
            <a:r>
              <a:rPr lang="en-US" altLang="zh-CN" sz="2800" b="1" dirty="0">
                <a:ea typeface="黑体" pitchFamily="49" charset="-122"/>
              </a:rPr>
              <a:t>   </a:t>
            </a:r>
            <a:r>
              <a:rPr lang="en-US" altLang="zh-CN" sz="2800" b="1" dirty="0" err="1">
                <a:ea typeface="黑体" pitchFamily="49" charset="-122"/>
              </a:rPr>
              <a:t>s</a:t>
            </a:r>
            <a:r>
              <a:rPr lang="en-US" altLang="zh-CN" sz="2800" b="1" baseline="-25000" dirty="0" err="1">
                <a:ea typeface="黑体" pitchFamily="49" charset="-122"/>
              </a:rPr>
              <a:t>i</a:t>
            </a:r>
            <a:endParaRPr lang="zh-CN" altLang="en-US" sz="2800" baseline="-25000" dirty="0"/>
          </a:p>
        </p:txBody>
      </p:sp>
      <p:sp>
        <p:nvSpPr>
          <p:cNvPr id="31749" name="矩形 44"/>
          <p:cNvSpPr>
            <a:spLocks noChangeArrowheads="1"/>
          </p:cNvSpPr>
          <p:nvPr/>
        </p:nvSpPr>
        <p:spPr bwMode="auto">
          <a:xfrm>
            <a:off x="2071671" y="2357426"/>
            <a:ext cx="6165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ea typeface="黑体" pitchFamily="49" charset="-122"/>
              </a:rPr>
              <a:t>   </a:t>
            </a:r>
            <a:r>
              <a:rPr lang="en-US" altLang="zh-CN" sz="2800" b="1" dirty="0" smtClean="0">
                <a:ea typeface="黑体" pitchFamily="49" charset="-122"/>
              </a:rPr>
              <a:t>||                      </a:t>
            </a:r>
            <a:r>
              <a:rPr lang="en-US" altLang="zh-CN" sz="2800" b="1" dirty="0">
                <a:ea typeface="黑体" pitchFamily="49" charset="-122"/>
              </a:rPr>
              <a:t>||        ||   </a:t>
            </a:r>
            <a:r>
              <a:rPr lang="en-US" altLang="zh-CN" sz="2800" b="1" baseline="-20000" dirty="0">
                <a:ea typeface="黑体" pitchFamily="49" charset="-122"/>
              </a:rPr>
              <a:t>  </a:t>
            </a:r>
            <a:r>
              <a:rPr lang="en-US" altLang="zh-CN" sz="2800" b="1" dirty="0">
                <a:ea typeface="黑体" pitchFamily="49" charset="-122"/>
              </a:rPr>
              <a:t>…   ||     || </a:t>
            </a:r>
            <a:endParaRPr lang="zh-CN" altLang="en-US" sz="2800" dirty="0"/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 rot="-2135582">
            <a:off x="7518444" y="2357426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___</a:t>
            </a:r>
            <a:endParaRPr lang="zh-CN" altLang="en-US"/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409887" y="3214688"/>
            <a:ext cx="8520096" cy="1000130"/>
            <a:chOff x="123811" y="3214686"/>
            <a:chExt cx="8520155" cy="999486"/>
          </a:xfrm>
        </p:grpSpPr>
        <p:sp>
          <p:nvSpPr>
            <p:cNvPr id="31768" name="矩形 44"/>
            <p:cNvSpPr>
              <a:spLocks noChangeArrowheads="1"/>
            </p:cNvSpPr>
            <p:nvPr/>
          </p:nvSpPr>
          <p:spPr bwMode="auto">
            <a:xfrm>
              <a:off x="123811" y="3690952"/>
              <a:ext cx="587692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ea typeface="黑体" pitchFamily="49" charset="-122"/>
                </a:rPr>
                <a:t>                       p</a:t>
              </a:r>
              <a:r>
                <a:rPr lang="en-US" altLang="zh-CN" sz="2800" b="1" baseline="-20000" dirty="0">
                  <a:ea typeface="黑体" pitchFamily="49" charset="-122"/>
                </a:rPr>
                <a:t>1</a:t>
              </a:r>
              <a:r>
                <a:rPr lang="en-US" altLang="zh-CN" sz="2800" b="1" dirty="0">
                  <a:ea typeface="黑体" pitchFamily="49" charset="-122"/>
                </a:rPr>
                <a:t>       p</a:t>
              </a:r>
              <a:r>
                <a:rPr lang="en-US" altLang="zh-CN" sz="2800" b="1" baseline="-20000" dirty="0">
                  <a:ea typeface="黑体" pitchFamily="49" charset="-122"/>
                </a:rPr>
                <a:t>2    </a:t>
              </a:r>
              <a:r>
                <a:rPr lang="en-US" altLang="zh-CN" sz="2800" b="1" dirty="0">
                  <a:ea typeface="黑体" pitchFamily="49" charset="-122"/>
                </a:rPr>
                <a:t>…  p</a:t>
              </a:r>
              <a:r>
                <a:rPr lang="en-US" altLang="zh-CN" sz="2800" b="1" baseline="-25000" dirty="0">
                  <a:ea typeface="黑体" pitchFamily="49" charset="-122"/>
                </a:rPr>
                <a:t>k</a:t>
              </a:r>
              <a:r>
                <a:rPr lang="en-US" altLang="zh-CN" sz="2800" b="1" baseline="-20000" dirty="0">
                  <a:ea typeface="黑体" pitchFamily="49" charset="-122"/>
                </a:rPr>
                <a:t>-1</a:t>
              </a:r>
              <a:r>
                <a:rPr lang="en-US" altLang="zh-CN" sz="2800" b="1" dirty="0">
                  <a:ea typeface="黑体" pitchFamily="49" charset="-122"/>
                </a:rPr>
                <a:t>  </a:t>
              </a:r>
              <a:r>
                <a:rPr lang="en-US" altLang="zh-CN" sz="2800" b="1" dirty="0" err="1">
                  <a:ea typeface="黑体" pitchFamily="49" charset="-122"/>
                </a:rPr>
                <a:t>p</a:t>
              </a:r>
              <a:r>
                <a:rPr lang="en-US" altLang="zh-CN" sz="2800" b="1" baseline="-25000" dirty="0" err="1">
                  <a:ea typeface="黑体" pitchFamily="49" charset="-122"/>
                </a:rPr>
                <a:t>k</a:t>
              </a:r>
              <a:endParaRPr lang="zh-CN" altLang="en-US" sz="2800" baseline="-25000" dirty="0"/>
            </a:p>
          </p:txBody>
        </p:sp>
        <p:sp>
          <p:nvSpPr>
            <p:cNvPr id="31769" name="TextBox 8"/>
            <p:cNvSpPr txBox="1">
              <a:spLocks noChangeArrowheads="1"/>
            </p:cNvSpPr>
            <p:nvPr/>
          </p:nvSpPr>
          <p:spPr bwMode="auto">
            <a:xfrm>
              <a:off x="6000760" y="3214686"/>
              <a:ext cx="2643206" cy="3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" name="组合 24"/>
          <p:cNvGrpSpPr>
            <a:grpSpLocks/>
          </p:cNvGrpSpPr>
          <p:nvPr/>
        </p:nvGrpSpPr>
        <p:grpSpPr bwMode="auto">
          <a:xfrm>
            <a:off x="1428728" y="2857505"/>
            <a:ext cx="6620723" cy="2636703"/>
            <a:chOff x="-856770" y="2571781"/>
            <a:chExt cx="6620222" cy="2635992"/>
          </a:xfrm>
        </p:grpSpPr>
        <p:sp>
          <p:nvSpPr>
            <p:cNvPr id="10" name="圆角矩形 9"/>
            <p:cNvSpPr/>
            <p:nvPr/>
          </p:nvSpPr>
          <p:spPr>
            <a:xfrm>
              <a:off x="2072013" y="2571781"/>
              <a:ext cx="3285876" cy="1356947"/>
            </a:xfrm>
            <a:prstGeom prst="roundRect">
              <a:avLst/>
            </a:prstGeom>
            <a:solidFill>
              <a:srgbClr val="92D050">
                <a:alpha val="3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071966" y="4000147"/>
              <a:ext cx="357160" cy="428509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767" name="矩形 44"/>
            <p:cNvSpPr>
              <a:spLocks noChangeArrowheads="1"/>
            </p:cNvSpPr>
            <p:nvPr/>
          </p:nvSpPr>
          <p:spPr bwMode="auto">
            <a:xfrm>
              <a:off x="-856770" y="4500078"/>
              <a:ext cx="6620222" cy="707695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ea typeface="黑体" pitchFamily="49" charset="-122"/>
                </a:rPr>
                <a:t>p</a:t>
              </a:r>
              <a:r>
                <a:rPr lang="en-US" altLang="zh-CN" sz="4000" b="1" baseline="-20000" dirty="0">
                  <a:ea typeface="黑体" pitchFamily="49" charset="-122"/>
                </a:rPr>
                <a:t>1</a:t>
              </a:r>
              <a:r>
                <a:rPr lang="en-US" altLang="zh-CN" sz="4000" b="1" dirty="0">
                  <a:ea typeface="黑体" pitchFamily="49" charset="-122"/>
                </a:rPr>
                <a:t>p</a:t>
              </a:r>
              <a:r>
                <a:rPr lang="en-US" altLang="zh-CN" sz="4000" b="1" baseline="-20000" dirty="0">
                  <a:ea typeface="黑体" pitchFamily="49" charset="-122"/>
                </a:rPr>
                <a:t>2</a:t>
              </a:r>
              <a:r>
                <a:rPr lang="en-US" altLang="zh-CN" sz="4000" b="1" dirty="0">
                  <a:ea typeface="黑体" pitchFamily="49" charset="-122"/>
                </a:rPr>
                <a:t>…p</a:t>
              </a:r>
              <a:r>
                <a:rPr lang="en-US" altLang="zh-CN" sz="4000" b="1" baseline="-25000" dirty="0">
                  <a:ea typeface="黑体" pitchFamily="49" charset="-122"/>
                </a:rPr>
                <a:t>k</a:t>
              </a:r>
              <a:r>
                <a:rPr lang="en-US" altLang="zh-CN" sz="4000" b="1" baseline="-20000" dirty="0">
                  <a:ea typeface="黑体" pitchFamily="49" charset="-122"/>
                </a:rPr>
                <a:t>-1 </a:t>
              </a:r>
              <a:r>
                <a:rPr lang="en-US" altLang="zh-CN" sz="4000" b="1" dirty="0">
                  <a:ea typeface="黑体" pitchFamily="49" charset="-122"/>
                </a:rPr>
                <a:t>= </a:t>
              </a:r>
              <a:r>
                <a:rPr lang="en-US" altLang="zh-CN" sz="4000" b="1" dirty="0" err="1">
                  <a:ea typeface="黑体" pitchFamily="49" charset="-122"/>
                </a:rPr>
                <a:t>p</a:t>
              </a:r>
              <a:r>
                <a:rPr lang="en-US" altLang="zh-CN" sz="4000" b="1" baseline="-20000" dirty="0" err="1">
                  <a:ea typeface="黑体" pitchFamily="49" charset="-122"/>
                </a:rPr>
                <a:t>j</a:t>
              </a:r>
              <a:r>
                <a:rPr lang="en-US" altLang="zh-CN" sz="4000" b="1" baseline="-20000" dirty="0">
                  <a:ea typeface="黑体" pitchFamily="49" charset="-122"/>
                </a:rPr>
                <a:t>-(k-1)</a:t>
              </a:r>
              <a:r>
                <a:rPr lang="en-US" altLang="zh-CN" sz="4000" b="1" dirty="0">
                  <a:ea typeface="黑体" pitchFamily="49" charset="-122"/>
                </a:rPr>
                <a:t>p</a:t>
              </a:r>
              <a:r>
                <a:rPr lang="en-US" altLang="zh-CN" sz="4000" b="1" baseline="-20000" dirty="0">
                  <a:ea typeface="黑体" pitchFamily="49" charset="-122"/>
                </a:rPr>
                <a:t>j-k+2</a:t>
              </a:r>
              <a:r>
                <a:rPr lang="en-US" altLang="zh-CN" sz="4000" b="1" dirty="0">
                  <a:ea typeface="黑体" pitchFamily="49" charset="-122"/>
                </a:rPr>
                <a:t>…p</a:t>
              </a:r>
              <a:r>
                <a:rPr lang="en-US" altLang="zh-CN" sz="4000" b="1" baseline="-20000" dirty="0">
                  <a:ea typeface="黑体" pitchFamily="49" charset="-122"/>
                </a:rPr>
                <a:t>j-1</a:t>
              </a:r>
              <a:endParaRPr lang="zh-CN" altLang="en-US" sz="4000" dirty="0"/>
            </a:p>
          </p:txBody>
        </p:sp>
      </p:grp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4000544" y="5786426"/>
            <a:ext cx="4457700" cy="1000125"/>
            <a:chOff x="1714480" y="5500702"/>
            <a:chExt cx="4457701" cy="1000132"/>
          </a:xfrm>
        </p:grpSpPr>
        <p:sp>
          <p:nvSpPr>
            <p:cNvPr id="31754" name="Rectangle 20"/>
            <p:cNvSpPr>
              <a:spLocks noChangeArrowheads="1"/>
            </p:cNvSpPr>
            <p:nvPr/>
          </p:nvSpPr>
          <p:spPr bwMode="auto">
            <a:xfrm>
              <a:off x="2925743" y="5527690"/>
              <a:ext cx="7191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31755" name="Rectangle 21"/>
            <p:cNvSpPr>
              <a:spLocks noChangeArrowheads="1"/>
            </p:cNvSpPr>
            <p:nvPr/>
          </p:nvSpPr>
          <p:spPr bwMode="auto">
            <a:xfrm>
              <a:off x="4373543" y="5530865"/>
              <a:ext cx="7191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31756" name="Rectangle 23"/>
            <p:cNvSpPr>
              <a:spLocks noChangeArrowheads="1"/>
            </p:cNvSpPr>
            <p:nvPr/>
          </p:nvSpPr>
          <p:spPr bwMode="auto">
            <a:xfrm>
              <a:off x="3644881" y="5527690"/>
              <a:ext cx="719138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4025881" y="552769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5092681" y="5527690"/>
              <a:ext cx="1079500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31759" name="Line 27"/>
            <p:cNvSpPr>
              <a:spLocks noChangeShapeType="1"/>
            </p:cNvSpPr>
            <p:nvPr/>
          </p:nvSpPr>
          <p:spPr bwMode="auto">
            <a:xfrm>
              <a:off x="5287944" y="5541978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0" name="Rectangle 28"/>
            <p:cNvSpPr>
              <a:spLocks noChangeArrowheads="1"/>
            </p:cNvSpPr>
            <p:nvPr/>
          </p:nvSpPr>
          <p:spPr bwMode="auto">
            <a:xfrm>
              <a:off x="1714480" y="5500702"/>
              <a:ext cx="1258888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>
                  <a:ea typeface="黑体" pitchFamily="49" charset="-122"/>
                </a:rPr>
                <a:t>模式串</a:t>
              </a:r>
              <a:r>
                <a:rPr lang="en-US" altLang="zh-CN">
                  <a:ea typeface="黑体" pitchFamily="49" charset="-122"/>
                </a:rPr>
                <a:t>p</a:t>
              </a:r>
            </a:p>
          </p:txBody>
        </p:sp>
        <p:sp>
          <p:nvSpPr>
            <p:cNvPr id="31761" name="Rectangle 30"/>
            <p:cNvSpPr>
              <a:spLocks noChangeArrowheads="1"/>
            </p:cNvSpPr>
            <p:nvPr/>
          </p:nvSpPr>
          <p:spPr bwMode="auto">
            <a:xfrm>
              <a:off x="3749680" y="6203971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黑体" pitchFamily="49" charset="-122"/>
                </a:rPr>
                <a:t>k</a:t>
              </a:r>
            </a:p>
          </p:txBody>
        </p:sp>
        <p:sp>
          <p:nvSpPr>
            <p:cNvPr id="31762" name="Line 31"/>
            <p:cNvSpPr>
              <a:spLocks noChangeShapeType="1"/>
            </p:cNvSpPr>
            <p:nvPr/>
          </p:nvSpPr>
          <p:spPr bwMode="auto">
            <a:xfrm flipV="1">
              <a:off x="3854455" y="585630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3" name="Rectangle 33"/>
            <p:cNvSpPr>
              <a:spLocks noChangeArrowheads="1"/>
            </p:cNvSpPr>
            <p:nvPr/>
          </p:nvSpPr>
          <p:spPr bwMode="auto">
            <a:xfrm>
              <a:off x="5070480" y="621349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黑体" pitchFamily="49" charset="-122"/>
                </a:rPr>
                <a:t>j</a:t>
              </a:r>
            </a:p>
          </p:txBody>
        </p:sp>
        <p:sp>
          <p:nvSpPr>
            <p:cNvPr id="31764" name="Line 34"/>
            <p:cNvSpPr>
              <a:spLocks noChangeShapeType="1"/>
            </p:cNvSpPr>
            <p:nvPr/>
          </p:nvSpPr>
          <p:spPr bwMode="auto">
            <a:xfrm flipV="1">
              <a:off x="5214942" y="5857892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" name="矩形 44"/>
          <p:cNvSpPr>
            <a:spLocks noChangeArrowheads="1"/>
          </p:cNvSpPr>
          <p:nvPr/>
        </p:nvSpPr>
        <p:spPr bwMode="auto">
          <a:xfrm>
            <a:off x="4500562" y="3262315"/>
            <a:ext cx="366558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ea typeface="黑体" pitchFamily="49" charset="-122"/>
              </a:rPr>
              <a:t>  </a:t>
            </a:r>
            <a:r>
              <a:rPr lang="en-US" altLang="zh-CN" sz="2800" b="1" dirty="0" smtClean="0">
                <a:ea typeface="黑体" pitchFamily="49" charset="-122"/>
              </a:rPr>
              <a:t>||        </a:t>
            </a:r>
            <a:r>
              <a:rPr lang="en-US" altLang="zh-CN" sz="2800" b="1" dirty="0">
                <a:ea typeface="黑体" pitchFamily="49" charset="-122"/>
              </a:rPr>
              <a:t>||   </a:t>
            </a:r>
            <a:r>
              <a:rPr lang="en-US" altLang="zh-CN" sz="2800" b="1" baseline="-20000" dirty="0">
                <a:ea typeface="黑体" pitchFamily="49" charset="-122"/>
              </a:rPr>
              <a:t>  </a:t>
            </a:r>
            <a:r>
              <a:rPr lang="en-US" altLang="zh-CN" sz="2800" b="1" dirty="0">
                <a:ea typeface="黑体" pitchFamily="49" charset="-122"/>
              </a:rPr>
              <a:t>…   </a:t>
            </a:r>
            <a:r>
              <a:rPr lang="en-US" altLang="zh-CN" sz="2800" b="1" dirty="0" smtClean="0">
                <a:ea typeface="黑体" pitchFamily="49" charset="-122"/>
              </a:rPr>
              <a:t>||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5" name="Rectangle 37"/>
          <p:cNvSpPr>
            <a:spLocks noChangeArrowheads="1"/>
          </p:cNvSpPr>
          <p:nvPr/>
        </p:nvSpPr>
        <p:spPr bwMode="auto">
          <a:xfrm>
            <a:off x="-32" y="1500174"/>
            <a:ext cx="6251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 dirty="0" smtClean="0">
                <a:ea typeface="黑体" pitchFamily="49" charset="-122"/>
              </a:rPr>
              <a:t>     0, </a:t>
            </a:r>
            <a:r>
              <a:rPr lang="zh-CN" altLang="en-US" sz="2400" b="1" dirty="0" smtClean="0">
                <a:ea typeface="黑体" pitchFamily="49" charset="-122"/>
              </a:rPr>
              <a:t>当</a:t>
            </a:r>
            <a:r>
              <a:rPr lang="en-US" altLang="zh-CN" sz="2400" b="1" dirty="0" smtClean="0">
                <a:ea typeface="黑体" pitchFamily="49" charset="-122"/>
              </a:rPr>
              <a:t>j=1</a:t>
            </a:r>
            <a:r>
              <a:rPr lang="zh-CN" altLang="en-US" sz="2400" b="1" dirty="0" smtClean="0">
                <a:ea typeface="黑体" pitchFamily="49" charset="-122"/>
              </a:rPr>
              <a:t>时</a:t>
            </a:r>
            <a:endParaRPr lang="zh-CN" altLang="en-US" sz="2400" dirty="0">
              <a:ea typeface="黑体" pitchFamily="49" charset="-122"/>
            </a:endParaRPr>
          </a:p>
        </p:txBody>
      </p:sp>
      <p:sp>
        <p:nvSpPr>
          <p:cNvPr id="32846" name="Rectangle 38"/>
          <p:cNvSpPr>
            <a:spLocks noChangeArrowheads="1"/>
          </p:cNvSpPr>
          <p:nvPr/>
        </p:nvSpPr>
        <p:spPr bwMode="auto">
          <a:xfrm>
            <a:off x="657254" y="2036749"/>
            <a:ext cx="80581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黑体" pitchFamily="49" charset="-122"/>
              </a:rPr>
              <a:t>Max{ k | 1&lt;k&lt;j </a:t>
            </a:r>
            <a:r>
              <a:rPr lang="zh-CN" altLang="en-US" sz="2400" b="1" dirty="0">
                <a:ea typeface="黑体" pitchFamily="49" charset="-122"/>
              </a:rPr>
              <a:t>且 </a:t>
            </a:r>
            <a:r>
              <a:rPr lang="en-US" altLang="zh-CN" sz="2400" b="1" dirty="0" smtClean="0">
                <a:ea typeface="黑体" pitchFamily="49" charset="-122"/>
              </a:rPr>
              <a:t>p</a:t>
            </a:r>
            <a:r>
              <a:rPr lang="en-US" altLang="zh-CN" sz="2400" b="1" baseline="-22000" dirty="0" smtClean="0">
                <a:ea typeface="黑体" pitchFamily="49" charset="-122"/>
              </a:rPr>
              <a:t>1</a:t>
            </a:r>
            <a:r>
              <a:rPr lang="en-US" altLang="zh-CN" sz="2400" b="1" dirty="0" smtClean="0">
                <a:ea typeface="黑体" pitchFamily="49" charset="-122"/>
              </a:rPr>
              <a:t>p</a:t>
            </a:r>
            <a:r>
              <a:rPr lang="en-US" altLang="zh-CN" sz="2400" b="1" baseline="-20000" dirty="0" smtClean="0">
                <a:ea typeface="黑体" pitchFamily="49" charset="-122"/>
              </a:rPr>
              <a:t>2</a:t>
            </a:r>
            <a:r>
              <a:rPr lang="en-US" altLang="zh-CN" sz="2400" b="1" dirty="0" smtClean="0">
                <a:ea typeface="黑体" pitchFamily="49" charset="-122"/>
              </a:rPr>
              <a:t>…p</a:t>
            </a:r>
            <a:r>
              <a:rPr lang="en-US" altLang="zh-CN" sz="2400" b="1" baseline="-20000" dirty="0" smtClean="0">
                <a:ea typeface="黑体" pitchFamily="49" charset="-122"/>
              </a:rPr>
              <a:t>k-1</a:t>
            </a:r>
            <a:r>
              <a:rPr lang="en-US" altLang="zh-CN" sz="2400" b="1" dirty="0" smtClean="0">
                <a:ea typeface="黑体" pitchFamily="49" charset="-122"/>
              </a:rPr>
              <a:t>=</a:t>
            </a:r>
            <a:r>
              <a:rPr lang="en-US" altLang="zh-CN" sz="2400" b="1" dirty="0" err="1" smtClean="0">
                <a:ea typeface="黑体" pitchFamily="49" charset="-122"/>
              </a:rPr>
              <a:t>p</a:t>
            </a:r>
            <a:r>
              <a:rPr lang="en-US" altLang="zh-CN" sz="2400" b="1" baseline="-20000" dirty="0" err="1" smtClean="0">
                <a:ea typeface="黑体" pitchFamily="49" charset="-122"/>
              </a:rPr>
              <a:t>j</a:t>
            </a:r>
            <a:r>
              <a:rPr lang="en-US" altLang="zh-CN" sz="2400" b="1" baseline="-20000" dirty="0" smtClean="0">
                <a:ea typeface="黑体" pitchFamily="49" charset="-122"/>
              </a:rPr>
              <a:t>-</a:t>
            </a:r>
            <a:r>
              <a:rPr lang="en-US" altLang="zh-CN" sz="2400" b="1" baseline="-20000" dirty="0">
                <a:ea typeface="黑体" pitchFamily="49" charset="-122"/>
              </a:rPr>
              <a:t>(k-1)</a:t>
            </a:r>
            <a:r>
              <a:rPr lang="en-US" altLang="zh-CN" sz="2400" b="1" dirty="0">
                <a:ea typeface="黑体" pitchFamily="49" charset="-122"/>
              </a:rPr>
              <a:t> p</a:t>
            </a:r>
            <a:r>
              <a:rPr lang="en-US" altLang="zh-CN" sz="2400" b="1" baseline="-20000" dirty="0">
                <a:ea typeface="黑体" pitchFamily="49" charset="-122"/>
              </a:rPr>
              <a:t>j-k+2</a:t>
            </a:r>
            <a:r>
              <a:rPr lang="en-US" altLang="zh-CN" sz="2400" b="1" dirty="0">
                <a:ea typeface="黑体" pitchFamily="49" charset="-122"/>
              </a:rPr>
              <a:t>… p</a:t>
            </a:r>
            <a:r>
              <a:rPr lang="en-US" altLang="zh-CN" sz="2400" b="1" baseline="-20000" dirty="0">
                <a:ea typeface="黑体" pitchFamily="49" charset="-122"/>
              </a:rPr>
              <a:t>j-1</a:t>
            </a:r>
            <a:r>
              <a:rPr lang="en-US" altLang="zh-CN" sz="2400" b="1" dirty="0">
                <a:ea typeface="黑体" pitchFamily="49" charset="-122"/>
              </a:rPr>
              <a:t> </a:t>
            </a:r>
            <a:r>
              <a:rPr lang="en-US" altLang="zh-CN" sz="2400" b="1" dirty="0" smtClean="0">
                <a:ea typeface="黑体" pitchFamily="49" charset="-122"/>
              </a:rPr>
              <a:t>}, </a:t>
            </a:r>
            <a:r>
              <a:rPr lang="zh-CN" altLang="en-US" sz="2400" b="1" dirty="0" smtClean="0">
                <a:ea typeface="黑体" pitchFamily="49" charset="-122"/>
              </a:rPr>
              <a:t>该</a:t>
            </a:r>
            <a:r>
              <a:rPr lang="zh-CN" altLang="en-US" sz="2400" b="1" dirty="0">
                <a:ea typeface="黑体" pitchFamily="49" charset="-122"/>
              </a:rPr>
              <a:t>集合不空时</a:t>
            </a:r>
            <a:endParaRPr lang="zh-CN" altLang="en-US" sz="2400" dirty="0">
              <a:ea typeface="黑体" pitchFamily="49" charset="-122"/>
            </a:endParaRPr>
          </a:p>
        </p:txBody>
      </p:sp>
      <p:sp>
        <p:nvSpPr>
          <p:cNvPr id="32847" name="Rectangle 39"/>
          <p:cNvSpPr>
            <a:spLocks noChangeArrowheads="1"/>
          </p:cNvSpPr>
          <p:nvPr/>
        </p:nvSpPr>
        <p:spPr bwMode="auto">
          <a:xfrm>
            <a:off x="357158" y="2541574"/>
            <a:ext cx="651194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 dirty="0" smtClean="0">
                <a:ea typeface="黑体" pitchFamily="49" charset="-122"/>
              </a:rPr>
              <a:t>1, </a:t>
            </a:r>
            <a:r>
              <a:rPr lang="zh-CN" altLang="en-US" sz="2400" b="1" dirty="0" smtClean="0">
                <a:ea typeface="黑体" pitchFamily="49" charset="-122"/>
              </a:rPr>
              <a:t>其它</a:t>
            </a:r>
            <a:r>
              <a:rPr lang="zh-CN" altLang="en-US" sz="2400" b="1" dirty="0">
                <a:ea typeface="黑体" pitchFamily="49" charset="-122"/>
              </a:rPr>
              <a:t>情况</a:t>
            </a:r>
          </a:p>
        </p:txBody>
      </p:sp>
      <p:sp>
        <p:nvSpPr>
          <p:cNvPr id="32848" name="Rectangle 40"/>
          <p:cNvSpPr>
            <a:spLocks noChangeArrowheads="1"/>
          </p:cNvSpPr>
          <p:nvPr/>
        </p:nvSpPr>
        <p:spPr bwMode="auto">
          <a:xfrm>
            <a:off x="214282" y="1000108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ea typeface="黑体" pitchFamily="49" charset="-122"/>
              </a:rPr>
              <a:t>next</a:t>
            </a:r>
            <a:r>
              <a:rPr lang="en-US" altLang="zh-CN" sz="2400" b="1" dirty="0" smtClean="0">
                <a:ea typeface="黑体" pitchFamily="49" charset="-122"/>
              </a:rPr>
              <a:t>[ j ]=</a:t>
            </a:r>
            <a:endParaRPr lang="en-US" altLang="zh-CN" sz="2400" b="1" dirty="0">
              <a:ea typeface="黑体" pitchFamily="49" charset="-122"/>
            </a:endParaRPr>
          </a:p>
        </p:txBody>
      </p:sp>
      <p:sp>
        <p:nvSpPr>
          <p:cNvPr id="32849" name="AutoShape 41"/>
          <p:cNvSpPr>
            <a:spLocks/>
          </p:cNvSpPr>
          <p:nvPr/>
        </p:nvSpPr>
        <p:spPr bwMode="auto">
          <a:xfrm>
            <a:off x="198431" y="1677974"/>
            <a:ext cx="144463" cy="1150938"/>
          </a:xfrm>
          <a:prstGeom prst="leftBrace">
            <a:avLst>
              <a:gd name="adj1" fmla="val 66392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32844" name="Rectangle 42"/>
          <p:cNvSpPr>
            <a:spLocks noChangeArrowheads="1"/>
          </p:cNvSpPr>
          <p:nvPr/>
        </p:nvSpPr>
        <p:spPr bwMode="auto">
          <a:xfrm>
            <a:off x="523875" y="214290"/>
            <a:ext cx="28082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ea typeface="黑体" pitchFamily="49" charset="-122"/>
              </a:rPr>
              <a:t>定义</a:t>
            </a:r>
            <a:r>
              <a:rPr lang="en-US" altLang="zh-CN" sz="2800" b="1" dirty="0">
                <a:ea typeface="黑体" pitchFamily="49" charset="-122"/>
              </a:rPr>
              <a:t>next</a:t>
            </a:r>
            <a:r>
              <a:rPr lang="en-US" altLang="zh-CN" sz="2800" b="1" dirty="0" smtClean="0">
                <a:ea typeface="黑体" pitchFamily="49" charset="-122"/>
              </a:rPr>
              <a:t>[ j ]</a:t>
            </a:r>
            <a:r>
              <a:rPr lang="zh-CN" altLang="en-US" sz="2800" b="1" dirty="0">
                <a:ea typeface="黑体" pitchFamily="49" charset="-122"/>
              </a:rPr>
              <a:t>函数为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643042" y="378619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模式串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next[j]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71472" y="5143512"/>
          <a:ext cx="81439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48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模式串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next[j]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 txBox="1">
            <a:spLocks noChangeArrowheads="1"/>
          </p:cNvSpPr>
          <p:nvPr/>
        </p:nvSpPr>
        <p:spPr bwMode="auto">
          <a:xfrm>
            <a:off x="0" y="1738313"/>
            <a:ext cx="8858250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b a b c a b c a c b a b 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b c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b  a b c a b c a c b a b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          a b c a c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i="1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b a b c a  b c a c b a b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                (a) b c a c</a:t>
            </a:r>
          </a:p>
        </p:txBody>
      </p:sp>
      <p:grpSp>
        <p:nvGrpSpPr>
          <p:cNvPr id="33795" name="Group 33"/>
          <p:cNvGrpSpPr>
            <a:grpSpLocks/>
          </p:cNvGrpSpPr>
          <p:nvPr/>
        </p:nvGrpSpPr>
        <p:grpSpPr bwMode="auto">
          <a:xfrm>
            <a:off x="2357438" y="1428750"/>
            <a:ext cx="949325" cy="1725613"/>
            <a:chOff x="5026" y="2546"/>
            <a:chExt cx="598" cy="1087"/>
          </a:xfrm>
        </p:grpSpPr>
        <p:sp>
          <p:nvSpPr>
            <p:cNvPr id="33845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6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33847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j=3 </a:t>
              </a:r>
            </a:p>
          </p:txBody>
        </p:sp>
      </p:grpSp>
      <p:grpSp>
        <p:nvGrpSpPr>
          <p:cNvPr id="33796" name="Group 33"/>
          <p:cNvGrpSpPr>
            <a:grpSpLocks/>
          </p:cNvGrpSpPr>
          <p:nvPr/>
        </p:nvGrpSpPr>
        <p:grpSpPr bwMode="auto">
          <a:xfrm>
            <a:off x="3479800" y="3079750"/>
            <a:ext cx="949325" cy="1722438"/>
            <a:chOff x="5026" y="2546"/>
            <a:chExt cx="598" cy="1085"/>
          </a:xfrm>
        </p:grpSpPr>
        <p:sp>
          <p:nvSpPr>
            <p:cNvPr id="33840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33842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j=5</a:t>
              </a:r>
            </a:p>
          </p:txBody>
        </p:sp>
      </p:grpSp>
      <p:grpSp>
        <p:nvGrpSpPr>
          <p:cNvPr id="33797" name="Group 33"/>
          <p:cNvGrpSpPr>
            <a:grpSpLocks/>
          </p:cNvGrpSpPr>
          <p:nvPr/>
        </p:nvGrpSpPr>
        <p:grpSpPr bwMode="auto">
          <a:xfrm>
            <a:off x="4479931" y="4786313"/>
            <a:ext cx="949325" cy="1722437"/>
            <a:chOff x="5026" y="2546"/>
            <a:chExt cx="598" cy="1085"/>
          </a:xfrm>
        </p:grpSpPr>
        <p:sp>
          <p:nvSpPr>
            <p:cNvPr id="33835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6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5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i=11</a:t>
              </a:r>
            </a:p>
          </p:txBody>
        </p:sp>
        <p:sp>
          <p:nvSpPr>
            <p:cNvPr id="33837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j=6</a:t>
              </a:r>
            </a:p>
          </p:txBody>
        </p:sp>
      </p:grpSp>
      <p:sp>
        <p:nvSpPr>
          <p:cNvPr id="33798" name="矩形 57"/>
          <p:cNvSpPr>
            <a:spLocks noChangeArrowheads="1"/>
          </p:cNvSpPr>
          <p:nvPr/>
        </p:nvSpPr>
        <p:spPr bwMode="auto">
          <a:xfrm>
            <a:off x="0" y="214313"/>
            <a:ext cx="9001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/>
              <a:t>例：设有串</a:t>
            </a:r>
            <a:r>
              <a:rPr lang="en-US" altLang="zh-CN" sz="2800" b="1"/>
              <a:t>S=“ababcabcacbab” </a:t>
            </a:r>
            <a:r>
              <a:rPr lang="zh-CN" altLang="en-US" sz="2800" b="1"/>
              <a:t>，</a:t>
            </a:r>
            <a:r>
              <a:rPr lang="en-US" altLang="zh-CN" sz="2800" b="1"/>
              <a:t>P=“abcac”</a:t>
            </a:r>
            <a:r>
              <a:rPr lang="zh-CN" altLang="en-US" sz="2800" b="1"/>
              <a:t>。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643438" y="785813"/>
          <a:ext cx="43814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模式串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next[j]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000500" y="2500313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</a:rPr>
              <a:t>j = next[3]</a:t>
            </a:r>
            <a:endParaRPr lang="zh-CN" altLang="en-US" sz="2000">
              <a:solidFill>
                <a:srgbClr val="FFFF00"/>
              </a:solidFill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2286000" y="4286250"/>
            <a:ext cx="781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>
                <a:solidFill>
                  <a:srgbClr val="00CC00"/>
                </a:solidFill>
                <a:latin typeface="Times New Roman" pitchFamily="18" charset="0"/>
              </a:rPr>
              <a:t>j=1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643438" y="4286250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</a:rPr>
              <a:t>j = next[5]</a:t>
            </a:r>
            <a:endParaRPr lang="zh-CN" altLang="en-US" sz="2000">
              <a:solidFill>
                <a:srgbClr val="FFFF00"/>
              </a:solidFill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286125" y="6011863"/>
            <a:ext cx="781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600">
                <a:solidFill>
                  <a:srgbClr val="00CC00"/>
                </a:solidFill>
                <a:latin typeface="Times New Roman" pitchFamily="18" charset="0"/>
              </a:rPr>
              <a:t>j=2</a:t>
            </a:r>
          </a:p>
        </p:txBody>
      </p:sp>
      <p:cxnSp>
        <p:nvCxnSpPr>
          <p:cNvPr id="28" name="直接箭头连接符 27"/>
          <p:cNvCxnSpPr>
            <a:stCxn id="26" idx="0"/>
            <a:endCxn id="25" idx="1"/>
          </p:cNvCxnSpPr>
          <p:nvPr/>
        </p:nvCxnSpPr>
        <p:spPr>
          <a:xfrm rot="5400000" flipH="1" flipV="1">
            <a:off x="3397250" y="4765675"/>
            <a:ext cx="1525588" cy="966788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0"/>
            <a:endCxn id="23" idx="1"/>
          </p:cNvCxnSpPr>
          <p:nvPr/>
        </p:nvCxnSpPr>
        <p:spPr>
          <a:xfrm rot="5400000" flipH="1" flipV="1">
            <a:off x="2545557" y="2831306"/>
            <a:ext cx="1585912" cy="1323975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/>
          </p:nvPr>
        </p:nvSpPr>
        <p:spPr>
          <a:xfrm>
            <a:off x="228600" y="115888"/>
            <a:ext cx="8763000" cy="6477000"/>
          </a:xfrm>
        </p:spPr>
        <p:txBody>
          <a:bodyPr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300" b="1" dirty="0" smtClean="0">
                <a:solidFill>
                  <a:srgbClr val="FFFF00"/>
                </a:solidFill>
              </a:rPr>
              <a:t>KMP</a:t>
            </a:r>
            <a:r>
              <a:rPr lang="zh-CN" altLang="en-US" sz="3300" b="1" dirty="0" smtClean="0">
                <a:solidFill>
                  <a:srgbClr val="FFFF00"/>
                </a:solidFill>
              </a:rPr>
              <a:t>算法</a:t>
            </a:r>
            <a:endParaRPr lang="en-US" altLang="zh-CN" sz="3300" b="1" dirty="0" smtClean="0">
              <a:solidFill>
                <a:srgbClr val="FFFF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Index_KMP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SString</a:t>
            </a:r>
            <a:r>
              <a:rPr lang="en-US" altLang="zh-CN" sz="2800" b="1" dirty="0" smtClean="0"/>
              <a:t> S, </a:t>
            </a:r>
            <a:r>
              <a:rPr lang="en-US" altLang="zh-CN" sz="2800" b="1" dirty="0" err="1" smtClean="0"/>
              <a:t>SString</a:t>
            </a:r>
            <a:r>
              <a:rPr lang="en-US" altLang="zh-CN" sz="2800" b="1" dirty="0" smtClean="0"/>
              <a:t> P,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pos) {  // </a:t>
            </a:r>
            <a:r>
              <a:rPr lang="zh-CN" altLang="en-US" sz="2800" b="1" dirty="0" smtClean="0"/>
              <a:t>算法</a:t>
            </a:r>
            <a:r>
              <a:rPr lang="en-US" altLang="zh-CN" sz="2800" b="1" dirty="0" smtClean="0"/>
              <a:t>4.6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// </a:t>
            </a:r>
            <a:r>
              <a:rPr lang="zh-CN" altLang="en-US" sz="2800" b="1" dirty="0" smtClean="0"/>
              <a:t>利用模式串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next</a:t>
            </a:r>
            <a:r>
              <a:rPr lang="zh-CN" altLang="en-US" sz="2800" b="1" dirty="0" smtClean="0"/>
              <a:t>函数求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在主串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中第</a:t>
            </a:r>
            <a:r>
              <a:rPr lang="en-US" altLang="zh-CN" sz="2800" b="1" dirty="0" smtClean="0"/>
              <a:t>pos</a:t>
            </a:r>
            <a:r>
              <a:rPr lang="zh-CN" altLang="en-US" sz="2800" b="1" dirty="0" smtClean="0"/>
              <a:t>个字符之后的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//</a:t>
            </a:r>
            <a:r>
              <a:rPr lang="zh-CN" altLang="en-US" sz="2800" b="1" dirty="0" smtClean="0"/>
              <a:t> 位置的</a:t>
            </a:r>
            <a:r>
              <a:rPr lang="en-US" altLang="zh-CN" sz="2800" b="1" dirty="0" smtClean="0"/>
              <a:t>KMP</a:t>
            </a:r>
            <a:r>
              <a:rPr lang="zh-CN" altLang="en-US" sz="2800" b="1" dirty="0" smtClean="0"/>
              <a:t>算法。其中，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非空，</a:t>
            </a:r>
            <a:r>
              <a:rPr lang="en-US" altLang="zh-CN" sz="2800" b="1" dirty="0" smtClean="0"/>
              <a:t>1≤pos≤StrLength(S)</a:t>
            </a:r>
            <a:r>
              <a:rPr lang="zh-CN" altLang="en-US" sz="2800" b="1" dirty="0" smtClean="0"/>
              <a:t>。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next[255];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= pos;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j = 1;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get_next</a:t>
            </a:r>
            <a:r>
              <a:rPr lang="en-US" altLang="zh-CN" sz="2800" b="1" dirty="0" smtClean="0"/>
              <a:t>(P, next);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while (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 &lt;= S[0] &amp;&amp; j &lt;= P[0]) {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if (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j == 0 </a:t>
            </a:r>
            <a:r>
              <a:rPr lang="en-US" altLang="zh-CN" sz="2800" b="1" dirty="0" smtClean="0"/>
              <a:t>|| S[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 == P[j]) {  ++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;  ++j;  } 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else j = next[j]; </a:t>
            </a:r>
            <a:r>
              <a:rPr lang="zh-CN" altLang="en-US" sz="2800" b="1" dirty="0" smtClean="0"/>
              <a:t>                                   </a:t>
            </a:r>
            <a:r>
              <a:rPr lang="en-US" altLang="zh-CN" sz="2800" b="1" dirty="0" smtClean="0"/>
              <a:t>// </a:t>
            </a:r>
            <a:r>
              <a:rPr lang="zh-CN" altLang="en-US" sz="2800" b="1" dirty="0" smtClean="0"/>
              <a:t>模式串向右移动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if (j &gt; P[0]) return 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-P[0];   </a:t>
            </a:r>
            <a:r>
              <a:rPr lang="zh-CN" altLang="en-US" sz="2800" b="1" dirty="0" smtClean="0"/>
              <a:t>                   </a:t>
            </a:r>
            <a:r>
              <a:rPr lang="en-US" altLang="zh-CN" sz="2800" b="1" dirty="0" smtClean="0"/>
              <a:t>// </a:t>
            </a:r>
            <a:r>
              <a:rPr lang="zh-CN" altLang="en-US" sz="2800" b="1" dirty="0" smtClean="0"/>
              <a:t>匹配成功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else return 0;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} // </a:t>
            </a:r>
            <a:r>
              <a:rPr lang="en-US" altLang="zh-CN" sz="2800" b="1" dirty="0" err="1" smtClean="0"/>
              <a:t>Index_KMP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/>
          </p:nvPr>
        </p:nvSpPr>
        <p:spPr>
          <a:xfrm>
            <a:off x="0" y="0"/>
            <a:ext cx="8991600" cy="6858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FFFF00"/>
                </a:solidFill>
              </a:rPr>
              <a:t>index_KMP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函数是在已知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next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数组值的基础上执行的，以下讨论如何求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next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函数值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?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由于</a:t>
            </a:r>
            <a:r>
              <a:rPr lang="zh-CN" altLang="en-US" sz="2800" b="1" dirty="0" smtClean="0"/>
              <a:t>模式串的</a:t>
            </a:r>
            <a:r>
              <a:rPr lang="en-US" altLang="zh-CN" sz="2800" b="1" dirty="0" smtClean="0"/>
              <a:t>next[j]</a:t>
            </a:r>
            <a:r>
              <a:rPr lang="zh-CN" altLang="en-US" sz="2800" b="1" dirty="0" smtClean="0"/>
              <a:t>值</a:t>
            </a:r>
            <a:r>
              <a:rPr lang="zh-CN" altLang="en-US" sz="2800" b="1" dirty="0" smtClean="0"/>
              <a:t>与主串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无关，只与模式串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本身的构成有关，则可把求</a:t>
            </a:r>
            <a:r>
              <a:rPr lang="en-US" altLang="zh-CN" sz="2800" b="1" dirty="0" smtClean="0"/>
              <a:t>next</a:t>
            </a:r>
            <a:r>
              <a:rPr lang="zh-CN" altLang="en-US" sz="2800" b="1" dirty="0" smtClean="0"/>
              <a:t>函数值的问题看成是一个模式匹配问题。由</a:t>
            </a:r>
            <a:r>
              <a:rPr lang="en-US" altLang="zh-CN" sz="2800" b="1" dirty="0" smtClean="0"/>
              <a:t>next</a:t>
            </a:r>
            <a:r>
              <a:rPr lang="zh-CN" altLang="en-US" sz="2800" b="1" dirty="0" smtClean="0"/>
              <a:t>函数定义可知：</a:t>
            </a:r>
          </a:p>
          <a:p>
            <a:pPr marL="533400" lvl="1" indent="0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 smtClean="0"/>
              <a:t> 当</a:t>
            </a:r>
            <a:r>
              <a:rPr lang="en-US" altLang="zh-CN" b="1" dirty="0" smtClean="0"/>
              <a:t>j=1</a:t>
            </a:r>
            <a:r>
              <a:rPr lang="zh-CN" altLang="en-US" b="1" dirty="0" smtClean="0"/>
              <a:t>时：</a:t>
            </a:r>
            <a:r>
              <a:rPr lang="en-US" altLang="zh-CN" b="1" dirty="0" smtClean="0"/>
              <a:t>next[1]=0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533400" lvl="1" indent="0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设</a:t>
            </a:r>
            <a:r>
              <a:rPr lang="en-US" altLang="zh-CN" b="1" dirty="0" smtClean="0"/>
              <a:t>next[j]=k</a:t>
            </a:r>
            <a:r>
              <a:rPr lang="zh-CN" altLang="en-US" b="1" dirty="0" smtClean="0"/>
              <a:t>，</a:t>
            </a:r>
            <a:r>
              <a:rPr lang="zh-CN" altLang="en-US" b="1" dirty="0" smtClean="0"/>
              <a:t>即在模式串中存在：</a:t>
            </a:r>
            <a:r>
              <a:rPr lang="en-US" altLang="zh-CN" b="1" dirty="0" smtClean="0"/>
              <a:t> </a:t>
            </a:r>
          </a:p>
          <a:p>
            <a:pPr marL="533400" lvl="1" indent="0" eaLnBrk="1" hangingPunct="1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zh-CN" b="1" dirty="0" smtClean="0"/>
              <a:t>p</a:t>
            </a:r>
            <a:r>
              <a:rPr lang="en-US" altLang="zh-CN" b="1" baseline="-22000" dirty="0" smtClean="0"/>
              <a:t>1</a:t>
            </a:r>
            <a:r>
              <a:rPr lang="en-US" altLang="zh-CN" b="1" dirty="0" smtClean="0"/>
              <a:t>p</a:t>
            </a:r>
            <a:r>
              <a:rPr lang="en-US" altLang="zh-CN" b="1" baseline="-20000" dirty="0" smtClean="0"/>
              <a:t>2</a:t>
            </a:r>
            <a:r>
              <a:rPr lang="en-US" altLang="zh-CN" b="1" dirty="0" smtClean="0"/>
              <a:t>…p</a:t>
            </a:r>
            <a:r>
              <a:rPr lang="en-US" altLang="zh-CN" b="1" baseline="-20000" dirty="0" smtClean="0"/>
              <a:t>k-1 </a:t>
            </a:r>
            <a:r>
              <a:rPr lang="en-US" altLang="zh-CN" b="1" dirty="0" smtClean="0"/>
              <a:t>= </a:t>
            </a:r>
            <a:r>
              <a:rPr lang="en-US" altLang="zh-CN" b="1" dirty="0" err="1" smtClean="0"/>
              <a:t>p</a:t>
            </a:r>
            <a:r>
              <a:rPr lang="en-US" altLang="zh-CN" b="1" baseline="-20000" dirty="0" err="1" smtClean="0"/>
              <a:t>j</a:t>
            </a:r>
            <a:r>
              <a:rPr lang="en-US" altLang="zh-CN" b="1" baseline="-20000" dirty="0" smtClean="0"/>
              <a:t>-</a:t>
            </a:r>
            <a:r>
              <a:rPr lang="en-US" altLang="zh-CN" b="1" baseline="-20000" dirty="0" smtClean="0"/>
              <a:t>(k-1)</a:t>
            </a:r>
            <a:r>
              <a:rPr lang="en-US" altLang="zh-CN" b="1" dirty="0" smtClean="0"/>
              <a:t> p</a:t>
            </a:r>
            <a:r>
              <a:rPr lang="en-US" altLang="zh-CN" b="1" baseline="-20000" dirty="0" smtClean="0"/>
              <a:t>j-k+2</a:t>
            </a:r>
            <a:r>
              <a:rPr lang="en-US" altLang="zh-CN" b="1" dirty="0" smtClean="0"/>
              <a:t>… </a:t>
            </a:r>
            <a:r>
              <a:rPr lang="en-US" altLang="zh-CN" b="1" dirty="0" smtClean="0"/>
              <a:t>p</a:t>
            </a:r>
            <a:r>
              <a:rPr lang="en-US" altLang="zh-CN" b="1" baseline="-20000" dirty="0" smtClean="0"/>
              <a:t>j-1</a:t>
            </a:r>
            <a:r>
              <a:rPr lang="zh-CN" altLang="en-US" b="1" dirty="0" smtClean="0"/>
              <a:t>，下标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满足</a:t>
            </a:r>
            <a:r>
              <a:rPr lang="en-US" altLang="zh-CN" b="1" dirty="0" smtClean="0"/>
              <a:t>1&lt;k&lt;j</a:t>
            </a:r>
            <a:r>
              <a:rPr lang="zh-CN" altLang="en-US" b="1" dirty="0" smtClean="0"/>
              <a:t>的某个最大值，此时求</a:t>
            </a:r>
            <a:r>
              <a:rPr lang="en-US" altLang="zh-CN" b="1" dirty="0" smtClean="0"/>
              <a:t>next[j+1]</a:t>
            </a:r>
            <a:r>
              <a:rPr lang="zh-CN" altLang="en-US" b="1" dirty="0" smtClean="0"/>
              <a:t>的值有两种可能：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/>
              <a:t> </a:t>
            </a:r>
            <a:r>
              <a:rPr lang="zh-CN" altLang="en-US" b="1" dirty="0" smtClean="0">
                <a:latin typeface="宋体" pitchFamily="2" charset="-122"/>
              </a:rPr>
              <a:t>⑴ </a:t>
            </a:r>
            <a:r>
              <a:rPr lang="zh-CN" altLang="en-US" b="1" dirty="0" smtClean="0">
                <a:solidFill>
                  <a:srgbClr val="FFFF00"/>
                </a:solidFill>
              </a:rPr>
              <a:t>若有</a:t>
            </a:r>
            <a:r>
              <a:rPr lang="en-US" altLang="zh-CN" b="1" dirty="0" err="1" smtClean="0">
                <a:solidFill>
                  <a:srgbClr val="FFFF00"/>
                </a:solidFill>
              </a:rPr>
              <a:t>p</a:t>
            </a:r>
            <a:r>
              <a:rPr lang="en-US" altLang="zh-CN" b="1" baseline="-20000" dirty="0" err="1" smtClean="0">
                <a:solidFill>
                  <a:srgbClr val="FFFF00"/>
                </a:solidFill>
              </a:rPr>
              <a:t>k</a:t>
            </a:r>
            <a:r>
              <a:rPr lang="en-US" altLang="zh-CN" b="1" dirty="0" smtClean="0">
                <a:solidFill>
                  <a:srgbClr val="FFFF00"/>
                </a:solidFill>
              </a:rPr>
              <a:t>=</a:t>
            </a:r>
            <a:r>
              <a:rPr lang="en-US" altLang="zh-CN" b="1" dirty="0" err="1" smtClean="0">
                <a:solidFill>
                  <a:srgbClr val="FFFF00"/>
                </a:solidFill>
              </a:rPr>
              <a:t>p</a:t>
            </a:r>
            <a:r>
              <a:rPr lang="en-US" altLang="zh-CN" b="1" baseline="-20000" dirty="0" err="1" smtClean="0">
                <a:solidFill>
                  <a:srgbClr val="FFFF00"/>
                </a:solidFill>
              </a:rPr>
              <a:t>j</a:t>
            </a:r>
            <a:r>
              <a:rPr lang="en-US" altLang="zh-CN" b="1" dirty="0" smtClean="0">
                <a:solidFill>
                  <a:srgbClr val="FFFF00"/>
                </a:solidFill>
              </a:rPr>
              <a:t> </a:t>
            </a:r>
            <a:r>
              <a:rPr lang="zh-CN" altLang="en-US" b="1" dirty="0" smtClean="0"/>
              <a:t>：则表明在模式串中有：</a:t>
            </a:r>
          </a:p>
          <a:p>
            <a:pPr marL="10795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</a:t>
            </a:r>
            <a:r>
              <a:rPr lang="en-US" altLang="zh-CN" sz="2800" b="1" baseline="-22000" dirty="0" smtClean="0"/>
              <a:t>1</a:t>
            </a:r>
            <a:r>
              <a:rPr lang="en-US" altLang="zh-CN" sz="2800" b="1" dirty="0" smtClean="0"/>
              <a:t>p</a:t>
            </a:r>
            <a:r>
              <a:rPr lang="en-US" altLang="zh-CN" sz="2800" b="1" baseline="-20000" dirty="0" smtClean="0"/>
              <a:t>2</a:t>
            </a:r>
            <a:r>
              <a:rPr lang="en-US" altLang="zh-CN" sz="2800" b="1" dirty="0" smtClean="0"/>
              <a:t>…p</a:t>
            </a:r>
            <a:r>
              <a:rPr lang="en-US" altLang="zh-CN" sz="2800" b="1" baseline="-20000" dirty="0" smtClean="0"/>
              <a:t>k-1</a:t>
            </a:r>
            <a:r>
              <a:rPr lang="en-US" altLang="zh-CN" sz="2800" b="1" dirty="0" smtClean="0"/>
              <a:t>p</a:t>
            </a:r>
            <a:r>
              <a:rPr lang="en-US" altLang="zh-CN" sz="2800" b="1" baseline="-20000" dirty="0" smtClean="0"/>
              <a:t>k </a:t>
            </a:r>
            <a:r>
              <a:rPr lang="en-US" altLang="zh-CN" sz="2800" b="1" dirty="0" smtClean="0"/>
              <a:t>= 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0000" dirty="0" err="1" smtClean="0"/>
              <a:t>j</a:t>
            </a:r>
            <a:r>
              <a:rPr lang="en-US" altLang="zh-CN" sz="2800" b="1" baseline="-20000" dirty="0" smtClean="0"/>
              <a:t>-(k-1)</a:t>
            </a:r>
            <a:r>
              <a:rPr lang="en-US" altLang="zh-CN" sz="2800" b="1" dirty="0" smtClean="0"/>
              <a:t> p</a:t>
            </a:r>
            <a:r>
              <a:rPr lang="en-US" altLang="zh-CN" sz="2800" b="1" baseline="-20000" dirty="0" smtClean="0"/>
              <a:t>j-k+2</a:t>
            </a:r>
            <a:r>
              <a:rPr lang="en-US" altLang="zh-CN" sz="2800" b="1" dirty="0" smtClean="0"/>
              <a:t>… p</a:t>
            </a:r>
            <a:r>
              <a:rPr lang="en-US" altLang="zh-CN" sz="2800" b="1" baseline="-20000" dirty="0" smtClean="0"/>
              <a:t>j-1</a:t>
            </a:r>
            <a:r>
              <a:rPr lang="en-US" altLang="zh-CN" sz="2800" b="1" dirty="0" smtClean="0"/>
              <a:t>p</a:t>
            </a:r>
            <a:r>
              <a:rPr lang="en-US" altLang="zh-CN" sz="2800" b="1" baseline="-25000" dirty="0" smtClean="0"/>
              <a:t>j</a:t>
            </a:r>
            <a:r>
              <a:rPr lang="en-US" altLang="zh-CN" sz="2800" b="1" baseline="-20000" dirty="0" smtClean="0"/>
              <a:t> </a:t>
            </a:r>
            <a:r>
              <a:rPr lang="zh-CN" altLang="en-US" sz="2800" b="1" dirty="0" smtClean="0"/>
              <a:t>，且不可能存在</a:t>
            </a:r>
            <a:r>
              <a:rPr lang="en-US" altLang="zh-CN" sz="2800" b="1" dirty="0" smtClean="0"/>
              <a:t>k’&gt;k</a:t>
            </a:r>
            <a:r>
              <a:rPr lang="zh-CN" altLang="en-US" sz="2800" b="1" dirty="0" smtClean="0"/>
              <a:t>满足上式，即：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next[j+1]=next[j]+1=k+1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/>
          </p:nvPr>
        </p:nvSpPr>
        <p:spPr>
          <a:xfrm>
            <a:off x="179388" y="188912"/>
            <a:ext cx="8839200" cy="6669087"/>
          </a:xfrm>
        </p:spPr>
        <p:txBody>
          <a:bodyPr>
            <a:normAutofit/>
          </a:bodyPr>
          <a:lstStyle/>
          <a:p>
            <a:pPr marL="1047750" lvl="1" indent="-514350" eaLnBrk="1" hangingPunct="1">
              <a:lnSpc>
                <a:spcPct val="110000"/>
              </a:lnSpc>
              <a:buClr>
                <a:schemeClr val="tx1"/>
              </a:buClr>
              <a:buFontTx/>
              <a:buAutoNum type="arabicParenBoth" startAt="2"/>
            </a:pPr>
            <a:r>
              <a:rPr lang="zh-CN" altLang="en-US" sz="2800" b="1" dirty="0" smtClean="0"/>
              <a:t>若有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p</a:t>
            </a:r>
            <a:r>
              <a:rPr lang="en-US" altLang="zh-CN" sz="2800" b="1" baseline="-25000" dirty="0" err="1" smtClean="0">
                <a:solidFill>
                  <a:srgbClr val="FFFF00"/>
                </a:solidFill>
              </a:rPr>
              <a:t>k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≠p</a:t>
            </a:r>
            <a:r>
              <a:rPr lang="en-US" altLang="zh-CN" sz="2800" b="1" baseline="-25000" dirty="0" err="1" smtClean="0">
                <a:solidFill>
                  <a:srgbClr val="FFFF00"/>
                </a:solidFill>
              </a:rPr>
              <a:t>j</a:t>
            </a:r>
            <a:r>
              <a:rPr lang="en-US" altLang="zh-CN" sz="2800" b="1" baseline="-25000" dirty="0" smtClean="0"/>
              <a:t> </a:t>
            </a:r>
            <a:r>
              <a:rPr lang="zh-CN" altLang="en-US" sz="2800" b="1" dirty="0" smtClean="0"/>
              <a:t>：则表明在模式串中有：</a:t>
            </a:r>
            <a:r>
              <a:rPr lang="en-US" altLang="zh-CN" sz="2800" b="1" dirty="0" smtClean="0"/>
              <a:t> </a:t>
            </a:r>
          </a:p>
          <a:p>
            <a:pPr marL="688848" indent="0">
              <a:lnSpc>
                <a:spcPct val="110000"/>
              </a:lnSpc>
              <a:buNone/>
            </a:pPr>
            <a:r>
              <a:rPr lang="en-US" altLang="zh-CN" sz="2800" b="1" dirty="0" smtClean="0"/>
              <a:t>            p</a:t>
            </a:r>
            <a:r>
              <a:rPr lang="en-US" altLang="zh-CN" sz="2800" b="1" baseline="-22000" dirty="0" smtClean="0"/>
              <a:t>1</a:t>
            </a:r>
            <a:r>
              <a:rPr lang="en-US" altLang="zh-CN" sz="2800" b="1" dirty="0" smtClean="0"/>
              <a:t>p</a:t>
            </a:r>
            <a:r>
              <a:rPr lang="en-US" altLang="zh-CN" sz="2800" b="1" baseline="-20000" dirty="0" smtClean="0"/>
              <a:t>2</a:t>
            </a:r>
            <a:r>
              <a:rPr lang="en-US" altLang="zh-CN" sz="2800" b="1" dirty="0" smtClean="0"/>
              <a:t>…p</a:t>
            </a:r>
            <a:r>
              <a:rPr lang="en-US" altLang="zh-CN" sz="2800" b="1" baseline="-20000" dirty="0" smtClean="0"/>
              <a:t>k-1</a:t>
            </a:r>
            <a:r>
              <a:rPr lang="en-US" altLang="zh-CN" sz="2800" b="1" dirty="0" smtClean="0"/>
              <a:t>p</a:t>
            </a:r>
            <a:r>
              <a:rPr lang="en-US" altLang="zh-CN" sz="2800" b="1" baseline="-20000" dirty="0" smtClean="0"/>
              <a:t>k </a:t>
            </a:r>
            <a:r>
              <a:rPr lang="en-US" altLang="zh-CN" sz="2800" b="1" dirty="0" smtClean="0"/>
              <a:t>≠ 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0000" dirty="0" err="1" smtClean="0"/>
              <a:t>j</a:t>
            </a:r>
            <a:r>
              <a:rPr lang="en-US" altLang="zh-CN" sz="2800" b="1" baseline="-20000" dirty="0" smtClean="0"/>
              <a:t>-(k-1)</a:t>
            </a:r>
            <a:r>
              <a:rPr lang="en-US" altLang="zh-CN" sz="2800" b="1" dirty="0" smtClean="0"/>
              <a:t> p</a:t>
            </a:r>
            <a:r>
              <a:rPr lang="en-US" altLang="zh-CN" sz="2800" b="1" baseline="-20000" dirty="0" smtClean="0"/>
              <a:t>j-k+2</a:t>
            </a:r>
            <a:r>
              <a:rPr lang="en-US" altLang="zh-CN" sz="2800" b="1" dirty="0" smtClean="0"/>
              <a:t>… p</a:t>
            </a:r>
            <a:r>
              <a:rPr lang="en-US" altLang="zh-CN" sz="2800" b="1" baseline="-20000" dirty="0" smtClean="0"/>
              <a:t>j-1</a:t>
            </a:r>
            <a:r>
              <a:rPr lang="en-US" altLang="zh-CN" sz="2800" b="1" dirty="0" smtClean="0"/>
              <a:t>p</a:t>
            </a:r>
            <a:r>
              <a:rPr lang="en-US" altLang="zh-CN" sz="2800" b="1" baseline="-25000" dirty="0" smtClean="0"/>
              <a:t>j</a:t>
            </a:r>
            <a:r>
              <a:rPr lang="en-US" altLang="zh-CN" sz="2800" b="1" dirty="0" smtClean="0"/>
              <a:t> </a:t>
            </a:r>
          </a:p>
          <a:p>
            <a:pPr marL="688848" indent="0">
              <a:lnSpc>
                <a:spcPct val="110000"/>
              </a:lnSpc>
              <a:buNone/>
            </a:pPr>
            <a:endParaRPr lang="en-US" altLang="zh-CN" sz="2800" b="1" dirty="0" smtClean="0"/>
          </a:p>
          <a:p>
            <a:pPr marL="688848" indent="0">
              <a:lnSpc>
                <a:spcPct val="110000"/>
              </a:lnSpc>
              <a:buNone/>
            </a:pPr>
            <a:r>
              <a:rPr lang="zh-CN" altLang="en-US" sz="2800" b="1" dirty="0" smtClean="0"/>
              <a:t>应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将模式向右滑动</a:t>
            </a:r>
            <a:r>
              <a:rPr lang="zh-CN" altLang="en-US" sz="2800" b="1" dirty="0" smtClean="0"/>
              <a:t>至以模式中的第</a:t>
            </a:r>
            <a:r>
              <a:rPr lang="en-US" altLang="zh-CN" sz="2800" b="1" dirty="0" smtClean="0"/>
              <a:t>next[k]</a:t>
            </a:r>
            <a:r>
              <a:rPr lang="zh-CN" altLang="en-US" sz="2800" b="1" dirty="0" smtClean="0"/>
              <a:t>个字符和主串中的第</a:t>
            </a:r>
            <a:r>
              <a:rPr lang="en-US" altLang="zh-CN" sz="2800" b="1" dirty="0" smtClean="0"/>
              <a:t>j</a:t>
            </a:r>
            <a:r>
              <a:rPr lang="zh-CN" altLang="en-US" sz="2800" b="1" dirty="0" smtClean="0"/>
              <a:t>个字符相比较。</a:t>
            </a:r>
            <a:endParaRPr lang="en-US" altLang="zh-CN" sz="2800" b="1" dirty="0" smtClean="0"/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endParaRPr lang="en-US" altLang="zh-CN" sz="2800" b="1" dirty="0" smtClean="0"/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/>
              <a:t>若</a:t>
            </a:r>
            <a:r>
              <a:rPr lang="en-US" altLang="zh-CN" sz="2800" b="1" dirty="0" smtClean="0"/>
              <a:t>next[k]= k’</a:t>
            </a:r>
            <a:r>
              <a:rPr lang="zh-CN" altLang="en-US" sz="2800" b="1" dirty="0" smtClean="0"/>
              <a:t>，且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j</a:t>
            </a:r>
            <a:r>
              <a:rPr lang="en-US" altLang="zh-CN" sz="2800" b="1" baseline="-25000" dirty="0" smtClean="0"/>
              <a:t> </a:t>
            </a:r>
            <a:r>
              <a:rPr lang="en-US" altLang="zh-CN" sz="2800" b="1" dirty="0" smtClean="0"/>
              <a:t>=</a:t>
            </a:r>
            <a:r>
              <a:rPr lang="en-US" altLang="zh-CN" sz="2800" b="1" baseline="-25000" dirty="0" smtClean="0"/>
              <a:t> 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k</a:t>
            </a:r>
            <a:r>
              <a:rPr lang="en-US" altLang="zh-CN" sz="2800" b="1" baseline="-25000" dirty="0" smtClean="0"/>
              <a:t>’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/>
              <a:t>则说明在主串中第</a:t>
            </a:r>
            <a:r>
              <a:rPr lang="en-US" altLang="zh-CN" sz="2800" b="1" dirty="0" smtClean="0"/>
              <a:t>j+1</a:t>
            </a:r>
            <a:r>
              <a:rPr lang="zh-CN" altLang="en-US" sz="2800" b="1" dirty="0" smtClean="0"/>
              <a:t>字符 之前存在一个长度为</a:t>
            </a:r>
            <a:r>
              <a:rPr lang="en-US" altLang="zh-CN" sz="2800" b="1" dirty="0" smtClean="0"/>
              <a:t>k’(</a:t>
            </a:r>
            <a:r>
              <a:rPr lang="zh-CN" altLang="en-US" sz="2800" b="1" dirty="0" smtClean="0"/>
              <a:t>即</a:t>
            </a:r>
            <a:r>
              <a:rPr lang="en-US" altLang="zh-CN" sz="2800" b="1" dirty="0" smtClean="0"/>
              <a:t>next[k])</a:t>
            </a:r>
            <a:r>
              <a:rPr lang="zh-CN" altLang="en-US" sz="2800" b="1" dirty="0" smtClean="0"/>
              <a:t>的最长子串，与模式串中从第一个字符起长度为</a:t>
            </a:r>
            <a:r>
              <a:rPr lang="en-US" altLang="zh-CN" sz="2800" b="1" dirty="0" smtClean="0"/>
              <a:t>k’</a:t>
            </a:r>
            <a:r>
              <a:rPr lang="zh-CN" altLang="en-US" sz="2800" b="1" dirty="0" smtClean="0"/>
              <a:t>的子串相等。即</a:t>
            </a:r>
            <a:endParaRPr lang="en-US" altLang="zh-CN" sz="2800" b="1" dirty="0" smtClean="0"/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/>
              <a:t>                        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next[j+1]=k’+1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      </a:t>
            </a:r>
            <a:endParaRPr lang="en-US" altLang="zh-CN" sz="28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20" y="785794"/>
            <a:ext cx="8572560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同理，若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j</a:t>
            </a:r>
            <a:r>
              <a:rPr lang="en-US" altLang="zh-CN" sz="2800" b="1" baseline="-25000" dirty="0" smtClean="0"/>
              <a:t> </a:t>
            </a:r>
            <a:r>
              <a:rPr lang="en-US" altLang="zh-CN" sz="2800" b="1" dirty="0" smtClean="0"/>
              <a:t>≠</a:t>
            </a:r>
            <a:r>
              <a:rPr lang="en-US" altLang="zh-CN" sz="2800" b="1" baseline="-25000" dirty="0" smtClean="0"/>
              <a:t> 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k</a:t>
            </a:r>
            <a:r>
              <a:rPr lang="en-US" altLang="zh-CN" sz="2800" b="1" baseline="-25000" dirty="0" smtClean="0"/>
              <a:t>’ </a:t>
            </a:r>
            <a:r>
              <a:rPr lang="zh-CN" altLang="en-US" sz="2800" b="1" dirty="0" smtClean="0"/>
              <a:t>，应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将模式继续向右滑动</a:t>
            </a:r>
            <a:r>
              <a:rPr lang="zh-CN" altLang="en-US" sz="2800" b="1" dirty="0" smtClean="0"/>
              <a:t>至将模式中的第</a:t>
            </a:r>
            <a:r>
              <a:rPr lang="en-US" altLang="zh-CN" sz="2800" b="1" dirty="0" smtClean="0"/>
              <a:t>next[k’]</a:t>
            </a:r>
            <a:r>
              <a:rPr lang="zh-CN" altLang="en-US" sz="2800" b="1" dirty="0" smtClean="0"/>
              <a:t>个字符和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j</a:t>
            </a:r>
            <a:r>
              <a:rPr lang="zh-CN" altLang="en-US" sz="2800" b="1" dirty="0" smtClean="0"/>
              <a:t>对齐，</a:t>
            </a:r>
            <a:r>
              <a:rPr lang="zh-CN" altLang="en-US" sz="2800" b="1" dirty="0" smtClean="0">
                <a:ea typeface="Arial Unicode MS" pitchFamily="34" charset="-122"/>
                <a:cs typeface="Arial Unicode MS" pitchFamily="34" charset="-122"/>
              </a:rPr>
              <a:t>⋯⋯</a:t>
            </a:r>
            <a:r>
              <a:rPr lang="zh-CN" altLang="en-US" sz="2800" b="1" dirty="0" smtClean="0"/>
              <a:t>，依此类推，直到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j</a:t>
            </a:r>
            <a:r>
              <a:rPr lang="zh-CN" altLang="en-US" sz="2800" b="1" dirty="0" smtClean="0"/>
              <a:t>和模式串中的某个字符匹配成功。</a:t>
            </a:r>
            <a:endParaRPr lang="en-US" altLang="zh-CN" sz="2800" b="1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800" b="1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或者不存在任何</a:t>
            </a:r>
            <a:r>
              <a:rPr lang="en-US" altLang="zh-CN" sz="2800" b="1" dirty="0" smtClean="0"/>
              <a:t>k’(1&lt; k’&lt;j)</a:t>
            </a:r>
            <a:r>
              <a:rPr lang="zh-CN" altLang="en-US" sz="2800" b="1" dirty="0" smtClean="0"/>
              <a:t>满足等式：</a:t>
            </a:r>
            <a:r>
              <a:rPr lang="en-US" altLang="zh-CN" sz="2800" b="1" dirty="0" smtClean="0"/>
              <a:t>p</a:t>
            </a:r>
            <a:r>
              <a:rPr lang="en-US" altLang="zh-CN" sz="2800" b="1" baseline="-18000" dirty="0" smtClean="0"/>
              <a:t>1 </a:t>
            </a:r>
            <a:r>
              <a:rPr lang="en-US" altLang="zh-CN" sz="2800" b="1" dirty="0" smtClean="0"/>
              <a:t>p</a:t>
            </a:r>
            <a:r>
              <a:rPr lang="en-US" altLang="zh-CN" sz="2800" b="1" baseline="-18000" dirty="0" smtClean="0"/>
              <a:t>2</a:t>
            </a:r>
            <a:r>
              <a:rPr lang="en-US" altLang="zh-CN" sz="2800" b="1" dirty="0" smtClean="0"/>
              <a:t>…p</a:t>
            </a:r>
            <a:r>
              <a:rPr lang="en-US" altLang="zh-CN" sz="2800" b="1" baseline="-18000" dirty="0" smtClean="0"/>
              <a:t>k’-1  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k</a:t>
            </a:r>
            <a:r>
              <a:rPr lang="en-US" altLang="zh-CN" sz="2800" b="1" baseline="-25000" dirty="0" smtClean="0"/>
              <a:t>’</a:t>
            </a:r>
            <a:r>
              <a:rPr lang="en-US" altLang="zh-CN" sz="2800" b="1" dirty="0" smtClean="0"/>
              <a:t>=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j</a:t>
            </a:r>
            <a:r>
              <a:rPr lang="en-US" altLang="zh-CN" sz="2800" b="1" baseline="-25000" dirty="0" smtClean="0"/>
              <a:t>-(k’-</a:t>
            </a:r>
            <a:r>
              <a:rPr lang="en-US" altLang="zh-CN" sz="2800" b="1" baseline="-18000" dirty="0" smtClean="0"/>
              <a:t>1) 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j</a:t>
            </a:r>
            <a:r>
              <a:rPr lang="en-US" altLang="zh-CN" sz="2800" b="1" baseline="-25000" dirty="0" smtClean="0"/>
              <a:t>-k’</a:t>
            </a:r>
            <a:r>
              <a:rPr lang="en-US" altLang="zh-CN" sz="2800" b="1" dirty="0" smtClean="0">
                <a:ea typeface="Arial Unicode MS" pitchFamily="34" charset="-122"/>
                <a:cs typeface="Arial Unicode MS" pitchFamily="34" charset="-122"/>
              </a:rPr>
              <a:t>… </a:t>
            </a:r>
            <a:r>
              <a:rPr lang="en-US" altLang="zh-CN" sz="2800" b="1" dirty="0" smtClean="0"/>
              <a:t>p</a:t>
            </a:r>
            <a:r>
              <a:rPr lang="en-US" altLang="zh-CN" sz="2800" b="1" baseline="-25000" dirty="0" smtClean="0"/>
              <a:t>j-1 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25000" dirty="0" err="1" smtClean="0"/>
              <a:t>j</a:t>
            </a:r>
            <a:endParaRPr lang="en-US" altLang="zh-CN" sz="2800" b="1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        </a:t>
            </a:r>
            <a:r>
              <a:rPr lang="zh-CN" altLang="en-US" sz="2800" b="1" dirty="0" smtClean="0"/>
              <a:t>则：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next[j+1]=1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/>
          </p:nvPr>
        </p:nvSpPr>
        <p:spPr>
          <a:xfrm>
            <a:off x="179388" y="115888"/>
            <a:ext cx="8763000" cy="66262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根据上述分析， 求</a:t>
            </a:r>
            <a:r>
              <a:rPr lang="en-US" altLang="zh-CN" sz="2800" b="1" dirty="0" smtClean="0"/>
              <a:t>next</a:t>
            </a:r>
            <a:r>
              <a:rPr lang="zh-CN" altLang="en-US" sz="2800" b="1" dirty="0" smtClean="0"/>
              <a:t>函数值的算法如下：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void </a:t>
            </a:r>
            <a:r>
              <a:rPr lang="en-US" altLang="zh-CN" sz="2800" b="1" dirty="0" err="1" smtClean="0"/>
              <a:t>get_next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SString</a:t>
            </a:r>
            <a:r>
              <a:rPr lang="en-US" altLang="zh-CN" sz="2800" b="1" dirty="0" smtClean="0"/>
              <a:t> P,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*next) {  // </a:t>
            </a:r>
            <a:r>
              <a:rPr lang="zh-CN" altLang="en-US" sz="2800" b="1" dirty="0" smtClean="0"/>
              <a:t>算法</a:t>
            </a:r>
            <a:r>
              <a:rPr lang="en-US" altLang="zh-CN" sz="2800" b="1" dirty="0" smtClean="0"/>
              <a:t>4.7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j=1;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next[1]=0;</a:t>
            </a:r>
          </a:p>
          <a:p>
            <a:pPr marL="0" indent="0"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k=0</a:t>
            </a:r>
            <a:r>
              <a:rPr lang="en-US" altLang="zh-CN" sz="2800" b="1" dirty="0" smtClean="0"/>
              <a:t>;</a:t>
            </a:r>
            <a:endParaRPr lang="en-US" altLang="zh-CN" sz="28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while </a:t>
            </a:r>
            <a:r>
              <a:rPr lang="en-US" altLang="zh-CN" sz="2800" b="1" dirty="0" smtClean="0"/>
              <a:t>(j&lt;P[0</a:t>
            </a:r>
            <a:r>
              <a:rPr lang="en-US" altLang="zh-CN" sz="2800" b="1" dirty="0" smtClean="0"/>
              <a:t>])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</a:t>
            </a:r>
            <a:r>
              <a:rPr lang="en-US" altLang="zh-CN" sz="2800" b="1" dirty="0" smtClean="0"/>
              <a:t>if(k==</a:t>
            </a:r>
            <a:r>
              <a:rPr lang="en-US" altLang="zh-CN" sz="2800" b="1" dirty="0" smtClean="0"/>
              <a:t>0 || </a:t>
            </a:r>
            <a:r>
              <a:rPr lang="en-US" altLang="zh-CN" sz="2800" b="1" dirty="0" smtClean="0"/>
              <a:t>P[j]== P[k]) </a:t>
            </a:r>
            <a:r>
              <a:rPr lang="en-US" altLang="zh-CN" sz="2800" b="1" dirty="0" smtClean="0"/>
              <a:t>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  </a:t>
            </a:r>
            <a:r>
              <a:rPr lang="en-US" altLang="zh-CN" sz="2800" b="1" dirty="0" smtClean="0"/>
              <a:t>++k;  </a:t>
            </a:r>
            <a:r>
              <a:rPr lang="en-US" altLang="zh-CN" sz="2800" b="1" dirty="0" smtClean="0"/>
              <a:t>++j;  </a:t>
            </a:r>
            <a:r>
              <a:rPr lang="en-US" altLang="zh-CN" sz="2800" b="1" dirty="0" smtClean="0"/>
              <a:t>next[j] </a:t>
            </a:r>
            <a:r>
              <a:rPr lang="en-US" altLang="zh-CN" sz="2800" b="1" dirty="0" smtClean="0"/>
              <a:t>= </a:t>
            </a:r>
            <a:r>
              <a:rPr lang="en-US" altLang="zh-CN" sz="2800" b="1" dirty="0" smtClean="0"/>
              <a:t>k;</a:t>
            </a:r>
            <a:endParaRPr lang="en-US" altLang="zh-CN" sz="28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  } else </a:t>
            </a:r>
            <a:r>
              <a:rPr lang="en-US" altLang="zh-CN" sz="2800" b="1" dirty="0" smtClean="0"/>
              <a:t>k= next[k];</a:t>
            </a:r>
            <a:endParaRPr lang="en-US" altLang="zh-CN" sz="28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}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KMP</a:t>
            </a:r>
            <a:r>
              <a:rPr lang="zh-CN" altLang="en-US" dirty="0" smtClean="0"/>
              <a:t>算法时间复杂度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Index_KMP</a:t>
            </a:r>
            <a:r>
              <a:rPr lang="zh-CN" altLang="en-US" dirty="0" smtClean="0"/>
              <a:t>时间复杂度：</a:t>
            </a:r>
            <a:r>
              <a:rPr lang="en-US" altLang="zh-CN" dirty="0" smtClean="0"/>
              <a:t>O(n)</a:t>
            </a:r>
          </a:p>
          <a:p>
            <a:pPr lvl="1">
              <a:defRPr/>
            </a:pPr>
            <a:r>
              <a:rPr lang="en-US" altLang="zh-CN" dirty="0" err="1" smtClean="0"/>
              <a:t>get_next</a:t>
            </a:r>
            <a:r>
              <a:rPr lang="zh-CN" altLang="en-US" dirty="0" smtClean="0"/>
              <a:t>时间复杂度：</a:t>
            </a:r>
            <a:r>
              <a:rPr lang="en-US" altLang="zh-CN" dirty="0" smtClean="0"/>
              <a:t>O(m)</a:t>
            </a:r>
          </a:p>
          <a:p>
            <a:pPr lvl="1">
              <a:defRPr/>
            </a:pPr>
            <a:r>
              <a:rPr lang="zh-CN" altLang="en-US" dirty="0" smtClean="0"/>
              <a:t>总的时间复杂度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</a:p>
          <a:p>
            <a:pPr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dirty="0" smtClean="0">
                <a:solidFill>
                  <a:srgbClr val="FFFF00"/>
                </a:solidFill>
              </a:rPr>
              <a:t>仅当模式与主串之间存在许多“部分匹配”的情况下才显得比算法</a:t>
            </a:r>
            <a:r>
              <a:rPr lang="en-US" altLang="zh-CN" dirty="0" smtClean="0">
                <a:solidFill>
                  <a:srgbClr val="FFFF00"/>
                </a:solidFill>
              </a:rPr>
              <a:t>4.5</a:t>
            </a:r>
            <a:r>
              <a:rPr lang="zh-CN" altLang="en-US" dirty="0" smtClean="0">
                <a:solidFill>
                  <a:srgbClr val="FFFF00"/>
                </a:solidFill>
              </a:rPr>
              <a:t>快很多。</a:t>
            </a:r>
            <a:r>
              <a:rPr lang="en-US" altLang="zh-CN" dirty="0" smtClean="0">
                <a:solidFill>
                  <a:srgbClr val="FFFF00"/>
                </a:solidFill>
              </a:rPr>
              <a:t>KMP</a:t>
            </a:r>
            <a:r>
              <a:rPr lang="zh-CN" altLang="en-US" dirty="0" smtClean="0">
                <a:solidFill>
                  <a:srgbClr val="FFFF00"/>
                </a:solidFill>
              </a:rPr>
              <a:t>算法的最大特点就是主串的指针不要回溯。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/>
          </p:nvPr>
        </p:nvSpPr>
        <p:spPr>
          <a:xfrm>
            <a:off x="76200" y="147638"/>
            <a:ext cx="8888413" cy="616108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子串</a:t>
            </a:r>
            <a:r>
              <a:rPr lang="en-US" altLang="zh-CN" sz="2800" b="1" dirty="0" smtClean="0">
                <a:solidFill>
                  <a:srgbClr val="FFFF00"/>
                </a:solidFill>
                <a:latin typeface="宋体" pitchFamily="2" charset="-122"/>
              </a:rPr>
              <a:t>(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substring</a:t>
            </a:r>
            <a:r>
              <a:rPr lang="en-US" altLang="zh-CN" sz="2800" b="1" dirty="0" smtClean="0">
                <a:solidFill>
                  <a:srgbClr val="FFFF00"/>
                </a:solidFill>
                <a:latin typeface="宋体" pitchFamily="2" charset="-122"/>
              </a:rPr>
              <a:t>)</a:t>
            </a:r>
            <a:r>
              <a:rPr lang="zh-CN" altLang="en-US" sz="2800" b="1" dirty="0" smtClean="0">
                <a:latin typeface="宋体" pitchFamily="2" charset="-122"/>
              </a:rPr>
              <a:t>：串中任意个连续字符组成的子序列称为该串的子串，包含子串的串相应地称为主串。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子串的序号</a:t>
            </a:r>
            <a:r>
              <a:rPr lang="zh-CN" altLang="en-US" sz="2800" b="1" dirty="0" smtClean="0">
                <a:latin typeface="宋体" pitchFamily="2" charset="-122"/>
              </a:rPr>
              <a:t>：将子串在主串中首次出现时的该子串的首字符对应在主串中的序号，称为子串在主串中的序号（或位置）。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例如，</a:t>
            </a:r>
            <a:r>
              <a:rPr lang="zh-CN" altLang="en-US" sz="2800" b="1" dirty="0" smtClean="0"/>
              <a:t>设有串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分别是：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     </a:t>
            </a:r>
            <a:r>
              <a:rPr lang="en-US" altLang="zh-CN" sz="2800" b="1" dirty="0" smtClean="0"/>
              <a:t>A=“JING</a:t>
            </a:r>
            <a:r>
              <a:rPr lang="zh-CN" altLang="en-US" sz="2800" b="1" dirty="0" smtClean="0"/>
              <a:t>”，</a:t>
            </a:r>
            <a:r>
              <a:rPr lang="en-US" altLang="zh-CN" sz="2800" b="1" dirty="0" smtClean="0"/>
              <a:t>B=“BEIJING</a:t>
            </a:r>
            <a:r>
              <a:rPr lang="zh-CN" altLang="en-US" sz="2800" b="1" dirty="0" smtClean="0"/>
              <a:t>”</a:t>
            </a:r>
            <a:r>
              <a:rPr lang="en-US" altLang="zh-CN" sz="2800" b="1" dirty="0" smtClean="0"/>
              <a:t>, </a:t>
            </a:r>
            <a:endParaRPr lang="zh-CN" altLang="en-US" sz="2800" b="1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的子串，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为主串。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中出现出现所对应的主串位置是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。</a:t>
            </a:r>
            <a:endParaRPr lang="zh-CN" altLang="en-US" sz="2800" b="1" dirty="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929188" y="1285875"/>
          <a:ext cx="3714774" cy="99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模式串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next[j]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68" name="Rectangle 4"/>
          <p:cNvSpPr txBox="1">
            <a:spLocks noChangeArrowheads="1"/>
          </p:cNvSpPr>
          <p:nvPr/>
        </p:nvSpPr>
        <p:spPr bwMode="auto">
          <a:xfrm>
            <a:off x="0" y="1452563"/>
            <a:ext cx="8858250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a a a x b c d  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       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P	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a a a b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 	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a a a a x b c d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	   a a a a b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  <a:buFont typeface="Wingdings" pitchFamily="2" charset="2"/>
              <a:buNone/>
            </a:pPr>
            <a:endParaRPr kumimoji="1" lang="en-US" altLang="zh-CN" sz="2800" b="1" i="1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endParaRPr kumimoji="1" lang="en-US" altLang="zh-CN" sz="2800">
              <a:latin typeface="Times New Roman" pitchFamily="18" charset="0"/>
              <a:ea typeface="仿宋_GB2312" pitchFamily="49" charset="-122"/>
            </a:endParaRP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第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趟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	a a a a x b c d</a:t>
            </a:r>
          </a:p>
          <a:p>
            <a:pPr marL="419100" indent="-382588" eaLnBrk="0" hangingPunct="0">
              <a:buClr>
                <a:srgbClr val="990099"/>
              </a:buClr>
              <a:buSzPct val="50000"/>
            </a:pP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		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 	      a a a a b</a:t>
            </a:r>
          </a:p>
        </p:txBody>
      </p:sp>
      <p:grpSp>
        <p:nvGrpSpPr>
          <p:cNvPr id="39969" name="Group 33"/>
          <p:cNvGrpSpPr>
            <a:grpSpLocks/>
          </p:cNvGrpSpPr>
          <p:nvPr/>
        </p:nvGrpSpPr>
        <p:grpSpPr bwMode="auto">
          <a:xfrm>
            <a:off x="2928938" y="1071563"/>
            <a:ext cx="1000125" cy="1857375"/>
            <a:chOff x="5386" y="2501"/>
            <a:chExt cx="630" cy="1170"/>
          </a:xfrm>
        </p:grpSpPr>
        <p:sp>
          <p:nvSpPr>
            <p:cNvPr id="39983" name="AutoShape 23"/>
            <p:cNvSpPr>
              <a:spLocks noChangeArrowheads="1"/>
            </p:cNvSpPr>
            <p:nvPr/>
          </p:nvSpPr>
          <p:spPr bwMode="auto">
            <a:xfrm>
              <a:off x="5386" y="2816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Text Box 28"/>
            <p:cNvSpPr txBox="1">
              <a:spLocks noChangeArrowheads="1"/>
            </p:cNvSpPr>
            <p:nvPr/>
          </p:nvSpPr>
          <p:spPr bwMode="auto">
            <a:xfrm>
              <a:off x="5501" y="2501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39985" name="Line 29"/>
            <p:cNvSpPr>
              <a:spLocks noChangeShapeType="1"/>
            </p:cNvSpPr>
            <p:nvPr/>
          </p:nvSpPr>
          <p:spPr bwMode="auto">
            <a:xfrm flipH="1">
              <a:off x="5476" y="2606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Line 30"/>
            <p:cNvSpPr>
              <a:spLocks noChangeShapeType="1"/>
            </p:cNvSpPr>
            <p:nvPr/>
          </p:nvSpPr>
          <p:spPr bwMode="auto">
            <a:xfrm rot="10800000">
              <a:off x="5481" y="339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Text Box 31"/>
            <p:cNvSpPr txBox="1">
              <a:spLocks noChangeArrowheads="1"/>
            </p:cNvSpPr>
            <p:nvPr/>
          </p:nvSpPr>
          <p:spPr bwMode="auto">
            <a:xfrm>
              <a:off x="5524" y="336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j=5</a:t>
              </a:r>
            </a:p>
          </p:txBody>
        </p:sp>
      </p:grpSp>
      <p:grpSp>
        <p:nvGrpSpPr>
          <p:cNvPr id="39970" name="Group 33"/>
          <p:cNvGrpSpPr>
            <a:grpSpLocks/>
          </p:cNvGrpSpPr>
          <p:nvPr/>
        </p:nvGrpSpPr>
        <p:grpSpPr bwMode="auto">
          <a:xfrm>
            <a:off x="2928938" y="2786063"/>
            <a:ext cx="1000125" cy="1722437"/>
            <a:chOff x="4679" y="2541"/>
            <a:chExt cx="630" cy="1085"/>
          </a:xfrm>
        </p:grpSpPr>
        <p:sp>
          <p:nvSpPr>
            <p:cNvPr id="39978" name="AutoShape 23"/>
            <p:cNvSpPr>
              <a:spLocks noChangeArrowheads="1"/>
            </p:cNvSpPr>
            <p:nvPr/>
          </p:nvSpPr>
          <p:spPr bwMode="auto">
            <a:xfrm>
              <a:off x="4679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Text Box 28"/>
            <p:cNvSpPr txBox="1">
              <a:spLocks noChangeArrowheads="1"/>
            </p:cNvSpPr>
            <p:nvPr/>
          </p:nvSpPr>
          <p:spPr bwMode="auto">
            <a:xfrm>
              <a:off x="4789" y="2541"/>
              <a:ext cx="41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39980" name="Line 29"/>
            <p:cNvSpPr>
              <a:spLocks noChangeShapeType="1"/>
            </p:cNvSpPr>
            <p:nvPr/>
          </p:nvSpPr>
          <p:spPr bwMode="auto">
            <a:xfrm flipH="1">
              <a:off x="4764" y="2646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Line 30"/>
            <p:cNvSpPr>
              <a:spLocks noChangeShapeType="1"/>
            </p:cNvSpPr>
            <p:nvPr/>
          </p:nvSpPr>
          <p:spPr bwMode="auto">
            <a:xfrm rot="10800000">
              <a:off x="4774" y="3349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Text Box 31"/>
            <p:cNvSpPr txBox="1">
              <a:spLocks noChangeArrowheads="1"/>
            </p:cNvSpPr>
            <p:nvPr/>
          </p:nvSpPr>
          <p:spPr bwMode="auto">
            <a:xfrm>
              <a:off x="4817" y="3318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j=4</a:t>
              </a:r>
            </a:p>
          </p:txBody>
        </p:sp>
      </p:grpSp>
      <p:grpSp>
        <p:nvGrpSpPr>
          <p:cNvPr id="39971" name="Group 33"/>
          <p:cNvGrpSpPr>
            <a:grpSpLocks/>
          </p:cNvGrpSpPr>
          <p:nvPr/>
        </p:nvGrpSpPr>
        <p:grpSpPr bwMode="auto">
          <a:xfrm>
            <a:off x="2928938" y="4500563"/>
            <a:ext cx="949325" cy="1722437"/>
            <a:chOff x="5026" y="2546"/>
            <a:chExt cx="598" cy="1085"/>
          </a:xfrm>
        </p:grpSpPr>
        <p:sp>
          <p:nvSpPr>
            <p:cNvPr id="39973" name="AutoShape 23"/>
            <p:cNvSpPr>
              <a:spLocks noChangeArrowheads="1"/>
            </p:cNvSpPr>
            <p:nvPr/>
          </p:nvSpPr>
          <p:spPr bwMode="auto">
            <a:xfrm>
              <a:off x="5026" y="2834"/>
              <a:ext cx="167" cy="54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Text Box 28"/>
            <p:cNvSpPr txBox="1">
              <a:spLocks noChangeArrowheads="1"/>
            </p:cNvSpPr>
            <p:nvPr/>
          </p:nvSpPr>
          <p:spPr bwMode="auto">
            <a:xfrm>
              <a:off x="5104" y="2546"/>
              <a:ext cx="5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39975" name="Line 29"/>
            <p:cNvSpPr>
              <a:spLocks noChangeShapeType="1"/>
            </p:cNvSpPr>
            <p:nvPr/>
          </p:nvSpPr>
          <p:spPr bwMode="auto">
            <a:xfrm flipH="1">
              <a:off x="5079" y="2651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30"/>
            <p:cNvSpPr>
              <a:spLocks noChangeShapeType="1"/>
            </p:cNvSpPr>
            <p:nvPr/>
          </p:nvSpPr>
          <p:spPr bwMode="auto">
            <a:xfrm rot="10800000">
              <a:off x="5089" y="3354"/>
              <a:ext cx="0" cy="18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Text Box 31"/>
            <p:cNvSpPr txBox="1">
              <a:spLocks noChangeArrowheads="1"/>
            </p:cNvSpPr>
            <p:nvPr/>
          </p:nvSpPr>
          <p:spPr bwMode="auto">
            <a:xfrm>
              <a:off x="5132" y="3323"/>
              <a:ext cx="49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>
                  <a:solidFill>
                    <a:srgbClr val="00CC00"/>
                  </a:solidFill>
                  <a:latin typeface="Times New Roman" pitchFamily="18" charset="0"/>
                </a:rPr>
                <a:t>j=3</a:t>
              </a:r>
            </a:p>
          </p:txBody>
        </p:sp>
      </p:grpSp>
      <p:sp>
        <p:nvSpPr>
          <p:cNvPr id="39972" name="矩形 57"/>
          <p:cNvSpPr>
            <a:spLocks noChangeArrowheads="1"/>
          </p:cNvSpPr>
          <p:nvPr/>
        </p:nvSpPr>
        <p:spPr bwMode="auto">
          <a:xfrm>
            <a:off x="0" y="214313"/>
            <a:ext cx="9001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/>
              <a:t>例：设有串</a:t>
            </a:r>
            <a:r>
              <a:rPr lang="en-US" altLang="zh-CN" sz="2800" b="1"/>
              <a:t>S=“aaaaxcd” </a:t>
            </a:r>
            <a:r>
              <a:rPr lang="zh-CN" altLang="en-US" sz="2800" b="1"/>
              <a:t>，</a:t>
            </a:r>
            <a:r>
              <a:rPr lang="en-US" altLang="zh-CN" sz="2800" b="1"/>
              <a:t>P=“aaaab”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/>
          </p:nvPr>
        </p:nvSpPr>
        <p:spPr>
          <a:xfrm>
            <a:off x="285750" y="214313"/>
            <a:ext cx="8572500" cy="1643062"/>
          </a:xfrm>
        </p:spPr>
        <p:txBody>
          <a:bodyPr>
            <a:normAutofit/>
          </a:bodyPr>
          <a:lstStyle/>
          <a:p>
            <a:r>
              <a:rPr lang="en-US" altLang="zh-CN" smtClean="0"/>
              <a:t>next[j] = k, </a:t>
            </a:r>
            <a:r>
              <a:rPr lang="zh-CN" altLang="en-US" smtClean="0"/>
              <a:t>而模式中</a:t>
            </a:r>
            <a:r>
              <a:rPr lang="en-US" altLang="zh-CN" smtClean="0"/>
              <a:t>p</a:t>
            </a:r>
            <a:r>
              <a:rPr lang="en-US" altLang="zh-CN" baseline="-25000" smtClean="0"/>
              <a:t>j</a:t>
            </a:r>
            <a:r>
              <a:rPr lang="en-US" altLang="zh-CN" smtClean="0"/>
              <a:t>=p</a:t>
            </a:r>
            <a:r>
              <a:rPr lang="en-US" altLang="zh-CN" baseline="-25000" smtClean="0"/>
              <a:t>k</a:t>
            </a:r>
            <a:r>
              <a:rPr lang="zh-CN" altLang="en-US" smtClean="0"/>
              <a:t>，则当主串中字符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p</a:t>
            </a:r>
            <a:r>
              <a:rPr lang="en-US" altLang="zh-CN" baseline="-25000" smtClean="0"/>
              <a:t>j</a:t>
            </a:r>
            <a:r>
              <a:rPr lang="zh-CN" altLang="en-US" smtClean="0"/>
              <a:t>比较不等时，不需要再和</a:t>
            </a:r>
            <a:r>
              <a:rPr lang="en-US" altLang="zh-CN" smtClean="0"/>
              <a:t>p</a:t>
            </a:r>
            <a:r>
              <a:rPr lang="en-US" altLang="zh-CN" baseline="-25000" smtClean="0"/>
              <a:t>k</a:t>
            </a:r>
            <a:r>
              <a:rPr lang="zh-CN" altLang="en-US" smtClean="0"/>
              <a:t>进行比较，而直接和</a:t>
            </a:r>
            <a:r>
              <a:rPr lang="en-US" altLang="zh-CN" smtClean="0"/>
              <a:t>p</a:t>
            </a:r>
            <a:r>
              <a:rPr lang="en-US" altLang="zh-CN" baseline="-25000" smtClean="0"/>
              <a:t>next[k]</a:t>
            </a:r>
            <a:r>
              <a:rPr lang="zh-CN" altLang="en-US" smtClean="0"/>
              <a:t>进行比较，也就此时</a:t>
            </a:r>
            <a:r>
              <a:rPr lang="en-US" altLang="zh-CN" smtClean="0"/>
              <a:t>next[j] = next[k]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642938" y="1814513"/>
            <a:ext cx="792956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get_nextval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SString</a:t>
            </a:r>
            <a:r>
              <a:rPr lang="en-US" altLang="zh-CN" sz="2000" dirty="0"/>
              <a:t> 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*next) {  // </a:t>
            </a:r>
            <a:r>
              <a:rPr lang="zh-CN" altLang="en-US" sz="2000" dirty="0"/>
              <a:t>算法</a:t>
            </a:r>
            <a:r>
              <a:rPr lang="en-US" altLang="zh-CN" sz="2000" dirty="0"/>
              <a:t>4.8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// </a:t>
            </a:r>
            <a:r>
              <a:rPr lang="zh-CN" altLang="en-US" sz="2000" dirty="0"/>
              <a:t>求模式串</a:t>
            </a:r>
            <a:r>
              <a:rPr lang="en-US" altLang="zh-CN" sz="2000" dirty="0"/>
              <a:t>T</a:t>
            </a:r>
            <a:r>
              <a:rPr lang="zh-CN" altLang="en-US" sz="2000" dirty="0"/>
              <a:t>的</a:t>
            </a:r>
            <a:r>
              <a:rPr lang="en-US" altLang="zh-CN" sz="2000" dirty="0"/>
              <a:t>next</a:t>
            </a:r>
            <a:r>
              <a:rPr lang="zh-CN" altLang="en-US" sz="2000" dirty="0"/>
              <a:t>函数修正值并存入数组</a:t>
            </a:r>
            <a:r>
              <a:rPr lang="en-US" altLang="zh-CN" sz="2000" dirty="0" err="1"/>
              <a:t>nextval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0;</a:t>
            </a:r>
          </a:p>
          <a:p>
            <a:r>
              <a:rPr lang="en-US" altLang="zh-CN" sz="2000" dirty="0"/>
              <a:t>  next[1] = 0;</a:t>
            </a:r>
          </a:p>
          <a:p>
            <a:r>
              <a:rPr lang="en-US" altLang="zh-CN" sz="2000" dirty="0"/>
              <a:t>  while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&lt;T[0]) {</a:t>
            </a:r>
          </a:p>
          <a:p>
            <a:r>
              <a:rPr lang="en-US" altLang="zh-CN" sz="2000" dirty="0"/>
              <a:t>    if (j==0 || 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]==T[j]) {</a:t>
            </a:r>
          </a:p>
          <a:p>
            <a:r>
              <a:rPr lang="en-US" altLang="zh-CN" sz="2000" dirty="0"/>
              <a:t>     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++j;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if (T[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]!=T[j]) next[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 = j;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else next[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 = next[j];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    else j = next[j];</a:t>
            </a: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 // </a:t>
            </a:r>
            <a:r>
              <a:rPr lang="en-US" altLang="zh-CN" sz="2000" dirty="0" err="1"/>
              <a:t>get_nextval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00563" y="4000500"/>
          <a:ext cx="3714774" cy="13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j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模式串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next[j]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nextval</a:t>
                      </a:r>
                      <a:r>
                        <a:rPr lang="en-US" altLang="zh-CN" sz="1400" dirty="0" smtClean="0"/>
                        <a:t>[j]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1563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   </a:t>
            </a:r>
            <a:r>
              <a:rPr lang="zh-CN" altLang="en-US" sz="2800" b="1" dirty="0" smtClean="0">
                <a:latin typeface="宋体" pitchFamily="2" charset="-122"/>
              </a:rPr>
              <a:t>特别地，空串是任意串的子串，任意串是其自身的子串。   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pitchFamily="2" charset="-122"/>
              </a:rPr>
              <a:t>串相等</a:t>
            </a:r>
            <a:r>
              <a:rPr lang="zh-CN" altLang="en-US" sz="2800" b="1" dirty="0" smtClean="0">
                <a:latin typeface="宋体" pitchFamily="2" charset="-122"/>
              </a:rPr>
              <a:t>：如果两个串的串值相等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zh-CN" altLang="en-US" sz="2800" b="1" dirty="0" smtClean="0">
                <a:latin typeface="宋体" pitchFamily="2" charset="-122"/>
              </a:rPr>
              <a:t>相同</a:t>
            </a:r>
            <a:r>
              <a:rPr lang="en-US" altLang="zh-CN" sz="2800" b="1" dirty="0" smtClean="0">
                <a:latin typeface="宋体" pitchFamily="2" charset="-122"/>
              </a:rPr>
              <a:t>)</a:t>
            </a:r>
            <a:r>
              <a:rPr lang="zh-CN" altLang="en-US" sz="2800" b="1" dirty="0" smtClean="0">
                <a:latin typeface="宋体" pitchFamily="2" charset="-122"/>
              </a:rPr>
              <a:t>，称这两个串相等。换言之，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只有当两个串的长度相等，且各个对应位置的字符都相同时才相等。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通常在程序中使用的串可分为两种：串变量和串常量。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800" b="1" dirty="0" smtClean="0">
                <a:latin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</a:rPr>
              <a:t>串常量和整常数、实常数一样，在程序中只能被引用但不能不能改变其值，即只能读不能写。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800" b="1" dirty="0" smtClean="0">
                <a:latin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</a:rPr>
              <a:t>串变量和其它类型的变量一样，其值是可以改变。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/>
          </p:nvPr>
        </p:nvSpPr>
        <p:spPr>
          <a:xfrm>
            <a:off x="225425" y="1366838"/>
            <a:ext cx="8766175" cy="5014912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    串是一种特殊的线性表，其存储表示和线性表类似，但又不完全相同。串的存储方式取决于将要对串所进行的操作。串在计算机中有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>
                <a:latin typeface="宋体" pitchFamily="2" charset="-122"/>
              </a:rPr>
              <a:t>种表示方式：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宋体" pitchFamily="2" charset="-122"/>
              </a:rPr>
              <a:t>◆ </a:t>
            </a:r>
            <a:r>
              <a:rPr lang="zh-CN" altLang="en-US" b="1" dirty="0" smtClean="0">
                <a:solidFill>
                  <a:srgbClr val="FFFF00"/>
                </a:solidFill>
              </a:rPr>
              <a:t>定长顺序存储表示</a:t>
            </a:r>
            <a:r>
              <a:rPr lang="zh-CN" altLang="en-US" b="1" dirty="0" smtClean="0"/>
              <a:t>：将串定义成字符数组，利用串名可以直接访问串值。用这种表示方式，串的存储空间在编译时确定，其大小不能改变。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宋体" pitchFamily="2" charset="-122"/>
              </a:rPr>
              <a:t>◆ </a:t>
            </a:r>
            <a:r>
              <a:rPr lang="zh-CN" altLang="en-US" b="1" dirty="0" smtClean="0">
                <a:solidFill>
                  <a:srgbClr val="FFFF00"/>
                </a:solidFill>
              </a:rPr>
              <a:t>堆分配存储方式</a:t>
            </a:r>
            <a:r>
              <a:rPr lang="zh-CN" altLang="en-US" b="1" dirty="0" smtClean="0"/>
              <a:t>：仍然用一组地址连续的存储单元来依次存储串中的字符序列，但串的存储空间是在程序运行时根据串的实际长度动态分配的。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>
                <a:solidFill>
                  <a:srgbClr val="FFFF00"/>
                </a:solidFill>
                <a:latin typeface="宋体" pitchFamily="2" charset="-122"/>
              </a:rPr>
              <a:t>◆ 块链存储方式</a:t>
            </a:r>
            <a:r>
              <a:rPr lang="zh-CN" altLang="en-US" b="1" dirty="0" smtClean="0">
                <a:latin typeface="宋体" pitchFamily="2" charset="-122"/>
              </a:rPr>
              <a:t>：是一种链式存储结构表示。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8113"/>
            <a:ext cx="9144000" cy="914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cs typeface="Arial" pitchFamily="34" charset="0"/>
              </a:rPr>
              <a:t>串的存储表示和实现</a:t>
            </a:r>
            <a:endParaRPr lang="zh-CN" altLang="en-US" sz="48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75"/>
            <a:ext cx="9144000" cy="838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4800" b="1" dirty="0" smtClean="0">
                <a:latin typeface="华文新魏" pitchFamily="2" charset="-122"/>
                <a:ea typeface="华文新魏" pitchFamily="2" charset="-122"/>
              </a:rPr>
              <a:t>串的定长顺序存储表示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1143000"/>
            <a:ext cx="881221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dirty="0">
                <a:latin typeface="宋体" pitchFamily="2" charset="-122"/>
                <a:ea typeface="黑体" pitchFamily="49" charset="-122"/>
              </a:rPr>
              <a:t>    </a:t>
            </a: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这种存储结构又称为</a:t>
            </a: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  <a:ea typeface="黑体" pitchFamily="49" charset="-122"/>
              </a:rPr>
              <a:t>串的顺序存储结构</a:t>
            </a: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。是用一组连续的存储单元来存放串中的字符序列。所谓定长顺序存储结构，是直接使用定长的字符数组来定义，数组的上界预先确定。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ea typeface="黑体" pitchFamily="49" charset="-122"/>
              </a:rPr>
              <a:t>定长顺序存储结构定义为：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#define MAX_STRLEN  255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黑体" pitchFamily="49" charset="-122"/>
              </a:rPr>
              <a:t>typedef</a:t>
            </a:r>
            <a:r>
              <a:rPr lang="en-US" altLang="zh-CN" sz="2800" b="1" dirty="0">
                <a:ea typeface="黑体" pitchFamily="49" charset="-122"/>
              </a:rPr>
              <a:t>  </a:t>
            </a:r>
            <a:r>
              <a:rPr lang="en-US" altLang="zh-CN" sz="2800" b="1" dirty="0" err="1">
                <a:ea typeface="黑体" pitchFamily="49" charset="-122"/>
              </a:rPr>
              <a:t>usigned</a:t>
            </a:r>
            <a:r>
              <a:rPr lang="en-US" altLang="zh-CN" sz="2800" b="1" dirty="0">
                <a:ea typeface="黑体" pitchFamily="49" charset="-122"/>
              </a:rPr>
              <a:t> char </a:t>
            </a:r>
            <a:r>
              <a:rPr lang="en-US" altLang="zh-CN" sz="2800" b="1" dirty="0" err="1">
                <a:ea typeface="黑体" pitchFamily="49" charset="-122"/>
              </a:rPr>
              <a:t>Sstring</a:t>
            </a:r>
            <a:r>
              <a:rPr lang="en-US" altLang="zh-CN" sz="2800" b="1" dirty="0">
                <a:ea typeface="黑体" pitchFamily="49" charset="-122"/>
              </a:rPr>
              <a:t>[MAX_STRLEN+1];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  <a:ea typeface="黑体" pitchFamily="49" charset="-122"/>
              </a:rPr>
              <a:t>//0</a:t>
            </a:r>
            <a:r>
              <a:rPr lang="zh-CN" altLang="en-US" sz="2800" b="1" dirty="0">
                <a:solidFill>
                  <a:srgbClr val="FFFF00"/>
                </a:solidFill>
                <a:ea typeface="黑体" pitchFamily="49" charset="-122"/>
              </a:rPr>
              <a:t>号单元存放串的长度</a:t>
            </a:r>
            <a:endParaRPr lang="en-US" altLang="zh-CN" sz="2800" b="1" dirty="0">
              <a:solidFill>
                <a:srgbClr val="FFFF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491288"/>
          </a:xfrm>
        </p:spPr>
        <p:txBody>
          <a:bodyPr>
            <a:normAutofit fontScale="47500" lnSpcReduction="20000"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solidFill>
                  <a:srgbClr val="FFFF00"/>
                </a:solidFill>
              </a:rPr>
              <a:t>1  </a:t>
            </a:r>
            <a:r>
              <a:rPr lang="zh-CN" altLang="en-US" sz="3800" b="1" dirty="0" smtClean="0">
                <a:solidFill>
                  <a:srgbClr val="FFFF00"/>
                </a:solidFill>
                <a:ea typeface="楷体_GB2312" pitchFamily="49" charset="-122"/>
              </a:rPr>
              <a:t>串的连接操作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Status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Concat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SString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&amp;T,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SString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S1,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SString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S2) { // 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算法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4.2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// 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用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T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返回由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S1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和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S2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联接而成的新串。若未截断，则返回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TRUE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，否则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FALSE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。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  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Status uncut;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if (S1[0]+S2[0] &lt;= MAXSTRLEN) {  // 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未截断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      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	for (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=1;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&lt;=S1[0];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++) T[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] = S1[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];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   	for (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=1;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&lt;=S2[0];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++) T[i+S1[0]] = S2[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];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   	T[0] = S1[0]+S2[0];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   	uncut = TRUE;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} else if (S1[0] &lt; MAXSTRLEN) {  // 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截断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      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	for (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=1;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&lt;=S1[0];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++) T[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] = S1[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];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   	for (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=S1[0]+1;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&lt;=MAXSTRLEN;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++) T[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] = S2[i-S1[0]];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   	T[0] = MAXSTRLEN;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   	uncut = FALSE;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} else { // 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截断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(</a:t>
            </a:r>
            <a:r>
              <a:rPr lang="zh-CN" altLang="en-US" sz="3800" b="1" dirty="0" smtClean="0">
                <a:ea typeface="楷体_GB2312" pitchFamily="49" charset="-122"/>
                <a:cs typeface="Courier New" pitchFamily="49" charset="0"/>
              </a:rPr>
              <a:t>仅取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S1)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   	for (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=0;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&lt;=MAXSTRLEN;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++) T[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] = S1[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];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   	uncut = FALSE;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}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   return uncut;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800" b="1" dirty="0" smtClean="0">
                <a:ea typeface="楷体_GB2312" pitchFamily="49" charset="-122"/>
                <a:cs typeface="Courier New" pitchFamily="49" charset="0"/>
              </a:rPr>
              <a:t>} // </a:t>
            </a:r>
            <a:r>
              <a:rPr lang="en-US" altLang="zh-CN" sz="3800" b="1" dirty="0" err="1" smtClean="0">
                <a:ea typeface="楷体_GB2312" pitchFamily="49" charset="-122"/>
                <a:cs typeface="Courier New" pitchFamily="49" charset="0"/>
              </a:rPr>
              <a:t>Concat</a:t>
            </a:r>
            <a:endParaRPr lang="en-US" altLang="zh-CN" b="1" dirty="0" smtClean="0">
              <a:cs typeface="Courier New" pitchFamily="49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6143625" y="5786438"/>
            <a:ext cx="2500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/>
              <a:t>P74 </a:t>
            </a:r>
            <a:r>
              <a:rPr lang="zh-CN" altLang="en-US" sz="3200"/>
              <a:t>图</a:t>
            </a:r>
            <a:r>
              <a:rPr lang="en-US" altLang="zh-CN" sz="3200"/>
              <a:t>4.1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5919788"/>
          </a:xfrm>
        </p:spPr>
        <p:txBody>
          <a:bodyPr>
            <a:normAutofit fontScale="85000" lnSpcReduction="10000"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/>
              <a:t>2   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求子串操作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Status </a:t>
            </a:r>
            <a:r>
              <a:rPr lang="en-US" altLang="zh-CN" sz="2800" b="1" dirty="0" err="1" smtClean="0">
                <a:ea typeface="楷体_GB2312" pitchFamily="49" charset="-122"/>
              </a:rPr>
              <a:t>SubString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b="1" dirty="0" err="1" smtClean="0">
                <a:ea typeface="楷体_GB2312" pitchFamily="49" charset="-122"/>
              </a:rPr>
              <a:t>SString</a:t>
            </a:r>
            <a:r>
              <a:rPr lang="en-US" altLang="zh-CN" sz="2800" b="1" dirty="0" smtClean="0">
                <a:ea typeface="楷体_GB2312" pitchFamily="49" charset="-122"/>
              </a:rPr>
              <a:t> &amp;Sub, </a:t>
            </a:r>
            <a:r>
              <a:rPr lang="en-US" altLang="zh-CN" sz="2800" b="1" dirty="0" err="1" smtClean="0">
                <a:ea typeface="楷体_GB2312" pitchFamily="49" charset="-122"/>
              </a:rPr>
              <a:t>SString</a:t>
            </a:r>
            <a:r>
              <a:rPr lang="en-US" altLang="zh-CN" sz="2800" b="1" dirty="0" smtClean="0">
                <a:ea typeface="楷体_GB2312" pitchFamily="49" charset="-122"/>
              </a:rPr>
              <a:t> S, </a:t>
            </a:r>
            <a:r>
              <a:rPr lang="en-US" altLang="zh-CN" sz="2800" b="1" dirty="0" err="1" smtClean="0"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ea typeface="楷体_GB2312" pitchFamily="49" charset="-122"/>
              </a:rPr>
              <a:t> pos, </a:t>
            </a:r>
            <a:r>
              <a:rPr lang="en-US" altLang="zh-CN" sz="2800" b="1" dirty="0" err="1" smtClean="0"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en-US" altLang="zh-CN" sz="2800" b="1" dirty="0" err="1" smtClean="0">
                <a:ea typeface="楷体_GB2312" pitchFamily="49" charset="-122"/>
              </a:rPr>
              <a:t>len</a:t>
            </a:r>
            <a:r>
              <a:rPr lang="en-US" altLang="zh-CN" sz="2800" b="1" dirty="0" smtClean="0">
                <a:ea typeface="楷体_GB2312" pitchFamily="49" charset="-122"/>
              </a:rPr>
              <a:t>)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{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// </a:t>
            </a:r>
            <a:r>
              <a:rPr lang="zh-CN" altLang="en-US" sz="2800" b="1" dirty="0" smtClean="0">
                <a:ea typeface="楷体_GB2312" pitchFamily="49" charset="-122"/>
              </a:rPr>
              <a:t>用</a:t>
            </a:r>
            <a:r>
              <a:rPr lang="en-US" altLang="zh-CN" sz="2800" b="1" dirty="0" smtClean="0">
                <a:ea typeface="楷体_GB2312" pitchFamily="49" charset="-122"/>
              </a:rPr>
              <a:t>Sub</a:t>
            </a:r>
            <a:r>
              <a:rPr lang="zh-CN" altLang="en-US" sz="2800" b="1" dirty="0" smtClean="0">
                <a:ea typeface="楷体_GB2312" pitchFamily="49" charset="-122"/>
              </a:rPr>
              <a:t>返回串</a:t>
            </a:r>
            <a:r>
              <a:rPr lang="en-US" altLang="zh-CN" sz="2800" b="1" dirty="0" smtClean="0">
                <a:ea typeface="楷体_GB2312" pitchFamily="49" charset="-122"/>
              </a:rPr>
              <a:t>S</a:t>
            </a:r>
            <a:r>
              <a:rPr lang="zh-CN" altLang="en-US" sz="2800" b="1" dirty="0" smtClean="0">
                <a:ea typeface="楷体_GB2312" pitchFamily="49" charset="-122"/>
              </a:rPr>
              <a:t>的第</a:t>
            </a:r>
            <a:r>
              <a:rPr lang="en-US" altLang="zh-CN" sz="2800" b="1" dirty="0" smtClean="0">
                <a:ea typeface="楷体_GB2312" pitchFamily="49" charset="-122"/>
              </a:rPr>
              <a:t>pos</a:t>
            </a:r>
            <a:r>
              <a:rPr lang="zh-CN" altLang="en-US" sz="2800" b="1" dirty="0" smtClean="0">
                <a:ea typeface="楷体_GB2312" pitchFamily="49" charset="-122"/>
              </a:rPr>
              <a:t>个字符起长度为</a:t>
            </a:r>
            <a:r>
              <a:rPr lang="en-US" altLang="zh-CN" sz="2800" b="1" dirty="0" err="1" smtClean="0">
                <a:ea typeface="楷体_GB2312" pitchFamily="49" charset="-122"/>
              </a:rPr>
              <a:t>len</a:t>
            </a:r>
            <a:r>
              <a:rPr lang="zh-CN" altLang="en-US" sz="2800" b="1" dirty="0" smtClean="0">
                <a:ea typeface="楷体_GB2312" pitchFamily="49" charset="-122"/>
              </a:rPr>
              <a:t>的子串。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楷体_GB2312" pitchFamily="49" charset="-122"/>
              </a:rPr>
              <a:t>   </a:t>
            </a:r>
            <a:r>
              <a:rPr lang="en-US" altLang="zh-CN" sz="2800" b="1" dirty="0" smtClean="0">
                <a:ea typeface="楷体_GB2312" pitchFamily="49" charset="-122"/>
              </a:rPr>
              <a:t>// </a:t>
            </a:r>
            <a:r>
              <a:rPr lang="zh-CN" altLang="en-US" sz="2800" b="1" dirty="0" smtClean="0">
                <a:ea typeface="楷体_GB2312" pitchFamily="49" charset="-122"/>
              </a:rPr>
              <a:t>其中，</a:t>
            </a:r>
            <a:r>
              <a:rPr lang="en-US" altLang="zh-CN" sz="2800" b="1" dirty="0" smtClean="0">
                <a:ea typeface="楷体_GB2312" pitchFamily="49" charset="-122"/>
              </a:rPr>
              <a:t>1≤pos≤StrLength(S)</a:t>
            </a:r>
            <a:r>
              <a:rPr lang="zh-CN" altLang="en-US" sz="2800" b="1" dirty="0" smtClean="0">
                <a:ea typeface="楷体_GB2312" pitchFamily="49" charset="-122"/>
              </a:rPr>
              <a:t>且</a:t>
            </a:r>
            <a:r>
              <a:rPr lang="en-US" altLang="zh-CN" sz="2800" b="1" dirty="0" smtClean="0">
                <a:ea typeface="楷体_GB2312" pitchFamily="49" charset="-122"/>
              </a:rPr>
              <a:t>0≤len≤StrLength(S)-pos+1</a:t>
            </a:r>
            <a:r>
              <a:rPr lang="zh-CN" altLang="en-US" sz="2800" b="1" dirty="0" smtClean="0">
                <a:ea typeface="楷体_GB2312" pitchFamily="49" charset="-122"/>
              </a:rPr>
              <a:t>。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ea typeface="楷体_GB2312" pitchFamily="49" charset="-122"/>
              </a:rPr>
              <a:t>   </a:t>
            </a:r>
            <a:r>
              <a:rPr lang="en-US" altLang="zh-CN" sz="2800" b="1" dirty="0" err="1" smtClean="0">
                <a:ea typeface="楷体_GB2312" pitchFamily="49" charset="-122"/>
              </a:rPr>
              <a:t>int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if (pos &lt; 1 || pos &gt; S[0] || </a:t>
            </a:r>
            <a:r>
              <a:rPr lang="en-US" altLang="zh-CN" sz="2800" b="1" dirty="0" err="1" smtClean="0">
                <a:ea typeface="楷体_GB2312" pitchFamily="49" charset="-122"/>
              </a:rPr>
              <a:t>len</a:t>
            </a:r>
            <a:r>
              <a:rPr lang="en-US" altLang="zh-CN" sz="2800" b="1" dirty="0" smtClean="0">
                <a:ea typeface="楷体_GB2312" pitchFamily="49" charset="-122"/>
              </a:rPr>
              <a:t> &lt; 0 || </a:t>
            </a:r>
            <a:r>
              <a:rPr lang="en-US" altLang="zh-CN" sz="2800" b="1" dirty="0" err="1" smtClean="0">
                <a:ea typeface="楷体_GB2312" pitchFamily="49" charset="-122"/>
              </a:rPr>
              <a:t>len</a:t>
            </a:r>
            <a:r>
              <a:rPr lang="en-US" altLang="zh-CN" sz="2800" b="1" dirty="0" smtClean="0">
                <a:ea typeface="楷体_GB2312" pitchFamily="49" charset="-122"/>
              </a:rPr>
              <a:t> &gt; S[0]-pos+1)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return ERROR;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for(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=1; 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&lt;=</a:t>
            </a:r>
            <a:r>
              <a:rPr lang="en-US" altLang="zh-CN" sz="2800" b="1" dirty="0" err="1" smtClean="0">
                <a:ea typeface="楷体_GB2312" pitchFamily="49" charset="-122"/>
              </a:rPr>
              <a:t>len</a:t>
            </a:r>
            <a:r>
              <a:rPr lang="en-US" altLang="zh-CN" sz="2800" b="1" dirty="0" smtClean="0">
                <a:ea typeface="楷体_GB2312" pitchFamily="49" charset="-122"/>
              </a:rPr>
              <a:t>; 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++)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   Sub[</a:t>
            </a:r>
            <a:r>
              <a:rPr lang="en-US" altLang="zh-CN" sz="2800" b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] = S[pos+i-1];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Sub[0] = </a:t>
            </a:r>
            <a:r>
              <a:rPr lang="en-US" altLang="zh-CN" sz="2800" b="1" dirty="0" err="1" smtClean="0">
                <a:ea typeface="楷体_GB2312" pitchFamily="49" charset="-122"/>
              </a:rPr>
              <a:t>len</a:t>
            </a:r>
            <a:r>
              <a:rPr lang="en-US" altLang="zh-CN" sz="2800" b="1" dirty="0" smtClean="0">
                <a:ea typeface="楷体_GB2312" pitchFamily="49" charset="-122"/>
              </a:rPr>
              <a:t>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   return OK;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ea typeface="楷体_GB2312" pitchFamily="49" charset="-122"/>
              </a:rPr>
              <a:t>} // </a:t>
            </a:r>
            <a:r>
              <a:rPr lang="en-US" altLang="zh-CN" sz="2800" b="1" dirty="0" err="1" smtClean="0">
                <a:ea typeface="楷体_GB2312" pitchFamily="49" charset="-122"/>
              </a:rPr>
              <a:t>SubString</a:t>
            </a:r>
            <a:endParaRPr lang="en-US" altLang="zh-CN" sz="2800" b="1" dirty="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6050"/>
            <a:ext cx="9001156" cy="762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串的堆分配存储表示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9388" y="981075"/>
            <a:ext cx="8763000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    实现方法：系统提供一个空间足够大且地址连续的存储空间</a:t>
            </a:r>
            <a:r>
              <a:rPr lang="en-US" altLang="zh-CN" sz="2800" b="1" dirty="0">
                <a:latin typeface="宋体" pitchFamily="2" charset="-122"/>
                <a:ea typeface="黑体" pitchFamily="49" charset="-122"/>
              </a:rPr>
              <a:t>(</a:t>
            </a: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称为</a:t>
            </a:r>
            <a:r>
              <a:rPr lang="zh-CN" altLang="en-US" sz="2800" b="1" dirty="0">
                <a:ea typeface="黑体" pitchFamily="49" charset="-122"/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  <a:ea typeface="黑体" pitchFamily="49" charset="-122"/>
              </a:rPr>
              <a:t>堆</a:t>
            </a:r>
            <a:r>
              <a:rPr lang="zh-CN" altLang="en-US" sz="2800" b="1" dirty="0">
                <a:ea typeface="黑体" pitchFamily="49" charset="-122"/>
              </a:rPr>
              <a:t>”</a:t>
            </a:r>
            <a:r>
              <a:rPr lang="en-US" altLang="zh-CN" sz="2800" b="1" dirty="0">
                <a:latin typeface="宋体" pitchFamily="2" charset="-122"/>
                <a:ea typeface="黑体" pitchFamily="49" charset="-122"/>
              </a:rPr>
              <a:t>)</a:t>
            </a: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供串使用。可使用</a:t>
            </a:r>
            <a:r>
              <a:rPr lang="en-US" altLang="zh-CN" sz="2800" b="1" dirty="0">
                <a:ea typeface="黑体" pitchFamily="49" charset="-122"/>
              </a:rPr>
              <a:t>C++</a:t>
            </a: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语言的动态存储分配运算符</a:t>
            </a:r>
            <a:r>
              <a:rPr lang="en-US" altLang="zh-CN" sz="2800" b="1" dirty="0">
                <a:ea typeface="黑体" pitchFamily="49" charset="-122"/>
              </a:rPr>
              <a:t>new</a:t>
            </a:r>
            <a:r>
              <a:rPr lang="zh-CN" altLang="en-US" sz="2800" b="1" dirty="0">
                <a:ea typeface="黑体" pitchFamily="49" charset="-122"/>
              </a:rPr>
              <a:t>和</a:t>
            </a:r>
            <a:r>
              <a:rPr lang="en-US" altLang="zh-CN" sz="2800" b="1" dirty="0">
                <a:ea typeface="黑体" pitchFamily="49" charset="-122"/>
              </a:rPr>
              <a:t>delete</a:t>
            </a:r>
            <a:r>
              <a:rPr lang="zh-CN" altLang="en-US" sz="2800" b="1" dirty="0">
                <a:ea typeface="黑体" pitchFamily="49" charset="-122"/>
              </a:rPr>
              <a:t>来</a:t>
            </a: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管理。</a:t>
            </a:r>
            <a:endParaRPr lang="zh-CN" altLang="en-US" sz="2800" b="1" dirty="0"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  <a:ea typeface="黑体" pitchFamily="49" charset="-122"/>
              </a:rPr>
              <a:t>    特点是：仍然以一组地址连续的存储空间来存储字符串值，但其所需的存储空间是在程序执行过程中动态分配，故是动态的，变长的。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ea typeface="黑体" pitchFamily="49" charset="-122"/>
              </a:rPr>
              <a:t>串的堆式存储结构的类型定义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黑体" pitchFamily="49" charset="-122"/>
              </a:rPr>
              <a:t>typedef</a:t>
            </a:r>
            <a:r>
              <a:rPr lang="en-US" altLang="zh-CN" sz="2800" b="1" dirty="0">
                <a:ea typeface="黑体" pitchFamily="49" charset="-122"/>
              </a:rPr>
              <a:t>  </a:t>
            </a:r>
            <a:r>
              <a:rPr lang="en-US" altLang="zh-CN" sz="2800" b="1" dirty="0" err="1">
                <a:ea typeface="黑体" pitchFamily="49" charset="-122"/>
              </a:rPr>
              <a:t>struct</a:t>
            </a:r>
            <a:endParaRPr lang="en-US" altLang="zh-CN" sz="2800" b="1" dirty="0">
              <a:ea typeface="黑体" pitchFamily="49" charset="-122"/>
            </a:endParaRP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{  char *</a:t>
            </a:r>
            <a:r>
              <a:rPr lang="en-US" altLang="zh-CN" sz="2800" b="1" dirty="0" err="1">
                <a:ea typeface="黑体" pitchFamily="49" charset="-122"/>
              </a:rPr>
              <a:t>ch</a:t>
            </a:r>
            <a:r>
              <a:rPr lang="en-US" altLang="zh-CN" sz="2800" b="1" dirty="0">
                <a:ea typeface="黑体" pitchFamily="49" charset="-122"/>
              </a:rPr>
              <a:t>;    </a:t>
            </a:r>
            <a:endParaRPr lang="en-US" altLang="zh-CN" b="1" dirty="0">
              <a:ea typeface="黑体" pitchFamily="49" charset="-122"/>
            </a:endParaRP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黑体" pitchFamily="49" charset="-122"/>
              </a:rPr>
              <a:t>int</a:t>
            </a:r>
            <a:r>
              <a:rPr lang="en-US" altLang="zh-CN" sz="2800" b="1" dirty="0">
                <a:ea typeface="黑体" pitchFamily="49" charset="-122"/>
              </a:rPr>
              <a:t> length;  </a:t>
            </a:r>
            <a:endParaRPr lang="en-US" altLang="zh-CN" b="1" dirty="0">
              <a:ea typeface="黑体" pitchFamily="49" charset="-122"/>
            </a:endParaRP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} </a:t>
            </a:r>
            <a:r>
              <a:rPr lang="en-US" altLang="zh-CN" sz="2800" b="1" dirty="0" err="1">
                <a:ea typeface="黑体" pitchFamily="49" charset="-122"/>
              </a:rPr>
              <a:t>HString</a:t>
            </a:r>
            <a:r>
              <a:rPr lang="en-US" altLang="zh-CN" sz="2800" b="1" dirty="0">
                <a:ea typeface="黑体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1067</TotalTime>
  <Words>3070</Words>
  <Application>Microsoft Office PowerPoint</Application>
  <PresentationFormat>全屏显示(4:3)</PresentationFormat>
  <Paragraphs>442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 Unicode MS</vt:lpstr>
      <vt:lpstr>仿宋_GB2312</vt:lpstr>
      <vt:lpstr>黑体</vt:lpstr>
      <vt:lpstr>华文彩云</vt:lpstr>
      <vt:lpstr>华文新魏</vt:lpstr>
      <vt:lpstr>楷体_GB2312</vt:lpstr>
      <vt:lpstr>宋体</vt:lpstr>
      <vt:lpstr>Arial</vt:lpstr>
      <vt:lpstr>Calibri</vt:lpstr>
      <vt:lpstr>Courier New</vt:lpstr>
      <vt:lpstr>Franklin Gothic Book</vt:lpstr>
      <vt:lpstr>Times New Roman</vt:lpstr>
      <vt:lpstr>Wingdings</vt:lpstr>
      <vt:lpstr>Wingdings 2</vt:lpstr>
      <vt:lpstr>技巧</vt:lpstr>
      <vt:lpstr>第四章   串</vt:lpstr>
      <vt:lpstr>串类型的定义</vt:lpstr>
      <vt:lpstr>PowerPoint 演示文稿</vt:lpstr>
      <vt:lpstr>PowerPoint 演示文稿</vt:lpstr>
      <vt:lpstr>串的存储表示和实现</vt:lpstr>
      <vt:lpstr>串的定长顺序存储表示</vt:lpstr>
      <vt:lpstr>PowerPoint 演示文稿</vt:lpstr>
      <vt:lpstr>PowerPoint 演示文稿</vt:lpstr>
      <vt:lpstr>串的堆分配存储表示</vt:lpstr>
      <vt:lpstr>PowerPoint 演示文稿</vt:lpstr>
      <vt:lpstr>串的链式存储表示</vt:lpstr>
      <vt:lpstr>PowerPoint 演示文稿</vt:lpstr>
      <vt:lpstr>PowerPoint 演示文稿</vt:lpstr>
      <vt:lpstr>串的模式匹配算法</vt:lpstr>
      <vt:lpstr>PowerPoint 演示文稿</vt:lpstr>
      <vt:lpstr>PowerPoint 演示文稿</vt:lpstr>
      <vt:lpstr>PowerPoint 演示文稿</vt:lpstr>
      <vt:lpstr>PowerPoint 演示文稿</vt:lpstr>
      <vt:lpstr>模式匹配的一种改进算法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串</dc:title>
  <dc:creator>GY_BIG</dc:creator>
  <cp:lastModifiedBy>杨冠羽</cp:lastModifiedBy>
  <cp:revision>70</cp:revision>
  <dcterms:created xsi:type="dcterms:W3CDTF">2013-10-02T16:21:56Z</dcterms:created>
  <dcterms:modified xsi:type="dcterms:W3CDTF">2017-10-26T16:10:22Z</dcterms:modified>
</cp:coreProperties>
</file>