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74"/>
  </p:notesMasterIdLst>
  <p:handoutMasterIdLst>
    <p:handoutMasterId r:id="rId75"/>
  </p:handoutMasterIdLst>
  <p:sldIdLst>
    <p:sldId id="256" r:id="rId2"/>
    <p:sldId id="259" r:id="rId3"/>
    <p:sldId id="260" r:id="rId4"/>
    <p:sldId id="261" r:id="rId5"/>
    <p:sldId id="262" r:id="rId6"/>
    <p:sldId id="263" r:id="rId7"/>
    <p:sldId id="264" r:id="rId8"/>
    <p:sldId id="435" r:id="rId9"/>
    <p:sldId id="413" r:id="rId10"/>
    <p:sldId id="267" r:id="rId11"/>
    <p:sldId id="268" r:id="rId12"/>
    <p:sldId id="269" r:id="rId13"/>
    <p:sldId id="417" r:id="rId14"/>
    <p:sldId id="276" r:id="rId15"/>
    <p:sldId id="420" r:id="rId16"/>
    <p:sldId id="277" r:id="rId17"/>
    <p:sldId id="278" r:id="rId18"/>
    <p:sldId id="279" r:id="rId19"/>
    <p:sldId id="436" r:id="rId20"/>
    <p:sldId id="298" r:id="rId21"/>
    <p:sldId id="299" r:id="rId22"/>
    <p:sldId id="300" r:id="rId23"/>
    <p:sldId id="301" r:id="rId24"/>
    <p:sldId id="302" r:id="rId25"/>
    <p:sldId id="425" r:id="rId26"/>
    <p:sldId id="304" r:id="rId27"/>
    <p:sldId id="305" r:id="rId28"/>
    <p:sldId id="306" r:id="rId29"/>
    <p:sldId id="307" r:id="rId30"/>
    <p:sldId id="443" r:id="rId31"/>
    <p:sldId id="329" r:id="rId32"/>
    <p:sldId id="330" r:id="rId33"/>
    <p:sldId id="331" r:id="rId34"/>
    <p:sldId id="445" r:id="rId35"/>
    <p:sldId id="343" r:id="rId36"/>
    <p:sldId id="345" r:id="rId37"/>
    <p:sldId id="438" r:id="rId38"/>
    <p:sldId id="437" r:id="rId39"/>
    <p:sldId id="344" r:id="rId40"/>
    <p:sldId id="354" r:id="rId41"/>
    <p:sldId id="439" r:id="rId42"/>
    <p:sldId id="440" r:id="rId43"/>
    <p:sldId id="378" r:id="rId44"/>
    <p:sldId id="379" r:id="rId45"/>
    <p:sldId id="380" r:id="rId46"/>
    <p:sldId id="381" r:id="rId47"/>
    <p:sldId id="382" r:id="rId48"/>
    <p:sldId id="383" r:id="rId49"/>
    <p:sldId id="385" r:id="rId50"/>
    <p:sldId id="386" r:id="rId51"/>
    <p:sldId id="387" r:id="rId52"/>
    <p:sldId id="388" r:id="rId53"/>
    <p:sldId id="450" r:id="rId54"/>
    <p:sldId id="397" r:id="rId55"/>
    <p:sldId id="398" r:id="rId56"/>
    <p:sldId id="399" r:id="rId57"/>
    <p:sldId id="400" r:id="rId58"/>
    <p:sldId id="401" r:id="rId59"/>
    <p:sldId id="402" r:id="rId60"/>
    <p:sldId id="403" r:id="rId61"/>
    <p:sldId id="404" r:id="rId62"/>
    <p:sldId id="405" r:id="rId63"/>
    <p:sldId id="451" r:id="rId64"/>
    <p:sldId id="452" r:id="rId65"/>
    <p:sldId id="453" r:id="rId66"/>
    <p:sldId id="454" r:id="rId67"/>
    <p:sldId id="455" r:id="rId68"/>
    <p:sldId id="456" r:id="rId69"/>
    <p:sldId id="457" r:id="rId70"/>
    <p:sldId id="458" r:id="rId71"/>
    <p:sldId id="459" r:id="rId72"/>
    <p:sldId id="460" r:id="rId73"/>
  </p:sldIdLst>
  <p:sldSz cx="9144000" cy="6858000" type="screen4x3"/>
  <p:notesSz cx="7099300" cy="10234613"/>
  <p:defaultTextStyle>
    <a:defPPr>
      <a:defRPr lang="zh-CN"/>
    </a:defPPr>
    <a:lvl1pPr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1pPr>
    <a:lvl2pPr marL="457200"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2pPr>
    <a:lvl3pPr marL="914400"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3pPr>
    <a:lvl4pPr marL="1371600"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4pPr>
    <a:lvl5pPr marL="1828800"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5pPr>
    <a:lvl6pPr marL="2286000" algn="l" defTabSz="914400" rtl="0" eaLnBrk="1" latinLnBrk="0" hangingPunct="1">
      <a:defRPr sz="4000" kern="1200">
        <a:solidFill>
          <a:schemeClr val="tx1"/>
        </a:solidFill>
        <a:latin typeface="Times New Roman" pitchFamily="18" charset="0"/>
        <a:ea typeface="仿宋_GB2312" pitchFamily="49" charset="-122"/>
        <a:cs typeface="+mn-cs"/>
      </a:defRPr>
    </a:lvl6pPr>
    <a:lvl7pPr marL="2743200" algn="l" defTabSz="914400" rtl="0" eaLnBrk="1" latinLnBrk="0" hangingPunct="1">
      <a:defRPr sz="4000" kern="1200">
        <a:solidFill>
          <a:schemeClr val="tx1"/>
        </a:solidFill>
        <a:latin typeface="Times New Roman" pitchFamily="18" charset="0"/>
        <a:ea typeface="仿宋_GB2312" pitchFamily="49" charset="-122"/>
        <a:cs typeface="+mn-cs"/>
      </a:defRPr>
    </a:lvl7pPr>
    <a:lvl8pPr marL="3200400" algn="l" defTabSz="914400" rtl="0" eaLnBrk="1" latinLnBrk="0" hangingPunct="1">
      <a:defRPr sz="4000" kern="1200">
        <a:solidFill>
          <a:schemeClr val="tx1"/>
        </a:solidFill>
        <a:latin typeface="Times New Roman" pitchFamily="18" charset="0"/>
        <a:ea typeface="仿宋_GB2312" pitchFamily="49" charset="-122"/>
        <a:cs typeface="+mn-cs"/>
      </a:defRPr>
    </a:lvl8pPr>
    <a:lvl9pPr marL="3657600" algn="l" defTabSz="914400" rtl="0" eaLnBrk="1" latinLnBrk="0" hangingPunct="1">
      <a:defRPr sz="4000" kern="1200">
        <a:solidFill>
          <a:schemeClr val="tx1"/>
        </a:solidFill>
        <a:latin typeface="Times New Roman" pitchFamily="18" charset="0"/>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4FC0A"/>
    <a:srgbClr val="FFFFFF"/>
    <a:srgbClr val="009900"/>
    <a:srgbClr val="CCFF99"/>
    <a:srgbClr val="FFFF99"/>
    <a:srgbClr val="800080"/>
    <a:srgbClr val="CC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555"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AC3CA781-86E7-44C7-8A87-CDC6FBEDE7EC}" type="datetimeFigureOut">
              <a:rPr lang="zh-CN" altLang="en-US" smtClean="0"/>
              <a:pPr/>
              <a:t>2017/12/5</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D9EC444-43FA-4BAB-8338-2A2BEDDD3CF5}" type="slidenum">
              <a:rPr lang="zh-CN" altLang="en-US" smtClean="0"/>
              <a:pPr/>
              <a:t>‹#›</a:t>
            </a:fld>
            <a:endParaRPr lang="zh-CN" altLang="en-US"/>
          </a:p>
        </p:txBody>
      </p:sp>
    </p:spTree>
    <p:extLst>
      <p:ext uri="{BB962C8B-B14F-4D97-AF65-F5344CB8AC3E}">
        <p14:creationId xmlns:p14="http://schemas.microsoft.com/office/powerpoint/2010/main" val="21257028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845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a:latin typeface="Arial" charset="0"/>
                <a:ea typeface="宋体" pitchFamily="2" charset="-122"/>
              </a:defRPr>
            </a:lvl1pPr>
          </a:lstStyle>
          <a:p>
            <a:endParaRPr lang="en-US" altLang="zh-CN"/>
          </a:p>
        </p:txBody>
      </p:sp>
      <p:sp>
        <p:nvSpPr>
          <p:cNvPr id="488451"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endParaRPr lang="en-US" altLang="zh-CN"/>
          </a:p>
        </p:txBody>
      </p:sp>
      <p:sp>
        <p:nvSpPr>
          <p:cNvPr id="48845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488453"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88454"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a:latin typeface="Arial" charset="0"/>
                <a:ea typeface="宋体" pitchFamily="2" charset="-122"/>
              </a:defRPr>
            </a:lvl1pPr>
          </a:lstStyle>
          <a:p>
            <a:endParaRPr lang="en-US" altLang="zh-CN"/>
          </a:p>
        </p:txBody>
      </p:sp>
      <p:sp>
        <p:nvSpPr>
          <p:cNvPr id="488455"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fld id="{A6F8FB19-D080-4734-AA93-FE2BE0764909}" type="slidenum">
              <a:rPr lang="en-US" altLang="zh-CN"/>
              <a:pPr/>
              <a:t>‹#›</a:t>
            </a:fld>
            <a:endParaRPr lang="en-US" altLang="zh-CN"/>
          </a:p>
        </p:txBody>
      </p:sp>
    </p:spTree>
    <p:extLst>
      <p:ext uri="{BB962C8B-B14F-4D97-AF65-F5344CB8AC3E}">
        <p14:creationId xmlns:p14="http://schemas.microsoft.com/office/powerpoint/2010/main" val="241699005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F8FB19-D080-4734-AA93-FE2BE0764909}" type="slidenum">
              <a:rPr lang="en-US" altLang="zh-CN" smtClean="0"/>
              <a:pPr/>
              <a:t>35</a:t>
            </a:fld>
            <a:endParaRPr lang="en-US" altLang="zh-CN"/>
          </a:p>
        </p:txBody>
      </p:sp>
    </p:spTree>
    <p:extLst>
      <p:ext uri="{BB962C8B-B14F-4D97-AF65-F5344CB8AC3E}">
        <p14:creationId xmlns:p14="http://schemas.microsoft.com/office/powerpoint/2010/main" val="4129351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F8FB19-D080-4734-AA93-FE2BE0764909}" type="slidenum">
              <a:rPr lang="en-US" altLang="zh-CN" smtClean="0"/>
              <a:pPr/>
              <a:t>43</a:t>
            </a:fld>
            <a:endParaRPr lang="en-US" altLang="zh-CN"/>
          </a:p>
        </p:txBody>
      </p:sp>
    </p:spTree>
    <p:extLst>
      <p:ext uri="{BB962C8B-B14F-4D97-AF65-F5344CB8AC3E}">
        <p14:creationId xmlns:p14="http://schemas.microsoft.com/office/powerpoint/2010/main" val="2268794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dirty="0" smtClean="0"/>
              <a:t>单击此处编辑母版标题样式</a:t>
            </a:r>
            <a:endParaRPr kumimoji="0" lang="en-US" dirty="0"/>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p:txBody>
          <a:bodyPr/>
          <a:lstStyle/>
          <a:p>
            <a:endParaRPr lang="en-US" altLang="zh-CN"/>
          </a:p>
        </p:txBody>
      </p:sp>
      <p:sp>
        <p:nvSpPr>
          <p:cNvPr id="27" name="灯片编号占位符 26"/>
          <p:cNvSpPr>
            <a:spLocks noGrp="1"/>
          </p:cNvSpPr>
          <p:nvPr>
            <p:ph type="sldNum" sz="quarter" idx="12"/>
          </p:nvPr>
        </p:nvSpPr>
        <p:spPr/>
        <p:txBody>
          <a:bodyPr/>
          <a:lstStyle/>
          <a:p>
            <a:fld id="{6BE14730-F0C2-48E9-A26C-18AF167011E4}"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lvl1pPr>
              <a:defRPr baseline="0">
                <a:latin typeface="宋体" pitchFamily="2" charset="-122"/>
              </a:defRPr>
            </a:lvl1pPr>
            <a:lvl2pPr>
              <a:defRPr baseline="0">
                <a:latin typeface="宋体" pitchFamily="2" charset="-122"/>
              </a:defRPr>
            </a:lvl2pPr>
            <a:lvl3pPr>
              <a:defRPr baseline="0">
                <a:latin typeface="宋体" pitchFamily="2" charset="-122"/>
              </a:defRPr>
            </a:lvl3pPr>
            <a:lvl4pPr>
              <a:defRPr baseline="0">
                <a:latin typeface="宋体" pitchFamily="2" charset="-122"/>
              </a:defRPr>
            </a:lvl4pPr>
            <a:lvl5pPr>
              <a:defRPr baseline="0">
                <a:latin typeface="宋体" pitchFamily="2"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A17EA50A-922D-41E6-B4A1-D010480F0D51}" type="slidenum">
              <a:rPr lang="en-US" altLang="zh-CN" smtClean="0"/>
              <a:pPr/>
              <a:t>‹#›</a:t>
            </a:fld>
            <a:endParaRPr lang="en-US" altLang="zh-CN" dirty="0"/>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66D058B-8DE8-424D-AE7D-35C763E9DAFD}" type="slidenum">
              <a:rPr lang="en-US" altLang="zh-CN" smtClean="0"/>
              <a:pPr/>
              <a:t>‹#›</a:t>
            </a:fld>
            <a:endParaRPr lang="en-US" altLang="zh-CN" dirty="0"/>
          </a:p>
        </p:txBody>
      </p:sp>
    </p:spTree>
  </p:cSld>
  <p:clrMapOvr>
    <a:overrideClrMapping bg1="dk1" tx1="lt1" bg2="dk2" tx2="lt2" accent1="accent1" accent2="accent2" accent3="accent3" accent4="accent4" accent5="accent5" accent6="accent6" hlink="hlink" folHlink="folHlink"/>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7EEA1115-BFFF-4C66-B2DD-0D111BBD78CC}" type="slidenum">
              <a:rPr lang="en-US" altLang="zh-CN" smtClean="0"/>
              <a:pPr/>
              <a:t>‹#›</a:t>
            </a:fld>
            <a:endParaRPr lang="en-US" altLang="zh-CN"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4D383CEF-7435-4F5E-B139-BD952416C33C}" type="slidenum">
              <a:rPr lang="en-US" altLang="zh-CN" smtClean="0"/>
              <a:pPr/>
              <a:t>‹#›</a:t>
            </a:fld>
            <a:endParaRPr lang="en-US" altLang="zh-CN"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endParaRPr lang="en-US" altLang="zh-CN"/>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ltLang="zh-CN"/>
          </a:p>
        </p:txBody>
      </p:sp>
      <p:sp>
        <p:nvSpPr>
          <p:cNvPr id="18" name="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r>
              <a:rPr lang="en-US" altLang="zh-CN" smtClean="0"/>
              <a:t>146-</a:t>
            </a:r>
            <a:fld id="{75E247C2-7E08-4337-BD75-409CFB2924AA}" type="slidenum">
              <a:rPr lang="en-US" altLang="zh-CN" smtClean="0"/>
              <a:pPr/>
              <a:t>‹#›</a:t>
            </a:fld>
            <a:endParaRPr lang="en-US" altLang="zh-CN"/>
          </a:p>
        </p:txBody>
      </p:sp>
      <p:sp>
        <p:nvSpPr>
          <p:cNvPr id="11" name="Line 17"/>
          <p:cNvSpPr>
            <a:spLocks noChangeShapeType="1"/>
          </p:cNvSpPr>
          <p:nvPr userDrawn="1"/>
        </p:nvSpPr>
        <p:spPr bwMode="auto">
          <a:xfrm>
            <a:off x="0" y="6524625"/>
            <a:ext cx="7740650" cy="0"/>
          </a:xfrm>
          <a:prstGeom prst="line">
            <a:avLst/>
          </a:prstGeom>
          <a:noFill/>
          <a:ln w="57150">
            <a:solidFill>
              <a:schemeClr val="bg2"/>
            </a:solidFill>
            <a:round/>
            <a:headEnd/>
            <a:tailEnd/>
          </a:ln>
          <a:effectLst/>
        </p:spPr>
        <p:txBody>
          <a:bodyPr/>
          <a:lstStyle/>
          <a:p>
            <a:endParaRPr lang="zh-CN" altLang="en-US"/>
          </a:p>
        </p:txBody>
      </p:sp>
    </p:spTree>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90" r:id="rId5"/>
  </p:sldLayoutIdLst>
  <p:transition spd="med">
    <p:wipe dir="r"/>
  </p:transition>
  <p:timing>
    <p:tnLst>
      <p:par>
        <p:cTn id="1" dur="indefinite" restart="never" nodeType="tmRoot"/>
      </p:par>
    </p:tnLst>
  </p:timing>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663952" y="1772816"/>
            <a:ext cx="6480048" cy="2301240"/>
          </a:xfrm>
        </p:spPr>
        <p:txBody>
          <a:bodyPr/>
          <a:lstStyle/>
          <a:p>
            <a:pPr algn="ctr"/>
            <a:r>
              <a:rPr lang="zh-CN" altLang="en-US" sz="6600" dirty="0" smtClean="0">
                <a:latin typeface="华文彩云" pitchFamily="2" charset="-122"/>
                <a:ea typeface="华文彩云" pitchFamily="2" charset="-122"/>
              </a:rPr>
              <a:t>第七章  </a:t>
            </a:r>
            <a:r>
              <a:rPr lang="zh-CN" altLang="en-US" sz="6600" dirty="0">
                <a:latin typeface="华文彩云" pitchFamily="2" charset="-122"/>
                <a:ea typeface="华文彩云" pitchFamily="2" charset="-122"/>
              </a:rPr>
              <a:t>图</a:t>
            </a:r>
          </a:p>
        </p:txBody>
      </p:sp>
      <p:sp>
        <p:nvSpPr>
          <p:cNvPr id="7" name="TextBox 6"/>
          <p:cNvSpPr txBox="1"/>
          <p:nvPr/>
        </p:nvSpPr>
        <p:spPr>
          <a:xfrm>
            <a:off x="2951820" y="5769260"/>
            <a:ext cx="3564396" cy="584775"/>
          </a:xfrm>
          <a:prstGeom prst="rect">
            <a:avLst/>
          </a:prstGeom>
          <a:noFill/>
        </p:spPr>
        <p:txBody>
          <a:bodyPr wrap="square" rtlCol="0">
            <a:spAutoFit/>
          </a:bodyPr>
          <a:lstStyle/>
          <a:p>
            <a:fld id="{D666F814-19E4-4FC3-990E-B56836895AA1}" type="datetime2">
              <a:rPr lang="zh-CN" altLang="en-US" sz="3200" smtClean="0"/>
              <a:pPr/>
              <a:t>2017年12月5日</a:t>
            </a:fld>
            <a:endParaRPr lang="zh-CN" altLang="en-US" sz="3200" dirty="0"/>
          </a:p>
        </p:txBody>
      </p:sp>
      <p:sp>
        <p:nvSpPr>
          <p:cNvPr id="11" name="灯片编号占位符 10"/>
          <p:cNvSpPr>
            <a:spLocks noGrp="1"/>
          </p:cNvSpPr>
          <p:nvPr>
            <p:ph type="sldNum" sz="quarter" idx="12"/>
          </p:nvPr>
        </p:nvSpPr>
        <p:spPr/>
        <p:txBody>
          <a:bodyPr/>
          <a:lstStyle/>
          <a:p>
            <a:fld id="{6BE14730-F0C2-48E9-A26C-18AF167011E4}" type="slidenum">
              <a:rPr lang="en-US" altLang="zh-CN" smtClean="0"/>
              <a:pPr/>
              <a:t>1</a:t>
            </a:fld>
            <a:endParaRPr lang="en-US" altLang="zh-CN"/>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Rectangle 4"/>
          <p:cNvSpPr>
            <a:spLocks noGrp="1" noChangeArrowheads="1"/>
          </p:cNvSpPr>
          <p:nvPr>
            <p:ph idx="1"/>
          </p:nvPr>
        </p:nvSpPr>
        <p:spPr>
          <a:xfrm>
            <a:off x="566738" y="5381625"/>
            <a:ext cx="8001000" cy="1143000"/>
          </a:xfrm>
        </p:spPr>
        <p:txBody>
          <a:bodyPr/>
          <a:lstStyle/>
          <a:p>
            <a:pPr>
              <a:spcBef>
                <a:spcPct val="5000"/>
              </a:spcBef>
              <a:buClrTx/>
              <a:buSzPct val="50000"/>
            </a:pPr>
            <a:r>
              <a:rPr lang="zh-CN" altLang="en-US" sz="3000" b="1" dirty="0">
                <a:ea typeface="仿宋_GB2312" pitchFamily="49" charset="-122"/>
              </a:rPr>
              <a:t>无向图的邻接矩阵是对称的</a:t>
            </a:r>
            <a:r>
              <a:rPr lang="en-US" altLang="zh-CN" sz="3000" b="1" dirty="0">
                <a:ea typeface="仿宋_GB2312" pitchFamily="49" charset="-122"/>
              </a:rPr>
              <a:t>;</a:t>
            </a:r>
          </a:p>
          <a:p>
            <a:pPr>
              <a:spcBef>
                <a:spcPct val="5000"/>
              </a:spcBef>
              <a:buClrTx/>
              <a:buSzPct val="50000"/>
            </a:pPr>
            <a:r>
              <a:rPr lang="zh-CN" altLang="en-US" sz="3000" b="1" dirty="0">
                <a:ea typeface="仿宋_GB2312" pitchFamily="49" charset="-122"/>
              </a:rPr>
              <a:t>有向图的邻接矩阵可能是不对称的。</a:t>
            </a:r>
            <a:endParaRPr lang="zh-CN" altLang="en-US" sz="3000" dirty="0"/>
          </a:p>
        </p:txBody>
      </p:sp>
      <p:graphicFrame>
        <p:nvGraphicFramePr>
          <p:cNvPr id="316433" name="Object 17"/>
          <p:cNvGraphicFramePr>
            <a:graphicFrameLocks noChangeAspect="1"/>
          </p:cNvGraphicFramePr>
          <p:nvPr/>
        </p:nvGraphicFramePr>
        <p:xfrm>
          <a:off x="3211513" y="423863"/>
          <a:ext cx="4883150" cy="2454275"/>
        </p:xfrm>
        <a:graphic>
          <a:graphicData uri="http://schemas.openxmlformats.org/presentationml/2006/ole">
            <mc:AlternateContent xmlns:mc="http://schemas.openxmlformats.org/markup-compatibility/2006">
              <mc:Choice xmlns:v="urn:schemas-microsoft-com:vml" Requires="v">
                <p:oleObj spid="_x0000_s316465" name="Equation" r:id="rId3" imgW="1511280" imgH="914400" progId="Equation.DSMT4">
                  <p:embed/>
                </p:oleObj>
              </mc:Choice>
              <mc:Fallback>
                <p:oleObj name="Equation" r:id="rId3" imgW="1511280" imgH="91440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1513" y="423863"/>
                        <a:ext cx="4883150" cy="24542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316444" name="Group 28"/>
          <p:cNvGrpSpPr>
            <a:grpSpLocks/>
          </p:cNvGrpSpPr>
          <p:nvPr/>
        </p:nvGrpSpPr>
        <p:grpSpPr bwMode="auto">
          <a:xfrm>
            <a:off x="1089025" y="631825"/>
            <a:ext cx="1978025" cy="4621213"/>
            <a:chOff x="686" y="398"/>
            <a:chExt cx="1246" cy="2911"/>
          </a:xfrm>
        </p:grpSpPr>
        <p:sp>
          <p:nvSpPr>
            <p:cNvPr id="316418" name="Line 2"/>
            <p:cNvSpPr>
              <a:spLocks noChangeShapeType="1"/>
            </p:cNvSpPr>
            <p:nvPr/>
          </p:nvSpPr>
          <p:spPr bwMode="auto">
            <a:xfrm>
              <a:off x="1309" y="2712"/>
              <a:ext cx="0" cy="336"/>
            </a:xfrm>
            <a:prstGeom prst="line">
              <a:avLst/>
            </a:prstGeom>
            <a:noFill/>
            <a:ln w="28575">
              <a:solidFill>
                <a:srgbClr val="008000"/>
              </a:solidFill>
              <a:round/>
              <a:headEnd/>
              <a:tailEnd type="triangle" w="sm" len="lg"/>
            </a:ln>
            <a:effectLst/>
          </p:spPr>
          <p:txBody>
            <a:bodyPr wrap="none" anchor="ctr"/>
            <a:lstStyle/>
            <a:p>
              <a:endParaRPr lang="zh-CN" altLang="en-US">
                <a:solidFill>
                  <a:srgbClr val="002060"/>
                </a:solidFill>
              </a:endParaRPr>
            </a:p>
          </p:txBody>
        </p:sp>
        <p:sp>
          <p:nvSpPr>
            <p:cNvPr id="316419" name="Oval 3"/>
            <p:cNvSpPr>
              <a:spLocks noChangeArrowheads="1"/>
            </p:cNvSpPr>
            <p:nvPr/>
          </p:nvSpPr>
          <p:spPr bwMode="auto">
            <a:xfrm>
              <a:off x="1220" y="2088"/>
              <a:ext cx="178" cy="432"/>
            </a:xfrm>
            <a:prstGeom prst="ellips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316421" name="Line 5"/>
            <p:cNvSpPr>
              <a:spLocks noChangeShapeType="1"/>
            </p:cNvSpPr>
            <p:nvPr/>
          </p:nvSpPr>
          <p:spPr bwMode="auto">
            <a:xfrm flipH="1">
              <a:off x="1398" y="1128"/>
              <a:ext cx="312" cy="24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6422" name="Line 6"/>
            <p:cNvSpPr>
              <a:spLocks noChangeShapeType="1"/>
            </p:cNvSpPr>
            <p:nvPr/>
          </p:nvSpPr>
          <p:spPr bwMode="auto">
            <a:xfrm flipH="1">
              <a:off x="864" y="648"/>
              <a:ext cx="401" cy="336"/>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6423" name="Line 7"/>
            <p:cNvSpPr>
              <a:spLocks noChangeShapeType="1"/>
            </p:cNvSpPr>
            <p:nvPr/>
          </p:nvSpPr>
          <p:spPr bwMode="auto">
            <a:xfrm>
              <a:off x="909" y="1032"/>
              <a:ext cx="801" cy="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6424" name="Line 8"/>
            <p:cNvSpPr>
              <a:spLocks noChangeShapeType="1"/>
            </p:cNvSpPr>
            <p:nvPr/>
          </p:nvSpPr>
          <p:spPr bwMode="auto">
            <a:xfrm>
              <a:off x="1309" y="667"/>
              <a:ext cx="0" cy="845"/>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6425" name="Oval 9"/>
            <p:cNvSpPr>
              <a:spLocks noChangeArrowheads="1"/>
            </p:cNvSpPr>
            <p:nvPr/>
          </p:nvSpPr>
          <p:spPr bwMode="auto">
            <a:xfrm>
              <a:off x="686" y="907"/>
              <a:ext cx="267"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6426" name="Oval 10"/>
            <p:cNvSpPr>
              <a:spLocks noChangeArrowheads="1"/>
            </p:cNvSpPr>
            <p:nvPr/>
          </p:nvSpPr>
          <p:spPr bwMode="auto">
            <a:xfrm>
              <a:off x="1665" y="907"/>
              <a:ext cx="267"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6427" name="Oval 11"/>
            <p:cNvSpPr>
              <a:spLocks noChangeArrowheads="1"/>
            </p:cNvSpPr>
            <p:nvPr/>
          </p:nvSpPr>
          <p:spPr bwMode="auto">
            <a:xfrm>
              <a:off x="1176" y="427"/>
              <a:ext cx="267"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6428" name="Oval 12"/>
            <p:cNvSpPr>
              <a:spLocks noChangeArrowheads="1"/>
            </p:cNvSpPr>
            <p:nvPr/>
          </p:nvSpPr>
          <p:spPr bwMode="auto">
            <a:xfrm>
              <a:off x="1176" y="1339"/>
              <a:ext cx="267"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6429" name="Text Box 13"/>
            <p:cNvSpPr txBox="1">
              <a:spLocks noChangeArrowheads="1"/>
            </p:cNvSpPr>
            <p:nvPr/>
          </p:nvSpPr>
          <p:spPr bwMode="auto">
            <a:xfrm>
              <a:off x="1201" y="398"/>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0</a:t>
              </a:r>
              <a:endParaRPr kumimoji="1" lang="en-US" altLang="zh-CN" sz="2800">
                <a:solidFill>
                  <a:srgbClr val="002060"/>
                </a:solidFill>
                <a:ea typeface="宋体" pitchFamily="2" charset="-122"/>
              </a:endParaRPr>
            </a:p>
          </p:txBody>
        </p:sp>
        <p:sp>
          <p:nvSpPr>
            <p:cNvPr id="316430" name="Text Box 14"/>
            <p:cNvSpPr txBox="1">
              <a:spLocks noChangeArrowheads="1"/>
            </p:cNvSpPr>
            <p:nvPr/>
          </p:nvSpPr>
          <p:spPr bwMode="auto">
            <a:xfrm>
              <a:off x="703" y="889"/>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1</a:t>
              </a:r>
              <a:endParaRPr kumimoji="1" lang="en-US" altLang="zh-CN" sz="2800">
                <a:solidFill>
                  <a:srgbClr val="002060"/>
                </a:solidFill>
                <a:ea typeface="宋体" pitchFamily="2" charset="-122"/>
              </a:endParaRPr>
            </a:p>
          </p:txBody>
        </p:sp>
        <p:sp>
          <p:nvSpPr>
            <p:cNvPr id="316431" name="Text Box 15"/>
            <p:cNvSpPr txBox="1">
              <a:spLocks noChangeArrowheads="1"/>
            </p:cNvSpPr>
            <p:nvPr/>
          </p:nvSpPr>
          <p:spPr bwMode="auto">
            <a:xfrm>
              <a:off x="1682" y="889"/>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2</a:t>
              </a:r>
              <a:endParaRPr kumimoji="1" lang="en-US" altLang="zh-CN" sz="2800">
                <a:solidFill>
                  <a:srgbClr val="002060"/>
                </a:solidFill>
                <a:ea typeface="宋体" pitchFamily="2" charset="-122"/>
              </a:endParaRPr>
            </a:p>
          </p:txBody>
        </p:sp>
        <p:sp>
          <p:nvSpPr>
            <p:cNvPr id="316432" name="Text Box 16"/>
            <p:cNvSpPr txBox="1">
              <a:spLocks noChangeArrowheads="1"/>
            </p:cNvSpPr>
            <p:nvPr/>
          </p:nvSpPr>
          <p:spPr bwMode="auto">
            <a:xfrm>
              <a:off x="1193" y="1321"/>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3</a:t>
              </a:r>
              <a:endParaRPr kumimoji="1" lang="en-US" altLang="zh-CN" sz="2800">
                <a:solidFill>
                  <a:srgbClr val="002060"/>
                </a:solidFill>
                <a:ea typeface="宋体" pitchFamily="2" charset="-122"/>
              </a:endParaRPr>
            </a:p>
          </p:txBody>
        </p:sp>
        <p:sp>
          <p:nvSpPr>
            <p:cNvPr id="316434" name="Oval 18"/>
            <p:cNvSpPr>
              <a:spLocks noChangeArrowheads="1"/>
            </p:cNvSpPr>
            <p:nvPr/>
          </p:nvSpPr>
          <p:spPr bwMode="auto">
            <a:xfrm>
              <a:off x="1176" y="1867"/>
              <a:ext cx="267"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6435" name="Text Box 19"/>
            <p:cNvSpPr txBox="1">
              <a:spLocks noChangeArrowheads="1"/>
            </p:cNvSpPr>
            <p:nvPr/>
          </p:nvSpPr>
          <p:spPr bwMode="auto">
            <a:xfrm>
              <a:off x="1201" y="1849"/>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0</a:t>
              </a:r>
              <a:endParaRPr kumimoji="1" lang="en-US" altLang="zh-CN" sz="2800">
                <a:solidFill>
                  <a:srgbClr val="002060"/>
                </a:solidFill>
                <a:ea typeface="宋体" pitchFamily="2" charset="-122"/>
              </a:endParaRPr>
            </a:p>
          </p:txBody>
        </p:sp>
        <p:sp>
          <p:nvSpPr>
            <p:cNvPr id="316436" name="Oval 20"/>
            <p:cNvSpPr>
              <a:spLocks noChangeArrowheads="1"/>
            </p:cNvSpPr>
            <p:nvPr/>
          </p:nvSpPr>
          <p:spPr bwMode="auto">
            <a:xfrm>
              <a:off x="1176" y="2443"/>
              <a:ext cx="267"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6437" name="Text Box 21"/>
            <p:cNvSpPr txBox="1">
              <a:spLocks noChangeArrowheads="1"/>
            </p:cNvSpPr>
            <p:nvPr/>
          </p:nvSpPr>
          <p:spPr bwMode="auto">
            <a:xfrm>
              <a:off x="1201" y="2425"/>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1</a:t>
              </a:r>
              <a:endParaRPr kumimoji="1" lang="en-US" altLang="zh-CN" sz="2800">
                <a:solidFill>
                  <a:srgbClr val="002060"/>
                </a:solidFill>
                <a:ea typeface="宋体" pitchFamily="2" charset="-122"/>
              </a:endParaRPr>
            </a:p>
          </p:txBody>
        </p:sp>
        <p:sp>
          <p:nvSpPr>
            <p:cNvPr id="316438" name="Oval 22"/>
            <p:cNvSpPr>
              <a:spLocks noChangeArrowheads="1"/>
            </p:cNvSpPr>
            <p:nvPr/>
          </p:nvSpPr>
          <p:spPr bwMode="auto">
            <a:xfrm>
              <a:off x="1176" y="3000"/>
              <a:ext cx="267"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6439" name="Text Box 23"/>
            <p:cNvSpPr txBox="1">
              <a:spLocks noChangeArrowheads="1"/>
            </p:cNvSpPr>
            <p:nvPr/>
          </p:nvSpPr>
          <p:spPr bwMode="auto">
            <a:xfrm>
              <a:off x="1201" y="2982"/>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2</a:t>
              </a:r>
              <a:endParaRPr kumimoji="1" lang="en-US" altLang="zh-CN" sz="2800">
                <a:solidFill>
                  <a:srgbClr val="002060"/>
                </a:solidFill>
                <a:ea typeface="宋体" pitchFamily="2" charset="-122"/>
              </a:endParaRPr>
            </a:p>
          </p:txBody>
        </p:sp>
        <p:sp>
          <p:nvSpPr>
            <p:cNvPr id="316440" name="Line 24"/>
            <p:cNvSpPr>
              <a:spLocks noChangeShapeType="1"/>
            </p:cNvSpPr>
            <p:nvPr/>
          </p:nvSpPr>
          <p:spPr bwMode="auto">
            <a:xfrm>
              <a:off x="1220" y="2376"/>
              <a:ext cx="45" cy="96"/>
            </a:xfrm>
            <a:prstGeom prst="line">
              <a:avLst/>
            </a:prstGeom>
            <a:noFill/>
            <a:ln w="28575">
              <a:solidFill>
                <a:srgbClr val="339966"/>
              </a:solidFill>
              <a:round/>
              <a:headEnd/>
              <a:tailEnd type="triangle" w="sm" len="lg"/>
            </a:ln>
            <a:effectLst/>
          </p:spPr>
          <p:txBody>
            <a:bodyPr wrap="none" anchor="ctr"/>
            <a:lstStyle/>
            <a:p>
              <a:endParaRPr lang="zh-CN" altLang="en-US">
                <a:solidFill>
                  <a:srgbClr val="002060"/>
                </a:solidFill>
              </a:endParaRPr>
            </a:p>
          </p:txBody>
        </p:sp>
        <p:sp>
          <p:nvSpPr>
            <p:cNvPr id="316441" name="Line 25"/>
            <p:cNvSpPr>
              <a:spLocks noChangeShapeType="1"/>
            </p:cNvSpPr>
            <p:nvPr/>
          </p:nvSpPr>
          <p:spPr bwMode="auto">
            <a:xfrm rot="-9333363">
              <a:off x="1354" y="2136"/>
              <a:ext cx="44" cy="96"/>
            </a:xfrm>
            <a:prstGeom prst="line">
              <a:avLst/>
            </a:prstGeom>
            <a:noFill/>
            <a:ln w="28575">
              <a:solidFill>
                <a:srgbClr val="339966"/>
              </a:solidFill>
              <a:round/>
              <a:headEnd/>
              <a:tailEnd type="triangle" w="sm" len="lg"/>
            </a:ln>
            <a:effectLst/>
          </p:spPr>
          <p:txBody>
            <a:bodyPr wrap="none" anchor="ctr"/>
            <a:lstStyle/>
            <a:p>
              <a:endParaRPr lang="zh-CN" altLang="en-US">
                <a:solidFill>
                  <a:srgbClr val="002060"/>
                </a:solidFill>
              </a:endParaRPr>
            </a:p>
          </p:txBody>
        </p:sp>
      </p:grpSp>
      <p:graphicFrame>
        <p:nvGraphicFramePr>
          <p:cNvPr id="316442" name="Object 26"/>
          <p:cNvGraphicFramePr>
            <a:graphicFrameLocks noChangeAspect="1"/>
          </p:cNvGraphicFramePr>
          <p:nvPr/>
        </p:nvGraphicFramePr>
        <p:xfrm>
          <a:off x="3343275" y="2989263"/>
          <a:ext cx="3803650" cy="1943100"/>
        </p:xfrm>
        <a:graphic>
          <a:graphicData uri="http://schemas.openxmlformats.org/presentationml/2006/ole">
            <mc:AlternateContent xmlns:mc="http://schemas.openxmlformats.org/markup-compatibility/2006">
              <mc:Choice xmlns:v="urn:schemas-microsoft-com:vml" Requires="v">
                <p:oleObj spid="_x0000_s316466" name="Equation" r:id="rId5" imgW="1295280" imgH="711000" progId="Equation.DSMT4">
                  <p:embed/>
                </p:oleObj>
              </mc:Choice>
              <mc:Fallback>
                <p:oleObj name="Equation" r:id="rId5" imgW="1295280" imgH="711000" progId="Equation.DSMT4">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2989263"/>
                        <a:ext cx="3803650" cy="1943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4" name="灯片编号占位符 33"/>
          <p:cNvSpPr>
            <a:spLocks noGrp="1"/>
          </p:cNvSpPr>
          <p:nvPr>
            <p:ph type="sldNum" sz="quarter" idx="12"/>
          </p:nvPr>
        </p:nvSpPr>
        <p:spPr/>
        <p:txBody>
          <a:bodyPr/>
          <a:lstStyle/>
          <a:p>
            <a:fld id="{A17EA50A-922D-41E6-B4A1-D010480F0D51}" type="slidenum">
              <a:rPr lang="en-US" altLang="zh-CN" smtClean="0"/>
              <a:pPr/>
              <a:t>10</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3"/>
          <p:cNvSpPr>
            <a:spLocks noGrp="1" noChangeArrowheads="1"/>
          </p:cNvSpPr>
          <p:nvPr>
            <p:ph type="title"/>
          </p:nvPr>
        </p:nvSpPr>
        <p:spPr>
          <a:xfrm>
            <a:off x="582613" y="3427413"/>
            <a:ext cx="3810000" cy="685800"/>
          </a:xfrm>
          <a:noFill/>
          <a:ln/>
        </p:spPr>
        <p:txBody>
          <a:bodyPr/>
          <a:lstStyle/>
          <a:p>
            <a:pPr algn="just"/>
            <a:r>
              <a:rPr lang="zh-CN" altLang="en-US" sz="3200" b="1">
                <a:ea typeface="仿宋_GB2312" pitchFamily="49" charset="-122"/>
              </a:rPr>
              <a:t>网络的邻接矩阵</a:t>
            </a:r>
            <a:endParaRPr lang="zh-CN" altLang="en-US" sz="5400" b="1">
              <a:ea typeface="仿宋_GB2312" pitchFamily="49" charset="-122"/>
            </a:endParaRPr>
          </a:p>
        </p:txBody>
      </p:sp>
      <p:sp>
        <p:nvSpPr>
          <p:cNvPr id="317442" name="Rectangle 2"/>
          <p:cNvSpPr>
            <a:spLocks noGrp="1" noChangeArrowheads="1"/>
          </p:cNvSpPr>
          <p:nvPr>
            <p:ph idx="1"/>
          </p:nvPr>
        </p:nvSpPr>
        <p:spPr>
          <a:xfrm>
            <a:off x="558800" y="661988"/>
            <a:ext cx="8153400" cy="2730500"/>
          </a:xfrm>
        </p:spPr>
        <p:txBody>
          <a:bodyPr/>
          <a:lstStyle/>
          <a:p>
            <a:pPr>
              <a:lnSpc>
                <a:spcPct val="105000"/>
              </a:lnSpc>
              <a:buClrTx/>
              <a:buSzPct val="50000"/>
            </a:pPr>
            <a:r>
              <a:rPr lang="zh-CN" altLang="en-US" sz="3000" b="1" dirty="0">
                <a:latin typeface="Times New Roman" pitchFamily="18" charset="0"/>
                <a:ea typeface="仿宋_GB2312" pitchFamily="49" charset="-122"/>
              </a:rPr>
              <a:t>在有向图中</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统计第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行 </a:t>
            </a:r>
            <a:r>
              <a:rPr lang="en-US" altLang="zh-CN" sz="3000" b="1" dirty="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的个数可得顶点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的出度，统计第 </a:t>
            </a:r>
            <a:r>
              <a:rPr lang="en-US" altLang="zh-CN" sz="3000" b="1" i="1" dirty="0">
                <a:latin typeface="Times New Roman" pitchFamily="18" charset="0"/>
                <a:ea typeface="仿宋_GB2312" pitchFamily="49" charset="-122"/>
              </a:rPr>
              <a:t>j </a:t>
            </a:r>
            <a:r>
              <a:rPr lang="zh-CN" altLang="en-US" sz="3000" b="1" dirty="0">
                <a:latin typeface="Times New Roman" pitchFamily="18" charset="0"/>
                <a:ea typeface="仿宋_GB2312" pitchFamily="49" charset="-122"/>
              </a:rPr>
              <a:t>列 </a:t>
            </a:r>
            <a:r>
              <a:rPr lang="en-US" altLang="zh-CN" sz="3000" b="1" dirty="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的个数可得顶点 </a:t>
            </a:r>
            <a:r>
              <a:rPr lang="en-US" altLang="zh-CN" sz="3000" b="1" i="1" dirty="0">
                <a:latin typeface="Times New Roman" pitchFamily="18" charset="0"/>
                <a:ea typeface="仿宋_GB2312" pitchFamily="49" charset="-122"/>
              </a:rPr>
              <a:t>j</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的入度。</a:t>
            </a:r>
          </a:p>
          <a:p>
            <a:pPr>
              <a:lnSpc>
                <a:spcPct val="105000"/>
              </a:lnSpc>
              <a:buClrTx/>
              <a:buSzPct val="50000"/>
            </a:pPr>
            <a:r>
              <a:rPr lang="zh-CN" altLang="en-US" sz="3000" b="1" dirty="0">
                <a:latin typeface="Times New Roman" pitchFamily="18" charset="0"/>
                <a:ea typeface="仿宋_GB2312" pitchFamily="49" charset="-122"/>
              </a:rPr>
              <a:t>在无向图中</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统计第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zh-CN" sz="3000" b="1" dirty="0">
                <a:latin typeface="Times New Roman" pitchFamily="18" charset="0"/>
                <a:ea typeface="仿宋_GB2312" pitchFamily="49" charset="-122"/>
              </a:rPr>
              <a:t>行 (列) 1 的个数可得顶点</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zh-CN" sz="3000" b="1" dirty="0">
                <a:latin typeface="Times New Roman" pitchFamily="18" charset="0"/>
                <a:ea typeface="仿宋_GB2312" pitchFamily="49" charset="-122"/>
              </a:rPr>
              <a:t>的度。</a:t>
            </a:r>
            <a:endParaRPr lang="zh-CN" altLang="en-US" sz="3000" b="1" dirty="0">
              <a:latin typeface="Times New Roman" pitchFamily="18" charset="0"/>
              <a:ea typeface="仿宋_GB2312" pitchFamily="49" charset="-122"/>
            </a:endParaRPr>
          </a:p>
        </p:txBody>
      </p:sp>
      <p:graphicFrame>
        <p:nvGraphicFramePr>
          <p:cNvPr id="317444" name="Object 4"/>
          <p:cNvGraphicFramePr>
            <a:graphicFrameLocks noChangeAspect="1"/>
          </p:cNvGraphicFramePr>
          <p:nvPr/>
        </p:nvGraphicFramePr>
        <p:xfrm>
          <a:off x="476250" y="4113213"/>
          <a:ext cx="8115300" cy="1531937"/>
        </p:xfrm>
        <a:graphic>
          <a:graphicData uri="http://schemas.openxmlformats.org/presentationml/2006/ole">
            <mc:AlternateContent xmlns:mc="http://schemas.openxmlformats.org/markup-compatibility/2006">
              <mc:Choice xmlns:v="urn:schemas-microsoft-com:vml" Requires="v">
                <p:oleObj spid="_x0000_s317457" name="Equation" r:id="rId3" imgW="3593880" imgH="711000" progId="Equation.DSMT4">
                  <p:embed/>
                </p:oleObj>
              </mc:Choice>
              <mc:Fallback>
                <p:oleObj name="Equation" r:id="rId3" imgW="3593880" imgH="7110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4113213"/>
                        <a:ext cx="8115300" cy="153193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灯片编号占位符 10"/>
          <p:cNvSpPr>
            <a:spLocks noGrp="1"/>
          </p:cNvSpPr>
          <p:nvPr>
            <p:ph type="sldNum" sz="quarter" idx="12"/>
          </p:nvPr>
        </p:nvSpPr>
        <p:spPr/>
        <p:txBody>
          <a:bodyPr/>
          <a:lstStyle/>
          <a:p>
            <a:fld id="{A17EA50A-922D-41E6-B4A1-D010480F0D51}" type="slidenum">
              <a:rPr lang="en-US" altLang="zh-CN" smtClean="0"/>
              <a:pPr/>
              <a:t>11</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492" name="Object 28"/>
          <p:cNvGraphicFramePr>
            <a:graphicFrameLocks noChangeAspect="1"/>
          </p:cNvGraphicFramePr>
          <p:nvPr/>
        </p:nvGraphicFramePr>
        <p:xfrm>
          <a:off x="3729038" y="3000722"/>
          <a:ext cx="4225925" cy="2460625"/>
        </p:xfrm>
        <a:graphic>
          <a:graphicData uri="http://schemas.openxmlformats.org/presentationml/2006/ole">
            <mc:AlternateContent xmlns:mc="http://schemas.openxmlformats.org/markup-compatibility/2006">
              <mc:Choice xmlns:v="urn:schemas-microsoft-com:vml" Requires="v">
                <p:oleObj spid="_x0000_s318526" name="Equation" r:id="rId3" imgW="1612800" imgH="914400" progId="Equation.DSMT4">
                  <p:embed/>
                </p:oleObj>
              </mc:Choice>
              <mc:Fallback>
                <p:oleObj name="Equation" r:id="rId3" imgW="1612800" imgH="914400" progId="Equation.DSMT4">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9038" y="3000722"/>
                        <a:ext cx="4225925" cy="24606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318500" name="Group 36"/>
          <p:cNvGrpSpPr>
            <a:grpSpLocks/>
          </p:cNvGrpSpPr>
          <p:nvPr/>
        </p:nvGrpSpPr>
        <p:grpSpPr bwMode="auto">
          <a:xfrm>
            <a:off x="831850" y="2718147"/>
            <a:ext cx="2571750" cy="3159125"/>
            <a:chOff x="524" y="210"/>
            <a:chExt cx="1620" cy="1990"/>
          </a:xfrm>
        </p:grpSpPr>
        <p:sp>
          <p:nvSpPr>
            <p:cNvPr id="318468" name="Oval 4"/>
            <p:cNvSpPr>
              <a:spLocks noChangeArrowheads="1"/>
            </p:cNvSpPr>
            <p:nvPr/>
          </p:nvSpPr>
          <p:spPr bwMode="auto">
            <a:xfrm>
              <a:off x="620" y="480"/>
              <a:ext cx="288" cy="288"/>
            </a:xfrm>
            <a:prstGeom prst="ellipse">
              <a:avLst/>
            </a:prstGeom>
            <a:solidFill>
              <a:srgbClr val="FFFFCC"/>
            </a:solidFill>
            <a:ln w="28575">
              <a:solidFill>
                <a:schemeClr val="tx2"/>
              </a:solidFill>
              <a:round/>
              <a:headEnd/>
              <a:tailEnd/>
            </a:ln>
            <a:effectLst/>
          </p:spPr>
          <p:txBody>
            <a:bodyPr wrap="none" anchor="ctr"/>
            <a:lstStyle/>
            <a:p>
              <a:endParaRPr lang="zh-CN" altLang="en-US"/>
            </a:p>
          </p:txBody>
        </p:sp>
        <p:sp>
          <p:nvSpPr>
            <p:cNvPr id="318469" name="Oval 5"/>
            <p:cNvSpPr>
              <a:spLocks noChangeArrowheads="1"/>
            </p:cNvSpPr>
            <p:nvPr/>
          </p:nvSpPr>
          <p:spPr bwMode="auto">
            <a:xfrm>
              <a:off x="1772" y="480"/>
              <a:ext cx="288" cy="288"/>
            </a:xfrm>
            <a:prstGeom prst="ellipse">
              <a:avLst/>
            </a:prstGeom>
            <a:solidFill>
              <a:srgbClr val="FFFFCC"/>
            </a:solidFill>
            <a:ln w="28575">
              <a:solidFill>
                <a:schemeClr val="tx2"/>
              </a:solidFill>
              <a:round/>
              <a:headEnd/>
              <a:tailEnd/>
            </a:ln>
            <a:effectLst/>
          </p:spPr>
          <p:txBody>
            <a:bodyPr wrap="none" anchor="ctr"/>
            <a:lstStyle/>
            <a:p>
              <a:endParaRPr lang="zh-CN" altLang="en-US"/>
            </a:p>
          </p:txBody>
        </p:sp>
        <p:sp>
          <p:nvSpPr>
            <p:cNvPr id="318470" name="Oval 6"/>
            <p:cNvSpPr>
              <a:spLocks noChangeArrowheads="1"/>
            </p:cNvSpPr>
            <p:nvPr/>
          </p:nvSpPr>
          <p:spPr bwMode="auto">
            <a:xfrm>
              <a:off x="624" y="1728"/>
              <a:ext cx="288" cy="288"/>
            </a:xfrm>
            <a:prstGeom prst="ellipse">
              <a:avLst/>
            </a:prstGeom>
            <a:solidFill>
              <a:srgbClr val="FFFFCC"/>
            </a:solidFill>
            <a:ln w="28575">
              <a:solidFill>
                <a:schemeClr val="tx2"/>
              </a:solidFill>
              <a:round/>
              <a:headEnd/>
              <a:tailEnd/>
            </a:ln>
            <a:effectLst/>
          </p:spPr>
          <p:txBody>
            <a:bodyPr wrap="none" anchor="ctr"/>
            <a:lstStyle/>
            <a:p>
              <a:endParaRPr lang="zh-CN" altLang="en-US"/>
            </a:p>
          </p:txBody>
        </p:sp>
        <p:sp>
          <p:nvSpPr>
            <p:cNvPr id="318471" name="Oval 7"/>
            <p:cNvSpPr>
              <a:spLocks noChangeArrowheads="1"/>
            </p:cNvSpPr>
            <p:nvPr/>
          </p:nvSpPr>
          <p:spPr bwMode="auto">
            <a:xfrm>
              <a:off x="1776" y="1728"/>
              <a:ext cx="288" cy="288"/>
            </a:xfrm>
            <a:prstGeom prst="ellipse">
              <a:avLst/>
            </a:prstGeom>
            <a:solidFill>
              <a:srgbClr val="FFFFCC"/>
            </a:solidFill>
            <a:ln w="28575">
              <a:solidFill>
                <a:schemeClr val="tx2"/>
              </a:solidFill>
              <a:round/>
              <a:headEnd/>
              <a:tailEnd/>
            </a:ln>
            <a:effectLst/>
          </p:spPr>
          <p:txBody>
            <a:bodyPr wrap="none" anchor="ctr"/>
            <a:lstStyle/>
            <a:p>
              <a:endParaRPr lang="zh-CN" altLang="en-US"/>
            </a:p>
          </p:txBody>
        </p:sp>
        <p:sp>
          <p:nvSpPr>
            <p:cNvPr id="318472" name="Line 8"/>
            <p:cNvSpPr>
              <a:spLocks noChangeShapeType="1"/>
            </p:cNvSpPr>
            <p:nvPr/>
          </p:nvSpPr>
          <p:spPr bwMode="auto">
            <a:xfrm flipV="1">
              <a:off x="768" y="768"/>
              <a:ext cx="0" cy="960"/>
            </a:xfrm>
            <a:prstGeom prst="line">
              <a:avLst/>
            </a:prstGeom>
            <a:noFill/>
            <a:ln w="28575">
              <a:solidFill>
                <a:schemeClr val="tx2"/>
              </a:solidFill>
              <a:round/>
              <a:headEnd type="stealth" w="lg" len="lg"/>
              <a:tailEnd type="none" w="sm" len="lg"/>
            </a:ln>
            <a:effectLst/>
          </p:spPr>
          <p:txBody>
            <a:bodyPr wrap="none" anchor="ctr"/>
            <a:lstStyle/>
            <a:p>
              <a:endParaRPr lang="zh-CN" altLang="en-US"/>
            </a:p>
          </p:txBody>
        </p:sp>
        <p:sp>
          <p:nvSpPr>
            <p:cNvPr id="318473" name="Line 9"/>
            <p:cNvSpPr>
              <a:spLocks noChangeShapeType="1"/>
            </p:cNvSpPr>
            <p:nvPr/>
          </p:nvSpPr>
          <p:spPr bwMode="auto">
            <a:xfrm flipV="1">
              <a:off x="1916" y="768"/>
              <a:ext cx="0" cy="960"/>
            </a:xfrm>
            <a:prstGeom prst="line">
              <a:avLst/>
            </a:prstGeom>
            <a:noFill/>
            <a:ln w="28575">
              <a:solidFill>
                <a:schemeClr val="tx2"/>
              </a:solidFill>
              <a:round/>
              <a:headEnd/>
              <a:tailEnd type="stealth" w="lg" len="lg"/>
            </a:ln>
            <a:effectLst/>
          </p:spPr>
          <p:txBody>
            <a:bodyPr wrap="none" anchor="ctr"/>
            <a:lstStyle/>
            <a:p>
              <a:endParaRPr lang="zh-CN" altLang="en-US"/>
            </a:p>
          </p:txBody>
        </p:sp>
        <p:sp>
          <p:nvSpPr>
            <p:cNvPr id="318474" name="Line 10"/>
            <p:cNvSpPr>
              <a:spLocks noChangeShapeType="1"/>
            </p:cNvSpPr>
            <p:nvPr/>
          </p:nvSpPr>
          <p:spPr bwMode="auto">
            <a:xfrm>
              <a:off x="912" y="1872"/>
              <a:ext cx="864" cy="0"/>
            </a:xfrm>
            <a:prstGeom prst="line">
              <a:avLst/>
            </a:prstGeom>
            <a:noFill/>
            <a:ln w="28575">
              <a:solidFill>
                <a:schemeClr val="tx2"/>
              </a:solidFill>
              <a:round/>
              <a:headEnd/>
              <a:tailEnd type="stealth" w="lg" len="lg"/>
            </a:ln>
            <a:effectLst/>
          </p:spPr>
          <p:txBody>
            <a:bodyPr wrap="none" anchor="ctr"/>
            <a:lstStyle/>
            <a:p>
              <a:endParaRPr lang="zh-CN" altLang="en-US"/>
            </a:p>
          </p:txBody>
        </p:sp>
        <p:sp>
          <p:nvSpPr>
            <p:cNvPr id="318475" name="Line 11"/>
            <p:cNvSpPr>
              <a:spLocks noChangeShapeType="1"/>
            </p:cNvSpPr>
            <p:nvPr/>
          </p:nvSpPr>
          <p:spPr bwMode="auto">
            <a:xfrm flipV="1">
              <a:off x="860" y="754"/>
              <a:ext cx="977" cy="1022"/>
            </a:xfrm>
            <a:prstGeom prst="line">
              <a:avLst/>
            </a:prstGeom>
            <a:noFill/>
            <a:ln w="28575">
              <a:solidFill>
                <a:schemeClr val="tx2"/>
              </a:solidFill>
              <a:round/>
              <a:headEnd/>
              <a:tailEnd type="stealth" w="lg" len="lg"/>
            </a:ln>
            <a:effectLst/>
          </p:spPr>
          <p:txBody>
            <a:bodyPr wrap="none" anchor="ctr"/>
            <a:lstStyle/>
            <a:p>
              <a:endParaRPr lang="zh-CN" altLang="en-US"/>
            </a:p>
          </p:txBody>
        </p:sp>
        <p:sp>
          <p:nvSpPr>
            <p:cNvPr id="318480" name="Text Box 16"/>
            <p:cNvSpPr txBox="1">
              <a:spLocks noChangeArrowheads="1"/>
            </p:cNvSpPr>
            <p:nvPr/>
          </p:nvSpPr>
          <p:spPr bwMode="auto">
            <a:xfrm>
              <a:off x="1244" y="210"/>
              <a:ext cx="228" cy="327"/>
            </a:xfrm>
            <a:prstGeom prst="rect">
              <a:avLst/>
            </a:prstGeom>
            <a:noFill/>
            <a:ln w="9525">
              <a:noFill/>
              <a:miter lim="800000"/>
              <a:headEnd/>
              <a:tailEnd/>
            </a:ln>
            <a:effectLst/>
          </p:spPr>
          <p:txBody>
            <a:bodyPr wrap="none">
              <a:spAutoFit/>
            </a:bodyPr>
            <a:lstStyle/>
            <a:p>
              <a:pPr algn="l"/>
              <a:r>
                <a:rPr kumimoji="1" lang="en-US" altLang="zh-CN" sz="2800" b="1">
                  <a:ea typeface="宋体" pitchFamily="2" charset="-122"/>
                </a:rPr>
                <a:t>8</a:t>
              </a:r>
              <a:endParaRPr kumimoji="1" lang="en-US" altLang="zh-CN" sz="2800">
                <a:ea typeface="宋体" pitchFamily="2" charset="-122"/>
              </a:endParaRPr>
            </a:p>
          </p:txBody>
        </p:sp>
        <p:sp>
          <p:nvSpPr>
            <p:cNvPr id="318481" name="Text Box 17"/>
            <p:cNvSpPr txBox="1">
              <a:spLocks noChangeArrowheads="1"/>
            </p:cNvSpPr>
            <p:nvPr/>
          </p:nvSpPr>
          <p:spPr bwMode="auto">
            <a:xfrm>
              <a:off x="1244" y="676"/>
              <a:ext cx="228" cy="327"/>
            </a:xfrm>
            <a:prstGeom prst="rect">
              <a:avLst/>
            </a:prstGeom>
            <a:noFill/>
            <a:ln w="9525">
              <a:noFill/>
              <a:miter lim="800000"/>
              <a:headEnd/>
              <a:tailEnd/>
            </a:ln>
            <a:effectLst/>
          </p:spPr>
          <p:txBody>
            <a:bodyPr wrap="none">
              <a:spAutoFit/>
            </a:bodyPr>
            <a:lstStyle/>
            <a:p>
              <a:pPr algn="l"/>
              <a:r>
                <a:rPr kumimoji="1" lang="en-US" altLang="zh-CN" sz="2800" b="1">
                  <a:ea typeface="宋体" pitchFamily="2" charset="-122"/>
                </a:rPr>
                <a:t>6</a:t>
              </a:r>
              <a:endParaRPr kumimoji="1" lang="en-US" altLang="zh-CN" sz="2800">
                <a:ea typeface="宋体" pitchFamily="2" charset="-122"/>
              </a:endParaRPr>
            </a:p>
          </p:txBody>
        </p:sp>
        <p:sp>
          <p:nvSpPr>
            <p:cNvPr id="318482" name="Text Box 18"/>
            <p:cNvSpPr txBox="1">
              <a:spLocks noChangeArrowheads="1"/>
            </p:cNvSpPr>
            <p:nvPr/>
          </p:nvSpPr>
          <p:spPr bwMode="auto">
            <a:xfrm>
              <a:off x="524" y="1086"/>
              <a:ext cx="228" cy="327"/>
            </a:xfrm>
            <a:prstGeom prst="rect">
              <a:avLst/>
            </a:prstGeom>
            <a:noFill/>
            <a:ln w="9525">
              <a:noFill/>
              <a:miter lim="800000"/>
              <a:headEnd/>
              <a:tailEnd/>
            </a:ln>
            <a:effectLst/>
          </p:spPr>
          <p:txBody>
            <a:bodyPr wrap="none">
              <a:spAutoFit/>
            </a:bodyPr>
            <a:lstStyle/>
            <a:p>
              <a:pPr algn="l"/>
              <a:r>
                <a:rPr kumimoji="1" lang="en-US" altLang="zh-CN" sz="2800" b="1">
                  <a:ea typeface="宋体" pitchFamily="2" charset="-122"/>
                </a:rPr>
                <a:t>3</a:t>
              </a:r>
              <a:endParaRPr kumimoji="1" lang="en-US" altLang="zh-CN" sz="2800">
                <a:ea typeface="宋体" pitchFamily="2" charset="-122"/>
              </a:endParaRPr>
            </a:p>
          </p:txBody>
        </p:sp>
        <p:sp>
          <p:nvSpPr>
            <p:cNvPr id="318483" name="Text Box 19"/>
            <p:cNvSpPr txBox="1">
              <a:spLocks noChangeArrowheads="1"/>
            </p:cNvSpPr>
            <p:nvPr/>
          </p:nvSpPr>
          <p:spPr bwMode="auto">
            <a:xfrm>
              <a:off x="1248" y="1873"/>
              <a:ext cx="228" cy="327"/>
            </a:xfrm>
            <a:prstGeom prst="rect">
              <a:avLst/>
            </a:prstGeom>
            <a:noFill/>
            <a:ln w="9525">
              <a:noFill/>
              <a:miter lim="800000"/>
              <a:headEnd/>
              <a:tailEnd/>
            </a:ln>
            <a:effectLst/>
          </p:spPr>
          <p:txBody>
            <a:bodyPr wrap="none">
              <a:spAutoFit/>
            </a:bodyPr>
            <a:lstStyle/>
            <a:p>
              <a:pPr algn="l"/>
              <a:r>
                <a:rPr kumimoji="1" lang="en-US" altLang="zh-CN" sz="2800" b="1">
                  <a:ea typeface="宋体" pitchFamily="2" charset="-122"/>
                </a:rPr>
                <a:t>1</a:t>
              </a:r>
              <a:endParaRPr kumimoji="1" lang="en-US" altLang="zh-CN" sz="2800">
                <a:ea typeface="宋体" pitchFamily="2" charset="-122"/>
              </a:endParaRPr>
            </a:p>
          </p:txBody>
        </p:sp>
        <p:sp>
          <p:nvSpPr>
            <p:cNvPr id="318484" name="Text Box 20"/>
            <p:cNvSpPr txBox="1">
              <a:spLocks noChangeArrowheads="1"/>
            </p:cNvSpPr>
            <p:nvPr/>
          </p:nvSpPr>
          <p:spPr bwMode="auto">
            <a:xfrm>
              <a:off x="1916" y="1086"/>
              <a:ext cx="228" cy="327"/>
            </a:xfrm>
            <a:prstGeom prst="rect">
              <a:avLst/>
            </a:prstGeom>
            <a:noFill/>
            <a:ln w="9525">
              <a:noFill/>
              <a:miter lim="800000"/>
              <a:headEnd/>
              <a:tailEnd/>
            </a:ln>
            <a:effectLst/>
          </p:spPr>
          <p:txBody>
            <a:bodyPr wrap="none">
              <a:spAutoFit/>
            </a:bodyPr>
            <a:lstStyle/>
            <a:p>
              <a:pPr algn="l"/>
              <a:r>
                <a:rPr kumimoji="1" lang="en-US" altLang="zh-CN" sz="2800" b="1">
                  <a:ea typeface="宋体" pitchFamily="2" charset="-122"/>
                </a:rPr>
                <a:t>2</a:t>
              </a:r>
              <a:endParaRPr kumimoji="1" lang="en-US" altLang="zh-CN" sz="2800">
                <a:ea typeface="宋体" pitchFamily="2" charset="-122"/>
              </a:endParaRPr>
            </a:p>
          </p:txBody>
        </p:sp>
        <p:sp>
          <p:nvSpPr>
            <p:cNvPr id="318485" name="Text Box 21"/>
            <p:cNvSpPr txBox="1">
              <a:spLocks noChangeArrowheads="1"/>
            </p:cNvSpPr>
            <p:nvPr/>
          </p:nvSpPr>
          <p:spPr bwMode="auto">
            <a:xfrm>
              <a:off x="860" y="1057"/>
              <a:ext cx="228" cy="327"/>
            </a:xfrm>
            <a:prstGeom prst="rect">
              <a:avLst/>
            </a:prstGeom>
            <a:noFill/>
            <a:ln w="9525">
              <a:noFill/>
              <a:miter lim="800000"/>
              <a:headEnd/>
              <a:tailEnd/>
            </a:ln>
            <a:effectLst/>
          </p:spPr>
          <p:txBody>
            <a:bodyPr wrap="none">
              <a:spAutoFit/>
            </a:bodyPr>
            <a:lstStyle/>
            <a:p>
              <a:pPr algn="l"/>
              <a:r>
                <a:rPr kumimoji="1" lang="en-US" altLang="zh-CN" sz="2800" b="1">
                  <a:ea typeface="宋体" pitchFamily="2" charset="-122"/>
                </a:rPr>
                <a:t>9</a:t>
              </a:r>
              <a:endParaRPr kumimoji="1" lang="en-US" altLang="zh-CN" sz="2800">
                <a:ea typeface="宋体" pitchFamily="2" charset="-122"/>
              </a:endParaRPr>
            </a:p>
          </p:txBody>
        </p:sp>
        <p:sp>
          <p:nvSpPr>
            <p:cNvPr id="318486" name="Text Box 22"/>
            <p:cNvSpPr txBox="1">
              <a:spLocks noChangeArrowheads="1"/>
            </p:cNvSpPr>
            <p:nvPr/>
          </p:nvSpPr>
          <p:spPr bwMode="auto">
            <a:xfrm>
              <a:off x="1586" y="1094"/>
              <a:ext cx="228" cy="327"/>
            </a:xfrm>
            <a:prstGeom prst="rect">
              <a:avLst/>
            </a:prstGeom>
            <a:noFill/>
            <a:ln w="9525">
              <a:noFill/>
              <a:miter lim="800000"/>
              <a:headEnd/>
              <a:tailEnd/>
            </a:ln>
            <a:effectLst/>
          </p:spPr>
          <p:txBody>
            <a:bodyPr wrap="none">
              <a:spAutoFit/>
            </a:bodyPr>
            <a:lstStyle/>
            <a:p>
              <a:pPr algn="l"/>
              <a:r>
                <a:rPr kumimoji="1" lang="en-US" altLang="zh-CN" sz="2800" b="1">
                  <a:ea typeface="宋体" pitchFamily="2" charset="-122"/>
                </a:rPr>
                <a:t>5</a:t>
              </a:r>
              <a:endParaRPr kumimoji="1" lang="en-US" altLang="zh-CN" sz="2800">
                <a:ea typeface="宋体" pitchFamily="2" charset="-122"/>
              </a:endParaRPr>
            </a:p>
          </p:txBody>
        </p:sp>
        <p:sp>
          <p:nvSpPr>
            <p:cNvPr id="318487" name="Text Box 23"/>
            <p:cNvSpPr txBox="1">
              <a:spLocks noChangeArrowheads="1"/>
            </p:cNvSpPr>
            <p:nvPr/>
          </p:nvSpPr>
          <p:spPr bwMode="auto">
            <a:xfrm>
              <a:off x="1066" y="1434"/>
              <a:ext cx="228" cy="327"/>
            </a:xfrm>
            <a:prstGeom prst="rect">
              <a:avLst/>
            </a:prstGeom>
            <a:noFill/>
            <a:ln w="9525">
              <a:noFill/>
              <a:miter lim="800000"/>
              <a:headEnd/>
              <a:tailEnd/>
            </a:ln>
            <a:effectLst/>
          </p:spPr>
          <p:txBody>
            <a:bodyPr wrap="none">
              <a:spAutoFit/>
            </a:bodyPr>
            <a:lstStyle/>
            <a:p>
              <a:pPr algn="l"/>
              <a:r>
                <a:rPr kumimoji="1" lang="en-US" altLang="zh-CN" sz="2800" b="1">
                  <a:ea typeface="宋体" pitchFamily="2" charset="-122"/>
                </a:rPr>
                <a:t>4</a:t>
              </a:r>
              <a:endParaRPr kumimoji="1" lang="en-US" altLang="zh-CN" sz="2800">
                <a:ea typeface="宋体" pitchFamily="2" charset="-122"/>
              </a:endParaRPr>
            </a:p>
          </p:txBody>
        </p:sp>
        <p:sp>
          <p:nvSpPr>
            <p:cNvPr id="318488" name="Text Box 24"/>
            <p:cNvSpPr txBox="1">
              <a:spLocks noChangeArrowheads="1"/>
            </p:cNvSpPr>
            <p:nvPr/>
          </p:nvSpPr>
          <p:spPr bwMode="auto">
            <a:xfrm>
              <a:off x="657" y="459"/>
              <a:ext cx="228" cy="327"/>
            </a:xfrm>
            <a:prstGeom prst="rect">
              <a:avLst/>
            </a:prstGeom>
            <a:noFill/>
            <a:ln w="9525">
              <a:noFill/>
              <a:miter lim="800000"/>
              <a:headEnd/>
              <a:tailEnd/>
            </a:ln>
            <a:effectLst/>
          </p:spPr>
          <p:txBody>
            <a:bodyPr wrap="none">
              <a:spAutoFit/>
            </a:bodyPr>
            <a:lstStyle/>
            <a:p>
              <a:pPr algn="l"/>
              <a:r>
                <a:rPr kumimoji="1" lang="en-US" altLang="zh-CN" sz="2800" b="1" dirty="0">
                  <a:solidFill>
                    <a:srgbClr val="002060"/>
                  </a:solidFill>
                  <a:ea typeface="宋体" pitchFamily="2" charset="-122"/>
                </a:rPr>
                <a:t>2</a:t>
              </a:r>
              <a:endParaRPr kumimoji="1" lang="en-US" altLang="zh-CN" sz="2800" dirty="0">
                <a:solidFill>
                  <a:srgbClr val="002060"/>
                </a:solidFill>
                <a:ea typeface="宋体" pitchFamily="2" charset="-122"/>
              </a:endParaRPr>
            </a:p>
          </p:txBody>
        </p:sp>
        <p:sp>
          <p:nvSpPr>
            <p:cNvPr id="318489" name="Text Box 25"/>
            <p:cNvSpPr txBox="1">
              <a:spLocks noChangeArrowheads="1"/>
            </p:cNvSpPr>
            <p:nvPr/>
          </p:nvSpPr>
          <p:spPr bwMode="auto">
            <a:xfrm>
              <a:off x="657" y="1707"/>
              <a:ext cx="228" cy="327"/>
            </a:xfrm>
            <a:prstGeom prst="rect">
              <a:avLst/>
            </a:prstGeom>
            <a:noFill/>
            <a:ln w="9525">
              <a:noFill/>
              <a:miter lim="800000"/>
              <a:headEnd/>
              <a:tailEnd/>
            </a:ln>
            <a:effectLst/>
          </p:spPr>
          <p:txBody>
            <a:bodyPr wrap="none">
              <a:spAutoFit/>
            </a:bodyPr>
            <a:lstStyle/>
            <a:p>
              <a:pPr algn="l"/>
              <a:r>
                <a:rPr kumimoji="1" lang="en-US" altLang="zh-CN" sz="2800" b="1" dirty="0">
                  <a:solidFill>
                    <a:srgbClr val="002060"/>
                  </a:solidFill>
                  <a:ea typeface="宋体" pitchFamily="2" charset="-122"/>
                </a:rPr>
                <a:t>0</a:t>
              </a:r>
              <a:endParaRPr kumimoji="1" lang="en-US" altLang="zh-CN" sz="2800" dirty="0">
                <a:solidFill>
                  <a:srgbClr val="002060"/>
                </a:solidFill>
                <a:ea typeface="宋体" pitchFamily="2" charset="-122"/>
              </a:endParaRPr>
            </a:p>
          </p:txBody>
        </p:sp>
        <p:sp>
          <p:nvSpPr>
            <p:cNvPr id="318490" name="Text Box 26"/>
            <p:cNvSpPr txBox="1">
              <a:spLocks noChangeArrowheads="1"/>
            </p:cNvSpPr>
            <p:nvPr/>
          </p:nvSpPr>
          <p:spPr bwMode="auto">
            <a:xfrm>
              <a:off x="1809" y="459"/>
              <a:ext cx="228" cy="327"/>
            </a:xfrm>
            <a:prstGeom prst="rect">
              <a:avLst/>
            </a:prstGeom>
            <a:noFill/>
            <a:ln w="9525">
              <a:noFill/>
              <a:miter lim="800000"/>
              <a:headEnd/>
              <a:tailEnd/>
            </a:ln>
            <a:effectLst/>
          </p:spPr>
          <p:txBody>
            <a:bodyPr wrap="none">
              <a:spAutoFit/>
            </a:bodyPr>
            <a:lstStyle/>
            <a:p>
              <a:pPr algn="l"/>
              <a:r>
                <a:rPr kumimoji="1" lang="en-US" altLang="zh-CN" sz="2800" b="1" dirty="0">
                  <a:solidFill>
                    <a:srgbClr val="002060"/>
                  </a:solidFill>
                  <a:ea typeface="宋体" pitchFamily="2" charset="-122"/>
                </a:rPr>
                <a:t>3</a:t>
              </a:r>
              <a:endParaRPr kumimoji="1" lang="en-US" altLang="zh-CN" sz="2800" dirty="0">
                <a:solidFill>
                  <a:srgbClr val="002060"/>
                </a:solidFill>
                <a:ea typeface="宋体" pitchFamily="2" charset="-122"/>
              </a:endParaRPr>
            </a:p>
          </p:txBody>
        </p:sp>
        <p:sp>
          <p:nvSpPr>
            <p:cNvPr id="318491" name="Text Box 27"/>
            <p:cNvSpPr txBox="1">
              <a:spLocks noChangeArrowheads="1"/>
            </p:cNvSpPr>
            <p:nvPr/>
          </p:nvSpPr>
          <p:spPr bwMode="auto">
            <a:xfrm>
              <a:off x="1813" y="1707"/>
              <a:ext cx="228" cy="327"/>
            </a:xfrm>
            <a:prstGeom prst="rect">
              <a:avLst/>
            </a:prstGeom>
            <a:noFill/>
            <a:ln w="9525">
              <a:noFill/>
              <a:miter lim="800000"/>
              <a:headEnd/>
              <a:tailEnd/>
            </a:ln>
            <a:effectLst/>
          </p:spPr>
          <p:txBody>
            <a:bodyPr wrap="none">
              <a:spAutoFit/>
            </a:bodyPr>
            <a:lstStyle/>
            <a:p>
              <a:pPr algn="l"/>
              <a:r>
                <a:rPr kumimoji="1" lang="en-US" altLang="zh-CN" sz="2800" b="1" dirty="0">
                  <a:solidFill>
                    <a:srgbClr val="002060"/>
                  </a:solidFill>
                  <a:ea typeface="宋体" pitchFamily="2" charset="-122"/>
                </a:rPr>
                <a:t>1</a:t>
              </a:r>
              <a:endParaRPr kumimoji="1" lang="en-US" altLang="zh-CN" sz="2800" dirty="0">
                <a:solidFill>
                  <a:srgbClr val="002060"/>
                </a:solidFill>
                <a:ea typeface="宋体" pitchFamily="2" charset="-122"/>
              </a:endParaRPr>
            </a:p>
          </p:txBody>
        </p:sp>
        <p:sp>
          <p:nvSpPr>
            <p:cNvPr id="318495" name="Freeform 31"/>
            <p:cNvSpPr>
              <a:spLocks/>
            </p:cNvSpPr>
            <p:nvPr/>
          </p:nvSpPr>
          <p:spPr bwMode="auto">
            <a:xfrm>
              <a:off x="907" y="504"/>
              <a:ext cx="862" cy="91"/>
            </a:xfrm>
            <a:custGeom>
              <a:avLst/>
              <a:gdLst/>
              <a:ahLst/>
              <a:cxnLst>
                <a:cxn ang="0">
                  <a:pos x="0" y="90"/>
                </a:cxn>
                <a:cxn ang="0">
                  <a:pos x="227" y="22"/>
                </a:cxn>
                <a:cxn ang="0">
                  <a:pos x="408" y="0"/>
                </a:cxn>
                <a:cxn ang="0">
                  <a:pos x="567" y="22"/>
                </a:cxn>
                <a:cxn ang="0">
                  <a:pos x="726" y="68"/>
                </a:cxn>
                <a:cxn ang="0">
                  <a:pos x="839" y="113"/>
                </a:cxn>
              </a:cxnLst>
              <a:rect l="0" t="0" r="r" b="b"/>
              <a:pathLst>
                <a:path w="839" h="113">
                  <a:moveTo>
                    <a:pt x="0" y="90"/>
                  </a:moveTo>
                  <a:cubicBezTo>
                    <a:pt x="79" y="63"/>
                    <a:pt x="159" y="37"/>
                    <a:pt x="227" y="22"/>
                  </a:cubicBezTo>
                  <a:cubicBezTo>
                    <a:pt x="295" y="7"/>
                    <a:pt x="351" y="0"/>
                    <a:pt x="408" y="0"/>
                  </a:cubicBezTo>
                  <a:cubicBezTo>
                    <a:pt x="465" y="0"/>
                    <a:pt x="514" y="11"/>
                    <a:pt x="567" y="22"/>
                  </a:cubicBezTo>
                  <a:cubicBezTo>
                    <a:pt x="620" y="33"/>
                    <a:pt x="681" y="53"/>
                    <a:pt x="726" y="68"/>
                  </a:cubicBezTo>
                  <a:cubicBezTo>
                    <a:pt x="771" y="83"/>
                    <a:pt x="820" y="106"/>
                    <a:pt x="839" y="113"/>
                  </a:cubicBezTo>
                </a:path>
              </a:pathLst>
            </a:custGeom>
            <a:noFill/>
            <a:ln w="28575" cap="flat" cmpd="sng">
              <a:solidFill>
                <a:schemeClr val="tx2"/>
              </a:solidFill>
              <a:prstDash val="solid"/>
              <a:round/>
              <a:headEnd type="none" w="med" len="med"/>
              <a:tailEnd type="stealth" w="lg" len="lg"/>
            </a:ln>
            <a:effectLst/>
          </p:spPr>
          <p:txBody>
            <a:bodyPr/>
            <a:lstStyle/>
            <a:p>
              <a:endParaRPr lang="zh-CN" altLang="en-US"/>
            </a:p>
          </p:txBody>
        </p:sp>
        <p:sp>
          <p:nvSpPr>
            <p:cNvPr id="318496" name="Freeform 32"/>
            <p:cNvSpPr>
              <a:spLocks/>
            </p:cNvSpPr>
            <p:nvPr/>
          </p:nvSpPr>
          <p:spPr bwMode="auto">
            <a:xfrm flipH="1" flipV="1">
              <a:off x="907" y="640"/>
              <a:ext cx="862" cy="69"/>
            </a:xfrm>
            <a:custGeom>
              <a:avLst/>
              <a:gdLst/>
              <a:ahLst/>
              <a:cxnLst>
                <a:cxn ang="0">
                  <a:pos x="0" y="90"/>
                </a:cxn>
                <a:cxn ang="0">
                  <a:pos x="227" y="22"/>
                </a:cxn>
                <a:cxn ang="0">
                  <a:pos x="408" y="0"/>
                </a:cxn>
                <a:cxn ang="0">
                  <a:pos x="567" y="22"/>
                </a:cxn>
                <a:cxn ang="0">
                  <a:pos x="726" y="68"/>
                </a:cxn>
                <a:cxn ang="0">
                  <a:pos x="839" y="113"/>
                </a:cxn>
              </a:cxnLst>
              <a:rect l="0" t="0" r="r" b="b"/>
              <a:pathLst>
                <a:path w="839" h="113">
                  <a:moveTo>
                    <a:pt x="0" y="90"/>
                  </a:moveTo>
                  <a:cubicBezTo>
                    <a:pt x="79" y="63"/>
                    <a:pt x="159" y="37"/>
                    <a:pt x="227" y="22"/>
                  </a:cubicBezTo>
                  <a:cubicBezTo>
                    <a:pt x="295" y="7"/>
                    <a:pt x="351" y="0"/>
                    <a:pt x="408" y="0"/>
                  </a:cubicBezTo>
                  <a:cubicBezTo>
                    <a:pt x="465" y="0"/>
                    <a:pt x="514" y="11"/>
                    <a:pt x="567" y="22"/>
                  </a:cubicBezTo>
                  <a:cubicBezTo>
                    <a:pt x="620" y="33"/>
                    <a:pt x="681" y="53"/>
                    <a:pt x="726" y="68"/>
                  </a:cubicBezTo>
                  <a:cubicBezTo>
                    <a:pt x="771" y="83"/>
                    <a:pt x="820" y="106"/>
                    <a:pt x="839" y="113"/>
                  </a:cubicBezTo>
                </a:path>
              </a:pathLst>
            </a:custGeom>
            <a:noFill/>
            <a:ln w="28575" cap="flat" cmpd="sng">
              <a:solidFill>
                <a:schemeClr val="tx2"/>
              </a:solidFill>
              <a:prstDash val="solid"/>
              <a:round/>
              <a:headEnd type="none" w="med" len="med"/>
              <a:tailEnd type="stealth" w="lg" len="lg"/>
            </a:ln>
            <a:effectLst/>
          </p:spPr>
          <p:txBody>
            <a:bodyPr/>
            <a:lstStyle/>
            <a:p>
              <a:endParaRPr lang="zh-CN" altLang="en-US"/>
            </a:p>
          </p:txBody>
        </p:sp>
        <p:sp>
          <p:nvSpPr>
            <p:cNvPr id="318498" name="Freeform 34"/>
            <p:cNvSpPr>
              <a:spLocks/>
            </p:cNvSpPr>
            <p:nvPr/>
          </p:nvSpPr>
          <p:spPr bwMode="auto">
            <a:xfrm>
              <a:off x="884" y="709"/>
              <a:ext cx="953" cy="1043"/>
            </a:xfrm>
            <a:custGeom>
              <a:avLst/>
              <a:gdLst/>
              <a:ahLst/>
              <a:cxnLst>
                <a:cxn ang="0">
                  <a:pos x="0" y="0"/>
                </a:cxn>
                <a:cxn ang="0">
                  <a:pos x="295" y="181"/>
                </a:cxn>
                <a:cxn ang="0">
                  <a:pos x="590" y="453"/>
                </a:cxn>
                <a:cxn ang="0">
                  <a:pos x="817" y="794"/>
                </a:cxn>
                <a:cxn ang="0">
                  <a:pos x="975" y="1066"/>
                </a:cxn>
              </a:cxnLst>
              <a:rect l="0" t="0" r="r" b="b"/>
              <a:pathLst>
                <a:path w="975" h="1066">
                  <a:moveTo>
                    <a:pt x="0" y="0"/>
                  </a:moveTo>
                  <a:cubicBezTo>
                    <a:pt x="98" y="52"/>
                    <a:pt x="197" y="105"/>
                    <a:pt x="295" y="181"/>
                  </a:cubicBezTo>
                  <a:cubicBezTo>
                    <a:pt x="393" y="257"/>
                    <a:pt x="503" y="351"/>
                    <a:pt x="590" y="453"/>
                  </a:cubicBezTo>
                  <a:cubicBezTo>
                    <a:pt x="677" y="555"/>
                    <a:pt x="753" y="692"/>
                    <a:pt x="817" y="794"/>
                  </a:cubicBezTo>
                  <a:cubicBezTo>
                    <a:pt x="881" y="896"/>
                    <a:pt x="949" y="1021"/>
                    <a:pt x="975" y="1066"/>
                  </a:cubicBezTo>
                </a:path>
              </a:pathLst>
            </a:custGeom>
            <a:noFill/>
            <a:ln w="28575" cap="flat" cmpd="sng">
              <a:solidFill>
                <a:schemeClr val="tx2"/>
              </a:solidFill>
              <a:prstDash val="solid"/>
              <a:round/>
              <a:headEnd type="none" w="med" len="med"/>
              <a:tailEnd type="stealth" w="lg" len="lg"/>
            </a:ln>
            <a:effectLst/>
          </p:spPr>
          <p:txBody>
            <a:bodyPr/>
            <a:lstStyle/>
            <a:p>
              <a:endParaRPr lang="zh-CN" altLang="en-US"/>
            </a:p>
          </p:txBody>
        </p:sp>
        <p:sp>
          <p:nvSpPr>
            <p:cNvPr id="318499" name="Freeform 35"/>
            <p:cNvSpPr>
              <a:spLocks/>
            </p:cNvSpPr>
            <p:nvPr/>
          </p:nvSpPr>
          <p:spPr bwMode="auto">
            <a:xfrm flipH="1" flipV="1">
              <a:off x="839" y="731"/>
              <a:ext cx="952" cy="1089"/>
            </a:xfrm>
            <a:custGeom>
              <a:avLst/>
              <a:gdLst/>
              <a:ahLst/>
              <a:cxnLst>
                <a:cxn ang="0">
                  <a:pos x="0" y="0"/>
                </a:cxn>
                <a:cxn ang="0">
                  <a:pos x="295" y="181"/>
                </a:cxn>
                <a:cxn ang="0">
                  <a:pos x="590" y="453"/>
                </a:cxn>
                <a:cxn ang="0">
                  <a:pos x="817" y="794"/>
                </a:cxn>
                <a:cxn ang="0">
                  <a:pos x="975" y="1066"/>
                </a:cxn>
              </a:cxnLst>
              <a:rect l="0" t="0" r="r" b="b"/>
              <a:pathLst>
                <a:path w="975" h="1066">
                  <a:moveTo>
                    <a:pt x="0" y="0"/>
                  </a:moveTo>
                  <a:cubicBezTo>
                    <a:pt x="98" y="52"/>
                    <a:pt x="197" y="105"/>
                    <a:pt x="295" y="181"/>
                  </a:cubicBezTo>
                  <a:cubicBezTo>
                    <a:pt x="393" y="257"/>
                    <a:pt x="503" y="351"/>
                    <a:pt x="590" y="453"/>
                  </a:cubicBezTo>
                  <a:cubicBezTo>
                    <a:pt x="677" y="555"/>
                    <a:pt x="753" y="692"/>
                    <a:pt x="817" y="794"/>
                  </a:cubicBezTo>
                  <a:cubicBezTo>
                    <a:pt x="881" y="896"/>
                    <a:pt x="949" y="1021"/>
                    <a:pt x="975" y="1066"/>
                  </a:cubicBezTo>
                </a:path>
              </a:pathLst>
            </a:custGeom>
            <a:noFill/>
            <a:ln w="28575" cap="flat" cmpd="sng">
              <a:solidFill>
                <a:schemeClr val="tx2"/>
              </a:solidFill>
              <a:prstDash val="solid"/>
              <a:round/>
              <a:headEnd type="none" w="med" len="med"/>
              <a:tailEnd type="stealth" w="lg" len="lg"/>
            </a:ln>
            <a:effectLst/>
          </p:spPr>
          <p:txBody>
            <a:bodyPr/>
            <a:lstStyle/>
            <a:p>
              <a:endParaRPr lang="zh-CN" altLang="en-US"/>
            </a:p>
          </p:txBody>
        </p:sp>
      </p:grpSp>
      <p:graphicFrame>
        <p:nvGraphicFramePr>
          <p:cNvPr id="318503" name="Object 39"/>
          <p:cNvGraphicFramePr>
            <a:graphicFrameLocks noChangeAspect="1"/>
          </p:cNvGraphicFramePr>
          <p:nvPr/>
        </p:nvGraphicFramePr>
        <p:xfrm>
          <a:off x="467544" y="908720"/>
          <a:ext cx="8440738" cy="1192213"/>
        </p:xfrm>
        <a:graphic>
          <a:graphicData uri="http://schemas.openxmlformats.org/presentationml/2006/ole">
            <mc:AlternateContent xmlns:mc="http://schemas.openxmlformats.org/markup-compatibility/2006">
              <mc:Choice xmlns:v="urn:schemas-microsoft-com:vml" Requires="v">
                <p:oleObj spid="_x0000_s318527" name="Equation" r:id="rId5" imgW="3657600" imgH="482400" progId="Equation.DSMT4">
                  <p:embed/>
                </p:oleObj>
              </mc:Choice>
              <mc:Fallback>
                <p:oleObj name="Equation" r:id="rId5" imgW="3657600" imgH="482400" progId="Equation.DSMT4">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908720"/>
                        <a:ext cx="8440738" cy="11922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35" name="灯片编号占位符 34"/>
          <p:cNvSpPr>
            <a:spLocks noGrp="1"/>
          </p:cNvSpPr>
          <p:nvPr>
            <p:ph type="sldNum" sz="quarter" idx="12"/>
          </p:nvPr>
        </p:nvSpPr>
        <p:spPr/>
        <p:txBody>
          <a:bodyPr/>
          <a:lstStyle/>
          <a:p>
            <a:fld id="{A17EA50A-922D-41E6-B4A1-D010480F0D51}" type="slidenum">
              <a:rPr lang="en-US" altLang="zh-CN" smtClean="0"/>
              <a:pPr/>
              <a:t>12</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93" name="Rectangle 29"/>
          <p:cNvSpPr>
            <a:spLocks noGrp="1" noChangeArrowheads="1"/>
          </p:cNvSpPr>
          <p:nvPr>
            <p:ph idx="1"/>
          </p:nvPr>
        </p:nvSpPr>
        <p:spPr>
          <a:xfrm>
            <a:off x="215516" y="1088740"/>
            <a:ext cx="8553834" cy="5293010"/>
          </a:xfrm>
        </p:spPr>
        <p:txBody>
          <a:bodyPr>
            <a:normAutofit lnSpcReduction="10000"/>
          </a:bodyPr>
          <a:lstStyle/>
          <a:p>
            <a:pPr>
              <a:lnSpc>
                <a:spcPct val="110000"/>
              </a:lnSpc>
              <a:buNone/>
            </a:pPr>
            <a:r>
              <a:rPr lang="en-US" altLang="zh-CN" sz="2000" b="1" dirty="0" err="1" smtClean="0">
                <a:latin typeface="Times New Roman" pitchFamily="18" charset="0"/>
                <a:cs typeface="Times New Roman" pitchFamily="18" charset="0"/>
              </a:rPr>
              <a:t>Typedef</a:t>
            </a: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enum</a:t>
            </a:r>
            <a:r>
              <a:rPr lang="en-US" altLang="zh-CN" sz="2000" b="1" dirty="0" smtClean="0">
                <a:latin typeface="Times New Roman" pitchFamily="18" charset="0"/>
                <a:cs typeface="Times New Roman" pitchFamily="18" charset="0"/>
              </a:rPr>
              <a:t> {DG, DN, UDG, UDN} </a:t>
            </a:r>
            <a:r>
              <a:rPr lang="en-US" altLang="zh-CN" sz="2000" b="1" dirty="0" err="1" smtClean="0">
                <a:latin typeface="Times New Roman" pitchFamily="18" charset="0"/>
                <a:cs typeface="Times New Roman" pitchFamily="18" charset="0"/>
              </a:rPr>
              <a:t>GraphKind</a:t>
            </a:r>
            <a:r>
              <a:rPr lang="en-US" altLang="zh-CN" sz="2000" b="1" dirty="0" smtClean="0">
                <a:latin typeface="Times New Roman" pitchFamily="18" charset="0"/>
                <a:cs typeface="Times New Roman" pitchFamily="18" charset="0"/>
              </a:rPr>
              <a:t>; //{</a:t>
            </a:r>
            <a:r>
              <a:rPr lang="zh-CN" altLang="en-US" sz="2000" b="1" dirty="0" smtClean="0">
                <a:latin typeface="Times New Roman" pitchFamily="18" charset="0"/>
                <a:cs typeface="Times New Roman" pitchFamily="18" charset="0"/>
              </a:rPr>
              <a:t>有向图，有向网，无向图，无向网</a:t>
            </a:r>
            <a:r>
              <a:rPr lang="en-US" altLang="zh-CN" sz="2000" b="1" dirty="0" smtClean="0">
                <a:latin typeface="Times New Roman" pitchFamily="18" charset="0"/>
                <a:cs typeface="Times New Roman" pitchFamily="18" charset="0"/>
              </a:rPr>
              <a:t>}</a:t>
            </a:r>
          </a:p>
          <a:p>
            <a:pPr>
              <a:lnSpc>
                <a:spcPct val="110000"/>
              </a:lnSpc>
              <a:buNone/>
            </a:pPr>
            <a:r>
              <a:rPr lang="en-US" altLang="zh-CN" sz="2000" b="1" dirty="0" err="1" smtClean="0">
                <a:latin typeface="Times New Roman" pitchFamily="18" charset="0"/>
                <a:cs typeface="Times New Roman" pitchFamily="18" charset="0"/>
              </a:rPr>
              <a:t>typedef</a:t>
            </a: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struct</a:t>
            </a: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ArcType</a:t>
            </a:r>
            <a:r>
              <a:rPr lang="en-US" altLang="zh-CN" sz="2000" b="1" dirty="0" smtClean="0">
                <a:latin typeface="Times New Roman" pitchFamily="18" charset="0"/>
                <a:cs typeface="Times New Roman" pitchFamily="18" charset="0"/>
              </a:rPr>
              <a:t> { </a:t>
            </a:r>
          </a:p>
          <a:p>
            <a:pPr marL="355600" lvl="1">
              <a:lnSpc>
                <a:spcPct val="110000"/>
              </a:lnSpc>
              <a:buNone/>
            </a:pP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VRType</a:t>
            </a: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adj</a:t>
            </a: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VRType</a:t>
            </a:r>
            <a:r>
              <a:rPr lang="zh-CN" altLang="en-US" sz="2000" b="1" dirty="0" smtClean="0">
                <a:latin typeface="Times New Roman" pitchFamily="18" charset="0"/>
                <a:cs typeface="Times New Roman" pitchFamily="18" charset="0"/>
              </a:rPr>
              <a:t>是顶点关系类型，无权图，用</a:t>
            </a:r>
            <a:r>
              <a:rPr lang="en-US" altLang="zh-CN" sz="2000" b="1" dirty="0" smtClean="0">
                <a:latin typeface="Times New Roman" pitchFamily="18" charset="0"/>
                <a:cs typeface="Times New Roman" pitchFamily="18" charset="0"/>
              </a:rPr>
              <a:t>1</a:t>
            </a:r>
            <a:r>
              <a:rPr lang="zh-CN" altLang="en-US" sz="2000" b="1" dirty="0" smtClean="0">
                <a:latin typeface="Times New Roman" pitchFamily="18" charset="0"/>
                <a:cs typeface="Times New Roman" pitchFamily="18" charset="0"/>
              </a:rPr>
              <a:t>或</a:t>
            </a:r>
            <a:r>
              <a:rPr lang="en-US" altLang="zh-CN" sz="2000" b="1" dirty="0" smtClean="0">
                <a:latin typeface="Times New Roman" pitchFamily="18" charset="0"/>
                <a:cs typeface="Times New Roman" pitchFamily="18" charset="0"/>
              </a:rPr>
              <a:t>0</a:t>
            </a:r>
            <a:r>
              <a:rPr lang="zh-CN" altLang="en-US" sz="2000" b="1" dirty="0" smtClean="0">
                <a:latin typeface="Times New Roman" pitchFamily="18" charset="0"/>
                <a:cs typeface="Times New Roman" pitchFamily="18" charset="0"/>
              </a:rPr>
              <a:t>表示是否相邻；</a:t>
            </a:r>
            <a:endParaRPr lang="en-US" altLang="zh-CN" sz="2000" b="1" dirty="0" smtClean="0">
              <a:latin typeface="Times New Roman" pitchFamily="18" charset="0"/>
              <a:cs typeface="Times New Roman" pitchFamily="18" charset="0"/>
            </a:endParaRPr>
          </a:p>
          <a:p>
            <a:pPr marL="355600" lvl="1">
              <a:lnSpc>
                <a:spcPct val="110000"/>
              </a:lnSpc>
              <a:buNone/>
            </a:pPr>
            <a:r>
              <a:rPr lang="zh-CN" altLang="en-US" sz="2000" b="1" dirty="0" smtClean="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             //</a:t>
            </a:r>
            <a:r>
              <a:rPr lang="zh-CN" altLang="en-US" sz="2000" b="1" dirty="0" smtClean="0">
                <a:latin typeface="Times New Roman" pitchFamily="18" charset="0"/>
                <a:cs typeface="Times New Roman" pitchFamily="18" charset="0"/>
              </a:rPr>
              <a:t>带权图，则为权值类型</a:t>
            </a:r>
            <a:endParaRPr lang="en-US" altLang="zh-CN" sz="2000" b="1" dirty="0" smtClean="0">
              <a:latin typeface="Times New Roman" pitchFamily="18" charset="0"/>
              <a:cs typeface="Times New Roman" pitchFamily="18" charset="0"/>
            </a:endParaRPr>
          </a:p>
          <a:p>
            <a:pPr marL="355600" lvl="1">
              <a:lnSpc>
                <a:spcPct val="110000"/>
              </a:lnSpc>
              <a:buNone/>
            </a:pP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InfoType</a:t>
            </a:r>
            <a:r>
              <a:rPr lang="en-US" altLang="zh-CN" sz="2000" b="1" dirty="0" smtClean="0">
                <a:latin typeface="Times New Roman" pitchFamily="18" charset="0"/>
                <a:cs typeface="Times New Roman" pitchFamily="18" charset="0"/>
              </a:rPr>
              <a:t>  *info ;   //  </a:t>
            </a:r>
            <a:r>
              <a:rPr lang="zh-CN" altLang="en-US" sz="2000" b="1" dirty="0" smtClean="0">
                <a:latin typeface="Times New Roman" pitchFamily="18" charset="0"/>
                <a:cs typeface="Times New Roman" pitchFamily="18" charset="0"/>
              </a:rPr>
              <a:t>弧或边的其它信息指针 </a:t>
            </a:r>
            <a:endParaRPr lang="en-US" altLang="zh-CN" sz="2000" b="1" dirty="0" smtClean="0">
              <a:latin typeface="Times New Roman" pitchFamily="18" charset="0"/>
              <a:cs typeface="Times New Roman" pitchFamily="18" charset="0"/>
            </a:endParaRPr>
          </a:p>
          <a:p>
            <a:pPr marL="355600" lvl="1">
              <a:lnSpc>
                <a:spcPct val="110000"/>
              </a:lnSpc>
              <a:buNone/>
            </a:pPr>
            <a:r>
              <a:rPr lang="en-US" altLang="zh-CN" sz="2000" b="1" dirty="0" smtClean="0">
                <a:latin typeface="Times New Roman" pitchFamily="18" charset="0"/>
                <a:cs typeface="Times New Roman" pitchFamily="18" charset="0"/>
              </a:rPr>
              <a:t>}</a:t>
            </a:r>
            <a:r>
              <a:rPr lang="en-US" altLang="zh-CN" sz="2000" b="1" dirty="0" err="1" smtClean="0">
                <a:latin typeface="Times New Roman" pitchFamily="18" charset="0"/>
                <a:cs typeface="Times New Roman" pitchFamily="18" charset="0"/>
              </a:rPr>
              <a:t>ArcCell</a:t>
            </a: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AdjMatrix</a:t>
            </a:r>
            <a:r>
              <a:rPr lang="en-US" altLang="zh-CN" sz="2000" b="1" dirty="0" smtClean="0">
                <a:latin typeface="Times New Roman" pitchFamily="18" charset="0"/>
                <a:cs typeface="Times New Roman" pitchFamily="18" charset="0"/>
              </a:rPr>
              <a:t>[MAX_VEXTEX_NUM][MAX_VEXTEX_NUM];   </a:t>
            </a:r>
          </a:p>
          <a:p>
            <a:pPr marL="355600" lvl="1">
              <a:lnSpc>
                <a:spcPct val="110000"/>
              </a:lnSpc>
              <a:buNone/>
            </a:pPr>
            <a:endParaRPr lang="en-US" altLang="zh-CN" sz="2000" b="1" dirty="0" smtClean="0">
              <a:latin typeface="Times New Roman" pitchFamily="18" charset="0"/>
              <a:cs typeface="Times New Roman" pitchFamily="18" charset="0"/>
            </a:endParaRPr>
          </a:p>
          <a:p>
            <a:pPr>
              <a:lnSpc>
                <a:spcPct val="110000"/>
              </a:lnSpc>
              <a:buNone/>
            </a:pPr>
            <a:r>
              <a:rPr lang="en-US" altLang="zh-CN" sz="2000" b="1" dirty="0" err="1" smtClean="0">
                <a:latin typeface="Times New Roman" pitchFamily="18" charset="0"/>
                <a:cs typeface="Times New Roman" pitchFamily="18" charset="0"/>
              </a:rPr>
              <a:t>typedef</a:t>
            </a: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struct</a:t>
            </a:r>
            <a:r>
              <a:rPr lang="en-US" altLang="zh-CN" sz="2000" b="1" dirty="0" smtClean="0">
                <a:latin typeface="Times New Roman" pitchFamily="18" charset="0"/>
                <a:cs typeface="Times New Roman" pitchFamily="18" charset="0"/>
              </a:rPr>
              <a:t> { </a:t>
            </a:r>
          </a:p>
          <a:p>
            <a:pPr marL="355600" lvl="1">
              <a:lnSpc>
                <a:spcPct val="110000"/>
              </a:lnSpc>
              <a:buNone/>
            </a:pP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GraphKind</a:t>
            </a:r>
            <a:r>
              <a:rPr lang="en-US" altLang="zh-CN" sz="2000" b="1" dirty="0" smtClean="0">
                <a:latin typeface="Times New Roman" pitchFamily="18" charset="0"/>
                <a:cs typeface="Times New Roman" pitchFamily="18" charset="0"/>
              </a:rPr>
              <a:t>  kind ;    //  </a:t>
            </a:r>
            <a:r>
              <a:rPr lang="zh-CN" altLang="en-US" sz="2000" b="1" dirty="0" smtClean="0">
                <a:latin typeface="Times New Roman" pitchFamily="18" charset="0"/>
                <a:cs typeface="Times New Roman" pitchFamily="18" charset="0"/>
              </a:rPr>
              <a:t>图的种类标志 </a:t>
            </a:r>
            <a:endParaRPr lang="en-US" altLang="zh-CN" sz="2000" b="1" dirty="0" smtClean="0">
              <a:latin typeface="Times New Roman" pitchFamily="18" charset="0"/>
              <a:cs typeface="Times New Roman" pitchFamily="18" charset="0"/>
            </a:endParaRPr>
          </a:p>
          <a:p>
            <a:pPr marL="723900" lvl="2">
              <a:lnSpc>
                <a:spcPct val="110000"/>
              </a:lnSpc>
              <a:buNone/>
            </a:pPr>
            <a:r>
              <a:rPr lang="en-US" altLang="zh-CN" sz="2000" b="1" dirty="0" err="1" smtClean="0">
                <a:latin typeface="Times New Roman" pitchFamily="18" charset="0"/>
                <a:cs typeface="Times New Roman" pitchFamily="18" charset="0"/>
              </a:rPr>
              <a:t>int</a:t>
            </a: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vexnum</a:t>
            </a:r>
            <a:r>
              <a:rPr lang="en-US" altLang="zh-CN" sz="2000" b="1" dirty="0" smtClean="0">
                <a:latin typeface="Times New Roman" pitchFamily="18" charset="0"/>
                <a:cs typeface="Times New Roman" pitchFamily="18" charset="0"/>
              </a:rPr>
              <a:t> , </a:t>
            </a:r>
            <a:r>
              <a:rPr lang="en-US" altLang="zh-CN" sz="2000" b="1" dirty="0" err="1" smtClean="0">
                <a:latin typeface="Times New Roman" pitchFamily="18" charset="0"/>
                <a:cs typeface="Times New Roman" pitchFamily="18" charset="0"/>
              </a:rPr>
              <a:t>arcnum</a:t>
            </a:r>
            <a:r>
              <a:rPr lang="en-US" altLang="zh-CN" sz="2000" b="1" dirty="0" smtClean="0">
                <a:latin typeface="Times New Roman" pitchFamily="18" charset="0"/>
                <a:cs typeface="Times New Roman" pitchFamily="18" charset="0"/>
              </a:rPr>
              <a:t> ;   //</a:t>
            </a:r>
            <a:r>
              <a:rPr lang="zh-CN" altLang="en-US" sz="2000" b="1" dirty="0" smtClean="0">
                <a:latin typeface="Times New Roman" pitchFamily="18" charset="0"/>
                <a:cs typeface="Times New Roman" pitchFamily="18" charset="0"/>
              </a:rPr>
              <a:t>图的当前顶点数和弧数</a:t>
            </a:r>
            <a:endParaRPr lang="en-US" altLang="zh-CN" sz="2000" b="1" dirty="0" smtClean="0">
              <a:latin typeface="Times New Roman" pitchFamily="18" charset="0"/>
              <a:cs typeface="Times New Roman" pitchFamily="18" charset="0"/>
            </a:endParaRPr>
          </a:p>
          <a:p>
            <a:pPr marL="723900" lvl="2">
              <a:lnSpc>
                <a:spcPct val="110000"/>
              </a:lnSpc>
              <a:buNone/>
            </a:pPr>
            <a:r>
              <a:rPr lang="en-US" altLang="zh-CN" sz="2000" b="1" dirty="0" err="1" smtClean="0">
                <a:latin typeface="Times New Roman" pitchFamily="18" charset="0"/>
                <a:cs typeface="Times New Roman" pitchFamily="18" charset="0"/>
              </a:rPr>
              <a:t>VextexType</a:t>
            </a: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vexs</a:t>
            </a:r>
            <a:r>
              <a:rPr lang="en-US" altLang="zh-CN" sz="2000" b="1" dirty="0" smtClean="0">
                <a:latin typeface="Times New Roman" pitchFamily="18" charset="0"/>
                <a:cs typeface="Times New Roman" pitchFamily="18" charset="0"/>
              </a:rPr>
              <a:t>[MAX_VEXTEX_NUM] ; //</a:t>
            </a:r>
            <a:r>
              <a:rPr lang="zh-CN" altLang="en-US" sz="2000" b="1" dirty="0" smtClean="0">
                <a:latin typeface="Times New Roman" pitchFamily="18" charset="0"/>
                <a:cs typeface="Times New Roman" pitchFamily="18" charset="0"/>
              </a:rPr>
              <a:t>顶点向量</a:t>
            </a:r>
            <a:endParaRPr lang="en-US" altLang="zh-CN" sz="2000" b="1" dirty="0" smtClean="0">
              <a:latin typeface="Times New Roman" pitchFamily="18" charset="0"/>
              <a:cs typeface="Times New Roman" pitchFamily="18" charset="0"/>
            </a:endParaRPr>
          </a:p>
          <a:p>
            <a:pPr marL="723900" lvl="2">
              <a:lnSpc>
                <a:spcPct val="110000"/>
              </a:lnSpc>
              <a:buNone/>
            </a:pPr>
            <a:r>
              <a:rPr lang="en-US" altLang="zh-CN" sz="2000" b="1" dirty="0" err="1" smtClean="0">
                <a:latin typeface="Times New Roman" pitchFamily="18" charset="0"/>
                <a:cs typeface="Times New Roman" pitchFamily="18" charset="0"/>
              </a:rPr>
              <a:t>AdjMatrix</a:t>
            </a:r>
            <a:r>
              <a:rPr lang="en-US" altLang="zh-CN" sz="2000" b="1" dirty="0" smtClean="0">
                <a:latin typeface="Times New Roman" pitchFamily="18" charset="0"/>
                <a:cs typeface="Times New Roman" pitchFamily="18" charset="0"/>
              </a:rPr>
              <a:t>   arcs;  //</a:t>
            </a:r>
            <a:r>
              <a:rPr lang="zh-CN" altLang="en-US" sz="2000" b="1" dirty="0" smtClean="0">
                <a:latin typeface="Times New Roman" pitchFamily="18" charset="0"/>
                <a:cs typeface="Times New Roman" pitchFamily="18" charset="0"/>
              </a:rPr>
              <a:t>邻接矩阵</a:t>
            </a:r>
            <a:endParaRPr lang="en-US" altLang="zh-CN" sz="2000" b="1" dirty="0" smtClean="0">
              <a:latin typeface="Times New Roman" pitchFamily="18" charset="0"/>
              <a:cs typeface="Times New Roman" pitchFamily="18" charset="0"/>
            </a:endParaRPr>
          </a:p>
          <a:p>
            <a:pPr marL="0" lvl="2" indent="0">
              <a:lnSpc>
                <a:spcPct val="110000"/>
              </a:lnSpc>
              <a:buNone/>
            </a:pP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MGraph</a:t>
            </a:r>
            <a:r>
              <a:rPr lang="en-US" altLang="zh-CN" sz="2000" b="1" dirty="0" smtClean="0">
                <a:latin typeface="Times New Roman" pitchFamily="18" charset="0"/>
                <a:cs typeface="Times New Roman" pitchFamily="18" charset="0"/>
              </a:rPr>
              <a:t> ;    //  </a:t>
            </a:r>
            <a:r>
              <a:rPr lang="zh-CN" altLang="en-US" sz="2000" b="1" dirty="0" smtClean="0">
                <a:latin typeface="Times New Roman" pitchFamily="18" charset="0"/>
                <a:cs typeface="Times New Roman" pitchFamily="18" charset="0"/>
              </a:rPr>
              <a:t>图的结构定义 </a:t>
            </a:r>
            <a:endParaRPr lang="en-US" altLang="zh-CN" sz="2000" b="1" dirty="0" smtClean="0">
              <a:latin typeface="Times New Roman" pitchFamily="18" charset="0"/>
              <a:cs typeface="Times New Roman" pitchFamily="18" charset="0"/>
            </a:endParaRPr>
          </a:p>
          <a:p>
            <a:pPr>
              <a:spcBef>
                <a:spcPct val="5000"/>
              </a:spcBef>
              <a:buFont typeface="Wingdings" pitchFamily="2" charset="2"/>
              <a:buNone/>
            </a:pPr>
            <a:endParaRPr lang="en-US" altLang="zh-CN" sz="2800" b="1" dirty="0">
              <a:latin typeface="Times New Roman" pitchFamily="18" charset="0"/>
            </a:endParaRPr>
          </a:p>
        </p:txBody>
      </p:sp>
      <p:sp>
        <p:nvSpPr>
          <p:cNvPr id="5" name="Rectangle 37"/>
          <p:cNvSpPr>
            <a:spLocks noGrp="1" noChangeArrowheads="1"/>
          </p:cNvSpPr>
          <p:nvPr>
            <p:ph type="title"/>
          </p:nvPr>
        </p:nvSpPr>
        <p:spPr>
          <a:xfrm>
            <a:off x="503548" y="0"/>
            <a:ext cx="8229600" cy="992187"/>
          </a:xfrm>
        </p:spPr>
        <p:txBody>
          <a:bodyPr/>
          <a:lstStyle/>
          <a:p>
            <a:pPr algn="ctr"/>
            <a:r>
              <a:rPr kumimoji="1" lang="zh-CN" altLang="en-US" sz="4000" dirty="0">
                <a:ea typeface="华文新魏" pitchFamily="2" charset="-122"/>
              </a:rPr>
              <a:t>用邻接矩阵</a:t>
            </a:r>
            <a:r>
              <a:rPr kumimoji="1" lang="zh-CN" altLang="en-US" sz="4000" dirty="0" smtClean="0">
                <a:ea typeface="华文新魏" pitchFamily="2" charset="-122"/>
              </a:rPr>
              <a:t>表示图</a:t>
            </a:r>
            <a:endParaRPr kumimoji="1" lang="zh-CN" altLang="en-US" sz="4000" dirty="0">
              <a:ea typeface="华文新魏" pitchFamily="2" charset="-122"/>
            </a:endParaRPr>
          </a:p>
        </p:txBody>
      </p:sp>
      <p:sp>
        <p:nvSpPr>
          <p:cNvPr id="10" name="灯片编号占位符 9"/>
          <p:cNvSpPr>
            <a:spLocks noGrp="1"/>
          </p:cNvSpPr>
          <p:nvPr>
            <p:ph type="sldNum" sz="quarter" idx="12"/>
          </p:nvPr>
        </p:nvSpPr>
        <p:spPr/>
        <p:txBody>
          <a:bodyPr/>
          <a:lstStyle/>
          <a:p>
            <a:fld id="{A17EA50A-922D-41E6-B4A1-D010480F0D51}" type="slidenum">
              <a:rPr lang="en-US" altLang="zh-CN" smtClean="0"/>
              <a:pPr/>
              <a:t>13</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1463675" y="368660"/>
            <a:ext cx="6096000" cy="900113"/>
          </a:xfrm>
        </p:spPr>
        <p:txBody>
          <a:bodyPr>
            <a:normAutofit fontScale="90000"/>
          </a:bodyPr>
          <a:lstStyle/>
          <a:p>
            <a:pPr algn="ctr"/>
            <a:r>
              <a:rPr lang="en-US" altLang="zh-CN" sz="4000" dirty="0" smtClean="0">
                <a:latin typeface="华文新魏" pitchFamily="2" charset="-122"/>
                <a:ea typeface="华文新魏" pitchFamily="2" charset="-122"/>
              </a:rPr>
              <a:t>7.2.2</a:t>
            </a:r>
            <a:r>
              <a:rPr lang="zh-CN" altLang="en-US" sz="4000" dirty="0" smtClean="0">
                <a:latin typeface="华文新魏" pitchFamily="2" charset="-122"/>
                <a:ea typeface="华文新魏" pitchFamily="2" charset="-122"/>
              </a:rPr>
              <a:t>邻接</a:t>
            </a:r>
            <a:r>
              <a:rPr lang="zh-CN" altLang="en-US" sz="4000" dirty="0">
                <a:latin typeface="华文新魏" pitchFamily="2" charset="-122"/>
                <a:ea typeface="华文新魏" pitchFamily="2" charset="-122"/>
              </a:rPr>
              <a:t>表 </a:t>
            </a:r>
            <a:r>
              <a:rPr lang="en-US" altLang="zh-CN" sz="4000" dirty="0">
                <a:latin typeface="华文新魏" pitchFamily="2" charset="-122"/>
                <a:ea typeface="华文新魏" pitchFamily="2" charset="-122"/>
              </a:rPr>
              <a:t>(Adjacency List)</a:t>
            </a:r>
          </a:p>
        </p:txBody>
      </p:sp>
      <p:sp>
        <p:nvSpPr>
          <p:cNvPr id="325635" name="Rectangle 3"/>
          <p:cNvSpPr>
            <a:spLocks noGrp="1" noChangeArrowheads="1"/>
          </p:cNvSpPr>
          <p:nvPr>
            <p:ph idx="1"/>
          </p:nvPr>
        </p:nvSpPr>
        <p:spPr>
          <a:xfrm>
            <a:off x="569913" y="1341438"/>
            <a:ext cx="8070850" cy="5257800"/>
          </a:xfrm>
        </p:spPr>
        <p:txBody>
          <a:bodyPr/>
          <a:lstStyle/>
          <a:p>
            <a:pPr>
              <a:lnSpc>
                <a:spcPct val="105000"/>
              </a:lnSpc>
              <a:buClrTx/>
              <a:buSzPct val="50000"/>
            </a:pPr>
            <a:r>
              <a:rPr lang="zh-CN" altLang="en-US" sz="3000" b="1" dirty="0">
                <a:latin typeface="Times New Roman" pitchFamily="18" charset="0"/>
                <a:ea typeface="仿宋_GB2312" pitchFamily="49" charset="-122"/>
              </a:rPr>
              <a:t>邻接表是邻接矩阵的改进形式。为此需要把邻接矩阵的各行分别组织为一个单链表。</a:t>
            </a:r>
          </a:p>
          <a:p>
            <a:pPr>
              <a:lnSpc>
                <a:spcPct val="105000"/>
              </a:lnSpc>
              <a:buClrTx/>
              <a:buSzPct val="50000"/>
            </a:pPr>
            <a:r>
              <a:rPr lang="zh-CN" altLang="en-US" sz="3000" b="1" dirty="0">
                <a:latin typeface="Times New Roman" pitchFamily="18" charset="0"/>
                <a:ea typeface="仿宋_GB2312" pitchFamily="49" charset="-122"/>
              </a:rPr>
              <a:t>在邻接表中，同一个顶点发出的边链接在同一个边链表中，每一个链结点代表一条边（边结点），结点中有另一顶点的下标 </a:t>
            </a:r>
            <a:r>
              <a:rPr lang="en-US" altLang="zh-CN" sz="3000" b="1" dirty="0" err="1">
                <a:latin typeface="Times New Roman" pitchFamily="18" charset="0"/>
                <a:ea typeface="仿宋_GB2312" pitchFamily="49" charset="-122"/>
              </a:rPr>
              <a:t>dest</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和指针 </a:t>
            </a:r>
            <a:r>
              <a:rPr lang="en-US" altLang="zh-CN" sz="3000" b="1" dirty="0">
                <a:latin typeface="Times New Roman" pitchFamily="18" charset="0"/>
                <a:ea typeface="仿宋_GB2312" pitchFamily="49" charset="-122"/>
              </a:rPr>
              <a:t>link</a:t>
            </a:r>
            <a:r>
              <a:rPr lang="zh-CN" altLang="en-US" sz="3000" b="1" dirty="0">
                <a:latin typeface="Times New Roman" pitchFamily="18" charset="0"/>
                <a:ea typeface="仿宋_GB2312" pitchFamily="49" charset="-122"/>
              </a:rPr>
              <a:t>。对于带权图，边结点中还要保存该边的权值</a:t>
            </a:r>
            <a:r>
              <a:rPr lang="en-US" altLang="zh-CN" sz="3000" b="1" dirty="0">
                <a:latin typeface="Times New Roman" pitchFamily="18" charset="0"/>
                <a:ea typeface="仿宋_GB2312" pitchFamily="49" charset="-122"/>
              </a:rPr>
              <a:t>cost</a:t>
            </a:r>
            <a:r>
              <a:rPr lang="zh-CN" altLang="en-US" sz="3000" b="1" dirty="0">
                <a:latin typeface="Times New Roman" pitchFamily="18" charset="0"/>
                <a:ea typeface="仿宋_GB2312" pitchFamily="49" charset="-122"/>
              </a:rPr>
              <a:t>。</a:t>
            </a:r>
          </a:p>
          <a:p>
            <a:pPr>
              <a:lnSpc>
                <a:spcPct val="105000"/>
              </a:lnSpc>
              <a:buClrTx/>
              <a:buSzPct val="50000"/>
            </a:pPr>
            <a:r>
              <a:rPr lang="zh-CN" altLang="en-US" sz="3000" b="1" dirty="0">
                <a:latin typeface="Times New Roman" pitchFamily="18" charset="0"/>
                <a:ea typeface="仿宋_GB2312" pitchFamily="49" charset="-122"/>
              </a:rPr>
              <a:t>顶点表的第 </a:t>
            </a:r>
            <a:r>
              <a:rPr lang="en-US" altLang="zh-CN" sz="3000" b="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个顶点中保存该顶点的数据，以及它对应边链表的头指针</a:t>
            </a:r>
            <a:r>
              <a:rPr lang="en-US" altLang="zh-CN" sz="3000" b="1" dirty="0" err="1">
                <a:latin typeface="Times New Roman" pitchFamily="18" charset="0"/>
                <a:ea typeface="仿宋_GB2312" pitchFamily="49" charset="-122"/>
              </a:rPr>
              <a:t>adj</a:t>
            </a:r>
            <a:r>
              <a:rPr lang="zh-CN" altLang="en-US" sz="3000" b="1" dirty="0">
                <a:latin typeface="Times New Roman" pitchFamily="18" charset="0"/>
                <a:ea typeface="仿宋_GB2312" pitchFamily="49" charset="-122"/>
              </a:rPr>
              <a:t>。</a:t>
            </a:r>
            <a:r>
              <a:rPr lang="zh-CN" altLang="en-US" dirty="0"/>
              <a:t> </a:t>
            </a:r>
          </a:p>
        </p:txBody>
      </p:sp>
      <p:sp>
        <p:nvSpPr>
          <p:cNvPr id="10" name="灯片编号占位符 9"/>
          <p:cNvSpPr>
            <a:spLocks noGrp="1"/>
          </p:cNvSpPr>
          <p:nvPr>
            <p:ph type="sldNum" sz="quarter" idx="12"/>
          </p:nvPr>
        </p:nvSpPr>
        <p:spPr/>
        <p:txBody>
          <a:bodyPr/>
          <a:lstStyle/>
          <a:p>
            <a:fld id="{A17EA50A-922D-41E6-B4A1-D010480F0D51}" type="slidenum">
              <a:rPr lang="en-US" altLang="zh-CN" smtClean="0"/>
              <a:pPr/>
              <a:t>14</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2" name="Rectangle 54"/>
          <p:cNvSpPr>
            <a:spLocks noGrp="1" noChangeArrowheads="1"/>
          </p:cNvSpPr>
          <p:nvPr>
            <p:ph type="title"/>
          </p:nvPr>
        </p:nvSpPr>
        <p:spPr>
          <a:xfrm>
            <a:off x="457200" y="457200"/>
            <a:ext cx="8229600" cy="884238"/>
          </a:xfrm>
        </p:spPr>
        <p:txBody>
          <a:bodyPr/>
          <a:lstStyle/>
          <a:p>
            <a:pPr algn="ctr"/>
            <a:r>
              <a:rPr lang="zh-CN" altLang="en-US" sz="4000" dirty="0">
                <a:ea typeface="华文新魏" pitchFamily="2" charset="-122"/>
              </a:rPr>
              <a:t>无向图的邻接表</a:t>
            </a:r>
          </a:p>
        </p:txBody>
      </p:sp>
      <p:sp>
        <p:nvSpPr>
          <p:cNvPr id="478263" name="Rectangle 55"/>
          <p:cNvSpPr>
            <a:spLocks noGrp="1" noChangeArrowheads="1"/>
          </p:cNvSpPr>
          <p:nvPr>
            <p:ph idx="1"/>
          </p:nvPr>
        </p:nvSpPr>
        <p:spPr>
          <a:xfrm>
            <a:off x="519113" y="4221163"/>
            <a:ext cx="8229600" cy="2124075"/>
          </a:xfrm>
        </p:spPr>
        <p:txBody>
          <a:bodyPr/>
          <a:lstStyle/>
          <a:p>
            <a:pPr>
              <a:lnSpc>
                <a:spcPct val="105000"/>
              </a:lnSpc>
              <a:buClrTx/>
              <a:buSzPct val="50000"/>
            </a:pPr>
            <a:r>
              <a:rPr lang="zh-CN" altLang="en-US" sz="3000" b="1" dirty="0">
                <a:ea typeface="仿宋_GB2312" pitchFamily="49" charset="-122"/>
              </a:rPr>
              <a:t>统计某顶点对应边链表中结点个数，可得该顶点的度。</a:t>
            </a:r>
          </a:p>
          <a:p>
            <a:pPr>
              <a:lnSpc>
                <a:spcPct val="105000"/>
              </a:lnSpc>
              <a:buClrTx/>
              <a:buSzPct val="50000"/>
            </a:pPr>
            <a:r>
              <a:rPr lang="zh-CN" altLang="en-US" sz="3000" b="1" dirty="0">
                <a:latin typeface="Times New Roman" pitchFamily="18" charset="0"/>
                <a:ea typeface="仿宋_GB2312" pitchFamily="49" charset="-122"/>
              </a:rPr>
              <a:t>某条边</a:t>
            </a:r>
            <a:r>
              <a:rPr lang="en-US" altLang="zh-CN" sz="3000" b="1" dirty="0">
                <a:latin typeface="Times New Roman" pitchFamily="18" charset="0"/>
                <a:ea typeface="仿宋_GB2312" pitchFamily="49" charset="-122"/>
              </a:rPr>
              <a:t>(v</a:t>
            </a:r>
            <a:r>
              <a:rPr lang="en-US" altLang="zh-CN" sz="3000" b="1" baseline="-25000" dirty="0">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en-US" altLang="zh-CN" sz="3000" b="1" dirty="0" err="1">
                <a:latin typeface="Times New Roman" pitchFamily="18" charset="0"/>
                <a:ea typeface="仿宋_GB2312" pitchFamily="49" charset="-122"/>
              </a:rPr>
              <a:t>v</a:t>
            </a:r>
            <a:r>
              <a:rPr lang="en-US" altLang="zh-CN" sz="3000" b="1" baseline="-25000" dirty="0" err="1">
                <a:latin typeface="Times New Roman" pitchFamily="18" charset="0"/>
                <a:ea typeface="仿宋_GB2312" pitchFamily="49" charset="-122"/>
              </a:rPr>
              <a:t>j</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在邻接表中有两个边结点，分别在第 </a:t>
            </a:r>
            <a:r>
              <a:rPr lang="en-US" altLang="zh-CN" sz="3000" b="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个顶点和第 </a:t>
            </a:r>
            <a:r>
              <a:rPr lang="en-US" altLang="zh-CN" sz="3000" b="1" dirty="0">
                <a:latin typeface="Times New Roman" pitchFamily="18" charset="0"/>
                <a:ea typeface="仿宋_GB2312" pitchFamily="49" charset="-122"/>
              </a:rPr>
              <a:t>j </a:t>
            </a:r>
            <a:r>
              <a:rPr lang="zh-CN" altLang="en-US" sz="3000" b="1" dirty="0">
                <a:latin typeface="Times New Roman" pitchFamily="18" charset="0"/>
                <a:ea typeface="仿宋_GB2312" pitchFamily="49" charset="-122"/>
              </a:rPr>
              <a:t>个顶点对应的边链表中。</a:t>
            </a:r>
          </a:p>
        </p:txBody>
      </p:sp>
      <p:grpSp>
        <p:nvGrpSpPr>
          <p:cNvPr id="478265" name="Group 57"/>
          <p:cNvGrpSpPr>
            <a:grpSpLocks/>
          </p:cNvGrpSpPr>
          <p:nvPr/>
        </p:nvGrpSpPr>
        <p:grpSpPr bwMode="auto">
          <a:xfrm>
            <a:off x="758825" y="1282700"/>
            <a:ext cx="7342188" cy="2867025"/>
            <a:chOff x="432" y="1066"/>
            <a:chExt cx="4625" cy="1806"/>
          </a:xfrm>
        </p:grpSpPr>
        <p:grpSp>
          <p:nvGrpSpPr>
            <p:cNvPr id="478264" name="Group 56"/>
            <p:cNvGrpSpPr>
              <a:grpSpLocks/>
            </p:cNvGrpSpPr>
            <p:nvPr/>
          </p:nvGrpSpPr>
          <p:grpSpPr bwMode="auto">
            <a:xfrm>
              <a:off x="432" y="1363"/>
              <a:ext cx="1291" cy="1200"/>
              <a:chOff x="432" y="1363"/>
              <a:chExt cx="1344" cy="1200"/>
            </a:xfrm>
          </p:grpSpPr>
          <p:sp>
            <p:nvSpPr>
              <p:cNvPr id="478212" name="Line 4"/>
              <p:cNvSpPr>
                <a:spLocks noChangeShapeType="1"/>
              </p:cNvSpPr>
              <p:nvPr/>
            </p:nvSpPr>
            <p:spPr bwMode="auto">
              <a:xfrm flipH="1">
                <a:off x="624" y="1584"/>
                <a:ext cx="432" cy="336"/>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478213" name="Line 5"/>
              <p:cNvSpPr>
                <a:spLocks noChangeShapeType="1"/>
              </p:cNvSpPr>
              <p:nvPr/>
            </p:nvSpPr>
            <p:spPr bwMode="auto">
              <a:xfrm>
                <a:off x="672" y="1968"/>
                <a:ext cx="864" cy="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478214" name="Line 6"/>
              <p:cNvSpPr>
                <a:spLocks noChangeShapeType="1"/>
              </p:cNvSpPr>
              <p:nvPr/>
            </p:nvSpPr>
            <p:spPr bwMode="auto">
              <a:xfrm>
                <a:off x="1104" y="1603"/>
                <a:ext cx="0" cy="845"/>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478215" name="Oval 7"/>
              <p:cNvSpPr>
                <a:spLocks noChangeArrowheads="1"/>
              </p:cNvSpPr>
              <p:nvPr/>
            </p:nvSpPr>
            <p:spPr bwMode="auto">
              <a:xfrm>
                <a:off x="432" y="1843"/>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478216" name="Oval 8"/>
              <p:cNvSpPr>
                <a:spLocks noChangeArrowheads="1"/>
              </p:cNvSpPr>
              <p:nvPr/>
            </p:nvSpPr>
            <p:spPr bwMode="auto">
              <a:xfrm>
                <a:off x="1488" y="1843"/>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478217" name="Oval 9"/>
              <p:cNvSpPr>
                <a:spLocks noChangeArrowheads="1"/>
              </p:cNvSpPr>
              <p:nvPr/>
            </p:nvSpPr>
            <p:spPr bwMode="auto">
              <a:xfrm>
                <a:off x="960" y="1363"/>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478218" name="Oval 10"/>
              <p:cNvSpPr>
                <a:spLocks noChangeArrowheads="1"/>
              </p:cNvSpPr>
              <p:nvPr/>
            </p:nvSpPr>
            <p:spPr bwMode="auto">
              <a:xfrm>
                <a:off x="960" y="2275"/>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grpSp>
        <p:sp>
          <p:nvSpPr>
            <p:cNvPr id="478219" name="Text Box 11"/>
            <p:cNvSpPr txBox="1">
              <a:spLocks noChangeArrowheads="1"/>
            </p:cNvSpPr>
            <p:nvPr/>
          </p:nvSpPr>
          <p:spPr bwMode="auto">
            <a:xfrm>
              <a:off x="952" y="1334"/>
              <a:ext cx="27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A</a:t>
              </a:r>
              <a:endParaRPr kumimoji="1" lang="en-US" altLang="zh-CN" sz="2800">
                <a:solidFill>
                  <a:srgbClr val="002060"/>
                </a:solidFill>
                <a:ea typeface="宋体" pitchFamily="2" charset="-122"/>
              </a:endParaRPr>
            </a:p>
          </p:txBody>
        </p:sp>
        <p:sp>
          <p:nvSpPr>
            <p:cNvPr id="478220" name="Text Box 12"/>
            <p:cNvSpPr txBox="1">
              <a:spLocks noChangeArrowheads="1"/>
            </p:cNvSpPr>
            <p:nvPr/>
          </p:nvSpPr>
          <p:spPr bwMode="auto">
            <a:xfrm>
              <a:off x="432" y="1825"/>
              <a:ext cx="265"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B</a:t>
              </a:r>
              <a:endParaRPr kumimoji="1" lang="en-US" altLang="zh-CN" sz="2800">
                <a:solidFill>
                  <a:srgbClr val="002060"/>
                </a:solidFill>
                <a:ea typeface="宋体" pitchFamily="2" charset="-122"/>
              </a:endParaRPr>
            </a:p>
          </p:txBody>
        </p:sp>
        <p:sp>
          <p:nvSpPr>
            <p:cNvPr id="478221" name="Text Box 13"/>
            <p:cNvSpPr txBox="1">
              <a:spLocks noChangeArrowheads="1"/>
            </p:cNvSpPr>
            <p:nvPr/>
          </p:nvSpPr>
          <p:spPr bwMode="auto">
            <a:xfrm>
              <a:off x="1451" y="1825"/>
              <a:ext cx="27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C</a:t>
              </a:r>
              <a:endParaRPr kumimoji="1" lang="en-US" altLang="zh-CN" sz="2800">
                <a:solidFill>
                  <a:srgbClr val="002060"/>
                </a:solidFill>
                <a:ea typeface="宋体" pitchFamily="2" charset="-122"/>
              </a:endParaRPr>
            </a:p>
          </p:txBody>
        </p:sp>
        <p:sp>
          <p:nvSpPr>
            <p:cNvPr id="478222" name="Text Box 14"/>
            <p:cNvSpPr txBox="1">
              <a:spLocks noChangeArrowheads="1"/>
            </p:cNvSpPr>
            <p:nvPr/>
          </p:nvSpPr>
          <p:spPr bwMode="auto">
            <a:xfrm>
              <a:off x="960" y="2257"/>
              <a:ext cx="27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D</a:t>
              </a:r>
              <a:endParaRPr kumimoji="1" lang="en-US" altLang="zh-CN" sz="2800">
                <a:solidFill>
                  <a:srgbClr val="002060"/>
                </a:solidFill>
                <a:ea typeface="宋体" pitchFamily="2" charset="-122"/>
              </a:endParaRPr>
            </a:p>
          </p:txBody>
        </p:sp>
        <p:sp>
          <p:nvSpPr>
            <p:cNvPr id="478223" name="Text Box 15"/>
            <p:cNvSpPr txBox="1">
              <a:spLocks noChangeArrowheads="1"/>
            </p:cNvSpPr>
            <p:nvPr/>
          </p:nvSpPr>
          <p:spPr bwMode="auto">
            <a:xfrm>
              <a:off x="2075" y="1066"/>
              <a:ext cx="850" cy="308"/>
            </a:xfrm>
            <a:prstGeom prst="rect">
              <a:avLst/>
            </a:prstGeom>
            <a:noFill/>
            <a:ln w="9525">
              <a:noFill/>
              <a:miter lim="800000"/>
              <a:headEnd/>
              <a:tailEnd/>
            </a:ln>
            <a:effectLst/>
          </p:spPr>
          <p:txBody>
            <a:bodyPr wrap="none">
              <a:spAutoFit/>
            </a:bodyPr>
            <a:lstStyle/>
            <a:p>
              <a:pPr algn="l"/>
              <a:r>
                <a:rPr kumimoji="1" lang="en-US" altLang="zh-CN" sz="2600" b="1" dirty="0">
                  <a:ea typeface="宋体" pitchFamily="2" charset="-122"/>
                </a:rPr>
                <a:t>data </a:t>
              </a:r>
              <a:r>
                <a:rPr kumimoji="1" lang="en-US" altLang="zh-CN" sz="2600" b="1" dirty="0" err="1">
                  <a:ea typeface="宋体" pitchFamily="2" charset="-122"/>
                </a:rPr>
                <a:t>adj</a:t>
              </a:r>
              <a:endParaRPr kumimoji="1" lang="en-US" altLang="zh-CN" sz="2600" dirty="0">
                <a:ea typeface="宋体" pitchFamily="2" charset="-122"/>
              </a:endParaRPr>
            </a:p>
          </p:txBody>
        </p:sp>
        <p:sp>
          <p:nvSpPr>
            <p:cNvPr id="478224" name="Rectangle 16" descr="羊皮纸"/>
            <p:cNvSpPr>
              <a:spLocks noChangeArrowheads="1"/>
            </p:cNvSpPr>
            <p:nvPr/>
          </p:nvSpPr>
          <p:spPr bwMode="auto">
            <a:xfrm>
              <a:off x="2208" y="1392"/>
              <a:ext cx="624" cy="1344"/>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478225" name="Line 17"/>
            <p:cNvSpPr>
              <a:spLocks noChangeShapeType="1"/>
            </p:cNvSpPr>
            <p:nvPr/>
          </p:nvSpPr>
          <p:spPr bwMode="auto">
            <a:xfrm>
              <a:off x="2544" y="1392"/>
              <a:ext cx="0" cy="1344"/>
            </a:xfrm>
            <a:prstGeom prst="line">
              <a:avLst/>
            </a:prstGeom>
            <a:noFill/>
            <a:ln w="9525">
              <a:solidFill>
                <a:schemeClr val="tx1"/>
              </a:solidFill>
              <a:round/>
              <a:headEnd/>
              <a:tailEnd/>
            </a:ln>
            <a:effectLst/>
          </p:spPr>
          <p:txBody>
            <a:bodyPr wrap="none" anchor="ctr"/>
            <a:lstStyle/>
            <a:p>
              <a:endParaRPr lang="zh-CN" altLang="en-US">
                <a:solidFill>
                  <a:srgbClr val="002060"/>
                </a:solidFill>
              </a:endParaRPr>
            </a:p>
          </p:txBody>
        </p:sp>
        <p:sp>
          <p:nvSpPr>
            <p:cNvPr id="478226" name="Text Box 18"/>
            <p:cNvSpPr txBox="1">
              <a:spLocks noChangeArrowheads="1"/>
            </p:cNvSpPr>
            <p:nvPr/>
          </p:nvSpPr>
          <p:spPr bwMode="auto">
            <a:xfrm>
              <a:off x="2243" y="1362"/>
              <a:ext cx="278" cy="1362"/>
            </a:xfrm>
            <a:prstGeom prst="rect">
              <a:avLst/>
            </a:prstGeom>
            <a:noFill/>
            <a:ln w="9525">
              <a:noFill/>
              <a:miter lim="800000"/>
              <a:headEnd/>
              <a:tailEnd/>
            </a:ln>
            <a:effectLst/>
          </p:spPr>
          <p:txBody>
            <a:bodyPr wrap="none">
              <a:spAutoFit/>
            </a:bodyPr>
            <a:lstStyle/>
            <a:p>
              <a:pPr algn="l">
                <a:lnSpc>
                  <a:spcPct val="110000"/>
                </a:lnSpc>
                <a:spcBef>
                  <a:spcPct val="15000"/>
                </a:spcBef>
              </a:pPr>
              <a:r>
                <a:rPr kumimoji="1" lang="en-US" altLang="zh-CN" sz="2800" b="1">
                  <a:solidFill>
                    <a:srgbClr val="002060"/>
                  </a:solidFill>
                  <a:ea typeface="宋体" pitchFamily="2" charset="-122"/>
                </a:rPr>
                <a:t>A</a:t>
              </a:r>
            </a:p>
            <a:p>
              <a:pPr algn="l">
                <a:lnSpc>
                  <a:spcPct val="110000"/>
                </a:lnSpc>
                <a:spcBef>
                  <a:spcPct val="15000"/>
                </a:spcBef>
              </a:pPr>
              <a:r>
                <a:rPr kumimoji="1" lang="en-US" altLang="zh-CN" sz="2800" b="1">
                  <a:solidFill>
                    <a:srgbClr val="002060"/>
                  </a:solidFill>
                  <a:ea typeface="宋体" pitchFamily="2" charset="-122"/>
                </a:rPr>
                <a:t>B</a:t>
              </a:r>
            </a:p>
            <a:p>
              <a:pPr algn="l">
                <a:lnSpc>
                  <a:spcPct val="110000"/>
                </a:lnSpc>
                <a:spcBef>
                  <a:spcPct val="15000"/>
                </a:spcBef>
              </a:pPr>
              <a:r>
                <a:rPr kumimoji="1" lang="en-US" altLang="zh-CN" sz="2800" b="1">
                  <a:solidFill>
                    <a:srgbClr val="002060"/>
                  </a:solidFill>
                  <a:ea typeface="宋体" pitchFamily="2" charset="-122"/>
                </a:rPr>
                <a:t>C</a:t>
              </a:r>
            </a:p>
            <a:p>
              <a:pPr algn="l">
                <a:lnSpc>
                  <a:spcPct val="110000"/>
                </a:lnSpc>
                <a:spcBef>
                  <a:spcPct val="15000"/>
                </a:spcBef>
              </a:pPr>
              <a:r>
                <a:rPr kumimoji="1" lang="en-US" altLang="zh-CN" sz="2800" b="1">
                  <a:solidFill>
                    <a:srgbClr val="002060"/>
                  </a:solidFill>
                  <a:ea typeface="宋体" pitchFamily="2" charset="-122"/>
                </a:rPr>
                <a:t>D</a:t>
              </a:r>
              <a:endParaRPr kumimoji="1" lang="en-US" altLang="zh-CN" sz="2800">
                <a:solidFill>
                  <a:srgbClr val="002060"/>
                </a:solidFill>
                <a:ea typeface="宋体" pitchFamily="2" charset="-122"/>
              </a:endParaRPr>
            </a:p>
          </p:txBody>
        </p:sp>
        <p:sp>
          <p:nvSpPr>
            <p:cNvPr id="478227" name="Line 19"/>
            <p:cNvSpPr>
              <a:spLocks noChangeShapeType="1"/>
            </p:cNvSpPr>
            <p:nvPr/>
          </p:nvSpPr>
          <p:spPr bwMode="auto">
            <a:xfrm>
              <a:off x="2208" y="1728"/>
              <a:ext cx="624" cy="0"/>
            </a:xfrm>
            <a:prstGeom prst="line">
              <a:avLst/>
            </a:prstGeom>
            <a:noFill/>
            <a:ln w="9525">
              <a:solidFill>
                <a:schemeClr val="tx1"/>
              </a:solidFill>
              <a:round/>
              <a:headEnd/>
              <a:tailEnd/>
            </a:ln>
            <a:effectLst/>
          </p:spPr>
          <p:txBody>
            <a:bodyPr wrap="none" anchor="ctr"/>
            <a:lstStyle/>
            <a:p>
              <a:endParaRPr lang="zh-CN" altLang="en-US">
                <a:solidFill>
                  <a:srgbClr val="002060"/>
                </a:solidFill>
              </a:endParaRPr>
            </a:p>
          </p:txBody>
        </p:sp>
        <p:sp>
          <p:nvSpPr>
            <p:cNvPr id="478228" name="Line 20"/>
            <p:cNvSpPr>
              <a:spLocks noChangeShapeType="1"/>
            </p:cNvSpPr>
            <p:nvPr/>
          </p:nvSpPr>
          <p:spPr bwMode="auto">
            <a:xfrm>
              <a:off x="2208" y="2064"/>
              <a:ext cx="624" cy="0"/>
            </a:xfrm>
            <a:prstGeom prst="line">
              <a:avLst/>
            </a:prstGeom>
            <a:noFill/>
            <a:ln w="9525">
              <a:solidFill>
                <a:schemeClr val="tx1"/>
              </a:solidFill>
              <a:round/>
              <a:headEnd/>
              <a:tailEnd/>
            </a:ln>
            <a:effectLst/>
          </p:spPr>
          <p:txBody>
            <a:bodyPr wrap="none" anchor="ctr"/>
            <a:lstStyle/>
            <a:p>
              <a:endParaRPr lang="zh-CN" altLang="en-US">
                <a:solidFill>
                  <a:srgbClr val="002060"/>
                </a:solidFill>
              </a:endParaRPr>
            </a:p>
          </p:txBody>
        </p:sp>
        <p:sp>
          <p:nvSpPr>
            <p:cNvPr id="478229" name="Line 21"/>
            <p:cNvSpPr>
              <a:spLocks noChangeShapeType="1"/>
            </p:cNvSpPr>
            <p:nvPr/>
          </p:nvSpPr>
          <p:spPr bwMode="auto">
            <a:xfrm>
              <a:off x="2208" y="2400"/>
              <a:ext cx="624" cy="0"/>
            </a:xfrm>
            <a:prstGeom prst="line">
              <a:avLst/>
            </a:prstGeom>
            <a:noFill/>
            <a:ln w="9525">
              <a:solidFill>
                <a:schemeClr val="tx1"/>
              </a:solidFill>
              <a:round/>
              <a:headEnd/>
              <a:tailEnd/>
            </a:ln>
            <a:effectLst/>
          </p:spPr>
          <p:txBody>
            <a:bodyPr wrap="none" anchor="ctr"/>
            <a:lstStyle/>
            <a:p>
              <a:endParaRPr lang="zh-CN" altLang="en-US">
                <a:solidFill>
                  <a:srgbClr val="002060"/>
                </a:solidFill>
              </a:endParaRPr>
            </a:p>
          </p:txBody>
        </p:sp>
        <p:sp>
          <p:nvSpPr>
            <p:cNvPr id="478230" name="Text Box 22"/>
            <p:cNvSpPr txBox="1">
              <a:spLocks noChangeArrowheads="1"/>
            </p:cNvSpPr>
            <p:nvPr/>
          </p:nvSpPr>
          <p:spPr bwMode="auto">
            <a:xfrm>
              <a:off x="1980" y="1343"/>
              <a:ext cx="228" cy="1350"/>
            </a:xfrm>
            <a:prstGeom prst="rect">
              <a:avLst/>
            </a:prstGeom>
            <a:noFill/>
            <a:ln w="9525">
              <a:noFill/>
              <a:miter lim="800000"/>
              <a:headEnd/>
              <a:tailEnd/>
            </a:ln>
            <a:effectLst/>
          </p:spPr>
          <p:txBody>
            <a:bodyPr wrap="none">
              <a:spAutoFit/>
            </a:bodyPr>
            <a:lstStyle/>
            <a:p>
              <a:pPr algn="l">
                <a:lnSpc>
                  <a:spcPct val="120000"/>
                </a:lnSpc>
              </a:pPr>
              <a:r>
                <a:rPr kumimoji="1" lang="en-US" altLang="zh-CN" sz="2800" b="1" dirty="0">
                  <a:ea typeface="宋体" pitchFamily="2" charset="-122"/>
                </a:rPr>
                <a:t>0</a:t>
              </a:r>
            </a:p>
            <a:p>
              <a:pPr algn="l">
                <a:lnSpc>
                  <a:spcPct val="120000"/>
                </a:lnSpc>
              </a:pPr>
              <a:r>
                <a:rPr kumimoji="1" lang="en-US" altLang="zh-CN" sz="2800" b="1" dirty="0">
                  <a:ea typeface="宋体" pitchFamily="2" charset="-122"/>
                </a:rPr>
                <a:t>1</a:t>
              </a:r>
            </a:p>
            <a:p>
              <a:pPr algn="l">
                <a:lnSpc>
                  <a:spcPct val="120000"/>
                </a:lnSpc>
              </a:pPr>
              <a:r>
                <a:rPr kumimoji="1" lang="en-US" altLang="zh-CN" sz="2800" b="1" dirty="0">
                  <a:ea typeface="宋体" pitchFamily="2" charset="-122"/>
                </a:rPr>
                <a:t>2</a:t>
              </a:r>
            </a:p>
            <a:p>
              <a:pPr algn="l">
                <a:lnSpc>
                  <a:spcPct val="120000"/>
                </a:lnSpc>
              </a:pPr>
              <a:r>
                <a:rPr kumimoji="1" lang="en-US" altLang="zh-CN" sz="2800" b="1" dirty="0">
                  <a:ea typeface="宋体" pitchFamily="2" charset="-122"/>
                </a:rPr>
                <a:t>3</a:t>
              </a:r>
              <a:endParaRPr kumimoji="1" lang="en-US" altLang="zh-CN" sz="2400" dirty="0">
                <a:ea typeface="宋体" pitchFamily="2" charset="-122"/>
              </a:endParaRPr>
            </a:p>
          </p:txBody>
        </p:sp>
        <p:sp>
          <p:nvSpPr>
            <p:cNvPr id="478231" name="Line 23"/>
            <p:cNvSpPr>
              <a:spLocks noChangeShapeType="1"/>
            </p:cNvSpPr>
            <p:nvPr/>
          </p:nvSpPr>
          <p:spPr bwMode="auto">
            <a:xfrm>
              <a:off x="2688" y="1536"/>
              <a:ext cx="480" cy="0"/>
            </a:xfrm>
            <a:prstGeom prst="line">
              <a:avLst/>
            </a:prstGeom>
            <a:noFill/>
            <a:ln w="28575">
              <a:solidFill>
                <a:srgbClr val="CC3300"/>
              </a:solidFill>
              <a:round/>
              <a:headEnd/>
              <a:tailEnd type="stealth" w="lg" len="lg"/>
            </a:ln>
            <a:effectLst/>
          </p:spPr>
          <p:txBody>
            <a:bodyPr wrap="none" anchor="ctr"/>
            <a:lstStyle/>
            <a:p>
              <a:endParaRPr lang="zh-CN" altLang="en-US">
                <a:solidFill>
                  <a:srgbClr val="002060"/>
                </a:solidFill>
              </a:endParaRPr>
            </a:p>
          </p:txBody>
        </p:sp>
        <p:sp>
          <p:nvSpPr>
            <p:cNvPr id="478232" name="Line 24"/>
            <p:cNvSpPr>
              <a:spLocks noChangeShapeType="1"/>
            </p:cNvSpPr>
            <p:nvPr/>
          </p:nvSpPr>
          <p:spPr bwMode="auto">
            <a:xfrm>
              <a:off x="2688" y="1920"/>
              <a:ext cx="480" cy="0"/>
            </a:xfrm>
            <a:prstGeom prst="line">
              <a:avLst/>
            </a:prstGeom>
            <a:noFill/>
            <a:ln w="28575">
              <a:solidFill>
                <a:srgbClr val="CC3300"/>
              </a:solidFill>
              <a:round/>
              <a:headEnd/>
              <a:tailEnd type="stealth" w="lg" len="lg"/>
            </a:ln>
            <a:effectLst/>
          </p:spPr>
          <p:txBody>
            <a:bodyPr wrap="none" anchor="ctr"/>
            <a:lstStyle/>
            <a:p>
              <a:endParaRPr lang="zh-CN" altLang="en-US">
                <a:solidFill>
                  <a:srgbClr val="002060"/>
                </a:solidFill>
              </a:endParaRPr>
            </a:p>
          </p:txBody>
        </p:sp>
        <p:sp>
          <p:nvSpPr>
            <p:cNvPr id="478233" name="Line 25"/>
            <p:cNvSpPr>
              <a:spLocks noChangeShapeType="1"/>
            </p:cNvSpPr>
            <p:nvPr/>
          </p:nvSpPr>
          <p:spPr bwMode="auto">
            <a:xfrm>
              <a:off x="2688" y="2256"/>
              <a:ext cx="480" cy="0"/>
            </a:xfrm>
            <a:prstGeom prst="line">
              <a:avLst/>
            </a:prstGeom>
            <a:noFill/>
            <a:ln w="28575">
              <a:solidFill>
                <a:srgbClr val="CC3300"/>
              </a:solidFill>
              <a:round/>
              <a:headEnd/>
              <a:tailEnd type="stealth" w="lg" len="lg"/>
            </a:ln>
            <a:effectLst/>
          </p:spPr>
          <p:txBody>
            <a:bodyPr wrap="none" anchor="ctr"/>
            <a:lstStyle/>
            <a:p>
              <a:endParaRPr lang="zh-CN" altLang="en-US">
                <a:solidFill>
                  <a:srgbClr val="002060"/>
                </a:solidFill>
              </a:endParaRPr>
            </a:p>
          </p:txBody>
        </p:sp>
        <p:sp>
          <p:nvSpPr>
            <p:cNvPr id="478234" name="Line 26"/>
            <p:cNvSpPr>
              <a:spLocks noChangeShapeType="1"/>
            </p:cNvSpPr>
            <p:nvPr/>
          </p:nvSpPr>
          <p:spPr bwMode="auto">
            <a:xfrm>
              <a:off x="2688" y="2592"/>
              <a:ext cx="480" cy="96"/>
            </a:xfrm>
            <a:prstGeom prst="line">
              <a:avLst/>
            </a:prstGeom>
            <a:noFill/>
            <a:ln w="28575">
              <a:solidFill>
                <a:srgbClr val="CC3300"/>
              </a:solidFill>
              <a:round/>
              <a:headEnd/>
              <a:tailEnd type="stealth" w="lg" len="lg"/>
            </a:ln>
            <a:effectLst/>
          </p:spPr>
          <p:txBody>
            <a:bodyPr wrap="none" anchor="ctr"/>
            <a:lstStyle/>
            <a:p>
              <a:endParaRPr lang="zh-CN" altLang="en-US">
                <a:solidFill>
                  <a:srgbClr val="002060"/>
                </a:solidFill>
              </a:endParaRPr>
            </a:p>
          </p:txBody>
        </p:sp>
        <p:sp>
          <p:nvSpPr>
            <p:cNvPr id="478235" name="Rectangle 27" descr="羊皮纸"/>
            <p:cNvSpPr>
              <a:spLocks noChangeArrowheads="1"/>
            </p:cNvSpPr>
            <p:nvPr/>
          </p:nvSpPr>
          <p:spPr bwMode="auto">
            <a:xfrm>
              <a:off x="3168" y="1392"/>
              <a:ext cx="768"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478236" name="Text Box 28"/>
            <p:cNvSpPr txBox="1">
              <a:spLocks noChangeArrowheads="1"/>
            </p:cNvSpPr>
            <p:nvPr/>
          </p:nvSpPr>
          <p:spPr bwMode="auto">
            <a:xfrm>
              <a:off x="3129" y="1071"/>
              <a:ext cx="874" cy="308"/>
            </a:xfrm>
            <a:prstGeom prst="rect">
              <a:avLst/>
            </a:prstGeom>
            <a:noFill/>
            <a:ln w="9525">
              <a:noFill/>
              <a:miter lim="800000"/>
              <a:headEnd/>
              <a:tailEnd/>
            </a:ln>
            <a:effectLst/>
          </p:spPr>
          <p:txBody>
            <a:bodyPr wrap="none">
              <a:spAutoFit/>
            </a:bodyPr>
            <a:lstStyle/>
            <a:p>
              <a:pPr algn="l"/>
              <a:r>
                <a:rPr kumimoji="1" lang="en-US" altLang="zh-CN" sz="2600" b="1" dirty="0" err="1">
                  <a:ea typeface="宋体" pitchFamily="2" charset="-122"/>
                </a:rPr>
                <a:t>dest</a:t>
              </a:r>
              <a:r>
                <a:rPr kumimoji="1" lang="en-US" altLang="zh-CN" sz="2600" b="1" dirty="0">
                  <a:ea typeface="宋体" pitchFamily="2" charset="-122"/>
                </a:rPr>
                <a:t> link</a:t>
              </a:r>
              <a:endParaRPr kumimoji="1" lang="en-US" altLang="zh-CN" sz="2600" dirty="0">
                <a:ea typeface="宋体" pitchFamily="2" charset="-122"/>
              </a:endParaRPr>
            </a:p>
          </p:txBody>
        </p:sp>
        <p:sp>
          <p:nvSpPr>
            <p:cNvPr id="478237" name="Line 29"/>
            <p:cNvSpPr>
              <a:spLocks noChangeShapeType="1"/>
            </p:cNvSpPr>
            <p:nvPr/>
          </p:nvSpPr>
          <p:spPr bwMode="auto">
            <a:xfrm>
              <a:off x="3744" y="1536"/>
              <a:ext cx="480" cy="0"/>
            </a:xfrm>
            <a:prstGeom prst="line">
              <a:avLst/>
            </a:prstGeom>
            <a:noFill/>
            <a:ln w="28575">
              <a:solidFill>
                <a:srgbClr val="CC3300"/>
              </a:solidFill>
              <a:round/>
              <a:headEnd/>
              <a:tailEnd type="stealth" w="lg" len="lg"/>
            </a:ln>
            <a:effectLst/>
          </p:spPr>
          <p:txBody>
            <a:bodyPr wrap="none" anchor="ctr"/>
            <a:lstStyle/>
            <a:p>
              <a:endParaRPr lang="zh-CN" altLang="en-US">
                <a:solidFill>
                  <a:srgbClr val="002060"/>
                </a:solidFill>
              </a:endParaRPr>
            </a:p>
          </p:txBody>
        </p:sp>
        <p:sp>
          <p:nvSpPr>
            <p:cNvPr id="478238" name="Line 30"/>
            <p:cNvSpPr>
              <a:spLocks noChangeShapeType="1"/>
            </p:cNvSpPr>
            <p:nvPr/>
          </p:nvSpPr>
          <p:spPr bwMode="auto">
            <a:xfrm>
              <a:off x="3552" y="1392"/>
              <a:ext cx="0" cy="288"/>
            </a:xfrm>
            <a:prstGeom prst="line">
              <a:avLst/>
            </a:prstGeom>
            <a:noFill/>
            <a:ln w="9525">
              <a:solidFill>
                <a:schemeClr val="tx1"/>
              </a:solidFill>
              <a:round/>
              <a:headEnd/>
              <a:tailEnd/>
            </a:ln>
            <a:effectLst/>
          </p:spPr>
          <p:txBody>
            <a:bodyPr wrap="none" anchor="ctr"/>
            <a:lstStyle/>
            <a:p>
              <a:endParaRPr lang="zh-CN" altLang="en-US">
                <a:solidFill>
                  <a:srgbClr val="002060"/>
                </a:solidFill>
              </a:endParaRPr>
            </a:p>
          </p:txBody>
        </p:sp>
        <p:sp>
          <p:nvSpPr>
            <p:cNvPr id="478239" name="Rectangle 31" descr="羊皮纸"/>
            <p:cNvSpPr>
              <a:spLocks noChangeArrowheads="1"/>
            </p:cNvSpPr>
            <p:nvPr/>
          </p:nvSpPr>
          <p:spPr bwMode="auto">
            <a:xfrm>
              <a:off x="3168" y="1776"/>
              <a:ext cx="768"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478240" name="Line 32"/>
            <p:cNvSpPr>
              <a:spLocks noChangeShapeType="1"/>
            </p:cNvSpPr>
            <p:nvPr/>
          </p:nvSpPr>
          <p:spPr bwMode="auto">
            <a:xfrm>
              <a:off x="3744" y="1920"/>
              <a:ext cx="480" cy="0"/>
            </a:xfrm>
            <a:prstGeom prst="line">
              <a:avLst/>
            </a:prstGeom>
            <a:noFill/>
            <a:ln w="28575">
              <a:solidFill>
                <a:srgbClr val="CC3300"/>
              </a:solidFill>
              <a:round/>
              <a:headEnd/>
              <a:tailEnd type="stealth" w="lg" len="lg"/>
            </a:ln>
            <a:effectLst/>
          </p:spPr>
          <p:txBody>
            <a:bodyPr wrap="none" anchor="ctr"/>
            <a:lstStyle/>
            <a:p>
              <a:endParaRPr lang="zh-CN" altLang="en-US">
                <a:solidFill>
                  <a:srgbClr val="002060"/>
                </a:solidFill>
              </a:endParaRPr>
            </a:p>
          </p:txBody>
        </p:sp>
        <p:sp>
          <p:nvSpPr>
            <p:cNvPr id="478241" name="Line 33"/>
            <p:cNvSpPr>
              <a:spLocks noChangeShapeType="1"/>
            </p:cNvSpPr>
            <p:nvPr/>
          </p:nvSpPr>
          <p:spPr bwMode="auto">
            <a:xfrm>
              <a:off x="3552" y="1776"/>
              <a:ext cx="0" cy="288"/>
            </a:xfrm>
            <a:prstGeom prst="line">
              <a:avLst/>
            </a:prstGeom>
            <a:noFill/>
            <a:ln w="9525">
              <a:solidFill>
                <a:schemeClr val="tx1"/>
              </a:solidFill>
              <a:round/>
              <a:headEnd/>
              <a:tailEnd/>
            </a:ln>
            <a:effectLst/>
          </p:spPr>
          <p:txBody>
            <a:bodyPr wrap="none" anchor="ctr"/>
            <a:lstStyle/>
            <a:p>
              <a:endParaRPr lang="zh-CN" altLang="en-US">
                <a:solidFill>
                  <a:srgbClr val="002060"/>
                </a:solidFill>
              </a:endParaRPr>
            </a:p>
          </p:txBody>
        </p:sp>
        <p:sp>
          <p:nvSpPr>
            <p:cNvPr id="478242" name="Rectangle 34" descr="羊皮纸"/>
            <p:cNvSpPr>
              <a:spLocks noChangeArrowheads="1"/>
            </p:cNvSpPr>
            <p:nvPr/>
          </p:nvSpPr>
          <p:spPr bwMode="auto">
            <a:xfrm>
              <a:off x="3168" y="2160"/>
              <a:ext cx="768"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478243" name="Line 35"/>
            <p:cNvSpPr>
              <a:spLocks noChangeShapeType="1"/>
            </p:cNvSpPr>
            <p:nvPr/>
          </p:nvSpPr>
          <p:spPr bwMode="auto">
            <a:xfrm>
              <a:off x="3552" y="2160"/>
              <a:ext cx="0" cy="288"/>
            </a:xfrm>
            <a:prstGeom prst="line">
              <a:avLst/>
            </a:prstGeom>
            <a:noFill/>
            <a:ln w="9525">
              <a:solidFill>
                <a:schemeClr val="tx1"/>
              </a:solidFill>
              <a:round/>
              <a:headEnd/>
              <a:tailEnd/>
            </a:ln>
            <a:effectLst/>
          </p:spPr>
          <p:txBody>
            <a:bodyPr wrap="none" anchor="ctr"/>
            <a:lstStyle/>
            <a:p>
              <a:endParaRPr lang="zh-CN" altLang="en-US">
                <a:solidFill>
                  <a:srgbClr val="002060"/>
                </a:solidFill>
              </a:endParaRPr>
            </a:p>
          </p:txBody>
        </p:sp>
        <p:sp>
          <p:nvSpPr>
            <p:cNvPr id="478244" name="Rectangle 36" descr="羊皮纸"/>
            <p:cNvSpPr>
              <a:spLocks noChangeArrowheads="1"/>
            </p:cNvSpPr>
            <p:nvPr/>
          </p:nvSpPr>
          <p:spPr bwMode="auto">
            <a:xfrm>
              <a:off x="3168" y="2544"/>
              <a:ext cx="768"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478245" name="Line 37"/>
            <p:cNvSpPr>
              <a:spLocks noChangeShapeType="1"/>
            </p:cNvSpPr>
            <p:nvPr/>
          </p:nvSpPr>
          <p:spPr bwMode="auto">
            <a:xfrm>
              <a:off x="3552" y="2544"/>
              <a:ext cx="0" cy="288"/>
            </a:xfrm>
            <a:prstGeom prst="line">
              <a:avLst/>
            </a:prstGeom>
            <a:noFill/>
            <a:ln w="9525">
              <a:solidFill>
                <a:schemeClr val="tx1"/>
              </a:solidFill>
              <a:round/>
              <a:headEnd/>
              <a:tailEnd/>
            </a:ln>
            <a:effectLst/>
          </p:spPr>
          <p:txBody>
            <a:bodyPr wrap="none" anchor="ctr"/>
            <a:lstStyle/>
            <a:p>
              <a:endParaRPr lang="zh-CN" altLang="en-US">
                <a:solidFill>
                  <a:srgbClr val="002060"/>
                </a:solidFill>
              </a:endParaRPr>
            </a:p>
          </p:txBody>
        </p:sp>
        <p:sp>
          <p:nvSpPr>
            <p:cNvPr id="478246" name="Rectangle 38" descr="羊皮纸"/>
            <p:cNvSpPr>
              <a:spLocks noChangeArrowheads="1"/>
            </p:cNvSpPr>
            <p:nvPr/>
          </p:nvSpPr>
          <p:spPr bwMode="auto">
            <a:xfrm>
              <a:off x="4224" y="1392"/>
              <a:ext cx="768"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478247" name="Line 39"/>
            <p:cNvSpPr>
              <a:spLocks noChangeShapeType="1"/>
            </p:cNvSpPr>
            <p:nvPr/>
          </p:nvSpPr>
          <p:spPr bwMode="auto">
            <a:xfrm>
              <a:off x="4608" y="1392"/>
              <a:ext cx="0" cy="288"/>
            </a:xfrm>
            <a:prstGeom prst="line">
              <a:avLst/>
            </a:prstGeom>
            <a:noFill/>
            <a:ln w="9525">
              <a:solidFill>
                <a:schemeClr val="tx1"/>
              </a:solidFill>
              <a:round/>
              <a:headEnd/>
              <a:tailEnd/>
            </a:ln>
            <a:effectLst/>
          </p:spPr>
          <p:txBody>
            <a:bodyPr wrap="none" anchor="ctr"/>
            <a:lstStyle/>
            <a:p>
              <a:endParaRPr lang="zh-CN" altLang="en-US">
                <a:solidFill>
                  <a:srgbClr val="002060"/>
                </a:solidFill>
              </a:endParaRPr>
            </a:p>
          </p:txBody>
        </p:sp>
        <p:sp>
          <p:nvSpPr>
            <p:cNvPr id="478248" name="Rectangle 40" descr="羊皮纸"/>
            <p:cNvSpPr>
              <a:spLocks noChangeArrowheads="1"/>
            </p:cNvSpPr>
            <p:nvPr/>
          </p:nvSpPr>
          <p:spPr bwMode="auto">
            <a:xfrm>
              <a:off x="4224" y="1776"/>
              <a:ext cx="768"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478249" name="Line 41"/>
            <p:cNvSpPr>
              <a:spLocks noChangeShapeType="1"/>
            </p:cNvSpPr>
            <p:nvPr/>
          </p:nvSpPr>
          <p:spPr bwMode="auto">
            <a:xfrm>
              <a:off x="4608" y="1776"/>
              <a:ext cx="0" cy="288"/>
            </a:xfrm>
            <a:prstGeom prst="line">
              <a:avLst/>
            </a:prstGeom>
            <a:noFill/>
            <a:ln w="9525">
              <a:solidFill>
                <a:schemeClr val="tx1"/>
              </a:solidFill>
              <a:round/>
              <a:headEnd/>
              <a:tailEnd/>
            </a:ln>
            <a:effectLst/>
          </p:spPr>
          <p:txBody>
            <a:bodyPr wrap="none" anchor="ctr"/>
            <a:lstStyle/>
            <a:p>
              <a:endParaRPr lang="zh-CN" altLang="en-US">
                <a:solidFill>
                  <a:srgbClr val="002060"/>
                </a:solidFill>
              </a:endParaRPr>
            </a:p>
          </p:txBody>
        </p:sp>
        <p:sp>
          <p:nvSpPr>
            <p:cNvPr id="478250" name="Text Box 42"/>
            <p:cNvSpPr txBox="1">
              <a:spLocks noChangeArrowheads="1"/>
            </p:cNvSpPr>
            <p:nvPr/>
          </p:nvSpPr>
          <p:spPr bwMode="auto">
            <a:xfrm>
              <a:off x="4183" y="1072"/>
              <a:ext cx="874" cy="308"/>
            </a:xfrm>
            <a:prstGeom prst="rect">
              <a:avLst/>
            </a:prstGeom>
            <a:noFill/>
            <a:ln w="9525">
              <a:noFill/>
              <a:miter lim="800000"/>
              <a:headEnd/>
              <a:tailEnd/>
            </a:ln>
            <a:effectLst/>
          </p:spPr>
          <p:txBody>
            <a:bodyPr wrap="none">
              <a:spAutoFit/>
            </a:bodyPr>
            <a:lstStyle/>
            <a:p>
              <a:pPr algn="l"/>
              <a:r>
                <a:rPr kumimoji="1" lang="en-US" altLang="zh-CN" sz="2600" b="1" dirty="0" err="1">
                  <a:ea typeface="宋体" pitchFamily="2" charset="-122"/>
                </a:rPr>
                <a:t>dest</a:t>
              </a:r>
              <a:r>
                <a:rPr kumimoji="1" lang="en-US" altLang="zh-CN" sz="2600" b="1" dirty="0">
                  <a:ea typeface="宋体" pitchFamily="2" charset="-122"/>
                </a:rPr>
                <a:t> link</a:t>
              </a:r>
              <a:endParaRPr kumimoji="1" lang="en-US" altLang="zh-CN" sz="2600" dirty="0">
                <a:ea typeface="宋体" pitchFamily="2" charset="-122"/>
              </a:endParaRPr>
            </a:p>
          </p:txBody>
        </p:sp>
        <p:sp>
          <p:nvSpPr>
            <p:cNvPr id="478251" name="Text Box 43"/>
            <p:cNvSpPr txBox="1">
              <a:spLocks noChangeArrowheads="1"/>
            </p:cNvSpPr>
            <p:nvPr/>
          </p:nvSpPr>
          <p:spPr bwMode="auto">
            <a:xfrm>
              <a:off x="4656" y="1296"/>
              <a:ext cx="290" cy="404"/>
            </a:xfrm>
            <a:prstGeom prst="rect">
              <a:avLst/>
            </a:prstGeom>
            <a:noFill/>
            <a:ln w="9525">
              <a:noFill/>
              <a:miter lim="800000"/>
              <a:headEnd/>
              <a:tailEnd/>
            </a:ln>
            <a:effectLst/>
          </p:spPr>
          <p:txBody>
            <a:bodyPr wrap="none">
              <a:spAutoFit/>
            </a:bodyPr>
            <a:lstStyle/>
            <a:p>
              <a:pPr algn="l"/>
              <a:r>
                <a:rPr kumimoji="1" lang="en-US" altLang="zh-CN" sz="3600" b="1">
                  <a:solidFill>
                    <a:srgbClr val="002060"/>
                  </a:solidFill>
                  <a:ea typeface="宋体" pitchFamily="2" charset="-122"/>
                  <a:sym typeface="Symbol" pitchFamily="18" charset="2"/>
                </a:rPr>
                <a:t></a:t>
              </a:r>
              <a:endParaRPr kumimoji="1" lang="en-US" altLang="zh-CN" sz="2400">
                <a:solidFill>
                  <a:srgbClr val="002060"/>
                </a:solidFill>
                <a:ea typeface="宋体" pitchFamily="2" charset="-122"/>
              </a:endParaRPr>
            </a:p>
          </p:txBody>
        </p:sp>
        <p:sp>
          <p:nvSpPr>
            <p:cNvPr id="478252" name="Text Box 44"/>
            <p:cNvSpPr txBox="1">
              <a:spLocks noChangeArrowheads="1"/>
            </p:cNvSpPr>
            <p:nvPr/>
          </p:nvSpPr>
          <p:spPr bwMode="auto">
            <a:xfrm>
              <a:off x="4656" y="1660"/>
              <a:ext cx="290" cy="404"/>
            </a:xfrm>
            <a:prstGeom prst="rect">
              <a:avLst/>
            </a:prstGeom>
            <a:noFill/>
            <a:ln w="9525">
              <a:noFill/>
              <a:miter lim="800000"/>
              <a:headEnd/>
              <a:tailEnd/>
            </a:ln>
            <a:effectLst/>
          </p:spPr>
          <p:txBody>
            <a:bodyPr wrap="none">
              <a:spAutoFit/>
            </a:bodyPr>
            <a:lstStyle/>
            <a:p>
              <a:pPr algn="l"/>
              <a:r>
                <a:rPr kumimoji="1" lang="en-US" altLang="zh-CN" sz="3600" b="1">
                  <a:solidFill>
                    <a:srgbClr val="002060"/>
                  </a:solidFill>
                  <a:ea typeface="宋体" pitchFamily="2" charset="-122"/>
                  <a:sym typeface="Symbol" pitchFamily="18" charset="2"/>
                </a:rPr>
                <a:t></a:t>
              </a:r>
              <a:endParaRPr kumimoji="1" lang="en-US" altLang="zh-CN" sz="2400">
                <a:solidFill>
                  <a:srgbClr val="002060"/>
                </a:solidFill>
                <a:ea typeface="宋体" pitchFamily="2" charset="-122"/>
              </a:endParaRPr>
            </a:p>
          </p:txBody>
        </p:sp>
        <p:sp>
          <p:nvSpPr>
            <p:cNvPr id="478253" name="Text Box 45"/>
            <p:cNvSpPr txBox="1">
              <a:spLocks noChangeArrowheads="1"/>
            </p:cNvSpPr>
            <p:nvPr/>
          </p:nvSpPr>
          <p:spPr bwMode="auto">
            <a:xfrm>
              <a:off x="3600" y="2064"/>
              <a:ext cx="290" cy="404"/>
            </a:xfrm>
            <a:prstGeom prst="rect">
              <a:avLst/>
            </a:prstGeom>
            <a:noFill/>
            <a:ln w="9525">
              <a:noFill/>
              <a:miter lim="800000"/>
              <a:headEnd/>
              <a:tailEnd/>
            </a:ln>
            <a:effectLst/>
          </p:spPr>
          <p:txBody>
            <a:bodyPr wrap="none">
              <a:spAutoFit/>
            </a:bodyPr>
            <a:lstStyle/>
            <a:p>
              <a:pPr algn="l"/>
              <a:r>
                <a:rPr kumimoji="1" lang="en-US" altLang="zh-CN" sz="3600" b="1">
                  <a:solidFill>
                    <a:srgbClr val="002060"/>
                  </a:solidFill>
                  <a:ea typeface="宋体" pitchFamily="2" charset="-122"/>
                  <a:sym typeface="Symbol" pitchFamily="18" charset="2"/>
                </a:rPr>
                <a:t></a:t>
              </a:r>
              <a:endParaRPr kumimoji="1" lang="en-US" altLang="zh-CN" sz="2400">
                <a:solidFill>
                  <a:srgbClr val="002060"/>
                </a:solidFill>
                <a:ea typeface="宋体" pitchFamily="2" charset="-122"/>
              </a:endParaRPr>
            </a:p>
          </p:txBody>
        </p:sp>
        <p:sp>
          <p:nvSpPr>
            <p:cNvPr id="478254" name="Text Box 46"/>
            <p:cNvSpPr txBox="1">
              <a:spLocks noChangeArrowheads="1"/>
            </p:cNvSpPr>
            <p:nvPr/>
          </p:nvSpPr>
          <p:spPr bwMode="auto">
            <a:xfrm>
              <a:off x="3600" y="2428"/>
              <a:ext cx="290" cy="404"/>
            </a:xfrm>
            <a:prstGeom prst="rect">
              <a:avLst/>
            </a:prstGeom>
            <a:noFill/>
            <a:ln w="9525">
              <a:noFill/>
              <a:miter lim="800000"/>
              <a:headEnd/>
              <a:tailEnd/>
            </a:ln>
            <a:effectLst/>
          </p:spPr>
          <p:txBody>
            <a:bodyPr wrap="none">
              <a:spAutoFit/>
            </a:bodyPr>
            <a:lstStyle/>
            <a:p>
              <a:pPr algn="l"/>
              <a:r>
                <a:rPr kumimoji="1" lang="en-US" altLang="zh-CN" sz="3600" b="1">
                  <a:solidFill>
                    <a:srgbClr val="002060"/>
                  </a:solidFill>
                  <a:ea typeface="宋体" pitchFamily="2" charset="-122"/>
                  <a:sym typeface="Symbol" pitchFamily="18" charset="2"/>
                </a:rPr>
                <a:t></a:t>
              </a:r>
              <a:endParaRPr kumimoji="1" lang="en-US" altLang="zh-CN" sz="2400">
                <a:solidFill>
                  <a:srgbClr val="002060"/>
                </a:solidFill>
                <a:ea typeface="宋体" pitchFamily="2" charset="-122"/>
              </a:endParaRPr>
            </a:p>
          </p:txBody>
        </p:sp>
        <p:sp>
          <p:nvSpPr>
            <p:cNvPr id="478255" name="Text Box 47"/>
            <p:cNvSpPr txBox="1">
              <a:spLocks noChangeArrowheads="1"/>
            </p:cNvSpPr>
            <p:nvPr/>
          </p:nvSpPr>
          <p:spPr bwMode="auto">
            <a:xfrm>
              <a:off x="3264" y="1374"/>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1</a:t>
              </a:r>
              <a:endParaRPr kumimoji="1" lang="en-US" altLang="zh-CN" sz="2800">
                <a:solidFill>
                  <a:srgbClr val="002060"/>
                </a:solidFill>
                <a:ea typeface="宋体" pitchFamily="2" charset="-122"/>
              </a:endParaRPr>
            </a:p>
          </p:txBody>
        </p:sp>
        <p:sp>
          <p:nvSpPr>
            <p:cNvPr id="478256" name="Text Box 48"/>
            <p:cNvSpPr txBox="1">
              <a:spLocks noChangeArrowheads="1"/>
            </p:cNvSpPr>
            <p:nvPr/>
          </p:nvSpPr>
          <p:spPr bwMode="auto">
            <a:xfrm>
              <a:off x="4316" y="1374"/>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3</a:t>
              </a:r>
              <a:endParaRPr kumimoji="1" lang="en-US" altLang="zh-CN" sz="2800">
                <a:solidFill>
                  <a:srgbClr val="002060"/>
                </a:solidFill>
                <a:ea typeface="宋体" pitchFamily="2" charset="-122"/>
              </a:endParaRPr>
            </a:p>
          </p:txBody>
        </p:sp>
        <p:sp>
          <p:nvSpPr>
            <p:cNvPr id="478257" name="Text Box 49"/>
            <p:cNvSpPr txBox="1">
              <a:spLocks noChangeArrowheads="1"/>
            </p:cNvSpPr>
            <p:nvPr/>
          </p:nvSpPr>
          <p:spPr bwMode="auto">
            <a:xfrm>
              <a:off x="3264" y="1777"/>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0</a:t>
              </a:r>
              <a:endParaRPr kumimoji="1" lang="en-US" altLang="zh-CN" sz="2800">
                <a:solidFill>
                  <a:srgbClr val="002060"/>
                </a:solidFill>
                <a:ea typeface="宋体" pitchFamily="2" charset="-122"/>
              </a:endParaRPr>
            </a:p>
          </p:txBody>
        </p:sp>
        <p:sp>
          <p:nvSpPr>
            <p:cNvPr id="478258" name="Text Box 50"/>
            <p:cNvSpPr txBox="1">
              <a:spLocks noChangeArrowheads="1"/>
            </p:cNvSpPr>
            <p:nvPr/>
          </p:nvSpPr>
          <p:spPr bwMode="auto">
            <a:xfrm>
              <a:off x="4316" y="1777"/>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2</a:t>
              </a:r>
              <a:endParaRPr kumimoji="1" lang="en-US" altLang="zh-CN" sz="2800">
                <a:solidFill>
                  <a:srgbClr val="002060"/>
                </a:solidFill>
                <a:ea typeface="宋体" pitchFamily="2" charset="-122"/>
              </a:endParaRPr>
            </a:p>
          </p:txBody>
        </p:sp>
        <p:sp>
          <p:nvSpPr>
            <p:cNvPr id="478259" name="Text Box 51"/>
            <p:cNvSpPr txBox="1">
              <a:spLocks noChangeArrowheads="1"/>
            </p:cNvSpPr>
            <p:nvPr/>
          </p:nvSpPr>
          <p:spPr bwMode="auto">
            <a:xfrm>
              <a:off x="3264" y="2142"/>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1</a:t>
              </a:r>
              <a:endParaRPr kumimoji="1" lang="en-US" altLang="zh-CN" sz="2800">
                <a:solidFill>
                  <a:srgbClr val="002060"/>
                </a:solidFill>
                <a:ea typeface="宋体" pitchFamily="2" charset="-122"/>
              </a:endParaRPr>
            </a:p>
          </p:txBody>
        </p:sp>
        <p:sp>
          <p:nvSpPr>
            <p:cNvPr id="478260" name="Text Box 52"/>
            <p:cNvSpPr txBox="1">
              <a:spLocks noChangeArrowheads="1"/>
            </p:cNvSpPr>
            <p:nvPr/>
          </p:nvSpPr>
          <p:spPr bwMode="auto">
            <a:xfrm>
              <a:off x="3264" y="2545"/>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0</a:t>
              </a:r>
              <a:endParaRPr kumimoji="1" lang="en-US" altLang="zh-CN" sz="2800">
                <a:solidFill>
                  <a:srgbClr val="002060"/>
                </a:solidFill>
                <a:ea typeface="宋体" pitchFamily="2" charset="-122"/>
              </a:endParaRPr>
            </a:p>
          </p:txBody>
        </p:sp>
      </p:grpSp>
      <p:sp>
        <p:nvSpPr>
          <p:cNvPr id="61" name="灯片编号占位符 60"/>
          <p:cNvSpPr>
            <a:spLocks noGrp="1"/>
          </p:cNvSpPr>
          <p:nvPr>
            <p:ph type="sldNum" sz="quarter" idx="12"/>
          </p:nvPr>
        </p:nvSpPr>
        <p:spPr/>
        <p:txBody>
          <a:bodyPr/>
          <a:lstStyle/>
          <a:p>
            <a:fld id="{A17EA50A-922D-41E6-B4A1-D010480F0D51}" type="slidenum">
              <a:rPr lang="en-US" altLang="zh-CN" smtClean="0"/>
              <a:pPr/>
              <a:t>15</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718" name="Rectangle 62"/>
          <p:cNvSpPr>
            <a:spLocks noGrp="1" noChangeArrowheads="1"/>
          </p:cNvSpPr>
          <p:nvPr>
            <p:ph type="title"/>
          </p:nvPr>
        </p:nvSpPr>
        <p:spPr>
          <a:xfrm>
            <a:off x="431540" y="152636"/>
            <a:ext cx="8229600" cy="831850"/>
          </a:xfrm>
        </p:spPr>
        <p:txBody>
          <a:bodyPr/>
          <a:lstStyle/>
          <a:p>
            <a:pPr algn="ctr"/>
            <a:r>
              <a:rPr lang="zh-CN" altLang="en-US" sz="4000" dirty="0">
                <a:ea typeface="华文新魏" pitchFamily="2" charset="-122"/>
              </a:rPr>
              <a:t>有向图的邻接表和逆邻接表</a:t>
            </a:r>
          </a:p>
        </p:txBody>
      </p:sp>
      <p:grpSp>
        <p:nvGrpSpPr>
          <p:cNvPr id="326726" name="Group 70"/>
          <p:cNvGrpSpPr>
            <a:grpSpLocks/>
          </p:cNvGrpSpPr>
          <p:nvPr/>
        </p:nvGrpSpPr>
        <p:grpSpPr bwMode="auto">
          <a:xfrm>
            <a:off x="2590800" y="1160463"/>
            <a:ext cx="4860925" cy="5329237"/>
            <a:chOff x="1632" y="731"/>
            <a:chExt cx="3062" cy="3357"/>
          </a:xfrm>
        </p:grpSpPr>
        <p:sp>
          <p:nvSpPr>
            <p:cNvPr id="326669" name="Text Box 13"/>
            <p:cNvSpPr txBox="1">
              <a:spLocks noChangeArrowheads="1"/>
            </p:cNvSpPr>
            <p:nvPr/>
          </p:nvSpPr>
          <p:spPr bwMode="auto">
            <a:xfrm>
              <a:off x="1758" y="731"/>
              <a:ext cx="850" cy="308"/>
            </a:xfrm>
            <a:prstGeom prst="rect">
              <a:avLst/>
            </a:prstGeom>
            <a:noFill/>
            <a:ln w="9525">
              <a:noFill/>
              <a:miter lim="800000"/>
              <a:headEnd/>
              <a:tailEnd/>
            </a:ln>
            <a:effectLst/>
          </p:spPr>
          <p:txBody>
            <a:bodyPr wrap="none">
              <a:spAutoFit/>
            </a:bodyPr>
            <a:lstStyle/>
            <a:p>
              <a:pPr algn="l"/>
              <a:r>
                <a:rPr kumimoji="1" lang="en-US" altLang="zh-CN" sz="2600" b="1">
                  <a:ea typeface="宋体" pitchFamily="2" charset="-122"/>
                </a:rPr>
                <a:t>data adj</a:t>
              </a:r>
              <a:endParaRPr kumimoji="1" lang="en-US" altLang="zh-CN" sz="2600">
                <a:ea typeface="宋体" pitchFamily="2" charset="-122"/>
              </a:endParaRPr>
            </a:p>
          </p:txBody>
        </p:sp>
        <p:sp>
          <p:nvSpPr>
            <p:cNvPr id="326670" name="Rectangle 14" descr="羊皮纸"/>
            <p:cNvSpPr>
              <a:spLocks noChangeArrowheads="1"/>
            </p:cNvSpPr>
            <p:nvPr/>
          </p:nvSpPr>
          <p:spPr bwMode="auto">
            <a:xfrm>
              <a:off x="1872" y="1059"/>
              <a:ext cx="624" cy="105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326671" name="Line 15"/>
            <p:cNvSpPr>
              <a:spLocks noChangeShapeType="1"/>
            </p:cNvSpPr>
            <p:nvPr/>
          </p:nvSpPr>
          <p:spPr bwMode="auto">
            <a:xfrm>
              <a:off x="2208" y="1059"/>
              <a:ext cx="0" cy="1050"/>
            </a:xfrm>
            <a:prstGeom prst="line">
              <a:avLst/>
            </a:prstGeom>
            <a:noFill/>
            <a:ln w="9525">
              <a:solidFill>
                <a:schemeClr val="tx1"/>
              </a:solidFill>
              <a:round/>
              <a:headEnd/>
              <a:tailEnd/>
            </a:ln>
            <a:effectLst/>
          </p:spPr>
          <p:txBody>
            <a:bodyPr wrap="none" anchor="ctr"/>
            <a:lstStyle/>
            <a:p>
              <a:endParaRPr lang="zh-CN" altLang="en-US"/>
            </a:p>
          </p:txBody>
        </p:sp>
        <p:sp>
          <p:nvSpPr>
            <p:cNvPr id="326672" name="Text Box 16"/>
            <p:cNvSpPr txBox="1">
              <a:spLocks noChangeArrowheads="1"/>
            </p:cNvSpPr>
            <p:nvPr/>
          </p:nvSpPr>
          <p:spPr bwMode="auto">
            <a:xfrm>
              <a:off x="1907" y="1029"/>
              <a:ext cx="278" cy="1026"/>
            </a:xfrm>
            <a:prstGeom prst="rect">
              <a:avLst/>
            </a:prstGeom>
            <a:noFill/>
            <a:ln w="9525">
              <a:noFill/>
              <a:miter lim="800000"/>
              <a:headEnd/>
              <a:tailEnd/>
            </a:ln>
            <a:effectLst/>
          </p:spPr>
          <p:txBody>
            <a:bodyPr wrap="none">
              <a:spAutoFit/>
            </a:bodyPr>
            <a:lstStyle/>
            <a:p>
              <a:pPr algn="l">
                <a:lnSpc>
                  <a:spcPct val="110000"/>
                </a:lnSpc>
                <a:spcBef>
                  <a:spcPct val="15000"/>
                </a:spcBef>
              </a:pPr>
              <a:r>
                <a:rPr kumimoji="1" lang="en-US" altLang="zh-CN" sz="2800" b="1" dirty="0">
                  <a:solidFill>
                    <a:srgbClr val="002060"/>
                  </a:solidFill>
                  <a:ea typeface="宋体" pitchFamily="2" charset="-122"/>
                </a:rPr>
                <a:t>A</a:t>
              </a:r>
            </a:p>
            <a:p>
              <a:pPr algn="l">
                <a:lnSpc>
                  <a:spcPct val="110000"/>
                </a:lnSpc>
                <a:spcBef>
                  <a:spcPct val="15000"/>
                </a:spcBef>
              </a:pPr>
              <a:r>
                <a:rPr kumimoji="1" lang="en-US" altLang="zh-CN" sz="2800" b="1" dirty="0">
                  <a:solidFill>
                    <a:srgbClr val="002060"/>
                  </a:solidFill>
                  <a:ea typeface="宋体" pitchFamily="2" charset="-122"/>
                </a:rPr>
                <a:t>B</a:t>
              </a:r>
            </a:p>
            <a:p>
              <a:pPr algn="l">
                <a:lnSpc>
                  <a:spcPct val="110000"/>
                </a:lnSpc>
                <a:spcBef>
                  <a:spcPct val="15000"/>
                </a:spcBef>
              </a:pPr>
              <a:r>
                <a:rPr kumimoji="1" lang="en-US" altLang="zh-CN" sz="2800" b="1" dirty="0">
                  <a:solidFill>
                    <a:srgbClr val="002060"/>
                  </a:solidFill>
                  <a:ea typeface="宋体" pitchFamily="2" charset="-122"/>
                </a:rPr>
                <a:t>C</a:t>
              </a:r>
              <a:endParaRPr kumimoji="1" lang="en-US" altLang="zh-CN" sz="2800" dirty="0">
                <a:solidFill>
                  <a:srgbClr val="002060"/>
                </a:solidFill>
                <a:ea typeface="宋体" pitchFamily="2" charset="-122"/>
              </a:endParaRPr>
            </a:p>
          </p:txBody>
        </p:sp>
        <p:sp>
          <p:nvSpPr>
            <p:cNvPr id="326673" name="Line 17"/>
            <p:cNvSpPr>
              <a:spLocks noChangeShapeType="1"/>
            </p:cNvSpPr>
            <p:nvPr/>
          </p:nvSpPr>
          <p:spPr bwMode="auto">
            <a:xfrm>
              <a:off x="1872" y="1395"/>
              <a:ext cx="624" cy="0"/>
            </a:xfrm>
            <a:prstGeom prst="line">
              <a:avLst/>
            </a:prstGeom>
            <a:noFill/>
            <a:ln w="9525">
              <a:solidFill>
                <a:schemeClr val="tx1"/>
              </a:solidFill>
              <a:round/>
              <a:headEnd/>
              <a:tailEnd/>
            </a:ln>
            <a:effectLst/>
          </p:spPr>
          <p:txBody>
            <a:bodyPr wrap="none" anchor="ctr"/>
            <a:lstStyle/>
            <a:p>
              <a:endParaRPr lang="zh-CN" altLang="en-US"/>
            </a:p>
          </p:txBody>
        </p:sp>
        <p:sp>
          <p:nvSpPr>
            <p:cNvPr id="326674" name="Line 18"/>
            <p:cNvSpPr>
              <a:spLocks noChangeShapeType="1"/>
            </p:cNvSpPr>
            <p:nvPr/>
          </p:nvSpPr>
          <p:spPr bwMode="auto">
            <a:xfrm>
              <a:off x="1872" y="1725"/>
              <a:ext cx="624" cy="0"/>
            </a:xfrm>
            <a:prstGeom prst="line">
              <a:avLst/>
            </a:prstGeom>
            <a:noFill/>
            <a:ln w="9525">
              <a:solidFill>
                <a:schemeClr val="tx1"/>
              </a:solidFill>
              <a:round/>
              <a:headEnd/>
              <a:tailEnd/>
            </a:ln>
            <a:effectLst/>
          </p:spPr>
          <p:txBody>
            <a:bodyPr wrap="none" anchor="ctr"/>
            <a:lstStyle/>
            <a:p>
              <a:endParaRPr lang="zh-CN" altLang="en-US"/>
            </a:p>
          </p:txBody>
        </p:sp>
        <p:sp>
          <p:nvSpPr>
            <p:cNvPr id="326675" name="Text Box 19"/>
            <p:cNvSpPr txBox="1">
              <a:spLocks noChangeArrowheads="1"/>
            </p:cNvSpPr>
            <p:nvPr/>
          </p:nvSpPr>
          <p:spPr bwMode="auto">
            <a:xfrm>
              <a:off x="1644" y="1010"/>
              <a:ext cx="228" cy="1027"/>
            </a:xfrm>
            <a:prstGeom prst="rect">
              <a:avLst/>
            </a:prstGeom>
            <a:noFill/>
            <a:ln w="9525">
              <a:noFill/>
              <a:miter lim="800000"/>
              <a:headEnd/>
              <a:tailEnd/>
            </a:ln>
            <a:effectLst/>
          </p:spPr>
          <p:txBody>
            <a:bodyPr wrap="none">
              <a:spAutoFit/>
            </a:bodyPr>
            <a:lstStyle/>
            <a:p>
              <a:pPr algn="l">
                <a:lnSpc>
                  <a:spcPct val="120000"/>
                </a:lnSpc>
              </a:pPr>
              <a:r>
                <a:rPr kumimoji="1" lang="en-US" altLang="zh-CN" sz="2800" b="1" dirty="0">
                  <a:ea typeface="宋体" pitchFamily="2" charset="-122"/>
                </a:rPr>
                <a:t>0</a:t>
              </a:r>
            </a:p>
            <a:p>
              <a:pPr algn="l">
                <a:lnSpc>
                  <a:spcPct val="120000"/>
                </a:lnSpc>
              </a:pPr>
              <a:r>
                <a:rPr kumimoji="1" lang="en-US" altLang="zh-CN" sz="2800" b="1" dirty="0">
                  <a:ea typeface="宋体" pitchFamily="2" charset="-122"/>
                </a:rPr>
                <a:t>1</a:t>
              </a:r>
            </a:p>
            <a:p>
              <a:pPr algn="l">
                <a:lnSpc>
                  <a:spcPct val="120000"/>
                </a:lnSpc>
              </a:pPr>
              <a:r>
                <a:rPr kumimoji="1" lang="en-US" altLang="zh-CN" sz="2800" b="1" dirty="0">
                  <a:ea typeface="宋体" pitchFamily="2" charset="-122"/>
                </a:rPr>
                <a:t>2</a:t>
              </a:r>
              <a:endParaRPr kumimoji="1" lang="en-US" altLang="zh-CN" sz="2400" dirty="0">
                <a:ea typeface="宋体" pitchFamily="2" charset="-122"/>
              </a:endParaRPr>
            </a:p>
          </p:txBody>
        </p:sp>
        <p:sp>
          <p:nvSpPr>
            <p:cNvPr id="326676" name="Line 20"/>
            <p:cNvSpPr>
              <a:spLocks noChangeShapeType="1"/>
            </p:cNvSpPr>
            <p:nvPr/>
          </p:nvSpPr>
          <p:spPr bwMode="auto">
            <a:xfrm>
              <a:off x="2352" y="1203"/>
              <a:ext cx="480" cy="0"/>
            </a:xfrm>
            <a:prstGeom prst="line">
              <a:avLst/>
            </a:prstGeom>
            <a:noFill/>
            <a:ln w="28575">
              <a:solidFill>
                <a:srgbClr val="CC3300"/>
              </a:solidFill>
              <a:round/>
              <a:headEnd/>
              <a:tailEnd type="stealth" w="lg" len="lg"/>
            </a:ln>
            <a:effectLst/>
          </p:spPr>
          <p:txBody>
            <a:bodyPr wrap="none" anchor="ctr"/>
            <a:lstStyle/>
            <a:p>
              <a:endParaRPr lang="zh-CN" altLang="en-US"/>
            </a:p>
          </p:txBody>
        </p:sp>
        <p:sp>
          <p:nvSpPr>
            <p:cNvPr id="326677" name="Line 21"/>
            <p:cNvSpPr>
              <a:spLocks noChangeShapeType="1"/>
            </p:cNvSpPr>
            <p:nvPr/>
          </p:nvSpPr>
          <p:spPr bwMode="auto">
            <a:xfrm>
              <a:off x="2352" y="1587"/>
              <a:ext cx="480" cy="0"/>
            </a:xfrm>
            <a:prstGeom prst="line">
              <a:avLst/>
            </a:prstGeom>
            <a:noFill/>
            <a:ln w="28575">
              <a:solidFill>
                <a:srgbClr val="CC3300"/>
              </a:solidFill>
              <a:round/>
              <a:headEnd/>
              <a:tailEnd type="stealth" w="lg" len="lg"/>
            </a:ln>
            <a:effectLst/>
          </p:spPr>
          <p:txBody>
            <a:bodyPr wrap="none" anchor="ctr"/>
            <a:lstStyle/>
            <a:p>
              <a:endParaRPr lang="zh-CN" altLang="en-US"/>
            </a:p>
          </p:txBody>
        </p:sp>
        <p:sp>
          <p:nvSpPr>
            <p:cNvPr id="326678" name="Rectangle 22" descr="羊皮纸"/>
            <p:cNvSpPr>
              <a:spLocks noChangeArrowheads="1"/>
            </p:cNvSpPr>
            <p:nvPr/>
          </p:nvSpPr>
          <p:spPr bwMode="auto">
            <a:xfrm>
              <a:off x="2832" y="1059"/>
              <a:ext cx="768"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326679" name="Text Box 23"/>
            <p:cNvSpPr txBox="1">
              <a:spLocks noChangeArrowheads="1"/>
            </p:cNvSpPr>
            <p:nvPr/>
          </p:nvSpPr>
          <p:spPr bwMode="auto">
            <a:xfrm>
              <a:off x="2764" y="731"/>
              <a:ext cx="874" cy="308"/>
            </a:xfrm>
            <a:prstGeom prst="rect">
              <a:avLst/>
            </a:prstGeom>
            <a:noFill/>
            <a:ln w="9525">
              <a:noFill/>
              <a:miter lim="800000"/>
              <a:headEnd/>
              <a:tailEnd/>
            </a:ln>
            <a:effectLst/>
          </p:spPr>
          <p:txBody>
            <a:bodyPr wrap="none">
              <a:spAutoFit/>
            </a:bodyPr>
            <a:lstStyle/>
            <a:p>
              <a:pPr algn="l"/>
              <a:r>
                <a:rPr kumimoji="1" lang="en-US" altLang="zh-CN" sz="2600" b="1">
                  <a:ea typeface="宋体" pitchFamily="2" charset="-122"/>
                </a:rPr>
                <a:t>dest link</a:t>
              </a:r>
              <a:endParaRPr kumimoji="1" lang="en-US" altLang="zh-CN" sz="2600">
                <a:ea typeface="宋体" pitchFamily="2" charset="-122"/>
              </a:endParaRPr>
            </a:p>
          </p:txBody>
        </p:sp>
        <p:sp>
          <p:nvSpPr>
            <p:cNvPr id="326680" name="Line 24"/>
            <p:cNvSpPr>
              <a:spLocks noChangeShapeType="1"/>
            </p:cNvSpPr>
            <p:nvPr/>
          </p:nvSpPr>
          <p:spPr bwMode="auto">
            <a:xfrm>
              <a:off x="3216" y="1059"/>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26681" name="Rectangle 25" descr="羊皮纸"/>
            <p:cNvSpPr>
              <a:spLocks noChangeArrowheads="1"/>
            </p:cNvSpPr>
            <p:nvPr/>
          </p:nvSpPr>
          <p:spPr bwMode="auto">
            <a:xfrm>
              <a:off x="2832" y="1443"/>
              <a:ext cx="768"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326682" name="Line 26"/>
            <p:cNvSpPr>
              <a:spLocks noChangeShapeType="1"/>
            </p:cNvSpPr>
            <p:nvPr/>
          </p:nvSpPr>
          <p:spPr bwMode="auto">
            <a:xfrm>
              <a:off x="3408" y="1587"/>
              <a:ext cx="480" cy="0"/>
            </a:xfrm>
            <a:prstGeom prst="line">
              <a:avLst/>
            </a:prstGeom>
            <a:noFill/>
            <a:ln w="28575">
              <a:solidFill>
                <a:srgbClr val="CC3300"/>
              </a:solidFill>
              <a:round/>
              <a:headEnd/>
              <a:tailEnd type="stealth" w="lg" len="lg"/>
            </a:ln>
            <a:effectLst/>
          </p:spPr>
          <p:txBody>
            <a:bodyPr wrap="none" anchor="ctr"/>
            <a:lstStyle/>
            <a:p>
              <a:endParaRPr lang="zh-CN" altLang="en-US"/>
            </a:p>
          </p:txBody>
        </p:sp>
        <p:sp>
          <p:nvSpPr>
            <p:cNvPr id="326683" name="Line 27"/>
            <p:cNvSpPr>
              <a:spLocks noChangeShapeType="1"/>
            </p:cNvSpPr>
            <p:nvPr/>
          </p:nvSpPr>
          <p:spPr bwMode="auto">
            <a:xfrm>
              <a:off x="3216" y="1443"/>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26684" name="Rectangle 28" descr="羊皮纸"/>
            <p:cNvSpPr>
              <a:spLocks noChangeArrowheads="1"/>
            </p:cNvSpPr>
            <p:nvPr/>
          </p:nvSpPr>
          <p:spPr bwMode="auto">
            <a:xfrm>
              <a:off x="3888" y="1443"/>
              <a:ext cx="768"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326685" name="Line 29"/>
            <p:cNvSpPr>
              <a:spLocks noChangeShapeType="1"/>
            </p:cNvSpPr>
            <p:nvPr/>
          </p:nvSpPr>
          <p:spPr bwMode="auto">
            <a:xfrm>
              <a:off x="4272" y="1443"/>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26686" name="Text Box 30"/>
            <p:cNvSpPr txBox="1">
              <a:spLocks noChangeArrowheads="1"/>
            </p:cNvSpPr>
            <p:nvPr/>
          </p:nvSpPr>
          <p:spPr bwMode="auto">
            <a:xfrm>
              <a:off x="3820" y="1126"/>
              <a:ext cx="874" cy="308"/>
            </a:xfrm>
            <a:prstGeom prst="rect">
              <a:avLst/>
            </a:prstGeom>
            <a:noFill/>
            <a:ln w="9525">
              <a:noFill/>
              <a:miter lim="800000"/>
              <a:headEnd/>
              <a:tailEnd/>
            </a:ln>
            <a:effectLst/>
          </p:spPr>
          <p:txBody>
            <a:bodyPr wrap="none">
              <a:spAutoFit/>
            </a:bodyPr>
            <a:lstStyle/>
            <a:p>
              <a:pPr algn="l"/>
              <a:r>
                <a:rPr kumimoji="1" lang="en-US" altLang="zh-CN" sz="2600" b="1">
                  <a:ea typeface="宋体" pitchFamily="2" charset="-122"/>
                </a:rPr>
                <a:t>dest link</a:t>
              </a:r>
              <a:endParaRPr kumimoji="1" lang="en-US" altLang="zh-CN" sz="2600">
                <a:ea typeface="宋体" pitchFamily="2" charset="-122"/>
              </a:endParaRPr>
            </a:p>
          </p:txBody>
        </p:sp>
        <p:sp>
          <p:nvSpPr>
            <p:cNvPr id="326687" name="Text Box 31"/>
            <p:cNvSpPr txBox="1">
              <a:spLocks noChangeArrowheads="1"/>
            </p:cNvSpPr>
            <p:nvPr/>
          </p:nvSpPr>
          <p:spPr bwMode="auto">
            <a:xfrm>
              <a:off x="4320" y="1341"/>
              <a:ext cx="290" cy="404"/>
            </a:xfrm>
            <a:prstGeom prst="rect">
              <a:avLst/>
            </a:prstGeom>
            <a:noFill/>
            <a:ln w="9525">
              <a:noFill/>
              <a:miter lim="800000"/>
              <a:headEnd/>
              <a:tailEnd/>
            </a:ln>
            <a:effectLst/>
          </p:spPr>
          <p:txBody>
            <a:bodyPr wrap="none">
              <a:spAutoFit/>
            </a:bodyPr>
            <a:lstStyle/>
            <a:p>
              <a:pPr algn="l"/>
              <a:r>
                <a:rPr kumimoji="1" lang="en-US" altLang="zh-CN" sz="3600" b="1">
                  <a:solidFill>
                    <a:srgbClr val="CC3300"/>
                  </a:solidFill>
                  <a:ea typeface="宋体" pitchFamily="2" charset="-122"/>
                  <a:sym typeface="Symbol" pitchFamily="18" charset="2"/>
                </a:rPr>
                <a:t></a:t>
              </a:r>
              <a:endParaRPr kumimoji="1" lang="en-US" altLang="zh-CN" sz="2400">
                <a:ea typeface="宋体" pitchFamily="2" charset="-122"/>
              </a:endParaRPr>
            </a:p>
          </p:txBody>
        </p:sp>
        <p:sp>
          <p:nvSpPr>
            <p:cNvPr id="326688" name="Text Box 32"/>
            <p:cNvSpPr txBox="1">
              <a:spLocks noChangeArrowheads="1"/>
            </p:cNvSpPr>
            <p:nvPr/>
          </p:nvSpPr>
          <p:spPr bwMode="auto">
            <a:xfrm>
              <a:off x="2758" y="1865"/>
              <a:ext cx="1672" cy="327"/>
            </a:xfrm>
            <a:prstGeom prst="rect">
              <a:avLst/>
            </a:prstGeom>
            <a:noFill/>
            <a:ln w="9525">
              <a:noFill/>
              <a:miter lim="800000"/>
              <a:headEnd/>
              <a:tailEnd/>
            </a:ln>
            <a:effectLst/>
          </p:spPr>
          <p:txBody>
            <a:bodyPr wrap="none">
              <a:spAutoFit/>
            </a:bodyPr>
            <a:lstStyle/>
            <a:p>
              <a:pPr algn="l"/>
              <a:r>
                <a:rPr kumimoji="1" lang="zh-CN" altLang="en-US" sz="2800" b="1"/>
                <a:t>邻接表 </a:t>
              </a:r>
              <a:r>
                <a:rPr kumimoji="1" lang="en-US" altLang="zh-CN" sz="2800" b="1"/>
                <a:t>(</a:t>
              </a:r>
              <a:r>
                <a:rPr kumimoji="1" lang="zh-CN" altLang="en-US" sz="2800" b="1"/>
                <a:t>出边表</a:t>
              </a:r>
              <a:r>
                <a:rPr kumimoji="1" lang="en-US" altLang="zh-CN" sz="2800" b="1"/>
                <a:t>)</a:t>
              </a:r>
              <a:endParaRPr kumimoji="1" lang="en-US" altLang="zh-CN" sz="2800">
                <a:ea typeface="宋体" pitchFamily="2" charset="-122"/>
              </a:endParaRPr>
            </a:p>
          </p:txBody>
        </p:sp>
        <p:sp>
          <p:nvSpPr>
            <p:cNvPr id="326689" name="Text Box 33"/>
            <p:cNvSpPr txBox="1">
              <a:spLocks noChangeArrowheads="1"/>
            </p:cNvSpPr>
            <p:nvPr/>
          </p:nvSpPr>
          <p:spPr bwMode="auto">
            <a:xfrm>
              <a:off x="1758" y="2288"/>
              <a:ext cx="850" cy="308"/>
            </a:xfrm>
            <a:prstGeom prst="rect">
              <a:avLst/>
            </a:prstGeom>
            <a:noFill/>
            <a:ln w="9525">
              <a:noFill/>
              <a:miter lim="800000"/>
              <a:headEnd/>
              <a:tailEnd/>
            </a:ln>
            <a:effectLst/>
          </p:spPr>
          <p:txBody>
            <a:bodyPr wrap="none">
              <a:spAutoFit/>
            </a:bodyPr>
            <a:lstStyle/>
            <a:p>
              <a:pPr algn="l"/>
              <a:r>
                <a:rPr kumimoji="1" lang="en-US" altLang="zh-CN" sz="2600" b="1">
                  <a:ea typeface="宋体" pitchFamily="2" charset="-122"/>
                </a:rPr>
                <a:t>data adj</a:t>
              </a:r>
              <a:endParaRPr kumimoji="1" lang="en-US" altLang="zh-CN" sz="2600">
                <a:ea typeface="宋体" pitchFamily="2" charset="-122"/>
              </a:endParaRPr>
            </a:p>
          </p:txBody>
        </p:sp>
        <p:sp>
          <p:nvSpPr>
            <p:cNvPr id="326690" name="Rectangle 34" descr="羊皮纸"/>
            <p:cNvSpPr>
              <a:spLocks noChangeArrowheads="1"/>
            </p:cNvSpPr>
            <p:nvPr/>
          </p:nvSpPr>
          <p:spPr bwMode="auto">
            <a:xfrm>
              <a:off x="1860" y="2614"/>
              <a:ext cx="624" cy="105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326691" name="Line 35"/>
            <p:cNvSpPr>
              <a:spLocks noChangeShapeType="1"/>
            </p:cNvSpPr>
            <p:nvPr/>
          </p:nvSpPr>
          <p:spPr bwMode="auto">
            <a:xfrm>
              <a:off x="2196" y="2614"/>
              <a:ext cx="0" cy="1050"/>
            </a:xfrm>
            <a:prstGeom prst="line">
              <a:avLst/>
            </a:prstGeom>
            <a:noFill/>
            <a:ln w="9525">
              <a:solidFill>
                <a:schemeClr val="tx1"/>
              </a:solidFill>
              <a:round/>
              <a:headEnd/>
              <a:tailEnd/>
            </a:ln>
            <a:effectLst/>
          </p:spPr>
          <p:txBody>
            <a:bodyPr wrap="none" anchor="ctr"/>
            <a:lstStyle/>
            <a:p>
              <a:endParaRPr lang="zh-CN" altLang="en-US"/>
            </a:p>
          </p:txBody>
        </p:sp>
        <p:sp>
          <p:nvSpPr>
            <p:cNvPr id="326692" name="Text Box 36"/>
            <p:cNvSpPr txBox="1">
              <a:spLocks noChangeArrowheads="1"/>
            </p:cNvSpPr>
            <p:nvPr/>
          </p:nvSpPr>
          <p:spPr bwMode="auto">
            <a:xfrm>
              <a:off x="1895" y="2584"/>
              <a:ext cx="278" cy="1026"/>
            </a:xfrm>
            <a:prstGeom prst="rect">
              <a:avLst/>
            </a:prstGeom>
            <a:noFill/>
            <a:ln w="9525">
              <a:noFill/>
              <a:miter lim="800000"/>
              <a:headEnd/>
              <a:tailEnd/>
            </a:ln>
            <a:effectLst/>
          </p:spPr>
          <p:txBody>
            <a:bodyPr wrap="none">
              <a:spAutoFit/>
            </a:bodyPr>
            <a:lstStyle/>
            <a:p>
              <a:pPr algn="l">
                <a:lnSpc>
                  <a:spcPct val="110000"/>
                </a:lnSpc>
                <a:spcBef>
                  <a:spcPct val="15000"/>
                </a:spcBef>
              </a:pPr>
              <a:r>
                <a:rPr kumimoji="1" lang="en-US" altLang="zh-CN" sz="2800" b="1" dirty="0">
                  <a:solidFill>
                    <a:srgbClr val="002060"/>
                  </a:solidFill>
                  <a:ea typeface="宋体" pitchFamily="2" charset="-122"/>
                </a:rPr>
                <a:t>A</a:t>
              </a:r>
            </a:p>
            <a:p>
              <a:pPr algn="l">
                <a:lnSpc>
                  <a:spcPct val="110000"/>
                </a:lnSpc>
                <a:spcBef>
                  <a:spcPct val="15000"/>
                </a:spcBef>
              </a:pPr>
              <a:r>
                <a:rPr kumimoji="1" lang="en-US" altLang="zh-CN" sz="2800" b="1" dirty="0">
                  <a:solidFill>
                    <a:srgbClr val="002060"/>
                  </a:solidFill>
                  <a:ea typeface="宋体" pitchFamily="2" charset="-122"/>
                </a:rPr>
                <a:t>B</a:t>
              </a:r>
            </a:p>
            <a:p>
              <a:pPr algn="l">
                <a:lnSpc>
                  <a:spcPct val="110000"/>
                </a:lnSpc>
                <a:spcBef>
                  <a:spcPct val="15000"/>
                </a:spcBef>
              </a:pPr>
              <a:r>
                <a:rPr kumimoji="1" lang="en-US" altLang="zh-CN" sz="2800" b="1" dirty="0">
                  <a:solidFill>
                    <a:srgbClr val="002060"/>
                  </a:solidFill>
                  <a:ea typeface="宋体" pitchFamily="2" charset="-122"/>
                </a:rPr>
                <a:t>C</a:t>
              </a:r>
              <a:endParaRPr kumimoji="1" lang="en-US" altLang="zh-CN" sz="2800" dirty="0">
                <a:solidFill>
                  <a:srgbClr val="002060"/>
                </a:solidFill>
                <a:ea typeface="宋体" pitchFamily="2" charset="-122"/>
              </a:endParaRPr>
            </a:p>
          </p:txBody>
        </p:sp>
        <p:sp>
          <p:nvSpPr>
            <p:cNvPr id="326693" name="Line 37"/>
            <p:cNvSpPr>
              <a:spLocks noChangeShapeType="1"/>
            </p:cNvSpPr>
            <p:nvPr/>
          </p:nvSpPr>
          <p:spPr bwMode="auto">
            <a:xfrm>
              <a:off x="1860" y="2950"/>
              <a:ext cx="624" cy="0"/>
            </a:xfrm>
            <a:prstGeom prst="line">
              <a:avLst/>
            </a:prstGeom>
            <a:noFill/>
            <a:ln w="9525">
              <a:solidFill>
                <a:schemeClr val="tx1"/>
              </a:solidFill>
              <a:round/>
              <a:headEnd/>
              <a:tailEnd/>
            </a:ln>
            <a:effectLst/>
          </p:spPr>
          <p:txBody>
            <a:bodyPr wrap="none" anchor="ctr"/>
            <a:lstStyle/>
            <a:p>
              <a:endParaRPr lang="zh-CN" altLang="en-US"/>
            </a:p>
          </p:txBody>
        </p:sp>
        <p:sp>
          <p:nvSpPr>
            <p:cNvPr id="326694" name="Line 38"/>
            <p:cNvSpPr>
              <a:spLocks noChangeShapeType="1"/>
            </p:cNvSpPr>
            <p:nvPr/>
          </p:nvSpPr>
          <p:spPr bwMode="auto">
            <a:xfrm>
              <a:off x="1860" y="3280"/>
              <a:ext cx="624" cy="0"/>
            </a:xfrm>
            <a:prstGeom prst="line">
              <a:avLst/>
            </a:prstGeom>
            <a:noFill/>
            <a:ln w="9525">
              <a:solidFill>
                <a:schemeClr val="tx1"/>
              </a:solidFill>
              <a:round/>
              <a:headEnd/>
              <a:tailEnd/>
            </a:ln>
            <a:effectLst/>
          </p:spPr>
          <p:txBody>
            <a:bodyPr wrap="none" anchor="ctr"/>
            <a:lstStyle/>
            <a:p>
              <a:endParaRPr lang="zh-CN" altLang="en-US"/>
            </a:p>
          </p:txBody>
        </p:sp>
        <p:sp>
          <p:nvSpPr>
            <p:cNvPr id="326695" name="Text Box 39"/>
            <p:cNvSpPr txBox="1">
              <a:spLocks noChangeArrowheads="1"/>
            </p:cNvSpPr>
            <p:nvPr/>
          </p:nvSpPr>
          <p:spPr bwMode="auto">
            <a:xfrm>
              <a:off x="1632" y="2565"/>
              <a:ext cx="228" cy="1027"/>
            </a:xfrm>
            <a:prstGeom prst="rect">
              <a:avLst/>
            </a:prstGeom>
            <a:noFill/>
            <a:ln w="9525">
              <a:noFill/>
              <a:miter lim="800000"/>
              <a:headEnd/>
              <a:tailEnd/>
            </a:ln>
            <a:effectLst/>
          </p:spPr>
          <p:txBody>
            <a:bodyPr wrap="none">
              <a:spAutoFit/>
            </a:bodyPr>
            <a:lstStyle/>
            <a:p>
              <a:pPr algn="l">
                <a:lnSpc>
                  <a:spcPct val="120000"/>
                </a:lnSpc>
              </a:pPr>
              <a:r>
                <a:rPr kumimoji="1" lang="en-US" altLang="zh-CN" sz="2800" b="1" dirty="0">
                  <a:ea typeface="宋体" pitchFamily="2" charset="-122"/>
                </a:rPr>
                <a:t>0</a:t>
              </a:r>
            </a:p>
            <a:p>
              <a:pPr algn="l">
                <a:lnSpc>
                  <a:spcPct val="120000"/>
                </a:lnSpc>
              </a:pPr>
              <a:r>
                <a:rPr kumimoji="1" lang="en-US" altLang="zh-CN" sz="2800" b="1" dirty="0">
                  <a:ea typeface="宋体" pitchFamily="2" charset="-122"/>
                </a:rPr>
                <a:t>1</a:t>
              </a:r>
            </a:p>
            <a:p>
              <a:pPr algn="l">
                <a:lnSpc>
                  <a:spcPct val="120000"/>
                </a:lnSpc>
              </a:pPr>
              <a:r>
                <a:rPr kumimoji="1" lang="en-US" altLang="zh-CN" sz="2800" b="1" dirty="0">
                  <a:ea typeface="宋体" pitchFamily="2" charset="-122"/>
                </a:rPr>
                <a:t>2</a:t>
              </a:r>
              <a:endParaRPr kumimoji="1" lang="en-US" altLang="zh-CN" sz="2400" dirty="0">
                <a:ea typeface="宋体" pitchFamily="2" charset="-122"/>
              </a:endParaRPr>
            </a:p>
          </p:txBody>
        </p:sp>
        <p:sp>
          <p:nvSpPr>
            <p:cNvPr id="326696" name="Line 40"/>
            <p:cNvSpPr>
              <a:spLocks noChangeShapeType="1"/>
            </p:cNvSpPr>
            <p:nvPr/>
          </p:nvSpPr>
          <p:spPr bwMode="auto">
            <a:xfrm>
              <a:off x="2340" y="2758"/>
              <a:ext cx="480" cy="0"/>
            </a:xfrm>
            <a:prstGeom prst="line">
              <a:avLst/>
            </a:prstGeom>
            <a:noFill/>
            <a:ln w="28575">
              <a:solidFill>
                <a:srgbClr val="CC3300"/>
              </a:solidFill>
              <a:round/>
              <a:headEnd/>
              <a:tailEnd type="stealth" w="lg" len="lg"/>
            </a:ln>
            <a:effectLst/>
          </p:spPr>
          <p:txBody>
            <a:bodyPr wrap="none" anchor="ctr"/>
            <a:lstStyle/>
            <a:p>
              <a:endParaRPr lang="zh-CN" altLang="en-US"/>
            </a:p>
          </p:txBody>
        </p:sp>
        <p:sp>
          <p:nvSpPr>
            <p:cNvPr id="326697" name="Line 41"/>
            <p:cNvSpPr>
              <a:spLocks noChangeShapeType="1"/>
            </p:cNvSpPr>
            <p:nvPr/>
          </p:nvSpPr>
          <p:spPr bwMode="auto">
            <a:xfrm>
              <a:off x="2340" y="3142"/>
              <a:ext cx="480" cy="0"/>
            </a:xfrm>
            <a:prstGeom prst="line">
              <a:avLst/>
            </a:prstGeom>
            <a:noFill/>
            <a:ln w="28575">
              <a:solidFill>
                <a:srgbClr val="CC3300"/>
              </a:solidFill>
              <a:round/>
              <a:headEnd/>
              <a:tailEnd type="stealth" w="lg" len="lg"/>
            </a:ln>
            <a:effectLst/>
          </p:spPr>
          <p:txBody>
            <a:bodyPr wrap="none" anchor="ctr"/>
            <a:lstStyle/>
            <a:p>
              <a:endParaRPr lang="zh-CN" altLang="en-US"/>
            </a:p>
          </p:txBody>
        </p:sp>
        <p:sp>
          <p:nvSpPr>
            <p:cNvPr id="326698" name="Rectangle 42" descr="羊皮纸"/>
            <p:cNvSpPr>
              <a:spLocks noChangeArrowheads="1"/>
            </p:cNvSpPr>
            <p:nvPr/>
          </p:nvSpPr>
          <p:spPr bwMode="auto">
            <a:xfrm>
              <a:off x="2820" y="2614"/>
              <a:ext cx="768"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326699" name="Text Box 43"/>
            <p:cNvSpPr txBox="1">
              <a:spLocks noChangeArrowheads="1"/>
            </p:cNvSpPr>
            <p:nvPr/>
          </p:nvSpPr>
          <p:spPr bwMode="auto">
            <a:xfrm>
              <a:off x="2752" y="2303"/>
              <a:ext cx="874" cy="308"/>
            </a:xfrm>
            <a:prstGeom prst="rect">
              <a:avLst/>
            </a:prstGeom>
            <a:noFill/>
            <a:ln w="9525">
              <a:noFill/>
              <a:miter lim="800000"/>
              <a:headEnd/>
              <a:tailEnd/>
            </a:ln>
            <a:effectLst/>
          </p:spPr>
          <p:txBody>
            <a:bodyPr wrap="none">
              <a:spAutoFit/>
            </a:bodyPr>
            <a:lstStyle/>
            <a:p>
              <a:pPr algn="l"/>
              <a:r>
                <a:rPr kumimoji="1" lang="en-US" altLang="zh-CN" sz="2600" b="1">
                  <a:ea typeface="宋体" pitchFamily="2" charset="-122"/>
                </a:rPr>
                <a:t>dest link</a:t>
              </a:r>
              <a:endParaRPr kumimoji="1" lang="en-US" altLang="zh-CN" sz="2600">
                <a:ea typeface="宋体" pitchFamily="2" charset="-122"/>
              </a:endParaRPr>
            </a:p>
          </p:txBody>
        </p:sp>
        <p:sp>
          <p:nvSpPr>
            <p:cNvPr id="326700" name="Line 44"/>
            <p:cNvSpPr>
              <a:spLocks noChangeShapeType="1"/>
            </p:cNvSpPr>
            <p:nvPr/>
          </p:nvSpPr>
          <p:spPr bwMode="auto">
            <a:xfrm>
              <a:off x="3204" y="261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26701" name="Rectangle 45" descr="羊皮纸"/>
            <p:cNvSpPr>
              <a:spLocks noChangeArrowheads="1"/>
            </p:cNvSpPr>
            <p:nvPr/>
          </p:nvSpPr>
          <p:spPr bwMode="auto">
            <a:xfrm>
              <a:off x="2820" y="2998"/>
              <a:ext cx="768"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326702" name="Line 46"/>
            <p:cNvSpPr>
              <a:spLocks noChangeShapeType="1"/>
            </p:cNvSpPr>
            <p:nvPr/>
          </p:nvSpPr>
          <p:spPr bwMode="auto">
            <a:xfrm>
              <a:off x="3204" y="299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26703" name="Text Box 47"/>
            <p:cNvSpPr txBox="1">
              <a:spLocks noChangeArrowheads="1"/>
            </p:cNvSpPr>
            <p:nvPr/>
          </p:nvSpPr>
          <p:spPr bwMode="auto">
            <a:xfrm>
              <a:off x="2752" y="3761"/>
              <a:ext cx="1897" cy="327"/>
            </a:xfrm>
            <a:prstGeom prst="rect">
              <a:avLst/>
            </a:prstGeom>
            <a:noFill/>
            <a:ln w="9525">
              <a:noFill/>
              <a:miter lim="800000"/>
              <a:headEnd/>
              <a:tailEnd/>
            </a:ln>
            <a:effectLst/>
          </p:spPr>
          <p:txBody>
            <a:bodyPr wrap="none">
              <a:spAutoFit/>
            </a:bodyPr>
            <a:lstStyle/>
            <a:p>
              <a:pPr algn="l"/>
              <a:r>
                <a:rPr kumimoji="1" lang="zh-CN" altLang="en-US" sz="2800" b="1"/>
                <a:t>逆邻接表 </a:t>
              </a:r>
              <a:r>
                <a:rPr kumimoji="1" lang="en-US" altLang="zh-CN" sz="2800" b="1"/>
                <a:t>(</a:t>
              </a:r>
              <a:r>
                <a:rPr kumimoji="1" lang="zh-CN" altLang="en-US" sz="2800" b="1"/>
                <a:t>入边表</a:t>
              </a:r>
              <a:r>
                <a:rPr kumimoji="1" lang="en-US" altLang="zh-CN" sz="2800" b="1"/>
                <a:t>)</a:t>
              </a:r>
              <a:endParaRPr kumimoji="1" lang="en-US" altLang="zh-CN" sz="2800">
                <a:ea typeface="宋体" pitchFamily="2" charset="-122"/>
              </a:endParaRPr>
            </a:p>
          </p:txBody>
        </p:sp>
        <p:sp>
          <p:nvSpPr>
            <p:cNvPr id="326704" name="Line 48"/>
            <p:cNvSpPr>
              <a:spLocks noChangeShapeType="1"/>
            </p:cNvSpPr>
            <p:nvPr/>
          </p:nvSpPr>
          <p:spPr bwMode="auto">
            <a:xfrm>
              <a:off x="2334" y="3545"/>
              <a:ext cx="480" cy="0"/>
            </a:xfrm>
            <a:prstGeom prst="line">
              <a:avLst/>
            </a:prstGeom>
            <a:noFill/>
            <a:ln w="28575">
              <a:solidFill>
                <a:srgbClr val="CC3300"/>
              </a:solidFill>
              <a:round/>
              <a:headEnd/>
              <a:tailEnd type="stealth" w="lg" len="lg"/>
            </a:ln>
            <a:effectLst/>
          </p:spPr>
          <p:txBody>
            <a:bodyPr wrap="none" anchor="ctr"/>
            <a:lstStyle/>
            <a:p>
              <a:endParaRPr lang="zh-CN" altLang="en-US"/>
            </a:p>
          </p:txBody>
        </p:sp>
        <p:sp>
          <p:nvSpPr>
            <p:cNvPr id="326705" name="Rectangle 49" descr="羊皮纸"/>
            <p:cNvSpPr>
              <a:spLocks noChangeArrowheads="1"/>
            </p:cNvSpPr>
            <p:nvPr/>
          </p:nvSpPr>
          <p:spPr bwMode="auto">
            <a:xfrm>
              <a:off x="2814" y="3401"/>
              <a:ext cx="768"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326706" name="Line 50"/>
            <p:cNvSpPr>
              <a:spLocks noChangeShapeType="1"/>
            </p:cNvSpPr>
            <p:nvPr/>
          </p:nvSpPr>
          <p:spPr bwMode="auto">
            <a:xfrm>
              <a:off x="3198" y="3401"/>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26707" name="Text Box 51"/>
            <p:cNvSpPr txBox="1">
              <a:spLocks noChangeArrowheads="1"/>
            </p:cNvSpPr>
            <p:nvPr/>
          </p:nvSpPr>
          <p:spPr bwMode="auto">
            <a:xfrm>
              <a:off x="2903" y="1039"/>
              <a:ext cx="228" cy="327"/>
            </a:xfrm>
            <a:prstGeom prst="rect">
              <a:avLst/>
            </a:prstGeom>
            <a:noFill/>
            <a:ln w="9525">
              <a:noFill/>
              <a:miter lim="800000"/>
              <a:headEnd/>
              <a:tailEnd/>
            </a:ln>
            <a:effectLst/>
          </p:spPr>
          <p:txBody>
            <a:bodyPr wrap="none">
              <a:spAutoFit/>
            </a:bodyPr>
            <a:lstStyle/>
            <a:p>
              <a:pPr algn="l"/>
              <a:r>
                <a:rPr kumimoji="1" lang="en-US" altLang="zh-CN" sz="2800" b="1" dirty="0">
                  <a:solidFill>
                    <a:srgbClr val="002060"/>
                  </a:solidFill>
                  <a:ea typeface="宋体" pitchFamily="2" charset="-122"/>
                </a:rPr>
                <a:t>1</a:t>
              </a:r>
              <a:endParaRPr kumimoji="1" lang="en-US" altLang="zh-CN" sz="2800" dirty="0">
                <a:solidFill>
                  <a:srgbClr val="002060"/>
                </a:solidFill>
                <a:ea typeface="宋体" pitchFamily="2" charset="-122"/>
              </a:endParaRPr>
            </a:p>
          </p:txBody>
        </p:sp>
        <p:sp>
          <p:nvSpPr>
            <p:cNvPr id="326708" name="Text Box 52"/>
            <p:cNvSpPr txBox="1">
              <a:spLocks noChangeArrowheads="1"/>
            </p:cNvSpPr>
            <p:nvPr/>
          </p:nvSpPr>
          <p:spPr bwMode="auto">
            <a:xfrm>
              <a:off x="2903" y="1424"/>
              <a:ext cx="228" cy="327"/>
            </a:xfrm>
            <a:prstGeom prst="rect">
              <a:avLst/>
            </a:prstGeom>
            <a:noFill/>
            <a:ln w="9525">
              <a:noFill/>
              <a:miter lim="800000"/>
              <a:headEnd/>
              <a:tailEnd/>
            </a:ln>
            <a:effectLst/>
          </p:spPr>
          <p:txBody>
            <a:bodyPr wrap="none">
              <a:spAutoFit/>
            </a:bodyPr>
            <a:lstStyle/>
            <a:p>
              <a:pPr algn="l"/>
              <a:r>
                <a:rPr kumimoji="1" lang="en-US" altLang="zh-CN" sz="2800" b="1" dirty="0">
                  <a:solidFill>
                    <a:srgbClr val="002060"/>
                  </a:solidFill>
                  <a:ea typeface="宋体" pitchFamily="2" charset="-122"/>
                </a:rPr>
                <a:t>0</a:t>
              </a:r>
              <a:endParaRPr kumimoji="1" lang="en-US" altLang="zh-CN" sz="2800" dirty="0">
                <a:solidFill>
                  <a:srgbClr val="002060"/>
                </a:solidFill>
                <a:ea typeface="宋体" pitchFamily="2" charset="-122"/>
              </a:endParaRPr>
            </a:p>
          </p:txBody>
        </p:sp>
        <p:sp>
          <p:nvSpPr>
            <p:cNvPr id="326709" name="Text Box 53"/>
            <p:cNvSpPr txBox="1">
              <a:spLocks noChangeArrowheads="1"/>
            </p:cNvSpPr>
            <p:nvPr/>
          </p:nvSpPr>
          <p:spPr bwMode="auto">
            <a:xfrm>
              <a:off x="3980" y="1424"/>
              <a:ext cx="228" cy="327"/>
            </a:xfrm>
            <a:prstGeom prst="rect">
              <a:avLst/>
            </a:prstGeom>
            <a:noFill/>
            <a:ln w="9525">
              <a:noFill/>
              <a:miter lim="800000"/>
              <a:headEnd/>
              <a:tailEnd/>
            </a:ln>
            <a:effectLst/>
          </p:spPr>
          <p:txBody>
            <a:bodyPr wrap="none">
              <a:spAutoFit/>
            </a:bodyPr>
            <a:lstStyle/>
            <a:p>
              <a:pPr algn="l"/>
              <a:r>
                <a:rPr kumimoji="1" lang="en-US" altLang="zh-CN" sz="2800" b="1" dirty="0">
                  <a:solidFill>
                    <a:srgbClr val="002060"/>
                  </a:solidFill>
                  <a:ea typeface="宋体" pitchFamily="2" charset="-122"/>
                </a:rPr>
                <a:t>2</a:t>
              </a:r>
              <a:endParaRPr kumimoji="1" lang="en-US" altLang="zh-CN" sz="2800" dirty="0">
                <a:solidFill>
                  <a:srgbClr val="002060"/>
                </a:solidFill>
                <a:ea typeface="宋体" pitchFamily="2" charset="-122"/>
              </a:endParaRPr>
            </a:p>
          </p:txBody>
        </p:sp>
        <p:sp>
          <p:nvSpPr>
            <p:cNvPr id="326710" name="Text Box 54"/>
            <p:cNvSpPr txBox="1">
              <a:spLocks noChangeArrowheads="1"/>
            </p:cNvSpPr>
            <p:nvPr/>
          </p:nvSpPr>
          <p:spPr bwMode="auto">
            <a:xfrm>
              <a:off x="3264" y="957"/>
              <a:ext cx="290" cy="404"/>
            </a:xfrm>
            <a:prstGeom prst="rect">
              <a:avLst/>
            </a:prstGeom>
            <a:noFill/>
            <a:ln w="9525">
              <a:noFill/>
              <a:miter lim="800000"/>
              <a:headEnd/>
              <a:tailEnd/>
            </a:ln>
            <a:effectLst/>
          </p:spPr>
          <p:txBody>
            <a:bodyPr wrap="none">
              <a:spAutoFit/>
            </a:bodyPr>
            <a:lstStyle/>
            <a:p>
              <a:pPr algn="l"/>
              <a:r>
                <a:rPr kumimoji="1" lang="en-US" altLang="zh-CN" sz="3600" b="1">
                  <a:solidFill>
                    <a:srgbClr val="CC3300"/>
                  </a:solidFill>
                  <a:ea typeface="宋体" pitchFamily="2" charset="-122"/>
                  <a:sym typeface="Symbol" pitchFamily="18" charset="2"/>
                </a:rPr>
                <a:t></a:t>
              </a:r>
              <a:endParaRPr kumimoji="1" lang="en-US" altLang="zh-CN" sz="2400">
                <a:ea typeface="宋体" pitchFamily="2" charset="-122"/>
              </a:endParaRPr>
            </a:p>
          </p:txBody>
        </p:sp>
        <p:sp>
          <p:nvSpPr>
            <p:cNvPr id="326711" name="Text Box 55"/>
            <p:cNvSpPr txBox="1">
              <a:spLocks noChangeArrowheads="1"/>
            </p:cNvSpPr>
            <p:nvPr/>
          </p:nvSpPr>
          <p:spPr bwMode="auto">
            <a:xfrm>
              <a:off x="2208" y="1657"/>
              <a:ext cx="290" cy="404"/>
            </a:xfrm>
            <a:prstGeom prst="rect">
              <a:avLst/>
            </a:prstGeom>
            <a:noFill/>
            <a:ln w="9525">
              <a:noFill/>
              <a:miter lim="800000"/>
              <a:headEnd/>
              <a:tailEnd/>
            </a:ln>
            <a:effectLst/>
          </p:spPr>
          <p:txBody>
            <a:bodyPr wrap="none">
              <a:spAutoFit/>
            </a:bodyPr>
            <a:lstStyle/>
            <a:p>
              <a:pPr algn="l"/>
              <a:r>
                <a:rPr kumimoji="1" lang="en-US" altLang="zh-CN" sz="3600" b="1">
                  <a:solidFill>
                    <a:srgbClr val="CC3300"/>
                  </a:solidFill>
                  <a:ea typeface="宋体" pitchFamily="2" charset="-122"/>
                  <a:sym typeface="Symbol" pitchFamily="18" charset="2"/>
                </a:rPr>
                <a:t></a:t>
              </a:r>
              <a:endParaRPr kumimoji="1" lang="en-US" altLang="zh-CN" sz="2400">
                <a:ea typeface="宋体" pitchFamily="2" charset="-122"/>
              </a:endParaRPr>
            </a:p>
          </p:txBody>
        </p:sp>
        <p:sp>
          <p:nvSpPr>
            <p:cNvPr id="326712" name="Text Box 56"/>
            <p:cNvSpPr txBox="1">
              <a:spLocks noChangeArrowheads="1"/>
            </p:cNvSpPr>
            <p:nvPr/>
          </p:nvSpPr>
          <p:spPr bwMode="auto">
            <a:xfrm>
              <a:off x="3264" y="2521"/>
              <a:ext cx="290" cy="404"/>
            </a:xfrm>
            <a:prstGeom prst="rect">
              <a:avLst/>
            </a:prstGeom>
            <a:noFill/>
            <a:ln w="9525">
              <a:noFill/>
              <a:miter lim="800000"/>
              <a:headEnd/>
              <a:tailEnd/>
            </a:ln>
            <a:effectLst/>
          </p:spPr>
          <p:txBody>
            <a:bodyPr wrap="none">
              <a:spAutoFit/>
            </a:bodyPr>
            <a:lstStyle/>
            <a:p>
              <a:pPr algn="l"/>
              <a:r>
                <a:rPr kumimoji="1" lang="en-US" altLang="zh-CN" sz="3600" b="1">
                  <a:solidFill>
                    <a:srgbClr val="CC3300"/>
                  </a:solidFill>
                  <a:ea typeface="宋体" pitchFamily="2" charset="-122"/>
                  <a:sym typeface="Symbol" pitchFamily="18" charset="2"/>
                </a:rPr>
                <a:t></a:t>
              </a:r>
              <a:endParaRPr kumimoji="1" lang="en-US" altLang="zh-CN" sz="2400">
                <a:ea typeface="宋体" pitchFamily="2" charset="-122"/>
              </a:endParaRPr>
            </a:p>
          </p:txBody>
        </p:sp>
        <p:sp>
          <p:nvSpPr>
            <p:cNvPr id="326713" name="Text Box 57"/>
            <p:cNvSpPr txBox="1">
              <a:spLocks noChangeArrowheads="1"/>
            </p:cNvSpPr>
            <p:nvPr/>
          </p:nvSpPr>
          <p:spPr bwMode="auto">
            <a:xfrm>
              <a:off x="3264" y="2905"/>
              <a:ext cx="290" cy="404"/>
            </a:xfrm>
            <a:prstGeom prst="rect">
              <a:avLst/>
            </a:prstGeom>
            <a:noFill/>
            <a:ln w="9525">
              <a:noFill/>
              <a:miter lim="800000"/>
              <a:headEnd/>
              <a:tailEnd/>
            </a:ln>
            <a:effectLst/>
          </p:spPr>
          <p:txBody>
            <a:bodyPr wrap="none">
              <a:spAutoFit/>
            </a:bodyPr>
            <a:lstStyle/>
            <a:p>
              <a:pPr algn="l"/>
              <a:r>
                <a:rPr kumimoji="1" lang="en-US" altLang="zh-CN" sz="3600" b="1">
                  <a:solidFill>
                    <a:srgbClr val="CC3300"/>
                  </a:solidFill>
                  <a:ea typeface="宋体" pitchFamily="2" charset="-122"/>
                  <a:sym typeface="Symbol" pitchFamily="18" charset="2"/>
                </a:rPr>
                <a:t></a:t>
              </a:r>
              <a:endParaRPr kumimoji="1" lang="en-US" altLang="zh-CN" sz="2400">
                <a:ea typeface="宋体" pitchFamily="2" charset="-122"/>
              </a:endParaRPr>
            </a:p>
          </p:txBody>
        </p:sp>
        <p:sp>
          <p:nvSpPr>
            <p:cNvPr id="326714" name="Text Box 58"/>
            <p:cNvSpPr txBox="1">
              <a:spLocks noChangeArrowheads="1"/>
            </p:cNvSpPr>
            <p:nvPr/>
          </p:nvSpPr>
          <p:spPr bwMode="auto">
            <a:xfrm>
              <a:off x="3264" y="3309"/>
              <a:ext cx="290" cy="404"/>
            </a:xfrm>
            <a:prstGeom prst="rect">
              <a:avLst/>
            </a:prstGeom>
            <a:noFill/>
            <a:ln w="9525">
              <a:noFill/>
              <a:miter lim="800000"/>
              <a:headEnd/>
              <a:tailEnd/>
            </a:ln>
            <a:effectLst/>
          </p:spPr>
          <p:txBody>
            <a:bodyPr wrap="none">
              <a:spAutoFit/>
            </a:bodyPr>
            <a:lstStyle/>
            <a:p>
              <a:pPr algn="l"/>
              <a:r>
                <a:rPr kumimoji="1" lang="en-US" altLang="zh-CN" sz="3600" b="1">
                  <a:solidFill>
                    <a:srgbClr val="CC3300"/>
                  </a:solidFill>
                  <a:ea typeface="宋体" pitchFamily="2" charset="-122"/>
                  <a:sym typeface="Symbol" pitchFamily="18" charset="2"/>
                </a:rPr>
                <a:t></a:t>
              </a:r>
              <a:endParaRPr kumimoji="1" lang="en-US" altLang="zh-CN" sz="2400">
                <a:ea typeface="宋体" pitchFamily="2" charset="-122"/>
              </a:endParaRPr>
            </a:p>
          </p:txBody>
        </p:sp>
        <p:sp>
          <p:nvSpPr>
            <p:cNvPr id="326715" name="Text Box 59"/>
            <p:cNvSpPr txBox="1">
              <a:spLocks noChangeArrowheads="1"/>
            </p:cNvSpPr>
            <p:nvPr/>
          </p:nvSpPr>
          <p:spPr bwMode="auto">
            <a:xfrm>
              <a:off x="2903" y="2976"/>
              <a:ext cx="228" cy="327"/>
            </a:xfrm>
            <a:prstGeom prst="rect">
              <a:avLst/>
            </a:prstGeom>
            <a:noFill/>
            <a:ln w="9525">
              <a:noFill/>
              <a:miter lim="800000"/>
              <a:headEnd/>
              <a:tailEnd/>
            </a:ln>
            <a:effectLst/>
          </p:spPr>
          <p:txBody>
            <a:bodyPr wrap="none">
              <a:spAutoFit/>
            </a:bodyPr>
            <a:lstStyle/>
            <a:p>
              <a:pPr algn="l"/>
              <a:r>
                <a:rPr kumimoji="1" lang="en-US" altLang="zh-CN" sz="2800" b="1" dirty="0">
                  <a:solidFill>
                    <a:srgbClr val="002060"/>
                  </a:solidFill>
                  <a:ea typeface="宋体" pitchFamily="2" charset="-122"/>
                </a:rPr>
                <a:t>0</a:t>
              </a:r>
              <a:endParaRPr kumimoji="1" lang="en-US" altLang="zh-CN" sz="2800" dirty="0">
                <a:solidFill>
                  <a:srgbClr val="002060"/>
                </a:solidFill>
                <a:ea typeface="宋体" pitchFamily="2" charset="-122"/>
              </a:endParaRPr>
            </a:p>
          </p:txBody>
        </p:sp>
        <p:sp>
          <p:nvSpPr>
            <p:cNvPr id="326716" name="Text Box 60"/>
            <p:cNvSpPr txBox="1">
              <a:spLocks noChangeArrowheads="1"/>
            </p:cNvSpPr>
            <p:nvPr/>
          </p:nvSpPr>
          <p:spPr bwMode="auto">
            <a:xfrm>
              <a:off x="2903" y="2581"/>
              <a:ext cx="228" cy="327"/>
            </a:xfrm>
            <a:prstGeom prst="rect">
              <a:avLst/>
            </a:prstGeom>
            <a:noFill/>
            <a:ln w="9525">
              <a:noFill/>
              <a:miter lim="800000"/>
              <a:headEnd/>
              <a:tailEnd/>
            </a:ln>
            <a:effectLst/>
          </p:spPr>
          <p:txBody>
            <a:bodyPr wrap="none">
              <a:spAutoFit/>
            </a:bodyPr>
            <a:lstStyle/>
            <a:p>
              <a:pPr algn="l"/>
              <a:r>
                <a:rPr kumimoji="1" lang="en-US" altLang="zh-CN" sz="2800" b="1" dirty="0">
                  <a:solidFill>
                    <a:srgbClr val="002060"/>
                  </a:solidFill>
                  <a:ea typeface="宋体" pitchFamily="2" charset="-122"/>
                </a:rPr>
                <a:t>1</a:t>
              </a:r>
              <a:endParaRPr kumimoji="1" lang="en-US" altLang="zh-CN" sz="2800" dirty="0">
                <a:solidFill>
                  <a:srgbClr val="002060"/>
                </a:solidFill>
                <a:ea typeface="宋体" pitchFamily="2" charset="-122"/>
              </a:endParaRPr>
            </a:p>
          </p:txBody>
        </p:sp>
        <p:sp>
          <p:nvSpPr>
            <p:cNvPr id="326717" name="Text Box 61"/>
            <p:cNvSpPr txBox="1">
              <a:spLocks noChangeArrowheads="1"/>
            </p:cNvSpPr>
            <p:nvPr/>
          </p:nvSpPr>
          <p:spPr bwMode="auto">
            <a:xfrm>
              <a:off x="2903" y="3384"/>
              <a:ext cx="228" cy="327"/>
            </a:xfrm>
            <a:prstGeom prst="rect">
              <a:avLst/>
            </a:prstGeom>
            <a:noFill/>
            <a:ln w="9525">
              <a:noFill/>
              <a:miter lim="800000"/>
              <a:headEnd/>
              <a:tailEnd/>
            </a:ln>
            <a:effectLst/>
          </p:spPr>
          <p:txBody>
            <a:bodyPr wrap="none">
              <a:spAutoFit/>
            </a:bodyPr>
            <a:lstStyle/>
            <a:p>
              <a:pPr algn="l"/>
              <a:r>
                <a:rPr kumimoji="1" lang="en-US" altLang="zh-CN" sz="2800" b="1" dirty="0">
                  <a:solidFill>
                    <a:srgbClr val="002060"/>
                  </a:solidFill>
                  <a:ea typeface="宋体" pitchFamily="2" charset="-122"/>
                </a:rPr>
                <a:t>1</a:t>
              </a:r>
              <a:endParaRPr kumimoji="1" lang="en-US" altLang="zh-CN" sz="2800" dirty="0">
                <a:solidFill>
                  <a:srgbClr val="002060"/>
                </a:solidFill>
                <a:ea typeface="宋体" pitchFamily="2" charset="-122"/>
              </a:endParaRPr>
            </a:p>
          </p:txBody>
        </p:sp>
      </p:grpSp>
      <p:grpSp>
        <p:nvGrpSpPr>
          <p:cNvPr id="326724" name="Group 68"/>
          <p:cNvGrpSpPr>
            <a:grpSpLocks/>
          </p:cNvGrpSpPr>
          <p:nvPr/>
        </p:nvGrpSpPr>
        <p:grpSpPr bwMode="auto">
          <a:xfrm>
            <a:off x="1368425" y="1757363"/>
            <a:ext cx="466725" cy="2500312"/>
            <a:chOff x="862" y="731"/>
            <a:chExt cx="294" cy="1575"/>
          </a:xfrm>
        </p:grpSpPr>
        <p:sp>
          <p:nvSpPr>
            <p:cNvPr id="326659" name="Line 3"/>
            <p:cNvSpPr>
              <a:spLocks noChangeShapeType="1"/>
            </p:cNvSpPr>
            <p:nvPr/>
          </p:nvSpPr>
          <p:spPr bwMode="auto">
            <a:xfrm>
              <a:off x="1008" y="1661"/>
              <a:ext cx="0" cy="336"/>
            </a:xfrm>
            <a:prstGeom prst="line">
              <a:avLst/>
            </a:prstGeom>
            <a:noFill/>
            <a:ln w="28575">
              <a:solidFill>
                <a:srgbClr val="FFFF00"/>
              </a:solidFill>
              <a:round/>
              <a:headEnd/>
              <a:tailEnd type="stealth" w="lg" len="lg"/>
            </a:ln>
            <a:effectLst/>
          </p:spPr>
          <p:txBody>
            <a:bodyPr wrap="none" anchor="ctr"/>
            <a:lstStyle/>
            <a:p>
              <a:endParaRPr lang="zh-CN" altLang="en-US">
                <a:solidFill>
                  <a:srgbClr val="002060"/>
                </a:solidFill>
              </a:endParaRPr>
            </a:p>
          </p:txBody>
        </p:sp>
        <p:grpSp>
          <p:nvGrpSpPr>
            <p:cNvPr id="326721" name="Group 65"/>
            <p:cNvGrpSpPr>
              <a:grpSpLocks/>
            </p:cNvGrpSpPr>
            <p:nvPr/>
          </p:nvGrpSpPr>
          <p:grpSpPr bwMode="auto">
            <a:xfrm>
              <a:off x="862" y="754"/>
              <a:ext cx="288" cy="1548"/>
              <a:chOff x="864" y="816"/>
              <a:chExt cx="288" cy="1421"/>
            </a:xfrm>
          </p:grpSpPr>
          <p:sp>
            <p:nvSpPr>
              <p:cNvPr id="326663" name="Oval 7"/>
              <p:cNvSpPr>
                <a:spLocks noChangeArrowheads="1"/>
              </p:cNvSpPr>
              <p:nvPr/>
            </p:nvSpPr>
            <p:spPr bwMode="auto">
              <a:xfrm>
                <a:off x="86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26665" name="Oval 9"/>
              <p:cNvSpPr>
                <a:spLocks noChangeArrowheads="1"/>
              </p:cNvSpPr>
              <p:nvPr/>
            </p:nvSpPr>
            <p:spPr bwMode="auto">
              <a:xfrm>
                <a:off x="864" y="1949"/>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26661" name="Oval 5"/>
              <p:cNvSpPr>
                <a:spLocks noChangeArrowheads="1"/>
              </p:cNvSpPr>
              <p:nvPr/>
            </p:nvSpPr>
            <p:spPr bwMode="auto">
              <a:xfrm>
                <a:off x="864" y="81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grpSp>
        <p:sp>
          <p:nvSpPr>
            <p:cNvPr id="326662" name="Text Box 6"/>
            <p:cNvSpPr txBox="1">
              <a:spLocks noChangeArrowheads="1"/>
            </p:cNvSpPr>
            <p:nvPr/>
          </p:nvSpPr>
          <p:spPr bwMode="auto">
            <a:xfrm>
              <a:off x="878" y="731"/>
              <a:ext cx="27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A</a:t>
              </a:r>
              <a:endParaRPr kumimoji="1" lang="en-US" altLang="zh-CN" sz="2800">
                <a:solidFill>
                  <a:srgbClr val="002060"/>
                </a:solidFill>
                <a:ea typeface="宋体" pitchFamily="2" charset="-122"/>
              </a:endParaRPr>
            </a:p>
          </p:txBody>
        </p:sp>
        <p:sp>
          <p:nvSpPr>
            <p:cNvPr id="326664" name="Text Box 8"/>
            <p:cNvSpPr txBox="1">
              <a:spLocks noChangeArrowheads="1"/>
            </p:cNvSpPr>
            <p:nvPr/>
          </p:nvSpPr>
          <p:spPr bwMode="auto">
            <a:xfrm>
              <a:off x="884" y="1374"/>
              <a:ext cx="265"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B</a:t>
              </a:r>
              <a:endParaRPr kumimoji="1" lang="en-US" altLang="zh-CN" sz="2800">
                <a:solidFill>
                  <a:srgbClr val="002060"/>
                </a:solidFill>
                <a:ea typeface="宋体" pitchFamily="2" charset="-122"/>
              </a:endParaRPr>
            </a:p>
          </p:txBody>
        </p:sp>
        <p:sp>
          <p:nvSpPr>
            <p:cNvPr id="326666" name="Text Box 10"/>
            <p:cNvSpPr txBox="1">
              <a:spLocks noChangeArrowheads="1"/>
            </p:cNvSpPr>
            <p:nvPr/>
          </p:nvSpPr>
          <p:spPr bwMode="auto">
            <a:xfrm>
              <a:off x="864" y="1979"/>
              <a:ext cx="27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C</a:t>
              </a:r>
              <a:endParaRPr kumimoji="1" lang="en-US" altLang="zh-CN" sz="2800">
                <a:solidFill>
                  <a:srgbClr val="002060"/>
                </a:solidFill>
                <a:ea typeface="宋体" pitchFamily="2" charset="-122"/>
              </a:endParaRPr>
            </a:p>
          </p:txBody>
        </p:sp>
        <p:sp>
          <p:nvSpPr>
            <p:cNvPr id="326722" name="Freeform 66"/>
            <p:cNvSpPr>
              <a:spLocks/>
            </p:cNvSpPr>
            <p:nvPr/>
          </p:nvSpPr>
          <p:spPr bwMode="auto">
            <a:xfrm>
              <a:off x="1043" y="1071"/>
              <a:ext cx="22" cy="318"/>
            </a:xfrm>
            <a:custGeom>
              <a:avLst/>
              <a:gdLst/>
              <a:ahLst/>
              <a:cxnLst>
                <a:cxn ang="0">
                  <a:pos x="0" y="0"/>
                </a:cxn>
                <a:cxn ang="0">
                  <a:pos x="22" y="136"/>
                </a:cxn>
                <a:cxn ang="0">
                  <a:pos x="0" y="318"/>
                </a:cxn>
              </a:cxnLst>
              <a:rect l="0" t="0" r="r" b="b"/>
              <a:pathLst>
                <a:path w="22" h="318">
                  <a:moveTo>
                    <a:pt x="0" y="0"/>
                  </a:moveTo>
                  <a:cubicBezTo>
                    <a:pt x="11" y="41"/>
                    <a:pt x="22" y="83"/>
                    <a:pt x="22" y="136"/>
                  </a:cubicBezTo>
                  <a:cubicBezTo>
                    <a:pt x="22" y="189"/>
                    <a:pt x="4" y="288"/>
                    <a:pt x="0" y="318"/>
                  </a:cubicBezTo>
                </a:path>
              </a:pathLst>
            </a:custGeom>
            <a:noFill/>
            <a:ln w="28575" cap="flat" cmpd="sng">
              <a:solidFill>
                <a:srgbClr val="FFFF00"/>
              </a:solidFill>
              <a:prstDash val="solid"/>
              <a:round/>
              <a:headEnd type="none" w="med" len="med"/>
              <a:tailEnd type="stealth" w="lg" len="lg"/>
            </a:ln>
            <a:effectLst/>
          </p:spPr>
          <p:txBody>
            <a:bodyPr/>
            <a:lstStyle/>
            <a:p>
              <a:endParaRPr lang="zh-CN" altLang="en-US">
                <a:solidFill>
                  <a:srgbClr val="002060"/>
                </a:solidFill>
              </a:endParaRPr>
            </a:p>
          </p:txBody>
        </p:sp>
        <p:sp>
          <p:nvSpPr>
            <p:cNvPr id="326723" name="Freeform 67"/>
            <p:cNvSpPr>
              <a:spLocks/>
            </p:cNvSpPr>
            <p:nvPr/>
          </p:nvSpPr>
          <p:spPr bwMode="auto">
            <a:xfrm flipH="1" flipV="1">
              <a:off x="952" y="1071"/>
              <a:ext cx="22" cy="318"/>
            </a:xfrm>
            <a:custGeom>
              <a:avLst/>
              <a:gdLst/>
              <a:ahLst/>
              <a:cxnLst>
                <a:cxn ang="0">
                  <a:pos x="0" y="0"/>
                </a:cxn>
                <a:cxn ang="0">
                  <a:pos x="22" y="136"/>
                </a:cxn>
                <a:cxn ang="0">
                  <a:pos x="0" y="318"/>
                </a:cxn>
              </a:cxnLst>
              <a:rect l="0" t="0" r="r" b="b"/>
              <a:pathLst>
                <a:path w="22" h="318">
                  <a:moveTo>
                    <a:pt x="0" y="0"/>
                  </a:moveTo>
                  <a:cubicBezTo>
                    <a:pt x="11" y="41"/>
                    <a:pt x="22" y="83"/>
                    <a:pt x="22" y="136"/>
                  </a:cubicBezTo>
                  <a:cubicBezTo>
                    <a:pt x="22" y="189"/>
                    <a:pt x="4" y="288"/>
                    <a:pt x="0" y="318"/>
                  </a:cubicBezTo>
                </a:path>
              </a:pathLst>
            </a:custGeom>
            <a:noFill/>
            <a:ln w="28575" cap="flat" cmpd="sng">
              <a:solidFill>
                <a:srgbClr val="FFFF00"/>
              </a:solidFill>
              <a:prstDash val="solid"/>
              <a:round/>
              <a:headEnd type="none" w="med" len="med"/>
              <a:tailEnd type="stealth" w="lg" len="lg"/>
            </a:ln>
            <a:effectLst/>
          </p:spPr>
          <p:txBody>
            <a:bodyPr/>
            <a:lstStyle/>
            <a:p>
              <a:endParaRPr lang="zh-CN" altLang="en-US">
                <a:solidFill>
                  <a:srgbClr val="002060"/>
                </a:solidFill>
              </a:endParaRPr>
            </a:p>
          </p:txBody>
        </p:sp>
      </p:grpSp>
      <p:sp>
        <p:nvSpPr>
          <p:cNvPr id="70" name="灯片编号占位符 69"/>
          <p:cNvSpPr>
            <a:spLocks noGrp="1"/>
          </p:cNvSpPr>
          <p:nvPr>
            <p:ph type="sldNum" sz="quarter" idx="12"/>
          </p:nvPr>
        </p:nvSpPr>
        <p:spPr/>
        <p:txBody>
          <a:bodyPr/>
          <a:lstStyle/>
          <a:p>
            <a:fld id="{A17EA50A-922D-41E6-B4A1-D010480F0D51}" type="slidenum">
              <a:rPr lang="en-US" altLang="zh-CN" smtClean="0"/>
              <a:pPr/>
              <a:t>16</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8" name="Rectangle 58"/>
          <p:cNvSpPr>
            <a:spLocks noGrp="1" noChangeArrowheads="1"/>
          </p:cNvSpPr>
          <p:nvPr>
            <p:ph type="title"/>
          </p:nvPr>
        </p:nvSpPr>
        <p:spPr>
          <a:xfrm>
            <a:off x="457200" y="80628"/>
            <a:ext cx="8229600" cy="866775"/>
          </a:xfrm>
        </p:spPr>
        <p:txBody>
          <a:bodyPr/>
          <a:lstStyle/>
          <a:p>
            <a:pPr algn="ctr"/>
            <a:r>
              <a:rPr lang="zh-CN" altLang="en-US" sz="4000" dirty="0">
                <a:latin typeface="华文新魏" pitchFamily="2" charset="-122"/>
                <a:ea typeface="华文新魏" pitchFamily="2" charset="-122"/>
              </a:rPr>
              <a:t>网络 </a:t>
            </a:r>
            <a:r>
              <a:rPr lang="en-US" altLang="zh-CN" sz="4000" dirty="0">
                <a:latin typeface="华文新魏" pitchFamily="2" charset="-122"/>
                <a:ea typeface="华文新魏" pitchFamily="2" charset="-122"/>
              </a:rPr>
              <a:t>(</a:t>
            </a:r>
            <a:r>
              <a:rPr lang="zh-CN" altLang="en-US" sz="4000" dirty="0">
                <a:latin typeface="华文新魏" pitchFamily="2" charset="-122"/>
                <a:ea typeface="华文新魏" pitchFamily="2" charset="-122"/>
              </a:rPr>
              <a:t>带权图</a:t>
            </a:r>
            <a:r>
              <a:rPr lang="en-US" altLang="zh-CN" sz="4000" dirty="0">
                <a:latin typeface="华文新魏" pitchFamily="2" charset="-122"/>
                <a:ea typeface="华文新魏" pitchFamily="2" charset="-122"/>
              </a:rPr>
              <a:t>) </a:t>
            </a:r>
            <a:r>
              <a:rPr lang="zh-CN" altLang="en-US" sz="4000" dirty="0">
                <a:latin typeface="华文新魏" pitchFamily="2" charset="-122"/>
                <a:ea typeface="华文新魏" pitchFamily="2" charset="-122"/>
              </a:rPr>
              <a:t>的邻接表</a:t>
            </a:r>
          </a:p>
        </p:txBody>
      </p:sp>
      <p:sp>
        <p:nvSpPr>
          <p:cNvPr id="327739" name="Rectangle 59"/>
          <p:cNvSpPr>
            <a:spLocks noGrp="1" noChangeArrowheads="1"/>
          </p:cNvSpPr>
          <p:nvPr>
            <p:ph idx="1"/>
          </p:nvPr>
        </p:nvSpPr>
        <p:spPr>
          <a:xfrm>
            <a:off x="482600" y="4941888"/>
            <a:ext cx="8229600" cy="1582737"/>
          </a:xfrm>
        </p:spPr>
        <p:txBody>
          <a:bodyPr/>
          <a:lstStyle/>
          <a:p>
            <a:pPr>
              <a:buClrTx/>
              <a:buSzPct val="50000"/>
            </a:pPr>
            <a:r>
              <a:rPr lang="zh-CN" altLang="en-US" sz="3000" b="1" dirty="0">
                <a:latin typeface="Times New Roman" pitchFamily="18" charset="0"/>
                <a:ea typeface="仿宋_GB2312" pitchFamily="49" charset="-122"/>
              </a:rPr>
              <a:t>统计出边表中结点个数，得到该顶点的出度；</a:t>
            </a:r>
          </a:p>
          <a:p>
            <a:pPr>
              <a:buClrTx/>
              <a:buSzPct val="50000"/>
            </a:pPr>
            <a:r>
              <a:rPr lang="zh-CN" altLang="en-US" sz="3000" b="1" dirty="0">
                <a:latin typeface="Times New Roman" pitchFamily="18" charset="0"/>
                <a:ea typeface="仿宋_GB2312" pitchFamily="49" charset="-122"/>
              </a:rPr>
              <a:t>统计入边表中结点个数，得到该顶点的入度。</a:t>
            </a:r>
          </a:p>
        </p:txBody>
      </p:sp>
      <p:sp>
        <p:nvSpPr>
          <p:cNvPr id="327684" name="Rectangle 4" descr="羊皮纸"/>
          <p:cNvSpPr>
            <a:spLocks noChangeArrowheads="1"/>
          </p:cNvSpPr>
          <p:nvPr/>
        </p:nvSpPr>
        <p:spPr bwMode="auto">
          <a:xfrm>
            <a:off x="3376613" y="1679749"/>
            <a:ext cx="990600" cy="2133600"/>
          </a:xfrm>
          <a:prstGeom prst="rect">
            <a:avLst/>
          </a:prstGeom>
          <a:solidFill>
            <a:schemeClr val="accent2">
              <a:lumMod val="20000"/>
              <a:lumOff val="80000"/>
            </a:schemeClr>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grpSp>
        <p:nvGrpSpPr>
          <p:cNvPr id="327742" name="Group 62"/>
          <p:cNvGrpSpPr>
            <a:grpSpLocks/>
          </p:cNvGrpSpPr>
          <p:nvPr/>
        </p:nvGrpSpPr>
        <p:grpSpPr bwMode="auto">
          <a:xfrm>
            <a:off x="881063" y="1520999"/>
            <a:ext cx="1905000" cy="2271712"/>
            <a:chOff x="336" y="651"/>
            <a:chExt cx="1200" cy="1431"/>
          </a:xfrm>
        </p:grpSpPr>
        <p:grpSp>
          <p:nvGrpSpPr>
            <p:cNvPr id="327741" name="Group 61"/>
            <p:cNvGrpSpPr>
              <a:grpSpLocks/>
            </p:cNvGrpSpPr>
            <p:nvPr/>
          </p:nvGrpSpPr>
          <p:grpSpPr bwMode="auto">
            <a:xfrm>
              <a:off x="432" y="820"/>
              <a:ext cx="1008" cy="1113"/>
              <a:chOff x="432" y="820"/>
              <a:chExt cx="1008" cy="1113"/>
            </a:xfrm>
          </p:grpSpPr>
          <p:sp>
            <p:nvSpPr>
              <p:cNvPr id="327685" name="Line 5"/>
              <p:cNvSpPr>
                <a:spLocks noChangeShapeType="1"/>
              </p:cNvSpPr>
              <p:nvPr/>
            </p:nvSpPr>
            <p:spPr bwMode="auto">
              <a:xfrm>
                <a:off x="1296" y="1124"/>
                <a:ext cx="0" cy="556"/>
              </a:xfrm>
              <a:prstGeom prst="line">
                <a:avLst/>
              </a:prstGeom>
              <a:noFill/>
              <a:ln w="28575">
                <a:solidFill>
                  <a:srgbClr val="FFFF00"/>
                </a:solidFill>
                <a:round/>
                <a:headEnd type="stealth" w="lg" len="lg"/>
                <a:tailEnd type="none" w="sm" len="lg"/>
              </a:ln>
              <a:effectLst/>
            </p:spPr>
            <p:txBody>
              <a:bodyPr wrap="none" anchor="ctr"/>
              <a:lstStyle/>
              <a:p>
                <a:endParaRPr lang="zh-CN" altLang="en-US"/>
              </a:p>
            </p:txBody>
          </p:sp>
          <p:sp>
            <p:nvSpPr>
              <p:cNvPr id="327686" name="Line 6"/>
              <p:cNvSpPr>
                <a:spLocks noChangeShapeType="1"/>
              </p:cNvSpPr>
              <p:nvPr/>
            </p:nvSpPr>
            <p:spPr bwMode="auto">
              <a:xfrm flipV="1">
                <a:off x="680" y="1073"/>
                <a:ext cx="520" cy="611"/>
              </a:xfrm>
              <a:prstGeom prst="line">
                <a:avLst/>
              </a:prstGeom>
              <a:noFill/>
              <a:ln w="28575">
                <a:solidFill>
                  <a:srgbClr val="FFFF00"/>
                </a:solidFill>
                <a:round/>
                <a:headEnd type="stealth" w="lg" len="lg"/>
                <a:tailEnd/>
              </a:ln>
              <a:effectLst/>
            </p:spPr>
            <p:txBody>
              <a:bodyPr wrap="none" anchor="ctr"/>
              <a:lstStyle/>
              <a:p>
                <a:endParaRPr lang="zh-CN" altLang="en-US"/>
              </a:p>
            </p:txBody>
          </p:sp>
          <p:sp>
            <p:nvSpPr>
              <p:cNvPr id="327687" name="Line 7"/>
              <p:cNvSpPr>
                <a:spLocks noChangeShapeType="1"/>
              </p:cNvSpPr>
              <p:nvPr/>
            </p:nvSpPr>
            <p:spPr bwMode="auto">
              <a:xfrm flipH="1">
                <a:off x="589" y="1139"/>
                <a:ext cx="0" cy="499"/>
              </a:xfrm>
              <a:prstGeom prst="line">
                <a:avLst/>
              </a:prstGeom>
              <a:noFill/>
              <a:ln w="28575">
                <a:solidFill>
                  <a:srgbClr val="FFFF00"/>
                </a:solidFill>
                <a:round/>
                <a:headEnd/>
                <a:tailEnd type="stealth" w="lg" len="lg"/>
              </a:ln>
              <a:effectLst/>
            </p:spPr>
            <p:txBody>
              <a:bodyPr wrap="none" anchor="ctr"/>
              <a:lstStyle/>
              <a:p>
                <a:endParaRPr lang="zh-CN" altLang="en-US"/>
              </a:p>
            </p:txBody>
          </p:sp>
          <p:sp>
            <p:nvSpPr>
              <p:cNvPr id="327688" name="Oval 8" descr="羊皮纸"/>
              <p:cNvSpPr>
                <a:spLocks noChangeArrowheads="1"/>
              </p:cNvSpPr>
              <p:nvPr/>
            </p:nvSpPr>
            <p:spPr bwMode="auto">
              <a:xfrm>
                <a:off x="432" y="1629"/>
                <a:ext cx="288" cy="304"/>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r>
                  <a:rPr kumimoji="1" lang="en-US" altLang="zh-CN" sz="2800" b="1" dirty="0">
                    <a:solidFill>
                      <a:srgbClr val="002060"/>
                    </a:solidFill>
                    <a:ea typeface="宋体" pitchFamily="2" charset="-122"/>
                  </a:rPr>
                  <a:t>B</a:t>
                </a:r>
                <a:endParaRPr kumimoji="1" lang="en-US" altLang="zh-CN" sz="2400" dirty="0">
                  <a:solidFill>
                    <a:srgbClr val="002060"/>
                  </a:solidFill>
                  <a:ea typeface="宋体" pitchFamily="2" charset="-122"/>
                </a:endParaRPr>
              </a:p>
            </p:txBody>
          </p:sp>
          <p:sp>
            <p:nvSpPr>
              <p:cNvPr id="327689" name="Oval 9" descr="羊皮纸"/>
              <p:cNvSpPr>
                <a:spLocks noChangeArrowheads="1"/>
              </p:cNvSpPr>
              <p:nvPr/>
            </p:nvSpPr>
            <p:spPr bwMode="auto">
              <a:xfrm>
                <a:off x="437" y="820"/>
                <a:ext cx="288" cy="304"/>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r>
                  <a:rPr kumimoji="1" lang="en-US" altLang="zh-CN" sz="2800" b="1" dirty="0">
                    <a:solidFill>
                      <a:srgbClr val="002060"/>
                    </a:solidFill>
                    <a:ea typeface="宋体" pitchFamily="2" charset="-122"/>
                  </a:rPr>
                  <a:t>A</a:t>
                </a:r>
                <a:endParaRPr kumimoji="1" lang="en-US" altLang="zh-CN" sz="2400" dirty="0">
                  <a:solidFill>
                    <a:srgbClr val="002060"/>
                  </a:solidFill>
                  <a:ea typeface="宋体" pitchFamily="2" charset="-122"/>
                </a:endParaRPr>
              </a:p>
            </p:txBody>
          </p:sp>
          <p:sp>
            <p:nvSpPr>
              <p:cNvPr id="327690" name="Oval 10" descr="羊皮纸"/>
              <p:cNvSpPr>
                <a:spLocks noChangeArrowheads="1"/>
              </p:cNvSpPr>
              <p:nvPr/>
            </p:nvSpPr>
            <p:spPr bwMode="auto">
              <a:xfrm>
                <a:off x="1152" y="1629"/>
                <a:ext cx="288" cy="304"/>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r>
                  <a:rPr kumimoji="1" lang="en-US" altLang="zh-CN" sz="2800" b="1" dirty="0">
                    <a:solidFill>
                      <a:srgbClr val="002060"/>
                    </a:solidFill>
                    <a:ea typeface="宋体" pitchFamily="2" charset="-122"/>
                  </a:rPr>
                  <a:t>C</a:t>
                </a:r>
                <a:endParaRPr kumimoji="1" lang="en-US" altLang="zh-CN" sz="2400" dirty="0">
                  <a:solidFill>
                    <a:srgbClr val="002060"/>
                  </a:solidFill>
                  <a:ea typeface="宋体" pitchFamily="2" charset="-122"/>
                </a:endParaRPr>
              </a:p>
            </p:txBody>
          </p:sp>
          <p:sp>
            <p:nvSpPr>
              <p:cNvPr id="327691" name="Oval 11" descr="羊皮纸"/>
              <p:cNvSpPr>
                <a:spLocks noChangeArrowheads="1"/>
              </p:cNvSpPr>
              <p:nvPr/>
            </p:nvSpPr>
            <p:spPr bwMode="auto">
              <a:xfrm>
                <a:off x="1152" y="820"/>
                <a:ext cx="288" cy="304"/>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r>
                  <a:rPr kumimoji="1" lang="en-US" altLang="zh-CN" sz="2800" b="1" dirty="0">
                    <a:solidFill>
                      <a:srgbClr val="002060"/>
                    </a:solidFill>
                    <a:ea typeface="宋体" pitchFamily="2" charset="-122"/>
                  </a:rPr>
                  <a:t>D</a:t>
                </a:r>
                <a:endParaRPr kumimoji="1" lang="en-US" altLang="zh-CN" sz="2400" dirty="0">
                  <a:solidFill>
                    <a:srgbClr val="002060"/>
                  </a:solidFill>
                  <a:ea typeface="宋体" pitchFamily="2" charset="-122"/>
                </a:endParaRPr>
              </a:p>
            </p:txBody>
          </p:sp>
          <p:sp>
            <p:nvSpPr>
              <p:cNvPr id="327692" name="Line 12"/>
              <p:cNvSpPr>
                <a:spLocks noChangeShapeType="1"/>
              </p:cNvSpPr>
              <p:nvPr/>
            </p:nvSpPr>
            <p:spPr bwMode="auto">
              <a:xfrm>
                <a:off x="720" y="972"/>
                <a:ext cx="432" cy="0"/>
              </a:xfrm>
              <a:prstGeom prst="line">
                <a:avLst/>
              </a:prstGeom>
              <a:noFill/>
              <a:ln w="28575">
                <a:solidFill>
                  <a:srgbClr val="FFFF00"/>
                </a:solidFill>
                <a:round/>
                <a:headEnd/>
                <a:tailEnd type="stealth" w="lg" len="lg"/>
              </a:ln>
              <a:effectLst/>
            </p:spPr>
            <p:txBody>
              <a:bodyPr wrap="none" anchor="ctr"/>
              <a:lstStyle/>
              <a:p>
                <a:endParaRPr lang="zh-CN" altLang="en-US"/>
              </a:p>
            </p:txBody>
          </p:sp>
          <p:sp>
            <p:nvSpPr>
              <p:cNvPr id="327693" name="Line 13"/>
              <p:cNvSpPr>
                <a:spLocks noChangeShapeType="1"/>
              </p:cNvSpPr>
              <p:nvPr/>
            </p:nvSpPr>
            <p:spPr bwMode="auto">
              <a:xfrm>
                <a:off x="720" y="1781"/>
                <a:ext cx="432" cy="0"/>
              </a:xfrm>
              <a:prstGeom prst="line">
                <a:avLst/>
              </a:prstGeom>
              <a:noFill/>
              <a:ln w="28575">
                <a:solidFill>
                  <a:srgbClr val="FFFF00"/>
                </a:solidFill>
                <a:round/>
                <a:headEnd/>
                <a:tailEnd type="stealth" w="lg" len="lg"/>
              </a:ln>
              <a:effectLst/>
            </p:spPr>
            <p:txBody>
              <a:bodyPr wrap="none" anchor="ctr"/>
              <a:lstStyle/>
              <a:p>
                <a:endParaRPr lang="zh-CN" altLang="en-US"/>
              </a:p>
            </p:txBody>
          </p:sp>
        </p:grpSp>
        <p:sp>
          <p:nvSpPr>
            <p:cNvPr id="327694" name="Text Box 14"/>
            <p:cNvSpPr txBox="1">
              <a:spLocks noChangeArrowheads="1"/>
            </p:cNvSpPr>
            <p:nvPr/>
          </p:nvSpPr>
          <p:spPr bwMode="auto">
            <a:xfrm>
              <a:off x="816" y="651"/>
              <a:ext cx="228" cy="327"/>
            </a:xfrm>
            <a:prstGeom prst="rect">
              <a:avLst/>
            </a:prstGeom>
            <a:noFill/>
            <a:ln w="9525">
              <a:noFill/>
              <a:miter lim="800000"/>
              <a:headEnd/>
              <a:tailEnd/>
            </a:ln>
            <a:effectLst/>
          </p:spPr>
          <p:txBody>
            <a:bodyPr wrap="none">
              <a:spAutoFit/>
            </a:bodyPr>
            <a:lstStyle/>
            <a:p>
              <a:pPr algn="l"/>
              <a:r>
                <a:rPr kumimoji="1" lang="en-US" altLang="zh-CN" sz="2800" b="1">
                  <a:solidFill>
                    <a:schemeClr val="tx2"/>
                  </a:solidFill>
                  <a:ea typeface="宋体" pitchFamily="2" charset="-122"/>
                </a:rPr>
                <a:t>6</a:t>
              </a:r>
              <a:endParaRPr kumimoji="1" lang="en-US" altLang="zh-CN" sz="2400">
                <a:ea typeface="宋体" pitchFamily="2" charset="-122"/>
              </a:endParaRPr>
            </a:p>
          </p:txBody>
        </p:sp>
        <p:sp>
          <p:nvSpPr>
            <p:cNvPr id="327695" name="Text Box 15"/>
            <p:cNvSpPr txBox="1">
              <a:spLocks noChangeArrowheads="1"/>
            </p:cNvSpPr>
            <p:nvPr/>
          </p:nvSpPr>
          <p:spPr bwMode="auto">
            <a:xfrm>
              <a:off x="816" y="1044"/>
              <a:ext cx="228" cy="327"/>
            </a:xfrm>
            <a:prstGeom prst="rect">
              <a:avLst/>
            </a:prstGeom>
            <a:noFill/>
            <a:ln w="9525">
              <a:noFill/>
              <a:miter lim="800000"/>
              <a:headEnd/>
              <a:tailEnd/>
            </a:ln>
            <a:effectLst/>
          </p:spPr>
          <p:txBody>
            <a:bodyPr wrap="none">
              <a:spAutoFit/>
            </a:bodyPr>
            <a:lstStyle/>
            <a:p>
              <a:pPr algn="l"/>
              <a:r>
                <a:rPr kumimoji="1" lang="en-US" altLang="zh-CN" sz="2800" b="1">
                  <a:solidFill>
                    <a:schemeClr val="tx2"/>
                  </a:solidFill>
                  <a:ea typeface="宋体" pitchFamily="2" charset="-122"/>
                </a:rPr>
                <a:t>9</a:t>
              </a:r>
              <a:endParaRPr kumimoji="1" lang="en-US" altLang="zh-CN" sz="2400">
                <a:ea typeface="宋体" pitchFamily="2" charset="-122"/>
              </a:endParaRPr>
            </a:p>
          </p:txBody>
        </p:sp>
        <p:sp>
          <p:nvSpPr>
            <p:cNvPr id="327696" name="Text Box 16"/>
            <p:cNvSpPr txBox="1">
              <a:spLocks noChangeArrowheads="1"/>
            </p:cNvSpPr>
            <p:nvPr/>
          </p:nvSpPr>
          <p:spPr bwMode="auto">
            <a:xfrm>
              <a:off x="336" y="1188"/>
              <a:ext cx="228" cy="327"/>
            </a:xfrm>
            <a:prstGeom prst="rect">
              <a:avLst/>
            </a:prstGeom>
            <a:noFill/>
            <a:ln w="9525">
              <a:noFill/>
              <a:miter lim="800000"/>
              <a:headEnd/>
              <a:tailEnd/>
            </a:ln>
            <a:effectLst/>
          </p:spPr>
          <p:txBody>
            <a:bodyPr wrap="none">
              <a:spAutoFit/>
            </a:bodyPr>
            <a:lstStyle/>
            <a:p>
              <a:pPr algn="l"/>
              <a:r>
                <a:rPr kumimoji="1" lang="en-US" altLang="zh-CN" sz="2800" b="1">
                  <a:solidFill>
                    <a:schemeClr val="tx2"/>
                  </a:solidFill>
                  <a:ea typeface="宋体" pitchFamily="2" charset="-122"/>
                </a:rPr>
                <a:t>5</a:t>
              </a:r>
              <a:endParaRPr kumimoji="1" lang="en-US" altLang="zh-CN" sz="2400">
                <a:ea typeface="宋体" pitchFamily="2" charset="-122"/>
              </a:endParaRPr>
            </a:p>
          </p:txBody>
        </p:sp>
        <p:sp>
          <p:nvSpPr>
            <p:cNvPr id="327697" name="Text Box 17"/>
            <p:cNvSpPr txBox="1">
              <a:spLocks noChangeArrowheads="1"/>
            </p:cNvSpPr>
            <p:nvPr/>
          </p:nvSpPr>
          <p:spPr bwMode="auto">
            <a:xfrm>
              <a:off x="1308" y="1188"/>
              <a:ext cx="228" cy="327"/>
            </a:xfrm>
            <a:prstGeom prst="rect">
              <a:avLst/>
            </a:prstGeom>
            <a:noFill/>
            <a:ln w="9525">
              <a:noFill/>
              <a:miter lim="800000"/>
              <a:headEnd/>
              <a:tailEnd/>
            </a:ln>
            <a:effectLst/>
          </p:spPr>
          <p:txBody>
            <a:bodyPr wrap="none">
              <a:spAutoFit/>
            </a:bodyPr>
            <a:lstStyle/>
            <a:p>
              <a:pPr algn="l"/>
              <a:r>
                <a:rPr kumimoji="1" lang="en-US" altLang="zh-CN" sz="2800" b="1">
                  <a:solidFill>
                    <a:schemeClr val="tx2"/>
                  </a:solidFill>
                  <a:ea typeface="宋体" pitchFamily="2" charset="-122"/>
                </a:rPr>
                <a:t>2</a:t>
              </a:r>
              <a:endParaRPr kumimoji="1" lang="en-US" altLang="zh-CN" sz="2400">
                <a:ea typeface="宋体" pitchFamily="2" charset="-122"/>
              </a:endParaRPr>
            </a:p>
          </p:txBody>
        </p:sp>
        <p:sp>
          <p:nvSpPr>
            <p:cNvPr id="327698" name="Text Box 18"/>
            <p:cNvSpPr txBox="1">
              <a:spLocks noChangeArrowheads="1"/>
            </p:cNvSpPr>
            <p:nvPr/>
          </p:nvSpPr>
          <p:spPr bwMode="auto">
            <a:xfrm>
              <a:off x="864" y="1755"/>
              <a:ext cx="228" cy="327"/>
            </a:xfrm>
            <a:prstGeom prst="rect">
              <a:avLst/>
            </a:prstGeom>
            <a:noFill/>
            <a:ln w="9525">
              <a:noFill/>
              <a:miter lim="800000"/>
              <a:headEnd/>
              <a:tailEnd/>
            </a:ln>
            <a:effectLst/>
          </p:spPr>
          <p:txBody>
            <a:bodyPr wrap="none">
              <a:spAutoFit/>
            </a:bodyPr>
            <a:lstStyle/>
            <a:p>
              <a:pPr algn="l"/>
              <a:r>
                <a:rPr kumimoji="1" lang="en-US" altLang="zh-CN" sz="2800" b="1">
                  <a:solidFill>
                    <a:schemeClr val="tx2"/>
                  </a:solidFill>
                  <a:ea typeface="宋体" pitchFamily="2" charset="-122"/>
                </a:rPr>
                <a:t>8</a:t>
              </a:r>
              <a:endParaRPr kumimoji="1" lang="en-US" altLang="zh-CN" sz="2400">
                <a:ea typeface="宋体" pitchFamily="2" charset="-122"/>
              </a:endParaRPr>
            </a:p>
          </p:txBody>
        </p:sp>
      </p:grpSp>
      <p:sp>
        <p:nvSpPr>
          <p:cNvPr id="327699" name="Text Box 19"/>
          <p:cNvSpPr txBox="1">
            <a:spLocks noChangeArrowheads="1"/>
          </p:cNvSpPr>
          <p:nvPr/>
        </p:nvSpPr>
        <p:spPr bwMode="auto">
          <a:xfrm>
            <a:off x="3203576" y="1171749"/>
            <a:ext cx="1349375" cy="488950"/>
          </a:xfrm>
          <a:prstGeom prst="rect">
            <a:avLst/>
          </a:prstGeom>
          <a:noFill/>
          <a:ln w="9525">
            <a:noFill/>
            <a:miter lim="800000"/>
            <a:headEnd/>
            <a:tailEnd/>
          </a:ln>
          <a:effectLst/>
        </p:spPr>
        <p:txBody>
          <a:bodyPr wrap="none">
            <a:spAutoFit/>
          </a:bodyPr>
          <a:lstStyle/>
          <a:p>
            <a:pPr algn="l"/>
            <a:r>
              <a:rPr kumimoji="1" lang="en-US" altLang="zh-CN" sz="2600" b="1">
                <a:ea typeface="宋体" pitchFamily="2" charset="-122"/>
              </a:rPr>
              <a:t>data adj</a:t>
            </a:r>
            <a:endParaRPr kumimoji="1" lang="en-US" altLang="zh-CN" sz="2600">
              <a:ea typeface="宋体" pitchFamily="2" charset="-122"/>
            </a:endParaRPr>
          </a:p>
        </p:txBody>
      </p:sp>
      <p:sp>
        <p:nvSpPr>
          <p:cNvPr id="327700" name="Line 20"/>
          <p:cNvSpPr>
            <a:spLocks noChangeShapeType="1"/>
          </p:cNvSpPr>
          <p:nvPr/>
        </p:nvSpPr>
        <p:spPr bwMode="auto">
          <a:xfrm>
            <a:off x="3910013" y="1689274"/>
            <a:ext cx="0" cy="2124075"/>
          </a:xfrm>
          <a:prstGeom prst="line">
            <a:avLst/>
          </a:prstGeom>
          <a:noFill/>
          <a:ln w="9525">
            <a:solidFill>
              <a:schemeClr val="tx1"/>
            </a:solidFill>
            <a:round/>
            <a:headEnd/>
            <a:tailEnd/>
          </a:ln>
          <a:effectLst/>
        </p:spPr>
        <p:txBody>
          <a:bodyPr wrap="none" anchor="ctr"/>
          <a:lstStyle/>
          <a:p>
            <a:endParaRPr lang="zh-CN" altLang="en-US"/>
          </a:p>
        </p:txBody>
      </p:sp>
      <p:sp>
        <p:nvSpPr>
          <p:cNvPr id="327701" name="Text Box 21"/>
          <p:cNvSpPr txBox="1">
            <a:spLocks noChangeArrowheads="1"/>
          </p:cNvSpPr>
          <p:nvPr/>
        </p:nvSpPr>
        <p:spPr bwMode="auto">
          <a:xfrm>
            <a:off x="3432176" y="1641649"/>
            <a:ext cx="441325" cy="2162175"/>
          </a:xfrm>
          <a:prstGeom prst="rect">
            <a:avLst/>
          </a:prstGeom>
          <a:noFill/>
          <a:ln w="9525">
            <a:noFill/>
            <a:miter lim="800000"/>
            <a:headEnd/>
            <a:tailEnd/>
          </a:ln>
          <a:effectLst/>
        </p:spPr>
        <p:txBody>
          <a:bodyPr wrap="none">
            <a:spAutoFit/>
          </a:bodyPr>
          <a:lstStyle/>
          <a:p>
            <a:pPr algn="l">
              <a:lnSpc>
                <a:spcPct val="110000"/>
              </a:lnSpc>
              <a:spcBef>
                <a:spcPct val="15000"/>
              </a:spcBef>
            </a:pPr>
            <a:r>
              <a:rPr kumimoji="1" lang="en-US" altLang="zh-CN" sz="2800" b="1" dirty="0">
                <a:solidFill>
                  <a:srgbClr val="002060"/>
                </a:solidFill>
                <a:ea typeface="宋体" pitchFamily="2" charset="-122"/>
              </a:rPr>
              <a:t>A</a:t>
            </a:r>
          </a:p>
          <a:p>
            <a:pPr algn="l">
              <a:lnSpc>
                <a:spcPct val="110000"/>
              </a:lnSpc>
              <a:spcBef>
                <a:spcPct val="15000"/>
              </a:spcBef>
            </a:pPr>
            <a:r>
              <a:rPr kumimoji="1" lang="en-US" altLang="zh-CN" sz="2800" b="1" dirty="0">
                <a:solidFill>
                  <a:srgbClr val="002060"/>
                </a:solidFill>
                <a:ea typeface="宋体" pitchFamily="2" charset="-122"/>
              </a:rPr>
              <a:t>B</a:t>
            </a:r>
          </a:p>
          <a:p>
            <a:pPr algn="l">
              <a:lnSpc>
                <a:spcPct val="110000"/>
              </a:lnSpc>
              <a:spcBef>
                <a:spcPct val="15000"/>
              </a:spcBef>
            </a:pPr>
            <a:r>
              <a:rPr kumimoji="1" lang="en-US" altLang="zh-CN" sz="2800" b="1" dirty="0">
                <a:solidFill>
                  <a:srgbClr val="002060"/>
                </a:solidFill>
                <a:ea typeface="宋体" pitchFamily="2" charset="-122"/>
              </a:rPr>
              <a:t>C</a:t>
            </a:r>
          </a:p>
          <a:p>
            <a:pPr algn="l">
              <a:lnSpc>
                <a:spcPct val="110000"/>
              </a:lnSpc>
              <a:spcBef>
                <a:spcPct val="15000"/>
              </a:spcBef>
            </a:pPr>
            <a:r>
              <a:rPr kumimoji="1" lang="en-US" altLang="zh-CN" sz="2800" b="1" dirty="0">
                <a:solidFill>
                  <a:srgbClr val="002060"/>
                </a:solidFill>
                <a:ea typeface="宋体" pitchFamily="2" charset="-122"/>
              </a:rPr>
              <a:t>D</a:t>
            </a:r>
            <a:endParaRPr kumimoji="1" lang="en-US" altLang="zh-CN" sz="2800" dirty="0">
              <a:solidFill>
                <a:srgbClr val="002060"/>
              </a:solidFill>
              <a:ea typeface="宋体" pitchFamily="2" charset="-122"/>
            </a:endParaRPr>
          </a:p>
        </p:txBody>
      </p:sp>
      <p:sp>
        <p:nvSpPr>
          <p:cNvPr id="327702" name="Line 22"/>
          <p:cNvSpPr>
            <a:spLocks noChangeShapeType="1"/>
          </p:cNvSpPr>
          <p:nvPr/>
        </p:nvSpPr>
        <p:spPr bwMode="auto">
          <a:xfrm>
            <a:off x="3376613" y="2213149"/>
            <a:ext cx="990600" cy="0"/>
          </a:xfrm>
          <a:prstGeom prst="line">
            <a:avLst/>
          </a:prstGeom>
          <a:noFill/>
          <a:ln w="9525">
            <a:solidFill>
              <a:schemeClr val="tx1"/>
            </a:solidFill>
            <a:round/>
            <a:headEnd/>
            <a:tailEnd/>
          </a:ln>
          <a:effectLst/>
        </p:spPr>
        <p:txBody>
          <a:bodyPr wrap="none" anchor="ctr"/>
          <a:lstStyle/>
          <a:p>
            <a:endParaRPr lang="zh-CN" altLang="en-US"/>
          </a:p>
        </p:txBody>
      </p:sp>
      <p:sp>
        <p:nvSpPr>
          <p:cNvPr id="327703" name="Line 23"/>
          <p:cNvSpPr>
            <a:spLocks noChangeShapeType="1"/>
          </p:cNvSpPr>
          <p:nvPr/>
        </p:nvSpPr>
        <p:spPr bwMode="auto">
          <a:xfrm>
            <a:off x="3376613" y="2746549"/>
            <a:ext cx="990600" cy="0"/>
          </a:xfrm>
          <a:prstGeom prst="line">
            <a:avLst/>
          </a:prstGeom>
          <a:noFill/>
          <a:ln w="9525">
            <a:solidFill>
              <a:schemeClr val="tx1"/>
            </a:solidFill>
            <a:round/>
            <a:headEnd/>
            <a:tailEnd/>
          </a:ln>
          <a:effectLst/>
        </p:spPr>
        <p:txBody>
          <a:bodyPr wrap="none" anchor="ctr"/>
          <a:lstStyle/>
          <a:p>
            <a:endParaRPr lang="zh-CN" altLang="en-US"/>
          </a:p>
        </p:txBody>
      </p:sp>
      <p:sp>
        <p:nvSpPr>
          <p:cNvPr id="327704" name="Text Box 24"/>
          <p:cNvSpPr txBox="1">
            <a:spLocks noChangeArrowheads="1"/>
          </p:cNvSpPr>
          <p:nvPr/>
        </p:nvSpPr>
        <p:spPr bwMode="auto">
          <a:xfrm>
            <a:off x="3014663" y="1611486"/>
            <a:ext cx="361950" cy="2143125"/>
          </a:xfrm>
          <a:prstGeom prst="rect">
            <a:avLst/>
          </a:prstGeom>
          <a:noFill/>
          <a:ln w="9525">
            <a:noFill/>
            <a:miter lim="800000"/>
            <a:headEnd/>
            <a:tailEnd/>
          </a:ln>
          <a:effectLst/>
        </p:spPr>
        <p:txBody>
          <a:bodyPr wrap="none">
            <a:spAutoFit/>
          </a:bodyPr>
          <a:lstStyle/>
          <a:p>
            <a:pPr algn="l">
              <a:lnSpc>
                <a:spcPct val="120000"/>
              </a:lnSpc>
            </a:pPr>
            <a:r>
              <a:rPr kumimoji="1" lang="en-US" altLang="zh-CN" sz="2800" b="1" dirty="0">
                <a:ea typeface="宋体" pitchFamily="2" charset="-122"/>
              </a:rPr>
              <a:t>0</a:t>
            </a:r>
          </a:p>
          <a:p>
            <a:pPr algn="l">
              <a:lnSpc>
                <a:spcPct val="120000"/>
              </a:lnSpc>
            </a:pPr>
            <a:r>
              <a:rPr kumimoji="1" lang="en-US" altLang="zh-CN" sz="2800" b="1" dirty="0">
                <a:ea typeface="宋体" pitchFamily="2" charset="-122"/>
              </a:rPr>
              <a:t>1</a:t>
            </a:r>
          </a:p>
          <a:p>
            <a:pPr algn="l">
              <a:lnSpc>
                <a:spcPct val="120000"/>
              </a:lnSpc>
            </a:pPr>
            <a:r>
              <a:rPr kumimoji="1" lang="en-US" altLang="zh-CN" sz="2800" b="1" dirty="0">
                <a:ea typeface="宋体" pitchFamily="2" charset="-122"/>
              </a:rPr>
              <a:t>2</a:t>
            </a:r>
          </a:p>
          <a:p>
            <a:pPr algn="l">
              <a:lnSpc>
                <a:spcPct val="120000"/>
              </a:lnSpc>
            </a:pPr>
            <a:r>
              <a:rPr kumimoji="1" lang="en-US" altLang="zh-CN" sz="2800" b="1" dirty="0">
                <a:ea typeface="宋体" pitchFamily="2" charset="-122"/>
              </a:rPr>
              <a:t>3</a:t>
            </a:r>
            <a:endParaRPr kumimoji="1" lang="en-US" altLang="zh-CN" sz="2400" dirty="0">
              <a:ea typeface="宋体" pitchFamily="2" charset="-122"/>
            </a:endParaRPr>
          </a:p>
        </p:txBody>
      </p:sp>
      <p:sp>
        <p:nvSpPr>
          <p:cNvPr id="327705" name="Line 25"/>
          <p:cNvSpPr>
            <a:spLocks noChangeShapeType="1"/>
          </p:cNvSpPr>
          <p:nvPr/>
        </p:nvSpPr>
        <p:spPr bwMode="auto">
          <a:xfrm>
            <a:off x="4138613" y="1917874"/>
            <a:ext cx="762000" cy="0"/>
          </a:xfrm>
          <a:prstGeom prst="line">
            <a:avLst/>
          </a:prstGeom>
          <a:noFill/>
          <a:ln w="28575">
            <a:solidFill>
              <a:srgbClr val="CC3300"/>
            </a:solidFill>
            <a:round/>
            <a:headEnd/>
            <a:tailEnd type="stealth" w="lg" len="lg"/>
          </a:ln>
          <a:effectLst/>
        </p:spPr>
        <p:txBody>
          <a:bodyPr wrap="none" anchor="ctr"/>
          <a:lstStyle/>
          <a:p>
            <a:endParaRPr lang="zh-CN" altLang="en-US"/>
          </a:p>
        </p:txBody>
      </p:sp>
      <p:sp>
        <p:nvSpPr>
          <p:cNvPr id="327706" name="Line 26"/>
          <p:cNvSpPr>
            <a:spLocks noChangeShapeType="1"/>
          </p:cNvSpPr>
          <p:nvPr/>
        </p:nvSpPr>
        <p:spPr bwMode="auto">
          <a:xfrm>
            <a:off x="4138613" y="2527474"/>
            <a:ext cx="762000" cy="0"/>
          </a:xfrm>
          <a:prstGeom prst="line">
            <a:avLst/>
          </a:prstGeom>
          <a:noFill/>
          <a:ln w="28575">
            <a:solidFill>
              <a:srgbClr val="CC3300"/>
            </a:solidFill>
            <a:round/>
            <a:headEnd/>
            <a:tailEnd type="stealth" w="lg" len="lg"/>
          </a:ln>
          <a:effectLst/>
        </p:spPr>
        <p:txBody>
          <a:bodyPr wrap="none" anchor="ctr"/>
          <a:lstStyle/>
          <a:p>
            <a:endParaRPr lang="zh-CN" altLang="en-US"/>
          </a:p>
        </p:txBody>
      </p:sp>
      <p:sp>
        <p:nvSpPr>
          <p:cNvPr id="327707" name="Rectangle 27" descr="羊皮纸"/>
          <p:cNvSpPr>
            <a:spLocks noChangeArrowheads="1"/>
          </p:cNvSpPr>
          <p:nvPr/>
        </p:nvSpPr>
        <p:spPr bwMode="auto">
          <a:xfrm>
            <a:off x="4900613" y="1689274"/>
            <a:ext cx="1371600" cy="457200"/>
          </a:xfrm>
          <a:prstGeom prst="rect">
            <a:avLst/>
          </a:prstGeom>
          <a:solidFill>
            <a:schemeClr val="accent2">
              <a:lumMod val="20000"/>
              <a:lumOff val="80000"/>
            </a:schemeClr>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327708" name="Text Box 28"/>
          <p:cNvSpPr txBox="1">
            <a:spLocks noChangeArrowheads="1"/>
          </p:cNvSpPr>
          <p:nvPr/>
        </p:nvSpPr>
        <p:spPr bwMode="auto">
          <a:xfrm>
            <a:off x="4589463" y="1171749"/>
            <a:ext cx="2019300" cy="488950"/>
          </a:xfrm>
          <a:prstGeom prst="rect">
            <a:avLst/>
          </a:prstGeom>
          <a:noFill/>
          <a:ln w="9525">
            <a:noFill/>
            <a:miter lim="800000"/>
            <a:headEnd/>
            <a:tailEnd/>
          </a:ln>
          <a:effectLst/>
        </p:spPr>
        <p:txBody>
          <a:bodyPr wrap="none">
            <a:spAutoFit/>
          </a:bodyPr>
          <a:lstStyle/>
          <a:p>
            <a:pPr algn="l"/>
            <a:r>
              <a:rPr kumimoji="1" lang="en-US" altLang="zh-CN" sz="2600" b="1">
                <a:ea typeface="宋体" pitchFamily="2" charset="-122"/>
              </a:rPr>
              <a:t>dest cost link</a:t>
            </a:r>
            <a:endParaRPr kumimoji="1" lang="en-US" altLang="zh-CN" sz="2600">
              <a:ea typeface="宋体" pitchFamily="2" charset="-122"/>
            </a:endParaRPr>
          </a:p>
        </p:txBody>
      </p:sp>
      <p:sp>
        <p:nvSpPr>
          <p:cNvPr id="327709" name="Line 29"/>
          <p:cNvSpPr>
            <a:spLocks noChangeShapeType="1"/>
          </p:cNvSpPr>
          <p:nvPr/>
        </p:nvSpPr>
        <p:spPr bwMode="auto">
          <a:xfrm>
            <a:off x="5357813" y="1689274"/>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327710" name="Rectangle 30" descr="羊皮纸"/>
          <p:cNvSpPr>
            <a:spLocks noChangeArrowheads="1"/>
          </p:cNvSpPr>
          <p:nvPr/>
        </p:nvSpPr>
        <p:spPr bwMode="auto">
          <a:xfrm>
            <a:off x="4900613" y="2289349"/>
            <a:ext cx="1371600" cy="457200"/>
          </a:xfrm>
          <a:prstGeom prst="rect">
            <a:avLst/>
          </a:prstGeom>
          <a:solidFill>
            <a:schemeClr val="accent2">
              <a:lumMod val="20000"/>
              <a:lumOff val="80000"/>
            </a:schemeClr>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327711" name="Line 31"/>
          <p:cNvSpPr>
            <a:spLocks noChangeShapeType="1"/>
          </p:cNvSpPr>
          <p:nvPr/>
        </p:nvSpPr>
        <p:spPr bwMode="auto">
          <a:xfrm>
            <a:off x="5357813" y="2298874"/>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327712" name="Text Box 32"/>
          <p:cNvSpPr txBox="1">
            <a:spLocks noChangeArrowheads="1"/>
          </p:cNvSpPr>
          <p:nvPr/>
        </p:nvSpPr>
        <p:spPr bwMode="auto">
          <a:xfrm>
            <a:off x="5815013" y="2136949"/>
            <a:ext cx="460375" cy="641350"/>
          </a:xfrm>
          <a:prstGeom prst="rect">
            <a:avLst/>
          </a:prstGeom>
          <a:noFill/>
          <a:ln w="9525">
            <a:noFill/>
            <a:miter lim="800000"/>
            <a:headEnd/>
            <a:tailEnd/>
          </a:ln>
          <a:effectLst/>
        </p:spPr>
        <p:txBody>
          <a:bodyPr wrap="none">
            <a:spAutoFit/>
          </a:bodyPr>
          <a:lstStyle/>
          <a:p>
            <a:pPr algn="l"/>
            <a:r>
              <a:rPr kumimoji="1" lang="en-US" altLang="zh-CN" sz="3600" b="1">
                <a:solidFill>
                  <a:srgbClr val="CC3300"/>
                </a:solidFill>
                <a:ea typeface="宋体" pitchFamily="2" charset="-122"/>
                <a:sym typeface="Symbol" pitchFamily="18" charset="2"/>
              </a:rPr>
              <a:t></a:t>
            </a:r>
            <a:endParaRPr kumimoji="1" lang="en-US" altLang="zh-CN" sz="2400">
              <a:ea typeface="宋体" pitchFamily="2" charset="-122"/>
            </a:endParaRPr>
          </a:p>
        </p:txBody>
      </p:sp>
      <p:sp>
        <p:nvSpPr>
          <p:cNvPr id="327713" name="Line 33"/>
          <p:cNvSpPr>
            <a:spLocks noChangeShapeType="1"/>
          </p:cNvSpPr>
          <p:nvPr/>
        </p:nvSpPr>
        <p:spPr bwMode="auto">
          <a:xfrm>
            <a:off x="3376613" y="3279949"/>
            <a:ext cx="990600" cy="0"/>
          </a:xfrm>
          <a:prstGeom prst="line">
            <a:avLst/>
          </a:prstGeom>
          <a:noFill/>
          <a:ln w="9525">
            <a:solidFill>
              <a:schemeClr val="tx1"/>
            </a:solidFill>
            <a:round/>
            <a:headEnd/>
            <a:tailEnd/>
          </a:ln>
          <a:effectLst/>
        </p:spPr>
        <p:txBody>
          <a:bodyPr wrap="none" anchor="ctr"/>
          <a:lstStyle/>
          <a:p>
            <a:endParaRPr lang="zh-CN" altLang="en-US"/>
          </a:p>
        </p:txBody>
      </p:sp>
      <p:sp>
        <p:nvSpPr>
          <p:cNvPr id="327714" name="Line 34"/>
          <p:cNvSpPr>
            <a:spLocks noChangeShapeType="1"/>
          </p:cNvSpPr>
          <p:nvPr/>
        </p:nvSpPr>
        <p:spPr bwMode="auto">
          <a:xfrm>
            <a:off x="5815013" y="1679749"/>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327715" name="Line 35"/>
          <p:cNvSpPr>
            <a:spLocks noChangeShapeType="1"/>
          </p:cNvSpPr>
          <p:nvPr/>
        </p:nvSpPr>
        <p:spPr bwMode="auto">
          <a:xfrm>
            <a:off x="5815013" y="2289349"/>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327716" name="Rectangle 36" descr="羊皮纸"/>
          <p:cNvSpPr>
            <a:spLocks noChangeArrowheads="1"/>
          </p:cNvSpPr>
          <p:nvPr/>
        </p:nvSpPr>
        <p:spPr bwMode="auto">
          <a:xfrm>
            <a:off x="6729413" y="1689274"/>
            <a:ext cx="1371600" cy="457200"/>
          </a:xfrm>
          <a:prstGeom prst="rect">
            <a:avLst/>
          </a:prstGeom>
          <a:solidFill>
            <a:schemeClr val="accent2">
              <a:lumMod val="20000"/>
              <a:lumOff val="80000"/>
            </a:schemeClr>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327717" name="Line 37"/>
          <p:cNvSpPr>
            <a:spLocks noChangeShapeType="1"/>
          </p:cNvSpPr>
          <p:nvPr/>
        </p:nvSpPr>
        <p:spPr bwMode="auto">
          <a:xfrm>
            <a:off x="7186613" y="1689274"/>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327718" name="Line 38"/>
          <p:cNvSpPr>
            <a:spLocks noChangeShapeType="1"/>
          </p:cNvSpPr>
          <p:nvPr/>
        </p:nvSpPr>
        <p:spPr bwMode="auto">
          <a:xfrm>
            <a:off x="7643813" y="1679749"/>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327719" name="Rectangle 39" descr="羊皮纸"/>
          <p:cNvSpPr>
            <a:spLocks noChangeArrowheads="1"/>
          </p:cNvSpPr>
          <p:nvPr/>
        </p:nvSpPr>
        <p:spPr bwMode="auto">
          <a:xfrm>
            <a:off x="4900613" y="2898949"/>
            <a:ext cx="1371600" cy="457200"/>
          </a:xfrm>
          <a:prstGeom prst="rect">
            <a:avLst/>
          </a:prstGeom>
          <a:solidFill>
            <a:schemeClr val="accent2">
              <a:lumMod val="20000"/>
              <a:lumOff val="80000"/>
            </a:schemeClr>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327720" name="Line 40"/>
          <p:cNvSpPr>
            <a:spLocks noChangeShapeType="1"/>
          </p:cNvSpPr>
          <p:nvPr/>
        </p:nvSpPr>
        <p:spPr bwMode="auto">
          <a:xfrm>
            <a:off x="5357813" y="2898949"/>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327721" name="Line 41"/>
          <p:cNvSpPr>
            <a:spLocks noChangeShapeType="1"/>
          </p:cNvSpPr>
          <p:nvPr/>
        </p:nvSpPr>
        <p:spPr bwMode="auto">
          <a:xfrm>
            <a:off x="5815013" y="2898949"/>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327722" name="Rectangle 42" descr="羊皮纸"/>
          <p:cNvSpPr>
            <a:spLocks noChangeArrowheads="1"/>
          </p:cNvSpPr>
          <p:nvPr/>
        </p:nvSpPr>
        <p:spPr bwMode="auto">
          <a:xfrm>
            <a:off x="4900613" y="3508549"/>
            <a:ext cx="1371600" cy="457200"/>
          </a:xfrm>
          <a:prstGeom prst="rect">
            <a:avLst/>
          </a:prstGeom>
          <a:solidFill>
            <a:schemeClr val="accent2">
              <a:lumMod val="20000"/>
              <a:lumOff val="80000"/>
            </a:schemeClr>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327723" name="Line 43"/>
          <p:cNvSpPr>
            <a:spLocks noChangeShapeType="1"/>
          </p:cNvSpPr>
          <p:nvPr/>
        </p:nvSpPr>
        <p:spPr bwMode="auto">
          <a:xfrm>
            <a:off x="5357813" y="3508549"/>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327724" name="Line 44"/>
          <p:cNvSpPr>
            <a:spLocks noChangeShapeType="1"/>
          </p:cNvSpPr>
          <p:nvPr/>
        </p:nvSpPr>
        <p:spPr bwMode="auto">
          <a:xfrm>
            <a:off x="5815013" y="3499024"/>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327725" name="Line 45"/>
          <p:cNvSpPr>
            <a:spLocks noChangeShapeType="1"/>
          </p:cNvSpPr>
          <p:nvPr/>
        </p:nvSpPr>
        <p:spPr bwMode="auto">
          <a:xfrm>
            <a:off x="4138613" y="3051349"/>
            <a:ext cx="762000" cy="0"/>
          </a:xfrm>
          <a:prstGeom prst="line">
            <a:avLst/>
          </a:prstGeom>
          <a:noFill/>
          <a:ln w="28575">
            <a:solidFill>
              <a:srgbClr val="CC3300"/>
            </a:solidFill>
            <a:round/>
            <a:headEnd/>
            <a:tailEnd type="stealth" w="lg" len="lg"/>
          </a:ln>
          <a:effectLst/>
        </p:spPr>
        <p:txBody>
          <a:bodyPr wrap="none" anchor="ctr"/>
          <a:lstStyle/>
          <a:p>
            <a:endParaRPr lang="zh-CN" altLang="en-US"/>
          </a:p>
        </p:txBody>
      </p:sp>
      <p:sp>
        <p:nvSpPr>
          <p:cNvPr id="327726" name="Line 46"/>
          <p:cNvSpPr>
            <a:spLocks noChangeShapeType="1"/>
          </p:cNvSpPr>
          <p:nvPr/>
        </p:nvSpPr>
        <p:spPr bwMode="auto">
          <a:xfrm>
            <a:off x="4138613" y="3508549"/>
            <a:ext cx="762000" cy="228600"/>
          </a:xfrm>
          <a:prstGeom prst="line">
            <a:avLst/>
          </a:prstGeom>
          <a:noFill/>
          <a:ln w="28575">
            <a:solidFill>
              <a:srgbClr val="CC3300"/>
            </a:solidFill>
            <a:round/>
            <a:headEnd/>
            <a:tailEnd type="stealth" w="lg" len="lg"/>
          </a:ln>
          <a:effectLst/>
        </p:spPr>
        <p:txBody>
          <a:bodyPr wrap="none" anchor="ctr"/>
          <a:lstStyle/>
          <a:p>
            <a:endParaRPr lang="zh-CN" altLang="en-US"/>
          </a:p>
        </p:txBody>
      </p:sp>
      <p:sp>
        <p:nvSpPr>
          <p:cNvPr id="327727" name="Text Box 47"/>
          <p:cNvSpPr txBox="1">
            <a:spLocks noChangeArrowheads="1"/>
          </p:cNvSpPr>
          <p:nvPr/>
        </p:nvSpPr>
        <p:spPr bwMode="auto">
          <a:xfrm>
            <a:off x="5815013" y="2746549"/>
            <a:ext cx="460375" cy="641350"/>
          </a:xfrm>
          <a:prstGeom prst="rect">
            <a:avLst/>
          </a:prstGeom>
          <a:noFill/>
          <a:ln w="9525">
            <a:noFill/>
            <a:miter lim="800000"/>
            <a:headEnd/>
            <a:tailEnd/>
          </a:ln>
          <a:effectLst/>
        </p:spPr>
        <p:txBody>
          <a:bodyPr wrap="none">
            <a:spAutoFit/>
          </a:bodyPr>
          <a:lstStyle/>
          <a:p>
            <a:pPr algn="l"/>
            <a:r>
              <a:rPr kumimoji="1" lang="en-US" altLang="zh-CN" sz="3600" b="1">
                <a:solidFill>
                  <a:srgbClr val="CC3300"/>
                </a:solidFill>
                <a:ea typeface="宋体" pitchFamily="2" charset="-122"/>
                <a:sym typeface="Symbol" pitchFamily="18" charset="2"/>
              </a:rPr>
              <a:t></a:t>
            </a:r>
            <a:endParaRPr kumimoji="1" lang="en-US" altLang="zh-CN" sz="2400">
              <a:ea typeface="宋体" pitchFamily="2" charset="-122"/>
            </a:endParaRPr>
          </a:p>
        </p:txBody>
      </p:sp>
      <p:sp>
        <p:nvSpPr>
          <p:cNvPr id="327728" name="Text Box 48"/>
          <p:cNvSpPr txBox="1">
            <a:spLocks noChangeArrowheads="1"/>
          </p:cNvSpPr>
          <p:nvPr/>
        </p:nvSpPr>
        <p:spPr bwMode="auto">
          <a:xfrm>
            <a:off x="5815013" y="3356149"/>
            <a:ext cx="460375" cy="641350"/>
          </a:xfrm>
          <a:prstGeom prst="rect">
            <a:avLst/>
          </a:prstGeom>
          <a:noFill/>
          <a:ln w="9525">
            <a:noFill/>
            <a:miter lim="800000"/>
            <a:headEnd/>
            <a:tailEnd/>
          </a:ln>
          <a:effectLst/>
        </p:spPr>
        <p:txBody>
          <a:bodyPr wrap="none">
            <a:spAutoFit/>
          </a:bodyPr>
          <a:lstStyle/>
          <a:p>
            <a:pPr algn="l"/>
            <a:r>
              <a:rPr kumimoji="1" lang="en-US" altLang="zh-CN" sz="3600" b="1">
                <a:solidFill>
                  <a:srgbClr val="CC3300"/>
                </a:solidFill>
                <a:ea typeface="宋体" pitchFamily="2" charset="-122"/>
                <a:sym typeface="Symbol" pitchFamily="18" charset="2"/>
              </a:rPr>
              <a:t></a:t>
            </a:r>
            <a:endParaRPr kumimoji="1" lang="en-US" altLang="zh-CN" sz="2400">
              <a:ea typeface="宋体" pitchFamily="2" charset="-122"/>
            </a:endParaRPr>
          </a:p>
        </p:txBody>
      </p:sp>
      <p:sp>
        <p:nvSpPr>
          <p:cNvPr id="327729" name="Text Box 49"/>
          <p:cNvSpPr txBox="1">
            <a:spLocks noChangeArrowheads="1"/>
          </p:cNvSpPr>
          <p:nvPr/>
        </p:nvSpPr>
        <p:spPr bwMode="auto">
          <a:xfrm>
            <a:off x="7640638" y="1527349"/>
            <a:ext cx="460375" cy="641350"/>
          </a:xfrm>
          <a:prstGeom prst="rect">
            <a:avLst/>
          </a:prstGeom>
          <a:noFill/>
          <a:ln w="9525">
            <a:noFill/>
            <a:miter lim="800000"/>
            <a:headEnd/>
            <a:tailEnd/>
          </a:ln>
          <a:effectLst/>
        </p:spPr>
        <p:txBody>
          <a:bodyPr wrap="none">
            <a:spAutoFit/>
          </a:bodyPr>
          <a:lstStyle/>
          <a:p>
            <a:pPr algn="l"/>
            <a:r>
              <a:rPr kumimoji="1" lang="en-US" altLang="zh-CN" sz="3600" b="1">
                <a:solidFill>
                  <a:srgbClr val="CC3300"/>
                </a:solidFill>
                <a:ea typeface="宋体" pitchFamily="2" charset="-122"/>
                <a:sym typeface="Symbol" pitchFamily="18" charset="2"/>
              </a:rPr>
              <a:t></a:t>
            </a:r>
            <a:endParaRPr kumimoji="1" lang="en-US" altLang="zh-CN" sz="2400">
              <a:ea typeface="宋体" pitchFamily="2" charset="-122"/>
            </a:endParaRPr>
          </a:p>
        </p:txBody>
      </p:sp>
      <p:sp>
        <p:nvSpPr>
          <p:cNvPr id="327730" name="Line 50"/>
          <p:cNvSpPr>
            <a:spLocks noChangeShapeType="1"/>
          </p:cNvSpPr>
          <p:nvPr/>
        </p:nvSpPr>
        <p:spPr bwMode="auto">
          <a:xfrm>
            <a:off x="6043613" y="1908349"/>
            <a:ext cx="685800" cy="0"/>
          </a:xfrm>
          <a:prstGeom prst="line">
            <a:avLst/>
          </a:prstGeom>
          <a:noFill/>
          <a:ln w="28575">
            <a:solidFill>
              <a:srgbClr val="CC3300"/>
            </a:solidFill>
            <a:round/>
            <a:headEnd/>
            <a:tailEnd type="stealth" w="lg" len="lg"/>
          </a:ln>
          <a:effectLst/>
        </p:spPr>
        <p:txBody>
          <a:bodyPr wrap="none" anchor="ctr"/>
          <a:lstStyle/>
          <a:p>
            <a:endParaRPr lang="zh-CN" altLang="en-US"/>
          </a:p>
        </p:txBody>
      </p:sp>
      <p:sp>
        <p:nvSpPr>
          <p:cNvPr id="327731" name="Text Box 51"/>
          <p:cNvSpPr txBox="1">
            <a:spLocks noChangeArrowheads="1"/>
          </p:cNvSpPr>
          <p:nvPr/>
        </p:nvSpPr>
        <p:spPr bwMode="auto">
          <a:xfrm>
            <a:off x="4976813" y="1633711"/>
            <a:ext cx="793750" cy="579437"/>
          </a:xfrm>
          <a:prstGeom prst="rect">
            <a:avLst/>
          </a:prstGeom>
          <a:noFill/>
          <a:ln w="9525">
            <a:noFill/>
            <a:miter lim="800000"/>
            <a:headEnd/>
            <a:tailEnd/>
          </a:ln>
          <a:effectLst/>
        </p:spPr>
        <p:txBody>
          <a:bodyPr>
            <a:spAutoFit/>
          </a:bodyPr>
          <a:lstStyle/>
          <a:p>
            <a:pPr algn="l"/>
            <a:r>
              <a:rPr kumimoji="1" lang="en-US" altLang="zh-CN" sz="3200" b="1" dirty="0">
                <a:solidFill>
                  <a:srgbClr val="009900"/>
                </a:solidFill>
                <a:ea typeface="宋体" pitchFamily="2" charset="-122"/>
              </a:rPr>
              <a:t>1</a:t>
            </a:r>
            <a:r>
              <a:rPr kumimoji="1" lang="en-US" altLang="zh-CN" sz="3200" b="1" dirty="0">
                <a:ea typeface="宋体" pitchFamily="2" charset="-122"/>
              </a:rPr>
              <a:t>  </a:t>
            </a:r>
            <a:r>
              <a:rPr kumimoji="1" lang="en-US" altLang="zh-CN" sz="3200" b="1" dirty="0">
                <a:solidFill>
                  <a:srgbClr val="002060"/>
                </a:solidFill>
                <a:ea typeface="宋体" pitchFamily="2" charset="-122"/>
              </a:rPr>
              <a:t>5</a:t>
            </a:r>
          </a:p>
        </p:txBody>
      </p:sp>
      <p:sp>
        <p:nvSpPr>
          <p:cNvPr id="327732" name="Text Box 52"/>
          <p:cNvSpPr txBox="1">
            <a:spLocks noChangeArrowheads="1"/>
          </p:cNvSpPr>
          <p:nvPr/>
        </p:nvSpPr>
        <p:spPr bwMode="auto">
          <a:xfrm>
            <a:off x="6805613" y="1633711"/>
            <a:ext cx="793750" cy="579437"/>
          </a:xfrm>
          <a:prstGeom prst="rect">
            <a:avLst/>
          </a:prstGeom>
          <a:noFill/>
          <a:ln w="9525">
            <a:noFill/>
            <a:miter lim="800000"/>
            <a:headEnd/>
            <a:tailEnd/>
          </a:ln>
          <a:effectLst/>
        </p:spPr>
        <p:txBody>
          <a:bodyPr>
            <a:spAutoFit/>
          </a:bodyPr>
          <a:lstStyle/>
          <a:p>
            <a:pPr algn="l"/>
            <a:r>
              <a:rPr kumimoji="1" lang="en-US" altLang="zh-CN" sz="3200" b="1" dirty="0">
                <a:solidFill>
                  <a:srgbClr val="009900"/>
                </a:solidFill>
                <a:ea typeface="宋体" pitchFamily="2" charset="-122"/>
              </a:rPr>
              <a:t>3</a:t>
            </a:r>
            <a:r>
              <a:rPr kumimoji="1" lang="en-US" altLang="zh-CN" sz="3200" b="1" dirty="0">
                <a:ea typeface="宋体" pitchFamily="2" charset="-122"/>
              </a:rPr>
              <a:t>  </a:t>
            </a:r>
            <a:r>
              <a:rPr kumimoji="1" lang="en-US" altLang="zh-CN" sz="3200" b="1" dirty="0">
                <a:solidFill>
                  <a:srgbClr val="002060"/>
                </a:solidFill>
                <a:ea typeface="宋体" pitchFamily="2" charset="-122"/>
              </a:rPr>
              <a:t>6</a:t>
            </a:r>
          </a:p>
        </p:txBody>
      </p:sp>
      <p:sp>
        <p:nvSpPr>
          <p:cNvPr id="327733" name="Text Box 53"/>
          <p:cNvSpPr txBox="1">
            <a:spLocks noChangeArrowheads="1"/>
          </p:cNvSpPr>
          <p:nvPr/>
        </p:nvSpPr>
        <p:spPr bwMode="auto">
          <a:xfrm>
            <a:off x="4976813" y="2213149"/>
            <a:ext cx="793750" cy="579437"/>
          </a:xfrm>
          <a:prstGeom prst="rect">
            <a:avLst/>
          </a:prstGeom>
          <a:noFill/>
          <a:ln w="9525">
            <a:noFill/>
            <a:miter lim="800000"/>
            <a:headEnd/>
            <a:tailEnd/>
          </a:ln>
          <a:effectLst/>
        </p:spPr>
        <p:txBody>
          <a:bodyPr>
            <a:spAutoFit/>
          </a:bodyPr>
          <a:lstStyle/>
          <a:p>
            <a:pPr algn="l"/>
            <a:r>
              <a:rPr kumimoji="1" lang="en-US" altLang="zh-CN" sz="3200" b="1" dirty="0">
                <a:solidFill>
                  <a:srgbClr val="009900"/>
                </a:solidFill>
                <a:ea typeface="宋体" pitchFamily="2" charset="-122"/>
              </a:rPr>
              <a:t>2</a:t>
            </a:r>
            <a:r>
              <a:rPr kumimoji="1" lang="en-US" altLang="zh-CN" sz="3200" b="1" dirty="0">
                <a:ea typeface="宋体" pitchFamily="2" charset="-122"/>
              </a:rPr>
              <a:t>  </a:t>
            </a:r>
            <a:r>
              <a:rPr kumimoji="1" lang="en-US" altLang="zh-CN" sz="3200" b="1" dirty="0">
                <a:solidFill>
                  <a:srgbClr val="002060"/>
                </a:solidFill>
                <a:ea typeface="宋体" pitchFamily="2" charset="-122"/>
              </a:rPr>
              <a:t>8</a:t>
            </a:r>
          </a:p>
        </p:txBody>
      </p:sp>
      <p:sp>
        <p:nvSpPr>
          <p:cNvPr id="327734" name="Text Box 54"/>
          <p:cNvSpPr txBox="1">
            <a:spLocks noChangeArrowheads="1"/>
          </p:cNvSpPr>
          <p:nvPr/>
        </p:nvSpPr>
        <p:spPr bwMode="auto">
          <a:xfrm>
            <a:off x="4976813" y="2852911"/>
            <a:ext cx="793750" cy="579437"/>
          </a:xfrm>
          <a:prstGeom prst="rect">
            <a:avLst/>
          </a:prstGeom>
          <a:noFill/>
          <a:ln w="9525">
            <a:noFill/>
            <a:miter lim="800000"/>
            <a:headEnd/>
            <a:tailEnd/>
          </a:ln>
          <a:effectLst/>
        </p:spPr>
        <p:txBody>
          <a:bodyPr>
            <a:spAutoFit/>
          </a:bodyPr>
          <a:lstStyle/>
          <a:p>
            <a:pPr algn="l"/>
            <a:r>
              <a:rPr kumimoji="1" lang="en-US" altLang="zh-CN" sz="3200" b="1" dirty="0">
                <a:solidFill>
                  <a:srgbClr val="009900"/>
                </a:solidFill>
                <a:ea typeface="宋体" pitchFamily="2" charset="-122"/>
              </a:rPr>
              <a:t>3</a:t>
            </a:r>
            <a:r>
              <a:rPr kumimoji="1" lang="en-US" altLang="zh-CN" sz="3200" b="1" dirty="0">
                <a:ea typeface="宋体" pitchFamily="2" charset="-122"/>
              </a:rPr>
              <a:t>  </a:t>
            </a:r>
            <a:r>
              <a:rPr kumimoji="1" lang="en-US" altLang="zh-CN" sz="3200" b="1" dirty="0">
                <a:solidFill>
                  <a:srgbClr val="002060"/>
                </a:solidFill>
                <a:ea typeface="宋体" pitchFamily="2" charset="-122"/>
              </a:rPr>
              <a:t>2</a:t>
            </a:r>
          </a:p>
        </p:txBody>
      </p:sp>
      <p:sp>
        <p:nvSpPr>
          <p:cNvPr id="327735" name="Text Box 55"/>
          <p:cNvSpPr txBox="1">
            <a:spLocks noChangeArrowheads="1"/>
          </p:cNvSpPr>
          <p:nvPr/>
        </p:nvSpPr>
        <p:spPr bwMode="auto">
          <a:xfrm>
            <a:off x="4976813" y="3432349"/>
            <a:ext cx="793750" cy="579437"/>
          </a:xfrm>
          <a:prstGeom prst="rect">
            <a:avLst/>
          </a:prstGeom>
          <a:noFill/>
          <a:ln w="9525">
            <a:noFill/>
            <a:miter lim="800000"/>
            <a:headEnd/>
            <a:tailEnd/>
          </a:ln>
          <a:effectLst/>
        </p:spPr>
        <p:txBody>
          <a:bodyPr>
            <a:spAutoFit/>
          </a:bodyPr>
          <a:lstStyle/>
          <a:p>
            <a:pPr algn="l"/>
            <a:r>
              <a:rPr kumimoji="1" lang="en-US" altLang="zh-CN" sz="3200" b="1" dirty="0">
                <a:solidFill>
                  <a:srgbClr val="009900"/>
                </a:solidFill>
                <a:ea typeface="宋体" pitchFamily="2" charset="-122"/>
              </a:rPr>
              <a:t>1</a:t>
            </a:r>
            <a:r>
              <a:rPr kumimoji="1" lang="en-US" altLang="zh-CN" sz="3200" b="1" dirty="0">
                <a:ea typeface="宋体" pitchFamily="2" charset="-122"/>
              </a:rPr>
              <a:t>  </a:t>
            </a:r>
            <a:r>
              <a:rPr kumimoji="1" lang="en-US" altLang="zh-CN" sz="3200" b="1" dirty="0">
                <a:solidFill>
                  <a:srgbClr val="002060"/>
                </a:solidFill>
                <a:ea typeface="宋体" pitchFamily="2" charset="-122"/>
              </a:rPr>
              <a:t>9</a:t>
            </a:r>
          </a:p>
        </p:txBody>
      </p:sp>
      <p:sp>
        <p:nvSpPr>
          <p:cNvPr id="327736" name="Text Box 56"/>
          <p:cNvSpPr txBox="1">
            <a:spLocks noChangeArrowheads="1"/>
          </p:cNvSpPr>
          <p:nvPr/>
        </p:nvSpPr>
        <p:spPr bwMode="auto">
          <a:xfrm>
            <a:off x="4900613" y="4113386"/>
            <a:ext cx="1493838" cy="519112"/>
          </a:xfrm>
          <a:prstGeom prst="rect">
            <a:avLst/>
          </a:prstGeom>
          <a:noFill/>
          <a:ln w="9525">
            <a:noFill/>
            <a:miter lim="800000"/>
            <a:headEnd/>
            <a:tailEnd/>
          </a:ln>
          <a:effectLst/>
        </p:spPr>
        <p:txBody>
          <a:bodyPr wrap="none">
            <a:spAutoFit/>
          </a:bodyPr>
          <a:lstStyle/>
          <a:p>
            <a:pPr algn="l"/>
            <a:r>
              <a:rPr kumimoji="1" lang="en-US" altLang="zh-CN" sz="2800" b="1" dirty="0"/>
              <a:t>(</a:t>
            </a:r>
            <a:r>
              <a:rPr kumimoji="1" lang="zh-CN" altLang="en-US" sz="2800" b="1" dirty="0"/>
              <a:t>出边表</a:t>
            </a:r>
            <a:r>
              <a:rPr kumimoji="1" lang="en-US" altLang="zh-CN" sz="2800" b="1" dirty="0"/>
              <a:t>)</a:t>
            </a:r>
            <a:endParaRPr kumimoji="1" lang="en-US" altLang="zh-CN" sz="2800" dirty="0">
              <a:ea typeface="宋体" pitchFamily="2" charset="-122"/>
            </a:endParaRPr>
          </a:p>
        </p:txBody>
      </p:sp>
      <p:sp>
        <p:nvSpPr>
          <p:cNvPr id="327737" name="Text Box 57"/>
          <p:cNvSpPr txBox="1">
            <a:spLocks noChangeArrowheads="1"/>
          </p:cNvSpPr>
          <p:nvPr/>
        </p:nvSpPr>
        <p:spPr bwMode="auto">
          <a:xfrm>
            <a:off x="3095626" y="4134024"/>
            <a:ext cx="1493838" cy="519112"/>
          </a:xfrm>
          <a:prstGeom prst="rect">
            <a:avLst/>
          </a:prstGeom>
          <a:noFill/>
          <a:ln w="9525">
            <a:noFill/>
            <a:miter lim="800000"/>
            <a:headEnd/>
            <a:tailEnd/>
          </a:ln>
          <a:effectLst/>
        </p:spPr>
        <p:txBody>
          <a:bodyPr wrap="none">
            <a:spAutoFit/>
          </a:bodyPr>
          <a:lstStyle/>
          <a:p>
            <a:pPr algn="l"/>
            <a:r>
              <a:rPr kumimoji="1" lang="en-US" altLang="zh-CN" sz="2800" b="1" dirty="0"/>
              <a:t>(</a:t>
            </a:r>
            <a:r>
              <a:rPr kumimoji="1" lang="zh-CN" altLang="en-US" sz="2800" b="1" dirty="0"/>
              <a:t>顶点表</a:t>
            </a:r>
            <a:r>
              <a:rPr kumimoji="1" lang="en-US" altLang="zh-CN" sz="2800" b="1" dirty="0"/>
              <a:t>)</a:t>
            </a:r>
            <a:endParaRPr kumimoji="1" lang="en-US" altLang="zh-CN" sz="2800" b="1" dirty="0">
              <a:ea typeface="宋体" pitchFamily="2" charset="-122"/>
            </a:endParaRPr>
          </a:p>
        </p:txBody>
      </p:sp>
      <p:sp>
        <p:nvSpPr>
          <p:cNvPr id="66" name="灯片编号占位符 65"/>
          <p:cNvSpPr>
            <a:spLocks noGrp="1"/>
          </p:cNvSpPr>
          <p:nvPr>
            <p:ph type="sldNum" sz="quarter" idx="12"/>
          </p:nvPr>
        </p:nvSpPr>
        <p:spPr/>
        <p:txBody>
          <a:bodyPr/>
          <a:lstStyle/>
          <a:p>
            <a:fld id="{A17EA50A-922D-41E6-B4A1-D010480F0D51}" type="slidenum">
              <a:rPr lang="en-US" altLang="zh-CN" smtClean="0"/>
              <a:pPr/>
              <a:t>17</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idx="1"/>
          </p:nvPr>
        </p:nvSpPr>
        <p:spPr>
          <a:xfrm>
            <a:off x="468313" y="728663"/>
            <a:ext cx="8229600" cy="5562600"/>
          </a:xfrm>
        </p:spPr>
        <p:txBody>
          <a:bodyPr>
            <a:normAutofit lnSpcReduction="10000"/>
          </a:bodyPr>
          <a:lstStyle/>
          <a:p>
            <a:pPr>
              <a:lnSpc>
                <a:spcPct val="105000"/>
              </a:lnSpc>
              <a:buClrTx/>
              <a:buSzPct val="50000"/>
            </a:pPr>
            <a:r>
              <a:rPr lang="zh-CN" altLang="en-US" sz="3000" b="1" dirty="0">
                <a:latin typeface="Times New Roman" pitchFamily="18" charset="0"/>
                <a:ea typeface="仿宋_GB2312" pitchFamily="49" charset="-122"/>
              </a:rPr>
              <a:t>在邻接表的边链表中，</a:t>
            </a:r>
            <a:r>
              <a:rPr lang="zh-CN" altLang="en-US" sz="3000" b="1" dirty="0">
                <a:solidFill>
                  <a:srgbClr val="FFFF66"/>
                </a:solidFill>
                <a:latin typeface="Times New Roman" pitchFamily="18" charset="0"/>
                <a:ea typeface="仿宋_GB2312" pitchFamily="49" charset="-122"/>
              </a:rPr>
              <a:t>各个边结点的链入顺序任意</a:t>
            </a:r>
            <a:r>
              <a:rPr lang="zh-CN" altLang="en-US" sz="3000" b="1" dirty="0">
                <a:latin typeface="Times New Roman" pitchFamily="18" charset="0"/>
                <a:ea typeface="仿宋_GB2312" pitchFamily="49" charset="-122"/>
              </a:rPr>
              <a:t>，视边结点输入次序而定。</a:t>
            </a:r>
          </a:p>
          <a:p>
            <a:pPr>
              <a:lnSpc>
                <a:spcPct val="105000"/>
              </a:lnSpc>
              <a:buClrTx/>
              <a:buSzPct val="50000"/>
            </a:pPr>
            <a:r>
              <a:rPr lang="zh-CN" altLang="en-US" sz="3000" b="1" dirty="0">
                <a:latin typeface="Times New Roman" pitchFamily="18" charset="0"/>
                <a:ea typeface="仿宋_GB2312" pitchFamily="49" charset="-122"/>
              </a:rPr>
              <a:t>设图中有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个顶点，</a:t>
            </a:r>
            <a:r>
              <a:rPr lang="en-US" altLang="zh-CN" sz="3000" b="1" i="1" dirty="0">
                <a:latin typeface="Times New Roman" pitchFamily="18" charset="0"/>
                <a:ea typeface="仿宋_GB2312" pitchFamily="49" charset="-122"/>
              </a:rPr>
              <a:t>e </a:t>
            </a:r>
            <a:r>
              <a:rPr lang="zh-CN" altLang="en-US" sz="3000" b="1" dirty="0">
                <a:latin typeface="Times New Roman" pitchFamily="18" charset="0"/>
                <a:ea typeface="仿宋_GB2312" pitchFamily="49" charset="-122"/>
              </a:rPr>
              <a:t>条边，则用邻接表表示无向图时，需要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个顶点结点，</a:t>
            </a:r>
            <a:r>
              <a:rPr lang="en-US" altLang="zh-CN" sz="3000" b="1" dirty="0">
                <a:solidFill>
                  <a:srgbClr val="FFFF66"/>
                </a:solidFill>
                <a:latin typeface="Times New Roman" pitchFamily="18" charset="0"/>
                <a:ea typeface="仿宋_GB2312" pitchFamily="49" charset="-122"/>
              </a:rPr>
              <a:t>2</a:t>
            </a:r>
            <a:r>
              <a:rPr lang="en-US" altLang="zh-CN" sz="3000" b="1" i="1" dirty="0">
                <a:solidFill>
                  <a:srgbClr val="FFFF66"/>
                </a:solidFill>
                <a:latin typeface="Times New Roman" pitchFamily="18" charset="0"/>
                <a:ea typeface="仿宋_GB2312" pitchFamily="49" charset="-122"/>
              </a:rPr>
              <a:t>e</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个边结点；用邻接表表示有向图时，若不考虑逆邻接表，只需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个顶点结点，</a:t>
            </a:r>
            <a:r>
              <a:rPr lang="en-US" altLang="zh-CN" sz="3000" b="1" i="1" dirty="0">
                <a:solidFill>
                  <a:srgbClr val="FFFF66"/>
                </a:solidFill>
                <a:latin typeface="Times New Roman" pitchFamily="18" charset="0"/>
                <a:ea typeface="仿宋_GB2312" pitchFamily="49" charset="-122"/>
              </a:rPr>
              <a:t>e</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个边结点。</a:t>
            </a:r>
          </a:p>
          <a:p>
            <a:pPr>
              <a:lnSpc>
                <a:spcPct val="105000"/>
              </a:lnSpc>
              <a:buClrTx/>
              <a:buSzPct val="50000"/>
            </a:pPr>
            <a:r>
              <a:rPr lang="zh-CN" altLang="en-US" sz="3000" b="1" dirty="0">
                <a:latin typeface="Times New Roman" pitchFamily="18" charset="0"/>
                <a:ea typeface="仿宋_GB2312" pitchFamily="49" charset="-122"/>
              </a:rPr>
              <a:t>当 </a:t>
            </a:r>
            <a:r>
              <a:rPr lang="en-US" altLang="zh-CN" sz="3000" b="1" i="1" dirty="0">
                <a:latin typeface="Times New Roman" pitchFamily="18" charset="0"/>
                <a:ea typeface="仿宋_GB2312" pitchFamily="49" charset="-122"/>
              </a:rPr>
              <a:t>e</a:t>
            </a:r>
            <a:r>
              <a:rPr lang="en-US" altLang="zh-CN" sz="3000" b="1" dirty="0">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&lt;&lt;</a:t>
            </a:r>
            <a:r>
              <a:rPr lang="en-US" altLang="zh-CN" sz="3000" b="1" i="1" dirty="0" smtClean="0">
                <a:latin typeface="Times New Roman" pitchFamily="18" charset="0"/>
                <a:ea typeface="仿宋_GB2312" pitchFamily="49" charset="-122"/>
              </a:rPr>
              <a:t>n</a:t>
            </a:r>
            <a:r>
              <a:rPr lang="en-US" altLang="zh-CN" sz="3000" b="1" baseline="30000" dirty="0" smtClean="0">
                <a:latin typeface="Times New Roman" pitchFamily="18" charset="0"/>
                <a:ea typeface="仿宋_GB2312" pitchFamily="49" charset="-122"/>
              </a:rPr>
              <a:t>2 </a:t>
            </a:r>
            <a:r>
              <a:rPr lang="zh-CN" altLang="en-US" sz="3000" b="1" dirty="0">
                <a:latin typeface="Times New Roman" pitchFamily="18" charset="0"/>
                <a:ea typeface="仿宋_GB2312" pitchFamily="49" charset="-122"/>
              </a:rPr>
              <a:t>时，可以节省大量的存储空间。此外，把同一个顶点的所有边链接在一个单链表中，也使得图的操作更为便捷。</a:t>
            </a:r>
            <a:r>
              <a:rPr lang="zh-CN" altLang="en-US" dirty="0"/>
              <a:t> </a:t>
            </a:r>
            <a:endParaRPr lang="en-US" altLang="zh-CN" dirty="0" smtClean="0"/>
          </a:p>
          <a:p>
            <a:pPr>
              <a:lnSpc>
                <a:spcPct val="105000"/>
              </a:lnSpc>
              <a:buClrTx/>
              <a:buSzPct val="50000"/>
            </a:pPr>
            <a:r>
              <a:rPr lang="zh-CN" altLang="en-US" b="1" dirty="0" smtClean="0">
                <a:ea typeface="仿宋_GB2312"/>
              </a:rPr>
              <a:t>判断任意两个顶点之间是否有边或弧相连则没有邻接矩阵简单。</a:t>
            </a:r>
            <a:endParaRPr lang="zh-CN" altLang="en-US" b="1" dirty="0">
              <a:ea typeface="仿宋_GB2312"/>
            </a:endParaRPr>
          </a:p>
        </p:txBody>
      </p:sp>
      <p:sp>
        <p:nvSpPr>
          <p:cNvPr id="9" name="灯片编号占位符 8"/>
          <p:cNvSpPr>
            <a:spLocks noGrp="1"/>
          </p:cNvSpPr>
          <p:nvPr>
            <p:ph type="sldNum" sz="quarter" idx="12"/>
          </p:nvPr>
        </p:nvSpPr>
        <p:spPr/>
        <p:txBody>
          <a:bodyPr/>
          <a:lstStyle/>
          <a:p>
            <a:fld id="{A17EA50A-922D-41E6-B4A1-D010480F0D51}" type="slidenum">
              <a:rPr lang="en-US" altLang="zh-CN" smtClean="0"/>
              <a:pPr/>
              <a:t>18</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12968" cy="6264696"/>
          </a:xfrm>
        </p:spPr>
        <p:txBody>
          <a:bodyPr>
            <a:noAutofit/>
          </a:bodyPr>
          <a:lstStyle/>
          <a:p>
            <a:pPr marL="0" indent="0">
              <a:lnSpc>
                <a:spcPct val="110000"/>
              </a:lnSpc>
              <a:buNone/>
            </a:pPr>
            <a:r>
              <a:rPr lang="en-US" altLang="zh-CN" sz="1600" b="1" dirty="0" smtClean="0">
                <a:latin typeface="Times New Roman" pitchFamily="18" charset="0"/>
                <a:cs typeface="Times New Roman" pitchFamily="18" charset="0"/>
              </a:rPr>
              <a:t>#define MAX_VEX  30</a:t>
            </a:r>
          </a:p>
          <a:p>
            <a:pPr marL="0" indent="0">
              <a:lnSpc>
                <a:spcPct val="110000"/>
              </a:lnSpc>
              <a:buNone/>
            </a:pPr>
            <a:r>
              <a:rPr lang="en-US" altLang="zh-CN" sz="1600" b="1" dirty="0" err="1" smtClean="0">
                <a:latin typeface="Times New Roman" pitchFamily="18" charset="0"/>
                <a:cs typeface="Times New Roman" pitchFamily="18" charset="0"/>
              </a:rPr>
              <a:t>typedef</a:t>
            </a: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int</a:t>
            </a: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InfoType</a:t>
            </a:r>
            <a:r>
              <a:rPr lang="en-US" altLang="zh-CN" sz="1600" b="1" dirty="0" smtClean="0">
                <a:latin typeface="Times New Roman" pitchFamily="18" charset="0"/>
                <a:cs typeface="Times New Roman" pitchFamily="18" charset="0"/>
              </a:rPr>
              <a:t>;</a:t>
            </a:r>
          </a:p>
          <a:p>
            <a:pPr marL="0" indent="0">
              <a:lnSpc>
                <a:spcPct val="110000"/>
              </a:lnSpc>
              <a:buNone/>
            </a:pPr>
            <a:r>
              <a:rPr lang="en-US" altLang="zh-CN" sz="1600" b="1" dirty="0" err="1" smtClean="0">
                <a:latin typeface="Times New Roman" pitchFamily="18" charset="0"/>
                <a:cs typeface="Times New Roman" pitchFamily="18" charset="0"/>
              </a:rPr>
              <a:t>typedef</a:t>
            </a: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enum</a:t>
            </a:r>
            <a:r>
              <a:rPr lang="en-US" altLang="zh-CN" sz="1600" b="1" dirty="0" smtClean="0">
                <a:latin typeface="Times New Roman" pitchFamily="18" charset="0"/>
                <a:cs typeface="Times New Roman" pitchFamily="18" charset="0"/>
              </a:rPr>
              <a:t> {DG, DN, UDG,UDN} </a:t>
            </a:r>
            <a:r>
              <a:rPr lang="en-US" altLang="zh-CN" sz="1600" b="1" dirty="0" err="1" smtClean="0">
                <a:latin typeface="Times New Roman" pitchFamily="18" charset="0"/>
                <a:cs typeface="Times New Roman" pitchFamily="18" charset="0"/>
              </a:rPr>
              <a:t>GraphKind</a:t>
            </a:r>
            <a:r>
              <a:rPr lang="en-US" altLang="zh-CN" sz="1600" b="1" dirty="0" smtClean="0">
                <a:latin typeface="Times New Roman" pitchFamily="18" charset="0"/>
                <a:cs typeface="Times New Roman" pitchFamily="18" charset="0"/>
              </a:rPr>
              <a:t> ; //</a:t>
            </a:r>
            <a:r>
              <a:rPr lang="zh-CN" altLang="en-US" sz="1600" b="1" dirty="0" smtClean="0">
                <a:latin typeface="Times New Roman" pitchFamily="18" charset="0"/>
                <a:cs typeface="Times New Roman" pitchFamily="18" charset="0"/>
              </a:rPr>
              <a:t>有向图，有向网，无向图，无向网</a:t>
            </a:r>
            <a:endParaRPr lang="en-US" altLang="zh-CN" sz="1600" b="1" dirty="0" smtClean="0">
              <a:latin typeface="Times New Roman" pitchFamily="18" charset="0"/>
              <a:cs typeface="Times New Roman" pitchFamily="18" charset="0"/>
            </a:endParaRPr>
          </a:p>
          <a:p>
            <a:pPr marL="0" indent="0">
              <a:lnSpc>
                <a:spcPct val="110000"/>
              </a:lnSpc>
              <a:buNone/>
            </a:pPr>
            <a:r>
              <a:rPr lang="en-US" altLang="zh-CN" sz="1600" b="1" dirty="0" err="1" smtClean="0">
                <a:latin typeface="Times New Roman" pitchFamily="18" charset="0"/>
                <a:cs typeface="Times New Roman" pitchFamily="18" charset="0"/>
              </a:rPr>
              <a:t>typedef</a:t>
            </a: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struct</a:t>
            </a: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ArcNode</a:t>
            </a:r>
            <a:r>
              <a:rPr lang="en-US" altLang="zh-CN" sz="1600" b="1" dirty="0" smtClean="0">
                <a:latin typeface="Times New Roman" pitchFamily="18" charset="0"/>
                <a:cs typeface="Times New Roman" pitchFamily="18" charset="0"/>
              </a:rPr>
              <a:t> { //</a:t>
            </a:r>
            <a:r>
              <a:rPr lang="zh-CN" altLang="en-US" sz="1600" b="1" dirty="0" smtClean="0">
                <a:latin typeface="Times New Roman" pitchFamily="18" charset="0"/>
                <a:cs typeface="Times New Roman" pitchFamily="18" charset="0"/>
              </a:rPr>
              <a:t>边结点</a:t>
            </a:r>
            <a:endParaRPr lang="en-US" altLang="zh-CN" sz="1600" b="1" dirty="0" smtClean="0">
              <a:latin typeface="Times New Roman" pitchFamily="18" charset="0"/>
              <a:cs typeface="Times New Roman" pitchFamily="18" charset="0"/>
            </a:endParaRPr>
          </a:p>
          <a:p>
            <a:pPr marL="355600" lvl="1" indent="0">
              <a:lnSpc>
                <a:spcPct val="110000"/>
              </a:lnSpc>
              <a:buNone/>
            </a:pP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int</a:t>
            </a: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adjvex</a:t>
            </a:r>
            <a:r>
              <a:rPr lang="en-US" altLang="zh-CN" sz="1600" b="1" dirty="0" smtClean="0">
                <a:latin typeface="Times New Roman" pitchFamily="18" charset="0"/>
                <a:cs typeface="Times New Roman" pitchFamily="18" charset="0"/>
              </a:rPr>
              <a:t> ;        // </a:t>
            </a:r>
            <a:r>
              <a:rPr lang="zh-CN" altLang="en-US" sz="1600" b="1" dirty="0" smtClean="0">
                <a:latin typeface="Times New Roman" pitchFamily="18" charset="0"/>
                <a:cs typeface="Times New Roman" pitchFamily="18" charset="0"/>
              </a:rPr>
              <a:t>邻接点在头结点数组中的位置</a:t>
            </a:r>
            <a:r>
              <a:rPr lang="en-US" altLang="zh-CN" sz="1600" b="1" dirty="0" smtClean="0">
                <a:latin typeface="Times New Roman" pitchFamily="18" charset="0"/>
                <a:cs typeface="Times New Roman" pitchFamily="18" charset="0"/>
              </a:rPr>
              <a:t>(</a:t>
            </a:r>
            <a:r>
              <a:rPr lang="zh-CN" altLang="en-US" sz="1600" b="1" dirty="0" smtClean="0">
                <a:latin typeface="Times New Roman" pitchFamily="18" charset="0"/>
                <a:cs typeface="Times New Roman" pitchFamily="18" charset="0"/>
              </a:rPr>
              <a:t>下标</a:t>
            </a:r>
            <a:r>
              <a:rPr lang="en-US" altLang="zh-CN" sz="1600" b="1" dirty="0" smtClean="0">
                <a:latin typeface="Times New Roman" pitchFamily="18" charset="0"/>
                <a:cs typeface="Times New Roman" pitchFamily="18" charset="0"/>
              </a:rPr>
              <a:t>)</a:t>
            </a:r>
          </a:p>
          <a:p>
            <a:pPr marL="355600" lvl="1" indent="0">
              <a:lnSpc>
                <a:spcPct val="110000"/>
              </a:lnSpc>
              <a:buNone/>
            </a:pP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struct</a:t>
            </a: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ArcNode</a:t>
            </a: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nextarc</a:t>
            </a:r>
            <a:r>
              <a:rPr lang="en-US" altLang="zh-CN" sz="1600" b="1" dirty="0" smtClean="0">
                <a:latin typeface="Times New Roman" pitchFamily="18" charset="0"/>
                <a:cs typeface="Times New Roman" pitchFamily="18" charset="0"/>
              </a:rPr>
              <a:t> ;     // </a:t>
            </a:r>
            <a:r>
              <a:rPr lang="zh-CN" altLang="en-US" sz="1600" b="1" dirty="0" smtClean="0">
                <a:latin typeface="Times New Roman" pitchFamily="18" charset="0"/>
                <a:cs typeface="Times New Roman" pitchFamily="18" charset="0"/>
              </a:rPr>
              <a:t>指向下一个表结点</a:t>
            </a:r>
            <a:endParaRPr lang="en-US" altLang="zh-CN" sz="1600" b="1" dirty="0" smtClean="0">
              <a:latin typeface="Times New Roman" pitchFamily="18" charset="0"/>
              <a:cs typeface="Times New Roman" pitchFamily="18" charset="0"/>
            </a:endParaRPr>
          </a:p>
          <a:p>
            <a:pPr marL="723900" lvl="2" indent="0">
              <a:lnSpc>
                <a:spcPct val="110000"/>
              </a:lnSpc>
              <a:buNone/>
            </a:pPr>
            <a:r>
              <a:rPr lang="en-US" altLang="zh-CN" sz="1600" b="1" dirty="0" err="1" smtClean="0">
                <a:latin typeface="Times New Roman" pitchFamily="18" charset="0"/>
                <a:cs typeface="Times New Roman" pitchFamily="18" charset="0"/>
              </a:rPr>
              <a:t>InfoType</a:t>
            </a:r>
            <a:r>
              <a:rPr lang="en-US" altLang="zh-CN" sz="1600" b="1" dirty="0" smtClean="0">
                <a:latin typeface="Times New Roman" pitchFamily="18" charset="0"/>
                <a:cs typeface="Times New Roman" pitchFamily="18" charset="0"/>
              </a:rPr>
              <a:t>    *info  ;       // </a:t>
            </a:r>
            <a:r>
              <a:rPr lang="zh-CN" altLang="en-US" sz="1600" b="1" dirty="0" smtClean="0">
                <a:latin typeface="Times New Roman" pitchFamily="18" charset="0"/>
                <a:cs typeface="Times New Roman" pitchFamily="18" charset="0"/>
              </a:rPr>
              <a:t>与边或弧相关的信息</a:t>
            </a:r>
            <a:r>
              <a:rPr lang="en-US" altLang="zh-CN" sz="1600" b="1" dirty="0" smtClean="0">
                <a:latin typeface="Times New Roman" pitchFamily="18" charset="0"/>
                <a:cs typeface="Times New Roman" pitchFamily="18" charset="0"/>
              </a:rPr>
              <a:t>, </a:t>
            </a:r>
            <a:r>
              <a:rPr lang="zh-CN" altLang="en-US" sz="1600" b="1" dirty="0" smtClean="0">
                <a:latin typeface="Times New Roman" pitchFamily="18" charset="0"/>
                <a:cs typeface="Times New Roman" pitchFamily="18" charset="0"/>
              </a:rPr>
              <a:t>如权值</a:t>
            </a:r>
          </a:p>
          <a:p>
            <a:pPr marL="355600" lvl="1" indent="0">
              <a:lnSpc>
                <a:spcPct val="110000"/>
              </a:lnSpc>
              <a:buNone/>
            </a:pPr>
            <a:r>
              <a:rPr lang="en-US" altLang="zh-CN" sz="1600" b="1" dirty="0" smtClean="0">
                <a:latin typeface="Times New Roman" pitchFamily="18" charset="0"/>
                <a:cs typeface="Times New Roman" pitchFamily="18" charset="0"/>
              </a:rPr>
              <a:t>}</a:t>
            </a:r>
            <a:r>
              <a:rPr lang="en-US" altLang="zh-CN" sz="1600" b="1" dirty="0" err="1" smtClean="0">
                <a:latin typeface="Times New Roman" pitchFamily="18" charset="0"/>
                <a:cs typeface="Times New Roman" pitchFamily="18" charset="0"/>
              </a:rPr>
              <a:t>ArcNode</a:t>
            </a:r>
            <a:r>
              <a:rPr lang="en-US" altLang="zh-CN" sz="1600" b="1" dirty="0" smtClean="0">
                <a:latin typeface="Times New Roman" pitchFamily="18" charset="0"/>
                <a:cs typeface="Times New Roman" pitchFamily="18" charset="0"/>
              </a:rPr>
              <a:t> ;    </a:t>
            </a:r>
          </a:p>
          <a:p>
            <a:pPr marL="355600" lvl="1" indent="0">
              <a:lnSpc>
                <a:spcPct val="110000"/>
              </a:lnSpc>
              <a:buNone/>
            </a:pPr>
            <a:endParaRPr lang="en-US" altLang="zh-CN" sz="1600" b="1" dirty="0" smtClean="0">
              <a:latin typeface="Times New Roman" pitchFamily="18" charset="0"/>
              <a:cs typeface="Times New Roman" pitchFamily="18" charset="0"/>
            </a:endParaRPr>
          </a:p>
          <a:p>
            <a:pPr marL="0" indent="0">
              <a:lnSpc>
                <a:spcPct val="110000"/>
              </a:lnSpc>
              <a:buNone/>
            </a:pPr>
            <a:r>
              <a:rPr lang="en-US" altLang="zh-CN" sz="1600" b="1" dirty="0" err="1" smtClean="0">
                <a:latin typeface="Times New Roman" pitchFamily="18" charset="0"/>
                <a:cs typeface="Times New Roman" pitchFamily="18" charset="0"/>
              </a:rPr>
              <a:t>typedef</a:t>
            </a: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struct</a:t>
            </a: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VNode</a:t>
            </a:r>
            <a:r>
              <a:rPr lang="en-US" altLang="zh-CN" sz="1600" b="1" dirty="0" smtClean="0">
                <a:latin typeface="Times New Roman" pitchFamily="18" charset="0"/>
                <a:cs typeface="Times New Roman" pitchFamily="18" charset="0"/>
              </a:rPr>
              <a:t> {//</a:t>
            </a:r>
            <a:r>
              <a:rPr lang="zh-CN" altLang="en-US" sz="1600" b="1" dirty="0" smtClean="0">
                <a:latin typeface="Times New Roman" pitchFamily="18" charset="0"/>
                <a:cs typeface="Times New Roman" pitchFamily="18" charset="0"/>
              </a:rPr>
              <a:t>顶点结点</a:t>
            </a:r>
            <a:endParaRPr lang="en-US" altLang="zh-CN" sz="1600" b="1" dirty="0" smtClean="0">
              <a:latin typeface="Times New Roman" pitchFamily="18" charset="0"/>
              <a:cs typeface="Times New Roman" pitchFamily="18" charset="0"/>
            </a:endParaRPr>
          </a:p>
          <a:p>
            <a:pPr marL="355600" lvl="1" indent="0">
              <a:lnSpc>
                <a:spcPct val="110000"/>
              </a:lnSpc>
              <a:buNone/>
            </a:pP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VextexType</a:t>
            </a:r>
            <a:r>
              <a:rPr lang="en-US" altLang="zh-CN" sz="1600" b="1" dirty="0" smtClean="0">
                <a:latin typeface="Times New Roman" pitchFamily="18" charset="0"/>
                <a:cs typeface="Times New Roman" pitchFamily="18" charset="0"/>
              </a:rPr>
              <a:t>  data;     // </a:t>
            </a:r>
            <a:r>
              <a:rPr lang="zh-CN" altLang="en-US" sz="1600" b="1" dirty="0" smtClean="0">
                <a:latin typeface="Times New Roman" pitchFamily="18" charset="0"/>
                <a:cs typeface="Times New Roman" pitchFamily="18" charset="0"/>
              </a:rPr>
              <a:t>顶点信息</a:t>
            </a:r>
          </a:p>
          <a:p>
            <a:pPr marL="723900" lvl="2" indent="0">
              <a:lnSpc>
                <a:spcPct val="110000"/>
              </a:lnSpc>
              <a:buNone/>
            </a:pPr>
            <a:r>
              <a:rPr lang="en-US" altLang="zh-CN" sz="1600" b="1" dirty="0" err="1" smtClean="0">
                <a:latin typeface="Times New Roman" pitchFamily="18" charset="0"/>
                <a:cs typeface="Times New Roman" pitchFamily="18" charset="0"/>
              </a:rPr>
              <a:t>ArcNode</a:t>
            </a: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firstarc</a:t>
            </a:r>
            <a:r>
              <a:rPr lang="en-US" altLang="zh-CN" sz="1600" b="1" dirty="0" smtClean="0">
                <a:latin typeface="Times New Roman" pitchFamily="18" charset="0"/>
                <a:cs typeface="Times New Roman" pitchFamily="18" charset="0"/>
              </a:rPr>
              <a:t> ;    // </a:t>
            </a:r>
            <a:r>
              <a:rPr lang="zh-CN" altLang="en-US" sz="1600" b="1" dirty="0" smtClean="0">
                <a:latin typeface="Times New Roman" pitchFamily="18" charset="0"/>
                <a:cs typeface="Times New Roman" pitchFamily="18" charset="0"/>
              </a:rPr>
              <a:t>指向第一条依附该定点的弧的指针</a:t>
            </a:r>
          </a:p>
          <a:p>
            <a:pPr marL="355600" lvl="1" indent="0">
              <a:lnSpc>
                <a:spcPct val="110000"/>
              </a:lnSpc>
              <a:buNone/>
            </a:pP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VNode</a:t>
            </a: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AdjList</a:t>
            </a:r>
            <a:r>
              <a:rPr lang="en-US" altLang="zh-CN" sz="1600" b="1" dirty="0" smtClean="0">
                <a:latin typeface="Times New Roman" pitchFamily="18" charset="0"/>
                <a:cs typeface="Times New Roman" pitchFamily="18" charset="0"/>
              </a:rPr>
              <a:t>[MAX_VERTEX_NUM];     </a:t>
            </a:r>
          </a:p>
          <a:p>
            <a:pPr marL="355600" lvl="1" indent="0">
              <a:lnSpc>
                <a:spcPct val="110000"/>
              </a:lnSpc>
              <a:buNone/>
            </a:pPr>
            <a:endParaRPr lang="en-US" altLang="zh-CN" sz="1600" b="1" dirty="0" smtClean="0">
              <a:latin typeface="Times New Roman" pitchFamily="18" charset="0"/>
              <a:cs typeface="Times New Roman" pitchFamily="18" charset="0"/>
            </a:endParaRPr>
          </a:p>
          <a:p>
            <a:pPr marL="0" indent="0">
              <a:lnSpc>
                <a:spcPct val="110000"/>
              </a:lnSpc>
              <a:buNone/>
            </a:pPr>
            <a:r>
              <a:rPr lang="en-US" altLang="zh-CN" sz="1600" b="1" dirty="0" err="1" smtClean="0">
                <a:latin typeface="Times New Roman" pitchFamily="18" charset="0"/>
                <a:cs typeface="Times New Roman" pitchFamily="18" charset="0"/>
              </a:rPr>
              <a:t>typedef</a:t>
            </a: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struct</a:t>
            </a:r>
            <a:r>
              <a:rPr lang="en-US" altLang="zh-CN" sz="1600" b="1" dirty="0" smtClean="0">
                <a:latin typeface="Times New Roman" pitchFamily="18" charset="0"/>
                <a:cs typeface="Times New Roman" pitchFamily="18" charset="0"/>
              </a:rPr>
              <a:t> {</a:t>
            </a:r>
            <a:r>
              <a:rPr lang="zh-CN" altLang="en-US" sz="1600" b="1" dirty="0" smtClean="0">
                <a:latin typeface="Times New Roman" pitchFamily="18" charset="0"/>
                <a:cs typeface="Times New Roman" pitchFamily="18" charset="0"/>
              </a:rPr>
              <a:t>  </a:t>
            </a:r>
            <a:r>
              <a:rPr lang="en-US" altLang="zh-CN" sz="1600" b="1" dirty="0" smtClean="0">
                <a:latin typeface="Times New Roman" pitchFamily="18" charset="0"/>
                <a:cs typeface="Times New Roman" pitchFamily="18" charset="0"/>
              </a:rPr>
              <a:t>//</a:t>
            </a:r>
            <a:r>
              <a:rPr lang="zh-CN" altLang="en-US" sz="1600" b="1" dirty="0" smtClean="0">
                <a:latin typeface="Times New Roman" pitchFamily="18" charset="0"/>
                <a:cs typeface="Times New Roman" pitchFamily="18" charset="0"/>
              </a:rPr>
              <a:t>邻接表</a:t>
            </a:r>
            <a:endParaRPr lang="en-US" altLang="zh-CN" sz="1600" b="1" dirty="0" smtClean="0">
              <a:latin typeface="Times New Roman" pitchFamily="18" charset="0"/>
              <a:cs typeface="Times New Roman" pitchFamily="18" charset="0"/>
            </a:endParaRPr>
          </a:p>
          <a:p>
            <a:pPr marL="355600" lvl="1" indent="0">
              <a:lnSpc>
                <a:spcPct val="110000"/>
              </a:lnSpc>
              <a:buNone/>
            </a:pP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AdjList</a:t>
            </a:r>
            <a:r>
              <a:rPr lang="en-US" altLang="zh-CN" sz="1600" b="1" dirty="0" smtClean="0">
                <a:latin typeface="Times New Roman" pitchFamily="18" charset="0"/>
                <a:cs typeface="Times New Roman" pitchFamily="18" charset="0"/>
              </a:rPr>
              <a:t> vertices; </a:t>
            </a:r>
          </a:p>
          <a:p>
            <a:pPr marL="355600" lvl="1" indent="0">
              <a:lnSpc>
                <a:spcPct val="110000"/>
              </a:lnSpc>
              <a:buNone/>
            </a:pP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int</a:t>
            </a: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vexnum</a:t>
            </a:r>
            <a:r>
              <a:rPr lang="en-US" altLang="zh-CN" sz="1600" b="1" dirty="0" smtClean="0">
                <a:latin typeface="Times New Roman" pitchFamily="18" charset="0"/>
                <a:cs typeface="Times New Roman" pitchFamily="18" charset="0"/>
              </a:rPr>
              <a:t>, </a:t>
            </a:r>
            <a:r>
              <a:rPr lang="en-US" altLang="zh-CN" sz="1600" b="1" dirty="0" err="1" smtClean="0">
                <a:latin typeface="Times New Roman" pitchFamily="18" charset="0"/>
                <a:cs typeface="Times New Roman" pitchFamily="18" charset="0"/>
              </a:rPr>
              <a:t>arcnum</a:t>
            </a:r>
            <a:r>
              <a:rPr lang="en-US" altLang="zh-CN" sz="1600" b="1" dirty="0" smtClean="0">
                <a:latin typeface="Times New Roman" pitchFamily="18" charset="0"/>
                <a:cs typeface="Times New Roman" pitchFamily="18" charset="0"/>
              </a:rPr>
              <a:t>;    //  </a:t>
            </a:r>
            <a:r>
              <a:rPr lang="zh-CN" altLang="en-US" sz="1600" b="1" dirty="0" smtClean="0">
                <a:latin typeface="Times New Roman" pitchFamily="18" charset="0"/>
                <a:cs typeface="Times New Roman" pitchFamily="18" charset="0"/>
              </a:rPr>
              <a:t>顶点和边的数量</a:t>
            </a:r>
            <a:endParaRPr lang="en-US" altLang="zh-CN" sz="1600" b="1" dirty="0" smtClean="0">
              <a:latin typeface="Times New Roman" pitchFamily="18" charset="0"/>
              <a:cs typeface="Times New Roman" pitchFamily="18" charset="0"/>
            </a:endParaRPr>
          </a:p>
          <a:p>
            <a:pPr marL="723900" lvl="2" indent="0">
              <a:lnSpc>
                <a:spcPct val="110000"/>
              </a:lnSpc>
              <a:buNone/>
            </a:pPr>
            <a:r>
              <a:rPr lang="en-US" altLang="zh-CN" sz="1600" b="1" dirty="0" err="1" smtClean="0">
                <a:latin typeface="Times New Roman" pitchFamily="18" charset="0"/>
                <a:cs typeface="Times New Roman" pitchFamily="18" charset="0"/>
              </a:rPr>
              <a:t>GraphKind</a:t>
            </a:r>
            <a:r>
              <a:rPr lang="en-US" altLang="zh-CN" sz="1600" b="1" dirty="0" smtClean="0">
                <a:latin typeface="Times New Roman" pitchFamily="18" charset="0"/>
                <a:cs typeface="Times New Roman" pitchFamily="18" charset="0"/>
              </a:rPr>
              <a:t>    kind  ;       // </a:t>
            </a:r>
            <a:r>
              <a:rPr lang="zh-CN" altLang="en-US" sz="1600" b="1" dirty="0" smtClean="0">
                <a:latin typeface="Times New Roman" pitchFamily="18" charset="0"/>
                <a:cs typeface="Times New Roman" pitchFamily="18" charset="0"/>
              </a:rPr>
              <a:t>与边或弧相关的信息</a:t>
            </a:r>
            <a:r>
              <a:rPr lang="en-US" altLang="zh-CN" sz="1600" b="1" dirty="0" smtClean="0">
                <a:latin typeface="Times New Roman" pitchFamily="18" charset="0"/>
                <a:cs typeface="Times New Roman" pitchFamily="18" charset="0"/>
              </a:rPr>
              <a:t>, </a:t>
            </a:r>
            <a:r>
              <a:rPr lang="zh-CN" altLang="en-US" sz="1600" b="1" dirty="0" smtClean="0">
                <a:latin typeface="Times New Roman" pitchFamily="18" charset="0"/>
                <a:cs typeface="Times New Roman" pitchFamily="18" charset="0"/>
              </a:rPr>
              <a:t>如权值</a:t>
            </a:r>
          </a:p>
          <a:p>
            <a:pPr marL="355600" lvl="1" indent="0">
              <a:lnSpc>
                <a:spcPct val="110000"/>
              </a:lnSpc>
              <a:buNone/>
            </a:pPr>
            <a:r>
              <a:rPr lang="en-US" altLang="zh-CN" sz="1600" b="1" dirty="0" smtClean="0">
                <a:latin typeface="Times New Roman" pitchFamily="18" charset="0"/>
                <a:cs typeface="Times New Roman" pitchFamily="18" charset="0"/>
              </a:rPr>
              <a:t>}</a:t>
            </a:r>
            <a:r>
              <a:rPr lang="en-US" altLang="zh-CN" sz="1600" b="1" dirty="0" err="1" smtClean="0">
                <a:latin typeface="Times New Roman" pitchFamily="18" charset="0"/>
                <a:cs typeface="Times New Roman" pitchFamily="18" charset="0"/>
              </a:rPr>
              <a:t>ALGraph</a:t>
            </a:r>
            <a:r>
              <a:rPr lang="en-US" altLang="zh-CN" sz="1600" b="1" dirty="0" smtClean="0">
                <a:latin typeface="Times New Roman" pitchFamily="18" charset="0"/>
                <a:cs typeface="Times New Roman" pitchFamily="18" charset="0"/>
              </a:rPr>
              <a:t>;</a:t>
            </a:r>
          </a:p>
          <a:p>
            <a:pPr marL="355600" lvl="1" indent="0">
              <a:lnSpc>
                <a:spcPct val="110000"/>
              </a:lnSpc>
              <a:buNone/>
            </a:pPr>
            <a:endParaRPr lang="zh-CN" altLang="en-US" sz="1600" dirty="0">
              <a:latin typeface="Times New Roman" pitchFamily="18" charset="0"/>
              <a:cs typeface="Times New Roman" pitchFamily="18" charset="0"/>
            </a:endParaRPr>
          </a:p>
        </p:txBody>
      </p:sp>
      <p:sp>
        <p:nvSpPr>
          <p:cNvPr id="9" name="灯片编号占位符 8"/>
          <p:cNvSpPr>
            <a:spLocks noGrp="1"/>
          </p:cNvSpPr>
          <p:nvPr>
            <p:ph type="sldNum" sz="quarter" idx="12"/>
          </p:nvPr>
        </p:nvSpPr>
        <p:spPr/>
        <p:txBody>
          <a:bodyPr/>
          <a:lstStyle/>
          <a:p>
            <a:fld id="{A17EA50A-922D-41E6-B4A1-D010480F0D51}" type="slidenum">
              <a:rPr lang="en-US" altLang="zh-CN" smtClean="0"/>
              <a:pPr/>
              <a:t>19</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2600298" y="296652"/>
            <a:ext cx="4089456" cy="704850"/>
          </a:xfrm>
        </p:spPr>
        <p:txBody>
          <a:bodyPr>
            <a:normAutofit/>
          </a:bodyPr>
          <a:lstStyle/>
          <a:p>
            <a:pPr algn="ctr"/>
            <a:r>
              <a:rPr lang="en-US" altLang="zh-CN" sz="4000" dirty="0" smtClean="0">
                <a:latin typeface="华文新魏" pitchFamily="2" charset="-122"/>
                <a:ea typeface="华文新魏" pitchFamily="2" charset="-122"/>
              </a:rPr>
              <a:t>7.1</a:t>
            </a:r>
            <a:r>
              <a:rPr lang="zh-CN" altLang="en-US" sz="4000" dirty="0" smtClean="0">
                <a:latin typeface="华文新魏" pitchFamily="2" charset="-122"/>
                <a:ea typeface="华文新魏" pitchFamily="2" charset="-122"/>
              </a:rPr>
              <a:t>图</a:t>
            </a:r>
            <a:r>
              <a:rPr lang="zh-CN" altLang="en-US" sz="4000" dirty="0">
                <a:latin typeface="华文新魏" pitchFamily="2" charset="-122"/>
                <a:ea typeface="华文新魏" pitchFamily="2" charset="-122"/>
              </a:rPr>
              <a:t>的基本概念</a:t>
            </a:r>
          </a:p>
        </p:txBody>
      </p:sp>
      <p:sp>
        <p:nvSpPr>
          <p:cNvPr id="308227" name="Rectangle 3"/>
          <p:cNvSpPr>
            <a:spLocks noGrp="1" noChangeArrowheads="1"/>
          </p:cNvSpPr>
          <p:nvPr>
            <p:ph idx="1"/>
          </p:nvPr>
        </p:nvSpPr>
        <p:spPr>
          <a:xfrm>
            <a:off x="539750" y="1232756"/>
            <a:ext cx="8064698" cy="5251450"/>
          </a:xfrm>
        </p:spPr>
        <p:txBody>
          <a:bodyPr>
            <a:normAutofit/>
          </a:bodyPr>
          <a:lstStyle/>
          <a:p>
            <a:pPr>
              <a:spcBef>
                <a:spcPct val="5000"/>
              </a:spcBef>
              <a:buClrTx/>
              <a:buSzPct val="50000"/>
            </a:pPr>
            <a:r>
              <a:rPr lang="zh-CN" altLang="en-US" sz="3000" b="1" u="sng" dirty="0" smtClean="0">
                <a:latin typeface="Times New Roman" pitchFamily="18" charset="0"/>
                <a:ea typeface="仿宋_GB2312" pitchFamily="49" charset="-122"/>
              </a:rPr>
              <a:t>定义</a:t>
            </a:r>
            <a:r>
              <a:rPr lang="zh-CN" altLang="en-US" sz="3000" b="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图是由顶点集合</a:t>
            </a:r>
            <a:r>
              <a:rPr lang="en-US" altLang="zh-CN" sz="3000" b="1" dirty="0">
                <a:latin typeface="Times New Roman" pitchFamily="18" charset="0"/>
                <a:ea typeface="仿宋_GB2312" pitchFamily="49" charset="-122"/>
              </a:rPr>
              <a:t>(vertex)</a:t>
            </a:r>
            <a:r>
              <a:rPr lang="zh-CN" altLang="en-US" sz="3000" b="1" dirty="0">
                <a:latin typeface="Times New Roman" pitchFamily="18" charset="0"/>
                <a:ea typeface="仿宋_GB2312" pitchFamily="49" charset="-122"/>
              </a:rPr>
              <a:t>及顶点间的关系集合组成的一种数据结构：</a:t>
            </a:r>
          </a:p>
          <a:p>
            <a:pPr>
              <a:spcBef>
                <a:spcPct val="5000"/>
              </a:spcBef>
              <a:buClrTx/>
              <a:buFont typeface="Wingdings" pitchFamily="2" charset="2"/>
              <a:buNone/>
            </a:pPr>
            <a:r>
              <a:rPr lang="zh-CN" altLang="en-US"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Graph</a:t>
            </a:r>
            <a:r>
              <a:rPr lang="zh-CN" altLang="en-US" sz="3000" b="1" dirty="0">
                <a:latin typeface="Times New Roman" pitchFamily="18" charset="0"/>
                <a:ea typeface="仿宋_GB2312" pitchFamily="49" charset="-122"/>
              </a:rPr>
              <a:t>＝</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V</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E </a:t>
            </a:r>
            <a:r>
              <a:rPr lang="en-US" altLang="zh-CN" sz="3000" b="1" dirty="0">
                <a:latin typeface="Times New Roman" pitchFamily="18" charset="0"/>
                <a:ea typeface="仿宋_GB2312" pitchFamily="49" charset="-122"/>
              </a:rPr>
              <a:t>)    </a:t>
            </a:r>
          </a:p>
          <a:p>
            <a:pPr>
              <a:spcBef>
                <a:spcPct val="5000"/>
              </a:spcBef>
              <a:buClrTx/>
              <a:buFont typeface="Wingdings" pitchFamily="2" charset="2"/>
              <a:buNone/>
            </a:pPr>
            <a:r>
              <a:rPr lang="zh-CN" altLang="en-US" sz="3000" b="1" dirty="0" smtClean="0">
                <a:latin typeface="Times New Roman" pitchFamily="18" charset="0"/>
                <a:ea typeface="仿宋_GB2312" pitchFamily="49" charset="-122"/>
              </a:rPr>
              <a:t>    其中 </a:t>
            </a:r>
            <a:r>
              <a:rPr lang="zh-CN" altLang="en-US" sz="3000" b="1" i="1" dirty="0" smtClean="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V</a:t>
            </a:r>
            <a:r>
              <a:rPr lang="en-US" altLang="zh-CN" sz="3000" b="1" dirty="0">
                <a:latin typeface="Times New Roman" pitchFamily="18" charset="0"/>
                <a:ea typeface="仿宋_GB2312" pitchFamily="49" charset="-122"/>
              </a:rPr>
              <a:t> = { </a:t>
            </a:r>
            <a:r>
              <a:rPr lang="en-US" altLang="zh-CN" sz="3000" b="1" i="1" dirty="0">
                <a:latin typeface="Times New Roman" pitchFamily="18" charset="0"/>
                <a:ea typeface="仿宋_GB2312" pitchFamily="49" charset="-122"/>
              </a:rPr>
              <a:t>x</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x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某个数据对象</a:t>
            </a:r>
            <a:r>
              <a:rPr lang="en-US" altLang="zh-CN" sz="3000" b="1" dirty="0">
                <a:latin typeface="Times New Roman" pitchFamily="18" charset="0"/>
                <a:ea typeface="仿宋_GB2312" pitchFamily="49" charset="-122"/>
              </a:rPr>
              <a:t>} </a:t>
            </a:r>
          </a:p>
          <a:p>
            <a:pPr>
              <a:spcBef>
                <a:spcPct val="5000"/>
              </a:spcBef>
              <a:buClrTx/>
              <a:buFont typeface="Wingdings" pitchFamily="2" charset="2"/>
              <a:buNone/>
            </a:pP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是顶点的有穷非空集合；</a:t>
            </a:r>
          </a:p>
          <a:p>
            <a:pPr>
              <a:spcBef>
                <a:spcPct val="5000"/>
              </a:spcBef>
              <a:buClrTx/>
              <a:buFont typeface="Wingdings" pitchFamily="2" charset="2"/>
              <a:buNone/>
            </a:pPr>
            <a:r>
              <a:rPr lang="zh-CN" altLang="en-US"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E</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x</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y</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 x</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y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V </a:t>
            </a:r>
            <a:r>
              <a:rPr lang="en-US" altLang="zh-CN" sz="3000" b="1" dirty="0">
                <a:latin typeface="Times New Roman" pitchFamily="18" charset="0"/>
                <a:ea typeface="仿宋_GB2312" pitchFamily="49" charset="-122"/>
              </a:rPr>
              <a:t>} </a:t>
            </a:r>
          </a:p>
          <a:p>
            <a:pPr>
              <a:spcBef>
                <a:spcPct val="5000"/>
              </a:spcBef>
              <a:buClrTx/>
              <a:buFont typeface="Wingdings" pitchFamily="2" charset="2"/>
              <a:buNone/>
            </a:pPr>
            <a:r>
              <a:rPr lang="zh-CN" altLang="en-US" sz="3000" b="1" dirty="0" smtClean="0">
                <a:latin typeface="Times New Roman" pitchFamily="18" charset="0"/>
                <a:ea typeface="仿宋_GB2312" pitchFamily="49" charset="-122"/>
              </a:rPr>
              <a:t>    或    </a:t>
            </a:r>
            <a:r>
              <a:rPr lang="en-US" altLang="zh-CN" sz="3000" b="1" i="1" dirty="0">
                <a:latin typeface="Times New Roman" pitchFamily="18" charset="0"/>
                <a:ea typeface="仿宋_GB2312" pitchFamily="49" charset="-122"/>
              </a:rPr>
              <a:t>E</a:t>
            </a:r>
            <a:r>
              <a:rPr lang="en-US" altLang="zh-CN" sz="3000" b="1" dirty="0">
                <a:latin typeface="Times New Roman" pitchFamily="18" charset="0"/>
                <a:ea typeface="仿宋_GB2312" pitchFamily="49" charset="-122"/>
              </a:rPr>
              <a:t> = {&lt;</a:t>
            </a:r>
            <a:r>
              <a:rPr lang="en-US" altLang="zh-CN" sz="3000" b="1" i="1" dirty="0">
                <a:latin typeface="Times New Roman" pitchFamily="18" charset="0"/>
                <a:ea typeface="仿宋_GB2312" pitchFamily="49" charset="-122"/>
              </a:rPr>
              <a:t>x</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y&gt;</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 x</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y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V</a:t>
            </a:r>
            <a:r>
              <a:rPr lang="en-US" altLang="zh-CN" sz="3000" b="1" dirty="0">
                <a:latin typeface="Times New Roman" pitchFamily="18" charset="0"/>
                <a:ea typeface="仿宋_GB2312" pitchFamily="49" charset="-122"/>
              </a:rPr>
              <a:t> &amp;&amp; </a:t>
            </a:r>
            <a:r>
              <a:rPr lang="en-US" altLang="zh-CN" sz="3000" b="1" i="1" dirty="0">
                <a:latin typeface="Times New Roman" pitchFamily="18" charset="0"/>
                <a:ea typeface="仿宋_GB2312" pitchFamily="49" charset="-122"/>
              </a:rPr>
              <a:t>Path</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x</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y</a:t>
            </a:r>
            <a:r>
              <a:rPr lang="en-US" altLang="zh-CN" sz="3000" b="1" dirty="0">
                <a:latin typeface="Times New Roman" pitchFamily="18" charset="0"/>
                <a:ea typeface="仿宋_GB2312" pitchFamily="49" charset="-122"/>
              </a:rPr>
              <a:t>)}</a:t>
            </a:r>
          </a:p>
          <a:p>
            <a:pPr>
              <a:spcBef>
                <a:spcPct val="5000"/>
              </a:spcBef>
              <a:buClrTx/>
              <a:buFont typeface="Wingdings" pitchFamily="2" charset="2"/>
              <a:buNone/>
            </a:pP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是顶点之间关系的有穷集合，也叫做边</a:t>
            </a:r>
            <a:r>
              <a:rPr lang="en-US" altLang="zh-CN" sz="3000" b="1" dirty="0">
                <a:latin typeface="Times New Roman" pitchFamily="18" charset="0"/>
                <a:ea typeface="仿宋_GB2312" pitchFamily="49" charset="-122"/>
              </a:rPr>
              <a:t>(edge)</a:t>
            </a:r>
            <a:r>
              <a:rPr lang="zh-CN" altLang="en-US" sz="3000" b="1" dirty="0">
                <a:latin typeface="Times New Roman" pitchFamily="18" charset="0"/>
                <a:ea typeface="仿宋_GB2312" pitchFamily="49" charset="-122"/>
              </a:rPr>
              <a:t>集合。</a:t>
            </a:r>
            <a:r>
              <a:rPr lang="en-US" altLang="zh-CN" sz="3000" b="1" i="1" dirty="0">
                <a:latin typeface="Times New Roman" pitchFamily="18" charset="0"/>
                <a:ea typeface="仿宋_GB2312" pitchFamily="49" charset="-122"/>
              </a:rPr>
              <a:t>Path</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x</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y</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表示从 </a:t>
            </a:r>
            <a:r>
              <a:rPr lang="en-US" altLang="zh-CN" sz="3000" b="1" i="1" dirty="0">
                <a:latin typeface="Times New Roman" pitchFamily="18" charset="0"/>
                <a:ea typeface="仿宋_GB2312" pitchFamily="49" charset="-122"/>
              </a:rPr>
              <a:t>x </a:t>
            </a:r>
            <a:r>
              <a:rPr lang="zh-CN" altLang="en-US" sz="3000" b="1" dirty="0">
                <a:latin typeface="Times New Roman" pitchFamily="18" charset="0"/>
                <a:ea typeface="仿宋_GB2312" pitchFamily="49" charset="-122"/>
              </a:rPr>
              <a:t>到 </a:t>
            </a:r>
            <a:r>
              <a:rPr lang="en-US" altLang="zh-CN" sz="3000" b="1" i="1" dirty="0">
                <a:latin typeface="Times New Roman" pitchFamily="18" charset="0"/>
                <a:ea typeface="仿宋_GB2312" pitchFamily="49" charset="-122"/>
              </a:rPr>
              <a:t>y </a:t>
            </a:r>
            <a:r>
              <a:rPr lang="zh-CN" altLang="en-US" sz="3000" b="1" dirty="0">
                <a:latin typeface="Times New Roman" pitchFamily="18" charset="0"/>
                <a:ea typeface="仿宋_GB2312" pitchFamily="49" charset="-122"/>
              </a:rPr>
              <a:t>的一条单向通路</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它</a:t>
            </a:r>
            <a:r>
              <a:rPr lang="zh-CN" altLang="en-US" sz="3000" b="1" dirty="0">
                <a:solidFill>
                  <a:srgbClr val="FFFF00"/>
                </a:solidFill>
                <a:latin typeface="Times New Roman" pitchFamily="18" charset="0"/>
                <a:ea typeface="仿宋_GB2312" pitchFamily="49" charset="-122"/>
              </a:rPr>
              <a:t>是有方向的</a:t>
            </a:r>
            <a:r>
              <a:rPr lang="zh-CN" altLang="en-US" sz="3000" b="1" dirty="0" smtClean="0">
                <a:latin typeface="Times New Roman" pitchFamily="18" charset="0"/>
                <a:ea typeface="仿宋_GB2312" pitchFamily="49" charset="-122"/>
              </a:rPr>
              <a:t>。</a:t>
            </a:r>
            <a:r>
              <a:rPr lang="en-US" altLang="zh-CN" sz="3000" b="1" dirty="0" smtClean="0">
                <a:latin typeface="Times New Roman" pitchFamily="18" charset="0"/>
                <a:ea typeface="仿宋_GB2312" pitchFamily="49" charset="-122"/>
              </a:rPr>
              <a:t>&lt; . &gt;</a:t>
            </a:r>
            <a:r>
              <a:rPr lang="zh-CN" altLang="en-US" sz="3000" b="1" dirty="0" smtClean="0">
                <a:latin typeface="Times New Roman" pitchFamily="18" charset="0"/>
                <a:ea typeface="仿宋_GB2312" pitchFamily="49" charset="-122"/>
              </a:rPr>
              <a:t>表示有序顶点对。</a:t>
            </a:r>
            <a:endParaRPr lang="zh-CN" altLang="en-US" sz="3000" b="1" dirty="0">
              <a:latin typeface="Times New Roman" pitchFamily="18" charset="0"/>
              <a:ea typeface="仿宋_GB2312" pitchFamily="49" charset="-122"/>
            </a:endParaRPr>
          </a:p>
        </p:txBody>
      </p:sp>
      <p:sp>
        <p:nvSpPr>
          <p:cNvPr id="10" name="灯片编号占位符 9"/>
          <p:cNvSpPr>
            <a:spLocks noGrp="1"/>
          </p:cNvSpPr>
          <p:nvPr>
            <p:ph type="sldNum" sz="quarter" idx="12"/>
          </p:nvPr>
        </p:nvSpPr>
        <p:spPr/>
        <p:txBody>
          <a:bodyPr/>
          <a:lstStyle/>
          <a:p>
            <a:fld id="{A17EA50A-922D-41E6-B4A1-D010480F0D51}" type="slidenum">
              <a:rPr lang="en-US" altLang="zh-CN" smtClean="0"/>
              <a:pPr/>
              <a:t>2</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1906551" y="116632"/>
            <a:ext cx="5038794" cy="992188"/>
          </a:xfrm>
        </p:spPr>
        <p:txBody>
          <a:bodyPr>
            <a:normAutofit/>
          </a:bodyPr>
          <a:lstStyle/>
          <a:p>
            <a:pPr algn="ctr"/>
            <a:r>
              <a:rPr lang="en-US" altLang="zh-CN" sz="4000" dirty="0" smtClean="0">
                <a:latin typeface="华文新魏" pitchFamily="2" charset="-122"/>
                <a:ea typeface="华文新魏" pitchFamily="2" charset="-122"/>
              </a:rPr>
              <a:t>7.3</a:t>
            </a:r>
            <a:r>
              <a:rPr lang="zh-CN" altLang="en-US" sz="4000" dirty="0" smtClean="0">
                <a:latin typeface="华文新魏" pitchFamily="2" charset="-122"/>
                <a:ea typeface="华文新魏" pitchFamily="2" charset="-122"/>
              </a:rPr>
              <a:t>图</a:t>
            </a:r>
            <a:r>
              <a:rPr lang="zh-CN" altLang="en-US" sz="4000" dirty="0">
                <a:latin typeface="华文新魏" pitchFamily="2" charset="-122"/>
                <a:ea typeface="华文新魏" pitchFamily="2" charset="-122"/>
              </a:rPr>
              <a:t>的遍历与连通性</a:t>
            </a:r>
          </a:p>
        </p:txBody>
      </p:sp>
      <p:sp>
        <p:nvSpPr>
          <p:cNvPr id="348163" name="Rectangle 3"/>
          <p:cNvSpPr>
            <a:spLocks noGrp="1" noChangeArrowheads="1"/>
          </p:cNvSpPr>
          <p:nvPr>
            <p:ph idx="1"/>
          </p:nvPr>
        </p:nvSpPr>
        <p:spPr>
          <a:xfrm>
            <a:off x="395536" y="1160748"/>
            <a:ext cx="8373814" cy="5473415"/>
          </a:xfrm>
        </p:spPr>
        <p:txBody>
          <a:bodyPr/>
          <a:lstStyle/>
          <a:p>
            <a:pPr>
              <a:lnSpc>
                <a:spcPct val="105000"/>
              </a:lnSpc>
              <a:buClrTx/>
              <a:buSzPct val="50000"/>
            </a:pPr>
            <a:r>
              <a:rPr lang="zh-CN" altLang="en-US" sz="3000" b="1" dirty="0">
                <a:latin typeface="Times New Roman" pitchFamily="18" charset="0"/>
                <a:ea typeface="仿宋_GB2312" pitchFamily="49" charset="-122"/>
              </a:rPr>
              <a:t>从已给的连通图中某一顶点出发，沿着一些边访遍图中所有的顶点，且使每个顶点仅被访问一次，就叫做图的遍历 </a:t>
            </a:r>
            <a:r>
              <a:rPr lang="en-US" altLang="zh-CN" sz="3000" b="1" dirty="0">
                <a:latin typeface="Times New Roman" pitchFamily="18" charset="0"/>
                <a:ea typeface="仿宋_GB2312" pitchFamily="49" charset="-122"/>
              </a:rPr>
              <a:t>(Graph Traversal)</a:t>
            </a:r>
            <a:r>
              <a:rPr lang="zh-CN" altLang="en-US" sz="3000" b="1" dirty="0">
                <a:latin typeface="Times New Roman" pitchFamily="18" charset="0"/>
                <a:ea typeface="仿宋_GB2312" pitchFamily="49" charset="-122"/>
              </a:rPr>
              <a:t>。</a:t>
            </a:r>
          </a:p>
          <a:p>
            <a:pPr>
              <a:lnSpc>
                <a:spcPct val="105000"/>
              </a:lnSpc>
              <a:buClrTx/>
              <a:buSzPct val="50000"/>
            </a:pPr>
            <a:r>
              <a:rPr lang="zh-CN" altLang="en-US" sz="3000" b="1" dirty="0">
                <a:latin typeface="Times New Roman" pitchFamily="18" charset="0"/>
                <a:ea typeface="仿宋_GB2312" pitchFamily="49" charset="-122"/>
              </a:rPr>
              <a:t>图中可能存在回路，且图的任一顶点都可能与其它顶点相通，在访问完某个顶点之后可能会沿着某些边又回到了曾经访问过的顶点。</a:t>
            </a:r>
          </a:p>
          <a:p>
            <a:pPr>
              <a:lnSpc>
                <a:spcPct val="105000"/>
              </a:lnSpc>
              <a:buClrTx/>
              <a:buSzPct val="50000"/>
            </a:pPr>
            <a:r>
              <a:rPr lang="zh-CN" altLang="en-US" sz="3000" b="1" dirty="0">
                <a:latin typeface="Times New Roman" pitchFamily="18" charset="0"/>
                <a:ea typeface="仿宋_GB2312" pitchFamily="49" charset="-122"/>
              </a:rPr>
              <a:t>为了避免重复访问，可设置一个标志顶点是否被访问过的辅助数组 </a:t>
            </a:r>
            <a:r>
              <a:rPr lang="en-US" altLang="zh-CN" sz="3000" b="1" dirty="0">
                <a:latin typeface="Times New Roman" pitchFamily="18" charset="0"/>
                <a:ea typeface="仿宋_GB2312" pitchFamily="49" charset="-122"/>
              </a:rPr>
              <a:t>visited [ ]</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p:txBody>
      </p:sp>
      <p:sp>
        <p:nvSpPr>
          <p:cNvPr id="10" name="灯片编号占位符 9"/>
          <p:cNvSpPr>
            <a:spLocks noGrp="1"/>
          </p:cNvSpPr>
          <p:nvPr>
            <p:ph type="sldNum" sz="quarter" idx="12"/>
          </p:nvPr>
        </p:nvSpPr>
        <p:spPr/>
        <p:txBody>
          <a:bodyPr/>
          <a:lstStyle/>
          <a:p>
            <a:fld id="{A17EA50A-922D-41E6-B4A1-D010480F0D51}" type="slidenum">
              <a:rPr lang="en-US" altLang="zh-CN" smtClean="0"/>
              <a:pPr/>
              <a:t>20</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idx="1"/>
          </p:nvPr>
        </p:nvSpPr>
        <p:spPr>
          <a:xfrm>
            <a:off x="503238" y="742950"/>
            <a:ext cx="7924800" cy="5638800"/>
          </a:xfrm>
        </p:spPr>
        <p:txBody>
          <a:bodyPr/>
          <a:lstStyle/>
          <a:p>
            <a:pPr>
              <a:spcBef>
                <a:spcPct val="15000"/>
              </a:spcBef>
              <a:buClrTx/>
              <a:buSzPct val="50000"/>
            </a:pPr>
            <a:r>
              <a:rPr lang="zh-CN" altLang="en-US" sz="3000" b="1" dirty="0" smtClean="0">
                <a:latin typeface="Times New Roman" pitchFamily="18" charset="0"/>
                <a:ea typeface="仿宋_GB2312" pitchFamily="49" charset="-122"/>
              </a:rPr>
              <a:t>辅助数组</a:t>
            </a:r>
            <a:r>
              <a:rPr lang="en-US" altLang="zh-CN" sz="3000" b="1" dirty="0" smtClean="0">
                <a:latin typeface="Times New Roman" pitchFamily="18" charset="0"/>
                <a:ea typeface="仿宋_GB2312" pitchFamily="49" charset="-122"/>
              </a:rPr>
              <a:t>visited[ ]</a:t>
            </a:r>
            <a:r>
              <a:rPr lang="zh-CN" altLang="en-US" sz="3000" b="1" dirty="0" smtClean="0">
                <a:latin typeface="Times New Roman" pitchFamily="18" charset="0"/>
                <a:ea typeface="仿宋_GB2312" pitchFamily="49" charset="-122"/>
              </a:rPr>
              <a:t>的初始状态为 </a:t>
            </a:r>
            <a:r>
              <a:rPr lang="en-US" altLang="zh-CN" sz="3000" b="1" dirty="0" smtClean="0">
                <a:latin typeface="Times New Roman" pitchFamily="18" charset="0"/>
                <a:ea typeface="仿宋_GB2312" pitchFamily="49" charset="-122"/>
              </a:rPr>
              <a:t>0, </a:t>
            </a:r>
            <a:r>
              <a:rPr lang="zh-CN" altLang="en-US" sz="3000" b="1" dirty="0" smtClean="0">
                <a:latin typeface="Times New Roman" pitchFamily="18" charset="0"/>
                <a:ea typeface="仿宋_GB2312" pitchFamily="49" charset="-122"/>
              </a:rPr>
              <a:t>在图的遍历过程中</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一旦某一个顶点 </a:t>
            </a:r>
            <a:r>
              <a:rPr lang="en-US" altLang="zh-CN" sz="3000" b="1" i="1" dirty="0" err="1" smtClean="0">
                <a:latin typeface="Times New Roman" pitchFamily="18" charset="0"/>
                <a:ea typeface="仿宋_GB2312" pitchFamily="49" charset="-122"/>
              </a:rPr>
              <a:t>i</a:t>
            </a:r>
            <a:r>
              <a:rPr lang="en-US" altLang="zh-CN" sz="3000" b="1" i="1" baseline="-25000"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被访问</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就立即让</a:t>
            </a:r>
            <a:r>
              <a:rPr lang="en-US" altLang="zh-CN" sz="3000" b="1" dirty="0" smtClean="0">
                <a:latin typeface="Times New Roman" pitchFamily="18" charset="0"/>
                <a:ea typeface="仿宋_GB2312" pitchFamily="49" charset="-122"/>
              </a:rPr>
              <a:t>visited[</a:t>
            </a:r>
            <a:r>
              <a:rPr lang="en-US" altLang="zh-CN" sz="3000" b="1" dirty="0" err="1"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为 </a:t>
            </a:r>
            <a:r>
              <a:rPr lang="en-US" altLang="zh-CN" sz="3000" b="1" dirty="0" smtClean="0">
                <a:latin typeface="Times New Roman" pitchFamily="18" charset="0"/>
                <a:ea typeface="仿宋_GB2312" pitchFamily="49" charset="-122"/>
              </a:rPr>
              <a:t>1, </a:t>
            </a:r>
            <a:r>
              <a:rPr lang="zh-CN" altLang="en-US" sz="3000" b="1" dirty="0" smtClean="0">
                <a:latin typeface="Times New Roman" pitchFamily="18" charset="0"/>
                <a:ea typeface="仿宋_GB2312" pitchFamily="49" charset="-122"/>
              </a:rPr>
              <a:t>防止它被多次访问。</a:t>
            </a:r>
          </a:p>
          <a:p>
            <a:pPr>
              <a:spcBef>
                <a:spcPct val="15000"/>
              </a:spcBef>
              <a:buClrTx/>
              <a:buSzPct val="50000"/>
            </a:pPr>
            <a:r>
              <a:rPr lang="zh-CN" altLang="en-US" sz="3000" b="1" dirty="0" smtClean="0">
                <a:solidFill>
                  <a:srgbClr val="FFFF66"/>
                </a:solidFill>
                <a:latin typeface="Times New Roman" pitchFamily="18" charset="0"/>
                <a:ea typeface="仿宋_GB2312" pitchFamily="49" charset="-122"/>
              </a:rPr>
              <a:t>两类图遍历的算法</a:t>
            </a:r>
            <a:endParaRPr lang="en-US" altLang="zh-CN" sz="3000" b="1" dirty="0">
              <a:solidFill>
                <a:srgbClr val="FFFF66"/>
              </a:solidFill>
              <a:latin typeface="Times New Roman" pitchFamily="18" charset="0"/>
              <a:ea typeface="仿宋_GB2312" pitchFamily="49" charset="-122"/>
            </a:endParaRPr>
          </a:p>
          <a:p>
            <a:pPr lvl="1">
              <a:spcBef>
                <a:spcPct val="15000"/>
              </a:spcBef>
              <a:buClrTx/>
              <a:buSzPct val="50000"/>
              <a:buFont typeface="Wingdings" pitchFamily="2" charset="2"/>
              <a:buChar char="u"/>
            </a:pPr>
            <a:r>
              <a:rPr lang="zh-CN" altLang="en-US" sz="3000" b="1" dirty="0">
                <a:solidFill>
                  <a:srgbClr val="FFFF66"/>
                </a:solidFill>
                <a:latin typeface="Times New Roman" pitchFamily="18" charset="0"/>
                <a:ea typeface="仿宋_GB2312" pitchFamily="49" charset="-122"/>
              </a:rPr>
              <a:t>深度优先搜索</a:t>
            </a:r>
            <a:r>
              <a:rPr lang="zh-CN" altLang="en-US" sz="3000" b="1" dirty="0">
                <a:solidFill>
                  <a:srgbClr val="FFFF66"/>
                </a:solidFill>
                <a:latin typeface="Times New Roman" pitchFamily="18" charset="0"/>
                <a:ea typeface="仿宋_GB2312" pitchFamily="49" charset="-122"/>
                <a:hlinkClick r:id="rId2" action="ppaction://hlinksldjump"/>
              </a:rPr>
              <a:t> </a:t>
            </a:r>
          </a:p>
          <a:p>
            <a:pPr lvl="1">
              <a:spcBef>
                <a:spcPct val="15000"/>
              </a:spcBef>
              <a:buClrTx/>
              <a:buSzPct val="50000"/>
              <a:buFont typeface="Wingdings" pitchFamily="2" charset="2"/>
              <a:buNone/>
            </a:pPr>
            <a:r>
              <a:rPr lang="en-US" altLang="en-US" sz="3000" b="1" dirty="0">
                <a:solidFill>
                  <a:srgbClr val="FFFF66"/>
                </a:solidFill>
                <a:latin typeface="Times New Roman" pitchFamily="18" charset="0"/>
                <a:ea typeface="仿宋_GB2312" pitchFamily="49" charset="-122"/>
              </a:rPr>
              <a:t>         </a:t>
            </a:r>
            <a:r>
              <a:rPr lang="en-US" altLang="zh-CN" sz="3000" b="1" dirty="0">
                <a:solidFill>
                  <a:srgbClr val="FFFF66"/>
                </a:solidFill>
                <a:latin typeface="Times New Roman" pitchFamily="18" charset="0"/>
                <a:ea typeface="仿宋_GB2312" pitchFamily="49" charset="-122"/>
              </a:rPr>
              <a:t>DFS (Depth First Search)</a:t>
            </a:r>
          </a:p>
          <a:p>
            <a:pPr lvl="1">
              <a:spcBef>
                <a:spcPct val="15000"/>
              </a:spcBef>
              <a:buClrTx/>
              <a:buSzPct val="50000"/>
              <a:buFont typeface="Wingdings" pitchFamily="2" charset="2"/>
              <a:buChar char="u"/>
            </a:pPr>
            <a:r>
              <a:rPr lang="zh-CN" altLang="en-US" sz="3000" b="1" dirty="0">
                <a:solidFill>
                  <a:srgbClr val="FFFF66"/>
                </a:solidFill>
                <a:latin typeface="Times New Roman" pitchFamily="18" charset="0"/>
                <a:ea typeface="仿宋_GB2312" pitchFamily="49" charset="-122"/>
              </a:rPr>
              <a:t>广度优先搜索</a:t>
            </a:r>
            <a:r>
              <a:rPr lang="zh-CN" altLang="en-US" sz="3000" b="1" dirty="0">
                <a:solidFill>
                  <a:srgbClr val="FFFF66"/>
                </a:solidFill>
                <a:latin typeface="Times New Roman" pitchFamily="18" charset="0"/>
                <a:ea typeface="仿宋_GB2312" pitchFamily="49" charset="-122"/>
                <a:hlinkClick r:id="rId2" action="ppaction://hlinksldjump"/>
              </a:rPr>
              <a:t> </a:t>
            </a:r>
          </a:p>
          <a:p>
            <a:pPr lvl="1">
              <a:spcBef>
                <a:spcPct val="15000"/>
              </a:spcBef>
              <a:buClrTx/>
              <a:buSzPct val="50000"/>
              <a:buFont typeface="Wingdings" pitchFamily="2" charset="2"/>
              <a:buNone/>
            </a:pPr>
            <a:r>
              <a:rPr lang="zh-CN" altLang="en-US" sz="3000" b="1" dirty="0">
                <a:solidFill>
                  <a:srgbClr val="FFFF66"/>
                </a:solidFill>
                <a:latin typeface="Times New Roman" pitchFamily="18" charset="0"/>
                <a:ea typeface="仿宋_GB2312" pitchFamily="49" charset="-122"/>
              </a:rPr>
              <a:t>         </a:t>
            </a:r>
            <a:r>
              <a:rPr lang="en-US" altLang="zh-CN" sz="3000" b="1" dirty="0">
                <a:solidFill>
                  <a:srgbClr val="FFFF66"/>
                </a:solidFill>
                <a:latin typeface="Times New Roman" pitchFamily="18" charset="0"/>
                <a:ea typeface="仿宋_GB2312" pitchFamily="49" charset="-122"/>
              </a:rPr>
              <a:t>BFS (Breadth First Search)</a:t>
            </a:r>
          </a:p>
        </p:txBody>
      </p:sp>
      <p:sp>
        <p:nvSpPr>
          <p:cNvPr id="9" name="灯片编号占位符 8"/>
          <p:cNvSpPr>
            <a:spLocks noGrp="1"/>
          </p:cNvSpPr>
          <p:nvPr>
            <p:ph type="sldNum" sz="quarter" idx="12"/>
          </p:nvPr>
        </p:nvSpPr>
        <p:spPr/>
        <p:txBody>
          <a:bodyPr/>
          <a:lstStyle/>
          <a:p>
            <a:fld id="{A17EA50A-922D-41E6-B4A1-D010480F0D51}" type="slidenum">
              <a:rPr lang="en-US" altLang="zh-CN" smtClean="0"/>
              <a:pPr/>
              <a:t>21</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6" name="Rectangle 8"/>
          <p:cNvSpPr>
            <a:spLocks noGrp="1" noChangeArrowheads="1"/>
          </p:cNvSpPr>
          <p:nvPr>
            <p:ph type="title"/>
          </p:nvPr>
        </p:nvSpPr>
        <p:spPr>
          <a:xfrm>
            <a:off x="314325" y="116632"/>
            <a:ext cx="8686800" cy="1004888"/>
          </a:xfrm>
        </p:spPr>
        <p:txBody>
          <a:bodyPr>
            <a:normAutofit fontScale="90000"/>
          </a:bodyPr>
          <a:lstStyle/>
          <a:p>
            <a:pPr algn="just"/>
            <a:r>
              <a:rPr lang="en-US" altLang="zh-CN" sz="4000" dirty="0" smtClean="0">
                <a:latin typeface="华文新魏" pitchFamily="2" charset="-122"/>
                <a:ea typeface="华文新魏" pitchFamily="2" charset="-122"/>
              </a:rPr>
              <a:t>7.3.1</a:t>
            </a:r>
            <a:r>
              <a:rPr lang="zh-CN" altLang="en-US" sz="4000" dirty="0" smtClean="0">
                <a:latin typeface="华文新魏" pitchFamily="2" charset="-122"/>
                <a:ea typeface="华文新魏" pitchFamily="2" charset="-122"/>
              </a:rPr>
              <a:t>深度优先搜索</a:t>
            </a:r>
            <a:r>
              <a:rPr lang="en-US" altLang="zh-CN" sz="4000" dirty="0">
                <a:latin typeface="华文新魏" pitchFamily="2" charset="-122"/>
                <a:ea typeface="华文新魏" pitchFamily="2" charset="-122"/>
              </a:rPr>
              <a:t>DFS</a:t>
            </a:r>
            <a:r>
              <a:rPr lang="en-US" altLang="zh-CN" sz="4000" i="1" dirty="0">
                <a:latin typeface="华文新魏" pitchFamily="2" charset="-122"/>
                <a:ea typeface="华文新魏" pitchFamily="2" charset="-122"/>
              </a:rPr>
              <a:t> </a:t>
            </a:r>
            <a:r>
              <a:rPr lang="en-US" altLang="zh-CN" sz="4000" dirty="0">
                <a:latin typeface="华文新魏" pitchFamily="2" charset="-122"/>
                <a:ea typeface="华文新魏" pitchFamily="2" charset="-122"/>
              </a:rPr>
              <a:t>(Depth First Search)</a:t>
            </a:r>
          </a:p>
        </p:txBody>
      </p:sp>
      <p:sp>
        <p:nvSpPr>
          <p:cNvPr id="350217" name="Rectangle 9"/>
          <p:cNvSpPr>
            <a:spLocks noGrp="1" noChangeArrowheads="1"/>
          </p:cNvSpPr>
          <p:nvPr>
            <p:ph idx="1"/>
          </p:nvPr>
        </p:nvSpPr>
        <p:spPr>
          <a:xfrm>
            <a:off x="479425" y="1195388"/>
            <a:ext cx="5029200" cy="685800"/>
          </a:xfrm>
        </p:spPr>
        <p:txBody>
          <a:bodyPr/>
          <a:lstStyle/>
          <a:p>
            <a:pPr>
              <a:buClrTx/>
              <a:buSzPct val="50000"/>
            </a:pPr>
            <a:r>
              <a:rPr lang="zh-CN" altLang="en-US" sz="3000" b="1" dirty="0">
                <a:ea typeface="仿宋_GB2312" pitchFamily="49" charset="-122"/>
              </a:rPr>
              <a:t>深度优先搜索的示例</a:t>
            </a:r>
            <a:endParaRPr lang="zh-CN" altLang="en-US" sz="3000" dirty="0">
              <a:ea typeface="仿宋_GB2312" pitchFamily="49" charset="-122"/>
            </a:endParaRPr>
          </a:p>
        </p:txBody>
      </p:sp>
      <p:grpSp>
        <p:nvGrpSpPr>
          <p:cNvPr id="350300" name="Group 92"/>
          <p:cNvGrpSpPr>
            <a:grpSpLocks/>
          </p:cNvGrpSpPr>
          <p:nvPr/>
        </p:nvGrpSpPr>
        <p:grpSpPr bwMode="auto">
          <a:xfrm>
            <a:off x="374650" y="1697038"/>
            <a:ext cx="8248650" cy="3784600"/>
            <a:chOff x="236" y="1122"/>
            <a:chExt cx="5196" cy="2154"/>
          </a:xfrm>
        </p:grpSpPr>
        <p:sp>
          <p:nvSpPr>
            <p:cNvPr id="350210" name="Line 2"/>
            <p:cNvSpPr>
              <a:spLocks noChangeShapeType="1"/>
            </p:cNvSpPr>
            <p:nvPr/>
          </p:nvSpPr>
          <p:spPr bwMode="auto">
            <a:xfrm>
              <a:off x="4272" y="1728"/>
              <a:ext cx="0" cy="336"/>
            </a:xfrm>
            <a:prstGeom prst="line">
              <a:avLst/>
            </a:prstGeom>
            <a:noFill/>
            <a:ln w="28575">
              <a:solidFill>
                <a:schemeClr val="tx2"/>
              </a:solidFill>
              <a:round/>
              <a:headEnd/>
              <a:tailEnd/>
            </a:ln>
            <a:effectLst/>
          </p:spPr>
          <p:txBody>
            <a:bodyPr wrap="none" anchor="ctr"/>
            <a:lstStyle/>
            <a:p>
              <a:endParaRPr lang="zh-CN" altLang="en-US"/>
            </a:p>
          </p:txBody>
        </p:sp>
        <p:sp>
          <p:nvSpPr>
            <p:cNvPr id="350211" name="Line 3"/>
            <p:cNvSpPr>
              <a:spLocks noChangeShapeType="1"/>
            </p:cNvSpPr>
            <p:nvPr/>
          </p:nvSpPr>
          <p:spPr bwMode="auto">
            <a:xfrm flipV="1">
              <a:off x="720" y="2256"/>
              <a:ext cx="528" cy="480"/>
            </a:xfrm>
            <a:prstGeom prst="line">
              <a:avLst/>
            </a:prstGeom>
            <a:noFill/>
            <a:ln w="28575">
              <a:solidFill>
                <a:schemeClr val="tx2"/>
              </a:solidFill>
              <a:round/>
              <a:headEnd/>
              <a:tailEnd/>
            </a:ln>
            <a:effectLst/>
          </p:spPr>
          <p:txBody>
            <a:bodyPr wrap="none" anchor="ctr"/>
            <a:lstStyle/>
            <a:p>
              <a:endParaRPr lang="zh-CN" altLang="en-US"/>
            </a:p>
          </p:txBody>
        </p:sp>
        <p:sp>
          <p:nvSpPr>
            <p:cNvPr id="350212" name="Line 4"/>
            <p:cNvSpPr>
              <a:spLocks noChangeShapeType="1"/>
            </p:cNvSpPr>
            <p:nvPr/>
          </p:nvSpPr>
          <p:spPr bwMode="auto">
            <a:xfrm>
              <a:off x="720" y="1680"/>
              <a:ext cx="576" cy="432"/>
            </a:xfrm>
            <a:prstGeom prst="line">
              <a:avLst/>
            </a:prstGeom>
            <a:noFill/>
            <a:ln w="28575">
              <a:solidFill>
                <a:schemeClr val="tx2"/>
              </a:solidFill>
              <a:round/>
              <a:headEnd/>
              <a:tailEnd/>
            </a:ln>
            <a:effectLst/>
          </p:spPr>
          <p:txBody>
            <a:bodyPr wrap="none" anchor="ctr"/>
            <a:lstStyle/>
            <a:p>
              <a:endParaRPr lang="zh-CN" altLang="en-US"/>
            </a:p>
          </p:txBody>
        </p:sp>
        <p:sp>
          <p:nvSpPr>
            <p:cNvPr id="350213" name="Line 5"/>
            <p:cNvSpPr>
              <a:spLocks noChangeShapeType="1"/>
            </p:cNvSpPr>
            <p:nvPr/>
          </p:nvSpPr>
          <p:spPr bwMode="auto">
            <a:xfrm>
              <a:off x="1344" y="1680"/>
              <a:ext cx="0" cy="336"/>
            </a:xfrm>
            <a:prstGeom prst="line">
              <a:avLst/>
            </a:prstGeom>
            <a:noFill/>
            <a:ln w="28575">
              <a:solidFill>
                <a:schemeClr val="tx2"/>
              </a:solidFill>
              <a:round/>
              <a:headEnd/>
              <a:tailEnd/>
            </a:ln>
            <a:effectLst/>
          </p:spPr>
          <p:txBody>
            <a:bodyPr wrap="none" anchor="ctr"/>
            <a:lstStyle/>
            <a:p>
              <a:endParaRPr lang="zh-CN" altLang="en-US"/>
            </a:p>
          </p:txBody>
        </p:sp>
        <p:sp>
          <p:nvSpPr>
            <p:cNvPr id="350214" name="Line 6"/>
            <p:cNvSpPr>
              <a:spLocks noChangeShapeType="1"/>
            </p:cNvSpPr>
            <p:nvPr/>
          </p:nvSpPr>
          <p:spPr bwMode="auto">
            <a:xfrm>
              <a:off x="720" y="2832"/>
              <a:ext cx="1248" cy="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350215" name="Line 7"/>
            <p:cNvSpPr>
              <a:spLocks noChangeShapeType="1"/>
            </p:cNvSpPr>
            <p:nvPr/>
          </p:nvSpPr>
          <p:spPr bwMode="auto">
            <a:xfrm>
              <a:off x="624" y="1737"/>
              <a:ext cx="0" cy="1008"/>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350218" name="Line 10"/>
            <p:cNvSpPr>
              <a:spLocks noChangeShapeType="1"/>
            </p:cNvSpPr>
            <p:nvPr/>
          </p:nvSpPr>
          <p:spPr bwMode="auto">
            <a:xfrm>
              <a:off x="720" y="1584"/>
              <a:ext cx="1248" cy="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350219" name="Oval 11" descr="羊皮纸"/>
            <p:cNvSpPr>
              <a:spLocks noChangeArrowheads="1"/>
            </p:cNvSpPr>
            <p:nvPr/>
          </p:nvSpPr>
          <p:spPr bwMode="auto">
            <a:xfrm>
              <a:off x="480" y="1449"/>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20" name="Oval 12" descr="羊皮纸"/>
            <p:cNvSpPr>
              <a:spLocks noChangeArrowheads="1"/>
            </p:cNvSpPr>
            <p:nvPr/>
          </p:nvSpPr>
          <p:spPr bwMode="auto">
            <a:xfrm>
              <a:off x="1968" y="1449"/>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21" name="Oval 13" descr="羊皮纸"/>
            <p:cNvSpPr>
              <a:spLocks noChangeArrowheads="1"/>
            </p:cNvSpPr>
            <p:nvPr/>
          </p:nvSpPr>
          <p:spPr bwMode="auto">
            <a:xfrm>
              <a:off x="480" y="2033"/>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22" name="Oval 14" descr="羊皮纸"/>
            <p:cNvSpPr>
              <a:spLocks noChangeArrowheads="1"/>
            </p:cNvSpPr>
            <p:nvPr/>
          </p:nvSpPr>
          <p:spPr bwMode="auto">
            <a:xfrm>
              <a:off x="480" y="2697"/>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23" name="Oval 15" descr="羊皮纸"/>
            <p:cNvSpPr>
              <a:spLocks noChangeArrowheads="1"/>
            </p:cNvSpPr>
            <p:nvPr/>
          </p:nvSpPr>
          <p:spPr bwMode="auto">
            <a:xfrm>
              <a:off x="1200" y="2016"/>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24" name="Text Box 16"/>
            <p:cNvSpPr txBox="1">
              <a:spLocks noChangeArrowheads="1"/>
            </p:cNvSpPr>
            <p:nvPr/>
          </p:nvSpPr>
          <p:spPr bwMode="auto">
            <a:xfrm>
              <a:off x="490" y="1434"/>
              <a:ext cx="266" cy="278"/>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A</a:t>
              </a:r>
              <a:endParaRPr kumimoji="1" lang="en-US" altLang="zh-CN" sz="2600" dirty="0">
                <a:solidFill>
                  <a:srgbClr val="002060"/>
                </a:solidFill>
                <a:ea typeface="宋体" pitchFamily="2" charset="-122"/>
              </a:endParaRPr>
            </a:p>
          </p:txBody>
        </p:sp>
        <p:sp>
          <p:nvSpPr>
            <p:cNvPr id="350225" name="Text Box 17"/>
            <p:cNvSpPr txBox="1">
              <a:spLocks noChangeArrowheads="1"/>
            </p:cNvSpPr>
            <p:nvPr/>
          </p:nvSpPr>
          <p:spPr bwMode="auto">
            <a:xfrm>
              <a:off x="1210" y="2018"/>
              <a:ext cx="266" cy="279"/>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C</a:t>
              </a:r>
              <a:endParaRPr kumimoji="1" lang="en-US" altLang="zh-CN" sz="2600" dirty="0">
                <a:solidFill>
                  <a:srgbClr val="002060"/>
                </a:solidFill>
                <a:ea typeface="宋体" pitchFamily="2" charset="-122"/>
              </a:endParaRPr>
            </a:p>
          </p:txBody>
        </p:sp>
        <p:sp>
          <p:nvSpPr>
            <p:cNvPr id="350226" name="Text Box 18"/>
            <p:cNvSpPr txBox="1">
              <a:spLocks noChangeArrowheads="1"/>
            </p:cNvSpPr>
            <p:nvPr/>
          </p:nvSpPr>
          <p:spPr bwMode="auto">
            <a:xfrm>
              <a:off x="490" y="2018"/>
              <a:ext cx="266" cy="279"/>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D</a:t>
              </a:r>
              <a:endParaRPr kumimoji="1" lang="en-US" altLang="zh-CN" sz="2600" dirty="0">
                <a:solidFill>
                  <a:srgbClr val="002060"/>
                </a:solidFill>
                <a:ea typeface="宋体" pitchFamily="2" charset="-122"/>
              </a:endParaRPr>
            </a:p>
          </p:txBody>
        </p:sp>
        <p:sp>
          <p:nvSpPr>
            <p:cNvPr id="350227" name="Text Box 19"/>
            <p:cNvSpPr txBox="1">
              <a:spLocks noChangeArrowheads="1"/>
            </p:cNvSpPr>
            <p:nvPr/>
          </p:nvSpPr>
          <p:spPr bwMode="auto">
            <a:xfrm>
              <a:off x="1991" y="1451"/>
              <a:ext cx="255" cy="278"/>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E</a:t>
              </a:r>
              <a:endParaRPr kumimoji="1" lang="en-US" altLang="zh-CN" sz="2600" dirty="0">
                <a:solidFill>
                  <a:srgbClr val="002060"/>
                </a:solidFill>
                <a:ea typeface="宋体" pitchFamily="2" charset="-122"/>
              </a:endParaRPr>
            </a:p>
          </p:txBody>
        </p:sp>
        <p:sp>
          <p:nvSpPr>
            <p:cNvPr id="350228" name="Oval 20" descr="羊皮纸"/>
            <p:cNvSpPr>
              <a:spLocks noChangeArrowheads="1"/>
            </p:cNvSpPr>
            <p:nvPr/>
          </p:nvSpPr>
          <p:spPr bwMode="auto">
            <a:xfrm>
              <a:off x="1200" y="1440"/>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29" name="Line 21"/>
            <p:cNvSpPr>
              <a:spLocks noChangeShapeType="1"/>
            </p:cNvSpPr>
            <p:nvPr/>
          </p:nvSpPr>
          <p:spPr bwMode="auto">
            <a:xfrm>
              <a:off x="2112" y="1728"/>
              <a:ext cx="0" cy="336"/>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350230" name="Oval 22" descr="羊皮纸"/>
            <p:cNvSpPr>
              <a:spLocks noChangeArrowheads="1"/>
            </p:cNvSpPr>
            <p:nvPr/>
          </p:nvSpPr>
          <p:spPr bwMode="auto">
            <a:xfrm>
              <a:off x="1968" y="2024"/>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31" name="Oval 23" descr="羊皮纸"/>
            <p:cNvSpPr>
              <a:spLocks noChangeArrowheads="1"/>
            </p:cNvSpPr>
            <p:nvPr/>
          </p:nvSpPr>
          <p:spPr bwMode="auto">
            <a:xfrm>
              <a:off x="1968" y="2688"/>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32" name="Text Box 24"/>
            <p:cNvSpPr txBox="1">
              <a:spLocks noChangeArrowheads="1"/>
            </p:cNvSpPr>
            <p:nvPr/>
          </p:nvSpPr>
          <p:spPr bwMode="auto">
            <a:xfrm>
              <a:off x="1978" y="2009"/>
              <a:ext cx="278" cy="279"/>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G</a:t>
              </a:r>
              <a:endParaRPr kumimoji="1" lang="en-US" altLang="zh-CN" sz="2600" dirty="0">
                <a:solidFill>
                  <a:srgbClr val="002060"/>
                </a:solidFill>
                <a:ea typeface="宋体" pitchFamily="2" charset="-122"/>
              </a:endParaRPr>
            </a:p>
          </p:txBody>
        </p:sp>
        <p:sp>
          <p:nvSpPr>
            <p:cNvPr id="350233" name="Text Box 25"/>
            <p:cNvSpPr txBox="1">
              <a:spLocks noChangeArrowheads="1"/>
            </p:cNvSpPr>
            <p:nvPr/>
          </p:nvSpPr>
          <p:spPr bwMode="auto">
            <a:xfrm>
              <a:off x="1210" y="1442"/>
              <a:ext cx="266" cy="278"/>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B</a:t>
              </a:r>
              <a:endParaRPr kumimoji="1" lang="en-US" altLang="zh-CN" sz="2600" dirty="0">
                <a:solidFill>
                  <a:srgbClr val="002060"/>
                </a:solidFill>
                <a:ea typeface="宋体" pitchFamily="2" charset="-122"/>
              </a:endParaRPr>
            </a:p>
          </p:txBody>
        </p:sp>
        <p:sp>
          <p:nvSpPr>
            <p:cNvPr id="350234" name="Text Box 26"/>
            <p:cNvSpPr txBox="1">
              <a:spLocks noChangeArrowheads="1"/>
            </p:cNvSpPr>
            <p:nvPr/>
          </p:nvSpPr>
          <p:spPr bwMode="auto">
            <a:xfrm>
              <a:off x="515" y="2699"/>
              <a:ext cx="243" cy="278"/>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F</a:t>
              </a:r>
              <a:endParaRPr kumimoji="1" lang="en-US" altLang="zh-CN" sz="2600" dirty="0">
                <a:solidFill>
                  <a:srgbClr val="002060"/>
                </a:solidFill>
                <a:ea typeface="宋体" pitchFamily="2" charset="-122"/>
              </a:endParaRPr>
            </a:p>
          </p:txBody>
        </p:sp>
        <p:sp>
          <p:nvSpPr>
            <p:cNvPr id="350235" name="Text Box 27"/>
            <p:cNvSpPr txBox="1">
              <a:spLocks noChangeArrowheads="1"/>
            </p:cNvSpPr>
            <p:nvPr/>
          </p:nvSpPr>
          <p:spPr bwMode="auto">
            <a:xfrm>
              <a:off x="2030" y="2690"/>
              <a:ext cx="174" cy="278"/>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I</a:t>
              </a:r>
              <a:endParaRPr kumimoji="1" lang="en-US" altLang="zh-CN" sz="2600" dirty="0">
                <a:solidFill>
                  <a:srgbClr val="002060"/>
                </a:solidFill>
                <a:ea typeface="宋体" pitchFamily="2" charset="-122"/>
              </a:endParaRPr>
            </a:p>
          </p:txBody>
        </p:sp>
        <p:sp>
          <p:nvSpPr>
            <p:cNvPr id="350236" name="Oval 28" descr="羊皮纸"/>
            <p:cNvSpPr>
              <a:spLocks noChangeArrowheads="1"/>
            </p:cNvSpPr>
            <p:nvPr/>
          </p:nvSpPr>
          <p:spPr bwMode="auto">
            <a:xfrm>
              <a:off x="1200" y="2688"/>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37" name="Text Box 29"/>
            <p:cNvSpPr txBox="1">
              <a:spLocks noChangeArrowheads="1"/>
            </p:cNvSpPr>
            <p:nvPr/>
          </p:nvSpPr>
          <p:spPr bwMode="auto">
            <a:xfrm>
              <a:off x="1210" y="2690"/>
              <a:ext cx="266" cy="278"/>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H</a:t>
              </a:r>
              <a:endParaRPr kumimoji="1" lang="en-US" altLang="zh-CN" sz="2600" dirty="0">
                <a:solidFill>
                  <a:srgbClr val="002060"/>
                </a:solidFill>
                <a:ea typeface="宋体" pitchFamily="2" charset="-122"/>
              </a:endParaRPr>
            </a:p>
          </p:txBody>
        </p:sp>
        <p:sp>
          <p:nvSpPr>
            <p:cNvPr id="350238" name="Line 30"/>
            <p:cNvSpPr>
              <a:spLocks noChangeShapeType="1"/>
            </p:cNvSpPr>
            <p:nvPr/>
          </p:nvSpPr>
          <p:spPr bwMode="auto">
            <a:xfrm flipV="1">
              <a:off x="3636" y="2264"/>
              <a:ext cx="528" cy="480"/>
            </a:xfrm>
            <a:prstGeom prst="line">
              <a:avLst/>
            </a:prstGeom>
            <a:noFill/>
            <a:ln w="28575">
              <a:solidFill>
                <a:schemeClr val="tx2"/>
              </a:solidFill>
              <a:round/>
              <a:headEnd/>
              <a:tailEnd/>
            </a:ln>
            <a:effectLst/>
          </p:spPr>
          <p:txBody>
            <a:bodyPr wrap="none" anchor="ctr"/>
            <a:lstStyle/>
            <a:p>
              <a:endParaRPr lang="zh-CN" altLang="en-US"/>
            </a:p>
          </p:txBody>
        </p:sp>
        <p:sp>
          <p:nvSpPr>
            <p:cNvPr id="350239" name="Line 31"/>
            <p:cNvSpPr>
              <a:spLocks noChangeShapeType="1"/>
            </p:cNvSpPr>
            <p:nvPr/>
          </p:nvSpPr>
          <p:spPr bwMode="auto">
            <a:xfrm>
              <a:off x="3636" y="2840"/>
              <a:ext cx="1248" cy="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350240" name="Line 32"/>
            <p:cNvSpPr>
              <a:spLocks noChangeShapeType="1"/>
            </p:cNvSpPr>
            <p:nvPr/>
          </p:nvSpPr>
          <p:spPr bwMode="auto">
            <a:xfrm flipH="1">
              <a:off x="3552" y="2256"/>
              <a:ext cx="0" cy="672"/>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350241" name="Line 33"/>
            <p:cNvSpPr>
              <a:spLocks noChangeShapeType="1"/>
            </p:cNvSpPr>
            <p:nvPr/>
          </p:nvSpPr>
          <p:spPr bwMode="auto">
            <a:xfrm>
              <a:off x="3636" y="1592"/>
              <a:ext cx="1248" cy="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350242" name="Oval 34" descr="羊皮纸"/>
            <p:cNvSpPr>
              <a:spLocks noChangeArrowheads="1"/>
            </p:cNvSpPr>
            <p:nvPr/>
          </p:nvSpPr>
          <p:spPr bwMode="auto">
            <a:xfrm>
              <a:off x="3396" y="1457"/>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43" name="Oval 35" descr="羊皮纸"/>
            <p:cNvSpPr>
              <a:spLocks noChangeArrowheads="1"/>
            </p:cNvSpPr>
            <p:nvPr/>
          </p:nvSpPr>
          <p:spPr bwMode="auto">
            <a:xfrm>
              <a:off x="4884" y="1457"/>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44" name="Oval 36" descr="羊皮纸"/>
            <p:cNvSpPr>
              <a:spLocks noChangeArrowheads="1"/>
            </p:cNvSpPr>
            <p:nvPr/>
          </p:nvSpPr>
          <p:spPr bwMode="auto">
            <a:xfrm>
              <a:off x="3396" y="2041"/>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45" name="Oval 37" descr="羊皮纸"/>
            <p:cNvSpPr>
              <a:spLocks noChangeArrowheads="1"/>
            </p:cNvSpPr>
            <p:nvPr/>
          </p:nvSpPr>
          <p:spPr bwMode="auto">
            <a:xfrm>
              <a:off x="3396" y="2705"/>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46" name="Oval 38" descr="羊皮纸"/>
            <p:cNvSpPr>
              <a:spLocks noChangeArrowheads="1"/>
            </p:cNvSpPr>
            <p:nvPr/>
          </p:nvSpPr>
          <p:spPr bwMode="auto">
            <a:xfrm>
              <a:off x="4116" y="2024"/>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47" name="Text Box 39"/>
            <p:cNvSpPr txBox="1">
              <a:spLocks noChangeArrowheads="1"/>
            </p:cNvSpPr>
            <p:nvPr/>
          </p:nvSpPr>
          <p:spPr bwMode="auto">
            <a:xfrm>
              <a:off x="3406" y="1434"/>
              <a:ext cx="266" cy="278"/>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A</a:t>
              </a:r>
              <a:endParaRPr kumimoji="1" lang="en-US" altLang="zh-CN" sz="2600" dirty="0">
                <a:solidFill>
                  <a:srgbClr val="002060"/>
                </a:solidFill>
                <a:ea typeface="宋体" pitchFamily="2" charset="-122"/>
              </a:endParaRPr>
            </a:p>
          </p:txBody>
        </p:sp>
        <p:sp>
          <p:nvSpPr>
            <p:cNvPr id="350248" name="Text Box 40"/>
            <p:cNvSpPr txBox="1">
              <a:spLocks noChangeArrowheads="1"/>
            </p:cNvSpPr>
            <p:nvPr/>
          </p:nvSpPr>
          <p:spPr bwMode="auto">
            <a:xfrm>
              <a:off x="4126" y="2018"/>
              <a:ext cx="266" cy="279"/>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C</a:t>
              </a:r>
              <a:endParaRPr kumimoji="1" lang="en-US" altLang="zh-CN" sz="2600" dirty="0">
                <a:solidFill>
                  <a:srgbClr val="002060"/>
                </a:solidFill>
                <a:ea typeface="宋体" pitchFamily="2" charset="-122"/>
              </a:endParaRPr>
            </a:p>
          </p:txBody>
        </p:sp>
        <p:sp>
          <p:nvSpPr>
            <p:cNvPr id="350249" name="Text Box 41"/>
            <p:cNvSpPr txBox="1">
              <a:spLocks noChangeArrowheads="1"/>
            </p:cNvSpPr>
            <p:nvPr/>
          </p:nvSpPr>
          <p:spPr bwMode="auto">
            <a:xfrm>
              <a:off x="3406" y="2018"/>
              <a:ext cx="266" cy="279"/>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D</a:t>
              </a:r>
              <a:endParaRPr kumimoji="1" lang="en-US" altLang="zh-CN" sz="2600" dirty="0">
                <a:solidFill>
                  <a:srgbClr val="002060"/>
                </a:solidFill>
                <a:ea typeface="宋体" pitchFamily="2" charset="-122"/>
              </a:endParaRPr>
            </a:p>
          </p:txBody>
        </p:sp>
        <p:sp>
          <p:nvSpPr>
            <p:cNvPr id="350250" name="Text Box 42"/>
            <p:cNvSpPr txBox="1">
              <a:spLocks noChangeArrowheads="1"/>
            </p:cNvSpPr>
            <p:nvPr/>
          </p:nvSpPr>
          <p:spPr bwMode="auto">
            <a:xfrm>
              <a:off x="4907" y="1451"/>
              <a:ext cx="255" cy="278"/>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E</a:t>
              </a:r>
              <a:endParaRPr kumimoji="1" lang="en-US" altLang="zh-CN" sz="2600" dirty="0">
                <a:solidFill>
                  <a:srgbClr val="002060"/>
                </a:solidFill>
                <a:ea typeface="宋体" pitchFamily="2" charset="-122"/>
              </a:endParaRPr>
            </a:p>
          </p:txBody>
        </p:sp>
        <p:sp>
          <p:nvSpPr>
            <p:cNvPr id="350251" name="Oval 43" descr="羊皮纸"/>
            <p:cNvSpPr>
              <a:spLocks noChangeArrowheads="1"/>
            </p:cNvSpPr>
            <p:nvPr/>
          </p:nvSpPr>
          <p:spPr bwMode="auto">
            <a:xfrm>
              <a:off x="4116" y="1448"/>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52" name="Line 44"/>
            <p:cNvSpPr>
              <a:spLocks noChangeShapeType="1"/>
            </p:cNvSpPr>
            <p:nvPr/>
          </p:nvSpPr>
          <p:spPr bwMode="auto">
            <a:xfrm>
              <a:off x="5028" y="1736"/>
              <a:ext cx="0" cy="336"/>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350253" name="Oval 45" descr="羊皮纸"/>
            <p:cNvSpPr>
              <a:spLocks noChangeArrowheads="1"/>
            </p:cNvSpPr>
            <p:nvPr/>
          </p:nvSpPr>
          <p:spPr bwMode="auto">
            <a:xfrm>
              <a:off x="4884" y="2032"/>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54" name="Oval 46" descr="羊皮纸"/>
            <p:cNvSpPr>
              <a:spLocks noChangeArrowheads="1"/>
            </p:cNvSpPr>
            <p:nvPr/>
          </p:nvSpPr>
          <p:spPr bwMode="auto">
            <a:xfrm>
              <a:off x="4884" y="2696"/>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55" name="Text Box 47"/>
            <p:cNvSpPr txBox="1">
              <a:spLocks noChangeArrowheads="1"/>
            </p:cNvSpPr>
            <p:nvPr/>
          </p:nvSpPr>
          <p:spPr bwMode="auto">
            <a:xfrm>
              <a:off x="4894" y="2009"/>
              <a:ext cx="278" cy="279"/>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G</a:t>
              </a:r>
              <a:endParaRPr kumimoji="1" lang="en-US" altLang="zh-CN" sz="2600" dirty="0">
                <a:solidFill>
                  <a:srgbClr val="002060"/>
                </a:solidFill>
                <a:ea typeface="宋体" pitchFamily="2" charset="-122"/>
              </a:endParaRPr>
            </a:p>
          </p:txBody>
        </p:sp>
        <p:sp>
          <p:nvSpPr>
            <p:cNvPr id="350256" name="Text Box 48"/>
            <p:cNvSpPr txBox="1">
              <a:spLocks noChangeArrowheads="1"/>
            </p:cNvSpPr>
            <p:nvPr/>
          </p:nvSpPr>
          <p:spPr bwMode="auto">
            <a:xfrm>
              <a:off x="4126" y="1442"/>
              <a:ext cx="266" cy="278"/>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B</a:t>
              </a:r>
              <a:endParaRPr kumimoji="1" lang="en-US" altLang="zh-CN" sz="2600" dirty="0">
                <a:solidFill>
                  <a:srgbClr val="002060"/>
                </a:solidFill>
                <a:ea typeface="宋体" pitchFamily="2" charset="-122"/>
              </a:endParaRPr>
            </a:p>
          </p:txBody>
        </p:sp>
        <p:sp>
          <p:nvSpPr>
            <p:cNvPr id="350257" name="Text Box 49"/>
            <p:cNvSpPr txBox="1">
              <a:spLocks noChangeArrowheads="1"/>
            </p:cNvSpPr>
            <p:nvPr/>
          </p:nvSpPr>
          <p:spPr bwMode="auto">
            <a:xfrm>
              <a:off x="3431" y="2699"/>
              <a:ext cx="243" cy="278"/>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F</a:t>
              </a:r>
              <a:endParaRPr kumimoji="1" lang="en-US" altLang="zh-CN" sz="2600" dirty="0">
                <a:solidFill>
                  <a:srgbClr val="002060"/>
                </a:solidFill>
                <a:ea typeface="宋体" pitchFamily="2" charset="-122"/>
              </a:endParaRPr>
            </a:p>
          </p:txBody>
        </p:sp>
        <p:sp>
          <p:nvSpPr>
            <p:cNvPr id="350258" name="Text Box 50"/>
            <p:cNvSpPr txBox="1">
              <a:spLocks noChangeArrowheads="1"/>
            </p:cNvSpPr>
            <p:nvPr/>
          </p:nvSpPr>
          <p:spPr bwMode="auto">
            <a:xfrm>
              <a:off x="4946" y="2690"/>
              <a:ext cx="174" cy="278"/>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I</a:t>
              </a:r>
              <a:endParaRPr kumimoji="1" lang="en-US" altLang="zh-CN" sz="2600" dirty="0">
                <a:solidFill>
                  <a:srgbClr val="002060"/>
                </a:solidFill>
                <a:ea typeface="宋体" pitchFamily="2" charset="-122"/>
              </a:endParaRPr>
            </a:p>
          </p:txBody>
        </p:sp>
        <p:sp>
          <p:nvSpPr>
            <p:cNvPr id="350259" name="Oval 51" descr="羊皮纸"/>
            <p:cNvSpPr>
              <a:spLocks noChangeArrowheads="1"/>
            </p:cNvSpPr>
            <p:nvPr/>
          </p:nvSpPr>
          <p:spPr bwMode="auto">
            <a:xfrm>
              <a:off x="4116" y="2696"/>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0260" name="Text Box 52"/>
            <p:cNvSpPr txBox="1">
              <a:spLocks noChangeArrowheads="1"/>
            </p:cNvSpPr>
            <p:nvPr/>
          </p:nvSpPr>
          <p:spPr bwMode="auto">
            <a:xfrm>
              <a:off x="4126" y="2690"/>
              <a:ext cx="266" cy="278"/>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H</a:t>
              </a:r>
              <a:endParaRPr kumimoji="1" lang="en-US" altLang="zh-CN" sz="2600" dirty="0">
                <a:solidFill>
                  <a:srgbClr val="002060"/>
                </a:solidFill>
                <a:ea typeface="宋体" pitchFamily="2" charset="-122"/>
              </a:endParaRPr>
            </a:p>
          </p:txBody>
        </p:sp>
        <p:sp>
          <p:nvSpPr>
            <p:cNvPr id="350261" name="Text Box 53"/>
            <p:cNvSpPr txBox="1">
              <a:spLocks noChangeArrowheads="1"/>
            </p:cNvSpPr>
            <p:nvPr/>
          </p:nvSpPr>
          <p:spPr bwMode="auto">
            <a:xfrm>
              <a:off x="492" y="1122"/>
              <a:ext cx="244" cy="330"/>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1</a:t>
              </a:r>
              <a:endParaRPr kumimoji="1" lang="en-US" altLang="zh-CN" sz="2800" b="1">
                <a:solidFill>
                  <a:srgbClr val="009900"/>
                </a:solidFill>
                <a:ea typeface="宋体" pitchFamily="2" charset="-122"/>
              </a:endParaRPr>
            </a:p>
          </p:txBody>
        </p:sp>
        <p:sp>
          <p:nvSpPr>
            <p:cNvPr id="350262" name="Text Box 54"/>
            <p:cNvSpPr txBox="1">
              <a:spLocks noChangeArrowheads="1"/>
            </p:cNvSpPr>
            <p:nvPr/>
          </p:nvSpPr>
          <p:spPr bwMode="auto">
            <a:xfrm>
              <a:off x="1244" y="1122"/>
              <a:ext cx="244" cy="330"/>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2</a:t>
              </a:r>
              <a:endParaRPr kumimoji="1" lang="en-US" altLang="zh-CN" sz="2800" b="1">
                <a:solidFill>
                  <a:srgbClr val="009900"/>
                </a:solidFill>
                <a:ea typeface="宋体" pitchFamily="2" charset="-122"/>
              </a:endParaRPr>
            </a:p>
          </p:txBody>
        </p:sp>
        <p:sp>
          <p:nvSpPr>
            <p:cNvPr id="350263" name="Text Box 55"/>
            <p:cNvSpPr txBox="1">
              <a:spLocks noChangeArrowheads="1"/>
            </p:cNvSpPr>
            <p:nvPr/>
          </p:nvSpPr>
          <p:spPr bwMode="auto">
            <a:xfrm>
              <a:off x="2012" y="1123"/>
              <a:ext cx="244" cy="330"/>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3</a:t>
              </a:r>
              <a:endParaRPr kumimoji="1" lang="en-US" altLang="zh-CN" sz="2800" b="1">
                <a:solidFill>
                  <a:srgbClr val="009900"/>
                </a:solidFill>
                <a:ea typeface="宋体" pitchFamily="2" charset="-122"/>
              </a:endParaRPr>
            </a:p>
          </p:txBody>
        </p:sp>
        <p:sp>
          <p:nvSpPr>
            <p:cNvPr id="350264" name="Text Box 56"/>
            <p:cNvSpPr txBox="1">
              <a:spLocks noChangeArrowheads="1"/>
            </p:cNvSpPr>
            <p:nvPr/>
          </p:nvSpPr>
          <p:spPr bwMode="auto">
            <a:xfrm>
              <a:off x="2256" y="1987"/>
              <a:ext cx="244" cy="329"/>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4</a:t>
              </a:r>
              <a:endParaRPr kumimoji="1" lang="en-US" altLang="zh-CN" sz="2800" b="1">
                <a:solidFill>
                  <a:srgbClr val="009900"/>
                </a:solidFill>
                <a:ea typeface="宋体" pitchFamily="2" charset="-122"/>
              </a:endParaRPr>
            </a:p>
          </p:txBody>
        </p:sp>
        <p:sp>
          <p:nvSpPr>
            <p:cNvPr id="350265" name="Line 57"/>
            <p:cNvSpPr>
              <a:spLocks noChangeShapeType="1"/>
            </p:cNvSpPr>
            <p:nvPr/>
          </p:nvSpPr>
          <p:spPr bwMode="auto">
            <a:xfrm>
              <a:off x="768" y="1440"/>
              <a:ext cx="432"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350266" name="Line 58"/>
            <p:cNvSpPr>
              <a:spLocks noChangeShapeType="1"/>
            </p:cNvSpPr>
            <p:nvPr/>
          </p:nvSpPr>
          <p:spPr bwMode="auto">
            <a:xfrm>
              <a:off x="1536" y="1440"/>
              <a:ext cx="432"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350267" name="Line 59"/>
            <p:cNvSpPr>
              <a:spLocks noChangeShapeType="1"/>
            </p:cNvSpPr>
            <p:nvPr/>
          </p:nvSpPr>
          <p:spPr bwMode="auto">
            <a:xfrm>
              <a:off x="2304" y="1728"/>
              <a:ext cx="0" cy="336"/>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350268" name="Line 60"/>
            <p:cNvSpPr>
              <a:spLocks noChangeShapeType="1"/>
            </p:cNvSpPr>
            <p:nvPr/>
          </p:nvSpPr>
          <p:spPr bwMode="auto">
            <a:xfrm>
              <a:off x="1536" y="1776"/>
              <a:ext cx="0" cy="336"/>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350269" name="Line 61"/>
            <p:cNvSpPr>
              <a:spLocks noChangeShapeType="1"/>
            </p:cNvSpPr>
            <p:nvPr/>
          </p:nvSpPr>
          <p:spPr bwMode="auto">
            <a:xfrm>
              <a:off x="1920" y="1776"/>
              <a:ext cx="0" cy="336"/>
            </a:xfrm>
            <a:prstGeom prst="line">
              <a:avLst/>
            </a:prstGeom>
            <a:noFill/>
            <a:ln w="28575">
              <a:solidFill>
                <a:srgbClr val="009900"/>
              </a:solidFill>
              <a:prstDash val="sysDot"/>
              <a:round/>
              <a:headEnd type="triangle" w="sm" len="lg"/>
              <a:tailEnd type="none" w="sm" len="lg"/>
            </a:ln>
            <a:effectLst/>
          </p:spPr>
          <p:txBody>
            <a:bodyPr wrap="none" anchor="ctr"/>
            <a:lstStyle/>
            <a:p>
              <a:endParaRPr lang="zh-CN" altLang="en-US"/>
            </a:p>
          </p:txBody>
        </p:sp>
        <p:sp>
          <p:nvSpPr>
            <p:cNvPr id="350270" name="Line 62"/>
            <p:cNvSpPr>
              <a:spLocks noChangeShapeType="1"/>
            </p:cNvSpPr>
            <p:nvPr/>
          </p:nvSpPr>
          <p:spPr bwMode="auto">
            <a:xfrm>
              <a:off x="1536" y="1728"/>
              <a:ext cx="384" cy="0"/>
            </a:xfrm>
            <a:prstGeom prst="line">
              <a:avLst/>
            </a:prstGeom>
            <a:noFill/>
            <a:ln w="28575">
              <a:solidFill>
                <a:srgbClr val="009900"/>
              </a:solidFill>
              <a:prstDash val="sysDot"/>
              <a:round/>
              <a:headEnd type="triangle" w="sm" len="lg"/>
              <a:tailEnd type="none" w="sm" len="lg"/>
            </a:ln>
            <a:effectLst/>
          </p:spPr>
          <p:txBody>
            <a:bodyPr wrap="none" anchor="ctr"/>
            <a:lstStyle/>
            <a:p>
              <a:endParaRPr lang="zh-CN" altLang="en-US"/>
            </a:p>
          </p:txBody>
        </p:sp>
        <p:sp>
          <p:nvSpPr>
            <p:cNvPr id="350271" name="Line 63"/>
            <p:cNvSpPr>
              <a:spLocks noChangeShapeType="1"/>
            </p:cNvSpPr>
            <p:nvPr/>
          </p:nvSpPr>
          <p:spPr bwMode="auto">
            <a:xfrm>
              <a:off x="1200" y="1680"/>
              <a:ext cx="0" cy="288"/>
            </a:xfrm>
            <a:prstGeom prst="line">
              <a:avLst/>
            </a:prstGeom>
            <a:noFill/>
            <a:ln w="28575">
              <a:solidFill>
                <a:srgbClr val="009900"/>
              </a:solidFill>
              <a:prstDash val="sysDot"/>
              <a:round/>
              <a:headEnd type="triangle" w="sm" len="lg"/>
              <a:tailEnd type="none" w="sm" len="lg"/>
            </a:ln>
            <a:effectLst/>
          </p:spPr>
          <p:txBody>
            <a:bodyPr wrap="none" anchor="ctr"/>
            <a:lstStyle/>
            <a:p>
              <a:endParaRPr lang="zh-CN" altLang="en-US"/>
            </a:p>
          </p:txBody>
        </p:sp>
        <p:sp>
          <p:nvSpPr>
            <p:cNvPr id="350272" name="Line 64"/>
            <p:cNvSpPr>
              <a:spLocks noChangeShapeType="1"/>
            </p:cNvSpPr>
            <p:nvPr/>
          </p:nvSpPr>
          <p:spPr bwMode="auto">
            <a:xfrm>
              <a:off x="864" y="1728"/>
              <a:ext cx="288" cy="0"/>
            </a:xfrm>
            <a:prstGeom prst="line">
              <a:avLst/>
            </a:prstGeom>
            <a:noFill/>
            <a:ln w="28575">
              <a:solidFill>
                <a:srgbClr val="009900"/>
              </a:solidFill>
              <a:prstDash val="sysDot"/>
              <a:round/>
              <a:headEnd type="triangle" w="sm" len="lg"/>
              <a:tailEnd type="none" w="sm" len="lg"/>
            </a:ln>
            <a:effectLst/>
          </p:spPr>
          <p:txBody>
            <a:bodyPr wrap="none" anchor="ctr"/>
            <a:lstStyle/>
            <a:p>
              <a:endParaRPr lang="zh-CN" altLang="en-US"/>
            </a:p>
          </p:txBody>
        </p:sp>
        <p:sp>
          <p:nvSpPr>
            <p:cNvPr id="350273" name="Text Box 65"/>
            <p:cNvSpPr txBox="1">
              <a:spLocks noChangeArrowheads="1"/>
            </p:cNvSpPr>
            <p:nvPr/>
          </p:nvSpPr>
          <p:spPr bwMode="auto">
            <a:xfrm>
              <a:off x="1488" y="1987"/>
              <a:ext cx="244" cy="329"/>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5</a:t>
              </a:r>
              <a:endParaRPr kumimoji="1" lang="en-US" altLang="zh-CN" sz="2800" b="1">
                <a:solidFill>
                  <a:srgbClr val="009900"/>
                </a:solidFill>
                <a:ea typeface="宋体" pitchFamily="2" charset="-122"/>
              </a:endParaRPr>
            </a:p>
          </p:txBody>
        </p:sp>
        <p:sp>
          <p:nvSpPr>
            <p:cNvPr id="350274" name="Line 66"/>
            <p:cNvSpPr>
              <a:spLocks noChangeShapeType="1"/>
            </p:cNvSpPr>
            <p:nvPr/>
          </p:nvSpPr>
          <p:spPr bwMode="auto">
            <a:xfrm flipH="1">
              <a:off x="864" y="2352"/>
              <a:ext cx="432" cy="384"/>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350275" name="Line 67"/>
            <p:cNvSpPr>
              <a:spLocks noChangeShapeType="1"/>
            </p:cNvSpPr>
            <p:nvPr/>
          </p:nvSpPr>
          <p:spPr bwMode="auto">
            <a:xfrm flipV="1">
              <a:off x="720" y="2352"/>
              <a:ext cx="0" cy="288"/>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350276" name="Line 68"/>
            <p:cNvSpPr>
              <a:spLocks noChangeShapeType="1"/>
            </p:cNvSpPr>
            <p:nvPr/>
          </p:nvSpPr>
          <p:spPr bwMode="auto">
            <a:xfrm flipV="1">
              <a:off x="480" y="2352"/>
              <a:ext cx="0" cy="336"/>
            </a:xfrm>
            <a:prstGeom prst="line">
              <a:avLst/>
            </a:prstGeom>
            <a:noFill/>
            <a:ln w="28575">
              <a:solidFill>
                <a:srgbClr val="009900"/>
              </a:solidFill>
              <a:prstDash val="sysDot"/>
              <a:round/>
              <a:headEnd type="triangle" w="sm" len="lg"/>
              <a:tailEnd type="none" w="sm" len="lg"/>
            </a:ln>
            <a:effectLst/>
          </p:spPr>
          <p:txBody>
            <a:bodyPr wrap="none" anchor="ctr"/>
            <a:lstStyle/>
            <a:p>
              <a:endParaRPr lang="zh-CN" altLang="en-US"/>
            </a:p>
          </p:txBody>
        </p:sp>
        <p:sp>
          <p:nvSpPr>
            <p:cNvPr id="350277" name="Line 69"/>
            <p:cNvSpPr>
              <a:spLocks noChangeShapeType="1"/>
            </p:cNvSpPr>
            <p:nvPr/>
          </p:nvSpPr>
          <p:spPr bwMode="auto">
            <a:xfrm>
              <a:off x="816" y="2976"/>
              <a:ext cx="384"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350278" name="Line 70"/>
            <p:cNvSpPr>
              <a:spLocks noChangeShapeType="1"/>
            </p:cNvSpPr>
            <p:nvPr/>
          </p:nvSpPr>
          <p:spPr bwMode="auto">
            <a:xfrm>
              <a:off x="1536" y="2976"/>
              <a:ext cx="384"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350279" name="Line 71"/>
            <p:cNvSpPr>
              <a:spLocks noChangeShapeType="1"/>
            </p:cNvSpPr>
            <p:nvPr/>
          </p:nvSpPr>
          <p:spPr bwMode="auto">
            <a:xfrm>
              <a:off x="816" y="3120"/>
              <a:ext cx="384" cy="0"/>
            </a:xfrm>
            <a:prstGeom prst="line">
              <a:avLst/>
            </a:prstGeom>
            <a:noFill/>
            <a:ln w="28575">
              <a:solidFill>
                <a:srgbClr val="009900"/>
              </a:solidFill>
              <a:prstDash val="sysDot"/>
              <a:round/>
              <a:headEnd type="triangle" w="sm" len="lg"/>
              <a:tailEnd type="none" w="sm" len="lg"/>
            </a:ln>
            <a:effectLst/>
          </p:spPr>
          <p:txBody>
            <a:bodyPr wrap="none" anchor="ctr"/>
            <a:lstStyle/>
            <a:p>
              <a:endParaRPr lang="zh-CN" altLang="en-US"/>
            </a:p>
          </p:txBody>
        </p:sp>
        <p:sp>
          <p:nvSpPr>
            <p:cNvPr id="350280" name="Line 72"/>
            <p:cNvSpPr>
              <a:spLocks noChangeShapeType="1"/>
            </p:cNvSpPr>
            <p:nvPr/>
          </p:nvSpPr>
          <p:spPr bwMode="auto">
            <a:xfrm>
              <a:off x="1536" y="3120"/>
              <a:ext cx="384" cy="0"/>
            </a:xfrm>
            <a:prstGeom prst="line">
              <a:avLst/>
            </a:prstGeom>
            <a:noFill/>
            <a:ln w="28575">
              <a:solidFill>
                <a:srgbClr val="009900"/>
              </a:solidFill>
              <a:prstDash val="sysDot"/>
              <a:round/>
              <a:headEnd type="triangle" w="sm" len="lg"/>
              <a:tailEnd type="none" w="sm" len="lg"/>
            </a:ln>
            <a:effectLst/>
          </p:spPr>
          <p:txBody>
            <a:bodyPr wrap="none" anchor="ctr"/>
            <a:lstStyle/>
            <a:p>
              <a:endParaRPr lang="zh-CN" altLang="en-US"/>
            </a:p>
          </p:txBody>
        </p:sp>
        <p:sp>
          <p:nvSpPr>
            <p:cNvPr id="350281" name="Line 73"/>
            <p:cNvSpPr>
              <a:spLocks noChangeShapeType="1"/>
            </p:cNvSpPr>
            <p:nvPr/>
          </p:nvSpPr>
          <p:spPr bwMode="auto">
            <a:xfrm flipV="1">
              <a:off x="816" y="2208"/>
              <a:ext cx="336" cy="288"/>
            </a:xfrm>
            <a:prstGeom prst="line">
              <a:avLst/>
            </a:prstGeom>
            <a:noFill/>
            <a:ln w="28575">
              <a:solidFill>
                <a:srgbClr val="009900"/>
              </a:solidFill>
              <a:prstDash val="sysDot"/>
              <a:round/>
              <a:headEnd/>
              <a:tailEnd type="triangle" w="sm" len="lg"/>
            </a:ln>
            <a:effectLst/>
          </p:spPr>
          <p:txBody>
            <a:bodyPr wrap="none" anchor="ctr"/>
            <a:lstStyle/>
            <a:p>
              <a:endParaRPr lang="zh-CN" altLang="en-US"/>
            </a:p>
          </p:txBody>
        </p:sp>
        <p:sp>
          <p:nvSpPr>
            <p:cNvPr id="350282" name="Text Box 74"/>
            <p:cNvSpPr txBox="1">
              <a:spLocks noChangeArrowheads="1"/>
            </p:cNvSpPr>
            <p:nvPr/>
          </p:nvSpPr>
          <p:spPr bwMode="auto">
            <a:xfrm>
              <a:off x="236" y="2640"/>
              <a:ext cx="244" cy="330"/>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6</a:t>
              </a:r>
              <a:endParaRPr kumimoji="1" lang="en-US" altLang="zh-CN" sz="2800" b="1">
                <a:solidFill>
                  <a:srgbClr val="009900"/>
                </a:solidFill>
                <a:ea typeface="宋体" pitchFamily="2" charset="-122"/>
              </a:endParaRPr>
            </a:p>
          </p:txBody>
        </p:sp>
        <p:sp>
          <p:nvSpPr>
            <p:cNvPr id="350283" name="Text Box 75"/>
            <p:cNvSpPr txBox="1">
              <a:spLocks noChangeArrowheads="1"/>
            </p:cNvSpPr>
            <p:nvPr/>
          </p:nvSpPr>
          <p:spPr bwMode="auto">
            <a:xfrm>
              <a:off x="240" y="1968"/>
              <a:ext cx="244" cy="329"/>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7</a:t>
              </a:r>
              <a:endParaRPr kumimoji="1" lang="en-US" altLang="zh-CN" sz="2800" b="1">
                <a:solidFill>
                  <a:srgbClr val="009900"/>
                </a:solidFill>
                <a:ea typeface="宋体" pitchFamily="2" charset="-122"/>
              </a:endParaRPr>
            </a:p>
          </p:txBody>
        </p:sp>
        <p:sp>
          <p:nvSpPr>
            <p:cNvPr id="350284" name="Text Box 76"/>
            <p:cNvSpPr txBox="1">
              <a:spLocks noChangeArrowheads="1"/>
            </p:cNvSpPr>
            <p:nvPr/>
          </p:nvSpPr>
          <p:spPr bwMode="auto">
            <a:xfrm>
              <a:off x="1196" y="2947"/>
              <a:ext cx="244" cy="329"/>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8</a:t>
              </a:r>
              <a:endParaRPr kumimoji="1" lang="en-US" altLang="zh-CN" sz="2800" b="1">
                <a:solidFill>
                  <a:srgbClr val="009900"/>
                </a:solidFill>
                <a:ea typeface="宋体" pitchFamily="2" charset="-122"/>
              </a:endParaRPr>
            </a:p>
          </p:txBody>
        </p:sp>
        <p:sp>
          <p:nvSpPr>
            <p:cNvPr id="350285" name="Text Box 77"/>
            <p:cNvSpPr txBox="1">
              <a:spLocks noChangeArrowheads="1"/>
            </p:cNvSpPr>
            <p:nvPr/>
          </p:nvSpPr>
          <p:spPr bwMode="auto">
            <a:xfrm>
              <a:off x="1968" y="2947"/>
              <a:ext cx="244" cy="329"/>
            </a:xfrm>
            <a:prstGeom prst="rect">
              <a:avLst/>
            </a:prstGeom>
            <a:noFill/>
            <a:ln w="9525">
              <a:noFill/>
              <a:miter lim="800000"/>
              <a:headEnd/>
              <a:tailEnd/>
            </a:ln>
            <a:effectLst/>
          </p:spPr>
          <p:txBody>
            <a:bodyPr wrap="none">
              <a:spAutoFit/>
            </a:bodyPr>
            <a:lstStyle/>
            <a:p>
              <a:pPr algn="l"/>
              <a:r>
                <a:rPr kumimoji="1" lang="en-US" altLang="zh-CN" sz="3200" b="1" dirty="0">
                  <a:solidFill>
                    <a:srgbClr val="009900"/>
                  </a:solidFill>
                  <a:ea typeface="宋体" pitchFamily="2" charset="-122"/>
                </a:rPr>
                <a:t>9</a:t>
              </a:r>
              <a:endParaRPr kumimoji="1" lang="en-US" altLang="zh-CN" sz="2800" b="1" dirty="0">
                <a:solidFill>
                  <a:srgbClr val="009900"/>
                </a:solidFill>
                <a:ea typeface="宋体" pitchFamily="2" charset="-122"/>
              </a:endParaRPr>
            </a:p>
          </p:txBody>
        </p:sp>
        <p:sp>
          <p:nvSpPr>
            <p:cNvPr id="350286" name="Text Box 78"/>
            <p:cNvSpPr txBox="1">
              <a:spLocks noChangeArrowheads="1"/>
            </p:cNvSpPr>
            <p:nvPr/>
          </p:nvSpPr>
          <p:spPr bwMode="auto">
            <a:xfrm>
              <a:off x="3424" y="1122"/>
              <a:ext cx="244" cy="330"/>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1</a:t>
              </a:r>
              <a:endParaRPr kumimoji="1" lang="en-US" altLang="zh-CN" sz="2800" b="1">
                <a:solidFill>
                  <a:srgbClr val="009900"/>
                </a:solidFill>
                <a:ea typeface="宋体" pitchFamily="2" charset="-122"/>
              </a:endParaRPr>
            </a:p>
          </p:txBody>
        </p:sp>
        <p:sp>
          <p:nvSpPr>
            <p:cNvPr id="350287" name="Text Box 79"/>
            <p:cNvSpPr txBox="1">
              <a:spLocks noChangeArrowheads="1"/>
            </p:cNvSpPr>
            <p:nvPr/>
          </p:nvSpPr>
          <p:spPr bwMode="auto">
            <a:xfrm>
              <a:off x="4176" y="1122"/>
              <a:ext cx="244" cy="330"/>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2</a:t>
              </a:r>
              <a:endParaRPr kumimoji="1" lang="en-US" altLang="zh-CN" sz="2800" b="1">
                <a:solidFill>
                  <a:srgbClr val="009900"/>
                </a:solidFill>
                <a:ea typeface="宋体" pitchFamily="2" charset="-122"/>
              </a:endParaRPr>
            </a:p>
          </p:txBody>
        </p:sp>
        <p:sp>
          <p:nvSpPr>
            <p:cNvPr id="350288" name="Text Box 80"/>
            <p:cNvSpPr txBox="1">
              <a:spLocks noChangeArrowheads="1"/>
            </p:cNvSpPr>
            <p:nvPr/>
          </p:nvSpPr>
          <p:spPr bwMode="auto">
            <a:xfrm>
              <a:off x="4944" y="1123"/>
              <a:ext cx="244" cy="330"/>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3</a:t>
              </a:r>
              <a:endParaRPr kumimoji="1" lang="en-US" altLang="zh-CN" sz="2800" b="1">
                <a:solidFill>
                  <a:srgbClr val="009900"/>
                </a:solidFill>
                <a:ea typeface="宋体" pitchFamily="2" charset="-122"/>
              </a:endParaRPr>
            </a:p>
          </p:txBody>
        </p:sp>
        <p:sp>
          <p:nvSpPr>
            <p:cNvPr id="350289" name="Text Box 81"/>
            <p:cNvSpPr txBox="1">
              <a:spLocks noChangeArrowheads="1"/>
            </p:cNvSpPr>
            <p:nvPr/>
          </p:nvSpPr>
          <p:spPr bwMode="auto">
            <a:xfrm>
              <a:off x="5188" y="1987"/>
              <a:ext cx="244" cy="330"/>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4</a:t>
              </a:r>
              <a:endParaRPr kumimoji="1" lang="en-US" altLang="zh-CN" sz="2800" b="1">
                <a:solidFill>
                  <a:srgbClr val="009900"/>
                </a:solidFill>
                <a:ea typeface="宋体" pitchFamily="2" charset="-122"/>
              </a:endParaRPr>
            </a:p>
          </p:txBody>
        </p:sp>
        <p:sp>
          <p:nvSpPr>
            <p:cNvPr id="350290" name="Text Box 82"/>
            <p:cNvSpPr txBox="1">
              <a:spLocks noChangeArrowheads="1"/>
            </p:cNvSpPr>
            <p:nvPr/>
          </p:nvSpPr>
          <p:spPr bwMode="auto">
            <a:xfrm>
              <a:off x="4420" y="1987"/>
              <a:ext cx="244" cy="330"/>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5</a:t>
              </a:r>
              <a:endParaRPr kumimoji="1" lang="en-US" altLang="zh-CN" sz="2800" b="1">
                <a:solidFill>
                  <a:srgbClr val="009900"/>
                </a:solidFill>
                <a:ea typeface="宋体" pitchFamily="2" charset="-122"/>
              </a:endParaRPr>
            </a:p>
          </p:txBody>
        </p:sp>
        <p:sp>
          <p:nvSpPr>
            <p:cNvPr id="350291" name="Text Box 83"/>
            <p:cNvSpPr txBox="1">
              <a:spLocks noChangeArrowheads="1"/>
            </p:cNvSpPr>
            <p:nvPr/>
          </p:nvSpPr>
          <p:spPr bwMode="auto">
            <a:xfrm>
              <a:off x="3168" y="2640"/>
              <a:ext cx="244" cy="330"/>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6</a:t>
              </a:r>
              <a:endParaRPr kumimoji="1" lang="en-US" altLang="zh-CN" sz="2800" b="1">
                <a:solidFill>
                  <a:srgbClr val="009900"/>
                </a:solidFill>
                <a:ea typeface="宋体" pitchFamily="2" charset="-122"/>
              </a:endParaRPr>
            </a:p>
          </p:txBody>
        </p:sp>
        <p:sp>
          <p:nvSpPr>
            <p:cNvPr id="350292" name="Text Box 84"/>
            <p:cNvSpPr txBox="1">
              <a:spLocks noChangeArrowheads="1"/>
            </p:cNvSpPr>
            <p:nvPr/>
          </p:nvSpPr>
          <p:spPr bwMode="auto">
            <a:xfrm>
              <a:off x="3172" y="1968"/>
              <a:ext cx="244" cy="330"/>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7</a:t>
              </a:r>
              <a:endParaRPr kumimoji="1" lang="en-US" altLang="zh-CN" sz="2800" b="1">
                <a:solidFill>
                  <a:srgbClr val="009900"/>
                </a:solidFill>
                <a:ea typeface="宋体" pitchFamily="2" charset="-122"/>
              </a:endParaRPr>
            </a:p>
          </p:txBody>
        </p:sp>
        <p:sp>
          <p:nvSpPr>
            <p:cNvPr id="350293" name="Text Box 85"/>
            <p:cNvSpPr txBox="1">
              <a:spLocks noChangeArrowheads="1"/>
            </p:cNvSpPr>
            <p:nvPr/>
          </p:nvSpPr>
          <p:spPr bwMode="auto">
            <a:xfrm>
              <a:off x="4128" y="2947"/>
              <a:ext cx="244" cy="329"/>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8</a:t>
              </a:r>
              <a:endParaRPr kumimoji="1" lang="en-US" altLang="zh-CN" sz="2800" b="1">
                <a:solidFill>
                  <a:srgbClr val="009900"/>
                </a:solidFill>
                <a:ea typeface="宋体" pitchFamily="2" charset="-122"/>
              </a:endParaRPr>
            </a:p>
          </p:txBody>
        </p:sp>
        <p:sp>
          <p:nvSpPr>
            <p:cNvPr id="350294" name="Text Box 86"/>
            <p:cNvSpPr txBox="1">
              <a:spLocks noChangeArrowheads="1"/>
            </p:cNvSpPr>
            <p:nvPr/>
          </p:nvSpPr>
          <p:spPr bwMode="auto">
            <a:xfrm>
              <a:off x="4900" y="2947"/>
              <a:ext cx="244" cy="329"/>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9</a:t>
              </a:r>
              <a:endParaRPr kumimoji="1" lang="en-US" altLang="zh-CN" sz="2800" b="1">
                <a:solidFill>
                  <a:srgbClr val="009900"/>
                </a:solidFill>
                <a:ea typeface="宋体" pitchFamily="2" charset="-122"/>
              </a:endParaRPr>
            </a:p>
          </p:txBody>
        </p:sp>
      </p:grpSp>
      <p:sp>
        <p:nvSpPr>
          <p:cNvPr id="350295" name="Text Box 87"/>
          <p:cNvSpPr txBox="1">
            <a:spLocks noChangeArrowheads="1"/>
          </p:cNvSpPr>
          <p:nvPr/>
        </p:nvSpPr>
        <p:spPr bwMode="auto">
          <a:xfrm>
            <a:off x="2193925" y="5226050"/>
            <a:ext cx="996950" cy="579438"/>
          </a:xfrm>
          <a:prstGeom prst="rect">
            <a:avLst/>
          </a:prstGeom>
          <a:noFill/>
          <a:ln w="9525">
            <a:noFill/>
            <a:miter lim="800000"/>
            <a:headEnd/>
            <a:tailEnd/>
          </a:ln>
          <a:effectLst/>
        </p:spPr>
        <p:txBody>
          <a:bodyPr wrap="none">
            <a:spAutoFit/>
          </a:bodyPr>
          <a:lstStyle/>
          <a:p>
            <a:pPr algn="l"/>
            <a:r>
              <a:rPr kumimoji="1" lang="zh-CN" altLang="en-US" sz="3200">
                <a:ea typeface="隶书" pitchFamily="49" charset="-122"/>
              </a:rPr>
              <a:t>前进</a:t>
            </a:r>
            <a:endParaRPr kumimoji="1" lang="zh-CN" altLang="en-US" sz="2400">
              <a:ea typeface="宋体" pitchFamily="2" charset="-122"/>
            </a:endParaRPr>
          </a:p>
        </p:txBody>
      </p:sp>
      <p:sp>
        <p:nvSpPr>
          <p:cNvPr id="350296" name="Line 88"/>
          <p:cNvSpPr>
            <a:spLocks noChangeShapeType="1"/>
          </p:cNvSpPr>
          <p:nvPr/>
        </p:nvSpPr>
        <p:spPr bwMode="auto">
          <a:xfrm>
            <a:off x="3276600" y="5576888"/>
            <a:ext cx="914400"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350297" name="Text Box 89"/>
          <p:cNvSpPr txBox="1">
            <a:spLocks noChangeArrowheads="1"/>
          </p:cNvSpPr>
          <p:nvPr/>
        </p:nvSpPr>
        <p:spPr bwMode="auto">
          <a:xfrm>
            <a:off x="4572000" y="5226050"/>
            <a:ext cx="996950" cy="579438"/>
          </a:xfrm>
          <a:prstGeom prst="rect">
            <a:avLst/>
          </a:prstGeom>
          <a:noFill/>
          <a:ln w="9525">
            <a:noFill/>
            <a:miter lim="800000"/>
            <a:headEnd/>
            <a:tailEnd/>
          </a:ln>
          <a:effectLst/>
        </p:spPr>
        <p:txBody>
          <a:bodyPr wrap="none">
            <a:spAutoFit/>
          </a:bodyPr>
          <a:lstStyle/>
          <a:p>
            <a:pPr algn="l"/>
            <a:r>
              <a:rPr kumimoji="1" lang="zh-CN" altLang="en-US" sz="3200" dirty="0">
                <a:solidFill>
                  <a:srgbClr val="009900"/>
                </a:solidFill>
                <a:ea typeface="隶书" pitchFamily="49" charset="-122"/>
              </a:rPr>
              <a:t>回退</a:t>
            </a:r>
            <a:endParaRPr kumimoji="1" lang="zh-CN" altLang="en-US" sz="2400" dirty="0">
              <a:ea typeface="宋体" pitchFamily="2" charset="-122"/>
            </a:endParaRPr>
          </a:p>
        </p:txBody>
      </p:sp>
      <p:sp>
        <p:nvSpPr>
          <p:cNvPr id="350298" name="Line 90"/>
          <p:cNvSpPr>
            <a:spLocks noChangeShapeType="1"/>
          </p:cNvSpPr>
          <p:nvPr/>
        </p:nvSpPr>
        <p:spPr bwMode="auto">
          <a:xfrm>
            <a:off x="5616575" y="5589588"/>
            <a:ext cx="914400" cy="0"/>
          </a:xfrm>
          <a:prstGeom prst="line">
            <a:avLst/>
          </a:prstGeom>
          <a:noFill/>
          <a:ln w="28575">
            <a:solidFill>
              <a:srgbClr val="009900"/>
            </a:solidFill>
            <a:prstDash val="sysDot"/>
            <a:round/>
            <a:headEnd/>
            <a:tailEnd type="triangle" w="sm" len="lg"/>
          </a:ln>
          <a:effectLst/>
        </p:spPr>
        <p:txBody>
          <a:bodyPr wrap="none" anchor="ctr"/>
          <a:lstStyle/>
          <a:p>
            <a:endParaRPr lang="zh-CN" altLang="en-US"/>
          </a:p>
        </p:txBody>
      </p:sp>
      <p:sp>
        <p:nvSpPr>
          <p:cNvPr id="350299" name="Text Box 91"/>
          <p:cNvSpPr txBox="1">
            <a:spLocks noChangeArrowheads="1"/>
          </p:cNvSpPr>
          <p:nvPr/>
        </p:nvSpPr>
        <p:spPr bwMode="auto">
          <a:xfrm>
            <a:off x="736600" y="5792788"/>
            <a:ext cx="7542213" cy="549275"/>
          </a:xfrm>
          <a:prstGeom prst="rect">
            <a:avLst/>
          </a:prstGeom>
          <a:noFill/>
          <a:ln w="9525">
            <a:noFill/>
            <a:miter lim="800000"/>
            <a:headEnd/>
            <a:tailEnd/>
          </a:ln>
          <a:effectLst/>
        </p:spPr>
        <p:txBody>
          <a:bodyPr wrap="none">
            <a:spAutoFit/>
          </a:bodyPr>
          <a:lstStyle/>
          <a:p>
            <a:pPr algn="l"/>
            <a:r>
              <a:rPr kumimoji="1" lang="zh-CN" altLang="en-US" sz="3000" b="1"/>
              <a:t>深度优先搜索过程                 深度优先生成树</a:t>
            </a:r>
            <a:endParaRPr kumimoji="1" lang="zh-CN" altLang="en-US" sz="3000">
              <a:ea typeface="宋体" pitchFamily="2" charset="-122"/>
            </a:endParaRPr>
          </a:p>
        </p:txBody>
      </p:sp>
      <p:sp>
        <p:nvSpPr>
          <p:cNvPr id="99" name="灯片编号占位符 98"/>
          <p:cNvSpPr>
            <a:spLocks noGrp="1"/>
          </p:cNvSpPr>
          <p:nvPr>
            <p:ph type="sldNum" sz="quarter" idx="12"/>
          </p:nvPr>
        </p:nvSpPr>
        <p:spPr/>
        <p:txBody>
          <a:bodyPr/>
          <a:lstStyle/>
          <a:p>
            <a:fld id="{A17EA50A-922D-41E6-B4A1-D010480F0D51}" type="slidenum">
              <a:rPr lang="en-US" altLang="zh-CN" smtClean="0"/>
              <a:pPr/>
              <a:t>22</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idx="1"/>
          </p:nvPr>
        </p:nvSpPr>
        <p:spPr>
          <a:xfrm>
            <a:off x="457200" y="260648"/>
            <a:ext cx="8305800" cy="6096000"/>
          </a:xfrm>
        </p:spPr>
        <p:txBody>
          <a:bodyPr>
            <a:normAutofit lnSpcReduction="10000"/>
          </a:bodyPr>
          <a:lstStyle/>
          <a:p>
            <a:pPr>
              <a:lnSpc>
                <a:spcPct val="105000"/>
              </a:lnSpc>
              <a:buClr>
                <a:schemeClr val="tx1"/>
              </a:buClr>
              <a:buSzPct val="50000"/>
            </a:pPr>
            <a:r>
              <a:rPr lang="en-US" altLang="zh-CN" sz="3000" b="1" dirty="0">
                <a:latin typeface="Times New Roman" pitchFamily="18" charset="0"/>
                <a:ea typeface="仿宋_GB2312" pitchFamily="49" charset="-122"/>
              </a:rPr>
              <a:t>DFS</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在访问图中某一起始顶点 </a:t>
            </a:r>
            <a:r>
              <a:rPr lang="en-US" altLang="zh-CN" sz="3000" b="1" i="1" dirty="0">
                <a:latin typeface="Times New Roman" pitchFamily="18" charset="0"/>
                <a:ea typeface="仿宋_GB2312" pitchFamily="49" charset="-122"/>
              </a:rPr>
              <a:t>v </a:t>
            </a:r>
            <a:r>
              <a:rPr lang="zh-CN" altLang="en-US" sz="3000" b="1" dirty="0">
                <a:latin typeface="Times New Roman" pitchFamily="18" charset="0"/>
                <a:ea typeface="仿宋_GB2312" pitchFamily="49" charset="-122"/>
              </a:rPr>
              <a:t>后</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由 </a:t>
            </a:r>
            <a:r>
              <a:rPr lang="en-US" altLang="zh-CN" sz="3000" b="1" i="1" dirty="0">
                <a:latin typeface="Times New Roman" pitchFamily="18" charset="0"/>
                <a:ea typeface="仿宋_GB2312" pitchFamily="49" charset="-122"/>
              </a:rPr>
              <a:t>v </a:t>
            </a:r>
            <a:r>
              <a:rPr lang="zh-CN" altLang="en-US" sz="3000" b="1" dirty="0">
                <a:latin typeface="Times New Roman" pitchFamily="18" charset="0"/>
                <a:ea typeface="仿宋_GB2312" pitchFamily="49" charset="-122"/>
              </a:rPr>
              <a:t>出发</a:t>
            </a:r>
            <a:r>
              <a:rPr lang="en-US" altLang="zh-CN" sz="3000" b="1" dirty="0">
                <a:latin typeface="Times New Roman" pitchFamily="18" charset="0"/>
                <a:ea typeface="仿宋_GB2312" pitchFamily="49" charset="-122"/>
              </a:rPr>
              <a:t>, </a:t>
            </a:r>
            <a:r>
              <a:rPr lang="zh-CN" altLang="en-US" sz="3000" b="1" dirty="0">
                <a:solidFill>
                  <a:srgbClr val="FFFF00"/>
                </a:solidFill>
                <a:latin typeface="Times New Roman" pitchFamily="18" charset="0"/>
                <a:ea typeface="仿宋_GB2312" pitchFamily="49" charset="-122"/>
              </a:rPr>
              <a:t>访问它的任一邻接顶点 </a:t>
            </a:r>
            <a:r>
              <a:rPr lang="en-US" altLang="zh-CN" sz="3000" b="1" i="1" dirty="0">
                <a:solidFill>
                  <a:srgbClr val="FFFF00"/>
                </a:solidFill>
                <a:latin typeface="Times New Roman" pitchFamily="18" charset="0"/>
                <a:ea typeface="仿宋_GB2312" pitchFamily="49" charset="-122"/>
              </a:rPr>
              <a:t>w</a:t>
            </a:r>
            <a:r>
              <a:rPr lang="en-US" altLang="zh-CN" sz="3000" b="1" baseline="-25000" dirty="0">
                <a:solidFill>
                  <a:srgbClr val="FFFF00"/>
                </a:solidFill>
                <a:latin typeface="Times New Roman" pitchFamily="18" charset="0"/>
                <a:ea typeface="仿宋_GB2312" pitchFamily="49" charset="-122"/>
              </a:rPr>
              <a:t>1</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再从 </a:t>
            </a:r>
            <a:r>
              <a:rPr lang="en-US" altLang="zh-CN" sz="3000" b="1" i="1" dirty="0">
                <a:latin typeface="Times New Roman" pitchFamily="18" charset="0"/>
                <a:ea typeface="仿宋_GB2312" pitchFamily="49" charset="-122"/>
              </a:rPr>
              <a:t>w</a:t>
            </a:r>
            <a:r>
              <a:rPr lang="en-US" altLang="zh-CN" sz="3000" b="1" baseline="-25000" dirty="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出发</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访问与 </a:t>
            </a:r>
            <a:r>
              <a:rPr lang="en-US" altLang="zh-CN" sz="3000" b="1" i="1" dirty="0">
                <a:latin typeface="Times New Roman" pitchFamily="18" charset="0"/>
                <a:ea typeface="仿宋_GB2312" pitchFamily="49" charset="-122"/>
              </a:rPr>
              <a:t>w</a:t>
            </a:r>
            <a:r>
              <a:rPr lang="en-US" altLang="zh-CN" sz="3000" b="1" baseline="-25000" dirty="0">
                <a:latin typeface="Times New Roman" pitchFamily="18" charset="0"/>
                <a:ea typeface="仿宋_GB2312" pitchFamily="49" charset="-122"/>
              </a:rPr>
              <a:t>1</a:t>
            </a:r>
            <a:r>
              <a:rPr lang="zh-CN" altLang="en-US" sz="3000" b="1" dirty="0">
                <a:latin typeface="Times New Roman" pitchFamily="18" charset="0"/>
                <a:ea typeface="仿宋_GB2312" pitchFamily="49" charset="-122"/>
              </a:rPr>
              <a:t>邻 接但还没有访问过的顶点 </a:t>
            </a:r>
            <a:r>
              <a:rPr lang="en-US" altLang="zh-CN" sz="3000" b="1" i="1" dirty="0">
                <a:latin typeface="Times New Roman" pitchFamily="18" charset="0"/>
                <a:ea typeface="仿宋_GB2312" pitchFamily="49" charset="-122"/>
              </a:rPr>
              <a:t>w</a:t>
            </a:r>
            <a:r>
              <a:rPr lang="en-US" altLang="zh-CN" sz="3000" b="1" baseline="-25000" dirty="0">
                <a:latin typeface="Times New Roman" pitchFamily="18" charset="0"/>
                <a:ea typeface="仿宋_GB2312" pitchFamily="49" charset="-122"/>
              </a:rPr>
              <a:t>2</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然后再从 </a:t>
            </a:r>
            <a:r>
              <a:rPr lang="en-US" altLang="zh-CN" sz="3000" b="1" i="1" dirty="0">
                <a:latin typeface="Times New Roman" pitchFamily="18" charset="0"/>
                <a:ea typeface="仿宋_GB2312" pitchFamily="49" charset="-122"/>
              </a:rPr>
              <a:t>w</a:t>
            </a:r>
            <a:r>
              <a:rPr lang="en-US" altLang="zh-CN" sz="3000" b="1" baseline="-25000" dirty="0">
                <a:latin typeface="Times New Roman" pitchFamily="18" charset="0"/>
                <a:ea typeface="仿宋_GB2312" pitchFamily="49" charset="-122"/>
              </a:rPr>
              <a:t>2 </a:t>
            </a:r>
            <a:r>
              <a:rPr lang="zh-CN" altLang="en-US" sz="3000" b="1" dirty="0">
                <a:latin typeface="Times New Roman" pitchFamily="18" charset="0"/>
                <a:ea typeface="仿宋_GB2312" pitchFamily="49" charset="-122"/>
              </a:rPr>
              <a:t>出发</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进行类似的访问</a:t>
            </a:r>
            <a:r>
              <a:rPr lang="en-US" altLang="zh-CN" sz="3000" b="1" dirty="0">
                <a:latin typeface="Times New Roman" pitchFamily="18" charset="0"/>
                <a:ea typeface="仿宋_GB2312" pitchFamily="49" charset="-122"/>
              </a:rPr>
              <a:t>, … </a:t>
            </a:r>
            <a:r>
              <a:rPr lang="zh-CN" altLang="en-US" sz="3000" b="1" dirty="0">
                <a:latin typeface="Times New Roman" pitchFamily="18" charset="0"/>
                <a:ea typeface="仿宋_GB2312" pitchFamily="49" charset="-122"/>
              </a:rPr>
              <a:t>如此进行下去</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直至到达所有的邻接顶点都被访问过的顶点 </a:t>
            </a:r>
            <a:r>
              <a:rPr lang="en-US" altLang="zh-CN" sz="3000" b="1" i="1" dirty="0">
                <a:latin typeface="Times New Roman" pitchFamily="18" charset="0"/>
                <a:ea typeface="仿宋_GB2312" pitchFamily="49" charset="-122"/>
              </a:rPr>
              <a:t>u </a:t>
            </a:r>
            <a:r>
              <a:rPr lang="zh-CN" altLang="en-US" sz="3000" b="1" dirty="0">
                <a:latin typeface="Times New Roman" pitchFamily="18" charset="0"/>
                <a:ea typeface="仿宋_GB2312" pitchFamily="49" charset="-122"/>
              </a:rPr>
              <a:t>为止</a:t>
            </a:r>
            <a:r>
              <a:rPr lang="zh-CN" altLang="en-US" sz="3000" b="1" dirty="0" smtClean="0">
                <a:latin typeface="Times New Roman" pitchFamily="18" charset="0"/>
                <a:ea typeface="仿宋_GB2312" pitchFamily="49" charset="-122"/>
              </a:rPr>
              <a:t>。</a:t>
            </a:r>
            <a:endParaRPr lang="en-US" altLang="zh-CN" sz="3000" b="1" dirty="0" smtClean="0">
              <a:latin typeface="Times New Roman" pitchFamily="18" charset="0"/>
              <a:ea typeface="仿宋_GB2312" pitchFamily="49" charset="-122"/>
            </a:endParaRPr>
          </a:p>
          <a:p>
            <a:pPr>
              <a:lnSpc>
                <a:spcPct val="105000"/>
              </a:lnSpc>
              <a:buClr>
                <a:schemeClr val="tx1"/>
              </a:buClr>
              <a:buSzPct val="50000"/>
            </a:pPr>
            <a:r>
              <a:rPr lang="zh-CN" altLang="en-US" sz="3000" b="1" dirty="0" smtClean="0">
                <a:latin typeface="Times New Roman" pitchFamily="18" charset="0"/>
                <a:ea typeface="仿宋_GB2312" pitchFamily="49" charset="-122"/>
              </a:rPr>
              <a:t>接着</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退回一步</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退到前一次刚访问过的顶点</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看是否还有其它没有被访问的邻接顶点。如果有</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则访问此顶点</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之后再从此顶点出发</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进行与前述类似的访问</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如果没有</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就再退回一步进行搜索</a:t>
            </a:r>
            <a:r>
              <a:rPr lang="zh-CN" altLang="en-US" sz="3000" b="1" dirty="0" smtClean="0">
                <a:latin typeface="Times New Roman" pitchFamily="18" charset="0"/>
                <a:ea typeface="仿宋_GB2312" pitchFamily="49" charset="-122"/>
              </a:rPr>
              <a:t>。</a:t>
            </a:r>
            <a:endParaRPr lang="en-US" altLang="zh-CN" sz="3000" b="1" dirty="0" smtClean="0">
              <a:latin typeface="Times New Roman" pitchFamily="18" charset="0"/>
              <a:ea typeface="仿宋_GB2312" pitchFamily="49" charset="-122"/>
            </a:endParaRPr>
          </a:p>
          <a:p>
            <a:pPr>
              <a:lnSpc>
                <a:spcPct val="105000"/>
              </a:lnSpc>
              <a:buClr>
                <a:schemeClr val="tx1"/>
              </a:buClr>
              <a:buSzPct val="50000"/>
            </a:pPr>
            <a:r>
              <a:rPr lang="zh-CN" altLang="en-US" sz="3000" b="1" dirty="0" smtClean="0">
                <a:latin typeface="Times New Roman" pitchFamily="18" charset="0"/>
                <a:ea typeface="仿宋_GB2312" pitchFamily="49" charset="-122"/>
              </a:rPr>
              <a:t>重复</a:t>
            </a:r>
            <a:r>
              <a:rPr lang="zh-CN" altLang="en-US" sz="3000" b="1" dirty="0">
                <a:latin typeface="Times New Roman" pitchFamily="18" charset="0"/>
                <a:ea typeface="仿宋_GB2312" pitchFamily="49" charset="-122"/>
              </a:rPr>
              <a:t>上述过程</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直到连通图中所有顶点都被访问过为止。</a:t>
            </a:r>
          </a:p>
        </p:txBody>
      </p:sp>
      <p:sp>
        <p:nvSpPr>
          <p:cNvPr id="9" name="灯片编号占位符 8"/>
          <p:cNvSpPr>
            <a:spLocks noGrp="1"/>
          </p:cNvSpPr>
          <p:nvPr>
            <p:ph type="sldNum" sz="quarter" idx="12"/>
          </p:nvPr>
        </p:nvSpPr>
        <p:spPr/>
        <p:txBody>
          <a:bodyPr/>
          <a:lstStyle/>
          <a:p>
            <a:fld id="{A17EA50A-922D-41E6-B4A1-D010480F0D51}" type="slidenum">
              <a:rPr lang="en-US" altLang="zh-CN" smtClean="0"/>
              <a:pPr/>
              <a:t>23</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type="title"/>
          </p:nvPr>
        </p:nvSpPr>
        <p:spPr>
          <a:xfrm>
            <a:off x="468313" y="69804"/>
            <a:ext cx="8229600" cy="900113"/>
          </a:xfrm>
        </p:spPr>
        <p:txBody>
          <a:bodyPr/>
          <a:lstStyle/>
          <a:p>
            <a:pPr algn="ctr"/>
            <a:r>
              <a:rPr kumimoji="1" lang="zh-CN" altLang="en-US" sz="4000" dirty="0">
                <a:ea typeface="华文新魏" pitchFamily="2" charset="-122"/>
              </a:rPr>
              <a:t>图的深度优先搜索算法</a:t>
            </a:r>
          </a:p>
        </p:txBody>
      </p:sp>
      <p:sp>
        <p:nvSpPr>
          <p:cNvPr id="352260" name="Rectangle 4"/>
          <p:cNvSpPr>
            <a:spLocks noGrp="1" noChangeArrowheads="1"/>
          </p:cNvSpPr>
          <p:nvPr>
            <p:ph idx="1"/>
          </p:nvPr>
        </p:nvSpPr>
        <p:spPr>
          <a:xfrm>
            <a:off x="226953" y="982629"/>
            <a:ext cx="8542397" cy="5399121"/>
          </a:xfrm>
        </p:spPr>
        <p:txBody>
          <a:bodyPr>
            <a:normAutofit/>
          </a:bodyPr>
          <a:lstStyle/>
          <a:p>
            <a:pPr>
              <a:spcBef>
                <a:spcPct val="5000"/>
              </a:spcBef>
              <a:buFont typeface="Wingdings" pitchFamily="2" charset="2"/>
              <a:buNone/>
            </a:pPr>
            <a:r>
              <a:rPr lang="en-US" altLang="zh-CN" sz="2400" b="1" dirty="0" err="1" smtClean="0">
                <a:latin typeface="Times New Roman" pitchFamily="18" charset="0"/>
                <a:ea typeface="隶书" pitchFamily="49" charset="-122"/>
              </a:rPr>
              <a:t>bool</a:t>
            </a:r>
            <a:r>
              <a:rPr lang="en-US" altLang="zh-CN" sz="2400" b="1" dirty="0" smtClean="0">
                <a:latin typeface="Times New Roman" pitchFamily="18" charset="0"/>
                <a:ea typeface="隶书" pitchFamily="49" charset="-122"/>
              </a:rPr>
              <a:t> visited[MAX];</a:t>
            </a:r>
          </a:p>
          <a:p>
            <a:pPr>
              <a:spcBef>
                <a:spcPct val="5000"/>
              </a:spcBef>
              <a:buFont typeface="Wingdings" pitchFamily="2" charset="2"/>
              <a:buNone/>
            </a:pPr>
            <a:r>
              <a:rPr lang="en-US" altLang="zh-CN" sz="2400" b="1" dirty="0" smtClean="0">
                <a:latin typeface="Times New Roman" pitchFamily="18" charset="0"/>
                <a:ea typeface="隶书" pitchFamily="49" charset="-122"/>
              </a:rPr>
              <a:t>Status (*</a:t>
            </a:r>
            <a:r>
              <a:rPr lang="en-US" altLang="zh-CN" sz="2400" b="1" dirty="0" err="1" smtClean="0">
                <a:latin typeface="Times New Roman" pitchFamily="18" charset="0"/>
                <a:ea typeface="隶书" pitchFamily="49" charset="-122"/>
              </a:rPr>
              <a:t>VisitFunc</a:t>
            </a:r>
            <a:r>
              <a:rPr lang="en-US" altLang="zh-CN" sz="2400" b="1" dirty="0" smtClean="0">
                <a:latin typeface="Times New Roman" pitchFamily="18" charset="0"/>
                <a:ea typeface="隶书" pitchFamily="49" charset="-122"/>
              </a:rPr>
              <a:t>)(</a:t>
            </a:r>
            <a:r>
              <a:rPr lang="en-US" altLang="zh-CN" sz="2400" b="1" dirty="0" err="1" smtClean="0">
                <a:latin typeface="Times New Roman" pitchFamily="18" charset="0"/>
                <a:ea typeface="隶书" pitchFamily="49" charset="-122"/>
              </a:rPr>
              <a:t>int</a:t>
            </a:r>
            <a:r>
              <a:rPr lang="en-US" altLang="zh-CN" sz="2400" b="1" dirty="0" smtClean="0">
                <a:latin typeface="Times New Roman" pitchFamily="18" charset="0"/>
                <a:ea typeface="隶书" pitchFamily="49" charset="-122"/>
              </a:rPr>
              <a:t> v);</a:t>
            </a:r>
          </a:p>
          <a:p>
            <a:pPr>
              <a:spcBef>
                <a:spcPct val="5000"/>
              </a:spcBef>
              <a:buFont typeface="Wingdings" pitchFamily="2" charset="2"/>
              <a:buNone/>
            </a:pPr>
            <a:r>
              <a:rPr lang="en-US" altLang="zh-CN" sz="2400" b="1" dirty="0" smtClean="0">
                <a:latin typeface="Times New Roman" pitchFamily="18" charset="0"/>
                <a:ea typeface="隶书" pitchFamily="49" charset="-122"/>
              </a:rPr>
              <a:t>void </a:t>
            </a:r>
            <a:r>
              <a:rPr lang="en-US" altLang="zh-CN" sz="2400" b="1" dirty="0" err="1" smtClean="0">
                <a:latin typeface="Times New Roman" pitchFamily="18" charset="0"/>
                <a:ea typeface="隶书" pitchFamily="49" charset="-122"/>
              </a:rPr>
              <a:t>DFSTraverse</a:t>
            </a:r>
            <a:r>
              <a:rPr lang="en-US" altLang="zh-CN" sz="2400" b="1" dirty="0" smtClean="0">
                <a:latin typeface="Times New Roman" pitchFamily="18" charset="0"/>
                <a:ea typeface="隶书" pitchFamily="49" charset="-122"/>
              </a:rPr>
              <a:t>(Graph G, Status (*Visit)(</a:t>
            </a:r>
            <a:r>
              <a:rPr lang="en-US" altLang="zh-CN" sz="2400" b="1" dirty="0" err="1" smtClean="0">
                <a:latin typeface="Times New Roman" pitchFamily="18" charset="0"/>
                <a:ea typeface="隶书" pitchFamily="49" charset="-122"/>
              </a:rPr>
              <a:t>int</a:t>
            </a:r>
            <a:r>
              <a:rPr lang="en-US" altLang="zh-CN" sz="2400" b="1" dirty="0" smtClean="0">
                <a:latin typeface="Times New Roman" pitchFamily="18" charset="0"/>
                <a:ea typeface="隶书" pitchFamily="49" charset="-122"/>
              </a:rPr>
              <a:t> v)) {  </a:t>
            </a:r>
          </a:p>
          <a:p>
            <a:pPr>
              <a:spcBef>
                <a:spcPct val="5000"/>
              </a:spcBef>
              <a:buFont typeface="Wingdings" pitchFamily="2" charset="2"/>
              <a:buNone/>
            </a:pPr>
            <a:r>
              <a:rPr lang="en-US" altLang="zh-CN" sz="2400" b="1" dirty="0" smtClean="0">
                <a:latin typeface="Times New Roman" pitchFamily="18" charset="0"/>
                <a:ea typeface="隶书" pitchFamily="49" charset="-122"/>
              </a:rPr>
              <a:t>// </a:t>
            </a:r>
            <a:r>
              <a:rPr lang="zh-CN" altLang="en-US" sz="2400" b="1" dirty="0" smtClean="0">
                <a:latin typeface="Times New Roman" pitchFamily="18" charset="0"/>
                <a:ea typeface="隶书" pitchFamily="49" charset="-122"/>
              </a:rPr>
              <a:t>算法</a:t>
            </a:r>
            <a:r>
              <a:rPr lang="en-US" altLang="zh-CN" sz="2400" b="1" dirty="0" smtClean="0">
                <a:latin typeface="Times New Roman" pitchFamily="18" charset="0"/>
                <a:ea typeface="隶书" pitchFamily="49" charset="-122"/>
              </a:rPr>
              <a:t>7.4</a:t>
            </a:r>
            <a:r>
              <a:rPr lang="zh-CN" altLang="en-US" sz="2400" b="1" dirty="0" smtClean="0">
                <a:latin typeface="Times New Roman" pitchFamily="18" charset="0"/>
                <a:ea typeface="隶书" pitchFamily="49" charset="-122"/>
              </a:rPr>
              <a:t>，对图</a:t>
            </a:r>
            <a:r>
              <a:rPr lang="en-US" altLang="zh-CN" sz="2400" b="1" dirty="0" smtClean="0">
                <a:latin typeface="Times New Roman" pitchFamily="18" charset="0"/>
                <a:ea typeface="隶书" pitchFamily="49" charset="-122"/>
              </a:rPr>
              <a:t>G</a:t>
            </a:r>
            <a:r>
              <a:rPr lang="zh-CN" altLang="en-US" sz="2400" b="1" dirty="0" smtClean="0">
                <a:latin typeface="Times New Roman" pitchFamily="18" charset="0"/>
                <a:ea typeface="隶书" pitchFamily="49" charset="-122"/>
              </a:rPr>
              <a:t>作深度优先遍历。</a:t>
            </a:r>
            <a:endParaRPr lang="en-US" altLang="zh-CN" sz="2400" b="1" dirty="0" smtClean="0">
              <a:latin typeface="Times New Roman" pitchFamily="18" charset="0"/>
              <a:ea typeface="隶书" pitchFamily="49" charset="-122"/>
            </a:endParaRPr>
          </a:p>
          <a:p>
            <a:pPr>
              <a:spcBef>
                <a:spcPct val="5000"/>
              </a:spcBef>
              <a:buFont typeface="Wingdings" pitchFamily="2" charset="2"/>
              <a:buNone/>
            </a:pPr>
            <a:r>
              <a:rPr lang="en-US" altLang="zh-CN" sz="2400" b="1" dirty="0" smtClean="0">
                <a:latin typeface="Times New Roman" pitchFamily="18" charset="0"/>
                <a:ea typeface="隶书" pitchFamily="49" charset="-122"/>
              </a:rPr>
              <a:t> </a:t>
            </a:r>
            <a:r>
              <a:rPr lang="en-US" altLang="zh-CN" sz="2400" b="1" dirty="0" err="1" smtClean="0">
                <a:latin typeface="Times New Roman" pitchFamily="18" charset="0"/>
                <a:ea typeface="隶书" pitchFamily="49" charset="-122"/>
              </a:rPr>
              <a:t>int</a:t>
            </a:r>
            <a:r>
              <a:rPr lang="en-US" altLang="zh-CN" sz="2400" b="1" dirty="0" smtClean="0">
                <a:latin typeface="Times New Roman" pitchFamily="18" charset="0"/>
                <a:ea typeface="隶书" pitchFamily="49" charset="-122"/>
              </a:rPr>
              <a:t> v;</a:t>
            </a:r>
          </a:p>
          <a:p>
            <a:pPr>
              <a:spcBef>
                <a:spcPct val="5000"/>
              </a:spcBef>
              <a:buFont typeface="Wingdings" pitchFamily="2" charset="2"/>
              <a:buNone/>
            </a:pPr>
            <a:r>
              <a:rPr lang="en-US" altLang="zh-CN" sz="2400" b="1" dirty="0" smtClean="0">
                <a:latin typeface="Times New Roman" pitchFamily="18" charset="0"/>
                <a:ea typeface="隶书" pitchFamily="49" charset="-122"/>
              </a:rPr>
              <a:t>// </a:t>
            </a:r>
            <a:r>
              <a:rPr lang="zh-CN" altLang="en-US" sz="2400" b="1" dirty="0" smtClean="0">
                <a:latin typeface="Times New Roman" pitchFamily="18" charset="0"/>
                <a:ea typeface="隶书" pitchFamily="49" charset="-122"/>
              </a:rPr>
              <a:t>使用全局变量</a:t>
            </a:r>
            <a:r>
              <a:rPr lang="en-US" altLang="zh-CN" sz="2400" b="1" dirty="0" err="1" smtClean="0">
                <a:latin typeface="Times New Roman" pitchFamily="18" charset="0"/>
                <a:ea typeface="隶书" pitchFamily="49" charset="-122"/>
              </a:rPr>
              <a:t>VisitFunc</a:t>
            </a:r>
            <a:r>
              <a:rPr lang="zh-CN" altLang="en-US" sz="2400" b="1" dirty="0" smtClean="0">
                <a:latin typeface="Times New Roman" pitchFamily="18" charset="0"/>
                <a:ea typeface="隶书" pitchFamily="49" charset="-122"/>
              </a:rPr>
              <a:t>，使</a:t>
            </a:r>
            <a:r>
              <a:rPr lang="en-US" altLang="zh-CN" sz="2400" b="1" dirty="0" smtClean="0">
                <a:latin typeface="Times New Roman" pitchFamily="18" charset="0"/>
                <a:ea typeface="隶书" pitchFamily="49" charset="-122"/>
              </a:rPr>
              <a:t>DFS</a:t>
            </a:r>
            <a:r>
              <a:rPr lang="zh-CN" altLang="en-US" sz="2400" b="1" dirty="0" smtClean="0">
                <a:latin typeface="Times New Roman" pitchFamily="18" charset="0"/>
                <a:ea typeface="隶书" pitchFamily="49" charset="-122"/>
              </a:rPr>
              <a:t>不必设函数指针参数</a:t>
            </a:r>
            <a:endParaRPr lang="en-US" altLang="zh-CN" sz="2400" b="1" dirty="0" smtClean="0">
              <a:latin typeface="Times New Roman" pitchFamily="18" charset="0"/>
              <a:ea typeface="隶书" pitchFamily="49" charset="-122"/>
            </a:endParaRPr>
          </a:p>
          <a:p>
            <a:pPr>
              <a:spcBef>
                <a:spcPct val="5000"/>
              </a:spcBef>
              <a:buFont typeface="Wingdings" pitchFamily="2" charset="2"/>
              <a:buNone/>
            </a:pPr>
            <a:r>
              <a:rPr lang="en-US" altLang="zh-CN" sz="2400" b="1" dirty="0" smtClean="0">
                <a:latin typeface="Times New Roman" pitchFamily="18" charset="0"/>
                <a:ea typeface="隶书" pitchFamily="49" charset="-122"/>
              </a:rPr>
              <a:t> </a:t>
            </a:r>
            <a:r>
              <a:rPr lang="en-US" altLang="zh-CN" sz="2400" b="1" dirty="0" err="1" smtClean="0">
                <a:latin typeface="Times New Roman" pitchFamily="18" charset="0"/>
                <a:ea typeface="隶书" pitchFamily="49" charset="-122"/>
              </a:rPr>
              <a:t>VisitFunc</a:t>
            </a:r>
            <a:r>
              <a:rPr lang="en-US" altLang="zh-CN" sz="2400" b="1" dirty="0" smtClean="0">
                <a:latin typeface="Times New Roman" pitchFamily="18" charset="0"/>
                <a:ea typeface="隶书" pitchFamily="49" charset="-122"/>
              </a:rPr>
              <a:t> = Visit; </a:t>
            </a:r>
            <a:endParaRPr lang="zh-CN" altLang="en-US" sz="2400" b="1" dirty="0" smtClean="0">
              <a:latin typeface="Times New Roman" pitchFamily="18" charset="0"/>
              <a:ea typeface="隶书" pitchFamily="49" charset="-122"/>
            </a:endParaRPr>
          </a:p>
          <a:p>
            <a:pPr>
              <a:spcBef>
                <a:spcPct val="5000"/>
              </a:spcBef>
              <a:buFont typeface="Wingdings" pitchFamily="2" charset="2"/>
              <a:buNone/>
            </a:pPr>
            <a:r>
              <a:rPr lang="en-US" altLang="zh-CN" sz="2400" b="1" dirty="0" smtClean="0">
                <a:latin typeface="Times New Roman" pitchFamily="18" charset="0"/>
                <a:ea typeface="隶书" pitchFamily="49" charset="-122"/>
              </a:rPr>
              <a:t> for (v=0; v&lt;</a:t>
            </a:r>
            <a:r>
              <a:rPr lang="en-US" altLang="zh-CN" sz="2400" b="1" dirty="0" err="1" smtClean="0">
                <a:latin typeface="Times New Roman" pitchFamily="18" charset="0"/>
                <a:ea typeface="隶书" pitchFamily="49" charset="-122"/>
              </a:rPr>
              <a:t>G.vexnum</a:t>
            </a:r>
            <a:r>
              <a:rPr lang="en-US" altLang="zh-CN" sz="2400" b="1" dirty="0" smtClean="0">
                <a:latin typeface="Times New Roman" pitchFamily="18" charset="0"/>
                <a:ea typeface="隶书" pitchFamily="49" charset="-122"/>
              </a:rPr>
              <a:t>; ++v) </a:t>
            </a:r>
          </a:p>
          <a:p>
            <a:pPr>
              <a:spcBef>
                <a:spcPct val="5000"/>
              </a:spcBef>
              <a:buFont typeface="Wingdings" pitchFamily="2" charset="2"/>
              <a:buNone/>
            </a:pPr>
            <a:r>
              <a:rPr lang="en-US" altLang="zh-CN" sz="2400" b="1" dirty="0" smtClean="0">
                <a:latin typeface="Times New Roman" pitchFamily="18" charset="0"/>
                <a:ea typeface="隶书" pitchFamily="49" charset="-122"/>
              </a:rPr>
              <a:t>    visited[v] = false; // </a:t>
            </a:r>
            <a:r>
              <a:rPr lang="zh-CN" altLang="en-US" sz="2400" b="1" dirty="0" smtClean="0">
                <a:latin typeface="Times New Roman" pitchFamily="18" charset="0"/>
                <a:ea typeface="隶书" pitchFamily="49" charset="-122"/>
              </a:rPr>
              <a:t>访问标志数组初始化</a:t>
            </a:r>
          </a:p>
          <a:p>
            <a:pPr>
              <a:spcBef>
                <a:spcPct val="5000"/>
              </a:spcBef>
              <a:buFont typeface="Wingdings" pitchFamily="2" charset="2"/>
              <a:buNone/>
            </a:pPr>
            <a:r>
              <a:rPr lang="zh-CN" altLang="en-US" sz="2400" b="1" dirty="0" smtClean="0">
                <a:latin typeface="Times New Roman" pitchFamily="18" charset="0"/>
                <a:ea typeface="隶书" pitchFamily="49" charset="-122"/>
              </a:rPr>
              <a:t> </a:t>
            </a:r>
            <a:r>
              <a:rPr lang="en-US" altLang="zh-CN" sz="2400" b="1" dirty="0" smtClean="0">
                <a:latin typeface="Times New Roman" pitchFamily="18" charset="0"/>
                <a:ea typeface="隶书" pitchFamily="49" charset="-122"/>
              </a:rPr>
              <a:t>for (v=0; v&lt;</a:t>
            </a:r>
            <a:r>
              <a:rPr lang="en-US" altLang="zh-CN" sz="2400" b="1" dirty="0" err="1" smtClean="0">
                <a:latin typeface="Times New Roman" pitchFamily="18" charset="0"/>
                <a:ea typeface="隶书" pitchFamily="49" charset="-122"/>
              </a:rPr>
              <a:t>G.vexnum</a:t>
            </a:r>
            <a:r>
              <a:rPr lang="en-US" altLang="zh-CN" sz="2400" b="1" dirty="0" smtClean="0">
                <a:latin typeface="Times New Roman" pitchFamily="18" charset="0"/>
                <a:ea typeface="隶书" pitchFamily="49" charset="-122"/>
              </a:rPr>
              <a:t>; ++v) </a:t>
            </a:r>
          </a:p>
          <a:p>
            <a:pPr>
              <a:spcBef>
                <a:spcPct val="5000"/>
              </a:spcBef>
              <a:buFont typeface="Wingdings" pitchFamily="2" charset="2"/>
              <a:buNone/>
            </a:pPr>
            <a:r>
              <a:rPr lang="en-US" altLang="zh-CN" sz="2400" b="1" dirty="0" smtClean="0">
                <a:latin typeface="Times New Roman" pitchFamily="18" charset="0"/>
                <a:ea typeface="隶书" pitchFamily="49" charset="-122"/>
              </a:rPr>
              <a:t>    if (!visited[v]) DFS(G, v); // </a:t>
            </a:r>
            <a:r>
              <a:rPr lang="zh-CN" altLang="en-US" sz="2400" b="1" dirty="0" smtClean="0">
                <a:latin typeface="Times New Roman" pitchFamily="18" charset="0"/>
                <a:ea typeface="隶书" pitchFamily="49" charset="-122"/>
              </a:rPr>
              <a:t>对尚未访问的顶点调用</a:t>
            </a:r>
            <a:r>
              <a:rPr lang="en-US" altLang="zh-CN" sz="2400" b="1" dirty="0" smtClean="0">
                <a:latin typeface="Times New Roman" pitchFamily="18" charset="0"/>
                <a:ea typeface="隶书" pitchFamily="49" charset="-122"/>
              </a:rPr>
              <a:t>DFS</a:t>
            </a:r>
          </a:p>
          <a:p>
            <a:pPr>
              <a:spcBef>
                <a:spcPct val="5000"/>
              </a:spcBef>
              <a:buFont typeface="Wingdings" pitchFamily="2" charset="2"/>
              <a:buNone/>
            </a:pPr>
            <a:r>
              <a:rPr lang="en-US" altLang="zh-CN" sz="2400" b="1" dirty="0" smtClean="0">
                <a:latin typeface="Times New Roman" pitchFamily="18" charset="0"/>
                <a:ea typeface="隶书" pitchFamily="49" charset="-122"/>
              </a:rPr>
              <a:t>}</a:t>
            </a:r>
            <a:endParaRPr lang="en-US" altLang="zh-CN" sz="2400" b="1" dirty="0">
              <a:latin typeface="Times New Roman" pitchFamily="18" charset="0"/>
              <a:ea typeface="隶书" pitchFamily="49" charset="-122"/>
            </a:endParaRPr>
          </a:p>
        </p:txBody>
      </p:sp>
      <p:sp>
        <p:nvSpPr>
          <p:cNvPr id="10" name="灯片编号占位符 9"/>
          <p:cNvSpPr>
            <a:spLocks noGrp="1"/>
          </p:cNvSpPr>
          <p:nvPr>
            <p:ph type="sldNum" sz="quarter" idx="12"/>
          </p:nvPr>
        </p:nvSpPr>
        <p:spPr/>
        <p:txBody>
          <a:bodyPr/>
          <a:lstStyle/>
          <a:p>
            <a:fld id="{A17EA50A-922D-41E6-B4A1-D010480F0D51}" type="slidenum">
              <a:rPr lang="en-US" altLang="zh-CN" smtClean="0"/>
              <a:pPr/>
              <a:t>24</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Grp="1" noChangeArrowheads="1"/>
          </p:cNvSpPr>
          <p:nvPr>
            <p:ph idx="1"/>
          </p:nvPr>
        </p:nvSpPr>
        <p:spPr>
          <a:xfrm>
            <a:off x="226953" y="398421"/>
            <a:ext cx="8664634" cy="5688012"/>
          </a:xfrm>
        </p:spPr>
        <p:txBody>
          <a:bodyPr>
            <a:normAutofit/>
          </a:bodyPr>
          <a:lstStyle/>
          <a:p>
            <a:pPr>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void DFS(Graph G, </a:t>
            </a:r>
            <a:r>
              <a:rPr lang="en-US" altLang="zh-CN" sz="2400" b="1" dirty="0" err="1" smtClean="0">
                <a:latin typeface="Times New Roman" pitchFamily="18" charset="0"/>
                <a:ea typeface="隶书" pitchFamily="49" charset="-122"/>
              </a:rPr>
              <a:t>int</a:t>
            </a:r>
            <a:r>
              <a:rPr lang="en-US" altLang="zh-CN" sz="2400" b="1" dirty="0" smtClean="0">
                <a:latin typeface="Times New Roman" pitchFamily="18" charset="0"/>
                <a:ea typeface="隶书" pitchFamily="49" charset="-122"/>
              </a:rPr>
              <a:t> v) {  // </a:t>
            </a:r>
            <a:r>
              <a:rPr lang="zh-CN" altLang="en-US" sz="2400" b="1" dirty="0" smtClean="0">
                <a:latin typeface="Times New Roman" pitchFamily="18" charset="0"/>
                <a:ea typeface="隶书" pitchFamily="49" charset="-122"/>
              </a:rPr>
              <a:t>算法</a:t>
            </a:r>
            <a:r>
              <a:rPr lang="en-US" altLang="zh-CN" sz="2400" b="1" dirty="0" smtClean="0">
                <a:latin typeface="Times New Roman" pitchFamily="18" charset="0"/>
                <a:ea typeface="隶书" pitchFamily="49" charset="-122"/>
              </a:rPr>
              <a:t>7.5</a:t>
            </a:r>
          </a:p>
          <a:p>
            <a:pPr>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   // </a:t>
            </a:r>
            <a:r>
              <a:rPr lang="zh-CN" altLang="en-US" sz="2400" b="1" dirty="0" smtClean="0">
                <a:latin typeface="Times New Roman" pitchFamily="18" charset="0"/>
                <a:ea typeface="隶书" pitchFamily="49" charset="-122"/>
              </a:rPr>
              <a:t>从第</a:t>
            </a:r>
            <a:r>
              <a:rPr lang="en-US" altLang="zh-CN" sz="2400" b="1" dirty="0" smtClean="0">
                <a:latin typeface="Times New Roman" pitchFamily="18" charset="0"/>
                <a:ea typeface="隶书" pitchFamily="49" charset="-122"/>
              </a:rPr>
              <a:t>v</a:t>
            </a:r>
            <a:r>
              <a:rPr lang="zh-CN" altLang="en-US" sz="2400" b="1" dirty="0" smtClean="0">
                <a:latin typeface="Times New Roman" pitchFamily="18" charset="0"/>
                <a:ea typeface="隶书" pitchFamily="49" charset="-122"/>
              </a:rPr>
              <a:t>个顶点出发递归地深度优先遍历图</a:t>
            </a:r>
            <a:r>
              <a:rPr lang="en-US" altLang="zh-CN" sz="2400" b="1" dirty="0" smtClean="0">
                <a:latin typeface="Times New Roman" pitchFamily="18" charset="0"/>
                <a:ea typeface="隶书" pitchFamily="49" charset="-122"/>
              </a:rPr>
              <a:t>G</a:t>
            </a:r>
            <a:r>
              <a:rPr lang="zh-CN" altLang="en-US" sz="2400" b="1" dirty="0" smtClean="0">
                <a:latin typeface="Times New Roman" pitchFamily="18" charset="0"/>
                <a:ea typeface="隶书" pitchFamily="49" charset="-122"/>
              </a:rPr>
              <a:t>。</a:t>
            </a:r>
          </a:p>
          <a:p>
            <a:pPr>
              <a:lnSpc>
                <a:spcPct val="105000"/>
              </a:lnSpc>
              <a:spcBef>
                <a:spcPct val="5000"/>
              </a:spcBef>
              <a:buFont typeface="Wingdings" pitchFamily="2" charset="2"/>
              <a:buNone/>
            </a:pPr>
            <a:r>
              <a:rPr lang="zh-CN" altLang="en-US" sz="2400" b="1" dirty="0" smtClean="0">
                <a:latin typeface="Times New Roman" pitchFamily="18" charset="0"/>
                <a:ea typeface="隶书" pitchFamily="49" charset="-122"/>
              </a:rPr>
              <a:t>   </a:t>
            </a:r>
            <a:r>
              <a:rPr lang="en-US" altLang="zh-CN" sz="2400" b="1" dirty="0" err="1" smtClean="0">
                <a:latin typeface="Times New Roman" pitchFamily="18" charset="0"/>
                <a:ea typeface="隶书" pitchFamily="49" charset="-122"/>
              </a:rPr>
              <a:t>int</a:t>
            </a:r>
            <a:r>
              <a:rPr lang="en-US" altLang="zh-CN" sz="2400" b="1" dirty="0" smtClean="0">
                <a:latin typeface="Times New Roman" pitchFamily="18" charset="0"/>
                <a:ea typeface="隶书" pitchFamily="49" charset="-122"/>
              </a:rPr>
              <a:t> w;</a:t>
            </a:r>
          </a:p>
          <a:p>
            <a:pPr>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   visited[v] = true;   </a:t>
            </a:r>
            <a:r>
              <a:rPr lang="en-US" altLang="zh-CN" sz="2400" b="1" dirty="0" err="1" smtClean="0">
                <a:latin typeface="Times New Roman" pitchFamily="18" charset="0"/>
                <a:ea typeface="隶书" pitchFamily="49" charset="-122"/>
              </a:rPr>
              <a:t>VisitFunc</a:t>
            </a:r>
            <a:r>
              <a:rPr lang="en-US" altLang="zh-CN" sz="2400" b="1" dirty="0" smtClean="0">
                <a:latin typeface="Times New Roman" pitchFamily="18" charset="0"/>
                <a:ea typeface="隶书" pitchFamily="49" charset="-122"/>
              </a:rPr>
              <a:t>(v);  // </a:t>
            </a:r>
            <a:r>
              <a:rPr lang="zh-CN" altLang="en-US" sz="2400" b="1" dirty="0" smtClean="0">
                <a:latin typeface="Times New Roman" pitchFamily="18" charset="0"/>
                <a:ea typeface="隶书" pitchFamily="49" charset="-122"/>
              </a:rPr>
              <a:t>访问第</a:t>
            </a:r>
            <a:r>
              <a:rPr lang="en-US" altLang="zh-CN" sz="2400" b="1" dirty="0" smtClean="0">
                <a:latin typeface="Times New Roman" pitchFamily="18" charset="0"/>
                <a:ea typeface="隶书" pitchFamily="49" charset="-122"/>
              </a:rPr>
              <a:t>v</a:t>
            </a:r>
            <a:r>
              <a:rPr lang="zh-CN" altLang="en-US" sz="2400" b="1" dirty="0" smtClean="0">
                <a:latin typeface="Times New Roman" pitchFamily="18" charset="0"/>
                <a:ea typeface="隶书" pitchFamily="49" charset="-122"/>
              </a:rPr>
              <a:t>个顶点</a:t>
            </a:r>
          </a:p>
          <a:p>
            <a:pPr>
              <a:lnSpc>
                <a:spcPct val="105000"/>
              </a:lnSpc>
              <a:spcBef>
                <a:spcPct val="5000"/>
              </a:spcBef>
              <a:buFont typeface="Wingdings" pitchFamily="2" charset="2"/>
              <a:buNone/>
            </a:pPr>
            <a:r>
              <a:rPr lang="zh-CN" altLang="en-US" sz="2400" b="1" dirty="0" smtClean="0">
                <a:latin typeface="Times New Roman" pitchFamily="18" charset="0"/>
                <a:ea typeface="隶书" pitchFamily="49" charset="-122"/>
              </a:rPr>
              <a:t>   </a:t>
            </a:r>
            <a:r>
              <a:rPr lang="en-US" altLang="zh-CN" sz="2400" b="1" dirty="0" smtClean="0">
                <a:latin typeface="Times New Roman" pitchFamily="18" charset="0"/>
                <a:ea typeface="隶书" pitchFamily="49" charset="-122"/>
              </a:rPr>
              <a:t>for (w=</a:t>
            </a:r>
            <a:r>
              <a:rPr lang="en-US" altLang="zh-CN" sz="2400" b="1" dirty="0" err="1" smtClean="0">
                <a:latin typeface="Times New Roman" pitchFamily="18" charset="0"/>
                <a:ea typeface="隶书" pitchFamily="49" charset="-122"/>
              </a:rPr>
              <a:t>FirstAdjVex</a:t>
            </a:r>
            <a:r>
              <a:rPr lang="en-US" altLang="zh-CN" sz="2400" b="1" dirty="0" smtClean="0">
                <a:latin typeface="Times New Roman" pitchFamily="18" charset="0"/>
                <a:ea typeface="隶书" pitchFamily="49" charset="-122"/>
              </a:rPr>
              <a:t>(G, v);  </a:t>
            </a:r>
            <a:r>
              <a:rPr lang="en-US" altLang="zh-CN" sz="2400" b="1" dirty="0" smtClean="0">
                <a:latin typeface="Times New Roman" pitchFamily="18" charset="0"/>
                <a:ea typeface="隶书" pitchFamily="49" charset="-122"/>
              </a:rPr>
              <a:t>w&gt;=0;  </a:t>
            </a:r>
            <a:r>
              <a:rPr lang="en-US" altLang="zh-CN" sz="2400" b="1" dirty="0" smtClean="0">
                <a:latin typeface="Times New Roman" pitchFamily="18" charset="0"/>
                <a:ea typeface="隶书" pitchFamily="49" charset="-122"/>
              </a:rPr>
              <a:t>w=</a:t>
            </a:r>
            <a:r>
              <a:rPr lang="en-US" altLang="zh-CN" sz="2400" b="1" dirty="0" err="1" smtClean="0">
                <a:latin typeface="Times New Roman" pitchFamily="18" charset="0"/>
                <a:ea typeface="隶书" pitchFamily="49" charset="-122"/>
              </a:rPr>
              <a:t>NextAdjVex</a:t>
            </a:r>
            <a:r>
              <a:rPr lang="en-US" altLang="zh-CN" sz="2400" b="1" dirty="0" smtClean="0">
                <a:latin typeface="Times New Roman" pitchFamily="18" charset="0"/>
                <a:ea typeface="隶书" pitchFamily="49" charset="-122"/>
              </a:rPr>
              <a:t>(G, v, w))</a:t>
            </a:r>
          </a:p>
          <a:p>
            <a:pPr>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      if (!visited[w])   </a:t>
            </a:r>
            <a:r>
              <a:rPr lang="en-US" altLang="zh-CN" sz="2000" b="1" dirty="0" smtClean="0">
                <a:latin typeface="Times New Roman" pitchFamily="18" charset="0"/>
                <a:ea typeface="隶书" pitchFamily="49" charset="-122"/>
              </a:rPr>
              <a:t>// </a:t>
            </a:r>
            <a:r>
              <a:rPr lang="zh-CN" altLang="en-US" sz="2000" b="1" dirty="0" smtClean="0">
                <a:latin typeface="Times New Roman" pitchFamily="18" charset="0"/>
                <a:ea typeface="隶书" pitchFamily="49" charset="-122"/>
              </a:rPr>
              <a:t>对</a:t>
            </a:r>
            <a:r>
              <a:rPr lang="en-US" altLang="zh-CN" sz="2000" b="1" dirty="0" smtClean="0">
                <a:latin typeface="Times New Roman" pitchFamily="18" charset="0"/>
                <a:ea typeface="隶书" pitchFamily="49" charset="-122"/>
              </a:rPr>
              <a:t>v</a:t>
            </a:r>
            <a:r>
              <a:rPr lang="zh-CN" altLang="en-US" sz="2000" b="1" dirty="0" smtClean="0">
                <a:latin typeface="Times New Roman" pitchFamily="18" charset="0"/>
                <a:ea typeface="隶书" pitchFamily="49" charset="-122"/>
              </a:rPr>
              <a:t>的尚未访问的邻接顶点</a:t>
            </a:r>
            <a:r>
              <a:rPr lang="en-US" altLang="zh-CN" sz="2000" b="1" dirty="0" smtClean="0">
                <a:latin typeface="Times New Roman" pitchFamily="18" charset="0"/>
                <a:ea typeface="隶书" pitchFamily="49" charset="-122"/>
              </a:rPr>
              <a:t>w</a:t>
            </a:r>
            <a:r>
              <a:rPr lang="zh-CN" altLang="en-US" sz="2000" b="1" dirty="0" smtClean="0">
                <a:latin typeface="Times New Roman" pitchFamily="18" charset="0"/>
                <a:ea typeface="隶书" pitchFamily="49" charset="-122"/>
              </a:rPr>
              <a:t>递归调用</a:t>
            </a:r>
            <a:r>
              <a:rPr lang="en-US" altLang="zh-CN" sz="2000" b="1" dirty="0" smtClean="0">
                <a:latin typeface="Times New Roman" pitchFamily="18" charset="0"/>
                <a:ea typeface="隶书" pitchFamily="49" charset="-122"/>
              </a:rPr>
              <a:t>DFS</a:t>
            </a:r>
            <a:endParaRPr lang="en-US" altLang="zh-CN" sz="2400" b="1" dirty="0" smtClean="0">
              <a:latin typeface="Times New Roman" pitchFamily="18" charset="0"/>
              <a:ea typeface="隶书" pitchFamily="49" charset="-122"/>
            </a:endParaRPr>
          </a:p>
          <a:p>
            <a:pPr>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         DFS(G, w);</a:t>
            </a:r>
          </a:p>
          <a:p>
            <a:pPr>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a:t>
            </a:r>
          </a:p>
          <a:p>
            <a:pPr>
              <a:lnSpc>
                <a:spcPct val="105000"/>
              </a:lnSpc>
              <a:spcBef>
                <a:spcPct val="5000"/>
              </a:spcBef>
              <a:buFont typeface="Wingdings" pitchFamily="2" charset="2"/>
              <a:buNone/>
            </a:pPr>
            <a:endParaRPr lang="en-US" altLang="zh-CN" sz="2400" b="1" dirty="0">
              <a:latin typeface="Times New Roman" pitchFamily="18" charset="0"/>
              <a:ea typeface="隶书" pitchFamily="49" charset="-122"/>
            </a:endParaRPr>
          </a:p>
          <a:p>
            <a:pPr>
              <a:lnSpc>
                <a:spcPct val="105000"/>
              </a:lnSpc>
              <a:spcBef>
                <a:spcPct val="5000"/>
              </a:spcBef>
              <a:buFont typeface="Wingdings" pitchFamily="2" charset="2"/>
              <a:buNone/>
            </a:pPr>
            <a:r>
              <a:rPr lang="zh-CN" altLang="en-US" sz="2400" b="1" dirty="0" smtClean="0">
                <a:latin typeface="Times New Roman" pitchFamily="18" charset="0"/>
                <a:ea typeface="隶书" pitchFamily="49" charset="-122"/>
              </a:rPr>
              <a:t>注：</a:t>
            </a:r>
            <a:r>
              <a:rPr lang="en-US" altLang="zh-CN" sz="2400" b="1" dirty="0">
                <a:latin typeface="Times New Roman" pitchFamily="18" charset="0"/>
                <a:ea typeface="隶书" pitchFamily="49" charset="-122"/>
              </a:rPr>
              <a:t> w&gt;=</a:t>
            </a:r>
            <a:r>
              <a:rPr lang="en-US" altLang="zh-CN" sz="2400" b="1" dirty="0" smtClean="0">
                <a:latin typeface="Times New Roman" pitchFamily="18" charset="0"/>
                <a:ea typeface="隶书" pitchFamily="49" charset="-122"/>
              </a:rPr>
              <a:t>0</a:t>
            </a:r>
            <a:r>
              <a:rPr lang="zh-CN" altLang="en-US" sz="2400" b="1" dirty="0" smtClean="0">
                <a:latin typeface="Times New Roman" pitchFamily="18" charset="0"/>
                <a:ea typeface="隶书" pitchFamily="49" charset="-122"/>
              </a:rPr>
              <a:t>表示顶点</a:t>
            </a:r>
            <a:r>
              <a:rPr lang="en-US" altLang="zh-CN" sz="2400" b="1" dirty="0" smtClean="0">
                <a:latin typeface="Times New Roman" pitchFamily="18" charset="0"/>
                <a:ea typeface="隶书" pitchFamily="49" charset="-122"/>
              </a:rPr>
              <a:t>v</a:t>
            </a:r>
            <a:r>
              <a:rPr lang="zh-CN" altLang="en-US" sz="2400" b="1" smtClean="0">
                <a:latin typeface="Times New Roman" pitchFamily="18" charset="0"/>
                <a:ea typeface="隶书" pitchFamily="49" charset="-122"/>
              </a:rPr>
              <a:t>存在邻接顶点</a:t>
            </a:r>
            <a:endParaRPr lang="en-US" altLang="zh-CN" sz="2400" b="1" dirty="0">
              <a:latin typeface="Times New Roman" pitchFamily="18" charset="0"/>
              <a:ea typeface="隶书" pitchFamily="49" charset="-122"/>
            </a:endParaRPr>
          </a:p>
        </p:txBody>
      </p:sp>
      <p:sp>
        <p:nvSpPr>
          <p:cNvPr id="9" name="灯片编号占位符 8"/>
          <p:cNvSpPr>
            <a:spLocks noGrp="1"/>
          </p:cNvSpPr>
          <p:nvPr>
            <p:ph type="sldNum" sz="quarter" idx="12"/>
          </p:nvPr>
        </p:nvSpPr>
        <p:spPr/>
        <p:txBody>
          <a:bodyPr/>
          <a:lstStyle/>
          <a:p>
            <a:fld id="{A17EA50A-922D-41E6-B4A1-D010480F0D51}" type="slidenum">
              <a:rPr lang="en-US" altLang="zh-CN" smtClean="0"/>
              <a:pPr/>
              <a:t>25</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226953" y="142830"/>
            <a:ext cx="8686800" cy="1036638"/>
          </a:xfrm>
        </p:spPr>
        <p:txBody>
          <a:bodyPr>
            <a:normAutofit/>
          </a:bodyPr>
          <a:lstStyle/>
          <a:p>
            <a:pPr algn="ctr"/>
            <a:r>
              <a:rPr lang="en-US" altLang="zh-CN" sz="3200" dirty="0" smtClean="0">
                <a:latin typeface="华文新魏" pitchFamily="2" charset="-122"/>
                <a:ea typeface="华文新魏" pitchFamily="2" charset="-122"/>
              </a:rPr>
              <a:t>7.3.2</a:t>
            </a:r>
            <a:r>
              <a:rPr lang="zh-CN" altLang="en-US" sz="3200" dirty="0" smtClean="0">
                <a:latin typeface="华文新魏" pitchFamily="2" charset="-122"/>
                <a:ea typeface="华文新魏" pitchFamily="2" charset="-122"/>
              </a:rPr>
              <a:t>广度优先搜索</a:t>
            </a:r>
            <a:r>
              <a:rPr lang="en-US" altLang="zh-CN" sz="3200" dirty="0">
                <a:latin typeface="华文新魏" pitchFamily="2" charset="-122"/>
                <a:ea typeface="华文新魏" pitchFamily="2" charset="-122"/>
              </a:rPr>
              <a:t>BFS</a:t>
            </a:r>
            <a:r>
              <a:rPr lang="en-US" altLang="zh-CN" sz="3200" i="1" dirty="0">
                <a:latin typeface="华文新魏" pitchFamily="2" charset="-122"/>
                <a:ea typeface="华文新魏" pitchFamily="2" charset="-122"/>
              </a:rPr>
              <a:t> </a:t>
            </a:r>
            <a:r>
              <a:rPr lang="en-US" altLang="zh-CN" sz="3200" dirty="0">
                <a:latin typeface="华文新魏" pitchFamily="2" charset="-122"/>
                <a:ea typeface="华文新魏" pitchFamily="2" charset="-122"/>
              </a:rPr>
              <a:t>(Breadth First Search)</a:t>
            </a:r>
          </a:p>
        </p:txBody>
      </p:sp>
      <p:sp>
        <p:nvSpPr>
          <p:cNvPr id="354307" name="Rectangle 3"/>
          <p:cNvSpPr>
            <a:spLocks noGrp="1" noChangeArrowheads="1"/>
          </p:cNvSpPr>
          <p:nvPr>
            <p:ph idx="1"/>
          </p:nvPr>
        </p:nvSpPr>
        <p:spPr>
          <a:xfrm>
            <a:off x="457200" y="1262063"/>
            <a:ext cx="4953000" cy="762000"/>
          </a:xfrm>
        </p:spPr>
        <p:txBody>
          <a:bodyPr/>
          <a:lstStyle/>
          <a:p>
            <a:pPr>
              <a:buClr>
                <a:schemeClr val="tx1"/>
              </a:buClr>
              <a:buSzPct val="50000"/>
            </a:pPr>
            <a:r>
              <a:rPr lang="zh-CN" altLang="en-US" sz="3000" b="1" dirty="0">
                <a:ea typeface="仿宋_GB2312" pitchFamily="49" charset="-122"/>
              </a:rPr>
              <a:t>广度优先搜索的示例</a:t>
            </a:r>
            <a:endParaRPr lang="zh-CN" altLang="en-US" sz="3000" dirty="0">
              <a:ea typeface="仿宋_GB2312" pitchFamily="49" charset="-122"/>
            </a:endParaRPr>
          </a:p>
        </p:txBody>
      </p:sp>
      <p:sp>
        <p:nvSpPr>
          <p:cNvPr id="354381" name="Text Box 77"/>
          <p:cNvSpPr txBox="1">
            <a:spLocks noChangeArrowheads="1"/>
          </p:cNvSpPr>
          <p:nvPr/>
        </p:nvSpPr>
        <p:spPr bwMode="auto">
          <a:xfrm>
            <a:off x="700088" y="5768975"/>
            <a:ext cx="7542212" cy="549275"/>
          </a:xfrm>
          <a:prstGeom prst="rect">
            <a:avLst/>
          </a:prstGeom>
          <a:noFill/>
          <a:ln w="9525">
            <a:noFill/>
            <a:miter lim="800000"/>
            <a:headEnd/>
            <a:tailEnd/>
          </a:ln>
          <a:effectLst/>
        </p:spPr>
        <p:txBody>
          <a:bodyPr wrap="none">
            <a:spAutoFit/>
          </a:bodyPr>
          <a:lstStyle/>
          <a:p>
            <a:pPr algn="l"/>
            <a:r>
              <a:rPr kumimoji="1" lang="zh-CN" altLang="en-US" sz="3000" b="1"/>
              <a:t>广度优先搜索过程                 广度优先生成树</a:t>
            </a:r>
            <a:endParaRPr kumimoji="1" lang="zh-CN" altLang="en-US" sz="3000">
              <a:ea typeface="宋体" pitchFamily="2" charset="-122"/>
            </a:endParaRPr>
          </a:p>
        </p:txBody>
      </p:sp>
      <p:grpSp>
        <p:nvGrpSpPr>
          <p:cNvPr id="354391" name="Group 87"/>
          <p:cNvGrpSpPr>
            <a:grpSpLocks/>
          </p:cNvGrpSpPr>
          <p:nvPr/>
        </p:nvGrpSpPr>
        <p:grpSpPr bwMode="auto">
          <a:xfrm>
            <a:off x="374650" y="1916113"/>
            <a:ext cx="8235950" cy="3925887"/>
            <a:chOff x="236" y="1122"/>
            <a:chExt cx="5188" cy="2141"/>
          </a:xfrm>
        </p:grpSpPr>
        <p:sp>
          <p:nvSpPr>
            <p:cNvPr id="354308" name="Line 4"/>
            <p:cNvSpPr>
              <a:spLocks noChangeShapeType="1"/>
            </p:cNvSpPr>
            <p:nvPr/>
          </p:nvSpPr>
          <p:spPr bwMode="auto">
            <a:xfrm>
              <a:off x="3604" y="1664"/>
              <a:ext cx="640" cy="482"/>
            </a:xfrm>
            <a:prstGeom prst="line">
              <a:avLst/>
            </a:prstGeom>
            <a:noFill/>
            <a:ln w="28575">
              <a:solidFill>
                <a:schemeClr val="tx2"/>
              </a:solidFill>
              <a:round/>
              <a:headEnd/>
              <a:tailEnd/>
            </a:ln>
            <a:effectLst/>
          </p:spPr>
          <p:txBody>
            <a:bodyPr wrap="none" anchor="ctr"/>
            <a:lstStyle/>
            <a:p>
              <a:endParaRPr lang="zh-CN" altLang="en-US"/>
            </a:p>
          </p:txBody>
        </p:sp>
        <p:sp>
          <p:nvSpPr>
            <p:cNvPr id="354309" name="Line 5"/>
            <p:cNvSpPr>
              <a:spLocks noChangeShapeType="1"/>
            </p:cNvSpPr>
            <p:nvPr/>
          </p:nvSpPr>
          <p:spPr bwMode="auto">
            <a:xfrm flipV="1">
              <a:off x="720" y="2256"/>
              <a:ext cx="528" cy="480"/>
            </a:xfrm>
            <a:prstGeom prst="line">
              <a:avLst/>
            </a:prstGeom>
            <a:noFill/>
            <a:ln w="28575">
              <a:solidFill>
                <a:schemeClr val="tx2"/>
              </a:solidFill>
              <a:round/>
              <a:headEnd/>
              <a:tailEnd/>
            </a:ln>
            <a:effectLst/>
          </p:spPr>
          <p:txBody>
            <a:bodyPr wrap="none" anchor="ctr"/>
            <a:lstStyle/>
            <a:p>
              <a:endParaRPr lang="zh-CN" altLang="en-US"/>
            </a:p>
          </p:txBody>
        </p:sp>
        <p:sp>
          <p:nvSpPr>
            <p:cNvPr id="354310" name="Line 6"/>
            <p:cNvSpPr>
              <a:spLocks noChangeShapeType="1"/>
            </p:cNvSpPr>
            <p:nvPr/>
          </p:nvSpPr>
          <p:spPr bwMode="auto">
            <a:xfrm>
              <a:off x="720" y="1680"/>
              <a:ext cx="576" cy="432"/>
            </a:xfrm>
            <a:prstGeom prst="line">
              <a:avLst/>
            </a:prstGeom>
            <a:noFill/>
            <a:ln w="28575">
              <a:solidFill>
                <a:schemeClr val="tx2"/>
              </a:solidFill>
              <a:round/>
              <a:headEnd/>
              <a:tailEnd/>
            </a:ln>
            <a:effectLst/>
          </p:spPr>
          <p:txBody>
            <a:bodyPr wrap="none" anchor="ctr"/>
            <a:lstStyle/>
            <a:p>
              <a:endParaRPr lang="zh-CN" altLang="en-US"/>
            </a:p>
          </p:txBody>
        </p:sp>
        <p:sp>
          <p:nvSpPr>
            <p:cNvPr id="354311" name="Line 7"/>
            <p:cNvSpPr>
              <a:spLocks noChangeShapeType="1"/>
            </p:cNvSpPr>
            <p:nvPr/>
          </p:nvSpPr>
          <p:spPr bwMode="auto">
            <a:xfrm>
              <a:off x="1344" y="1680"/>
              <a:ext cx="0" cy="336"/>
            </a:xfrm>
            <a:prstGeom prst="line">
              <a:avLst/>
            </a:prstGeom>
            <a:noFill/>
            <a:ln w="28575">
              <a:solidFill>
                <a:schemeClr val="tx2"/>
              </a:solidFill>
              <a:round/>
              <a:headEnd/>
              <a:tailEnd/>
            </a:ln>
            <a:effectLst/>
          </p:spPr>
          <p:txBody>
            <a:bodyPr wrap="none" anchor="ctr"/>
            <a:lstStyle/>
            <a:p>
              <a:endParaRPr lang="zh-CN" altLang="en-US"/>
            </a:p>
          </p:txBody>
        </p:sp>
        <p:sp>
          <p:nvSpPr>
            <p:cNvPr id="354312" name="Line 8"/>
            <p:cNvSpPr>
              <a:spLocks noChangeShapeType="1"/>
            </p:cNvSpPr>
            <p:nvPr/>
          </p:nvSpPr>
          <p:spPr bwMode="auto">
            <a:xfrm>
              <a:off x="720" y="2832"/>
              <a:ext cx="1248" cy="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354313" name="Line 9"/>
            <p:cNvSpPr>
              <a:spLocks noChangeShapeType="1"/>
            </p:cNvSpPr>
            <p:nvPr/>
          </p:nvSpPr>
          <p:spPr bwMode="auto">
            <a:xfrm>
              <a:off x="624" y="1737"/>
              <a:ext cx="0" cy="1008"/>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354314" name="Line 10"/>
            <p:cNvSpPr>
              <a:spLocks noChangeShapeType="1"/>
            </p:cNvSpPr>
            <p:nvPr/>
          </p:nvSpPr>
          <p:spPr bwMode="auto">
            <a:xfrm>
              <a:off x="720" y="1584"/>
              <a:ext cx="1248" cy="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354315" name="Oval 11" descr="羊皮纸"/>
            <p:cNvSpPr>
              <a:spLocks noChangeArrowheads="1"/>
            </p:cNvSpPr>
            <p:nvPr/>
          </p:nvSpPr>
          <p:spPr bwMode="auto">
            <a:xfrm>
              <a:off x="480" y="1449"/>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16" name="Oval 12" descr="羊皮纸"/>
            <p:cNvSpPr>
              <a:spLocks noChangeArrowheads="1"/>
            </p:cNvSpPr>
            <p:nvPr/>
          </p:nvSpPr>
          <p:spPr bwMode="auto">
            <a:xfrm>
              <a:off x="1968" y="1449"/>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17" name="Oval 13" descr="羊皮纸"/>
            <p:cNvSpPr>
              <a:spLocks noChangeArrowheads="1"/>
            </p:cNvSpPr>
            <p:nvPr/>
          </p:nvSpPr>
          <p:spPr bwMode="auto">
            <a:xfrm>
              <a:off x="480" y="2033"/>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18" name="Oval 14" descr="羊皮纸"/>
            <p:cNvSpPr>
              <a:spLocks noChangeArrowheads="1"/>
            </p:cNvSpPr>
            <p:nvPr/>
          </p:nvSpPr>
          <p:spPr bwMode="auto">
            <a:xfrm>
              <a:off x="480" y="2697"/>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19" name="Oval 15" descr="羊皮纸"/>
            <p:cNvSpPr>
              <a:spLocks noChangeArrowheads="1"/>
            </p:cNvSpPr>
            <p:nvPr/>
          </p:nvSpPr>
          <p:spPr bwMode="auto">
            <a:xfrm>
              <a:off x="1200" y="2016"/>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20" name="Text Box 16"/>
            <p:cNvSpPr txBox="1">
              <a:spLocks noChangeArrowheads="1"/>
            </p:cNvSpPr>
            <p:nvPr/>
          </p:nvSpPr>
          <p:spPr bwMode="auto">
            <a:xfrm>
              <a:off x="490" y="1427"/>
              <a:ext cx="266" cy="266"/>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A</a:t>
              </a:r>
              <a:endParaRPr kumimoji="1" lang="en-US" altLang="zh-CN" sz="2600" dirty="0">
                <a:solidFill>
                  <a:srgbClr val="002060"/>
                </a:solidFill>
                <a:ea typeface="宋体" pitchFamily="2" charset="-122"/>
              </a:endParaRPr>
            </a:p>
          </p:txBody>
        </p:sp>
        <p:sp>
          <p:nvSpPr>
            <p:cNvPr id="354321" name="Text Box 17"/>
            <p:cNvSpPr txBox="1">
              <a:spLocks noChangeArrowheads="1"/>
            </p:cNvSpPr>
            <p:nvPr/>
          </p:nvSpPr>
          <p:spPr bwMode="auto">
            <a:xfrm>
              <a:off x="1210" y="2010"/>
              <a:ext cx="266" cy="267"/>
            </a:xfrm>
            <a:prstGeom prst="rect">
              <a:avLst/>
            </a:prstGeom>
            <a:noFill/>
            <a:ln w="9525">
              <a:noFill/>
              <a:miter lim="800000"/>
              <a:headEnd/>
              <a:tailEnd/>
            </a:ln>
            <a:effectLst/>
          </p:spPr>
          <p:txBody>
            <a:bodyPr wrap="none">
              <a:spAutoFit/>
            </a:bodyPr>
            <a:lstStyle/>
            <a:p>
              <a:pPr algn="l"/>
              <a:r>
                <a:rPr kumimoji="1" lang="en-US" altLang="zh-CN" sz="2600" b="1">
                  <a:solidFill>
                    <a:srgbClr val="002060"/>
                  </a:solidFill>
                  <a:latin typeface="Arial" charset="0"/>
                  <a:ea typeface="宋体" pitchFamily="2" charset="-122"/>
                </a:rPr>
                <a:t>C</a:t>
              </a:r>
              <a:endParaRPr kumimoji="1" lang="en-US" altLang="zh-CN" sz="2600">
                <a:solidFill>
                  <a:srgbClr val="002060"/>
                </a:solidFill>
                <a:ea typeface="宋体" pitchFamily="2" charset="-122"/>
              </a:endParaRPr>
            </a:p>
          </p:txBody>
        </p:sp>
        <p:sp>
          <p:nvSpPr>
            <p:cNvPr id="354322" name="Text Box 18"/>
            <p:cNvSpPr txBox="1">
              <a:spLocks noChangeArrowheads="1"/>
            </p:cNvSpPr>
            <p:nvPr/>
          </p:nvSpPr>
          <p:spPr bwMode="auto">
            <a:xfrm>
              <a:off x="490" y="2010"/>
              <a:ext cx="266" cy="267"/>
            </a:xfrm>
            <a:prstGeom prst="rect">
              <a:avLst/>
            </a:prstGeom>
            <a:noFill/>
            <a:ln w="9525">
              <a:noFill/>
              <a:miter lim="800000"/>
              <a:headEnd/>
              <a:tailEnd/>
            </a:ln>
            <a:effectLst/>
          </p:spPr>
          <p:txBody>
            <a:bodyPr wrap="none">
              <a:spAutoFit/>
            </a:bodyPr>
            <a:lstStyle/>
            <a:p>
              <a:pPr algn="l"/>
              <a:r>
                <a:rPr kumimoji="1" lang="en-US" altLang="zh-CN" sz="2600" b="1">
                  <a:solidFill>
                    <a:srgbClr val="002060"/>
                  </a:solidFill>
                  <a:latin typeface="Arial" charset="0"/>
                  <a:ea typeface="宋体" pitchFamily="2" charset="-122"/>
                </a:rPr>
                <a:t>D</a:t>
              </a:r>
              <a:endParaRPr kumimoji="1" lang="en-US" altLang="zh-CN" sz="2600">
                <a:solidFill>
                  <a:srgbClr val="002060"/>
                </a:solidFill>
                <a:ea typeface="宋体" pitchFamily="2" charset="-122"/>
              </a:endParaRPr>
            </a:p>
          </p:txBody>
        </p:sp>
        <p:sp>
          <p:nvSpPr>
            <p:cNvPr id="354323" name="Text Box 19"/>
            <p:cNvSpPr txBox="1">
              <a:spLocks noChangeArrowheads="1"/>
            </p:cNvSpPr>
            <p:nvPr/>
          </p:nvSpPr>
          <p:spPr bwMode="auto">
            <a:xfrm>
              <a:off x="1991" y="1444"/>
              <a:ext cx="255" cy="267"/>
            </a:xfrm>
            <a:prstGeom prst="rect">
              <a:avLst/>
            </a:prstGeom>
            <a:noFill/>
            <a:ln w="9525">
              <a:noFill/>
              <a:miter lim="800000"/>
              <a:headEnd/>
              <a:tailEnd/>
            </a:ln>
            <a:effectLst/>
          </p:spPr>
          <p:txBody>
            <a:bodyPr wrap="none">
              <a:spAutoFit/>
            </a:bodyPr>
            <a:lstStyle/>
            <a:p>
              <a:pPr algn="l"/>
              <a:r>
                <a:rPr kumimoji="1" lang="en-US" altLang="zh-CN" sz="2600" b="1">
                  <a:solidFill>
                    <a:srgbClr val="002060"/>
                  </a:solidFill>
                  <a:latin typeface="Arial" charset="0"/>
                  <a:ea typeface="宋体" pitchFamily="2" charset="-122"/>
                </a:rPr>
                <a:t>E</a:t>
              </a:r>
              <a:endParaRPr kumimoji="1" lang="en-US" altLang="zh-CN" sz="2600">
                <a:solidFill>
                  <a:srgbClr val="002060"/>
                </a:solidFill>
                <a:ea typeface="宋体" pitchFamily="2" charset="-122"/>
              </a:endParaRPr>
            </a:p>
          </p:txBody>
        </p:sp>
        <p:sp>
          <p:nvSpPr>
            <p:cNvPr id="354324" name="Oval 20" descr="羊皮纸"/>
            <p:cNvSpPr>
              <a:spLocks noChangeArrowheads="1"/>
            </p:cNvSpPr>
            <p:nvPr/>
          </p:nvSpPr>
          <p:spPr bwMode="auto">
            <a:xfrm>
              <a:off x="1200" y="1440"/>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25" name="Line 21"/>
            <p:cNvSpPr>
              <a:spLocks noChangeShapeType="1"/>
            </p:cNvSpPr>
            <p:nvPr/>
          </p:nvSpPr>
          <p:spPr bwMode="auto">
            <a:xfrm>
              <a:off x="2109" y="1752"/>
              <a:ext cx="3" cy="312"/>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354326" name="Oval 22" descr="羊皮纸"/>
            <p:cNvSpPr>
              <a:spLocks noChangeArrowheads="1"/>
            </p:cNvSpPr>
            <p:nvPr/>
          </p:nvSpPr>
          <p:spPr bwMode="auto">
            <a:xfrm>
              <a:off x="1968" y="2024"/>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27" name="Oval 23" descr="羊皮纸"/>
            <p:cNvSpPr>
              <a:spLocks noChangeArrowheads="1"/>
            </p:cNvSpPr>
            <p:nvPr/>
          </p:nvSpPr>
          <p:spPr bwMode="auto">
            <a:xfrm>
              <a:off x="1968" y="2688"/>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28" name="Text Box 24"/>
            <p:cNvSpPr txBox="1">
              <a:spLocks noChangeArrowheads="1"/>
            </p:cNvSpPr>
            <p:nvPr/>
          </p:nvSpPr>
          <p:spPr bwMode="auto">
            <a:xfrm>
              <a:off x="1978" y="2001"/>
              <a:ext cx="278" cy="266"/>
            </a:xfrm>
            <a:prstGeom prst="rect">
              <a:avLst/>
            </a:prstGeom>
            <a:noFill/>
            <a:ln w="9525">
              <a:noFill/>
              <a:miter lim="800000"/>
              <a:headEnd/>
              <a:tailEnd/>
            </a:ln>
            <a:effectLst/>
          </p:spPr>
          <p:txBody>
            <a:bodyPr wrap="none">
              <a:spAutoFit/>
            </a:bodyPr>
            <a:lstStyle/>
            <a:p>
              <a:pPr algn="l"/>
              <a:r>
                <a:rPr kumimoji="1" lang="en-US" altLang="zh-CN" sz="2600" b="1">
                  <a:solidFill>
                    <a:srgbClr val="002060"/>
                  </a:solidFill>
                  <a:latin typeface="Arial" charset="0"/>
                  <a:ea typeface="宋体" pitchFamily="2" charset="-122"/>
                </a:rPr>
                <a:t>G</a:t>
              </a:r>
              <a:endParaRPr kumimoji="1" lang="en-US" altLang="zh-CN" sz="2600">
                <a:solidFill>
                  <a:srgbClr val="002060"/>
                </a:solidFill>
                <a:ea typeface="宋体" pitchFamily="2" charset="-122"/>
              </a:endParaRPr>
            </a:p>
          </p:txBody>
        </p:sp>
        <p:sp>
          <p:nvSpPr>
            <p:cNvPr id="354329" name="Text Box 25"/>
            <p:cNvSpPr txBox="1">
              <a:spLocks noChangeArrowheads="1"/>
            </p:cNvSpPr>
            <p:nvPr/>
          </p:nvSpPr>
          <p:spPr bwMode="auto">
            <a:xfrm>
              <a:off x="1210" y="1435"/>
              <a:ext cx="266" cy="267"/>
            </a:xfrm>
            <a:prstGeom prst="rect">
              <a:avLst/>
            </a:prstGeom>
            <a:noFill/>
            <a:ln w="9525">
              <a:noFill/>
              <a:miter lim="800000"/>
              <a:headEnd/>
              <a:tailEnd/>
            </a:ln>
            <a:effectLst/>
          </p:spPr>
          <p:txBody>
            <a:bodyPr wrap="none">
              <a:spAutoFit/>
            </a:bodyPr>
            <a:lstStyle/>
            <a:p>
              <a:pPr algn="l"/>
              <a:r>
                <a:rPr kumimoji="1" lang="en-US" altLang="zh-CN" sz="2600" b="1" dirty="0">
                  <a:solidFill>
                    <a:srgbClr val="002060"/>
                  </a:solidFill>
                  <a:latin typeface="Arial" charset="0"/>
                  <a:ea typeface="宋体" pitchFamily="2" charset="-122"/>
                </a:rPr>
                <a:t>B</a:t>
              </a:r>
              <a:endParaRPr kumimoji="1" lang="en-US" altLang="zh-CN" sz="2600" dirty="0">
                <a:solidFill>
                  <a:srgbClr val="002060"/>
                </a:solidFill>
                <a:ea typeface="宋体" pitchFamily="2" charset="-122"/>
              </a:endParaRPr>
            </a:p>
          </p:txBody>
        </p:sp>
        <p:sp>
          <p:nvSpPr>
            <p:cNvPr id="354330" name="Text Box 26"/>
            <p:cNvSpPr txBox="1">
              <a:spLocks noChangeArrowheads="1"/>
            </p:cNvSpPr>
            <p:nvPr/>
          </p:nvSpPr>
          <p:spPr bwMode="auto">
            <a:xfrm>
              <a:off x="515" y="2691"/>
              <a:ext cx="243" cy="266"/>
            </a:xfrm>
            <a:prstGeom prst="rect">
              <a:avLst/>
            </a:prstGeom>
            <a:noFill/>
            <a:ln w="9525">
              <a:noFill/>
              <a:miter lim="800000"/>
              <a:headEnd/>
              <a:tailEnd/>
            </a:ln>
            <a:effectLst/>
          </p:spPr>
          <p:txBody>
            <a:bodyPr wrap="none">
              <a:spAutoFit/>
            </a:bodyPr>
            <a:lstStyle/>
            <a:p>
              <a:pPr algn="l"/>
              <a:r>
                <a:rPr kumimoji="1" lang="en-US" altLang="zh-CN" sz="2600" b="1">
                  <a:solidFill>
                    <a:srgbClr val="002060"/>
                  </a:solidFill>
                  <a:latin typeface="Arial" charset="0"/>
                  <a:ea typeface="宋体" pitchFamily="2" charset="-122"/>
                </a:rPr>
                <a:t>F</a:t>
              </a:r>
              <a:endParaRPr kumimoji="1" lang="en-US" altLang="zh-CN" sz="2600">
                <a:solidFill>
                  <a:srgbClr val="002060"/>
                </a:solidFill>
                <a:ea typeface="宋体" pitchFamily="2" charset="-122"/>
              </a:endParaRPr>
            </a:p>
          </p:txBody>
        </p:sp>
        <p:sp>
          <p:nvSpPr>
            <p:cNvPr id="354331" name="Text Box 27"/>
            <p:cNvSpPr txBox="1">
              <a:spLocks noChangeArrowheads="1"/>
            </p:cNvSpPr>
            <p:nvPr/>
          </p:nvSpPr>
          <p:spPr bwMode="auto">
            <a:xfrm>
              <a:off x="2030" y="2682"/>
              <a:ext cx="174" cy="267"/>
            </a:xfrm>
            <a:prstGeom prst="rect">
              <a:avLst/>
            </a:prstGeom>
            <a:noFill/>
            <a:ln w="9525">
              <a:noFill/>
              <a:miter lim="800000"/>
              <a:headEnd/>
              <a:tailEnd/>
            </a:ln>
            <a:effectLst/>
          </p:spPr>
          <p:txBody>
            <a:bodyPr wrap="none">
              <a:spAutoFit/>
            </a:bodyPr>
            <a:lstStyle/>
            <a:p>
              <a:pPr algn="l"/>
              <a:r>
                <a:rPr kumimoji="1" lang="en-US" altLang="zh-CN" sz="2600" b="1">
                  <a:solidFill>
                    <a:srgbClr val="002060"/>
                  </a:solidFill>
                  <a:latin typeface="Arial" charset="0"/>
                  <a:ea typeface="宋体" pitchFamily="2" charset="-122"/>
                </a:rPr>
                <a:t>I</a:t>
              </a:r>
              <a:endParaRPr kumimoji="1" lang="en-US" altLang="zh-CN" sz="2600">
                <a:solidFill>
                  <a:srgbClr val="002060"/>
                </a:solidFill>
                <a:ea typeface="宋体" pitchFamily="2" charset="-122"/>
              </a:endParaRPr>
            </a:p>
          </p:txBody>
        </p:sp>
        <p:sp>
          <p:nvSpPr>
            <p:cNvPr id="354332" name="Oval 28" descr="羊皮纸"/>
            <p:cNvSpPr>
              <a:spLocks noChangeArrowheads="1"/>
            </p:cNvSpPr>
            <p:nvPr/>
          </p:nvSpPr>
          <p:spPr bwMode="auto">
            <a:xfrm>
              <a:off x="1200" y="2688"/>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33" name="Text Box 29"/>
            <p:cNvSpPr txBox="1">
              <a:spLocks noChangeArrowheads="1"/>
            </p:cNvSpPr>
            <p:nvPr/>
          </p:nvSpPr>
          <p:spPr bwMode="auto">
            <a:xfrm>
              <a:off x="1210" y="2682"/>
              <a:ext cx="266" cy="267"/>
            </a:xfrm>
            <a:prstGeom prst="rect">
              <a:avLst/>
            </a:prstGeom>
            <a:noFill/>
            <a:ln w="9525">
              <a:noFill/>
              <a:miter lim="800000"/>
              <a:headEnd/>
              <a:tailEnd/>
            </a:ln>
            <a:effectLst/>
          </p:spPr>
          <p:txBody>
            <a:bodyPr wrap="none">
              <a:spAutoFit/>
            </a:bodyPr>
            <a:lstStyle/>
            <a:p>
              <a:pPr algn="l"/>
              <a:r>
                <a:rPr kumimoji="1" lang="en-US" altLang="zh-CN" sz="2600" b="1">
                  <a:solidFill>
                    <a:srgbClr val="002060"/>
                  </a:solidFill>
                  <a:latin typeface="Arial" charset="0"/>
                  <a:ea typeface="宋体" pitchFamily="2" charset="-122"/>
                </a:rPr>
                <a:t>H</a:t>
              </a:r>
              <a:endParaRPr kumimoji="1" lang="en-US" altLang="zh-CN" sz="2600">
                <a:solidFill>
                  <a:srgbClr val="002060"/>
                </a:solidFill>
                <a:ea typeface="宋体" pitchFamily="2" charset="-122"/>
              </a:endParaRPr>
            </a:p>
          </p:txBody>
        </p:sp>
        <p:sp>
          <p:nvSpPr>
            <p:cNvPr id="354334" name="Line 30"/>
            <p:cNvSpPr>
              <a:spLocks noChangeShapeType="1"/>
            </p:cNvSpPr>
            <p:nvPr/>
          </p:nvSpPr>
          <p:spPr bwMode="auto">
            <a:xfrm flipV="1">
              <a:off x="3636" y="2264"/>
              <a:ext cx="528" cy="480"/>
            </a:xfrm>
            <a:prstGeom prst="line">
              <a:avLst/>
            </a:prstGeom>
            <a:noFill/>
            <a:ln w="28575">
              <a:solidFill>
                <a:schemeClr val="tx2"/>
              </a:solidFill>
              <a:round/>
              <a:headEnd/>
              <a:tailEnd/>
            </a:ln>
            <a:effectLst/>
          </p:spPr>
          <p:txBody>
            <a:bodyPr wrap="none" anchor="ctr"/>
            <a:lstStyle/>
            <a:p>
              <a:endParaRPr lang="zh-CN" altLang="en-US"/>
            </a:p>
          </p:txBody>
        </p:sp>
        <p:sp>
          <p:nvSpPr>
            <p:cNvPr id="354335" name="Line 31"/>
            <p:cNvSpPr>
              <a:spLocks noChangeShapeType="1"/>
            </p:cNvSpPr>
            <p:nvPr/>
          </p:nvSpPr>
          <p:spPr bwMode="auto">
            <a:xfrm>
              <a:off x="3636" y="2840"/>
              <a:ext cx="1248" cy="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354336" name="Line 32"/>
            <p:cNvSpPr>
              <a:spLocks noChangeShapeType="1"/>
            </p:cNvSpPr>
            <p:nvPr/>
          </p:nvSpPr>
          <p:spPr bwMode="auto">
            <a:xfrm flipH="1">
              <a:off x="3552" y="1584"/>
              <a:ext cx="0" cy="672"/>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354337" name="Line 33"/>
            <p:cNvSpPr>
              <a:spLocks noChangeShapeType="1"/>
            </p:cNvSpPr>
            <p:nvPr/>
          </p:nvSpPr>
          <p:spPr bwMode="auto">
            <a:xfrm>
              <a:off x="3636" y="1592"/>
              <a:ext cx="1248" cy="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354338" name="Oval 34" descr="羊皮纸"/>
            <p:cNvSpPr>
              <a:spLocks noChangeArrowheads="1"/>
            </p:cNvSpPr>
            <p:nvPr/>
          </p:nvSpPr>
          <p:spPr bwMode="auto">
            <a:xfrm>
              <a:off x="3396" y="1457"/>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39" name="Oval 35" descr="羊皮纸"/>
            <p:cNvSpPr>
              <a:spLocks noChangeArrowheads="1"/>
            </p:cNvSpPr>
            <p:nvPr/>
          </p:nvSpPr>
          <p:spPr bwMode="auto">
            <a:xfrm>
              <a:off x="4884" y="1457"/>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40" name="Oval 36" descr="羊皮纸"/>
            <p:cNvSpPr>
              <a:spLocks noChangeArrowheads="1"/>
            </p:cNvSpPr>
            <p:nvPr/>
          </p:nvSpPr>
          <p:spPr bwMode="auto">
            <a:xfrm>
              <a:off x="3396" y="2041"/>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41" name="Oval 37" descr="羊皮纸"/>
            <p:cNvSpPr>
              <a:spLocks noChangeArrowheads="1"/>
            </p:cNvSpPr>
            <p:nvPr/>
          </p:nvSpPr>
          <p:spPr bwMode="auto">
            <a:xfrm>
              <a:off x="3396" y="2705"/>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42" name="Oval 38" descr="羊皮纸"/>
            <p:cNvSpPr>
              <a:spLocks noChangeArrowheads="1"/>
            </p:cNvSpPr>
            <p:nvPr/>
          </p:nvSpPr>
          <p:spPr bwMode="auto">
            <a:xfrm>
              <a:off x="4116" y="2024"/>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43" name="Text Box 39"/>
            <p:cNvSpPr txBox="1">
              <a:spLocks noChangeArrowheads="1"/>
            </p:cNvSpPr>
            <p:nvPr/>
          </p:nvSpPr>
          <p:spPr bwMode="auto">
            <a:xfrm>
              <a:off x="3406" y="1455"/>
              <a:ext cx="266" cy="267"/>
            </a:xfrm>
            <a:prstGeom prst="rect">
              <a:avLst/>
            </a:prstGeom>
            <a:noFill/>
            <a:ln w="9525">
              <a:noFill/>
              <a:miter lim="800000"/>
              <a:headEnd/>
              <a:tailEnd/>
            </a:ln>
            <a:effectLst/>
          </p:spPr>
          <p:txBody>
            <a:bodyPr wrap="none">
              <a:spAutoFit/>
            </a:bodyPr>
            <a:lstStyle/>
            <a:p>
              <a:pPr algn="l"/>
              <a:r>
                <a:rPr kumimoji="1" lang="en-US" altLang="zh-CN" sz="2600" b="1">
                  <a:solidFill>
                    <a:srgbClr val="002060"/>
                  </a:solidFill>
                  <a:latin typeface="Arial" charset="0"/>
                  <a:ea typeface="宋体" pitchFamily="2" charset="-122"/>
                </a:rPr>
                <a:t>A</a:t>
              </a:r>
              <a:endParaRPr kumimoji="1" lang="en-US" altLang="zh-CN" sz="2600">
                <a:solidFill>
                  <a:srgbClr val="002060"/>
                </a:solidFill>
                <a:ea typeface="宋体" pitchFamily="2" charset="-122"/>
              </a:endParaRPr>
            </a:p>
          </p:txBody>
        </p:sp>
        <p:sp>
          <p:nvSpPr>
            <p:cNvPr id="354344" name="Text Box 40"/>
            <p:cNvSpPr txBox="1">
              <a:spLocks noChangeArrowheads="1"/>
            </p:cNvSpPr>
            <p:nvPr/>
          </p:nvSpPr>
          <p:spPr bwMode="auto">
            <a:xfrm>
              <a:off x="4126" y="2039"/>
              <a:ext cx="266" cy="266"/>
            </a:xfrm>
            <a:prstGeom prst="rect">
              <a:avLst/>
            </a:prstGeom>
            <a:noFill/>
            <a:ln w="9525">
              <a:noFill/>
              <a:miter lim="800000"/>
              <a:headEnd/>
              <a:tailEnd/>
            </a:ln>
            <a:effectLst/>
          </p:spPr>
          <p:txBody>
            <a:bodyPr wrap="none">
              <a:spAutoFit/>
            </a:bodyPr>
            <a:lstStyle/>
            <a:p>
              <a:pPr algn="l"/>
              <a:r>
                <a:rPr kumimoji="1" lang="en-US" altLang="zh-CN" sz="2600" b="1">
                  <a:solidFill>
                    <a:srgbClr val="002060"/>
                  </a:solidFill>
                  <a:latin typeface="Arial" charset="0"/>
                  <a:ea typeface="宋体" pitchFamily="2" charset="-122"/>
                </a:rPr>
                <a:t>C</a:t>
              </a:r>
              <a:endParaRPr kumimoji="1" lang="en-US" altLang="zh-CN" sz="2600">
                <a:solidFill>
                  <a:srgbClr val="002060"/>
                </a:solidFill>
                <a:ea typeface="宋体" pitchFamily="2" charset="-122"/>
              </a:endParaRPr>
            </a:p>
          </p:txBody>
        </p:sp>
        <p:sp>
          <p:nvSpPr>
            <p:cNvPr id="354345" name="Text Box 41"/>
            <p:cNvSpPr txBox="1">
              <a:spLocks noChangeArrowheads="1"/>
            </p:cNvSpPr>
            <p:nvPr/>
          </p:nvSpPr>
          <p:spPr bwMode="auto">
            <a:xfrm>
              <a:off x="3406" y="2039"/>
              <a:ext cx="266" cy="266"/>
            </a:xfrm>
            <a:prstGeom prst="rect">
              <a:avLst/>
            </a:prstGeom>
            <a:noFill/>
            <a:ln w="9525">
              <a:noFill/>
              <a:miter lim="800000"/>
              <a:headEnd/>
              <a:tailEnd/>
            </a:ln>
            <a:effectLst/>
          </p:spPr>
          <p:txBody>
            <a:bodyPr wrap="none">
              <a:spAutoFit/>
            </a:bodyPr>
            <a:lstStyle/>
            <a:p>
              <a:pPr algn="l"/>
              <a:r>
                <a:rPr kumimoji="1" lang="en-US" altLang="zh-CN" sz="2600" b="1">
                  <a:solidFill>
                    <a:srgbClr val="002060"/>
                  </a:solidFill>
                  <a:latin typeface="Arial" charset="0"/>
                  <a:ea typeface="宋体" pitchFamily="2" charset="-122"/>
                </a:rPr>
                <a:t>D</a:t>
              </a:r>
              <a:endParaRPr kumimoji="1" lang="en-US" altLang="zh-CN" sz="2600">
                <a:solidFill>
                  <a:srgbClr val="002060"/>
                </a:solidFill>
                <a:ea typeface="宋体" pitchFamily="2" charset="-122"/>
              </a:endParaRPr>
            </a:p>
          </p:txBody>
        </p:sp>
        <p:sp>
          <p:nvSpPr>
            <p:cNvPr id="354346" name="Text Box 42"/>
            <p:cNvSpPr txBox="1">
              <a:spLocks noChangeArrowheads="1"/>
            </p:cNvSpPr>
            <p:nvPr/>
          </p:nvSpPr>
          <p:spPr bwMode="auto">
            <a:xfrm>
              <a:off x="4907" y="1472"/>
              <a:ext cx="255" cy="266"/>
            </a:xfrm>
            <a:prstGeom prst="rect">
              <a:avLst/>
            </a:prstGeom>
            <a:noFill/>
            <a:ln w="9525">
              <a:noFill/>
              <a:miter lim="800000"/>
              <a:headEnd/>
              <a:tailEnd/>
            </a:ln>
            <a:effectLst/>
          </p:spPr>
          <p:txBody>
            <a:bodyPr wrap="none">
              <a:spAutoFit/>
            </a:bodyPr>
            <a:lstStyle/>
            <a:p>
              <a:pPr algn="l"/>
              <a:r>
                <a:rPr kumimoji="1" lang="en-US" altLang="zh-CN" sz="2600" b="1">
                  <a:solidFill>
                    <a:srgbClr val="002060"/>
                  </a:solidFill>
                  <a:latin typeface="Arial" charset="0"/>
                  <a:ea typeface="宋体" pitchFamily="2" charset="-122"/>
                </a:rPr>
                <a:t>E</a:t>
              </a:r>
              <a:endParaRPr kumimoji="1" lang="en-US" altLang="zh-CN" sz="2600">
                <a:solidFill>
                  <a:srgbClr val="002060"/>
                </a:solidFill>
                <a:ea typeface="宋体" pitchFamily="2" charset="-122"/>
              </a:endParaRPr>
            </a:p>
          </p:txBody>
        </p:sp>
        <p:sp>
          <p:nvSpPr>
            <p:cNvPr id="354347" name="Oval 43" descr="羊皮纸"/>
            <p:cNvSpPr>
              <a:spLocks noChangeArrowheads="1"/>
            </p:cNvSpPr>
            <p:nvPr/>
          </p:nvSpPr>
          <p:spPr bwMode="auto">
            <a:xfrm>
              <a:off x="4116" y="1448"/>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48" name="Line 44"/>
            <p:cNvSpPr>
              <a:spLocks noChangeShapeType="1"/>
            </p:cNvSpPr>
            <p:nvPr/>
          </p:nvSpPr>
          <p:spPr bwMode="auto">
            <a:xfrm>
              <a:off x="5028" y="1736"/>
              <a:ext cx="0" cy="336"/>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354349" name="Oval 45" descr="羊皮纸"/>
            <p:cNvSpPr>
              <a:spLocks noChangeArrowheads="1"/>
            </p:cNvSpPr>
            <p:nvPr/>
          </p:nvSpPr>
          <p:spPr bwMode="auto">
            <a:xfrm>
              <a:off x="4884" y="2032"/>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50" name="Text Box 46"/>
            <p:cNvSpPr txBox="1">
              <a:spLocks noChangeArrowheads="1"/>
            </p:cNvSpPr>
            <p:nvPr/>
          </p:nvSpPr>
          <p:spPr bwMode="auto">
            <a:xfrm>
              <a:off x="4894" y="2030"/>
              <a:ext cx="278" cy="267"/>
            </a:xfrm>
            <a:prstGeom prst="rect">
              <a:avLst/>
            </a:prstGeom>
            <a:noFill/>
            <a:ln w="9525">
              <a:noFill/>
              <a:miter lim="800000"/>
              <a:headEnd/>
              <a:tailEnd/>
            </a:ln>
            <a:effectLst/>
          </p:spPr>
          <p:txBody>
            <a:bodyPr wrap="none">
              <a:spAutoFit/>
            </a:bodyPr>
            <a:lstStyle/>
            <a:p>
              <a:pPr algn="l"/>
              <a:r>
                <a:rPr kumimoji="1" lang="en-US" altLang="zh-CN" sz="2600" b="1">
                  <a:solidFill>
                    <a:srgbClr val="002060"/>
                  </a:solidFill>
                  <a:latin typeface="Arial" charset="0"/>
                  <a:ea typeface="宋体" pitchFamily="2" charset="-122"/>
                </a:rPr>
                <a:t>G</a:t>
              </a:r>
              <a:endParaRPr kumimoji="1" lang="en-US" altLang="zh-CN" sz="2600">
                <a:solidFill>
                  <a:srgbClr val="002060"/>
                </a:solidFill>
                <a:ea typeface="宋体" pitchFamily="2" charset="-122"/>
              </a:endParaRPr>
            </a:p>
          </p:txBody>
        </p:sp>
        <p:sp>
          <p:nvSpPr>
            <p:cNvPr id="354351" name="Text Box 47"/>
            <p:cNvSpPr txBox="1">
              <a:spLocks noChangeArrowheads="1"/>
            </p:cNvSpPr>
            <p:nvPr/>
          </p:nvSpPr>
          <p:spPr bwMode="auto">
            <a:xfrm>
              <a:off x="4126" y="1463"/>
              <a:ext cx="266" cy="267"/>
            </a:xfrm>
            <a:prstGeom prst="rect">
              <a:avLst/>
            </a:prstGeom>
            <a:noFill/>
            <a:ln w="9525">
              <a:noFill/>
              <a:miter lim="800000"/>
              <a:headEnd/>
              <a:tailEnd/>
            </a:ln>
            <a:effectLst/>
          </p:spPr>
          <p:txBody>
            <a:bodyPr wrap="none">
              <a:spAutoFit/>
            </a:bodyPr>
            <a:lstStyle/>
            <a:p>
              <a:pPr algn="l"/>
              <a:r>
                <a:rPr kumimoji="1" lang="en-US" altLang="zh-CN" sz="2600" b="1">
                  <a:solidFill>
                    <a:srgbClr val="002060"/>
                  </a:solidFill>
                  <a:latin typeface="Arial" charset="0"/>
                  <a:ea typeface="宋体" pitchFamily="2" charset="-122"/>
                </a:rPr>
                <a:t>B</a:t>
              </a:r>
              <a:endParaRPr kumimoji="1" lang="en-US" altLang="zh-CN" sz="2600">
                <a:solidFill>
                  <a:srgbClr val="002060"/>
                </a:solidFill>
                <a:ea typeface="宋体" pitchFamily="2" charset="-122"/>
              </a:endParaRPr>
            </a:p>
          </p:txBody>
        </p:sp>
        <p:sp>
          <p:nvSpPr>
            <p:cNvPr id="354352" name="Text Box 48"/>
            <p:cNvSpPr txBox="1">
              <a:spLocks noChangeArrowheads="1"/>
            </p:cNvSpPr>
            <p:nvPr/>
          </p:nvSpPr>
          <p:spPr bwMode="auto">
            <a:xfrm>
              <a:off x="3431" y="2720"/>
              <a:ext cx="243" cy="267"/>
            </a:xfrm>
            <a:prstGeom prst="rect">
              <a:avLst/>
            </a:prstGeom>
            <a:noFill/>
            <a:ln w="9525">
              <a:noFill/>
              <a:miter lim="800000"/>
              <a:headEnd/>
              <a:tailEnd/>
            </a:ln>
            <a:effectLst/>
          </p:spPr>
          <p:txBody>
            <a:bodyPr wrap="none">
              <a:spAutoFit/>
            </a:bodyPr>
            <a:lstStyle/>
            <a:p>
              <a:pPr algn="l"/>
              <a:r>
                <a:rPr kumimoji="1" lang="en-US" altLang="zh-CN" sz="2600" b="1">
                  <a:solidFill>
                    <a:srgbClr val="002060"/>
                  </a:solidFill>
                  <a:latin typeface="Arial" charset="0"/>
                  <a:ea typeface="宋体" pitchFamily="2" charset="-122"/>
                </a:rPr>
                <a:t>F</a:t>
              </a:r>
              <a:endParaRPr kumimoji="1" lang="en-US" altLang="zh-CN" sz="2600">
                <a:solidFill>
                  <a:srgbClr val="002060"/>
                </a:solidFill>
                <a:ea typeface="宋体" pitchFamily="2" charset="-122"/>
              </a:endParaRPr>
            </a:p>
          </p:txBody>
        </p:sp>
        <p:sp>
          <p:nvSpPr>
            <p:cNvPr id="354353" name="Oval 49" descr="羊皮纸"/>
            <p:cNvSpPr>
              <a:spLocks noChangeArrowheads="1"/>
            </p:cNvSpPr>
            <p:nvPr/>
          </p:nvSpPr>
          <p:spPr bwMode="auto">
            <a:xfrm>
              <a:off x="4116" y="2696"/>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54" name="Text Box 50"/>
            <p:cNvSpPr txBox="1">
              <a:spLocks noChangeArrowheads="1"/>
            </p:cNvSpPr>
            <p:nvPr/>
          </p:nvSpPr>
          <p:spPr bwMode="auto">
            <a:xfrm>
              <a:off x="4126" y="2711"/>
              <a:ext cx="266" cy="266"/>
            </a:xfrm>
            <a:prstGeom prst="rect">
              <a:avLst/>
            </a:prstGeom>
            <a:noFill/>
            <a:ln w="9525">
              <a:noFill/>
              <a:miter lim="800000"/>
              <a:headEnd/>
              <a:tailEnd/>
            </a:ln>
            <a:effectLst/>
          </p:spPr>
          <p:txBody>
            <a:bodyPr wrap="none">
              <a:spAutoFit/>
            </a:bodyPr>
            <a:lstStyle/>
            <a:p>
              <a:pPr algn="l"/>
              <a:r>
                <a:rPr kumimoji="1" lang="en-US" altLang="zh-CN" sz="2600" b="1">
                  <a:solidFill>
                    <a:srgbClr val="002060"/>
                  </a:solidFill>
                  <a:latin typeface="Arial" charset="0"/>
                  <a:ea typeface="宋体" pitchFamily="2" charset="-122"/>
                </a:rPr>
                <a:t>H</a:t>
              </a:r>
              <a:endParaRPr kumimoji="1" lang="en-US" altLang="zh-CN" sz="2600">
                <a:solidFill>
                  <a:srgbClr val="002060"/>
                </a:solidFill>
                <a:ea typeface="宋体" pitchFamily="2" charset="-122"/>
              </a:endParaRPr>
            </a:p>
          </p:txBody>
        </p:sp>
        <p:sp>
          <p:nvSpPr>
            <p:cNvPr id="354355" name="Text Box 51"/>
            <p:cNvSpPr txBox="1">
              <a:spLocks noChangeArrowheads="1"/>
            </p:cNvSpPr>
            <p:nvPr/>
          </p:nvSpPr>
          <p:spPr bwMode="auto">
            <a:xfrm>
              <a:off x="492" y="1122"/>
              <a:ext cx="244" cy="316"/>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1</a:t>
              </a:r>
              <a:endParaRPr kumimoji="1" lang="en-US" altLang="zh-CN" sz="2800" b="1">
                <a:solidFill>
                  <a:srgbClr val="009900"/>
                </a:solidFill>
                <a:ea typeface="宋体" pitchFamily="2" charset="-122"/>
              </a:endParaRPr>
            </a:p>
          </p:txBody>
        </p:sp>
        <p:sp>
          <p:nvSpPr>
            <p:cNvPr id="354356" name="Text Box 52"/>
            <p:cNvSpPr txBox="1">
              <a:spLocks noChangeArrowheads="1"/>
            </p:cNvSpPr>
            <p:nvPr/>
          </p:nvSpPr>
          <p:spPr bwMode="auto">
            <a:xfrm>
              <a:off x="1244" y="1122"/>
              <a:ext cx="244" cy="316"/>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2</a:t>
              </a:r>
              <a:endParaRPr kumimoji="1" lang="en-US" altLang="zh-CN" sz="2800" b="1">
                <a:solidFill>
                  <a:srgbClr val="009900"/>
                </a:solidFill>
                <a:ea typeface="宋体" pitchFamily="2" charset="-122"/>
              </a:endParaRPr>
            </a:p>
          </p:txBody>
        </p:sp>
        <p:sp>
          <p:nvSpPr>
            <p:cNvPr id="354357" name="Text Box 53"/>
            <p:cNvSpPr txBox="1">
              <a:spLocks noChangeArrowheads="1"/>
            </p:cNvSpPr>
            <p:nvPr/>
          </p:nvSpPr>
          <p:spPr bwMode="auto">
            <a:xfrm>
              <a:off x="1484" y="1968"/>
              <a:ext cx="244" cy="316"/>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3</a:t>
              </a:r>
              <a:endParaRPr kumimoji="1" lang="en-US" altLang="zh-CN" sz="2800" b="1">
                <a:solidFill>
                  <a:srgbClr val="009900"/>
                </a:solidFill>
                <a:ea typeface="宋体" pitchFamily="2" charset="-122"/>
              </a:endParaRPr>
            </a:p>
          </p:txBody>
        </p:sp>
        <p:sp>
          <p:nvSpPr>
            <p:cNvPr id="354358" name="Text Box 54"/>
            <p:cNvSpPr txBox="1">
              <a:spLocks noChangeArrowheads="1"/>
            </p:cNvSpPr>
            <p:nvPr/>
          </p:nvSpPr>
          <p:spPr bwMode="auto">
            <a:xfrm>
              <a:off x="240" y="1968"/>
              <a:ext cx="244" cy="316"/>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4</a:t>
              </a:r>
              <a:endParaRPr kumimoji="1" lang="en-US" altLang="zh-CN" sz="2800" b="1">
                <a:solidFill>
                  <a:srgbClr val="009900"/>
                </a:solidFill>
                <a:ea typeface="宋体" pitchFamily="2" charset="-122"/>
              </a:endParaRPr>
            </a:p>
          </p:txBody>
        </p:sp>
        <p:sp>
          <p:nvSpPr>
            <p:cNvPr id="354359" name="Line 55"/>
            <p:cNvSpPr>
              <a:spLocks noChangeShapeType="1"/>
            </p:cNvSpPr>
            <p:nvPr/>
          </p:nvSpPr>
          <p:spPr bwMode="auto">
            <a:xfrm>
              <a:off x="768" y="1440"/>
              <a:ext cx="432"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354360" name="Line 56"/>
            <p:cNvSpPr>
              <a:spLocks noChangeShapeType="1"/>
            </p:cNvSpPr>
            <p:nvPr/>
          </p:nvSpPr>
          <p:spPr bwMode="auto">
            <a:xfrm>
              <a:off x="1536" y="1440"/>
              <a:ext cx="432"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354361" name="Text Box 57"/>
            <p:cNvSpPr txBox="1">
              <a:spLocks noChangeArrowheads="1"/>
            </p:cNvSpPr>
            <p:nvPr/>
          </p:nvSpPr>
          <p:spPr bwMode="auto">
            <a:xfrm>
              <a:off x="2012" y="1123"/>
              <a:ext cx="244" cy="316"/>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5</a:t>
              </a:r>
              <a:endParaRPr kumimoji="1" lang="en-US" altLang="zh-CN" sz="2800" b="1">
                <a:solidFill>
                  <a:srgbClr val="009900"/>
                </a:solidFill>
                <a:ea typeface="宋体" pitchFamily="2" charset="-122"/>
              </a:endParaRPr>
            </a:p>
          </p:txBody>
        </p:sp>
        <p:sp>
          <p:nvSpPr>
            <p:cNvPr id="354362" name="Line 58"/>
            <p:cNvSpPr>
              <a:spLocks noChangeShapeType="1"/>
            </p:cNvSpPr>
            <p:nvPr/>
          </p:nvSpPr>
          <p:spPr bwMode="auto">
            <a:xfrm flipH="1">
              <a:off x="864" y="2352"/>
              <a:ext cx="432" cy="384"/>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354363" name="Line 59"/>
            <p:cNvSpPr>
              <a:spLocks noChangeShapeType="1"/>
            </p:cNvSpPr>
            <p:nvPr/>
          </p:nvSpPr>
          <p:spPr bwMode="auto">
            <a:xfrm>
              <a:off x="816" y="2976"/>
              <a:ext cx="384"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354364" name="Line 60"/>
            <p:cNvSpPr>
              <a:spLocks noChangeShapeType="1"/>
            </p:cNvSpPr>
            <p:nvPr/>
          </p:nvSpPr>
          <p:spPr bwMode="auto">
            <a:xfrm>
              <a:off x="1536" y="2976"/>
              <a:ext cx="384"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354368" name="Text Box 64"/>
            <p:cNvSpPr txBox="1">
              <a:spLocks noChangeArrowheads="1"/>
            </p:cNvSpPr>
            <p:nvPr/>
          </p:nvSpPr>
          <p:spPr bwMode="auto">
            <a:xfrm>
              <a:off x="236" y="2640"/>
              <a:ext cx="244" cy="316"/>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6</a:t>
              </a:r>
              <a:endParaRPr kumimoji="1" lang="en-US" altLang="zh-CN" sz="2800" b="1">
                <a:solidFill>
                  <a:srgbClr val="009900"/>
                </a:solidFill>
                <a:ea typeface="宋体" pitchFamily="2" charset="-122"/>
              </a:endParaRPr>
            </a:p>
          </p:txBody>
        </p:sp>
        <p:sp>
          <p:nvSpPr>
            <p:cNvPr id="354369" name="Text Box 65"/>
            <p:cNvSpPr txBox="1">
              <a:spLocks noChangeArrowheads="1"/>
            </p:cNvSpPr>
            <p:nvPr/>
          </p:nvSpPr>
          <p:spPr bwMode="auto">
            <a:xfrm>
              <a:off x="2256" y="1968"/>
              <a:ext cx="244" cy="316"/>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7</a:t>
              </a:r>
              <a:endParaRPr kumimoji="1" lang="en-US" altLang="zh-CN" sz="2800" b="1">
                <a:solidFill>
                  <a:srgbClr val="009900"/>
                </a:solidFill>
                <a:ea typeface="宋体" pitchFamily="2" charset="-122"/>
              </a:endParaRPr>
            </a:p>
          </p:txBody>
        </p:sp>
        <p:sp>
          <p:nvSpPr>
            <p:cNvPr id="354370" name="Text Box 66"/>
            <p:cNvSpPr txBox="1">
              <a:spLocks noChangeArrowheads="1"/>
            </p:cNvSpPr>
            <p:nvPr/>
          </p:nvSpPr>
          <p:spPr bwMode="auto">
            <a:xfrm>
              <a:off x="1196" y="2947"/>
              <a:ext cx="244" cy="316"/>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8</a:t>
              </a:r>
              <a:endParaRPr kumimoji="1" lang="en-US" altLang="zh-CN" sz="2800" b="1">
                <a:solidFill>
                  <a:srgbClr val="009900"/>
                </a:solidFill>
                <a:ea typeface="宋体" pitchFamily="2" charset="-122"/>
              </a:endParaRPr>
            </a:p>
          </p:txBody>
        </p:sp>
        <p:sp>
          <p:nvSpPr>
            <p:cNvPr id="354371" name="Text Box 67"/>
            <p:cNvSpPr txBox="1">
              <a:spLocks noChangeArrowheads="1"/>
            </p:cNvSpPr>
            <p:nvPr/>
          </p:nvSpPr>
          <p:spPr bwMode="auto">
            <a:xfrm>
              <a:off x="1968" y="2947"/>
              <a:ext cx="244" cy="316"/>
            </a:xfrm>
            <a:prstGeom prst="rect">
              <a:avLst/>
            </a:prstGeom>
            <a:noFill/>
            <a:ln w="9525">
              <a:noFill/>
              <a:miter lim="800000"/>
              <a:headEnd/>
              <a:tailEnd/>
            </a:ln>
            <a:effectLst/>
          </p:spPr>
          <p:txBody>
            <a:bodyPr>
              <a:spAutoFit/>
            </a:bodyPr>
            <a:lstStyle/>
            <a:p>
              <a:pPr algn="l"/>
              <a:r>
                <a:rPr kumimoji="1" lang="en-US" altLang="zh-CN" sz="3200" b="1">
                  <a:solidFill>
                    <a:srgbClr val="009900"/>
                  </a:solidFill>
                  <a:ea typeface="宋体" pitchFamily="2" charset="-122"/>
                </a:rPr>
                <a:t>9</a:t>
              </a:r>
              <a:endParaRPr kumimoji="1" lang="en-US" altLang="zh-CN" sz="2800" b="1">
                <a:solidFill>
                  <a:srgbClr val="009900"/>
                </a:solidFill>
                <a:ea typeface="宋体" pitchFamily="2" charset="-122"/>
              </a:endParaRPr>
            </a:p>
          </p:txBody>
        </p:sp>
        <p:sp>
          <p:nvSpPr>
            <p:cNvPr id="354372" name="Text Box 68"/>
            <p:cNvSpPr txBox="1">
              <a:spLocks noChangeArrowheads="1"/>
            </p:cNvSpPr>
            <p:nvPr/>
          </p:nvSpPr>
          <p:spPr bwMode="auto">
            <a:xfrm>
              <a:off x="3424" y="1122"/>
              <a:ext cx="244" cy="316"/>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1</a:t>
              </a:r>
              <a:endParaRPr kumimoji="1" lang="en-US" altLang="zh-CN" sz="2800" b="1">
                <a:solidFill>
                  <a:srgbClr val="009900"/>
                </a:solidFill>
                <a:ea typeface="宋体" pitchFamily="2" charset="-122"/>
              </a:endParaRPr>
            </a:p>
          </p:txBody>
        </p:sp>
        <p:sp>
          <p:nvSpPr>
            <p:cNvPr id="354373" name="Text Box 69"/>
            <p:cNvSpPr txBox="1">
              <a:spLocks noChangeArrowheads="1"/>
            </p:cNvSpPr>
            <p:nvPr/>
          </p:nvSpPr>
          <p:spPr bwMode="auto">
            <a:xfrm>
              <a:off x="4176" y="1122"/>
              <a:ext cx="244" cy="316"/>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2</a:t>
              </a:r>
              <a:endParaRPr kumimoji="1" lang="en-US" altLang="zh-CN" sz="2800" b="1">
                <a:solidFill>
                  <a:srgbClr val="009900"/>
                </a:solidFill>
                <a:ea typeface="宋体" pitchFamily="2" charset="-122"/>
              </a:endParaRPr>
            </a:p>
          </p:txBody>
        </p:sp>
        <p:sp>
          <p:nvSpPr>
            <p:cNvPr id="354374" name="Text Box 70"/>
            <p:cNvSpPr txBox="1">
              <a:spLocks noChangeArrowheads="1"/>
            </p:cNvSpPr>
            <p:nvPr/>
          </p:nvSpPr>
          <p:spPr bwMode="auto">
            <a:xfrm>
              <a:off x="4412" y="1987"/>
              <a:ext cx="244" cy="316"/>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3</a:t>
              </a:r>
              <a:endParaRPr kumimoji="1" lang="en-US" altLang="zh-CN" sz="2800" b="1">
                <a:solidFill>
                  <a:srgbClr val="009900"/>
                </a:solidFill>
                <a:ea typeface="宋体" pitchFamily="2" charset="-122"/>
              </a:endParaRPr>
            </a:p>
          </p:txBody>
        </p:sp>
        <p:sp>
          <p:nvSpPr>
            <p:cNvPr id="354375" name="Text Box 71"/>
            <p:cNvSpPr txBox="1">
              <a:spLocks noChangeArrowheads="1"/>
            </p:cNvSpPr>
            <p:nvPr/>
          </p:nvSpPr>
          <p:spPr bwMode="auto">
            <a:xfrm>
              <a:off x="3168" y="1987"/>
              <a:ext cx="244" cy="316"/>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4</a:t>
              </a:r>
              <a:endParaRPr kumimoji="1" lang="en-US" altLang="zh-CN" sz="2800" b="1">
                <a:solidFill>
                  <a:srgbClr val="009900"/>
                </a:solidFill>
                <a:ea typeface="宋体" pitchFamily="2" charset="-122"/>
              </a:endParaRPr>
            </a:p>
          </p:txBody>
        </p:sp>
        <p:sp>
          <p:nvSpPr>
            <p:cNvPr id="354376" name="Text Box 72"/>
            <p:cNvSpPr txBox="1">
              <a:spLocks noChangeArrowheads="1"/>
            </p:cNvSpPr>
            <p:nvPr/>
          </p:nvSpPr>
          <p:spPr bwMode="auto">
            <a:xfrm>
              <a:off x="4892" y="1123"/>
              <a:ext cx="244" cy="316"/>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5</a:t>
              </a:r>
              <a:endParaRPr kumimoji="1" lang="en-US" altLang="zh-CN" sz="2800" b="1">
                <a:solidFill>
                  <a:srgbClr val="009900"/>
                </a:solidFill>
                <a:ea typeface="宋体" pitchFamily="2" charset="-122"/>
              </a:endParaRPr>
            </a:p>
          </p:txBody>
        </p:sp>
        <p:sp>
          <p:nvSpPr>
            <p:cNvPr id="354377" name="Text Box 73"/>
            <p:cNvSpPr txBox="1">
              <a:spLocks noChangeArrowheads="1"/>
            </p:cNvSpPr>
            <p:nvPr/>
          </p:nvSpPr>
          <p:spPr bwMode="auto">
            <a:xfrm>
              <a:off x="3168" y="2640"/>
              <a:ext cx="244" cy="316"/>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6</a:t>
              </a:r>
              <a:endParaRPr kumimoji="1" lang="en-US" altLang="zh-CN" sz="2800" b="1">
                <a:solidFill>
                  <a:srgbClr val="009900"/>
                </a:solidFill>
                <a:ea typeface="宋体" pitchFamily="2" charset="-122"/>
              </a:endParaRPr>
            </a:p>
          </p:txBody>
        </p:sp>
        <p:sp>
          <p:nvSpPr>
            <p:cNvPr id="354378" name="Text Box 74"/>
            <p:cNvSpPr txBox="1">
              <a:spLocks noChangeArrowheads="1"/>
            </p:cNvSpPr>
            <p:nvPr/>
          </p:nvSpPr>
          <p:spPr bwMode="auto">
            <a:xfrm>
              <a:off x="5180" y="2016"/>
              <a:ext cx="244" cy="316"/>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7</a:t>
              </a:r>
              <a:endParaRPr kumimoji="1" lang="en-US" altLang="zh-CN" sz="2800" b="1">
                <a:solidFill>
                  <a:srgbClr val="009900"/>
                </a:solidFill>
                <a:ea typeface="宋体" pitchFamily="2" charset="-122"/>
              </a:endParaRPr>
            </a:p>
          </p:txBody>
        </p:sp>
        <p:sp>
          <p:nvSpPr>
            <p:cNvPr id="354379" name="Text Box 75"/>
            <p:cNvSpPr txBox="1">
              <a:spLocks noChangeArrowheads="1"/>
            </p:cNvSpPr>
            <p:nvPr/>
          </p:nvSpPr>
          <p:spPr bwMode="auto">
            <a:xfrm>
              <a:off x="4128" y="2947"/>
              <a:ext cx="244" cy="316"/>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8</a:t>
              </a:r>
              <a:endParaRPr kumimoji="1" lang="en-US" altLang="zh-CN" sz="2800" b="1">
                <a:solidFill>
                  <a:srgbClr val="009900"/>
                </a:solidFill>
                <a:ea typeface="宋体" pitchFamily="2" charset="-122"/>
              </a:endParaRPr>
            </a:p>
          </p:txBody>
        </p:sp>
        <p:sp>
          <p:nvSpPr>
            <p:cNvPr id="354380" name="Text Box 76"/>
            <p:cNvSpPr txBox="1">
              <a:spLocks noChangeArrowheads="1"/>
            </p:cNvSpPr>
            <p:nvPr/>
          </p:nvSpPr>
          <p:spPr bwMode="auto">
            <a:xfrm>
              <a:off x="4900" y="2947"/>
              <a:ext cx="244" cy="316"/>
            </a:xfrm>
            <a:prstGeom prst="rect">
              <a:avLst/>
            </a:prstGeom>
            <a:noFill/>
            <a:ln w="9525">
              <a:noFill/>
              <a:miter lim="800000"/>
              <a:headEnd/>
              <a:tailEnd/>
            </a:ln>
            <a:effectLst/>
          </p:spPr>
          <p:txBody>
            <a:bodyPr wrap="none">
              <a:spAutoFit/>
            </a:bodyPr>
            <a:lstStyle/>
            <a:p>
              <a:pPr algn="l"/>
              <a:r>
                <a:rPr kumimoji="1" lang="en-US" altLang="zh-CN" sz="3200" b="1">
                  <a:solidFill>
                    <a:srgbClr val="009900"/>
                  </a:solidFill>
                  <a:ea typeface="宋体" pitchFamily="2" charset="-122"/>
                </a:rPr>
                <a:t>9</a:t>
              </a:r>
              <a:endParaRPr kumimoji="1" lang="en-US" altLang="zh-CN" sz="2800" b="1">
                <a:solidFill>
                  <a:srgbClr val="009900"/>
                </a:solidFill>
                <a:ea typeface="宋体" pitchFamily="2" charset="-122"/>
              </a:endParaRPr>
            </a:p>
          </p:txBody>
        </p:sp>
        <p:sp>
          <p:nvSpPr>
            <p:cNvPr id="354382" name="Line 78"/>
            <p:cNvSpPr>
              <a:spLocks noChangeShapeType="1"/>
            </p:cNvSpPr>
            <p:nvPr/>
          </p:nvSpPr>
          <p:spPr bwMode="auto">
            <a:xfrm>
              <a:off x="864" y="1680"/>
              <a:ext cx="384" cy="288"/>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354383" name="Line 79"/>
            <p:cNvSpPr>
              <a:spLocks noChangeShapeType="1"/>
            </p:cNvSpPr>
            <p:nvPr/>
          </p:nvSpPr>
          <p:spPr bwMode="auto">
            <a:xfrm>
              <a:off x="720" y="1776"/>
              <a:ext cx="0" cy="288"/>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354384" name="Freeform 80"/>
            <p:cNvSpPr>
              <a:spLocks/>
            </p:cNvSpPr>
            <p:nvPr/>
          </p:nvSpPr>
          <p:spPr bwMode="auto">
            <a:xfrm>
              <a:off x="432" y="1248"/>
              <a:ext cx="632" cy="680"/>
            </a:xfrm>
            <a:custGeom>
              <a:avLst/>
              <a:gdLst/>
              <a:ahLst/>
              <a:cxnLst>
                <a:cxn ang="0">
                  <a:pos x="624" y="0"/>
                </a:cxn>
                <a:cxn ang="0">
                  <a:pos x="624" y="192"/>
                </a:cxn>
                <a:cxn ang="0">
                  <a:pos x="576" y="384"/>
                </a:cxn>
                <a:cxn ang="0">
                  <a:pos x="528" y="480"/>
                </a:cxn>
                <a:cxn ang="0">
                  <a:pos x="384" y="624"/>
                </a:cxn>
                <a:cxn ang="0">
                  <a:pos x="192" y="672"/>
                </a:cxn>
                <a:cxn ang="0">
                  <a:pos x="96" y="672"/>
                </a:cxn>
                <a:cxn ang="0">
                  <a:pos x="0" y="672"/>
                </a:cxn>
              </a:cxnLst>
              <a:rect l="0" t="0" r="r" b="b"/>
              <a:pathLst>
                <a:path w="632" h="680">
                  <a:moveTo>
                    <a:pt x="624" y="0"/>
                  </a:moveTo>
                  <a:cubicBezTo>
                    <a:pt x="628" y="64"/>
                    <a:pt x="632" y="128"/>
                    <a:pt x="624" y="192"/>
                  </a:cubicBezTo>
                  <a:cubicBezTo>
                    <a:pt x="616" y="256"/>
                    <a:pt x="592" y="336"/>
                    <a:pt x="576" y="384"/>
                  </a:cubicBezTo>
                  <a:cubicBezTo>
                    <a:pt x="560" y="432"/>
                    <a:pt x="560" y="440"/>
                    <a:pt x="528" y="480"/>
                  </a:cubicBezTo>
                  <a:cubicBezTo>
                    <a:pt x="496" y="520"/>
                    <a:pt x="440" y="592"/>
                    <a:pt x="384" y="624"/>
                  </a:cubicBezTo>
                  <a:cubicBezTo>
                    <a:pt x="328" y="656"/>
                    <a:pt x="240" y="664"/>
                    <a:pt x="192" y="672"/>
                  </a:cubicBezTo>
                  <a:cubicBezTo>
                    <a:pt x="144" y="680"/>
                    <a:pt x="128" y="672"/>
                    <a:pt x="96" y="672"/>
                  </a:cubicBezTo>
                  <a:cubicBezTo>
                    <a:pt x="64" y="672"/>
                    <a:pt x="24" y="672"/>
                    <a:pt x="0" y="672"/>
                  </a:cubicBezTo>
                </a:path>
              </a:pathLst>
            </a:custGeom>
            <a:noFill/>
            <a:ln w="28575" cap="flat" cmpd="sng">
              <a:solidFill>
                <a:schemeClr val="accent2"/>
              </a:solidFill>
              <a:prstDash val="sysDot"/>
              <a:round/>
              <a:headEnd/>
              <a:tailEnd/>
            </a:ln>
            <a:effectLst/>
          </p:spPr>
          <p:txBody>
            <a:bodyPr wrap="none" anchor="ctr"/>
            <a:lstStyle/>
            <a:p>
              <a:endParaRPr lang="zh-CN" altLang="en-US"/>
            </a:p>
          </p:txBody>
        </p:sp>
        <p:sp>
          <p:nvSpPr>
            <p:cNvPr id="354385" name="Freeform 81"/>
            <p:cNvSpPr>
              <a:spLocks/>
            </p:cNvSpPr>
            <p:nvPr/>
          </p:nvSpPr>
          <p:spPr bwMode="auto">
            <a:xfrm>
              <a:off x="336" y="1248"/>
              <a:ext cx="1456" cy="1248"/>
            </a:xfrm>
            <a:custGeom>
              <a:avLst/>
              <a:gdLst/>
              <a:ahLst/>
              <a:cxnLst>
                <a:cxn ang="0">
                  <a:pos x="1344" y="0"/>
                </a:cxn>
                <a:cxn ang="0">
                  <a:pos x="1392" y="96"/>
                </a:cxn>
                <a:cxn ang="0">
                  <a:pos x="1440" y="240"/>
                </a:cxn>
                <a:cxn ang="0">
                  <a:pos x="1440" y="336"/>
                </a:cxn>
                <a:cxn ang="0">
                  <a:pos x="1440" y="864"/>
                </a:cxn>
                <a:cxn ang="0">
                  <a:pos x="1344" y="1056"/>
                </a:cxn>
                <a:cxn ang="0">
                  <a:pos x="1248" y="1104"/>
                </a:cxn>
                <a:cxn ang="0">
                  <a:pos x="1104" y="1152"/>
                </a:cxn>
                <a:cxn ang="0">
                  <a:pos x="960" y="1152"/>
                </a:cxn>
                <a:cxn ang="0">
                  <a:pos x="768" y="1152"/>
                </a:cxn>
                <a:cxn ang="0">
                  <a:pos x="576" y="1152"/>
                </a:cxn>
                <a:cxn ang="0">
                  <a:pos x="432" y="1152"/>
                </a:cxn>
                <a:cxn ang="0">
                  <a:pos x="240" y="1152"/>
                </a:cxn>
                <a:cxn ang="0">
                  <a:pos x="96" y="1200"/>
                </a:cxn>
                <a:cxn ang="0">
                  <a:pos x="0" y="1248"/>
                </a:cxn>
              </a:cxnLst>
              <a:rect l="0" t="0" r="r" b="b"/>
              <a:pathLst>
                <a:path w="1456" h="1248">
                  <a:moveTo>
                    <a:pt x="1344" y="0"/>
                  </a:moveTo>
                  <a:cubicBezTo>
                    <a:pt x="1360" y="28"/>
                    <a:pt x="1376" y="56"/>
                    <a:pt x="1392" y="96"/>
                  </a:cubicBezTo>
                  <a:cubicBezTo>
                    <a:pt x="1408" y="136"/>
                    <a:pt x="1432" y="200"/>
                    <a:pt x="1440" y="240"/>
                  </a:cubicBezTo>
                  <a:cubicBezTo>
                    <a:pt x="1448" y="280"/>
                    <a:pt x="1440" y="232"/>
                    <a:pt x="1440" y="336"/>
                  </a:cubicBezTo>
                  <a:cubicBezTo>
                    <a:pt x="1440" y="440"/>
                    <a:pt x="1456" y="744"/>
                    <a:pt x="1440" y="864"/>
                  </a:cubicBezTo>
                  <a:cubicBezTo>
                    <a:pt x="1424" y="984"/>
                    <a:pt x="1376" y="1016"/>
                    <a:pt x="1344" y="1056"/>
                  </a:cubicBezTo>
                  <a:cubicBezTo>
                    <a:pt x="1312" y="1096"/>
                    <a:pt x="1288" y="1088"/>
                    <a:pt x="1248" y="1104"/>
                  </a:cubicBezTo>
                  <a:cubicBezTo>
                    <a:pt x="1208" y="1120"/>
                    <a:pt x="1152" y="1144"/>
                    <a:pt x="1104" y="1152"/>
                  </a:cubicBezTo>
                  <a:cubicBezTo>
                    <a:pt x="1056" y="1160"/>
                    <a:pt x="1016" y="1152"/>
                    <a:pt x="960" y="1152"/>
                  </a:cubicBezTo>
                  <a:cubicBezTo>
                    <a:pt x="904" y="1152"/>
                    <a:pt x="832" y="1152"/>
                    <a:pt x="768" y="1152"/>
                  </a:cubicBezTo>
                  <a:cubicBezTo>
                    <a:pt x="704" y="1152"/>
                    <a:pt x="632" y="1152"/>
                    <a:pt x="576" y="1152"/>
                  </a:cubicBezTo>
                  <a:cubicBezTo>
                    <a:pt x="520" y="1152"/>
                    <a:pt x="488" y="1152"/>
                    <a:pt x="432" y="1152"/>
                  </a:cubicBezTo>
                  <a:cubicBezTo>
                    <a:pt x="376" y="1152"/>
                    <a:pt x="296" y="1144"/>
                    <a:pt x="240" y="1152"/>
                  </a:cubicBezTo>
                  <a:cubicBezTo>
                    <a:pt x="184" y="1160"/>
                    <a:pt x="136" y="1184"/>
                    <a:pt x="96" y="1200"/>
                  </a:cubicBezTo>
                  <a:cubicBezTo>
                    <a:pt x="56" y="1216"/>
                    <a:pt x="16" y="1240"/>
                    <a:pt x="0" y="1248"/>
                  </a:cubicBezTo>
                </a:path>
              </a:pathLst>
            </a:custGeom>
            <a:noFill/>
            <a:ln w="28575" cap="flat" cmpd="sng">
              <a:solidFill>
                <a:schemeClr val="accent2"/>
              </a:solidFill>
              <a:prstDash val="sysDot"/>
              <a:round/>
              <a:headEnd/>
              <a:tailEnd/>
            </a:ln>
            <a:effectLst/>
          </p:spPr>
          <p:txBody>
            <a:bodyPr wrap="none" anchor="ctr"/>
            <a:lstStyle/>
            <a:p>
              <a:endParaRPr lang="zh-CN" altLang="en-US"/>
            </a:p>
          </p:txBody>
        </p:sp>
        <p:sp>
          <p:nvSpPr>
            <p:cNvPr id="354386" name="Freeform 82"/>
            <p:cNvSpPr>
              <a:spLocks/>
            </p:cNvSpPr>
            <p:nvPr/>
          </p:nvSpPr>
          <p:spPr bwMode="auto">
            <a:xfrm>
              <a:off x="432" y="1864"/>
              <a:ext cx="2112" cy="1312"/>
            </a:xfrm>
            <a:custGeom>
              <a:avLst/>
              <a:gdLst/>
              <a:ahLst/>
              <a:cxnLst>
                <a:cxn ang="0">
                  <a:pos x="2112" y="8"/>
                </a:cxn>
                <a:cxn ang="0">
                  <a:pos x="1776" y="8"/>
                </a:cxn>
                <a:cxn ang="0">
                  <a:pos x="1632" y="56"/>
                </a:cxn>
                <a:cxn ang="0">
                  <a:pos x="1536" y="152"/>
                </a:cxn>
                <a:cxn ang="0">
                  <a:pos x="1488" y="248"/>
                </a:cxn>
                <a:cxn ang="0">
                  <a:pos x="1440" y="392"/>
                </a:cxn>
                <a:cxn ang="0">
                  <a:pos x="1392" y="488"/>
                </a:cxn>
                <a:cxn ang="0">
                  <a:pos x="1344" y="536"/>
                </a:cxn>
                <a:cxn ang="0">
                  <a:pos x="1296" y="584"/>
                </a:cxn>
                <a:cxn ang="0">
                  <a:pos x="1152" y="632"/>
                </a:cxn>
                <a:cxn ang="0">
                  <a:pos x="960" y="680"/>
                </a:cxn>
                <a:cxn ang="0">
                  <a:pos x="816" y="680"/>
                </a:cxn>
                <a:cxn ang="0">
                  <a:pos x="720" y="728"/>
                </a:cxn>
                <a:cxn ang="0">
                  <a:pos x="672" y="824"/>
                </a:cxn>
                <a:cxn ang="0">
                  <a:pos x="624" y="920"/>
                </a:cxn>
                <a:cxn ang="0">
                  <a:pos x="624" y="1016"/>
                </a:cxn>
                <a:cxn ang="0">
                  <a:pos x="576" y="1160"/>
                </a:cxn>
                <a:cxn ang="0">
                  <a:pos x="480" y="1256"/>
                </a:cxn>
                <a:cxn ang="0">
                  <a:pos x="336" y="1304"/>
                </a:cxn>
                <a:cxn ang="0">
                  <a:pos x="192" y="1304"/>
                </a:cxn>
                <a:cxn ang="0">
                  <a:pos x="0" y="1304"/>
                </a:cxn>
              </a:cxnLst>
              <a:rect l="0" t="0" r="r" b="b"/>
              <a:pathLst>
                <a:path w="2112" h="1312">
                  <a:moveTo>
                    <a:pt x="2112" y="8"/>
                  </a:moveTo>
                  <a:cubicBezTo>
                    <a:pt x="1984" y="4"/>
                    <a:pt x="1856" y="0"/>
                    <a:pt x="1776" y="8"/>
                  </a:cubicBezTo>
                  <a:cubicBezTo>
                    <a:pt x="1696" y="16"/>
                    <a:pt x="1672" y="32"/>
                    <a:pt x="1632" y="56"/>
                  </a:cubicBezTo>
                  <a:cubicBezTo>
                    <a:pt x="1592" y="80"/>
                    <a:pt x="1560" y="120"/>
                    <a:pt x="1536" y="152"/>
                  </a:cubicBezTo>
                  <a:cubicBezTo>
                    <a:pt x="1512" y="184"/>
                    <a:pt x="1504" y="208"/>
                    <a:pt x="1488" y="248"/>
                  </a:cubicBezTo>
                  <a:cubicBezTo>
                    <a:pt x="1472" y="288"/>
                    <a:pt x="1456" y="352"/>
                    <a:pt x="1440" y="392"/>
                  </a:cubicBezTo>
                  <a:cubicBezTo>
                    <a:pt x="1424" y="432"/>
                    <a:pt x="1408" y="464"/>
                    <a:pt x="1392" y="488"/>
                  </a:cubicBezTo>
                  <a:cubicBezTo>
                    <a:pt x="1376" y="512"/>
                    <a:pt x="1360" y="520"/>
                    <a:pt x="1344" y="536"/>
                  </a:cubicBezTo>
                  <a:cubicBezTo>
                    <a:pt x="1328" y="552"/>
                    <a:pt x="1328" y="568"/>
                    <a:pt x="1296" y="584"/>
                  </a:cubicBezTo>
                  <a:cubicBezTo>
                    <a:pt x="1264" y="600"/>
                    <a:pt x="1208" y="616"/>
                    <a:pt x="1152" y="632"/>
                  </a:cubicBezTo>
                  <a:cubicBezTo>
                    <a:pt x="1096" y="648"/>
                    <a:pt x="1016" y="672"/>
                    <a:pt x="960" y="680"/>
                  </a:cubicBezTo>
                  <a:cubicBezTo>
                    <a:pt x="904" y="688"/>
                    <a:pt x="856" y="672"/>
                    <a:pt x="816" y="680"/>
                  </a:cubicBezTo>
                  <a:cubicBezTo>
                    <a:pt x="776" y="688"/>
                    <a:pt x="744" y="704"/>
                    <a:pt x="720" y="728"/>
                  </a:cubicBezTo>
                  <a:cubicBezTo>
                    <a:pt x="696" y="752"/>
                    <a:pt x="688" y="792"/>
                    <a:pt x="672" y="824"/>
                  </a:cubicBezTo>
                  <a:cubicBezTo>
                    <a:pt x="656" y="856"/>
                    <a:pt x="632" y="888"/>
                    <a:pt x="624" y="920"/>
                  </a:cubicBezTo>
                  <a:cubicBezTo>
                    <a:pt x="616" y="952"/>
                    <a:pt x="632" y="976"/>
                    <a:pt x="624" y="1016"/>
                  </a:cubicBezTo>
                  <a:cubicBezTo>
                    <a:pt x="616" y="1056"/>
                    <a:pt x="600" y="1120"/>
                    <a:pt x="576" y="1160"/>
                  </a:cubicBezTo>
                  <a:cubicBezTo>
                    <a:pt x="552" y="1200"/>
                    <a:pt x="520" y="1232"/>
                    <a:pt x="480" y="1256"/>
                  </a:cubicBezTo>
                  <a:cubicBezTo>
                    <a:pt x="440" y="1280"/>
                    <a:pt x="384" y="1296"/>
                    <a:pt x="336" y="1304"/>
                  </a:cubicBezTo>
                  <a:cubicBezTo>
                    <a:pt x="288" y="1312"/>
                    <a:pt x="248" y="1304"/>
                    <a:pt x="192" y="1304"/>
                  </a:cubicBezTo>
                  <a:cubicBezTo>
                    <a:pt x="136" y="1304"/>
                    <a:pt x="32" y="1304"/>
                    <a:pt x="0" y="1304"/>
                  </a:cubicBezTo>
                </a:path>
              </a:pathLst>
            </a:custGeom>
            <a:noFill/>
            <a:ln w="28575" cap="flat" cmpd="sng">
              <a:solidFill>
                <a:schemeClr val="accent2"/>
              </a:solidFill>
              <a:prstDash val="sysDot"/>
              <a:round/>
              <a:headEnd/>
              <a:tailEnd/>
            </a:ln>
            <a:effectLst/>
          </p:spPr>
          <p:txBody>
            <a:bodyPr wrap="none" anchor="ctr"/>
            <a:lstStyle/>
            <a:p>
              <a:endParaRPr lang="zh-CN" altLang="en-US"/>
            </a:p>
          </p:txBody>
        </p:sp>
        <p:sp>
          <p:nvSpPr>
            <p:cNvPr id="354387" name="Freeform 83"/>
            <p:cNvSpPr>
              <a:spLocks/>
            </p:cNvSpPr>
            <p:nvPr/>
          </p:nvSpPr>
          <p:spPr bwMode="auto">
            <a:xfrm>
              <a:off x="1536" y="2488"/>
              <a:ext cx="960" cy="680"/>
            </a:xfrm>
            <a:custGeom>
              <a:avLst/>
              <a:gdLst/>
              <a:ahLst/>
              <a:cxnLst>
                <a:cxn ang="0">
                  <a:pos x="960" y="8"/>
                </a:cxn>
                <a:cxn ang="0">
                  <a:pos x="720" y="8"/>
                </a:cxn>
                <a:cxn ang="0">
                  <a:pos x="576" y="8"/>
                </a:cxn>
                <a:cxn ang="0">
                  <a:pos x="432" y="56"/>
                </a:cxn>
                <a:cxn ang="0">
                  <a:pos x="336" y="152"/>
                </a:cxn>
                <a:cxn ang="0">
                  <a:pos x="288" y="248"/>
                </a:cxn>
                <a:cxn ang="0">
                  <a:pos x="240" y="392"/>
                </a:cxn>
                <a:cxn ang="0">
                  <a:pos x="192" y="488"/>
                </a:cxn>
                <a:cxn ang="0">
                  <a:pos x="96" y="632"/>
                </a:cxn>
                <a:cxn ang="0">
                  <a:pos x="0" y="680"/>
                </a:cxn>
              </a:cxnLst>
              <a:rect l="0" t="0" r="r" b="b"/>
              <a:pathLst>
                <a:path w="960" h="680">
                  <a:moveTo>
                    <a:pt x="960" y="8"/>
                  </a:moveTo>
                  <a:cubicBezTo>
                    <a:pt x="872" y="8"/>
                    <a:pt x="784" y="8"/>
                    <a:pt x="720" y="8"/>
                  </a:cubicBezTo>
                  <a:cubicBezTo>
                    <a:pt x="656" y="8"/>
                    <a:pt x="624" y="0"/>
                    <a:pt x="576" y="8"/>
                  </a:cubicBezTo>
                  <a:cubicBezTo>
                    <a:pt x="528" y="16"/>
                    <a:pt x="472" y="32"/>
                    <a:pt x="432" y="56"/>
                  </a:cubicBezTo>
                  <a:cubicBezTo>
                    <a:pt x="392" y="80"/>
                    <a:pt x="360" y="120"/>
                    <a:pt x="336" y="152"/>
                  </a:cubicBezTo>
                  <a:cubicBezTo>
                    <a:pt x="312" y="184"/>
                    <a:pt x="304" y="208"/>
                    <a:pt x="288" y="248"/>
                  </a:cubicBezTo>
                  <a:cubicBezTo>
                    <a:pt x="272" y="288"/>
                    <a:pt x="256" y="352"/>
                    <a:pt x="240" y="392"/>
                  </a:cubicBezTo>
                  <a:cubicBezTo>
                    <a:pt x="224" y="432"/>
                    <a:pt x="216" y="448"/>
                    <a:pt x="192" y="488"/>
                  </a:cubicBezTo>
                  <a:cubicBezTo>
                    <a:pt x="168" y="528"/>
                    <a:pt x="128" y="600"/>
                    <a:pt x="96" y="632"/>
                  </a:cubicBezTo>
                  <a:cubicBezTo>
                    <a:pt x="64" y="664"/>
                    <a:pt x="16" y="672"/>
                    <a:pt x="0" y="680"/>
                  </a:cubicBezTo>
                </a:path>
              </a:pathLst>
            </a:custGeom>
            <a:noFill/>
            <a:ln w="28575" cap="flat" cmpd="sng">
              <a:solidFill>
                <a:schemeClr val="accent2"/>
              </a:solidFill>
              <a:prstDash val="sysDot"/>
              <a:round/>
              <a:headEnd/>
              <a:tailEnd/>
            </a:ln>
            <a:effectLst/>
          </p:spPr>
          <p:txBody>
            <a:bodyPr wrap="none" anchor="ctr"/>
            <a:lstStyle/>
            <a:p>
              <a:endParaRPr lang="zh-CN" altLang="en-US"/>
            </a:p>
          </p:txBody>
        </p:sp>
        <p:sp>
          <p:nvSpPr>
            <p:cNvPr id="354388" name="Line 84"/>
            <p:cNvSpPr>
              <a:spLocks noChangeShapeType="1"/>
            </p:cNvSpPr>
            <p:nvPr/>
          </p:nvSpPr>
          <p:spPr bwMode="auto">
            <a:xfrm>
              <a:off x="2256" y="1728"/>
              <a:ext cx="0" cy="336"/>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354389" name="Oval 85" descr="羊皮纸"/>
            <p:cNvSpPr>
              <a:spLocks noChangeArrowheads="1"/>
            </p:cNvSpPr>
            <p:nvPr/>
          </p:nvSpPr>
          <p:spPr bwMode="auto">
            <a:xfrm>
              <a:off x="4896" y="2688"/>
              <a:ext cx="288" cy="288"/>
            </a:xfrm>
            <a:prstGeom prst="ellipse">
              <a:avLst/>
            </a:prstGeom>
            <a:blipFill dpi="0" rotWithShape="0">
              <a:blip r:embed="rId2" cstate="print"/>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zh-CN" altLang="en-US"/>
            </a:p>
          </p:txBody>
        </p:sp>
        <p:sp>
          <p:nvSpPr>
            <p:cNvPr id="354390" name="Text Box 86"/>
            <p:cNvSpPr txBox="1">
              <a:spLocks noChangeArrowheads="1"/>
            </p:cNvSpPr>
            <p:nvPr/>
          </p:nvSpPr>
          <p:spPr bwMode="auto">
            <a:xfrm>
              <a:off x="4946" y="2712"/>
              <a:ext cx="174" cy="266"/>
            </a:xfrm>
            <a:prstGeom prst="rect">
              <a:avLst/>
            </a:prstGeom>
            <a:noFill/>
            <a:ln w="9525">
              <a:noFill/>
              <a:miter lim="800000"/>
              <a:headEnd/>
              <a:tailEnd/>
            </a:ln>
            <a:effectLst/>
          </p:spPr>
          <p:txBody>
            <a:bodyPr wrap="none">
              <a:spAutoFit/>
            </a:bodyPr>
            <a:lstStyle/>
            <a:p>
              <a:pPr algn="l"/>
              <a:r>
                <a:rPr kumimoji="1" lang="en-US" altLang="zh-CN" sz="2600" b="1">
                  <a:solidFill>
                    <a:srgbClr val="002060"/>
                  </a:solidFill>
                  <a:latin typeface="Arial" charset="0"/>
                  <a:ea typeface="宋体" pitchFamily="2" charset="-122"/>
                </a:rPr>
                <a:t>I</a:t>
              </a:r>
              <a:endParaRPr kumimoji="1" lang="en-US" altLang="zh-CN" sz="2600">
                <a:solidFill>
                  <a:srgbClr val="002060"/>
                </a:solidFill>
                <a:ea typeface="宋体" pitchFamily="2" charset="-122"/>
              </a:endParaRPr>
            </a:p>
          </p:txBody>
        </p:sp>
      </p:grpSp>
      <p:sp>
        <p:nvSpPr>
          <p:cNvPr id="94" name="灯片编号占位符 93"/>
          <p:cNvSpPr>
            <a:spLocks noGrp="1"/>
          </p:cNvSpPr>
          <p:nvPr>
            <p:ph type="sldNum" sz="quarter" idx="12"/>
          </p:nvPr>
        </p:nvSpPr>
        <p:spPr/>
        <p:txBody>
          <a:bodyPr/>
          <a:lstStyle/>
          <a:p>
            <a:fld id="{A17EA50A-922D-41E6-B4A1-D010480F0D51}" type="slidenum">
              <a:rPr lang="en-US" altLang="zh-CN" smtClean="0"/>
              <a:pPr/>
              <a:t>26</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idx="1"/>
          </p:nvPr>
        </p:nvSpPr>
        <p:spPr>
          <a:xfrm>
            <a:off x="514350" y="661988"/>
            <a:ext cx="8089900" cy="5791200"/>
          </a:xfrm>
        </p:spPr>
        <p:txBody>
          <a:bodyPr/>
          <a:lstStyle/>
          <a:p>
            <a:pPr>
              <a:lnSpc>
                <a:spcPct val="105000"/>
              </a:lnSpc>
              <a:buClr>
                <a:schemeClr val="tx1"/>
              </a:buClr>
              <a:buSzPct val="50000"/>
            </a:pPr>
            <a:r>
              <a:rPr lang="en-US" altLang="zh-CN" sz="3000" b="1" dirty="0">
                <a:latin typeface="Times New Roman" pitchFamily="18" charset="0"/>
                <a:ea typeface="仿宋_GB2312" pitchFamily="49" charset="-122"/>
              </a:rPr>
              <a:t>BFS</a:t>
            </a:r>
            <a:r>
              <a:rPr lang="zh-CN" altLang="en-US" sz="3000" b="1" dirty="0">
                <a:latin typeface="Times New Roman" pitchFamily="18" charset="0"/>
                <a:ea typeface="仿宋_GB2312" pitchFamily="49" charset="-122"/>
              </a:rPr>
              <a:t>在访问了起始顶点 </a:t>
            </a:r>
            <a:r>
              <a:rPr lang="en-US" altLang="zh-CN" sz="3000" b="1" i="1" dirty="0">
                <a:latin typeface="Times New Roman" pitchFamily="18" charset="0"/>
                <a:ea typeface="仿宋_GB2312" pitchFamily="49" charset="-122"/>
              </a:rPr>
              <a:t>v </a:t>
            </a:r>
            <a:r>
              <a:rPr lang="zh-CN" altLang="en-US" sz="3000" b="1" dirty="0">
                <a:latin typeface="Times New Roman" pitchFamily="18" charset="0"/>
                <a:ea typeface="仿宋_GB2312" pitchFamily="49" charset="-122"/>
              </a:rPr>
              <a:t>之后</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由 </a:t>
            </a:r>
            <a:r>
              <a:rPr lang="en-US" altLang="zh-CN" sz="3000" b="1" i="1" dirty="0">
                <a:latin typeface="Times New Roman" pitchFamily="18" charset="0"/>
                <a:ea typeface="仿宋_GB2312" pitchFamily="49" charset="-122"/>
              </a:rPr>
              <a:t>v </a:t>
            </a:r>
            <a:r>
              <a:rPr lang="zh-CN" altLang="en-US" sz="3000" b="1" dirty="0">
                <a:latin typeface="Times New Roman" pitchFamily="18" charset="0"/>
                <a:ea typeface="仿宋_GB2312" pitchFamily="49" charset="-122"/>
              </a:rPr>
              <a:t>出发</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依次访问 </a:t>
            </a:r>
            <a:r>
              <a:rPr lang="en-US" altLang="zh-CN" sz="3000" b="1" i="1" dirty="0">
                <a:latin typeface="Times New Roman" pitchFamily="18" charset="0"/>
                <a:ea typeface="仿宋_GB2312" pitchFamily="49" charset="-122"/>
              </a:rPr>
              <a:t>v </a:t>
            </a:r>
            <a:r>
              <a:rPr lang="zh-CN" altLang="en-US" sz="3000" b="1" dirty="0">
                <a:latin typeface="Times New Roman" pitchFamily="18" charset="0"/>
                <a:ea typeface="仿宋_GB2312" pitchFamily="49" charset="-122"/>
              </a:rPr>
              <a:t>的各个未被访问过的邻接顶点 </a:t>
            </a:r>
            <a:r>
              <a:rPr lang="en-US" altLang="zh-CN" sz="3000" b="1" i="1" dirty="0">
                <a:latin typeface="Times New Roman" pitchFamily="18" charset="0"/>
                <a:ea typeface="仿宋_GB2312" pitchFamily="49" charset="-122"/>
              </a:rPr>
              <a:t>w</a:t>
            </a:r>
            <a:r>
              <a:rPr lang="en-US" altLang="zh-CN" sz="3000" b="1" baseline="-25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w</a:t>
            </a:r>
            <a:r>
              <a:rPr lang="en-US" altLang="zh-CN" sz="3000" b="1" baseline="-25000" dirty="0">
                <a:latin typeface="Times New Roman" pitchFamily="18" charset="0"/>
                <a:ea typeface="仿宋_GB2312" pitchFamily="49" charset="-122"/>
              </a:rPr>
              <a:t>2</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w</a:t>
            </a:r>
            <a:r>
              <a:rPr lang="en-US" altLang="zh-CN" sz="3000" b="1" i="1" baseline="-25000" dirty="0">
                <a:latin typeface="Times New Roman" pitchFamily="18" charset="0"/>
                <a:ea typeface="仿宋_GB2312" pitchFamily="49" charset="-122"/>
              </a:rPr>
              <a:t>t</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然后再顺序访问 </a:t>
            </a:r>
            <a:r>
              <a:rPr lang="en-US" altLang="zh-CN" sz="3000" b="1" i="1" dirty="0">
                <a:latin typeface="Times New Roman" pitchFamily="18" charset="0"/>
                <a:ea typeface="仿宋_GB2312" pitchFamily="49" charset="-122"/>
              </a:rPr>
              <a:t>w</a:t>
            </a:r>
            <a:r>
              <a:rPr lang="en-US" altLang="zh-CN" sz="3000" b="1" baseline="-25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w</a:t>
            </a:r>
            <a:r>
              <a:rPr lang="en-US" altLang="zh-CN" sz="3000" b="1" baseline="-25000" dirty="0">
                <a:latin typeface="Times New Roman" pitchFamily="18" charset="0"/>
                <a:ea typeface="仿宋_GB2312" pitchFamily="49" charset="-122"/>
              </a:rPr>
              <a:t>2</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w</a:t>
            </a:r>
            <a:r>
              <a:rPr lang="en-US" altLang="zh-CN" sz="3000" b="1" i="1" baseline="-25000" dirty="0">
                <a:latin typeface="Times New Roman" pitchFamily="18" charset="0"/>
                <a:ea typeface="仿宋_GB2312" pitchFamily="49" charset="-122"/>
              </a:rPr>
              <a:t>t </a:t>
            </a:r>
            <a:r>
              <a:rPr lang="zh-CN" altLang="en-US" sz="3000" b="1" dirty="0">
                <a:latin typeface="Times New Roman" pitchFamily="18" charset="0"/>
                <a:ea typeface="仿宋_GB2312" pitchFamily="49" charset="-122"/>
              </a:rPr>
              <a:t>的所有还未被访问过的邻接顶点。再从这些访问过的顶点出发，再访问它们的所有还未被访问过的邻接顶点，</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如此做下去，直到图中所有顶点都被访问到为止。</a:t>
            </a:r>
          </a:p>
          <a:p>
            <a:pPr>
              <a:lnSpc>
                <a:spcPct val="105000"/>
              </a:lnSpc>
              <a:buClr>
                <a:schemeClr val="tx1"/>
              </a:buClr>
              <a:buSzPct val="50000"/>
            </a:pPr>
            <a:r>
              <a:rPr lang="zh-CN" altLang="en-US" sz="3000" b="1" dirty="0">
                <a:latin typeface="Times New Roman" pitchFamily="18" charset="0"/>
                <a:ea typeface="仿宋_GB2312" pitchFamily="49" charset="-122"/>
              </a:rPr>
              <a:t>广度优先搜索是一种分层的搜索过程</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每向前走一步可能访问一批顶点</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不像深度优先搜索那样有往回退的情况。因此</a:t>
            </a:r>
            <a:r>
              <a:rPr lang="en-US" altLang="zh-CN" sz="3000" b="1" dirty="0">
                <a:latin typeface="Times New Roman" pitchFamily="18" charset="0"/>
                <a:ea typeface="仿宋_GB2312" pitchFamily="49" charset="-122"/>
              </a:rPr>
              <a:t>, </a:t>
            </a:r>
            <a:r>
              <a:rPr lang="zh-CN" altLang="en-US" sz="3000" b="1" dirty="0">
                <a:solidFill>
                  <a:srgbClr val="FFFF00"/>
                </a:solidFill>
                <a:latin typeface="Times New Roman" pitchFamily="18" charset="0"/>
                <a:ea typeface="仿宋_GB2312" pitchFamily="49" charset="-122"/>
              </a:rPr>
              <a:t>广度优先搜索不是一个递归的过程。</a:t>
            </a:r>
          </a:p>
        </p:txBody>
      </p:sp>
      <p:sp>
        <p:nvSpPr>
          <p:cNvPr id="9" name="灯片编号占位符 8"/>
          <p:cNvSpPr>
            <a:spLocks noGrp="1"/>
          </p:cNvSpPr>
          <p:nvPr>
            <p:ph type="sldNum" sz="quarter" idx="12"/>
          </p:nvPr>
        </p:nvSpPr>
        <p:spPr/>
        <p:txBody>
          <a:bodyPr/>
          <a:lstStyle/>
          <a:p>
            <a:fld id="{A17EA50A-922D-41E6-B4A1-D010480F0D51}" type="slidenum">
              <a:rPr lang="en-US" altLang="zh-CN" smtClean="0"/>
              <a:pPr/>
              <a:t>27</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idx="1"/>
          </p:nvPr>
        </p:nvSpPr>
        <p:spPr>
          <a:xfrm>
            <a:off x="482600" y="708025"/>
            <a:ext cx="8229600" cy="2647949"/>
          </a:xfrm>
        </p:spPr>
        <p:txBody>
          <a:bodyPr/>
          <a:lstStyle/>
          <a:p>
            <a:pPr>
              <a:lnSpc>
                <a:spcPct val="105000"/>
              </a:lnSpc>
              <a:spcBef>
                <a:spcPct val="15000"/>
              </a:spcBef>
              <a:buClr>
                <a:schemeClr val="tx1"/>
              </a:buClr>
              <a:buSzPct val="50000"/>
            </a:pPr>
            <a:r>
              <a:rPr lang="zh-CN" altLang="en-US" sz="3000" b="1" dirty="0">
                <a:latin typeface="Times New Roman" pitchFamily="18" charset="0"/>
                <a:ea typeface="仿宋_GB2312" pitchFamily="49" charset="-122"/>
              </a:rPr>
              <a:t>为了实现逐层访问</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算法中使用了一个队列</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以记忆正在访问的这一层和上一层的顶点</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以便于向下一层访问。</a:t>
            </a:r>
          </a:p>
          <a:p>
            <a:pPr>
              <a:lnSpc>
                <a:spcPct val="105000"/>
              </a:lnSpc>
              <a:spcBef>
                <a:spcPct val="15000"/>
              </a:spcBef>
              <a:buClr>
                <a:schemeClr val="tx1"/>
              </a:buClr>
              <a:buSzPct val="50000"/>
            </a:pPr>
            <a:r>
              <a:rPr lang="zh-CN" altLang="en-US" sz="3000" b="1" dirty="0">
                <a:latin typeface="Times New Roman" pitchFamily="18" charset="0"/>
                <a:ea typeface="仿宋_GB2312" pitchFamily="49" charset="-122"/>
              </a:rPr>
              <a:t>为避免重复访问</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需要一个辅助数组 </a:t>
            </a:r>
            <a:r>
              <a:rPr lang="en-US" altLang="zh-CN" sz="3000" b="1" dirty="0" smtClean="0">
                <a:latin typeface="Times New Roman" pitchFamily="18" charset="0"/>
                <a:ea typeface="仿宋_GB2312" pitchFamily="49" charset="-122"/>
              </a:rPr>
              <a:t>visited[ </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，给被访问过的顶点加标记</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p:txBody>
      </p:sp>
      <p:sp>
        <p:nvSpPr>
          <p:cNvPr id="9" name="灯片编号占位符 8"/>
          <p:cNvSpPr>
            <a:spLocks noGrp="1"/>
          </p:cNvSpPr>
          <p:nvPr>
            <p:ph type="sldNum" sz="quarter" idx="12"/>
          </p:nvPr>
        </p:nvSpPr>
        <p:spPr/>
        <p:txBody>
          <a:bodyPr/>
          <a:lstStyle/>
          <a:p>
            <a:fld id="{A17EA50A-922D-41E6-B4A1-D010480F0D51}" type="slidenum">
              <a:rPr lang="en-US" altLang="zh-CN" smtClean="0"/>
              <a:pPr/>
              <a:t>28</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ext Box 2"/>
          <p:cNvSpPr txBox="1">
            <a:spLocks noChangeArrowheads="1"/>
          </p:cNvSpPr>
          <p:nvPr/>
        </p:nvSpPr>
        <p:spPr bwMode="auto">
          <a:xfrm>
            <a:off x="153926" y="215855"/>
            <a:ext cx="8799633" cy="6488764"/>
          </a:xfrm>
          <a:prstGeom prst="rect">
            <a:avLst/>
          </a:prstGeom>
          <a:noFill/>
          <a:ln w="9525">
            <a:noFill/>
            <a:miter lim="800000"/>
            <a:headEnd/>
            <a:tailEnd/>
          </a:ln>
        </p:spPr>
        <p:txBody>
          <a:bodyPr wrap="square">
            <a:spAutoFit/>
          </a:bodyPr>
          <a:lstStyle/>
          <a:p>
            <a:pPr algn="l">
              <a:lnSpc>
                <a:spcPct val="105000"/>
              </a:lnSpc>
              <a:spcBef>
                <a:spcPct val="5000"/>
              </a:spcBef>
            </a:pPr>
            <a:r>
              <a:rPr kumimoji="1" lang="en-US" altLang="zh-CN" sz="2000" dirty="0">
                <a:ea typeface="隶书" pitchFamily="49" charset="-122"/>
              </a:rPr>
              <a:t> </a:t>
            </a:r>
            <a:r>
              <a:rPr kumimoji="1" lang="en-US" altLang="zh-CN" sz="2000" dirty="0" smtClean="0">
                <a:ea typeface="隶书" pitchFamily="49" charset="-122"/>
              </a:rPr>
              <a:t>void </a:t>
            </a:r>
            <a:r>
              <a:rPr kumimoji="1" lang="en-US" altLang="zh-CN" sz="2000" dirty="0" err="1" smtClean="0">
                <a:ea typeface="隶书" pitchFamily="49" charset="-122"/>
              </a:rPr>
              <a:t>BFSTraverse</a:t>
            </a:r>
            <a:r>
              <a:rPr kumimoji="1" lang="en-US" altLang="zh-CN" sz="2000" dirty="0" smtClean="0">
                <a:ea typeface="隶书" pitchFamily="49" charset="-122"/>
              </a:rPr>
              <a:t>(Graph G, Status (*Visit)(</a:t>
            </a:r>
            <a:r>
              <a:rPr kumimoji="1" lang="en-US" altLang="zh-CN" sz="2000" dirty="0" err="1" smtClean="0">
                <a:ea typeface="隶书" pitchFamily="49" charset="-122"/>
              </a:rPr>
              <a:t>int</a:t>
            </a:r>
            <a:r>
              <a:rPr kumimoji="1" lang="en-US" altLang="zh-CN" sz="2000" dirty="0" smtClean="0">
                <a:ea typeface="隶书" pitchFamily="49" charset="-122"/>
              </a:rPr>
              <a:t> v )) {//  </a:t>
            </a:r>
            <a:r>
              <a:rPr kumimoji="1" lang="zh-CN" altLang="en-US" sz="2000" dirty="0" smtClean="0">
                <a:ea typeface="隶书" pitchFamily="49" charset="-122"/>
              </a:rPr>
              <a:t>算法</a:t>
            </a:r>
            <a:r>
              <a:rPr kumimoji="1" lang="en-US" altLang="zh-CN" sz="2000" dirty="0" smtClean="0">
                <a:ea typeface="隶书" pitchFamily="49" charset="-122"/>
              </a:rPr>
              <a:t>7.6</a:t>
            </a:r>
          </a:p>
          <a:p>
            <a:pPr algn="l">
              <a:lnSpc>
                <a:spcPct val="105000"/>
              </a:lnSpc>
              <a:spcBef>
                <a:spcPct val="5000"/>
              </a:spcBef>
            </a:pPr>
            <a:r>
              <a:rPr kumimoji="1" lang="en-US" altLang="zh-CN" sz="2000" dirty="0" smtClean="0">
                <a:ea typeface="隶书" pitchFamily="49" charset="-122"/>
              </a:rPr>
              <a:t>  // </a:t>
            </a:r>
            <a:r>
              <a:rPr kumimoji="1" lang="zh-CN" altLang="en-US" sz="2000" dirty="0" smtClean="0">
                <a:ea typeface="隶书" pitchFamily="49" charset="-122"/>
              </a:rPr>
              <a:t>按广度优先非递归遍历图</a:t>
            </a:r>
            <a:r>
              <a:rPr kumimoji="1" lang="en-US" altLang="zh-CN" sz="2000" dirty="0" smtClean="0">
                <a:ea typeface="隶书" pitchFamily="49" charset="-122"/>
              </a:rPr>
              <a:t>G</a:t>
            </a:r>
            <a:r>
              <a:rPr kumimoji="1" lang="zh-CN" altLang="en-US" sz="2000" dirty="0" smtClean="0">
                <a:ea typeface="隶书" pitchFamily="49" charset="-122"/>
              </a:rPr>
              <a:t>。使用辅助队列</a:t>
            </a:r>
            <a:r>
              <a:rPr kumimoji="1" lang="en-US" altLang="zh-CN" sz="2000" dirty="0" smtClean="0">
                <a:ea typeface="隶书" pitchFamily="49" charset="-122"/>
              </a:rPr>
              <a:t>Q</a:t>
            </a:r>
            <a:r>
              <a:rPr kumimoji="1" lang="zh-CN" altLang="en-US" sz="2000" dirty="0" smtClean="0">
                <a:ea typeface="隶书" pitchFamily="49" charset="-122"/>
              </a:rPr>
              <a:t>和访问标志数组</a:t>
            </a:r>
            <a:r>
              <a:rPr kumimoji="1" lang="en-US" altLang="zh-CN" sz="2000" dirty="0" smtClean="0">
                <a:ea typeface="隶书" pitchFamily="49" charset="-122"/>
              </a:rPr>
              <a:t>visited</a:t>
            </a:r>
            <a:r>
              <a:rPr kumimoji="1" lang="zh-CN" altLang="en-US" sz="2000" dirty="0" smtClean="0">
                <a:ea typeface="隶书" pitchFamily="49" charset="-122"/>
              </a:rPr>
              <a:t>。</a:t>
            </a:r>
          </a:p>
          <a:p>
            <a:pPr algn="l">
              <a:lnSpc>
                <a:spcPct val="105000"/>
              </a:lnSpc>
              <a:spcBef>
                <a:spcPct val="5000"/>
              </a:spcBef>
            </a:pPr>
            <a:r>
              <a:rPr kumimoji="1" lang="zh-CN" altLang="en-US" sz="2000" dirty="0" smtClean="0">
                <a:ea typeface="隶书" pitchFamily="49" charset="-122"/>
              </a:rPr>
              <a:t>  </a:t>
            </a:r>
            <a:r>
              <a:rPr kumimoji="1" lang="en-US" altLang="zh-CN" sz="2000" dirty="0" err="1" smtClean="0">
                <a:ea typeface="隶书" pitchFamily="49" charset="-122"/>
              </a:rPr>
              <a:t>QElemType</a:t>
            </a:r>
            <a:r>
              <a:rPr kumimoji="1" lang="en-US" altLang="zh-CN" sz="2000" dirty="0" smtClean="0">
                <a:ea typeface="隶书" pitchFamily="49" charset="-122"/>
              </a:rPr>
              <a:t> </a:t>
            </a:r>
            <a:r>
              <a:rPr kumimoji="1" lang="en-US" altLang="zh-CN" sz="2000" dirty="0" err="1" smtClean="0">
                <a:ea typeface="隶书" pitchFamily="49" charset="-122"/>
              </a:rPr>
              <a:t>v,w</a:t>
            </a:r>
            <a:r>
              <a:rPr kumimoji="1" lang="en-US" altLang="zh-CN" sz="2000" dirty="0" smtClean="0">
                <a:ea typeface="隶书" pitchFamily="49" charset="-122"/>
              </a:rPr>
              <a:t>;</a:t>
            </a:r>
            <a:r>
              <a:rPr kumimoji="1" lang="zh-CN" altLang="en-US" sz="2000" dirty="0" smtClean="0">
                <a:ea typeface="隶书" pitchFamily="49" charset="-122"/>
              </a:rPr>
              <a:t>  </a:t>
            </a:r>
            <a:r>
              <a:rPr kumimoji="1" lang="en-US" altLang="zh-CN" sz="2000" dirty="0" smtClean="0">
                <a:ea typeface="隶书" pitchFamily="49" charset="-122"/>
              </a:rPr>
              <a:t>  queue Q;</a:t>
            </a:r>
            <a:r>
              <a:rPr kumimoji="1" lang="zh-CN" altLang="en-US" sz="2000" dirty="0" smtClean="0">
                <a:ea typeface="隶书" pitchFamily="49" charset="-122"/>
              </a:rPr>
              <a:t>  </a:t>
            </a:r>
            <a:r>
              <a:rPr kumimoji="1" lang="en-US" altLang="zh-CN" sz="2000" dirty="0" smtClean="0">
                <a:ea typeface="隶书" pitchFamily="49" charset="-122"/>
              </a:rPr>
              <a:t>  </a:t>
            </a:r>
            <a:r>
              <a:rPr kumimoji="1" lang="en-US" altLang="zh-CN" sz="2000" dirty="0" err="1" smtClean="0">
                <a:ea typeface="隶书" pitchFamily="49" charset="-122"/>
              </a:rPr>
              <a:t>QElemType</a:t>
            </a:r>
            <a:r>
              <a:rPr kumimoji="1" lang="en-US" altLang="zh-CN" sz="2000" dirty="0" smtClean="0">
                <a:ea typeface="隶书" pitchFamily="49" charset="-122"/>
              </a:rPr>
              <a:t> u;</a:t>
            </a:r>
          </a:p>
          <a:p>
            <a:pPr algn="l">
              <a:lnSpc>
                <a:spcPct val="105000"/>
              </a:lnSpc>
              <a:spcBef>
                <a:spcPct val="5000"/>
              </a:spcBef>
            </a:pPr>
            <a:r>
              <a:rPr kumimoji="1" lang="en-US" altLang="zh-CN" sz="2000" dirty="0" smtClean="0">
                <a:ea typeface="隶书" pitchFamily="49" charset="-122"/>
              </a:rPr>
              <a:t>  for (v=0; v&lt;</a:t>
            </a:r>
            <a:r>
              <a:rPr kumimoji="1" lang="en-US" altLang="zh-CN" sz="2000" dirty="0" err="1" smtClean="0">
                <a:ea typeface="隶书" pitchFamily="49" charset="-122"/>
              </a:rPr>
              <a:t>G.vexnum</a:t>
            </a:r>
            <a:r>
              <a:rPr kumimoji="1" lang="en-US" altLang="zh-CN" sz="2000" dirty="0" smtClean="0">
                <a:ea typeface="隶书" pitchFamily="49" charset="-122"/>
              </a:rPr>
              <a:t>; ++v) visited[v] = FALSE;</a:t>
            </a:r>
          </a:p>
          <a:p>
            <a:pPr algn="l">
              <a:lnSpc>
                <a:spcPct val="105000"/>
              </a:lnSpc>
              <a:spcBef>
                <a:spcPct val="5000"/>
              </a:spcBef>
            </a:pPr>
            <a:r>
              <a:rPr kumimoji="1" lang="en-US" altLang="zh-CN" sz="2000" dirty="0" smtClean="0">
                <a:ea typeface="隶书" pitchFamily="49" charset="-122"/>
              </a:rPr>
              <a:t>  </a:t>
            </a:r>
            <a:r>
              <a:rPr kumimoji="1" lang="en-US" altLang="zh-CN" sz="2000" dirty="0" err="1" smtClean="0">
                <a:ea typeface="隶书" pitchFamily="49" charset="-122"/>
              </a:rPr>
              <a:t>InitQueue</a:t>
            </a:r>
            <a:r>
              <a:rPr kumimoji="1" lang="en-US" altLang="zh-CN" sz="2000" dirty="0" smtClean="0">
                <a:ea typeface="隶书" pitchFamily="49" charset="-122"/>
              </a:rPr>
              <a:t>(Q);                     // </a:t>
            </a:r>
            <a:r>
              <a:rPr kumimoji="1" lang="zh-CN" altLang="en-US" sz="2000" dirty="0" smtClean="0">
                <a:ea typeface="隶书" pitchFamily="49" charset="-122"/>
              </a:rPr>
              <a:t>置空的辅助队列</a:t>
            </a:r>
            <a:r>
              <a:rPr kumimoji="1" lang="en-US" altLang="zh-CN" sz="2000" dirty="0" smtClean="0">
                <a:ea typeface="隶书" pitchFamily="49" charset="-122"/>
              </a:rPr>
              <a:t>Q</a:t>
            </a:r>
          </a:p>
          <a:p>
            <a:pPr algn="l">
              <a:lnSpc>
                <a:spcPct val="105000"/>
              </a:lnSpc>
              <a:spcBef>
                <a:spcPct val="5000"/>
              </a:spcBef>
            </a:pPr>
            <a:r>
              <a:rPr kumimoji="1" lang="en-US" altLang="zh-CN" sz="2000" dirty="0" smtClean="0">
                <a:ea typeface="隶书" pitchFamily="49" charset="-122"/>
              </a:rPr>
              <a:t>  </a:t>
            </a:r>
            <a:r>
              <a:rPr kumimoji="1" lang="en-US" altLang="zh-CN" sz="2000" dirty="0" smtClean="0">
                <a:solidFill>
                  <a:srgbClr val="FFFF00"/>
                </a:solidFill>
                <a:ea typeface="隶书" pitchFamily="49" charset="-122"/>
              </a:rPr>
              <a:t>for (v=0;  v&lt;</a:t>
            </a:r>
            <a:r>
              <a:rPr kumimoji="1" lang="en-US" altLang="zh-CN" sz="2000" dirty="0" err="1" smtClean="0">
                <a:solidFill>
                  <a:srgbClr val="FFFF00"/>
                </a:solidFill>
                <a:ea typeface="隶书" pitchFamily="49" charset="-122"/>
              </a:rPr>
              <a:t>G.vexnum</a:t>
            </a:r>
            <a:r>
              <a:rPr kumimoji="1" lang="en-US" altLang="zh-CN" sz="2000" dirty="0" smtClean="0">
                <a:solidFill>
                  <a:srgbClr val="FFFF00"/>
                </a:solidFill>
                <a:ea typeface="隶书" pitchFamily="49" charset="-122"/>
              </a:rPr>
              <a:t>;  ++v)</a:t>
            </a:r>
          </a:p>
          <a:p>
            <a:pPr algn="l">
              <a:lnSpc>
                <a:spcPct val="105000"/>
              </a:lnSpc>
              <a:spcBef>
                <a:spcPct val="5000"/>
              </a:spcBef>
            </a:pPr>
            <a:r>
              <a:rPr kumimoji="1" lang="en-US" altLang="zh-CN" sz="2000" dirty="0" smtClean="0">
                <a:solidFill>
                  <a:srgbClr val="FFFF00"/>
                </a:solidFill>
                <a:ea typeface="隶书" pitchFamily="49" charset="-122"/>
              </a:rPr>
              <a:t>    if (!visited[v]) {              // v</a:t>
            </a:r>
            <a:r>
              <a:rPr kumimoji="1" lang="zh-CN" altLang="en-US" sz="2000" dirty="0" smtClean="0">
                <a:solidFill>
                  <a:srgbClr val="FFFF00"/>
                </a:solidFill>
                <a:ea typeface="隶书" pitchFamily="49" charset="-122"/>
              </a:rPr>
              <a:t>尚未访问</a:t>
            </a:r>
          </a:p>
          <a:p>
            <a:pPr algn="l">
              <a:lnSpc>
                <a:spcPct val="105000"/>
              </a:lnSpc>
              <a:spcBef>
                <a:spcPct val="5000"/>
              </a:spcBef>
            </a:pPr>
            <a:r>
              <a:rPr kumimoji="1" lang="zh-CN" altLang="en-US" sz="2000" dirty="0" smtClean="0">
                <a:solidFill>
                  <a:srgbClr val="FFFF00"/>
                </a:solidFill>
                <a:ea typeface="隶书" pitchFamily="49" charset="-122"/>
              </a:rPr>
              <a:t>      </a:t>
            </a:r>
            <a:r>
              <a:rPr kumimoji="1" lang="en-US" altLang="zh-CN" sz="2000" dirty="0" smtClean="0">
                <a:solidFill>
                  <a:srgbClr val="FFFF00"/>
                </a:solidFill>
                <a:ea typeface="隶书" pitchFamily="49" charset="-122"/>
              </a:rPr>
              <a:t>visited[v] = TRUE;  Visit(v); // </a:t>
            </a:r>
            <a:r>
              <a:rPr kumimoji="1" lang="zh-CN" altLang="en-US" sz="2000" dirty="0" smtClean="0">
                <a:solidFill>
                  <a:srgbClr val="FFFF00"/>
                </a:solidFill>
                <a:ea typeface="隶书" pitchFamily="49" charset="-122"/>
              </a:rPr>
              <a:t>访问</a:t>
            </a:r>
            <a:r>
              <a:rPr kumimoji="1" lang="en-US" altLang="zh-CN" sz="2000" dirty="0" smtClean="0">
                <a:solidFill>
                  <a:srgbClr val="FFFF00"/>
                </a:solidFill>
                <a:ea typeface="隶书" pitchFamily="49" charset="-122"/>
              </a:rPr>
              <a:t>v</a:t>
            </a:r>
          </a:p>
          <a:p>
            <a:pPr algn="l">
              <a:lnSpc>
                <a:spcPct val="105000"/>
              </a:lnSpc>
              <a:spcBef>
                <a:spcPct val="5000"/>
              </a:spcBef>
            </a:pPr>
            <a:r>
              <a:rPr kumimoji="1" lang="en-US" altLang="zh-CN" sz="2000" dirty="0" smtClean="0">
                <a:solidFill>
                  <a:srgbClr val="FFFF00"/>
                </a:solidFill>
                <a:ea typeface="隶书" pitchFamily="49" charset="-122"/>
              </a:rPr>
              <a:t>      </a:t>
            </a:r>
            <a:r>
              <a:rPr kumimoji="1" lang="en-US" altLang="zh-CN" sz="2000" dirty="0" err="1" smtClean="0">
                <a:solidFill>
                  <a:srgbClr val="FFFF00"/>
                </a:solidFill>
                <a:ea typeface="隶书" pitchFamily="49" charset="-122"/>
              </a:rPr>
              <a:t>EnQueue</a:t>
            </a:r>
            <a:r>
              <a:rPr kumimoji="1" lang="en-US" altLang="zh-CN" sz="2000" dirty="0" smtClean="0">
                <a:solidFill>
                  <a:srgbClr val="FFFF00"/>
                </a:solidFill>
                <a:ea typeface="隶书" pitchFamily="49" charset="-122"/>
              </a:rPr>
              <a:t>(Q, v);                // v</a:t>
            </a:r>
            <a:r>
              <a:rPr kumimoji="1" lang="zh-CN" altLang="en-US" sz="2000" dirty="0" smtClean="0">
                <a:solidFill>
                  <a:srgbClr val="FFFF00"/>
                </a:solidFill>
                <a:ea typeface="隶书" pitchFamily="49" charset="-122"/>
              </a:rPr>
              <a:t>入队列</a:t>
            </a:r>
          </a:p>
          <a:p>
            <a:pPr algn="l">
              <a:lnSpc>
                <a:spcPct val="105000"/>
              </a:lnSpc>
              <a:spcBef>
                <a:spcPct val="5000"/>
              </a:spcBef>
            </a:pPr>
            <a:r>
              <a:rPr kumimoji="1" lang="zh-CN" altLang="en-US" sz="2000" dirty="0" smtClean="0">
                <a:solidFill>
                  <a:srgbClr val="FFFF00"/>
                </a:solidFill>
                <a:ea typeface="隶书" pitchFamily="49" charset="-122"/>
              </a:rPr>
              <a:t>      </a:t>
            </a:r>
            <a:r>
              <a:rPr kumimoji="1" lang="en-US" altLang="zh-CN" sz="2000" dirty="0" smtClean="0">
                <a:solidFill>
                  <a:srgbClr val="FFFF00"/>
                </a:solidFill>
                <a:ea typeface="隶书" pitchFamily="49" charset="-122"/>
              </a:rPr>
              <a:t>while (!</a:t>
            </a:r>
            <a:r>
              <a:rPr kumimoji="1" lang="en-US" altLang="zh-CN" sz="2000" dirty="0" err="1" smtClean="0">
                <a:solidFill>
                  <a:srgbClr val="FFFF00"/>
                </a:solidFill>
                <a:ea typeface="隶书" pitchFamily="49" charset="-122"/>
              </a:rPr>
              <a:t>QueueEmpty</a:t>
            </a:r>
            <a:r>
              <a:rPr kumimoji="1" lang="en-US" altLang="zh-CN" sz="2000" dirty="0" smtClean="0">
                <a:solidFill>
                  <a:srgbClr val="FFFF00"/>
                </a:solidFill>
                <a:ea typeface="隶书" pitchFamily="49" charset="-122"/>
              </a:rPr>
              <a:t>(Q)) {</a:t>
            </a:r>
          </a:p>
          <a:p>
            <a:pPr algn="l">
              <a:lnSpc>
                <a:spcPct val="105000"/>
              </a:lnSpc>
              <a:spcBef>
                <a:spcPct val="5000"/>
              </a:spcBef>
            </a:pPr>
            <a:r>
              <a:rPr kumimoji="1" lang="en-US" altLang="zh-CN" sz="2000" dirty="0" smtClean="0">
                <a:solidFill>
                  <a:srgbClr val="FFFF00"/>
                </a:solidFill>
                <a:ea typeface="隶书" pitchFamily="49" charset="-122"/>
              </a:rPr>
              <a:t>        </a:t>
            </a:r>
            <a:r>
              <a:rPr kumimoji="1" lang="en-US" altLang="zh-CN" sz="2000" dirty="0" err="1" smtClean="0">
                <a:solidFill>
                  <a:srgbClr val="FFFF00"/>
                </a:solidFill>
                <a:ea typeface="隶书" pitchFamily="49" charset="-122"/>
              </a:rPr>
              <a:t>DeQueue</a:t>
            </a:r>
            <a:r>
              <a:rPr kumimoji="1" lang="en-US" altLang="zh-CN" sz="2000" dirty="0" smtClean="0">
                <a:solidFill>
                  <a:srgbClr val="FFFF00"/>
                </a:solidFill>
                <a:ea typeface="隶书" pitchFamily="49" charset="-122"/>
              </a:rPr>
              <a:t>(Q, u);              // </a:t>
            </a:r>
            <a:r>
              <a:rPr kumimoji="1" lang="zh-CN" altLang="en-US" sz="2000" dirty="0" smtClean="0">
                <a:solidFill>
                  <a:srgbClr val="FFFF00"/>
                </a:solidFill>
                <a:ea typeface="隶书" pitchFamily="49" charset="-122"/>
              </a:rPr>
              <a:t>队头元素出队并置为</a:t>
            </a:r>
            <a:r>
              <a:rPr kumimoji="1" lang="en-US" altLang="zh-CN" sz="2000" dirty="0" smtClean="0">
                <a:solidFill>
                  <a:srgbClr val="FFFF00"/>
                </a:solidFill>
                <a:ea typeface="隶书" pitchFamily="49" charset="-122"/>
              </a:rPr>
              <a:t>u</a:t>
            </a:r>
          </a:p>
          <a:p>
            <a:pPr algn="l">
              <a:lnSpc>
                <a:spcPct val="105000"/>
              </a:lnSpc>
              <a:spcBef>
                <a:spcPct val="5000"/>
              </a:spcBef>
            </a:pPr>
            <a:r>
              <a:rPr kumimoji="1" lang="en-US" altLang="zh-CN" sz="2000" dirty="0" smtClean="0">
                <a:solidFill>
                  <a:srgbClr val="FFFF00"/>
                </a:solidFill>
                <a:ea typeface="隶书" pitchFamily="49" charset="-122"/>
              </a:rPr>
              <a:t>        for (w=</a:t>
            </a:r>
            <a:r>
              <a:rPr kumimoji="1" lang="en-US" altLang="zh-CN" sz="2000" dirty="0" err="1" smtClean="0">
                <a:solidFill>
                  <a:srgbClr val="FFFF00"/>
                </a:solidFill>
                <a:ea typeface="隶书" pitchFamily="49" charset="-122"/>
              </a:rPr>
              <a:t>FirstAdjVex</a:t>
            </a:r>
            <a:r>
              <a:rPr kumimoji="1" lang="en-US" altLang="zh-CN" sz="2000" dirty="0" smtClean="0">
                <a:solidFill>
                  <a:srgbClr val="FFFF00"/>
                </a:solidFill>
                <a:ea typeface="隶书" pitchFamily="49" charset="-122"/>
              </a:rPr>
              <a:t>(G, u);  w&gt;=0;  w=</a:t>
            </a:r>
            <a:r>
              <a:rPr kumimoji="1" lang="en-US" altLang="zh-CN" sz="2000" dirty="0" err="1" smtClean="0">
                <a:solidFill>
                  <a:srgbClr val="FFFF00"/>
                </a:solidFill>
                <a:ea typeface="隶书" pitchFamily="49" charset="-122"/>
              </a:rPr>
              <a:t>NextAdjVex</a:t>
            </a:r>
            <a:r>
              <a:rPr kumimoji="1" lang="en-US" altLang="zh-CN" sz="2000" dirty="0" smtClean="0">
                <a:solidFill>
                  <a:srgbClr val="FFFF00"/>
                </a:solidFill>
                <a:ea typeface="隶书" pitchFamily="49" charset="-122"/>
              </a:rPr>
              <a:t>(G, u, w))</a:t>
            </a:r>
          </a:p>
          <a:p>
            <a:pPr algn="l">
              <a:lnSpc>
                <a:spcPct val="105000"/>
              </a:lnSpc>
              <a:spcBef>
                <a:spcPct val="5000"/>
              </a:spcBef>
            </a:pPr>
            <a:r>
              <a:rPr kumimoji="1" lang="en-US" altLang="zh-CN" sz="2000" dirty="0" smtClean="0">
                <a:solidFill>
                  <a:srgbClr val="FFFF00"/>
                </a:solidFill>
                <a:ea typeface="隶书" pitchFamily="49" charset="-122"/>
              </a:rPr>
              <a:t>          if (!visited[w]) {        // u</a:t>
            </a:r>
            <a:r>
              <a:rPr kumimoji="1" lang="zh-CN" altLang="en-US" sz="2000" dirty="0" smtClean="0">
                <a:solidFill>
                  <a:srgbClr val="FFFF00"/>
                </a:solidFill>
                <a:ea typeface="隶书" pitchFamily="49" charset="-122"/>
              </a:rPr>
              <a:t>的尚未访问的邻接顶点</a:t>
            </a:r>
            <a:r>
              <a:rPr kumimoji="1" lang="en-US" altLang="zh-CN" sz="2000" dirty="0" smtClean="0">
                <a:solidFill>
                  <a:srgbClr val="FFFF00"/>
                </a:solidFill>
                <a:ea typeface="隶书" pitchFamily="49" charset="-122"/>
              </a:rPr>
              <a:t>w</a:t>
            </a:r>
            <a:r>
              <a:rPr kumimoji="1" lang="zh-CN" altLang="en-US" sz="2000" dirty="0" smtClean="0">
                <a:solidFill>
                  <a:srgbClr val="FFFF00"/>
                </a:solidFill>
                <a:ea typeface="隶书" pitchFamily="49" charset="-122"/>
              </a:rPr>
              <a:t>入队列</a:t>
            </a:r>
            <a:r>
              <a:rPr kumimoji="1" lang="en-US" altLang="zh-CN" sz="2000" dirty="0" smtClean="0">
                <a:solidFill>
                  <a:srgbClr val="FFFF00"/>
                </a:solidFill>
                <a:ea typeface="隶书" pitchFamily="49" charset="-122"/>
              </a:rPr>
              <a:t>Q</a:t>
            </a:r>
          </a:p>
          <a:p>
            <a:pPr algn="l">
              <a:lnSpc>
                <a:spcPct val="105000"/>
              </a:lnSpc>
              <a:spcBef>
                <a:spcPct val="5000"/>
              </a:spcBef>
            </a:pPr>
            <a:r>
              <a:rPr kumimoji="1" lang="en-US" altLang="zh-CN" sz="2000" dirty="0" smtClean="0">
                <a:solidFill>
                  <a:srgbClr val="FFFF00"/>
                </a:solidFill>
                <a:ea typeface="隶书" pitchFamily="49" charset="-122"/>
              </a:rPr>
              <a:t>            visited[w] = TRUE;  Visit(w);</a:t>
            </a:r>
          </a:p>
          <a:p>
            <a:pPr algn="l">
              <a:lnSpc>
                <a:spcPct val="105000"/>
              </a:lnSpc>
              <a:spcBef>
                <a:spcPct val="5000"/>
              </a:spcBef>
            </a:pPr>
            <a:r>
              <a:rPr kumimoji="1" lang="en-US" altLang="zh-CN" sz="2000" dirty="0" smtClean="0">
                <a:solidFill>
                  <a:srgbClr val="FFFF00"/>
                </a:solidFill>
                <a:ea typeface="隶书" pitchFamily="49" charset="-122"/>
              </a:rPr>
              <a:t>            </a:t>
            </a:r>
            <a:r>
              <a:rPr kumimoji="1" lang="en-US" altLang="zh-CN" sz="2000" dirty="0" err="1" smtClean="0">
                <a:solidFill>
                  <a:srgbClr val="FFFF00"/>
                </a:solidFill>
                <a:ea typeface="隶书" pitchFamily="49" charset="-122"/>
              </a:rPr>
              <a:t>EnQueue</a:t>
            </a:r>
            <a:r>
              <a:rPr kumimoji="1" lang="en-US" altLang="zh-CN" sz="2000" dirty="0" smtClean="0">
                <a:solidFill>
                  <a:srgbClr val="FFFF00"/>
                </a:solidFill>
                <a:ea typeface="隶书" pitchFamily="49" charset="-122"/>
              </a:rPr>
              <a:t>(Q, w); </a:t>
            </a:r>
          </a:p>
          <a:p>
            <a:pPr algn="l">
              <a:lnSpc>
                <a:spcPct val="105000"/>
              </a:lnSpc>
              <a:spcBef>
                <a:spcPct val="5000"/>
              </a:spcBef>
            </a:pPr>
            <a:r>
              <a:rPr kumimoji="1" lang="en-US" altLang="zh-CN" sz="2000" dirty="0" smtClean="0">
                <a:solidFill>
                  <a:srgbClr val="FFFF00"/>
                </a:solidFill>
                <a:ea typeface="隶书" pitchFamily="49" charset="-122"/>
              </a:rPr>
              <a:t>          }//if   </a:t>
            </a:r>
          </a:p>
          <a:p>
            <a:pPr algn="l">
              <a:lnSpc>
                <a:spcPct val="105000"/>
              </a:lnSpc>
              <a:spcBef>
                <a:spcPct val="5000"/>
              </a:spcBef>
            </a:pPr>
            <a:r>
              <a:rPr kumimoji="1" lang="en-US" altLang="zh-CN" sz="2000" dirty="0" smtClean="0">
                <a:solidFill>
                  <a:srgbClr val="FFFF00"/>
                </a:solidFill>
                <a:ea typeface="隶书" pitchFamily="49" charset="-122"/>
              </a:rPr>
              <a:t>      }//while                       </a:t>
            </a:r>
          </a:p>
          <a:p>
            <a:pPr algn="l">
              <a:lnSpc>
                <a:spcPct val="105000"/>
              </a:lnSpc>
              <a:spcBef>
                <a:spcPct val="5000"/>
              </a:spcBef>
            </a:pPr>
            <a:r>
              <a:rPr kumimoji="1" lang="en-US" altLang="zh-CN" sz="2000" dirty="0" smtClean="0">
                <a:solidFill>
                  <a:srgbClr val="FFFF00"/>
                </a:solidFill>
                <a:ea typeface="隶书" pitchFamily="49" charset="-122"/>
              </a:rPr>
              <a:t>    }//if</a:t>
            </a:r>
          </a:p>
          <a:p>
            <a:pPr algn="l">
              <a:lnSpc>
                <a:spcPct val="105000"/>
              </a:lnSpc>
              <a:spcBef>
                <a:spcPct val="5000"/>
              </a:spcBef>
            </a:pPr>
            <a:r>
              <a:rPr kumimoji="1" lang="en-US" altLang="zh-CN" sz="2000" dirty="0" smtClean="0">
                <a:ea typeface="隶书" pitchFamily="49" charset="-122"/>
              </a:rPr>
              <a:t>} // </a:t>
            </a:r>
            <a:r>
              <a:rPr kumimoji="1" lang="en-US" altLang="zh-CN" sz="2000" dirty="0" err="1" smtClean="0">
                <a:ea typeface="隶书" pitchFamily="49" charset="-122"/>
              </a:rPr>
              <a:t>BFSTraverse</a:t>
            </a:r>
            <a:endParaRPr kumimoji="1" lang="zh-CN" altLang="en-US" sz="2000" dirty="0">
              <a:solidFill>
                <a:schemeClr val="tx2"/>
              </a:solidFill>
              <a:ea typeface="隶书" pitchFamily="49" charset="-122"/>
            </a:endParaRPr>
          </a:p>
        </p:txBody>
      </p:sp>
      <p:sp>
        <p:nvSpPr>
          <p:cNvPr id="9" name="灯片编号占位符 8"/>
          <p:cNvSpPr>
            <a:spLocks noGrp="1"/>
          </p:cNvSpPr>
          <p:nvPr>
            <p:ph type="sldNum" sz="quarter" idx="12"/>
          </p:nvPr>
        </p:nvSpPr>
        <p:spPr/>
        <p:txBody>
          <a:bodyPr/>
          <a:lstStyle/>
          <a:p>
            <a:fld id="{4D383CEF-7435-4F5E-B139-BD952416C33C}" type="slidenum">
              <a:rPr lang="en-US" altLang="zh-CN" smtClean="0"/>
              <a:pPr/>
              <a:t>29</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67" name="Rectangle 19"/>
          <p:cNvSpPr>
            <a:spLocks noGrp="1" noChangeArrowheads="1"/>
          </p:cNvSpPr>
          <p:nvPr>
            <p:ph type="title"/>
          </p:nvPr>
        </p:nvSpPr>
        <p:spPr/>
        <p:txBody>
          <a:bodyPr/>
          <a:lstStyle/>
          <a:p>
            <a:pPr algn="just"/>
            <a:r>
              <a:rPr lang="en-US" altLang="zh-CN">
                <a:ea typeface="仿宋_GB2312" pitchFamily="49" charset="-122"/>
              </a:rPr>
              <a:t>   </a:t>
            </a:r>
          </a:p>
        </p:txBody>
      </p:sp>
      <p:sp>
        <p:nvSpPr>
          <p:cNvPr id="309268" name="Rectangle 20"/>
          <p:cNvSpPr>
            <a:spLocks noGrp="1" noChangeArrowheads="1"/>
          </p:cNvSpPr>
          <p:nvPr>
            <p:ph idx="1"/>
          </p:nvPr>
        </p:nvSpPr>
        <p:spPr>
          <a:xfrm>
            <a:off x="359532" y="820738"/>
            <a:ext cx="8424936" cy="3508375"/>
          </a:xfrm>
        </p:spPr>
        <p:txBody>
          <a:bodyPr/>
          <a:lstStyle/>
          <a:p>
            <a:pPr>
              <a:lnSpc>
                <a:spcPct val="105000"/>
              </a:lnSpc>
              <a:spcBef>
                <a:spcPct val="10000"/>
              </a:spcBef>
              <a:buClr>
                <a:schemeClr val="tx1"/>
              </a:buClr>
              <a:buSzPct val="50000"/>
            </a:pPr>
            <a:r>
              <a:rPr lang="zh-CN" altLang="en-US" sz="3000" b="1" dirty="0">
                <a:solidFill>
                  <a:srgbClr val="FFFF00"/>
                </a:solidFill>
                <a:latin typeface="Times New Roman" pitchFamily="18" charset="0"/>
                <a:ea typeface="仿宋_GB2312" pitchFamily="49" charset="-122"/>
              </a:rPr>
              <a:t>有向图与无向图   </a:t>
            </a:r>
            <a:r>
              <a:rPr lang="zh-CN" altLang="en-US" sz="3000" b="1" dirty="0">
                <a:latin typeface="Times New Roman" pitchFamily="18" charset="0"/>
                <a:ea typeface="仿宋_GB2312" pitchFamily="49" charset="-122"/>
              </a:rPr>
              <a:t>在有向图中，顶点对 </a:t>
            </a:r>
            <a:r>
              <a:rPr lang="en-US" altLang="zh-CN" sz="3000" b="1" dirty="0">
                <a:latin typeface="Times New Roman" pitchFamily="18" charset="0"/>
                <a:ea typeface="仿宋_GB2312" pitchFamily="49" charset="-122"/>
              </a:rPr>
              <a:t>&lt;x, y&gt; </a:t>
            </a:r>
            <a:r>
              <a:rPr lang="zh-CN" altLang="en-US" sz="3000" b="1" dirty="0">
                <a:latin typeface="Times New Roman" pitchFamily="18" charset="0"/>
                <a:ea typeface="仿宋_GB2312" pitchFamily="49" charset="-122"/>
              </a:rPr>
              <a:t>是有序的。在无向图中，顶点对</a:t>
            </a:r>
            <a:r>
              <a:rPr lang="en-US" altLang="zh-CN" sz="3000" b="1" dirty="0">
                <a:latin typeface="Times New Roman" pitchFamily="18" charset="0"/>
                <a:ea typeface="仿宋_GB2312" pitchFamily="49" charset="-122"/>
              </a:rPr>
              <a:t>(x, y)</a:t>
            </a:r>
            <a:r>
              <a:rPr lang="zh-CN" altLang="en-US" sz="3000" b="1" dirty="0">
                <a:latin typeface="Times New Roman" pitchFamily="18" charset="0"/>
                <a:ea typeface="仿宋_GB2312" pitchFamily="49" charset="-122"/>
              </a:rPr>
              <a:t>是无序的。</a:t>
            </a:r>
          </a:p>
          <a:p>
            <a:pPr>
              <a:lnSpc>
                <a:spcPct val="105000"/>
              </a:lnSpc>
              <a:spcBef>
                <a:spcPct val="10000"/>
              </a:spcBef>
              <a:buClr>
                <a:schemeClr val="tx1"/>
              </a:buClr>
              <a:buSzPct val="50000"/>
            </a:pPr>
            <a:r>
              <a:rPr lang="zh-CN" altLang="en-US" sz="3000" b="1" dirty="0">
                <a:solidFill>
                  <a:srgbClr val="FFFF00"/>
                </a:solidFill>
                <a:latin typeface="Times New Roman" pitchFamily="18" charset="0"/>
                <a:ea typeface="仿宋_GB2312" pitchFamily="49" charset="-122"/>
              </a:rPr>
              <a:t>完全图   </a:t>
            </a:r>
            <a:r>
              <a:rPr lang="zh-CN" altLang="en-US" sz="3000" b="1" dirty="0">
                <a:latin typeface="Times New Roman" pitchFamily="18" charset="0"/>
                <a:ea typeface="仿宋_GB2312" pitchFamily="49" charset="-122"/>
              </a:rPr>
              <a:t>若有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个顶点的无向图有 </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-1)/2 </a:t>
            </a:r>
            <a:r>
              <a:rPr lang="zh-CN" altLang="en-US" sz="3000" b="1" dirty="0">
                <a:latin typeface="Times New Roman" pitchFamily="18" charset="0"/>
                <a:ea typeface="仿宋_GB2312" pitchFamily="49" charset="-122"/>
              </a:rPr>
              <a:t>条边</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则此图为完全无向图。有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个顶点的有向图有</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条边</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则此图为完全有向图。</a:t>
            </a:r>
            <a:endParaRPr lang="zh-CN" altLang="en-US" sz="3000" dirty="0">
              <a:latin typeface="Times New Roman" pitchFamily="18" charset="0"/>
              <a:ea typeface="仿宋_GB2312" pitchFamily="49" charset="-122"/>
            </a:endParaRPr>
          </a:p>
        </p:txBody>
      </p:sp>
      <p:sp>
        <p:nvSpPr>
          <p:cNvPr id="309320" name="Freeform 72"/>
          <p:cNvSpPr>
            <a:spLocks/>
          </p:cNvSpPr>
          <p:nvPr/>
        </p:nvSpPr>
        <p:spPr bwMode="auto">
          <a:xfrm>
            <a:off x="5580063" y="4581525"/>
            <a:ext cx="114300" cy="395288"/>
          </a:xfrm>
          <a:custGeom>
            <a:avLst/>
            <a:gdLst/>
            <a:ahLst/>
            <a:cxnLst>
              <a:cxn ang="0">
                <a:pos x="50" y="0"/>
              </a:cxn>
              <a:cxn ang="0">
                <a:pos x="4" y="136"/>
              </a:cxn>
              <a:cxn ang="0">
                <a:pos x="27" y="340"/>
              </a:cxn>
            </a:cxnLst>
            <a:rect l="0" t="0" r="r" b="b"/>
            <a:pathLst>
              <a:path w="50" h="340">
                <a:moveTo>
                  <a:pt x="50" y="0"/>
                </a:moveTo>
                <a:cubicBezTo>
                  <a:pt x="29" y="39"/>
                  <a:pt x="8" y="79"/>
                  <a:pt x="4" y="136"/>
                </a:cubicBezTo>
                <a:cubicBezTo>
                  <a:pt x="0" y="193"/>
                  <a:pt x="23" y="306"/>
                  <a:pt x="27" y="340"/>
                </a:cubicBezTo>
              </a:path>
            </a:pathLst>
          </a:custGeom>
          <a:noFill/>
          <a:ln w="28575" cap="flat" cmpd="sng">
            <a:solidFill>
              <a:schemeClr val="tx2"/>
            </a:solidFill>
            <a:prstDash val="solid"/>
            <a:round/>
            <a:headEnd type="none" w="med" len="med"/>
            <a:tailEnd type="stealth" w="lg" len="lg"/>
          </a:ln>
          <a:effectLst/>
        </p:spPr>
        <p:txBody>
          <a:bodyPr/>
          <a:lstStyle/>
          <a:p>
            <a:endParaRPr lang="zh-CN" altLang="en-US">
              <a:solidFill>
                <a:srgbClr val="002060"/>
              </a:solidFill>
            </a:endParaRPr>
          </a:p>
        </p:txBody>
      </p:sp>
      <p:sp>
        <p:nvSpPr>
          <p:cNvPr id="309321" name="Freeform 73"/>
          <p:cNvSpPr>
            <a:spLocks/>
          </p:cNvSpPr>
          <p:nvPr/>
        </p:nvSpPr>
        <p:spPr bwMode="auto">
          <a:xfrm flipH="1" flipV="1">
            <a:off x="5753100" y="4616450"/>
            <a:ext cx="150813" cy="396875"/>
          </a:xfrm>
          <a:custGeom>
            <a:avLst/>
            <a:gdLst/>
            <a:ahLst/>
            <a:cxnLst>
              <a:cxn ang="0">
                <a:pos x="50" y="0"/>
              </a:cxn>
              <a:cxn ang="0">
                <a:pos x="4" y="136"/>
              </a:cxn>
              <a:cxn ang="0">
                <a:pos x="27" y="340"/>
              </a:cxn>
            </a:cxnLst>
            <a:rect l="0" t="0" r="r" b="b"/>
            <a:pathLst>
              <a:path w="50" h="340">
                <a:moveTo>
                  <a:pt x="50" y="0"/>
                </a:moveTo>
                <a:cubicBezTo>
                  <a:pt x="29" y="39"/>
                  <a:pt x="8" y="79"/>
                  <a:pt x="4" y="136"/>
                </a:cubicBezTo>
                <a:cubicBezTo>
                  <a:pt x="0" y="193"/>
                  <a:pt x="23" y="306"/>
                  <a:pt x="27" y="340"/>
                </a:cubicBezTo>
              </a:path>
            </a:pathLst>
          </a:custGeom>
          <a:noFill/>
          <a:ln w="28575" cap="flat" cmpd="sng">
            <a:solidFill>
              <a:schemeClr val="tx2"/>
            </a:solidFill>
            <a:prstDash val="solid"/>
            <a:round/>
            <a:headEnd type="none" w="med" len="med"/>
            <a:tailEnd type="stealth" w="lg" len="lg"/>
          </a:ln>
          <a:effectLst/>
        </p:spPr>
        <p:txBody>
          <a:bodyPr/>
          <a:lstStyle/>
          <a:p>
            <a:endParaRPr lang="zh-CN" altLang="en-US">
              <a:solidFill>
                <a:srgbClr val="002060"/>
              </a:solidFill>
            </a:endParaRPr>
          </a:p>
        </p:txBody>
      </p:sp>
      <p:sp>
        <p:nvSpPr>
          <p:cNvPr id="309316" name="Freeform 68"/>
          <p:cNvSpPr>
            <a:spLocks/>
          </p:cNvSpPr>
          <p:nvPr/>
        </p:nvSpPr>
        <p:spPr bwMode="auto">
          <a:xfrm flipH="1" flipV="1">
            <a:off x="7019925" y="4437063"/>
            <a:ext cx="900113" cy="125412"/>
          </a:xfrm>
          <a:custGeom>
            <a:avLst/>
            <a:gdLst/>
            <a:ahLst/>
            <a:cxnLst>
              <a:cxn ang="0">
                <a:pos x="0" y="79"/>
              </a:cxn>
              <a:cxn ang="0">
                <a:pos x="181" y="11"/>
              </a:cxn>
              <a:cxn ang="0">
                <a:pos x="362" y="11"/>
              </a:cxn>
              <a:cxn ang="0">
                <a:pos x="589" y="79"/>
              </a:cxn>
            </a:cxnLst>
            <a:rect l="0" t="0" r="r" b="b"/>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ap="flat" cmpd="sng">
            <a:solidFill>
              <a:schemeClr val="tx2"/>
            </a:solidFill>
            <a:prstDash val="solid"/>
            <a:round/>
            <a:headEnd type="none" w="med" len="med"/>
            <a:tailEnd type="stealth" w="lg" len="lg"/>
          </a:ln>
          <a:effectLst/>
        </p:spPr>
        <p:txBody>
          <a:bodyPr/>
          <a:lstStyle/>
          <a:p>
            <a:endParaRPr lang="zh-CN" altLang="en-US">
              <a:solidFill>
                <a:srgbClr val="002060"/>
              </a:solidFill>
            </a:endParaRPr>
          </a:p>
        </p:txBody>
      </p:sp>
      <p:sp>
        <p:nvSpPr>
          <p:cNvPr id="309315" name="Freeform 67"/>
          <p:cNvSpPr>
            <a:spLocks/>
          </p:cNvSpPr>
          <p:nvPr/>
        </p:nvSpPr>
        <p:spPr bwMode="auto">
          <a:xfrm>
            <a:off x="6911975" y="4184650"/>
            <a:ext cx="900113" cy="125413"/>
          </a:xfrm>
          <a:custGeom>
            <a:avLst/>
            <a:gdLst/>
            <a:ahLst/>
            <a:cxnLst>
              <a:cxn ang="0">
                <a:pos x="0" y="79"/>
              </a:cxn>
              <a:cxn ang="0">
                <a:pos x="181" y="11"/>
              </a:cxn>
              <a:cxn ang="0">
                <a:pos x="362" y="11"/>
              </a:cxn>
              <a:cxn ang="0">
                <a:pos x="589" y="79"/>
              </a:cxn>
            </a:cxnLst>
            <a:rect l="0" t="0" r="r" b="b"/>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ap="flat" cmpd="sng">
            <a:solidFill>
              <a:schemeClr val="tx2"/>
            </a:solidFill>
            <a:prstDash val="solid"/>
            <a:round/>
            <a:headEnd type="none" w="med" len="med"/>
            <a:tailEnd type="stealth" w="lg" len="lg"/>
          </a:ln>
          <a:effectLst/>
        </p:spPr>
        <p:txBody>
          <a:bodyPr/>
          <a:lstStyle/>
          <a:p>
            <a:endParaRPr lang="zh-CN" altLang="en-US">
              <a:solidFill>
                <a:srgbClr val="002060"/>
              </a:solidFill>
            </a:endParaRPr>
          </a:p>
        </p:txBody>
      </p:sp>
      <p:sp>
        <p:nvSpPr>
          <p:cNvPr id="309313" name="Freeform 65"/>
          <p:cNvSpPr>
            <a:spLocks/>
          </p:cNvSpPr>
          <p:nvPr/>
        </p:nvSpPr>
        <p:spPr bwMode="auto">
          <a:xfrm flipH="1">
            <a:off x="7559675" y="4652963"/>
            <a:ext cx="433388" cy="1116012"/>
          </a:xfrm>
          <a:custGeom>
            <a:avLst/>
            <a:gdLst/>
            <a:ahLst/>
            <a:cxnLst>
              <a:cxn ang="0">
                <a:pos x="0" y="0"/>
              </a:cxn>
              <a:cxn ang="0">
                <a:pos x="91" y="363"/>
              </a:cxn>
              <a:cxn ang="0">
                <a:pos x="250" y="658"/>
              </a:cxn>
            </a:cxnLst>
            <a:rect l="0" t="0" r="r" b="b"/>
            <a:pathLst>
              <a:path w="250" h="658">
                <a:moveTo>
                  <a:pt x="0" y="0"/>
                </a:moveTo>
                <a:cubicBezTo>
                  <a:pt x="24" y="126"/>
                  <a:pt x="49" y="253"/>
                  <a:pt x="91" y="363"/>
                </a:cubicBezTo>
                <a:cubicBezTo>
                  <a:pt x="133" y="473"/>
                  <a:pt x="220" y="605"/>
                  <a:pt x="250" y="658"/>
                </a:cubicBezTo>
              </a:path>
            </a:pathLst>
          </a:custGeom>
          <a:noFill/>
          <a:ln w="28575" cap="flat" cmpd="sng">
            <a:solidFill>
              <a:schemeClr val="tx2"/>
            </a:solidFill>
            <a:prstDash val="solid"/>
            <a:round/>
            <a:headEnd type="none" w="med" len="med"/>
            <a:tailEnd type="stealth" w="lg" len="lg"/>
          </a:ln>
          <a:effectLst/>
        </p:spPr>
        <p:txBody>
          <a:bodyPr/>
          <a:lstStyle/>
          <a:p>
            <a:endParaRPr lang="zh-CN" altLang="en-US">
              <a:solidFill>
                <a:srgbClr val="002060"/>
              </a:solidFill>
            </a:endParaRPr>
          </a:p>
        </p:txBody>
      </p:sp>
      <p:sp>
        <p:nvSpPr>
          <p:cNvPr id="309314" name="Freeform 66"/>
          <p:cNvSpPr>
            <a:spLocks/>
          </p:cNvSpPr>
          <p:nvPr/>
        </p:nvSpPr>
        <p:spPr bwMode="auto">
          <a:xfrm flipV="1">
            <a:off x="7488238" y="4616450"/>
            <a:ext cx="395287" cy="1079500"/>
          </a:xfrm>
          <a:custGeom>
            <a:avLst/>
            <a:gdLst/>
            <a:ahLst/>
            <a:cxnLst>
              <a:cxn ang="0">
                <a:pos x="0" y="0"/>
              </a:cxn>
              <a:cxn ang="0">
                <a:pos x="91" y="363"/>
              </a:cxn>
              <a:cxn ang="0">
                <a:pos x="250" y="658"/>
              </a:cxn>
            </a:cxnLst>
            <a:rect l="0" t="0" r="r" b="b"/>
            <a:pathLst>
              <a:path w="250" h="658">
                <a:moveTo>
                  <a:pt x="0" y="0"/>
                </a:moveTo>
                <a:cubicBezTo>
                  <a:pt x="24" y="126"/>
                  <a:pt x="49" y="253"/>
                  <a:pt x="91" y="363"/>
                </a:cubicBezTo>
                <a:cubicBezTo>
                  <a:pt x="133" y="473"/>
                  <a:pt x="220" y="605"/>
                  <a:pt x="250" y="658"/>
                </a:cubicBezTo>
              </a:path>
            </a:pathLst>
          </a:custGeom>
          <a:noFill/>
          <a:ln w="28575" cap="flat" cmpd="sng">
            <a:solidFill>
              <a:schemeClr val="tx2"/>
            </a:solidFill>
            <a:prstDash val="solid"/>
            <a:round/>
            <a:headEnd type="none" w="med" len="med"/>
            <a:tailEnd type="stealth" w="lg" len="lg"/>
          </a:ln>
          <a:effectLst/>
        </p:spPr>
        <p:txBody>
          <a:bodyPr/>
          <a:lstStyle/>
          <a:p>
            <a:endParaRPr lang="zh-CN" altLang="en-US">
              <a:solidFill>
                <a:srgbClr val="002060"/>
              </a:solidFill>
            </a:endParaRPr>
          </a:p>
        </p:txBody>
      </p:sp>
      <p:sp>
        <p:nvSpPr>
          <p:cNvPr id="309311" name="Freeform 63"/>
          <p:cNvSpPr>
            <a:spLocks/>
          </p:cNvSpPr>
          <p:nvPr/>
        </p:nvSpPr>
        <p:spPr bwMode="auto">
          <a:xfrm>
            <a:off x="6802438" y="4652963"/>
            <a:ext cx="433387" cy="1116012"/>
          </a:xfrm>
          <a:custGeom>
            <a:avLst/>
            <a:gdLst/>
            <a:ahLst/>
            <a:cxnLst>
              <a:cxn ang="0">
                <a:pos x="0" y="0"/>
              </a:cxn>
              <a:cxn ang="0">
                <a:pos x="91" y="363"/>
              </a:cxn>
              <a:cxn ang="0">
                <a:pos x="250" y="658"/>
              </a:cxn>
            </a:cxnLst>
            <a:rect l="0" t="0" r="r" b="b"/>
            <a:pathLst>
              <a:path w="250" h="658">
                <a:moveTo>
                  <a:pt x="0" y="0"/>
                </a:moveTo>
                <a:cubicBezTo>
                  <a:pt x="24" y="126"/>
                  <a:pt x="49" y="253"/>
                  <a:pt x="91" y="363"/>
                </a:cubicBezTo>
                <a:cubicBezTo>
                  <a:pt x="133" y="473"/>
                  <a:pt x="220" y="605"/>
                  <a:pt x="250" y="658"/>
                </a:cubicBezTo>
              </a:path>
            </a:pathLst>
          </a:custGeom>
          <a:noFill/>
          <a:ln w="28575" cap="flat" cmpd="sng">
            <a:solidFill>
              <a:schemeClr val="tx2"/>
            </a:solidFill>
            <a:prstDash val="solid"/>
            <a:round/>
            <a:headEnd type="none" w="med" len="med"/>
            <a:tailEnd type="stealth" w="lg" len="lg"/>
          </a:ln>
          <a:effectLst/>
        </p:spPr>
        <p:txBody>
          <a:bodyPr/>
          <a:lstStyle/>
          <a:p>
            <a:endParaRPr lang="zh-CN" altLang="en-US">
              <a:solidFill>
                <a:srgbClr val="002060"/>
              </a:solidFill>
            </a:endParaRPr>
          </a:p>
        </p:txBody>
      </p:sp>
      <p:sp>
        <p:nvSpPr>
          <p:cNvPr id="309312" name="Freeform 64"/>
          <p:cNvSpPr>
            <a:spLocks/>
          </p:cNvSpPr>
          <p:nvPr/>
        </p:nvSpPr>
        <p:spPr bwMode="auto">
          <a:xfrm flipH="1" flipV="1">
            <a:off x="6911975" y="4581525"/>
            <a:ext cx="395288" cy="1079500"/>
          </a:xfrm>
          <a:custGeom>
            <a:avLst/>
            <a:gdLst/>
            <a:ahLst/>
            <a:cxnLst>
              <a:cxn ang="0">
                <a:pos x="0" y="0"/>
              </a:cxn>
              <a:cxn ang="0">
                <a:pos x="91" y="363"/>
              </a:cxn>
              <a:cxn ang="0">
                <a:pos x="250" y="658"/>
              </a:cxn>
            </a:cxnLst>
            <a:rect l="0" t="0" r="r" b="b"/>
            <a:pathLst>
              <a:path w="250" h="658">
                <a:moveTo>
                  <a:pt x="0" y="0"/>
                </a:moveTo>
                <a:cubicBezTo>
                  <a:pt x="24" y="126"/>
                  <a:pt x="49" y="253"/>
                  <a:pt x="91" y="363"/>
                </a:cubicBezTo>
                <a:cubicBezTo>
                  <a:pt x="133" y="473"/>
                  <a:pt x="220" y="605"/>
                  <a:pt x="250" y="658"/>
                </a:cubicBezTo>
              </a:path>
            </a:pathLst>
          </a:custGeom>
          <a:noFill/>
          <a:ln w="28575" cap="flat" cmpd="sng">
            <a:solidFill>
              <a:schemeClr val="tx2"/>
            </a:solidFill>
            <a:prstDash val="solid"/>
            <a:round/>
            <a:headEnd type="none" w="med" len="med"/>
            <a:tailEnd type="stealth" w="lg" len="lg"/>
          </a:ln>
          <a:effectLst/>
        </p:spPr>
        <p:txBody>
          <a:bodyPr/>
          <a:lstStyle/>
          <a:p>
            <a:endParaRPr lang="zh-CN" altLang="en-US">
              <a:solidFill>
                <a:srgbClr val="002060"/>
              </a:solidFill>
            </a:endParaRPr>
          </a:p>
        </p:txBody>
      </p:sp>
      <p:sp>
        <p:nvSpPr>
          <p:cNvPr id="309255" name="Line 7"/>
          <p:cNvSpPr>
            <a:spLocks noChangeShapeType="1"/>
          </p:cNvSpPr>
          <p:nvPr/>
        </p:nvSpPr>
        <p:spPr bwMode="auto">
          <a:xfrm>
            <a:off x="3810000" y="4572000"/>
            <a:ext cx="381000" cy="5334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09256" name="Line 8"/>
          <p:cNvSpPr>
            <a:spLocks noChangeShapeType="1"/>
          </p:cNvSpPr>
          <p:nvPr/>
        </p:nvSpPr>
        <p:spPr bwMode="auto">
          <a:xfrm flipH="1">
            <a:off x="3962400" y="5257800"/>
            <a:ext cx="152400" cy="5334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09257" name="Line 9"/>
          <p:cNvSpPr>
            <a:spLocks noChangeShapeType="1"/>
          </p:cNvSpPr>
          <p:nvPr/>
        </p:nvSpPr>
        <p:spPr bwMode="auto">
          <a:xfrm>
            <a:off x="4267200" y="5257800"/>
            <a:ext cx="228600" cy="5334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09258" name="Line 10"/>
          <p:cNvSpPr>
            <a:spLocks noChangeShapeType="1"/>
          </p:cNvSpPr>
          <p:nvPr/>
        </p:nvSpPr>
        <p:spPr bwMode="auto">
          <a:xfrm flipH="1">
            <a:off x="3200400" y="4572000"/>
            <a:ext cx="304800" cy="3810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09259" name="Line 11"/>
          <p:cNvSpPr>
            <a:spLocks noChangeShapeType="1"/>
          </p:cNvSpPr>
          <p:nvPr/>
        </p:nvSpPr>
        <p:spPr bwMode="auto">
          <a:xfrm>
            <a:off x="3124200" y="5257800"/>
            <a:ext cx="152400" cy="5334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09260" name="Line 12"/>
          <p:cNvSpPr>
            <a:spLocks noChangeShapeType="1"/>
          </p:cNvSpPr>
          <p:nvPr/>
        </p:nvSpPr>
        <p:spPr bwMode="auto">
          <a:xfrm flipH="1">
            <a:off x="2667000" y="5257800"/>
            <a:ext cx="304800" cy="5334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09261" name="Line 13"/>
          <p:cNvSpPr>
            <a:spLocks noChangeShapeType="1"/>
          </p:cNvSpPr>
          <p:nvPr/>
        </p:nvSpPr>
        <p:spPr bwMode="auto">
          <a:xfrm>
            <a:off x="990600" y="5181600"/>
            <a:ext cx="381000" cy="6096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09262" name="Line 14"/>
          <p:cNvSpPr>
            <a:spLocks noChangeShapeType="1"/>
          </p:cNvSpPr>
          <p:nvPr/>
        </p:nvSpPr>
        <p:spPr bwMode="auto">
          <a:xfrm>
            <a:off x="1524000" y="4419600"/>
            <a:ext cx="381000" cy="6096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09263" name="Line 15"/>
          <p:cNvSpPr>
            <a:spLocks noChangeShapeType="1"/>
          </p:cNvSpPr>
          <p:nvPr/>
        </p:nvSpPr>
        <p:spPr bwMode="auto">
          <a:xfrm flipH="1">
            <a:off x="1524000" y="5181600"/>
            <a:ext cx="381000" cy="6096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09264" name="Line 16"/>
          <p:cNvSpPr>
            <a:spLocks noChangeShapeType="1"/>
          </p:cNvSpPr>
          <p:nvPr/>
        </p:nvSpPr>
        <p:spPr bwMode="auto">
          <a:xfrm flipH="1">
            <a:off x="990600" y="4419600"/>
            <a:ext cx="381000" cy="6096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09265" name="Line 17"/>
          <p:cNvSpPr>
            <a:spLocks noChangeShapeType="1"/>
          </p:cNvSpPr>
          <p:nvPr/>
        </p:nvSpPr>
        <p:spPr bwMode="auto">
          <a:xfrm>
            <a:off x="1066800" y="5105400"/>
            <a:ext cx="838200" cy="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09266" name="Line 18"/>
          <p:cNvSpPr>
            <a:spLocks noChangeShapeType="1"/>
          </p:cNvSpPr>
          <p:nvPr/>
        </p:nvSpPr>
        <p:spPr bwMode="auto">
          <a:xfrm>
            <a:off x="1447800" y="4495800"/>
            <a:ext cx="0" cy="13716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09269" name="Oval 21"/>
          <p:cNvSpPr>
            <a:spLocks noChangeArrowheads="1"/>
          </p:cNvSpPr>
          <p:nvPr/>
        </p:nvSpPr>
        <p:spPr bwMode="auto">
          <a:xfrm>
            <a:off x="685800" y="4876800"/>
            <a:ext cx="430213"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9270" name="Oval 22"/>
          <p:cNvSpPr>
            <a:spLocks noChangeArrowheads="1"/>
          </p:cNvSpPr>
          <p:nvPr/>
        </p:nvSpPr>
        <p:spPr bwMode="auto">
          <a:xfrm>
            <a:off x="1752600" y="4876800"/>
            <a:ext cx="4064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9271" name="Oval 23"/>
          <p:cNvSpPr>
            <a:spLocks noChangeArrowheads="1"/>
          </p:cNvSpPr>
          <p:nvPr/>
        </p:nvSpPr>
        <p:spPr bwMode="auto">
          <a:xfrm>
            <a:off x="1219200" y="4114800"/>
            <a:ext cx="436563"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9272" name="Oval 24"/>
          <p:cNvSpPr>
            <a:spLocks noChangeArrowheads="1"/>
          </p:cNvSpPr>
          <p:nvPr/>
        </p:nvSpPr>
        <p:spPr bwMode="auto">
          <a:xfrm>
            <a:off x="1219200" y="5638800"/>
            <a:ext cx="436563"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9273" name="Oval 25"/>
          <p:cNvSpPr>
            <a:spLocks noChangeArrowheads="1"/>
          </p:cNvSpPr>
          <p:nvPr/>
        </p:nvSpPr>
        <p:spPr bwMode="auto">
          <a:xfrm>
            <a:off x="2519363" y="5635625"/>
            <a:ext cx="3968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9274" name="Oval 26"/>
          <p:cNvSpPr>
            <a:spLocks noChangeArrowheads="1"/>
          </p:cNvSpPr>
          <p:nvPr/>
        </p:nvSpPr>
        <p:spPr bwMode="auto">
          <a:xfrm>
            <a:off x="3048000" y="5638800"/>
            <a:ext cx="407988"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9275" name="Oval 27"/>
          <p:cNvSpPr>
            <a:spLocks noChangeArrowheads="1"/>
          </p:cNvSpPr>
          <p:nvPr/>
        </p:nvSpPr>
        <p:spPr bwMode="auto">
          <a:xfrm>
            <a:off x="3708400" y="5638800"/>
            <a:ext cx="4064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9276" name="Oval 28"/>
          <p:cNvSpPr>
            <a:spLocks noChangeArrowheads="1"/>
          </p:cNvSpPr>
          <p:nvPr/>
        </p:nvSpPr>
        <p:spPr bwMode="auto">
          <a:xfrm>
            <a:off x="4267200" y="5638800"/>
            <a:ext cx="41275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9277" name="Oval 29"/>
          <p:cNvSpPr>
            <a:spLocks noChangeArrowheads="1"/>
          </p:cNvSpPr>
          <p:nvPr/>
        </p:nvSpPr>
        <p:spPr bwMode="auto">
          <a:xfrm>
            <a:off x="2843213" y="4876800"/>
            <a:ext cx="433387"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9278" name="Oval 30"/>
          <p:cNvSpPr>
            <a:spLocks noChangeArrowheads="1"/>
          </p:cNvSpPr>
          <p:nvPr/>
        </p:nvSpPr>
        <p:spPr bwMode="auto">
          <a:xfrm>
            <a:off x="3968750" y="4876800"/>
            <a:ext cx="423863"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9279" name="Oval 31"/>
          <p:cNvSpPr>
            <a:spLocks noChangeArrowheads="1"/>
          </p:cNvSpPr>
          <p:nvPr/>
        </p:nvSpPr>
        <p:spPr bwMode="auto">
          <a:xfrm>
            <a:off x="3429000" y="4191000"/>
            <a:ext cx="4222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9280" name="Oval 32"/>
          <p:cNvSpPr>
            <a:spLocks noChangeArrowheads="1"/>
          </p:cNvSpPr>
          <p:nvPr/>
        </p:nvSpPr>
        <p:spPr bwMode="auto">
          <a:xfrm>
            <a:off x="5508625" y="419100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9281" name="Oval 33"/>
          <p:cNvSpPr>
            <a:spLocks noChangeArrowheads="1"/>
          </p:cNvSpPr>
          <p:nvPr/>
        </p:nvSpPr>
        <p:spPr bwMode="auto">
          <a:xfrm>
            <a:off x="5508625" y="495300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9282" name="Oval 34"/>
          <p:cNvSpPr>
            <a:spLocks noChangeArrowheads="1"/>
          </p:cNvSpPr>
          <p:nvPr/>
        </p:nvSpPr>
        <p:spPr bwMode="auto">
          <a:xfrm>
            <a:off x="5508625" y="563880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9283" name="Line 35"/>
          <p:cNvSpPr>
            <a:spLocks noChangeShapeType="1"/>
          </p:cNvSpPr>
          <p:nvPr/>
        </p:nvSpPr>
        <p:spPr bwMode="auto">
          <a:xfrm>
            <a:off x="5715000" y="5410200"/>
            <a:ext cx="0" cy="228600"/>
          </a:xfrm>
          <a:prstGeom prst="line">
            <a:avLst/>
          </a:prstGeom>
          <a:noFill/>
          <a:ln w="28575">
            <a:solidFill>
              <a:schemeClr val="tx2"/>
            </a:solidFill>
            <a:round/>
            <a:headEnd/>
            <a:tailEnd type="stealth" w="lg" len="lg"/>
          </a:ln>
          <a:effectLst/>
        </p:spPr>
        <p:txBody>
          <a:bodyPr wrap="none" anchor="ctr"/>
          <a:lstStyle/>
          <a:p>
            <a:endParaRPr lang="zh-CN" altLang="en-US">
              <a:solidFill>
                <a:srgbClr val="002060"/>
              </a:solidFill>
            </a:endParaRPr>
          </a:p>
        </p:txBody>
      </p:sp>
      <p:sp>
        <p:nvSpPr>
          <p:cNvPr id="309284" name="Oval 36"/>
          <p:cNvSpPr>
            <a:spLocks noChangeArrowheads="1"/>
          </p:cNvSpPr>
          <p:nvPr/>
        </p:nvSpPr>
        <p:spPr bwMode="auto">
          <a:xfrm>
            <a:off x="6588125" y="4191000"/>
            <a:ext cx="4222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9285" name="Oval 37"/>
          <p:cNvSpPr>
            <a:spLocks noChangeArrowheads="1"/>
          </p:cNvSpPr>
          <p:nvPr/>
        </p:nvSpPr>
        <p:spPr bwMode="auto">
          <a:xfrm>
            <a:off x="7772400" y="4191000"/>
            <a:ext cx="40005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9286" name="Oval 38"/>
          <p:cNvSpPr>
            <a:spLocks noChangeArrowheads="1"/>
          </p:cNvSpPr>
          <p:nvPr/>
        </p:nvSpPr>
        <p:spPr bwMode="auto">
          <a:xfrm>
            <a:off x="7200900" y="5638800"/>
            <a:ext cx="4191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9294" name="Text Box 46"/>
          <p:cNvSpPr txBox="1">
            <a:spLocks noChangeArrowheads="1"/>
          </p:cNvSpPr>
          <p:nvPr/>
        </p:nvSpPr>
        <p:spPr bwMode="auto">
          <a:xfrm>
            <a:off x="1258888" y="408622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0</a:t>
            </a:r>
            <a:endParaRPr kumimoji="1" lang="en-US" altLang="zh-CN" sz="2800">
              <a:solidFill>
                <a:srgbClr val="002060"/>
              </a:solidFill>
              <a:ea typeface="宋体" pitchFamily="2" charset="-122"/>
            </a:endParaRPr>
          </a:p>
        </p:txBody>
      </p:sp>
      <p:sp>
        <p:nvSpPr>
          <p:cNvPr id="309295" name="Text Box 47"/>
          <p:cNvSpPr txBox="1">
            <a:spLocks noChangeArrowheads="1"/>
          </p:cNvSpPr>
          <p:nvPr/>
        </p:nvSpPr>
        <p:spPr bwMode="auto">
          <a:xfrm>
            <a:off x="3455988" y="416242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0</a:t>
            </a:r>
            <a:endParaRPr kumimoji="1" lang="en-US" altLang="zh-CN" sz="2800">
              <a:solidFill>
                <a:srgbClr val="002060"/>
              </a:solidFill>
              <a:ea typeface="宋体" pitchFamily="2" charset="-122"/>
            </a:endParaRPr>
          </a:p>
        </p:txBody>
      </p:sp>
      <p:sp>
        <p:nvSpPr>
          <p:cNvPr id="309296" name="Text Box 48"/>
          <p:cNvSpPr txBox="1">
            <a:spLocks noChangeArrowheads="1"/>
          </p:cNvSpPr>
          <p:nvPr/>
        </p:nvSpPr>
        <p:spPr bwMode="auto">
          <a:xfrm>
            <a:off x="5543550" y="416242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0</a:t>
            </a:r>
            <a:endParaRPr kumimoji="1" lang="en-US" altLang="zh-CN" sz="2800">
              <a:solidFill>
                <a:srgbClr val="002060"/>
              </a:solidFill>
              <a:ea typeface="宋体" pitchFamily="2" charset="-122"/>
            </a:endParaRPr>
          </a:p>
        </p:txBody>
      </p:sp>
      <p:sp>
        <p:nvSpPr>
          <p:cNvPr id="309297" name="Text Box 49"/>
          <p:cNvSpPr txBox="1">
            <a:spLocks noChangeArrowheads="1"/>
          </p:cNvSpPr>
          <p:nvPr/>
        </p:nvSpPr>
        <p:spPr bwMode="auto">
          <a:xfrm>
            <a:off x="6623050" y="416242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0</a:t>
            </a:r>
            <a:endParaRPr kumimoji="1" lang="en-US" altLang="zh-CN" sz="2800">
              <a:solidFill>
                <a:srgbClr val="002060"/>
              </a:solidFill>
              <a:ea typeface="宋体" pitchFamily="2" charset="-122"/>
            </a:endParaRPr>
          </a:p>
        </p:txBody>
      </p:sp>
      <p:sp>
        <p:nvSpPr>
          <p:cNvPr id="309298" name="Text Box 50"/>
          <p:cNvSpPr txBox="1">
            <a:spLocks noChangeArrowheads="1"/>
          </p:cNvSpPr>
          <p:nvPr/>
        </p:nvSpPr>
        <p:spPr bwMode="auto">
          <a:xfrm>
            <a:off x="5543550" y="490537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1</a:t>
            </a:r>
            <a:endParaRPr kumimoji="1" lang="en-US" altLang="zh-CN" sz="2800">
              <a:solidFill>
                <a:srgbClr val="002060"/>
              </a:solidFill>
              <a:ea typeface="宋体" pitchFamily="2" charset="-122"/>
            </a:endParaRPr>
          </a:p>
        </p:txBody>
      </p:sp>
      <p:sp>
        <p:nvSpPr>
          <p:cNvPr id="309299" name="Text Box 51"/>
          <p:cNvSpPr txBox="1">
            <a:spLocks noChangeArrowheads="1"/>
          </p:cNvSpPr>
          <p:nvPr/>
        </p:nvSpPr>
        <p:spPr bwMode="auto">
          <a:xfrm>
            <a:off x="7775575" y="4170363"/>
            <a:ext cx="361950" cy="519112"/>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1</a:t>
            </a:r>
            <a:endParaRPr kumimoji="1" lang="en-US" altLang="zh-CN" sz="2800">
              <a:solidFill>
                <a:srgbClr val="002060"/>
              </a:solidFill>
              <a:ea typeface="宋体" pitchFamily="2" charset="-122"/>
            </a:endParaRPr>
          </a:p>
        </p:txBody>
      </p:sp>
      <p:sp>
        <p:nvSpPr>
          <p:cNvPr id="309300" name="Text Box 52"/>
          <p:cNvSpPr txBox="1">
            <a:spLocks noChangeArrowheads="1"/>
          </p:cNvSpPr>
          <p:nvPr/>
        </p:nvSpPr>
        <p:spPr bwMode="auto">
          <a:xfrm>
            <a:off x="719138" y="4833938"/>
            <a:ext cx="361950" cy="519112"/>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1</a:t>
            </a:r>
            <a:endParaRPr kumimoji="1" lang="en-US" altLang="zh-CN" sz="2800">
              <a:solidFill>
                <a:srgbClr val="002060"/>
              </a:solidFill>
              <a:ea typeface="宋体" pitchFamily="2" charset="-122"/>
            </a:endParaRPr>
          </a:p>
        </p:txBody>
      </p:sp>
      <p:sp>
        <p:nvSpPr>
          <p:cNvPr id="309301" name="Text Box 53"/>
          <p:cNvSpPr txBox="1">
            <a:spLocks noChangeArrowheads="1"/>
          </p:cNvSpPr>
          <p:nvPr/>
        </p:nvSpPr>
        <p:spPr bwMode="auto">
          <a:xfrm>
            <a:off x="2843213" y="4833938"/>
            <a:ext cx="361950" cy="519112"/>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1</a:t>
            </a:r>
            <a:endParaRPr kumimoji="1" lang="en-US" altLang="zh-CN" sz="2800">
              <a:solidFill>
                <a:srgbClr val="002060"/>
              </a:solidFill>
              <a:ea typeface="宋体" pitchFamily="2" charset="-122"/>
            </a:endParaRPr>
          </a:p>
        </p:txBody>
      </p:sp>
      <p:sp>
        <p:nvSpPr>
          <p:cNvPr id="309302" name="Text Box 54"/>
          <p:cNvSpPr txBox="1">
            <a:spLocks noChangeArrowheads="1"/>
          </p:cNvSpPr>
          <p:nvPr/>
        </p:nvSpPr>
        <p:spPr bwMode="auto">
          <a:xfrm>
            <a:off x="1800225" y="484822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2</a:t>
            </a:r>
            <a:endParaRPr kumimoji="1" lang="en-US" altLang="zh-CN" sz="2800">
              <a:solidFill>
                <a:srgbClr val="002060"/>
              </a:solidFill>
              <a:ea typeface="宋体" pitchFamily="2" charset="-122"/>
            </a:endParaRPr>
          </a:p>
        </p:txBody>
      </p:sp>
      <p:sp>
        <p:nvSpPr>
          <p:cNvPr id="309303" name="Text Box 55"/>
          <p:cNvSpPr txBox="1">
            <a:spLocks noChangeArrowheads="1"/>
          </p:cNvSpPr>
          <p:nvPr/>
        </p:nvSpPr>
        <p:spPr bwMode="auto">
          <a:xfrm>
            <a:off x="3995738" y="484822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2</a:t>
            </a:r>
            <a:endParaRPr kumimoji="1" lang="en-US" altLang="zh-CN" sz="2800">
              <a:solidFill>
                <a:srgbClr val="002060"/>
              </a:solidFill>
              <a:ea typeface="宋体" pitchFamily="2" charset="-122"/>
            </a:endParaRPr>
          </a:p>
        </p:txBody>
      </p:sp>
      <p:sp>
        <p:nvSpPr>
          <p:cNvPr id="309304" name="Text Box 56"/>
          <p:cNvSpPr txBox="1">
            <a:spLocks noChangeArrowheads="1"/>
          </p:cNvSpPr>
          <p:nvPr/>
        </p:nvSpPr>
        <p:spPr bwMode="auto">
          <a:xfrm>
            <a:off x="5543550" y="561022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2</a:t>
            </a:r>
            <a:endParaRPr kumimoji="1" lang="en-US" altLang="zh-CN" sz="2800">
              <a:solidFill>
                <a:srgbClr val="002060"/>
              </a:solidFill>
              <a:ea typeface="宋体" pitchFamily="2" charset="-122"/>
            </a:endParaRPr>
          </a:p>
        </p:txBody>
      </p:sp>
      <p:sp>
        <p:nvSpPr>
          <p:cNvPr id="309305" name="Text Box 57"/>
          <p:cNvSpPr txBox="1">
            <a:spLocks noChangeArrowheads="1"/>
          </p:cNvSpPr>
          <p:nvPr/>
        </p:nvSpPr>
        <p:spPr bwMode="auto">
          <a:xfrm>
            <a:off x="7232650" y="561022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2</a:t>
            </a:r>
            <a:endParaRPr kumimoji="1" lang="en-US" altLang="zh-CN" sz="2800">
              <a:solidFill>
                <a:srgbClr val="002060"/>
              </a:solidFill>
              <a:ea typeface="宋体" pitchFamily="2" charset="-122"/>
            </a:endParaRPr>
          </a:p>
        </p:txBody>
      </p:sp>
      <p:sp>
        <p:nvSpPr>
          <p:cNvPr id="309306" name="Text Box 58"/>
          <p:cNvSpPr txBox="1">
            <a:spLocks noChangeArrowheads="1"/>
          </p:cNvSpPr>
          <p:nvPr/>
        </p:nvSpPr>
        <p:spPr bwMode="auto">
          <a:xfrm>
            <a:off x="4284663" y="561022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6</a:t>
            </a:r>
            <a:endParaRPr kumimoji="1" lang="en-US" altLang="zh-CN" sz="2800">
              <a:solidFill>
                <a:srgbClr val="002060"/>
              </a:solidFill>
              <a:ea typeface="宋体" pitchFamily="2" charset="-122"/>
            </a:endParaRPr>
          </a:p>
        </p:txBody>
      </p:sp>
      <p:sp>
        <p:nvSpPr>
          <p:cNvPr id="309307" name="Text Box 59"/>
          <p:cNvSpPr txBox="1">
            <a:spLocks noChangeArrowheads="1"/>
          </p:cNvSpPr>
          <p:nvPr/>
        </p:nvSpPr>
        <p:spPr bwMode="auto">
          <a:xfrm>
            <a:off x="3705225" y="561022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5</a:t>
            </a:r>
            <a:endParaRPr kumimoji="1" lang="en-US" altLang="zh-CN" sz="2800">
              <a:solidFill>
                <a:srgbClr val="002060"/>
              </a:solidFill>
              <a:ea typeface="宋体" pitchFamily="2" charset="-122"/>
            </a:endParaRPr>
          </a:p>
        </p:txBody>
      </p:sp>
      <p:sp>
        <p:nvSpPr>
          <p:cNvPr id="309308" name="Text Box 60"/>
          <p:cNvSpPr txBox="1">
            <a:spLocks noChangeArrowheads="1"/>
          </p:cNvSpPr>
          <p:nvPr/>
        </p:nvSpPr>
        <p:spPr bwMode="auto">
          <a:xfrm>
            <a:off x="3059113" y="5589588"/>
            <a:ext cx="361950" cy="519112"/>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4</a:t>
            </a:r>
            <a:endParaRPr kumimoji="1" lang="en-US" altLang="zh-CN" sz="2800">
              <a:solidFill>
                <a:srgbClr val="002060"/>
              </a:solidFill>
              <a:ea typeface="宋体" pitchFamily="2" charset="-122"/>
            </a:endParaRPr>
          </a:p>
        </p:txBody>
      </p:sp>
      <p:sp>
        <p:nvSpPr>
          <p:cNvPr id="309309" name="Text Box 61"/>
          <p:cNvSpPr txBox="1">
            <a:spLocks noChangeArrowheads="1"/>
          </p:cNvSpPr>
          <p:nvPr/>
        </p:nvSpPr>
        <p:spPr bwMode="auto">
          <a:xfrm>
            <a:off x="2508250" y="561022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3</a:t>
            </a:r>
            <a:endParaRPr kumimoji="1" lang="en-US" altLang="zh-CN" sz="2800">
              <a:solidFill>
                <a:srgbClr val="002060"/>
              </a:solidFill>
              <a:ea typeface="宋体" pitchFamily="2" charset="-122"/>
            </a:endParaRPr>
          </a:p>
        </p:txBody>
      </p:sp>
      <p:sp>
        <p:nvSpPr>
          <p:cNvPr id="309310" name="Text Box 62"/>
          <p:cNvSpPr txBox="1">
            <a:spLocks noChangeArrowheads="1"/>
          </p:cNvSpPr>
          <p:nvPr/>
        </p:nvSpPr>
        <p:spPr bwMode="auto">
          <a:xfrm>
            <a:off x="1258888" y="561022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3</a:t>
            </a:r>
            <a:endParaRPr kumimoji="1" lang="en-US" altLang="zh-CN" sz="2800">
              <a:solidFill>
                <a:srgbClr val="002060"/>
              </a:solidFill>
              <a:ea typeface="宋体" pitchFamily="2" charset="-122"/>
            </a:endParaRPr>
          </a:p>
        </p:txBody>
      </p:sp>
      <p:sp>
        <p:nvSpPr>
          <p:cNvPr id="65" name="灯片编号占位符 64"/>
          <p:cNvSpPr>
            <a:spLocks noGrp="1"/>
          </p:cNvSpPr>
          <p:nvPr>
            <p:ph type="sldNum" sz="quarter" idx="12"/>
          </p:nvPr>
        </p:nvSpPr>
        <p:spPr/>
        <p:txBody>
          <a:bodyPr/>
          <a:lstStyle/>
          <a:p>
            <a:fld id="{A17EA50A-922D-41E6-B4A1-D010480F0D51}" type="slidenum">
              <a:rPr lang="en-US" altLang="zh-CN" smtClean="0"/>
              <a:pPr/>
              <a:t>3</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6" name="Rectangle 6"/>
          <p:cNvSpPr>
            <a:spLocks noGrp="1" noChangeArrowheads="1"/>
          </p:cNvSpPr>
          <p:nvPr>
            <p:ph type="title"/>
          </p:nvPr>
        </p:nvSpPr>
        <p:spPr>
          <a:xfrm>
            <a:off x="457200" y="33291"/>
            <a:ext cx="8229600" cy="992188"/>
          </a:xfrm>
        </p:spPr>
        <p:txBody>
          <a:bodyPr/>
          <a:lstStyle/>
          <a:p>
            <a:pPr algn="ctr"/>
            <a:r>
              <a:rPr lang="en-US" altLang="zh-CN" sz="4000" dirty="0" smtClean="0">
                <a:latin typeface="华文新魏" pitchFamily="2" charset="-122"/>
                <a:ea typeface="华文新魏" pitchFamily="2" charset="-122"/>
              </a:rPr>
              <a:t>7.4.1</a:t>
            </a:r>
            <a:r>
              <a:rPr lang="zh-CN" altLang="en-US" sz="4000" dirty="0" smtClean="0">
                <a:latin typeface="华文新魏" pitchFamily="2" charset="-122"/>
                <a:ea typeface="华文新魏" pitchFamily="2" charset="-122"/>
              </a:rPr>
              <a:t>连通分量和生成树</a:t>
            </a:r>
            <a:endParaRPr lang="en-US" altLang="zh-CN" sz="4000" dirty="0">
              <a:latin typeface="华文新魏" pitchFamily="2" charset="-122"/>
              <a:ea typeface="华文新魏" pitchFamily="2" charset="-122"/>
            </a:endParaRPr>
          </a:p>
        </p:txBody>
      </p:sp>
      <p:sp>
        <p:nvSpPr>
          <p:cNvPr id="358407" name="Rectangle 7"/>
          <p:cNvSpPr>
            <a:spLocks noGrp="1" noChangeArrowheads="1"/>
          </p:cNvSpPr>
          <p:nvPr>
            <p:ph idx="1"/>
          </p:nvPr>
        </p:nvSpPr>
        <p:spPr>
          <a:xfrm>
            <a:off x="539750" y="982629"/>
            <a:ext cx="8101013" cy="5686459"/>
          </a:xfrm>
        </p:spPr>
        <p:txBody>
          <a:bodyPr>
            <a:normAutofit/>
          </a:bodyPr>
          <a:lstStyle/>
          <a:p>
            <a:pPr>
              <a:lnSpc>
                <a:spcPct val="105000"/>
              </a:lnSpc>
              <a:buClr>
                <a:schemeClr val="tx1"/>
              </a:buClr>
              <a:buSzPct val="50000"/>
            </a:pPr>
            <a:r>
              <a:rPr lang="zh-CN" altLang="en-US" sz="3000" b="1" dirty="0" smtClean="0">
                <a:latin typeface="Times New Roman" pitchFamily="18" charset="0"/>
                <a:ea typeface="仿宋_GB2312" pitchFamily="49" charset="-122"/>
                <a:cs typeface="Times New Roman" pitchFamily="18" charset="0"/>
              </a:rPr>
              <a:t>当</a:t>
            </a:r>
            <a:r>
              <a:rPr lang="zh-CN" altLang="en-US" sz="3000" b="1" dirty="0">
                <a:latin typeface="Times New Roman" pitchFamily="18" charset="0"/>
                <a:ea typeface="仿宋_GB2312" pitchFamily="49" charset="-122"/>
                <a:cs typeface="Times New Roman" pitchFamily="18" charset="0"/>
              </a:rPr>
              <a:t>无向图</a:t>
            </a:r>
            <a:r>
              <a:rPr lang="zh-CN" altLang="en-US" sz="3000" b="1" dirty="0" smtClean="0">
                <a:latin typeface="Times New Roman" pitchFamily="18" charset="0"/>
                <a:ea typeface="仿宋_GB2312" pitchFamily="49" charset="-122"/>
                <a:cs typeface="Times New Roman" pitchFamily="18" charset="0"/>
              </a:rPr>
              <a:t>为连通图</a:t>
            </a:r>
            <a:r>
              <a:rPr lang="zh-CN" altLang="en-US" sz="3000" b="1" dirty="0">
                <a:latin typeface="Times New Roman" pitchFamily="18" charset="0"/>
                <a:ea typeface="仿宋_GB2312" pitchFamily="49" charset="-122"/>
                <a:cs typeface="Times New Roman" pitchFamily="18" charset="0"/>
              </a:rPr>
              <a:t>时，从图中某一顶点出发，利用</a:t>
            </a:r>
            <a:r>
              <a:rPr lang="zh-CN" altLang="en-US" sz="3000" b="1" dirty="0" smtClean="0">
                <a:latin typeface="Times New Roman" pitchFamily="18" charset="0"/>
                <a:ea typeface="仿宋_GB2312" pitchFamily="49" charset="-122"/>
                <a:cs typeface="Times New Roman" pitchFamily="18" charset="0"/>
              </a:rPr>
              <a:t>深度或</a:t>
            </a:r>
            <a:r>
              <a:rPr lang="zh-CN" altLang="en-US" sz="3000" b="1" dirty="0">
                <a:latin typeface="Times New Roman" pitchFamily="18" charset="0"/>
                <a:ea typeface="仿宋_GB2312" pitchFamily="49" charset="-122"/>
                <a:cs typeface="Times New Roman" pitchFamily="18" charset="0"/>
              </a:rPr>
              <a:t>广度优先搜索</a:t>
            </a:r>
            <a:r>
              <a:rPr lang="zh-CN" altLang="en-US" sz="3000" b="1" dirty="0" smtClean="0">
                <a:latin typeface="Times New Roman" pitchFamily="18" charset="0"/>
                <a:ea typeface="仿宋_GB2312" pitchFamily="49" charset="-122"/>
                <a:cs typeface="Times New Roman" pitchFamily="18" charset="0"/>
              </a:rPr>
              <a:t>算法能</a:t>
            </a:r>
            <a:r>
              <a:rPr lang="zh-CN" altLang="en-US" b="1" dirty="0" smtClean="0">
                <a:latin typeface="Times New Roman" pitchFamily="18" charset="0"/>
                <a:ea typeface="仿宋_GB2312" pitchFamily="49" charset="-122"/>
                <a:cs typeface="Times New Roman" pitchFamily="18" charset="0"/>
              </a:rPr>
              <a:t>够</a:t>
            </a:r>
            <a:r>
              <a:rPr lang="zh-CN" altLang="en-US" sz="3000" b="1" dirty="0" smtClean="0">
                <a:latin typeface="Times New Roman" pitchFamily="18" charset="0"/>
                <a:ea typeface="仿宋_GB2312" pitchFamily="49" charset="-122"/>
                <a:cs typeface="Times New Roman" pitchFamily="18" charset="0"/>
              </a:rPr>
              <a:t>遍历</a:t>
            </a:r>
            <a:r>
              <a:rPr lang="zh-CN" altLang="en-US" sz="3000" b="1" dirty="0">
                <a:latin typeface="Times New Roman" pitchFamily="18" charset="0"/>
                <a:ea typeface="仿宋_GB2312" pitchFamily="49" charset="-122"/>
                <a:cs typeface="Times New Roman" pitchFamily="18" charset="0"/>
              </a:rPr>
              <a:t>到图中的所有</a:t>
            </a:r>
            <a:r>
              <a:rPr lang="zh-CN" altLang="en-US" sz="3000" b="1" dirty="0" smtClean="0">
                <a:latin typeface="Times New Roman" pitchFamily="18" charset="0"/>
                <a:ea typeface="仿宋_GB2312" pitchFamily="49" charset="-122"/>
                <a:cs typeface="Times New Roman" pitchFamily="18" charset="0"/>
              </a:rPr>
              <a:t>顶点。这时图</a:t>
            </a:r>
            <a:r>
              <a:rPr lang="en-US" altLang="zh-CN" sz="3000" b="1" dirty="0" smtClean="0">
                <a:latin typeface="Times New Roman" pitchFamily="18" charset="0"/>
                <a:ea typeface="仿宋_GB2312" pitchFamily="49" charset="-122"/>
                <a:cs typeface="Times New Roman" pitchFamily="18" charset="0"/>
              </a:rPr>
              <a:t>G=(V, E)</a:t>
            </a:r>
            <a:r>
              <a:rPr lang="zh-CN" altLang="en-US" sz="3000" b="1" dirty="0" smtClean="0">
                <a:latin typeface="Times New Roman" pitchFamily="18" charset="0"/>
                <a:ea typeface="仿宋_GB2312" pitchFamily="49" charset="-122"/>
                <a:cs typeface="Times New Roman" pitchFamily="18" charset="0"/>
              </a:rPr>
              <a:t>中边集合</a:t>
            </a:r>
            <a:r>
              <a:rPr lang="en-US" altLang="zh-CN" sz="3000" b="1" dirty="0" smtClean="0">
                <a:latin typeface="Times New Roman" pitchFamily="18" charset="0"/>
                <a:ea typeface="仿宋_GB2312" pitchFamily="49" charset="-122"/>
                <a:cs typeface="Times New Roman" pitchFamily="18" charset="0"/>
              </a:rPr>
              <a:t>E</a:t>
            </a:r>
            <a:r>
              <a:rPr lang="zh-CN" altLang="en-US" sz="3000" b="1" dirty="0" smtClean="0">
                <a:latin typeface="Times New Roman" pitchFamily="18" charset="0"/>
                <a:ea typeface="仿宋_GB2312" pitchFamily="49" charset="-122"/>
                <a:cs typeface="Times New Roman" pitchFamily="18" charset="0"/>
              </a:rPr>
              <a:t>被分为已经历的</a:t>
            </a:r>
            <a:r>
              <a:rPr lang="en-US" altLang="zh-CN" sz="3000" b="1" dirty="0" smtClean="0">
                <a:latin typeface="Times New Roman" pitchFamily="18" charset="0"/>
                <a:ea typeface="仿宋_GB2312" pitchFamily="49" charset="-122"/>
                <a:cs typeface="Times New Roman" pitchFamily="18" charset="0"/>
              </a:rPr>
              <a:t>T</a:t>
            </a:r>
            <a:r>
              <a:rPr lang="zh-CN" altLang="en-US" sz="3000" b="1" dirty="0" smtClean="0">
                <a:latin typeface="Times New Roman" pitchFamily="18" charset="0"/>
                <a:ea typeface="仿宋_GB2312" pitchFamily="49" charset="-122"/>
                <a:cs typeface="Times New Roman" pitchFamily="18" charset="0"/>
              </a:rPr>
              <a:t>和未经历的</a:t>
            </a:r>
            <a:r>
              <a:rPr lang="en-US" altLang="zh-CN" sz="3000" b="1" dirty="0" smtClean="0">
                <a:latin typeface="Times New Roman" pitchFamily="18" charset="0"/>
                <a:ea typeface="仿宋_GB2312" pitchFamily="49" charset="-122"/>
                <a:cs typeface="Times New Roman" pitchFamily="18" charset="0"/>
              </a:rPr>
              <a:t>B</a:t>
            </a:r>
            <a:r>
              <a:rPr lang="zh-CN" altLang="en-US" sz="3000" b="1" dirty="0" smtClean="0">
                <a:latin typeface="Times New Roman" pitchFamily="18" charset="0"/>
                <a:ea typeface="仿宋_GB2312" pitchFamily="49" charset="-122"/>
                <a:cs typeface="Times New Roman" pitchFamily="18" charset="0"/>
              </a:rPr>
              <a:t>两个部分。</a:t>
            </a:r>
            <a:r>
              <a:rPr lang="zh-CN" altLang="en-US" b="1" dirty="0" smtClean="0">
                <a:latin typeface="Times New Roman" pitchFamily="18" charset="0"/>
                <a:ea typeface="仿宋_GB2312" pitchFamily="49" charset="-122"/>
                <a:cs typeface="Times New Roman" pitchFamily="18" charset="0"/>
              </a:rPr>
              <a:t>那么</a:t>
            </a:r>
            <a:r>
              <a:rPr lang="en-US" altLang="zh-CN" b="1" dirty="0" smtClean="0">
                <a:latin typeface="Times New Roman" pitchFamily="18" charset="0"/>
                <a:ea typeface="仿宋_GB2312" pitchFamily="49" charset="-122"/>
                <a:cs typeface="Times New Roman" pitchFamily="18" charset="0"/>
              </a:rPr>
              <a:t>(V, T)</a:t>
            </a:r>
            <a:r>
              <a:rPr lang="zh-CN" altLang="en-US" b="1" dirty="0" smtClean="0">
                <a:latin typeface="Times New Roman" pitchFamily="18" charset="0"/>
                <a:ea typeface="仿宋_GB2312" pitchFamily="49" charset="-122"/>
                <a:cs typeface="Times New Roman" pitchFamily="18" charset="0"/>
              </a:rPr>
              <a:t>就是图</a:t>
            </a:r>
            <a:r>
              <a:rPr lang="en-US" altLang="zh-CN" b="1" dirty="0" smtClean="0">
                <a:latin typeface="Times New Roman" pitchFamily="18" charset="0"/>
                <a:ea typeface="仿宋_GB2312" pitchFamily="49" charset="-122"/>
                <a:cs typeface="Times New Roman" pitchFamily="18" charset="0"/>
              </a:rPr>
              <a:t>G</a:t>
            </a:r>
            <a:r>
              <a:rPr lang="zh-CN" altLang="en-US" b="1" dirty="0" smtClean="0">
                <a:latin typeface="Times New Roman" pitchFamily="18" charset="0"/>
                <a:ea typeface="仿宋_GB2312" pitchFamily="49" charset="-122"/>
                <a:cs typeface="Times New Roman" pitchFamily="18" charset="0"/>
              </a:rPr>
              <a:t>的</a:t>
            </a:r>
            <a:r>
              <a:rPr lang="zh-CN" altLang="en-US" b="1" dirty="0" smtClean="0">
                <a:solidFill>
                  <a:srgbClr val="FFFF00"/>
                </a:solidFill>
                <a:latin typeface="Times New Roman" pitchFamily="18" charset="0"/>
                <a:ea typeface="仿宋_GB2312" pitchFamily="49" charset="-122"/>
                <a:cs typeface="Times New Roman" pitchFamily="18" charset="0"/>
              </a:rPr>
              <a:t>极小连通子图，</a:t>
            </a:r>
            <a:r>
              <a:rPr lang="zh-CN" altLang="en-US" b="1" dirty="0" smtClean="0">
                <a:latin typeface="Times New Roman" pitchFamily="18" charset="0"/>
                <a:ea typeface="仿宋_GB2312" pitchFamily="49" charset="-122"/>
                <a:cs typeface="Times New Roman" pitchFamily="18" charset="0"/>
              </a:rPr>
              <a:t>也就是连通图的一棵</a:t>
            </a:r>
            <a:r>
              <a:rPr lang="zh-CN" altLang="en-US" b="1" dirty="0" smtClean="0">
                <a:solidFill>
                  <a:srgbClr val="FFFF00"/>
                </a:solidFill>
                <a:latin typeface="Times New Roman" pitchFamily="18" charset="0"/>
                <a:ea typeface="仿宋_GB2312" pitchFamily="49" charset="-122"/>
                <a:cs typeface="Times New Roman" pitchFamily="18" charset="0"/>
              </a:rPr>
              <a:t>生成树</a:t>
            </a:r>
            <a:r>
              <a:rPr lang="zh-CN" altLang="en-US" b="1" dirty="0" smtClean="0">
                <a:latin typeface="Times New Roman" pitchFamily="18" charset="0"/>
                <a:ea typeface="仿宋_GB2312" pitchFamily="49" charset="-122"/>
                <a:cs typeface="Times New Roman" pitchFamily="18" charset="0"/>
              </a:rPr>
              <a:t>。</a:t>
            </a:r>
            <a:endParaRPr lang="zh-CN" altLang="en-US" sz="3000" b="1" dirty="0">
              <a:latin typeface="Times New Roman" pitchFamily="18" charset="0"/>
              <a:ea typeface="仿宋_GB2312" pitchFamily="49" charset="-122"/>
              <a:cs typeface="Times New Roman" pitchFamily="18" charset="0"/>
            </a:endParaRPr>
          </a:p>
          <a:p>
            <a:pPr>
              <a:lnSpc>
                <a:spcPct val="105000"/>
              </a:lnSpc>
              <a:buClr>
                <a:schemeClr val="tx1"/>
              </a:buClr>
              <a:buSzPct val="50000"/>
            </a:pPr>
            <a:r>
              <a:rPr lang="zh-CN" altLang="en-US" b="1" dirty="0" smtClean="0">
                <a:ea typeface="仿宋_GB2312" pitchFamily="49" charset="-122"/>
              </a:rPr>
              <a:t>利用广度优先搜索生成广度优先生成树，利用深度优先搜索生成深度优先生成树。</a:t>
            </a:r>
            <a:endParaRPr lang="en-US" altLang="zh-CN" b="1" dirty="0" smtClean="0">
              <a:ea typeface="仿宋_GB2312" pitchFamily="49" charset="-122"/>
            </a:endParaRPr>
          </a:p>
          <a:p>
            <a:pPr>
              <a:lnSpc>
                <a:spcPct val="105000"/>
              </a:lnSpc>
              <a:buClr>
                <a:schemeClr val="tx1"/>
              </a:buClr>
              <a:buSzPct val="50000"/>
            </a:pPr>
            <a:r>
              <a:rPr lang="zh-CN" altLang="en-US" b="1" dirty="0" smtClean="0">
                <a:ea typeface="仿宋_GB2312" pitchFamily="49" charset="-122"/>
              </a:rPr>
              <a:t>对于</a:t>
            </a:r>
            <a:r>
              <a:rPr lang="zh-CN" altLang="en-US" sz="3000" b="1" dirty="0">
                <a:ea typeface="仿宋_GB2312" pitchFamily="49" charset="-122"/>
              </a:rPr>
              <a:t>非连通的无向图，所有连通分量的生成树组成了非连通图的生成森林。</a:t>
            </a:r>
          </a:p>
        </p:txBody>
      </p:sp>
      <p:sp>
        <p:nvSpPr>
          <p:cNvPr id="10" name="灯片编号占位符 9"/>
          <p:cNvSpPr>
            <a:spLocks noGrp="1"/>
          </p:cNvSpPr>
          <p:nvPr>
            <p:ph type="sldNum" sz="quarter" idx="12"/>
          </p:nvPr>
        </p:nvSpPr>
        <p:spPr/>
        <p:txBody>
          <a:bodyPr/>
          <a:lstStyle/>
          <a:p>
            <a:fld id="{A17EA50A-922D-41E6-B4A1-D010480F0D51}" type="slidenum">
              <a:rPr lang="en-US" altLang="zh-CN" smtClean="0"/>
              <a:pPr/>
              <a:t>30</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774648" y="106317"/>
            <a:ext cx="7421563" cy="1219200"/>
          </a:xfrm>
        </p:spPr>
        <p:txBody>
          <a:bodyPr/>
          <a:lstStyle/>
          <a:p>
            <a:pPr algn="ctr">
              <a:lnSpc>
                <a:spcPct val="85000"/>
              </a:lnSpc>
            </a:pPr>
            <a:r>
              <a:rPr lang="en-US" altLang="zh-CN" sz="4000" dirty="0" smtClean="0">
                <a:latin typeface="华文新魏" pitchFamily="2" charset="-122"/>
                <a:ea typeface="华文新魏" pitchFamily="2" charset="-122"/>
              </a:rPr>
              <a:t>7.4.3</a:t>
            </a:r>
            <a:r>
              <a:rPr lang="zh-CN" altLang="en-US" sz="4000" dirty="0" smtClean="0">
                <a:latin typeface="华文新魏" pitchFamily="2" charset="-122"/>
                <a:ea typeface="华文新魏" pitchFamily="2" charset="-122"/>
              </a:rPr>
              <a:t>最小生成树 </a:t>
            </a:r>
            <a:r>
              <a:rPr lang="zh-CN" altLang="en-US" sz="4000" dirty="0">
                <a:latin typeface="华文新魏" pitchFamily="2" charset="-122"/>
                <a:ea typeface="华文新魏" pitchFamily="2" charset="-122"/>
              </a:rPr>
              <a:t/>
            </a:r>
            <a:br>
              <a:rPr lang="zh-CN" altLang="en-US" sz="4000" dirty="0">
                <a:latin typeface="华文新魏" pitchFamily="2" charset="-122"/>
                <a:ea typeface="华文新魏" pitchFamily="2" charset="-122"/>
              </a:rPr>
            </a:br>
            <a:r>
              <a:rPr lang="en-US" altLang="zh-CN" sz="4000" dirty="0">
                <a:latin typeface="华文新魏" pitchFamily="2" charset="-122"/>
                <a:ea typeface="华文新魏" pitchFamily="2" charset="-122"/>
              </a:rPr>
              <a:t>( minimum cost spanning tree )</a:t>
            </a:r>
          </a:p>
        </p:txBody>
      </p:sp>
      <p:sp>
        <p:nvSpPr>
          <p:cNvPr id="379907" name="Rectangle 3"/>
          <p:cNvSpPr>
            <a:spLocks noGrp="1" noChangeArrowheads="1"/>
          </p:cNvSpPr>
          <p:nvPr>
            <p:ph idx="1"/>
          </p:nvPr>
        </p:nvSpPr>
        <p:spPr>
          <a:xfrm>
            <a:off x="468313" y="1384273"/>
            <a:ext cx="8207375" cy="5176866"/>
          </a:xfrm>
        </p:spPr>
        <p:txBody>
          <a:bodyPr/>
          <a:lstStyle/>
          <a:p>
            <a:pPr>
              <a:buClr>
                <a:schemeClr val="tx1"/>
              </a:buClr>
              <a:buSzPct val="50000"/>
            </a:pPr>
            <a:r>
              <a:rPr lang="zh-CN" altLang="en-US" sz="3000" b="1" dirty="0">
                <a:latin typeface="Times New Roman" pitchFamily="18" charset="0"/>
                <a:ea typeface="仿宋_GB2312" pitchFamily="49" charset="-122"/>
              </a:rPr>
              <a:t>使用不同的遍历图的方法，可以得到不同的生成树；从不同的顶点出发，也可能得到不同的生成树。</a:t>
            </a:r>
          </a:p>
          <a:p>
            <a:pPr>
              <a:buClr>
                <a:schemeClr val="tx1"/>
              </a:buClr>
              <a:buSzPct val="50000"/>
            </a:pPr>
            <a:r>
              <a:rPr lang="zh-CN" altLang="en-US" sz="3000" b="1" dirty="0">
                <a:latin typeface="Times New Roman" pitchFamily="18" charset="0"/>
                <a:ea typeface="仿宋_GB2312" pitchFamily="49" charset="-122"/>
              </a:rPr>
              <a:t>按照生成树的定义，</a:t>
            </a:r>
            <a:r>
              <a:rPr lang="en-US" altLang="zh-CN" sz="3000" i="1" dirty="0">
                <a:latin typeface="Times New Roman" pitchFamily="18" charset="0"/>
                <a:ea typeface="仿宋_GB2312" pitchFamily="49" charset="-122"/>
              </a:rPr>
              <a:t>n</a:t>
            </a:r>
            <a:r>
              <a:rPr lang="en-US" altLang="zh-CN" sz="3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个顶点的连通网络的生成树有 </a:t>
            </a:r>
            <a:r>
              <a:rPr lang="en-US" altLang="zh-CN" sz="3000"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个顶点、</a:t>
            </a:r>
            <a:r>
              <a:rPr lang="en-US" altLang="zh-CN" sz="3000" i="1" dirty="0">
                <a:latin typeface="Times New Roman" pitchFamily="18" charset="0"/>
                <a:ea typeface="仿宋_GB2312" pitchFamily="49" charset="-122"/>
              </a:rPr>
              <a:t>n</a:t>
            </a:r>
            <a:r>
              <a:rPr lang="en-US" altLang="zh-CN" sz="3000" dirty="0">
                <a:latin typeface="Courier New" pitchFamily="49" charset="0"/>
                <a:ea typeface="黑体" pitchFamily="2" charset="-122"/>
              </a:rPr>
              <a:t>-</a:t>
            </a:r>
            <a:r>
              <a:rPr lang="en-US" altLang="zh-CN" sz="3000" dirty="0">
                <a:latin typeface="Times New Roman" pitchFamily="18" charset="0"/>
                <a:ea typeface="仿宋_GB2312" pitchFamily="49" charset="-122"/>
              </a:rPr>
              <a:t>1</a:t>
            </a:r>
            <a:r>
              <a:rPr lang="zh-CN" altLang="en-US" sz="3000" b="1" dirty="0">
                <a:latin typeface="Times New Roman" pitchFamily="18" charset="0"/>
                <a:ea typeface="仿宋_GB2312" pitchFamily="49" charset="-122"/>
              </a:rPr>
              <a:t>条边。</a:t>
            </a:r>
          </a:p>
          <a:p>
            <a:pPr>
              <a:buClr>
                <a:schemeClr val="tx1"/>
              </a:buClr>
              <a:buSzPct val="50000"/>
            </a:pPr>
            <a:r>
              <a:rPr lang="zh-CN" altLang="en-US" sz="3000" b="1" dirty="0">
                <a:latin typeface="Times New Roman" pitchFamily="18" charset="0"/>
                <a:ea typeface="仿宋_GB2312" pitchFamily="49" charset="-122"/>
              </a:rPr>
              <a:t>构造最小生成树    假设有一个网络，用以表示 </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个城市之间架设通信线路，边上的权值代表架设通信线路的成本。如何架设才能使线路架设的成本达到最小？</a:t>
            </a:r>
          </a:p>
        </p:txBody>
      </p:sp>
      <p:sp>
        <p:nvSpPr>
          <p:cNvPr id="10" name="灯片编号占位符 9"/>
          <p:cNvSpPr>
            <a:spLocks noGrp="1"/>
          </p:cNvSpPr>
          <p:nvPr>
            <p:ph type="sldNum" sz="quarter" idx="12"/>
          </p:nvPr>
        </p:nvSpPr>
        <p:spPr/>
        <p:txBody>
          <a:bodyPr/>
          <a:lstStyle/>
          <a:p>
            <a:fld id="{A17EA50A-922D-41E6-B4A1-D010480F0D51}" type="slidenum">
              <a:rPr lang="en-US" altLang="zh-CN" smtClean="0"/>
              <a:pPr/>
              <a:t>31</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idx="1"/>
          </p:nvPr>
        </p:nvSpPr>
        <p:spPr>
          <a:xfrm>
            <a:off x="576263" y="3784600"/>
            <a:ext cx="8077200" cy="2779713"/>
          </a:xfrm>
        </p:spPr>
        <p:txBody>
          <a:bodyPr/>
          <a:lstStyle/>
          <a:p>
            <a:pPr marL="609600" indent="-609600">
              <a:buClr>
                <a:srgbClr val="800080"/>
              </a:buClr>
              <a:buSzPct val="50000"/>
              <a:buNone/>
            </a:pPr>
            <a:r>
              <a:rPr lang="zh-CN" altLang="en-US" sz="3000" b="1" dirty="0" smtClean="0">
                <a:ea typeface="仿宋_GB2312" pitchFamily="49" charset="-122"/>
              </a:rPr>
              <a:t>  构造</a:t>
            </a:r>
            <a:r>
              <a:rPr lang="zh-CN" altLang="en-US" sz="3000" b="1" dirty="0">
                <a:ea typeface="仿宋_GB2312" pitchFamily="49" charset="-122"/>
              </a:rPr>
              <a:t>最小生成树的</a:t>
            </a:r>
            <a:r>
              <a:rPr lang="zh-CN" altLang="en-US" sz="3000" b="1" dirty="0" smtClean="0">
                <a:ea typeface="仿宋_GB2312" pitchFamily="49" charset="-122"/>
              </a:rPr>
              <a:t>准则：</a:t>
            </a:r>
            <a:endParaRPr lang="zh-CN" altLang="en-US" sz="3000" b="1" dirty="0">
              <a:ea typeface="仿宋_GB2312" pitchFamily="49" charset="-122"/>
            </a:endParaRPr>
          </a:p>
          <a:p>
            <a:pPr marL="990600" lvl="1" indent="-533400">
              <a:buClr>
                <a:schemeClr val="tx1"/>
              </a:buClr>
              <a:buFont typeface="Wingdings" pitchFamily="2" charset="2"/>
              <a:buChar char="v"/>
            </a:pPr>
            <a:r>
              <a:rPr lang="zh-CN" altLang="en-US" sz="3000" b="1" dirty="0">
                <a:latin typeface="Times New Roman" pitchFamily="18" charset="0"/>
                <a:ea typeface="仿宋_GB2312" pitchFamily="49" charset="-122"/>
              </a:rPr>
              <a:t>必须使用且仅使用该网络中的 </a:t>
            </a:r>
            <a:r>
              <a:rPr lang="en-US" altLang="zh-CN" sz="3000" b="1" i="1" dirty="0">
                <a:latin typeface="Times New Roman" pitchFamily="18" charset="0"/>
                <a:ea typeface="仿宋_GB2312" pitchFamily="49" charset="-122"/>
              </a:rPr>
              <a:t>n</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条边来联结网络中的 </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个顶点；</a:t>
            </a:r>
          </a:p>
          <a:p>
            <a:pPr marL="990600" lvl="1" indent="-533400">
              <a:buClr>
                <a:schemeClr val="tx1"/>
              </a:buClr>
              <a:buFont typeface="Wingdings" pitchFamily="2" charset="2"/>
              <a:buChar char="v"/>
            </a:pPr>
            <a:r>
              <a:rPr lang="zh-CN" altLang="en-US" sz="3000" b="1" dirty="0">
                <a:latin typeface="Times New Roman" pitchFamily="18" charset="0"/>
                <a:ea typeface="仿宋_GB2312" pitchFamily="49" charset="-122"/>
              </a:rPr>
              <a:t>不能使用产生回路的边；</a:t>
            </a:r>
          </a:p>
          <a:p>
            <a:pPr marL="990600" lvl="1" indent="-533400">
              <a:buClr>
                <a:schemeClr val="tx1"/>
              </a:buClr>
              <a:buFont typeface="Wingdings" pitchFamily="2" charset="2"/>
              <a:buChar char="v"/>
            </a:pPr>
            <a:r>
              <a:rPr lang="zh-CN" altLang="en-US" sz="3000" b="1" dirty="0">
                <a:latin typeface="Times New Roman" pitchFamily="18" charset="0"/>
                <a:ea typeface="仿宋_GB2312" pitchFamily="49" charset="-122"/>
              </a:rPr>
              <a:t>各边上的权值的总和达到最小。</a:t>
            </a:r>
          </a:p>
        </p:txBody>
      </p:sp>
      <p:grpSp>
        <p:nvGrpSpPr>
          <p:cNvPr id="380931" name="Group 3"/>
          <p:cNvGrpSpPr>
            <a:grpSpLocks/>
          </p:cNvGrpSpPr>
          <p:nvPr/>
        </p:nvGrpSpPr>
        <p:grpSpPr bwMode="auto">
          <a:xfrm>
            <a:off x="863600" y="444500"/>
            <a:ext cx="6529388" cy="3416300"/>
            <a:chOff x="558" y="235"/>
            <a:chExt cx="4113" cy="2152"/>
          </a:xfrm>
        </p:grpSpPr>
        <p:sp>
          <p:nvSpPr>
            <p:cNvPr id="380932" name="Line 4"/>
            <p:cNvSpPr>
              <a:spLocks noChangeShapeType="1"/>
            </p:cNvSpPr>
            <p:nvPr/>
          </p:nvSpPr>
          <p:spPr bwMode="auto">
            <a:xfrm>
              <a:off x="2399" y="1467"/>
              <a:ext cx="313" cy="650"/>
            </a:xfrm>
            <a:prstGeom prst="line">
              <a:avLst/>
            </a:prstGeom>
            <a:noFill/>
            <a:ln w="28575">
              <a:solidFill>
                <a:srgbClr val="CC3300"/>
              </a:solidFill>
              <a:round/>
              <a:headEnd/>
              <a:tailEnd/>
            </a:ln>
            <a:effectLst/>
          </p:spPr>
          <p:txBody>
            <a:bodyPr/>
            <a:lstStyle/>
            <a:p>
              <a:endParaRPr lang="zh-CN" altLang="en-US"/>
            </a:p>
          </p:txBody>
        </p:sp>
        <p:sp>
          <p:nvSpPr>
            <p:cNvPr id="380933" name="Line 5"/>
            <p:cNvSpPr>
              <a:spLocks noChangeShapeType="1"/>
            </p:cNvSpPr>
            <p:nvPr/>
          </p:nvSpPr>
          <p:spPr bwMode="auto">
            <a:xfrm flipV="1">
              <a:off x="1170" y="1079"/>
              <a:ext cx="531" cy="347"/>
            </a:xfrm>
            <a:prstGeom prst="line">
              <a:avLst/>
            </a:prstGeom>
            <a:noFill/>
            <a:ln w="28575">
              <a:solidFill>
                <a:srgbClr val="CC3300"/>
              </a:solidFill>
              <a:round/>
              <a:headEnd/>
              <a:tailEnd/>
            </a:ln>
            <a:effectLst/>
          </p:spPr>
          <p:txBody>
            <a:bodyPr/>
            <a:lstStyle/>
            <a:p>
              <a:endParaRPr lang="zh-CN" altLang="en-US"/>
            </a:p>
          </p:txBody>
        </p:sp>
        <p:sp>
          <p:nvSpPr>
            <p:cNvPr id="380934" name="Line 6"/>
            <p:cNvSpPr>
              <a:spLocks noChangeShapeType="1"/>
            </p:cNvSpPr>
            <p:nvPr/>
          </p:nvSpPr>
          <p:spPr bwMode="auto">
            <a:xfrm flipV="1">
              <a:off x="1769" y="618"/>
              <a:ext cx="540" cy="411"/>
            </a:xfrm>
            <a:prstGeom prst="line">
              <a:avLst/>
            </a:prstGeom>
            <a:noFill/>
            <a:ln w="28575">
              <a:solidFill>
                <a:srgbClr val="CC3300"/>
              </a:solidFill>
              <a:round/>
              <a:headEnd/>
              <a:tailEnd/>
            </a:ln>
            <a:effectLst/>
          </p:spPr>
          <p:txBody>
            <a:bodyPr/>
            <a:lstStyle/>
            <a:p>
              <a:endParaRPr lang="zh-CN" altLang="en-US"/>
            </a:p>
          </p:txBody>
        </p:sp>
        <p:sp>
          <p:nvSpPr>
            <p:cNvPr id="380935" name="Line 7"/>
            <p:cNvSpPr>
              <a:spLocks noChangeShapeType="1"/>
            </p:cNvSpPr>
            <p:nvPr/>
          </p:nvSpPr>
          <p:spPr bwMode="auto">
            <a:xfrm flipH="1" flipV="1">
              <a:off x="1121" y="1467"/>
              <a:ext cx="145" cy="576"/>
            </a:xfrm>
            <a:prstGeom prst="line">
              <a:avLst/>
            </a:prstGeom>
            <a:noFill/>
            <a:ln w="28575">
              <a:solidFill>
                <a:srgbClr val="CC3300"/>
              </a:solidFill>
              <a:round/>
              <a:headEnd/>
              <a:tailEnd/>
            </a:ln>
            <a:effectLst/>
          </p:spPr>
          <p:txBody>
            <a:bodyPr/>
            <a:lstStyle/>
            <a:p>
              <a:endParaRPr lang="zh-CN" altLang="en-US"/>
            </a:p>
          </p:txBody>
        </p:sp>
        <p:sp>
          <p:nvSpPr>
            <p:cNvPr id="380936" name="Line 8"/>
            <p:cNvSpPr>
              <a:spLocks noChangeShapeType="1"/>
            </p:cNvSpPr>
            <p:nvPr/>
          </p:nvSpPr>
          <p:spPr bwMode="auto">
            <a:xfrm flipV="1">
              <a:off x="1330" y="1476"/>
              <a:ext cx="1025" cy="576"/>
            </a:xfrm>
            <a:prstGeom prst="line">
              <a:avLst/>
            </a:prstGeom>
            <a:noFill/>
            <a:ln w="28575">
              <a:solidFill>
                <a:srgbClr val="CC3300"/>
              </a:solidFill>
              <a:round/>
              <a:headEnd/>
              <a:tailEnd/>
            </a:ln>
            <a:effectLst/>
          </p:spPr>
          <p:txBody>
            <a:bodyPr/>
            <a:lstStyle/>
            <a:p>
              <a:endParaRPr lang="zh-CN" altLang="en-US"/>
            </a:p>
          </p:txBody>
        </p:sp>
        <p:sp>
          <p:nvSpPr>
            <p:cNvPr id="380937" name="Line 9"/>
            <p:cNvSpPr>
              <a:spLocks noChangeShapeType="1"/>
            </p:cNvSpPr>
            <p:nvPr/>
          </p:nvSpPr>
          <p:spPr bwMode="auto">
            <a:xfrm>
              <a:off x="2354" y="626"/>
              <a:ext cx="28" cy="778"/>
            </a:xfrm>
            <a:prstGeom prst="line">
              <a:avLst/>
            </a:prstGeom>
            <a:noFill/>
            <a:ln w="28575">
              <a:solidFill>
                <a:srgbClr val="CC3300"/>
              </a:solidFill>
              <a:round/>
              <a:headEnd/>
              <a:tailEnd/>
            </a:ln>
            <a:effectLst/>
          </p:spPr>
          <p:txBody>
            <a:bodyPr/>
            <a:lstStyle/>
            <a:p>
              <a:endParaRPr lang="zh-CN" altLang="en-US"/>
            </a:p>
          </p:txBody>
        </p:sp>
        <p:sp>
          <p:nvSpPr>
            <p:cNvPr id="380938" name="Line 10"/>
            <p:cNvSpPr>
              <a:spLocks noChangeShapeType="1"/>
            </p:cNvSpPr>
            <p:nvPr/>
          </p:nvSpPr>
          <p:spPr bwMode="auto">
            <a:xfrm flipV="1">
              <a:off x="2427" y="1185"/>
              <a:ext cx="1299" cy="264"/>
            </a:xfrm>
            <a:prstGeom prst="line">
              <a:avLst/>
            </a:prstGeom>
            <a:noFill/>
            <a:ln w="28575">
              <a:solidFill>
                <a:srgbClr val="CC3300"/>
              </a:solidFill>
              <a:round/>
              <a:headEnd/>
              <a:tailEnd/>
            </a:ln>
            <a:effectLst/>
          </p:spPr>
          <p:txBody>
            <a:bodyPr/>
            <a:lstStyle/>
            <a:p>
              <a:endParaRPr lang="zh-CN" altLang="en-US"/>
            </a:p>
          </p:txBody>
        </p:sp>
        <p:sp>
          <p:nvSpPr>
            <p:cNvPr id="380939" name="Line 11"/>
            <p:cNvSpPr>
              <a:spLocks noChangeShapeType="1"/>
            </p:cNvSpPr>
            <p:nvPr/>
          </p:nvSpPr>
          <p:spPr bwMode="auto">
            <a:xfrm flipV="1">
              <a:off x="2730" y="1211"/>
              <a:ext cx="1024" cy="896"/>
            </a:xfrm>
            <a:prstGeom prst="line">
              <a:avLst/>
            </a:prstGeom>
            <a:noFill/>
            <a:ln w="28575">
              <a:solidFill>
                <a:srgbClr val="CC3300"/>
              </a:solidFill>
              <a:round/>
              <a:headEnd/>
              <a:tailEnd/>
            </a:ln>
            <a:effectLst/>
          </p:spPr>
          <p:txBody>
            <a:bodyPr/>
            <a:lstStyle/>
            <a:p>
              <a:endParaRPr lang="zh-CN" altLang="en-US"/>
            </a:p>
          </p:txBody>
        </p:sp>
        <p:sp>
          <p:nvSpPr>
            <p:cNvPr id="380940" name="Line 12"/>
            <p:cNvSpPr>
              <a:spLocks noChangeShapeType="1"/>
            </p:cNvSpPr>
            <p:nvPr/>
          </p:nvSpPr>
          <p:spPr bwMode="auto">
            <a:xfrm>
              <a:off x="3790" y="1203"/>
              <a:ext cx="284" cy="439"/>
            </a:xfrm>
            <a:prstGeom prst="line">
              <a:avLst/>
            </a:prstGeom>
            <a:noFill/>
            <a:ln w="28575">
              <a:solidFill>
                <a:srgbClr val="CC3300"/>
              </a:solidFill>
              <a:round/>
              <a:headEnd/>
              <a:tailEnd/>
            </a:ln>
            <a:effectLst/>
          </p:spPr>
          <p:txBody>
            <a:bodyPr/>
            <a:lstStyle/>
            <a:p>
              <a:endParaRPr lang="zh-CN" altLang="en-US"/>
            </a:p>
          </p:txBody>
        </p:sp>
        <p:sp>
          <p:nvSpPr>
            <p:cNvPr id="380941" name="Line 13"/>
            <p:cNvSpPr>
              <a:spLocks noChangeShapeType="1"/>
            </p:cNvSpPr>
            <p:nvPr/>
          </p:nvSpPr>
          <p:spPr bwMode="auto">
            <a:xfrm flipV="1">
              <a:off x="2757" y="1696"/>
              <a:ext cx="1326" cy="438"/>
            </a:xfrm>
            <a:prstGeom prst="line">
              <a:avLst/>
            </a:prstGeom>
            <a:noFill/>
            <a:ln w="28575">
              <a:solidFill>
                <a:srgbClr val="CC3300"/>
              </a:solidFill>
              <a:round/>
              <a:headEnd/>
              <a:tailEnd/>
            </a:ln>
            <a:effectLst/>
          </p:spPr>
          <p:txBody>
            <a:bodyPr/>
            <a:lstStyle/>
            <a:p>
              <a:endParaRPr lang="zh-CN" altLang="en-US"/>
            </a:p>
          </p:txBody>
        </p:sp>
        <p:sp>
          <p:nvSpPr>
            <p:cNvPr id="380942" name="Line 14"/>
            <p:cNvSpPr>
              <a:spLocks noChangeShapeType="1"/>
            </p:cNvSpPr>
            <p:nvPr/>
          </p:nvSpPr>
          <p:spPr bwMode="auto">
            <a:xfrm>
              <a:off x="1330" y="2080"/>
              <a:ext cx="1336" cy="37"/>
            </a:xfrm>
            <a:prstGeom prst="line">
              <a:avLst/>
            </a:prstGeom>
            <a:noFill/>
            <a:ln w="28575">
              <a:solidFill>
                <a:srgbClr val="CC3300"/>
              </a:solidFill>
              <a:round/>
              <a:headEnd/>
              <a:tailEnd/>
            </a:ln>
            <a:effectLst/>
          </p:spPr>
          <p:txBody>
            <a:bodyPr/>
            <a:lstStyle/>
            <a:p>
              <a:endParaRPr lang="zh-CN" altLang="en-US"/>
            </a:p>
          </p:txBody>
        </p:sp>
        <p:sp>
          <p:nvSpPr>
            <p:cNvPr id="380943" name="Line 15"/>
            <p:cNvSpPr>
              <a:spLocks noChangeShapeType="1"/>
            </p:cNvSpPr>
            <p:nvPr/>
          </p:nvSpPr>
          <p:spPr bwMode="auto">
            <a:xfrm flipV="1">
              <a:off x="1174" y="1431"/>
              <a:ext cx="1189" cy="36"/>
            </a:xfrm>
            <a:prstGeom prst="line">
              <a:avLst/>
            </a:prstGeom>
            <a:noFill/>
            <a:ln w="28575">
              <a:solidFill>
                <a:srgbClr val="CC3300"/>
              </a:solidFill>
              <a:round/>
              <a:headEnd/>
              <a:tailEnd/>
            </a:ln>
            <a:effectLst/>
          </p:spPr>
          <p:txBody>
            <a:bodyPr/>
            <a:lstStyle/>
            <a:p>
              <a:endParaRPr lang="zh-CN" altLang="en-US"/>
            </a:p>
          </p:txBody>
        </p:sp>
        <p:sp>
          <p:nvSpPr>
            <p:cNvPr id="380944" name="Line 16"/>
            <p:cNvSpPr>
              <a:spLocks noChangeShapeType="1"/>
            </p:cNvSpPr>
            <p:nvPr/>
          </p:nvSpPr>
          <p:spPr bwMode="auto">
            <a:xfrm>
              <a:off x="1769" y="1092"/>
              <a:ext cx="622" cy="339"/>
            </a:xfrm>
            <a:prstGeom prst="line">
              <a:avLst/>
            </a:prstGeom>
            <a:noFill/>
            <a:ln w="28575">
              <a:solidFill>
                <a:srgbClr val="CC3300"/>
              </a:solidFill>
              <a:round/>
              <a:headEnd/>
              <a:tailEnd/>
            </a:ln>
            <a:effectLst/>
          </p:spPr>
          <p:txBody>
            <a:bodyPr/>
            <a:lstStyle/>
            <a:p>
              <a:endParaRPr lang="zh-CN" altLang="en-US"/>
            </a:p>
          </p:txBody>
        </p:sp>
        <p:sp>
          <p:nvSpPr>
            <p:cNvPr id="380945" name="Line 17"/>
            <p:cNvSpPr>
              <a:spLocks noChangeShapeType="1"/>
            </p:cNvSpPr>
            <p:nvPr/>
          </p:nvSpPr>
          <p:spPr bwMode="auto">
            <a:xfrm>
              <a:off x="1157" y="1503"/>
              <a:ext cx="1536" cy="595"/>
            </a:xfrm>
            <a:prstGeom prst="line">
              <a:avLst/>
            </a:prstGeom>
            <a:noFill/>
            <a:ln w="28575">
              <a:solidFill>
                <a:srgbClr val="CC3300"/>
              </a:solidFill>
              <a:round/>
              <a:headEnd/>
              <a:tailEnd/>
            </a:ln>
            <a:effectLst/>
          </p:spPr>
          <p:txBody>
            <a:bodyPr/>
            <a:lstStyle/>
            <a:p>
              <a:endParaRPr lang="zh-CN" altLang="en-US"/>
            </a:p>
          </p:txBody>
        </p:sp>
        <p:sp>
          <p:nvSpPr>
            <p:cNvPr id="380946" name="Line 18"/>
            <p:cNvSpPr>
              <a:spLocks noChangeShapeType="1"/>
            </p:cNvSpPr>
            <p:nvPr/>
          </p:nvSpPr>
          <p:spPr bwMode="auto">
            <a:xfrm>
              <a:off x="2418" y="1476"/>
              <a:ext cx="1645" cy="184"/>
            </a:xfrm>
            <a:prstGeom prst="line">
              <a:avLst/>
            </a:prstGeom>
            <a:noFill/>
            <a:ln w="28575">
              <a:solidFill>
                <a:srgbClr val="CC3300"/>
              </a:solidFill>
              <a:round/>
              <a:headEnd/>
              <a:tailEnd/>
            </a:ln>
            <a:effectLst/>
          </p:spPr>
          <p:txBody>
            <a:bodyPr/>
            <a:lstStyle/>
            <a:p>
              <a:endParaRPr lang="zh-CN" altLang="en-US"/>
            </a:p>
          </p:txBody>
        </p:sp>
        <p:sp>
          <p:nvSpPr>
            <p:cNvPr id="380947" name="Line 19"/>
            <p:cNvSpPr>
              <a:spLocks noChangeShapeType="1"/>
            </p:cNvSpPr>
            <p:nvPr/>
          </p:nvSpPr>
          <p:spPr bwMode="auto">
            <a:xfrm flipV="1">
              <a:off x="2395" y="595"/>
              <a:ext cx="348" cy="0"/>
            </a:xfrm>
            <a:prstGeom prst="line">
              <a:avLst/>
            </a:prstGeom>
            <a:noFill/>
            <a:ln w="28575">
              <a:solidFill>
                <a:srgbClr val="CC3300"/>
              </a:solidFill>
              <a:round/>
              <a:headEnd/>
              <a:tailEnd/>
            </a:ln>
            <a:effectLst/>
          </p:spPr>
          <p:txBody>
            <a:bodyPr/>
            <a:lstStyle/>
            <a:p>
              <a:endParaRPr lang="zh-CN" altLang="en-US"/>
            </a:p>
          </p:txBody>
        </p:sp>
        <p:sp>
          <p:nvSpPr>
            <p:cNvPr id="380948" name="Line 20"/>
            <p:cNvSpPr>
              <a:spLocks noChangeShapeType="1"/>
            </p:cNvSpPr>
            <p:nvPr/>
          </p:nvSpPr>
          <p:spPr bwMode="auto">
            <a:xfrm>
              <a:off x="2843" y="623"/>
              <a:ext cx="896" cy="513"/>
            </a:xfrm>
            <a:prstGeom prst="line">
              <a:avLst/>
            </a:prstGeom>
            <a:noFill/>
            <a:ln w="28575">
              <a:solidFill>
                <a:srgbClr val="CC3300"/>
              </a:solidFill>
              <a:round/>
              <a:headEnd/>
              <a:tailEnd/>
            </a:ln>
            <a:effectLst/>
          </p:spPr>
          <p:txBody>
            <a:bodyPr/>
            <a:lstStyle/>
            <a:p>
              <a:endParaRPr lang="zh-CN" altLang="en-US"/>
            </a:p>
          </p:txBody>
        </p:sp>
        <p:sp>
          <p:nvSpPr>
            <p:cNvPr id="380949" name="Oval 21"/>
            <p:cNvSpPr>
              <a:spLocks noChangeArrowheads="1"/>
            </p:cNvSpPr>
            <p:nvPr/>
          </p:nvSpPr>
          <p:spPr bwMode="auto">
            <a:xfrm>
              <a:off x="2322" y="1380"/>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0950" name="Oval 22"/>
            <p:cNvSpPr>
              <a:spLocks noChangeArrowheads="1"/>
            </p:cNvSpPr>
            <p:nvPr/>
          </p:nvSpPr>
          <p:spPr bwMode="auto">
            <a:xfrm>
              <a:off x="1211" y="2008"/>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0951" name="Oval 23"/>
            <p:cNvSpPr>
              <a:spLocks noChangeArrowheads="1"/>
            </p:cNvSpPr>
            <p:nvPr/>
          </p:nvSpPr>
          <p:spPr bwMode="auto">
            <a:xfrm>
              <a:off x="3703" y="1106"/>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0952" name="Oval 24"/>
            <p:cNvSpPr>
              <a:spLocks noChangeArrowheads="1"/>
            </p:cNvSpPr>
            <p:nvPr/>
          </p:nvSpPr>
          <p:spPr bwMode="auto">
            <a:xfrm>
              <a:off x="2272" y="526"/>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0953" name="Oval 25"/>
            <p:cNvSpPr>
              <a:spLocks noChangeArrowheads="1"/>
            </p:cNvSpPr>
            <p:nvPr/>
          </p:nvSpPr>
          <p:spPr bwMode="auto">
            <a:xfrm>
              <a:off x="4032" y="1618"/>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0954" name="Oval 26"/>
            <p:cNvSpPr>
              <a:spLocks noChangeArrowheads="1"/>
            </p:cNvSpPr>
            <p:nvPr/>
          </p:nvSpPr>
          <p:spPr bwMode="auto">
            <a:xfrm>
              <a:off x="1065" y="1394"/>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0955" name="Oval 27"/>
            <p:cNvSpPr>
              <a:spLocks noChangeArrowheads="1"/>
            </p:cNvSpPr>
            <p:nvPr/>
          </p:nvSpPr>
          <p:spPr bwMode="auto">
            <a:xfrm>
              <a:off x="1664" y="1006"/>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0956" name="Oval 28"/>
            <p:cNvSpPr>
              <a:spLocks noChangeArrowheads="1"/>
            </p:cNvSpPr>
            <p:nvPr/>
          </p:nvSpPr>
          <p:spPr bwMode="auto">
            <a:xfrm>
              <a:off x="2647" y="2062"/>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0957" name="Oval 29"/>
            <p:cNvSpPr>
              <a:spLocks noChangeArrowheads="1"/>
            </p:cNvSpPr>
            <p:nvPr/>
          </p:nvSpPr>
          <p:spPr bwMode="auto">
            <a:xfrm>
              <a:off x="2743" y="529"/>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0958" name="Text Box 30"/>
            <p:cNvSpPr txBox="1">
              <a:spLocks noChangeArrowheads="1"/>
            </p:cNvSpPr>
            <p:nvPr/>
          </p:nvSpPr>
          <p:spPr bwMode="auto">
            <a:xfrm>
              <a:off x="2062" y="248"/>
              <a:ext cx="502" cy="288"/>
            </a:xfrm>
            <a:prstGeom prst="rect">
              <a:avLst/>
            </a:prstGeom>
            <a:noFill/>
            <a:ln w="9525">
              <a:noFill/>
              <a:miter lim="800000"/>
              <a:headEnd/>
              <a:tailEnd/>
            </a:ln>
            <a:effectLst/>
          </p:spPr>
          <p:txBody>
            <a:bodyPr wrap="none">
              <a:spAutoFit/>
            </a:bodyPr>
            <a:lstStyle/>
            <a:p>
              <a:pPr algn="l"/>
              <a:r>
                <a:rPr kumimoji="1" lang="zh-CN" altLang="en-US" sz="2400" b="1"/>
                <a:t>北京</a:t>
              </a:r>
            </a:p>
          </p:txBody>
        </p:sp>
        <p:sp>
          <p:nvSpPr>
            <p:cNvPr id="380959" name="Text Box 31"/>
            <p:cNvSpPr txBox="1">
              <a:spLocks noChangeArrowheads="1"/>
            </p:cNvSpPr>
            <p:nvPr/>
          </p:nvSpPr>
          <p:spPr bwMode="auto">
            <a:xfrm>
              <a:off x="2560" y="235"/>
              <a:ext cx="502" cy="288"/>
            </a:xfrm>
            <a:prstGeom prst="rect">
              <a:avLst/>
            </a:prstGeom>
            <a:noFill/>
            <a:ln w="9525">
              <a:noFill/>
              <a:miter lim="800000"/>
              <a:headEnd/>
              <a:tailEnd/>
            </a:ln>
            <a:effectLst/>
          </p:spPr>
          <p:txBody>
            <a:bodyPr wrap="none">
              <a:spAutoFit/>
            </a:bodyPr>
            <a:lstStyle/>
            <a:p>
              <a:pPr algn="l"/>
              <a:r>
                <a:rPr kumimoji="1" lang="zh-CN" altLang="en-US" sz="2400" b="1"/>
                <a:t>天津</a:t>
              </a:r>
            </a:p>
          </p:txBody>
        </p:sp>
        <p:sp>
          <p:nvSpPr>
            <p:cNvPr id="380960" name="Text Box 32"/>
            <p:cNvSpPr txBox="1">
              <a:spLocks noChangeArrowheads="1"/>
            </p:cNvSpPr>
            <p:nvPr/>
          </p:nvSpPr>
          <p:spPr bwMode="auto">
            <a:xfrm>
              <a:off x="3832" y="902"/>
              <a:ext cx="502" cy="288"/>
            </a:xfrm>
            <a:prstGeom prst="rect">
              <a:avLst/>
            </a:prstGeom>
            <a:noFill/>
            <a:ln w="9525">
              <a:noFill/>
              <a:miter lim="800000"/>
              <a:headEnd/>
              <a:tailEnd/>
            </a:ln>
            <a:effectLst/>
          </p:spPr>
          <p:txBody>
            <a:bodyPr wrap="none">
              <a:spAutoFit/>
            </a:bodyPr>
            <a:lstStyle/>
            <a:p>
              <a:pPr algn="l"/>
              <a:r>
                <a:rPr kumimoji="1" lang="zh-CN" altLang="en-US" sz="2400" b="1"/>
                <a:t>南京</a:t>
              </a:r>
            </a:p>
          </p:txBody>
        </p:sp>
        <p:sp>
          <p:nvSpPr>
            <p:cNvPr id="380961" name="Text Box 33"/>
            <p:cNvSpPr txBox="1">
              <a:spLocks noChangeArrowheads="1"/>
            </p:cNvSpPr>
            <p:nvPr/>
          </p:nvSpPr>
          <p:spPr bwMode="auto">
            <a:xfrm>
              <a:off x="4169" y="1532"/>
              <a:ext cx="502" cy="288"/>
            </a:xfrm>
            <a:prstGeom prst="rect">
              <a:avLst/>
            </a:prstGeom>
            <a:noFill/>
            <a:ln w="9525">
              <a:noFill/>
              <a:miter lim="800000"/>
              <a:headEnd/>
              <a:tailEnd/>
            </a:ln>
            <a:effectLst/>
          </p:spPr>
          <p:txBody>
            <a:bodyPr wrap="none">
              <a:spAutoFit/>
            </a:bodyPr>
            <a:lstStyle/>
            <a:p>
              <a:pPr algn="l"/>
              <a:r>
                <a:rPr kumimoji="1" lang="zh-CN" altLang="en-US" sz="2400" b="1"/>
                <a:t>上海</a:t>
              </a:r>
            </a:p>
          </p:txBody>
        </p:sp>
        <p:sp>
          <p:nvSpPr>
            <p:cNvPr id="380962" name="Text Box 34"/>
            <p:cNvSpPr txBox="1">
              <a:spLocks noChangeArrowheads="1"/>
            </p:cNvSpPr>
            <p:nvPr/>
          </p:nvSpPr>
          <p:spPr bwMode="auto">
            <a:xfrm>
              <a:off x="2780" y="2099"/>
              <a:ext cx="502" cy="288"/>
            </a:xfrm>
            <a:prstGeom prst="rect">
              <a:avLst/>
            </a:prstGeom>
            <a:noFill/>
            <a:ln w="9525">
              <a:noFill/>
              <a:miter lim="800000"/>
              <a:headEnd/>
              <a:tailEnd/>
            </a:ln>
            <a:effectLst/>
          </p:spPr>
          <p:txBody>
            <a:bodyPr wrap="none">
              <a:spAutoFit/>
            </a:bodyPr>
            <a:lstStyle/>
            <a:p>
              <a:pPr algn="l"/>
              <a:r>
                <a:rPr kumimoji="1" lang="zh-CN" altLang="en-US" sz="2400" b="1"/>
                <a:t>广州</a:t>
              </a:r>
            </a:p>
          </p:txBody>
        </p:sp>
        <p:sp>
          <p:nvSpPr>
            <p:cNvPr id="380963" name="Text Box 35"/>
            <p:cNvSpPr txBox="1">
              <a:spLocks noChangeArrowheads="1"/>
            </p:cNvSpPr>
            <p:nvPr/>
          </p:nvSpPr>
          <p:spPr bwMode="auto">
            <a:xfrm>
              <a:off x="1179" y="791"/>
              <a:ext cx="502" cy="288"/>
            </a:xfrm>
            <a:prstGeom prst="rect">
              <a:avLst/>
            </a:prstGeom>
            <a:noFill/>
            <a:ln w="9525">
              <a:noFill/>
              <a:miter lim="800000"/>
              <a:headEnd/>
              <a:tailEnd/>
            </a:ln>
            <a:effectLst/>
          </p:spPr>
          <p:txBody>
            <a:bodyPr wrap="none">
              <a:spAutoFit/>
            </a:bodyPr>
            <a:lstStyle/>
            <a:p>
              <a:pPr algn="l"/>
              <a:r>
                <a:rPr kumimoji="1" lang="zh-CN" altLang="en-US" sz="2400" b="1"/>
                <a:t>西安</a:t>
              </a:r>
            </a:p>
          </p:txBody>
        </p:sp>
        <p:sp>
          <p:nvSpPr>
            <p:cNvPr id="380964" name="Text Box 36"/>
            <p:cNvSpPr txBox="1">
              <a:spLocks noChangeArrowheads="1"/>
            </p:cNvSpPr>
            <p:nvPr/>
          </p:nvSpPr>
          <p:spPr bwMode="auto">
            <a:xfrm>
              <a:off x="558" y="1277"/>
              <a:ext cx="502" cy="288"/>
            </a:xfrm>
            <a:prstGeom prst="rect">
              <a:avLst/>
            </a:prstGeom>
            <a:noFill/>
            <a:ln w="9525">
              <a:noFill/>
              <a:miter lim="800000"/>
              <a:headEnd/>
              <a:tailEnd/>
            </a:ln>
            <a:effectLst/>
          </p:spPr>
          <p:txBody>
            <a:bodyPr wrap="none">
              <a:spAutoFit/>
            </a:bodyPr>
            <a:lstStyle/>
            <a:p>
              <a:pPr algn="l"/>
              <a:r>
                <a:rPr kumimoji="1" lang="zh-CN" altLang="en-US" sz="2400" b="1"/>
                <a:t>成都</a:t>
              </a:r>
            </a:p>
          </p:txBody>
        </p:sp>
        <p:sp>
          <p:nvSpPr>
            <p:cNvPr id="380965" name="Text Box 37"/>
            <p:cNvSpPr txBox="1">
              <a:spLocks noChangeArrowheads="1"/>
            </p:cNvSpPr>
            <p:nvPr/>
          </p:nvSpPr>
          <p:spPr bwMode="auto">
            <a:xfrm>
              <a:off x="723" y="1935"/>
              <a:ext cx="502" cy="288"/>
            </a:xfrm>
            <a:prstGeom prst="rect">
              <a:avLst/>
            </a:prstGeom>
            <a:noFill/>
            <a:ln w="9525">
              <a:noFill/>
              <a:miter lim="800000"/>
              <a:headEnd/>
              <a:tailEnd/>
            </a:ln>
            <a:effectLst/>
          </p:spPr>
          <p:txBody>
            <a:bodyPr wrap="none">
              <a:spAutoFit/>
            </a:bodyPr>
            <a:lstStyle/>
            <a:p>
              <a:pPr algn="l"/>
              <a:r>
                <a:rPr kumimoji="1" lang="zh-CN" altLang="en-US" sz="2400" b="1"/>
                <a:t>昆明</a:t>
              </a:r>
            </a:p>
          </p:txBody>
        </p:sp>
        <p:sp>
          <p:nvSpPr>
            <p:cNvPr id="380966" name="Text Box 38"/>
            <p:cNvSpPr txBox="1">
              <a:spLocks noChangeArrowheads="1"/>
            </p:cNvSpPr>
            <p:nvPr/>
          </p:nvSpPr>
          <p:spPr bwMode="auto">
            <a:xfrm>
              <a:off x="2368" y="1103"/>
              <a:ext cx="502" cy="288"/>
            </a:xfrm>
            <a:prstGeom prst="rect">
              <a:avLst/>
            </a:prstGeom>
            <a:noFill/>
            <a:ln w="9525">
              <a:noFill/>
              <a:miter lim="800000"/>
              <a:headEnd/>
              <a:tailEnd/>
            </a:ln>
            <a:effectLst/>
          </p:spPr>
          <p:txBody>
            <a:bodyPr wrap="none">
              <a:spAutoFit/>
            </a:bodyPr>
            <a:lstStyle/>
            <a:p>
              <a:pPr algn="l"/>
              <a:r>
                <a:rPr kumimoji="1" lang="zh-CN" altLang="en-US" sz="2400" b="1"/>
                <a:t>武汉</a:t>
              </a:r>
            </a:p>
          </p:txBody>
        </p:sp>
        <p:sp>
          <p:nvSpPr>
            <p:cNvPr id="380967" name="Text Box 39"/>
            <p:cNvSpPr txBox="1">
              <a:spLocks noChangeArrowheads="1"/>
            </p:cNvSpPr>
            <p:nvPr/>
          </p:nvSpPr>
          <p:spPr bwMode="auto">
            <a:xfrm>
              <a:off x="3209" y="604"/>
              <a:ext cx="308" cy="288"/>
            </a:xfrm>
            <a:prstGeom prst="rect">
              <a:avLst/>
            </a:prstGeom>
            <a:noFill/>
            <a:ln w="9525">
              <a:noFill/>
              <a:miter lim="800000"/>
              <a:headEnd/>
              <a:tailEnd/>
            </a:ln>
            <a:effectLst/>
          </p:spPr>
          <p:txBody>
            <a:bodyPr wrap="none">
              <a:spAutoFit/>
            </a:bodyPr>
            <a:lstStyle/>
            <a:p>
              <a:pPr algn="l"/>
              <a:r>
                <a:rPr kumimoji="1" lang="en-US" altLang="zh-CN" sz="2400" b="1"/>
                <a:t>34</a:t>
              </a:r>
            </a:p>
          </p:txBody>
        </p:sp>
        <p:sp>
          <p:nvSpPr>
            <p:cNvPr id="380968" name="Text Box 40"/>
            <p:cNvSpPr txBox="1">
              <a:spLocks noChangeArrowheads="1"/>
            </p:cNvSpPr>
            <p:nvPr/>
          </p:nvSpPr>
          <p:spPr bwMode="auto">
            <a:xfrm>
              <a:off x="2455" y="563"/>
              <a:ext cx="212" cy="288"/>
            </a:xfrm>
            <a:prstGeom prst="rect">
              <a:avLst/>
            </a:prstGeom>
            <a:noFill/>
            <a:ln w="9525">
              <a:noFill/>
              <a:miter lim="800000"/>
              <a:headEnd/>
              <a:tailEnd/>
            </a:ln>
            <a:effectLst/>
          </p:spPr>
          <p:txBody>
            <a:bodyPr wrap="none">
              <a:spAutoFit/>
            </a:bodyPr>
            <a:lstStyle/>
            <a:p>
              <a:pPr algn="l"/>
              <a:r>
                <a:rPr kumimoji="1" lang="en-US" altLang="zh-CN" sz="2400" b="1"/>
                <a:t>7</a:t>
              </a:r>
            </a:p>
          </p:txBody>
        </p:sp>
        <p:sp>
          <p:nvSpPr>
            <p:cNvPr id="380969" name="Text Box 41"/>
            <p:cNvSpPr txBox="1">
              <a:spLocks noChangeArrowheads="1"/>
            </p:cNvSpPr>
            <p:nvPr/>
          </p:nvSpPr>
          <p:spPr bwMode="auto">
            <a:xfrm>
              <a:off x="3927" y="1221"/>
              <a:ext cx="212" cy="288"/>
            </a:xfrm>
            <a:prstGeom prst="rect">
              <a:avLst/>
            </a:prstGeom>
            <a:noFill/>
            <a:ln w="9525">
              <a:noFill/>
              <a:miter lim="800000"/>
              <a:headEnd/>
              <a:tailEnd/>
            </a:ln>
            <a:effectLst/>
          </p:spPr>
          <p:txBody>
            <a:bodyPr wrap="none">
              <a:spAutoFit/>
            </a:bodyPr>
            <a:lstStyle/>
            <a:p>
              <a:pPr algn="l"/>
              <a:r>
                <a:rPr kumimoji="1" lang="en-US" altLang="zh-CN" sz="2400" b="1"/>
                <a:t>6</a:t>
              </a:r>
            </a:p>
          </p:txBody>
        </p:sp>
        <p:sp>
          <p:nvSpPr>
            <p:cNvPr id="380970" name="Text Box 42"/>
            <p:cNvSpPr txBox="1">
              <a:spLocks noChangeArrowheads="1"/>
            </p:cNvSpPr>
            <p:nvPr/>
          </p:nvSpPr>
          <p:spPr bwMode="auto">
            <a:xfrm>
              <a:off x="3497" y="1852"/>
              <a:ext cx="308" cy="288"/>
            </a:xfrm>
            <a:prstGeom prst="rect">
              <a:avLst/>
            </a:prstGeom>
            <a:noFill/>
            <a:ln w="9525">
              <a:noFill/>
              <a:miter lim="800000"/>
              <a:headEnd/>
              <a:tailEnd/>
            </a:ln>
            <a:effectLst/>
          </p:spPr>
          <p:txBody>
            <a:bodyPr wrap="none">
              <a:spAutoFit/>
            </a:bodyPr>
            <a:lstStyle/>
            <a:p>
              <a:pPr algn="l"/>
              <a:r>
                <a:rPr kumimoji="1" lang="en-US" altLang="zh-CN" sz="2400" b="1"/>
                <a:t>41</a:t>
              </a:r>
            </a:p>
          </p:txBody>
        </p:sp>
        <p:sp>
          <p:nvSpPr>
            <p:cNvPr id="380971" name="Text Box 43"/>
            <p:cNvSpPr txBox="1">
              <a:spLocks noChangeArrowheads="1"/>
            </p:cNvSpPr>
            <p:nvPr/>
          </p:nvSpPr>
          <p:spPr bwMode="auto">
            <a:xfrm>
              <a:off x="1815" y="2090"/>
              <a:ext cx="308" cy="288"/>
            </a:xfrm>
            <a:prstGeom prst="rect">
              <a:avLst/>
            </a:prstGeom>
            <a:noFill/>
            <a:ln w="9525">
              <a:noFill/>
              <a:miter lim="800000"/>
              <a:headEnd/>
              <a:tailEnd/>
            </a:ln>
            <a:effectLst/>
          </p:spPr>
          <p:txBody>
            <a:bodyPr wrap="none">
              <a:spAutoFit/>
            </a:bodyPr>
            <a:lstStyle/>
            <a:p>
              <a:pPr algn="l"/>
              <a:r>
                <a:rPr kumimoji="1" lang="en-US" altLang="zh-CN" sz="2400" b="1"/>
                <a:t>58</a:t>
              </a:r>
            </a:p>
          </p:txBody>
        </p:sp>
        <p:sp>
          <p:nvSpPr>
            <p:cNvPr id="380972" name="Text Box 44"/>
            <p:cNvSpPr txBox="1">
              <a:spLocks noChangeArrowheads="1"/>
            </p:cNvSpPr>
            <p:nvPr/>
          </p:nvSpPr>
          <p:spPr bwMode="auto">
            <a:xfrm>
              <a:off x="1733" y="563"/>
              <a:ext cx="308" cy="288"/>
            </a:xfrm>
            <a:prstGeom prst="rect">
              <a:avLst/>
            </a:prstGeom>
            <a:noFill/>
            <a:ln w="9525">
              <a:noFill/>
              <a:miter lim="800000"/>
              <a:headEnd/>
              <a:tailEnd/>
            </a:ln>
            <a:effectLst/>
          </p:spPr>
          <p:txBody>
            <a:bodyPr wrap="none">
              <a:spAutoFit/>
            </a:bodyPr>
            <a:lstStyle/>
            <a:p>
              <a:pPr algn="l"/>
              <a:r>
                <a:rPr kumimoji="1" lang="en-US" altLang="zh-CN" sz="2400" b="1"/>
                <a:t>31</a:t>
              </a:r>
            </a:p>
          </p:txBody>
        </p:sp>
        <p:sp>
          <p:nvSpPr>
            <p:cNvPr id="380973" name="Text Box 45"/>
            <p:cNvSpPr txBox="1">
              <a:spLocks noChangeArrowheads="1"/>
            </p:cNvSpPr>
            <p:nvPr/>
          </p:nvSpPr>
          <p:spPr bwMode="auto">
            <a:xfrm>
              <a:off x="2372" y="800"/>
              <a:ext cx="308" cy="288"/>
            </a:xfrm>
            <a:prstGeom prst="rect">
              <a:avLst/>
            </a:prstGeom>
            <a:noFill/>
            <a:ln w="9525">
              <a:noFill/>
              <a:miter lim="800000"/>
              <a:headEnd/>
              <a:tailEnd/>
            </a:ln>
            <a:effectLst/>
          </p:spPr>
          <p:txBody>
            <a:bodyPr wrap="none">
              <a:spAutoFit/>
            </a:bodyPr>
            <a:lstStyle/>
            <a:p>
              <a:pPr algn="l"/>
              <a:r>
                <a:rPr kumimoji="1" lang="en-US" altLang="zh-CN" sz="2400" b="1"/>
                <a:t>24</a:t>
              </a:r>
            </a:p>
          </p:txBody>
        </p:sp>
        <p:sp>
          <p:nvSpPr>
            <p:cNvPr id="380974" name="Text Box 46"/>
            <p:cNvSpPr txBox="1">
              <a:spLocks noChangeArrowheads="1"/>
            </p:cNvSpPr>
            <p:nvPr/>
          </p:nvSpPr>
          <p:spPr bwMode="auto">
            <a:xfrm>
              <a:off x="2967" y="1021"/>
              <a:ext cx="308" cy="288"/>
            </a:xfrm>
            <a:prstGeom prst="rect">
              <a:avLst/>
            </a:prstGeom>
            <a:noFill/>
            <a:ln w="9525">
              <a:noFill/>
              <a:miter lim="800000"/>
              <a:headEnd/>
              <a:tailEnd/>
            </a:ln>
            <a:effectLst/>
          </p:spPr>
          <p:txBody>
            <a:bodyPr wrap="none">
              <a:spAutoFit/>
            </a:bodyPr>
            <a:lstStyle/>
            <a:p>
              <a:pPr algn="l"/>
              <a:r>
                <a:rPr kumimoji="1" lang="en-US" altLang="zh-CN" sz="2400" b="1"/>
                <a:t>19</a:t>
              </a:r>
            </a:p>
          </p:txBody>
        </p:sp>
        <p:sp>
          <p:nvSpPr>
            <p:cNvPr id="380975" name="Text Box 47"/>
            <p:cNvSpPr txBox="1">
              <a:spLocks noChangeArrowheads="1"/>
            </p:cNvSpPr>
            <p:nvPr/>
          </p:nvSpPr>
          <p:spPr bwMode="auto">
            <a:xfrm>
              <a:off x="3057" y="1313"/>
              <a:ext cx="308" cy="288"/>
            </a:xfrm>
            <a:prstGeom prst="rect">
              <a:avLst/>
            </a:prstGeom>
            <a:noFill/>
            <a:ln w="9525">
              <a:noFill/>
              <a:miter lim="800000"/>
              <a:headEnd/>
              <a:tailEnd/>
            </a:ln>
            <a:effectLst/>
          </p:spPr>
          <p:txBody>
            <a:bodyPr wrap="none">
              <a:spAutoFit/>
            </a:bodyPr>
            <a:lstStyle/>
            <a:p>
              <a:pPr algn="l"/>
              <a:r>
                <a:rPr kumimoji="1" lang="en-US" altLang="zh-CN" sz="2400" b="1"/>
                <a:t>25</a:t>
              </a:r>
            </a:p>
          </p:txBody>
        </p:sp>
        <p:sp>
          <p:nvSpPr>
            <p:cNvPr id="380976" name="Text Box 48"/>
            <p:cNvSpPr txBox="1">
              <a:spLocks noChangeArrowheads="1"/>
            </p:cNvSpPr>
            <p:nvPr/>
          </p:nvSpPr>
          <p:spPr bwMode="auto">
            <a:xfrm>
              <a:off x="3150" y="1633"/>
              <a:ext cx="308" cy="288"/>
            </a:xfrm>
            <a:prstGeom prst="rect">
              <a:avLst/>
            </a:prstGeom>
            <a:noFill/>
            <a:ln w="9525">
              <a:noFill/>
              <a:miter lim="800000"/>
              <a:headEnd/>
              <a:tailEnd/>
            </a:ln>
            <a:effectLst/>
          </p:spPr>
          <p:txBody>
            <a:bodyPr wrap="none">
              <a:spAutoFit/>
            </a:bodyPr>
            <a:lstStyle/>
            <a:p>
              <a:pPr algn="l"/>
              <a:r>
                <a:rPr kumimoji="1" lang="en-US" altLang="zh-CN" sz="2400" b="1"/>
                <a:t>38</a:t>
              </a:r>
            </a:p>
          </p:txBody>
        </p:sp>
        <p:sp>
          <p:nvSpPr>
            <p:cNvPr id="380977" name="Text Box 49"/>
            <p:cNvSpPr txBox="1">
              <a:spLocks noChangeArrowheads="1"/>
            </p:cNvSpPr>
            <p:nvPr/>
          </p:nvSpPr>
          <p:spPr bwMode="auto">
            <a:xfrm>
              <a:off x="2565" y="1633"/>
              <a:ext cx="308" cy="288"/>
            </a:xfrm>
            <a:prstGeom prst="rect">
              <a:avLst/>
            </a:prstGeom>
            <a:noFill/>
            <a:ln w="9525">
              <a:noFill/>
              <a:miter lim="800000"/>
              <a:headEnd/>
              <a:tailEnd/>
            </a:ln>
            <a:effectLst/>
          </p:spPr>
          <p:txBody>
            <a:bodyPr wrap="none">
              <a:spAutoFit/>
            </a:bodyPr>
            <a:lstStyle/>
            <a:p>
              <a:pPr algn="l"/>
              <a:r>
                <a:rPr kumimoji="1" lang="en-US" altLang="zh-CN" sz="2400" b="1"/>
                <a:t>22</a:t>
              </a:r>
            </a:p>
          </p:txBody>
        </p:sp>
        <p:sp>
          <p:nvSpPr>
            <p:cNvPr id="380978" name="Text Box 50"/>
            <p:cNvSpPr txBox="1">
              <a:spLocks noChangeArrowheads="1"/>
            </p:cNvSpPr>
            <p:nvPr/>
          </p:nvSpPr>
          <p:spPr bwMode="auto">
            <a:xfrm>
              <a:off x="1961" y="957"/>
              <a:ext cx="308" cy="288"/>
            </a:xfrm>
            <a:prstGeom prst="rect">
              <a:avLst/>
            </a:prstGeom>
            <a:noFill/>
            <a:ln w="9525">
              <a:noFill/>
              <a:miter lim="800000"/>
              <a:headEnd/>
              <a:tailEnd/>
            </a:ln>
            <a:effectLst/>
          </p:spPr>
          <p:txBody>
            <a:bodyPr wrap="none">
              <a:spAutoFit/>
            </a:bodyPr>
            <a:lstStyle/>
            <a:p>
              <a:pPr algn="l"/>
              <a:r>
                <a:rPr kumimoji="1" lang="en-US" altLang="zh-CN" sz="2400" b="1"/>
                <a:t>22</a:t>
              </a:r>
            </a:p>
          </p:txBody>
        </p:sp>
        <p:sp>
          <p:nvSpPr>
            <p:cNvPr id="380979" name="Text Box 51"/>
            <p:cNvSpPr txBox="1">
              <a:spLocks noChangeArrowheads="1"/>
            </p:cNvSpPr>
            <p:nvPr/>
          </p:nvSpPr>
          <p:spPr bwMode="auto">
            <a:xfrm>
              <a:off x="1138" y="1029"/>
              <a:ext cx="308" cy="288"/>
            </a:xfrm>
            <a:prstGeom prst="rect">
              <a:avLst/>
            </a:prstGeom>
            <a:noFill/>
            <a:ln w="9525">
              <a:noFill/>
              <a:miter lim="800000"/>
              <a:headEnd/>
              <a:tailEnd/>
            </a:ln>
            <a:effectLst/>
          </p:spPr>
          <p:txBody>
            <a:bodyPr wrap="none">
              <a:spAutoFit/>
            </a:bodyPr>
            <a:lstStyle/>
            <a:p>
              <a:pPr algn="l"/>
              <a:r>
                <a:rPr kumimoji="1" lang="en-US" altLang="zh-CN" sz="2400" b="1"/>
                <a:t>19</a:t>
              </a:r>
            </a:p>
          </p:txBody>
        </p:sp>
        <p:sp>
          <p:nvSpPr>
            <p:cNvPr id="380980" name="Text Box 52"/>
            <p:cNvSpPr txBox="1">
              <a:spLocks noChangeArrowheads="1"/>
            </p:cNvSpPr>
            <p:nvPr/>
          </p:nvSpPr>
          <p:spPr bwMode="auto">
            <a:xfrm>
              <a:off x="891" y="1650"/>
              <a:ext cx="308" cy="288"/>
            </a:xfrm>
            <a:prstGeom prst="rect">
              <a:avLst/>
            </a:prstGeom>
            <a:noFill/>
            <a:ln w="9525">
              <a:noFill/>
              <a:miter lim="800000"/>
              <a:headEnd/>
              <a:tailEnd/>
            </a:ln>
            <a:effectLst/>
          </p:spPr>
          <p:txBody>
            <a:bodyPr wrap="none">
              <a:spAutoFit/>
            </a:bodyPr>
            <a:lstStyle/>
            <a:p>
              <a:pPr algn="l"/>
              <a:r>
                <a:rPr kumimoji="1" lang="en-US" altLang="zh-CN" sz="2400" b="1"/>
                <a:t>31</a:t>
              </a:r>
            </a:p>
          </p:txBody>
        </p:sp>
        <p:sp>
          <p:nvSpPr>
            <p:cNvPr id="380981" name="Text Box 53"/>
            <p:cNvSpPr txBox="1">
              <a:spLocks noChangeArrowheads="1"/>
            </p:cNvSpPr>
            <p:nvPr/>
          </p:nvSpPr>
          <p:spPr bwMode="auto">
            <a:xfrm>
              <a:off x="1587" y="1194"/>
              <a:ext cx="308" cy="288"/>
            </a:xfrm>
            <a:prstGeom prst="rect">
              <a:avLst/>
            </a:prstGeom>
            <a:noFill/>
            <a:ln w="9525">
              <a:noFill/>
              <a:miter lim="800000"/>
              <a:headEnd/>
              <a:tailEnd/>
            </a:ln>
            <a:effectLst/>
          </p:spPr>
          <p:txBody>
            <a:bodyPr wrap="none">
              <a:spAutoFit/>
            </a:bodyPr>
            <a:lstStyle/>
            <a:p>
              <a:pPr algn="l"/>
              <a:r>
                <a:rPr kumimoji="1" lang="en-US" altLang="zh-CN" sz="2400" b="1"/>
                <a:t>39</a:t>
              </a:r>
            </a:p>
          </p:txBody>
        </p:sp>
        <p:sp>
          <p:nvSpPr>
            <p:cNvPr id="380982" name="Text Box 54"/>
            <p:cNvSpPr txBox="1">
              <a:spLocks noChangeArrowheads="1"/>
            </p:cNvSpPr>
            <p:nvPr/>
          </p:nvSpPr>
          <p:spPr bwMode="auto">
            <a:xfrm>
              <a:off x="1623" y="1788"/>
              <a:ext cx="308" cy="288"/>
            </a:xfrm>
            <a:prstGeom prst="rect">
              <a:avLst/>
            </a:prstGeom>
            <a:noFill/>
            <a:ln w="9525">
              <a:noFill/>
              <a:miter lim="800000"/>
              <a:headEnd/>
              <a:tailEnd/>
            </a:ln>
            <a:effectLst/>
          </p:spPr>
          <p:txBody>
            <a:bodyPr wrap="none">
              <a:spAutoFit/>
            </a:bodyPr>
            <a:lstStyle/>
            <a:p>
              <a:pPr algn="l"/>
              <a:r>
                <a:rPr kumimoji="1" lang="en-US" altLang="zh-CN" sz="2400" b="1"/>
                <a:t>44</a:t>
              </a:r>
            </a:p>
          </p:txBody>
        </p:sp>
        <p:sp>
          <p:nvSpPr>
            <p:cNvPr id="380983" name="Text Box 55"/>
            <p:cNvSpPr txBox="1">
              <a:spLocks noChangeArrowheads="1"/>
            </p:cNvSpPr>
            <p:nvPr/>
          </p:nvSpPr>
          <p:spPr bwMode="auto">
            <a:xfrm>
              <a:off x="2153" y="1651"/>
              <a:ext cx="308" cy="288"/>
            </a:xfrm>
            <a:prstGeom prst="rect">
              <a:avLst/>
            </a:prstGeom>
            <a:noFill/>
            <a:ln w="9525">
              <a:noFill/>
              <a:miter lim="800000"/>
              <a:headEnd/>
              <a:tailEnd/>
            </a:ln>
            <a:effectLst/>
          </p:spPr>
          <p:txBody>
            <a:bodyPr wrap="none">
              <a:spAutoFit/>
            </a:bodyPr>
            <a:lstStyle/>
            <a:p>
              <a:pPr algn="l"/>
              <a:r>
                <a:rPr kumimoji="1" lang="en-US" altLang="zh-CN" sz="2400" b="1"/>
                <a:t>50</a:t>
              </a:r>
            </a:p>
          </p:txBody>
        </p:sp>
      </p:grpSp>
      <p:sp>
        <p:nvSpPr>
          <p:cNvPr id="62" name="灯片编号占位符 61"/>
          <p:cNvSpPr>
            <a:spLocks noGrp="1"/>
          </p:cNvSpPr>
          <p:nvPr>
            <p:ph type="sldNum" sz="quarter" idx="12"/>
          </p:nvPr>
        </p:nvSpPr>
        <p:spPr/>
        <p:txBody>
          <a:bodyPr/>
          <a:lstStyle/>
          <a:p>
            <a:fld id="{A17EA50A-922D-41E6-B4A1-D010480F0D51}" type="slidenum">
              <a:rPr lang="en-US" altLang="zh-CN" smtClean="0"/>
              <a:pPr/>
              <a:t>32</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1954" name="Group 2"/>
          <p:cNvGrpSpPr>
            <a:grpSpLocks/>
          </p:cNvGrpSpPr>
          <p:nvPr/>
        </p:nvGrpSpPr>
        <p:grpSpPr bwMode="auto">
          <a:xfrm>
            <a:off x="2311400" y="3317875"/>
            <a:ext cx="6529388" cy="3416300"/>
            <a:chOff x="558" y="235"/>
            <a:chExt cx="4113" cy="2152"/>
          </a:xfrm>
        </p:grpSpPr>
        <p:sp>
          <p:nvSpPr>
            <p:cNvPr id="381955" name="Line 3"/>
            <p:cNvSpPr>
              <a:spLocks noChangeShapeType="1"/>
            </p:cNvSpPr>
            <p:nvPr/>
          </p:nvSpPr>
          <p:spPr bwMode="auto">
            <a:xfrm>
              <a:off x="2399" y="1467"/>
              <a:ext cx="313" cy="650"/>
            </a:xfrm>
            <a:prstGeom prst="line">
              <a:avLst/>
            </a:prstGeom>
            <a:noFill/>
            <a:ln w="28575">
              <a:solidFill>
                <a:srgbClr val="CC3300"/>
              </a:solidFill>
              <a:round/>
              <a:headEnd/>
              <a:tailEnd/>
            </a:ln>
            <a:effectLst/>
          </p:spPr>
          <p:txBody>
            <a:bodyPr/>
            <a:lstStyle/>
            <a:p>
              <a:endParaRPr lang="zh-CN" altLang="en-US"/>
            </a:p>
          </p:txBody>
        </p:sp>
        <p:sp>
          <p:nvSpPr>
            <p:cNvPr id="381956" name="Line 4"/>
            <p:cNvSpPr>
              <a:spLocks noChangeShapeType="1"/>
            </p:cNvSpPr>
            <p:nvPr/>
          </p:nvSpPr>
          <p:spPr bwMode="auto">
            <a:xfrm flipV="1">
              <a:off x="1170" y="1079"/>
              <a:ext cx="531" cy="347"/>
            </a:xfrm>
            <a:prstGeom prst="line">
              <a:avLst/>
            </a:prstGeom>
            <a:noFill/>
            <a:ln w="28575">
              <a:solidFill>
                <a:srgbClr val="CC3300"/>
              </a:solidFill>
              <a:round/>
              <a:headEnd/>
              <a:tailEnd/>
            </a:ln>
            <a:effectLst/>
          </p:spPr>
          <p:txBody>
            <a:bodyPr/>
            <a:lstStyle/>
            <a:p>
              <a:endParaRPr lang="zh-CN" altLang="en-US"/>
            </a:p>
          </p:txBody>
        </p:sp>
        <p:sp>
          <p:nvSpPr>
            <p:cNvPr id="381957" name="Line 5"/>
            <p:cNvSpPr>
              <a:spLocks noChangeShapeType="1"/>
            </p:cNvSpPr>
            <p:nvPr/>
          </p:nvSpPr>
          <p:spPr bwMode="auto">
            <a:xfrm flipH="1" flipV="1">
              <a:off x="1121" y="1467"/>
              <a:ext cx="145" cy="576"/>
            </a:xfrm>
            <a:prstGeom prst="line">
              <a:avLst/>
            </a:prstGeom>
            <a:noFill/>
            <a:ln w="28575">
              <a:solidFill>
                <a:srgbClr val="CC3300"/>
              </a:solidFill>
              <a:round/>
              <a:headEnd/>
              <a:tailEnd/>
            </a:ln>
            <a:effectLst/>
          </p:spPr>
          <p:txBody>
            <a:bodyPr/>
            <a:lstStyle/>
            <a:p>
              <a:endParaRPr lang="zh-CN" altLang="en-US"/>
            </a:p>
          </p:txBody>
        </p:sp>
        <p:sp>
          <p:nvSpPr>
            <p:cNvPr id="381958" name="Line 6"/>
            <p:cNvSpPr>
              <a:spLocks noChangeShapeType="1"/>
            </p:cNvSpPr>
            <p:nvPr/>
          </p:nvSpPr>
          <p:spPr bwMode="auto">
            <a:xfrm>
              <a:off x="2354" y="626"/>
              <a:ext cx="28" cy="778"/>
            </a:xfrm>
            <a:prstGeom prst="line">
              <a:avLst/>
            </a:prstGeom>
            <a:noFill/>
            <a:ln w="28575">
              <a:solidFill>
                <a:srgbClr val="CC3300"/>
              </a:solidFill>
              <a:round/>
              <a:headEnd/>
              <a:tailEnd/>
            </a:ln>
            <a:effectLst/>
          </p:spPr>
          <p:txBody>
            <a:bodyPr/>
            <a:lstStyle/>
            <a:p>
              <a:endParaRPr lang="zh-CN" altLang="en-US"/>
            </a:p>
          </p:txBody>
        </p:sp>
        <p:sp>
          <p:nvSpPr>
            <p:cNvPr id="381959" name="Line 7"/>
            <p:cNvSpPr>
              <a:spLocks noChangeShapeType="1"/>
            </p:cNvSpPr>
            <p:nvPr/>
          </p:nvSpPr>
          <p:spPr bwMode="auto">
            <a:xfrm flipV="1">
              <a:off x="2427" y="1185"/>
              <a:ext cx="1299" cy="264"/>
            </a:xfrm>
            <a:prstGeom prst="line">
              <a:avLst/>
            </a:prstGeom>
            <a:noFill/>
            <a:ln w="28575">
              <a:solidFill>
                <a:srgbClr val="CC3300"/>
              </a:solidFill>
              <a:round/>
              <a:headEnd/>
              <a:tailEnd/>
            </a:ln>
            <a:effectLst/>
          </p:spPr>
          <p:txBody>
            <a:bodyPr/>
            <a:lstStyle/>
            <a:p>
              <a:endParaRPr lang="zh-CN" altLang="en-US"/>
            </a:p>
          </p:txBody>
        </p:sp>
        <p:sp>
          <p:nvSpPr>
            <p:cNvPr id="381960" name="Line 8"/>
            <p:cNvSpPr>
              <a:spLocks noChangeShapeType="1"/>
            </p:cNvSpPr>
            <p:nvPr/>
          </p:nvSpPr>
          <p:spPr bwMode="auto">
            <a:xfrm>
              <a:off x="3790" y="1203"/>
              <a:ext cx="284" cy="439"/>
            </a:xfrm>
            <a:prstGeom prst="line">
              <a:avLst/>
            </a:prstGeom>
            <a:noFill/>
            <a:ln w="28575">
              <a:solidFill>
                <a:srgbClr val="CC3300"/>
              </a:solidFill>
              <a:round/>
              <a:headEnd/>
              <a:tailEnd/>
            </a:ln>
            <a:effectLst/>
          </p:spPr>
          <p:txBody>
            <a:bodyPr/>
            <a:lstStyle/>
            <a:p>
              <a:endParaRPr lang="zh-CN" altLang="en-US"/>
            </a:p>
          </p:txBody>
        </p:sp>
        <p:sp>
          <p:nvSpPr>
            <p:cNvPr id="381961" name="Line 9"/>
            <p:cNvSpPr>
              <a:spLocks noChangeShapeType="1"/>
            </p:cNvSpPr>
            <p:nvPr/>
          </p:nvSpPr>
          <p:spPr bwMode="auto">
            <a:xfrm>
              <a:off x="1769" y="1092"/>
              <a:ext cx="622" cy="339"/>
            </a:xfrm>
            <a:prstGeom prst="line">
              <a:avLst/>
            </a:prstGeom>
            <a:noFill/>
            <a:ln w="28575">
              <a:solidFill>
                <a:srgbClr val="CC3300"/>
              </a:solidFill>
              <a:round/>
              <a:headEnd/>
              <a:tailEnd/>
            </a:ln>
            <a:effectLst/>
          </p:spPr>
          <p:txBody>
            <a:bodyPr/>
            <a:lstStyle/>
            <a:p>
              <a:endParaRPr lang="zh-CN" altLang="en-US"/>
            </a:p>
          </p:txBody>
        </p:sp>
        <p:sp>
          <p:nvSpPr>
            <p:cNvPr id="381962" name="Line 10"/>
            <p:cNvSpPr>
              <a:spLocks noChangeShapeType="1"/>
            </p:cNvSpPr>
            <p:nvPr/>
          </p:nvSpPr>
          <p:spPr bwMode="auto">
            <a:xfrm flipV="1">
              <a:off x="2395" y="595"/>
              <a:ext cx="348" cy="0"/>
            </a:xfrm>
            <a:prstGeom prst="line">
              <a:avLst/>
            </a:prstGeom>
            <a:noFill/>
            <a:ln w="28575">
              <a:solidFill>
                <a:srgbClr val="CC3300"/>
              </a:solidFill>
              <a:round/>
              <a:headEnd/>
              <a:tailEnd/>
            </a:ln>
            <a:effectLst/>
          </p:spPr>
          <p:txBody>
            <a:bodyPr/>
            <a:lstStyle/>
            <a:p>
              <a:endParaRPr lang="zh-CN" altLang="en-US"/>
            </a:p>
          </p:txBody>
        </p:sp>
        <p:sp>
          <p:nvSpPr>
            <p:cNvPr id="381963" name="Oval 11"/>
            <p:cNvSpPr>
              <a:spLocks noChangeArrowheads="1"/>
            </p:cNvSpPr>
            <p:nvPr/>
          </p:nvSpPr>
          <p:spPr bwMode="auto">
            <a:xfrm>
              <a:off x="2322" y="1380"/>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1964" name="Oval 12"/>
            <p:cNvSpPr>
              <a:spLocks noChangeArrowheads="1"/>
            </p:cNvSpPr>
            <p:nvPr/>
          </p:nvSpPr>
          <p:spPr bwMode="auto">
            <a:xfrm>
              <a:off x="1211" y="2008"/>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1965" name="Oval 13"/>
            <p:cNvSpPr>
              <a:spLocks noChangeArrowheads="1"/>
            </p:cNvSpPr>
            <p:nvPr/>
          </p:nvSpPr>
          <p:spPr bwMode="auto">
            <a:xfrm>
              <a:off x="3703" y="1106"/>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1966" name="Oval 14"/>
            <p:cNvSpPr>
              <a:spLocks noChangeArrowheads="1"/>
            </p:cNvSpPr>
            <p:nvPr/>
          </p:nvSpPr>
          <p:spPr bwMode="auto">
            <a:xfrm>
              <a:off x="2272" y="526"/>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1967" name="Oval 15"/>
            <p:cNvSpPr>
              <a:spLocks noChangeArrowheads="1"/>
            </p:cNvSpPr>
            <p:nvPr/>
          </p:nvSpPr>
          <p:spPr bwMode="auto">
            <a:xfrm>
              <a:off x="4032" y="1618"/>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1968" name="Oval 16"/>
            <p:cNvSpPr>
              <a:spLocks noChangeArrowheads="1"/>
            </p:cNvSpPr>
            <p:nvPr/>
          </p:nvSpPr>
          <p:spPr bwMode="auto">
            <a:xfrm>
              <a:off x="1065" y="1394"/>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1969" name="Oval 17"/>
            <p:cNvSpPr>
              <a:spLocks noChangeArrowheads="1"/>
            </p:cNvSpPr>
            <p:nvPr/>
          </p:nvSpPr>
          <p:spPr bwMode="auto">
            <a:xfrm>
              <a:off x="1664" y="1006"/>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1970" name="Oval 18"/>
            <p:cNvSpPr>
              <a:spLocks noChangeArrowheads="1"/>
            </p:cNvSpPr>
            <p:nvPr/>
          </p:nvSpPr>
          <p:spPr bwMode="auto">
            <a:xfrm>
              <a:off x="2647" y="2062"/>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1971" name="Oval 19"/>
            <p:cNvSpPr>
              <a:spLocks noChangeArrowheads="1"/>
            </p:cNvSpPr>
            <p:nvPr/>
          </p:nvSpPr>
          <p:spPr bwMode="auto">
            <a:xfrm>
              <a:off x="2743" y="529"/>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381972" name="Text Box 20"/>
            <p:cNvSpPr txBox="1">
              <a:spLocks noChangeArrowheads="1"/>
            </p:cNvSpPr>
            <p:nvPr/>
          </p:nvSpPr>
          <p:spPr bwMode="auto">
            <a:xfrm>
              <a:off x="2062" y="248"/>
              <a:ext cx="502" cy="288"/>
            </a:xfrm>
            <a:prstGeom prst="rect">
              <a:avLst/>
            </a:prstGeom>
            <a:noFill/>
            <a:ln w="9525">
              <a:noFill/>
              <a:miter lim="800000"/>
              <a:headEnd/>
              <a:tailEnd/>
            </a:ln>
            <a:effectLst/>
          </p:spPr>
          <p:txBody>
            <a:bodyPr wrap="none">
              <a:spAutoFit/>
            </a:bodyPr>
            <a:lstStyle/>
            <a:p>
              <a:pPr algn="l"/>
              <a:r>
                <a:rPr kumimoji="1" lang="zh-CN" altLang="en-US" sz="2400" b="1"/>
                <a:t>北京</a:t>
              </a:r>
            </a:p>
          </p:txBody>
        </p:sp>
        <p:sp>
          <p:nvSpPr>
            <p:cNvPr id="381973" name="Text Box 21"/>
            <p:cNvSpPr txBox="1">
              <a:spLocks noChangeArrowheads="1"/>
            </p:cNvSpPr>
            <p:nvPr/>
          </p:nvSpPr>
          <p:spPr bwMode="auto">
            <a:xfrm>
              <a:off x="2560" y="235"/>
              <a:ext cx="502" cy="288"/>
            </a:xfrm>
            <a:prstGeom prst="rect">
              <a:avLst/>
            </a:prstGeom>
            <a:noFill/>
            <a:ln w="9525">
              <a:noFill/>
              <a:miter lim="800000"/>
              <a:headEnd/>
              <a:tailEnd/>
            </a:ln>
            <a:effectLst/>
          </p:spPr>
          <p:txBody>
            <a:bodyPr wrap="none">
              <a:spAutoFit/>
            </a:bodyPr>
            <a:lstStyle/>
            <a:p>
              <a:pPr algn="l"/>
              <a:r>
                <a:rPr kumimoji="1" lang="zh-CN" altLang="en-US" sz="2400" b="1" dirty="0"/>
                <a:t>天津</a:t>
              </a:r>
            </a:p>
          </p:txBody>
        </p:sp>
        <p:sp>
          <p:nvSpPr>
            <p:cNvPr id="381974" name="Text Box 22"/>
            <p:cNvSpPr txBox="1">
              <a:spLocks noChangeArrowheads="1"/>
            </p:cNvSpPr>
            <p:nvPr/>
          </p:nvSpPr>
          <p:spPr bwMode="auto">
            <a:xfrm>
              <a:off x="3832" y="902"/>
              <a:ext cx="502" cy="288"/>
            </a:xfrm>
            <a:prstGeom prst="rect">
              <a:avLst/>
            </a:prstGeom>
            <a:noFill/>
            <a:ln w="9525">
              <a:noFill/>
              <a:miter lim="800000"/>
              <a:headEnd/>
              <a:tailEnd/>
            </a:ln>
            <a:effectLst/>
          </p:spPr>
          <p:txBody>
            <a:bodyPr wrap="none">
              <a:spAutoFit/>
            </a:bodyPr>
            <a:lstStyle/>
            <a:p>
              <a:pPr algn="l"/>
              <a:r>
                <a:rPr kumimoji="1" lang="zh-CN" altLang="en-US" sz="2400" b="1"/>
                <a:t>南京</a:t>
              </a:r>
            </a:p>
          </p:txBody>
        </p:sp>
        <p:sp>
          <p:nvSpPr>
            <p:cNvPr id="381975" name="Text Box 23"/>
            <p:cNvSpPr txBox="1">
              <a:spLocks noChangeArrowheads="1"/>
            </p:cNvSpPr>
            <p:nvPr/>
          </p:nvSpPr>
          <p:spPr bwMode="auto">
            <a:xfrm>
              <a:off x="4169" y="1532"/>
              <a:ext cx="502" cy="288"/>
            </a:xfrm>
            <a:prstGeom prst="rect">
              <a:avLst/>
            </a:prstGeom>
            <a:noFill/>
            <a:ln w="9525">
              <a:noFill/>
              <a:miter lim="800000"/>
              <a:headEnd/>
              <a:tailEnd/>
            </a:ln>
            <a:effectLst/>
          </p:spPr>
          <p:txBody>
            <a:bodyPr wrap="none">
              <a:spAutoFit/>
            </a:bodyPr>
            <a:lstStyle/>
            <a:p>
              <a:pPr algn="l"/>
              <a:r>
                <a:rPr kumimoji="1" lang="zh-CN" altLang="en-US" sz="2400" b="1"/>
                <a:t>上海</a:t>
              </a:r>
            </a:p>
          </p:txBody>
        </p:sp>
        <p:sp>
          <p:nvSpPr>
            <p:cNvPr id="381976" name="Text Box 24"/>
            <p:cNvSpPr txBox="1">
              <a:spLocks noChangeArrowheads="1"/>
            </p:cNvSpPr>
            <p:nvPr/>
          </p:nvSpPr>
          <p:spPr bwMode="auto">
            <a:xfrm>
              <a:off x="2780" y="2099"/>
              <a:ext cx="502" cy="288"/>
            </a:xfrm>
            <a:prstGeom prst="rect">
              <a:avLst/>
            </a:prstGeom>
            <a:noFill/>
            <a:ln w="9525">
              <a:noFill/>
              <a:miter lim="800000"/>
              <a:headEnd/>
              <a:tailEnd/>
            </a:ln>
            <a:effectLst/>
          </p:spPr>
          <p:txBody>
            <a:bodyPr wrap="none">
              <a:spAutoFit/>
            </a:bodyPr>
            <a:lstStyle/>
            <a:p>
              <a:pPr algn="l"/>
              <a:r>
                <a:rPr kumimoji="1" lang="zh-CN" altLang="en-US" sz="2400" b="1"/>
                <a:t>广州</a:t>
              </a:r>
            </a:p>
          </p:txBody>
        </p:sp>
        <p:sp>
          <p:nvSpPr>
            <p:cNvPr id="381977" name="Text Box 25"/>
            <p:cNvSpPr txBox="1">
              <a:spLocks noChangeArrowheads="1"/>
            </p:cNvSpPr>
            <p:nvPr/>
          </p:nvSpPr>
          <p:spPr bwMode="auto">
            <a:xfrm>
              <a:off x="1179" y="791"/>
              <a:ext cx="502" cy="288"/>
            </a:xfrm>
            <a:prstGeom prst="rect">
              <a:avLst/>
            </a:prstGeom>
            <a:noFill/>
            <a:ln w="9525">
              <a:noFill/>
              <a:miter lim="800000"/>
              <a:headEnd/>
              <a:tailEnd/>
            </a:ln>
            <a:effectLst/>
          </p:spPr>
          <p:txBody>
            <a:bodyPr wrap="none">
              <a:spAutoFit/>
            </a:bodyPr>
            <a:lstStyle/>
            <a:p>
              <a:pPr algn="l"/>
              <a:r>
                <a:rPr kumimoji="1" lang="zh-CN" altLang="en-US" sz="2400" b="1"/>
                <a:t>西安</a:t>
              </a:r>
            </a:p>
          </p:txBody>
        </p:sp>
        <p:sp>
          <p:nvSpPr>
            <p:cNvPr id="381978" name="Text Box 26"/>
            <p:cNvSpPr txBox="1">
              <a:spLocks noChangeArrowheads="1"/>
            </p:cNvSpPr>
            <p:nvPr/>
          </p:nvSpPr>
          <p:spPr bwMode="auto">
            <a:xfrm>
              <a:off x="558" y="1277"/>
              <a:ext cx="502" cy="288"/>
            </a:xfrm>
            <a:prstGeom prst="rect">
              <a:avLst/>
            </a:prstGeom>
            <a:noFill/>
            <a:ln w="9525">
              <a:noFill/>
              <a:miter lim="800000"/>
              <a:headEnd/>
              <a:tailEnd/>
            </a:ln>
            <a:effectLst/>
          </p:spPr>
          <p:txBody>
            <a:bodyPr wrap="none">
              <a:spAutoFit/>
            </a:bodyPr>
            <a:lstStyle/>
            <a:p>
              <a:pPr algn="l"/>
              <a:r>
                <a:rPr kumimoji="1" lang="zh-CN" altLang="en-US" sz="2400" b="1"/>
                <a:t>成都</a:t>
              </a:r>
            </a:p>
          </p:txBody>
        </p:sp>
        <p:sp>
          <p:nvSpPr>
            <p:cNvPr id="381979" name="Text Box 27"/>
            <p:cNvSpPr txBox="1">
              <a:spLocks noChangeArrowheads="1"/>
            </p:cNvSpPr>
            <p:nvPr/>
          </p:nvSpPr>
          <p:spPr bwMode="auto">
            <a:xfrm>
              <a:off x="723" y="1935"/>
              <a:ext cx="502" cy="288"/>
            </a:xfrm>
            <a:prstGeom prst="rect">
              <a:avLst/>
            </a:prstGeom>
            <a:noFill/>
            <a:ln w="9525">
              <a:noFill/>
              <a:miter lim="800000"/>
              <a:headEnd/>
              <a:tailEnd/>
            </a:ln>
            <a:effectLst/>
          </p:spPr>
          <p:txBody>
            <a:bodyPr wrap="none">
              <a:spAutoFit/>
            </a:bodyPr>
            <a:lstStyle/>
            <a:p>
              <a:pPr algn="l"/>
              <a:r>
                <a:rPr kumimoji="1" lang="zh-CN" altLang="en-US" sz="2400" b="1"/>
                <a:t>昆明</a:t>
              </a:r>
            </a:p>
          </p:txBody>
        </p:sp>
        <p:sp>
          <p:nvSpPr>
            <p:cNvPr id="381980" name="Text Box 28"/>
            <p:cNvSpPr txBox="1">
              <a:spLocks noChangeArrowheads="1"/>
            </p:cNvSpPr>
            <p:nvPr/>
          </p:nvSpPr>
          <p:spPr bwMode="auto">
            <a:xfrm>
              <a:off x="2368" y="1103"/>
              <a:ext cx="502" cy="288"/>
            </a:xfrm>
            <a:prstGeom prst="rect">
              <a:avLst/>
            </a:prstGeom>
            <a:noFill/>
            <a:ln w="9525">
              <a:noFill/>
              <a:miter lim="800000"/>
              <a:headEnd/>
              <a:tailEnd/>
            </a:ln>
            <a:effectLst/>
          </p:spPr>
          <p:txBody>
            <a:bodyPr wrap="none">
              <a:spAutoFit/>
            </a:bodyPr>
            <a:lstStyle/>
            <a:p>
              <a:pPr algn="l"/>
              <a:r>
                <a:rPr kumimoji="1" lang="zh-CN" altLang="en-US" sz="2400" b="1"/>
                <a:t>武汉</a:t>
              </a:r>
            </a:p>
          </p:txBody>
        </p:sp>
        <p:sp>
          <p:nvSpPr>
            <p:cNvPr id="381981" name="Text Box 29"/>
            <p:cNvSpPr txBox="1">
              <a:spLocks noChangeArrowheads="1"/>
            </p:cNvSpPr>
            <p:nvPr/>
          </p:nvSpPr>
          <p:spPr bwMode="auto">
            <a:xfrm>
              <a:off x="2455" y="563"/>
              <a:ext cx="212" cy="288"/>
            </a:xfrm>
            <a:prstGeom prst="rect">
              <a:avLst/>
            </a:prstGeom>
            <a:noFill/>
            <a:ln w="9525">
              <a:noFill/>
              <a:miter lim="800000"/>
              <a:headEnd/>
              <a:tailEnd/>
            </a:ln>
            <a:effectLst/>
          </p:spPr>
          <p:txBody>
            <a:bodyPr wrap="none">
              <a:spAutoFit/>
            </a:bodyPr>
            <a:lstStyle/>
            <a:p>
              <a:pPr algn="l"/>
              <a:r>
                <a:rPr kumimoji="1" lang="en-US" altLang="zh-CN" sz="2400" b="1"/>
                <a:t>7</a:t>
              </a:r>
            </a:p>
          </p:txBody>
        </p:sp>
        <p:sp>
          <p:nvSpPr>
            <p:cNvPr id="381982" name="Text Box 30"/>
            <p:cNvSpPr txBox="1">
              <a:spLocks noChangeArrowheads="1"/>
            </p:cNvSpPr>
            <p:nvPr/>
          </p:nvSpPr>
          <p:spPr bwMode="auto">
            <a:xfrm>
              <a:off x="3927" y="1221"/>
              <a:ext cx="212" cy="288"/>
            </a:xfrm>
            <a:prstGeom prst="rect">
              <a:avLst/>
            </a:prstGeom>
            <a:noFill/>
            <a:ln w="9525">
              <a:noFill/>
              <a:miter lim="800000"/>
              <a:headEnd/>
              <a:tailEnd/>
            </a:ln>
            <a:effectLst/>
          </p:spPr>
          <p:txBody>
            <a:bodyPr wrap="none">
              <a:spAutoFit/>
            </a:bodyPr>
            <a:lstStyle/>
            <a:p>
              <a:pPr algn="l"/>
              <a:r>
                <a:rPr kumimoji="1" lang="en-US" altLang="zh-CN" sz="2400" b="1"/>
                <a:t>6</a:t>
              </a:r>
            </a:p>
          </p:txBody>
        </p:sp>
        <p:sp>
          <p:nvSpPr>
            <p:cNvPr id="381983" name="Text Box 31"/>
            <p:cNvSpPr txBox="1">
              <a:spLocks noChangeArrowheads="1"/>
            </p:cNvSpPr>
            <p:nvPr/>
          </p:nvSpPr>
          <p:spPr bwMode="auto">
            <a:xfrm>
              <a:off x="2372" y="800"/>
              <a:ext cx="308" cy="288"/>
            </a:xfrm>
            <a:prstGeom prst="rect">
              <a:avLst/>
            </a:prstGeom>
            <a:noFill/>
            <a:ln w="9525">
              <a:noFill/>
              <a:miter lim="800000"/>
              <a:headEnd/>
              <a:tailEnd/>
            </a:ln>
            <a:effectLst/>
          </p:spPr>
          <p:txBody>
            <a:bodyPr wrap="none">
              <a:spAutoFit/>
            </a:bodyPr>
            <a:lstStyle/>
            <a:p>
              <a:pPr algn="l"/>
              <a:r>
                <a:rPr kumimoji="1" lang="en-US" altLang="zh-CN" sz="2400" b="1"/>
                <a:t>24</a:t>
              </a:r>
            </a:p>
          </p:txBody>
        </p:sp>
        <p:sp>
          <p:nvSpPr>
            <p:cNvPr id="381984" name="Text Box 32"/>
            <p:cNvSpPr txBox="1">
              <a:spLocks noChangeArrowheads="1"/>
            </p:cNvSpPr>
            <p:nvPr/>
          </p:nvSpPr>
          <p:spPr bwMode="auto">
            <a:xfrm>
              <a:off x="2967" y="1021"/>
              <a:ext cx="308" cy="288"/>
            </a:xfrm>
            <a:prstGeom prst="rect">
              <a:avLst/>
            </a:prstGeom>
            <a:noFill/>
            <a:ln w="9525">
              <a:noFill/>
              <a:miter lim="800000"/>
              <a:headEnd/>
              <a:tailEnd/>
            </a:ln>
            <a:effectLst/>
          </p:spPr>
          <p:txBody>
            <a:bodyPr wrap="none">
              <a:spAutoFit/>
            </a:bodyPr>
            <a:lstStyle/>
            <a:p>
              <a:pPr algn="l"/>
              <a:r>
                <a:rPr kumimoji="1" lang="en-US" altLang="zh-CN" sz="2400" b="1"/>
                <a:t>19</a:t>
              </a:r>
            </a:p>
          </p:txBody>
        </p:sp>
        <p:sp>
          <p:nvSpPr>
            <p:cNvPr id="381985" name="Text Box 33"/>
            <p:cNvSpPr txBox="1">
              <a:spLocks noChangeArrowheads="1"/>
            </p:cNvSpPr>
            <p:nvPr/>
          </p:nvSpPr>
          <p:spPr bwMode="auto">
            <a:xfrm>
              <a:off x="2565" y="1633"/>
              <a:ext cx="308" cy="288"/>
            </a:xfrm>
            <a:prstGeom prst="rect">
              <a:avLst/>
            </a:prstGeom>
            <a:noFill/>
            <a:ln w="9525">
              <a:noFill/>
              <a:miter lim="800000"/>
              <a:headEnd/>
              <a:tailEnd/>
            </a:ln>
            <a:effectLst/>
          </p:spPr>
          <p:txBody>
            <a:bodyPr wrap="none">
              <a:spAutoFit/>
            </a:bodyPr>
            <a:lstStyle/>
            <a:p>
              <a:pPr algn="l"/>
              <a:r>
                <a:rPr kumimoji="1" lang="en-US" altLang="zh-CN" sz="2400" b="1"/>
                <a:t>22</a:t>
              </a:r>
            </a:p>
          </p:txBody>
        </p:sp>
        <p:sp>
          <p:nvSpPr>
            <p:cNvPr id="381986" name="Text Box 34"/>
            <p:cNvSpPr txBox="1">
              <a:spLocks noChangeArrowheads="1"/>
            </p:cNvSpPr>
            <p:nvPr/>
          </p:nvSpPr>
          <p:spPr bwMode="auto">
            <a:xfrm>
              <a:off x="1961" y="957"/>
              <a:ext cx="308" cy="288"/>
            </a:xfrm>
            <a:prstGeom prst="rect">
              <a:avLst/>
            </a:prstGeom>
            <a:noFill/>
            <a:ln w="9525">
              <a:noFill/>
              <a:miter lim="800000"/>
              <a:headEnd/>
              <a:tailEnd/>
            </a:ln>
            <a:effectLst/>
          </p:spPr>
          <p:txBody>
            <a:bodyPr wrap="none">
              <a:spAutoFit/>
            </a:bodyPr>
            <a:lstStyle/>
            <a:p>
              <a:pPr algn="l"/>
              <a:r>
                <a:rPr kumimoji="1" lang="en-US" altLang="zh-CN" sz="2400" b="1"/>
                <a:t>22</a:t>
              </a:r>
            </a:p>
          </p:txBody>
        </p:sp>
        <p:sp>
          <p:nvSpPr>
            <p:cNvPr id="381987" name="Text Box 35"/>
            <p:cNvSpPr txBox="1">
              <a:spLocks noChangeArrowheads="1"/>
            </p:cNvSpPr>
            <p:nvPr/>
          </p:nvSpPr>
          <p:spPr bwMode="auto">
            <a:xfrm>
              <a:off x="1138" y="1029"/>
              <a:ext cx="308" cy="288"/>
            </a:xfrm>
            <a:prstGeom prst="rect">
              <a:avLst/>
            </a:prstGeom>
            <a:noFill/>
            <a:ln w="9525">
              <a:noFill/>
              <a:miter lim="800000"/>
              <a:headEnd/>
              <a:tailEnd/>
            </a:ln>
            <a:effectLst/>
          </p:spPr>
          <p:txBody>
            <a:bodyPr wrap="none">
              <a:spAutoFit/>
            </a:bodyPr>
            <a:lstStyle/>
            <a:p>
              <a:pPr algn="l"/>
              <a:r>
                <a:rPr kumimoji="1" lang="en-US" altLang="zh-CN" sz="2400" b="1"/>
                <a:t>19</a:t>
              </a:r>
            </a:p>
          </p:txBody>
        </p:sp>
        <p:sp>
          <p:nvSpPr>
            <p:cNvPr id="381988" name="Text Box 36"/>
            <p:cNvSpPr txBox="1">
              <a:spLocks noChangeArrowheads="1"/>
            </p:cNvSpPr>
            <p:nvPr/>
          </p:nvSpPr>
          <p:spPr bwMode="auto">
            <a:xfrm>
              <a:off x="891" y="1650"/>
              <a:ext cx="308" cy="288"/>
            </a:xfrm>
            <a:prstGeom prst="rect">
              <a:avLst/>
            </a:prstGeom>
            <a:noFill/>
            <a:ln w="9525">
              <a:noFill/>
              <a:miter lim="800000"/>
              <a:headEnd/>
              <a:tailEnd/>
            </a:ln>
            <a:effectLst/>
          </p:spPr>
          <p:txBody>
            <a:bodyPr wrap="none">
              <a:spAutoFit/>
            </a:bodyPr>
            <a:lstStyle/>
            <a:p>
              <a:pPr algn="l"/>
              <a:r>
                <a:rPr kumimoji="1" lang="en-US" altLang="zh-CN" sz="2400" b="1"/>
                <a:t>31</a:t>
              </a:r>
            </a:p>
          </p:txBody>
        </p:sp>
      </p:grpSp>
      <p:sp>
        <p:nvSpPr>
          <p:cNvPr id="382042" name="Freeform 90"/>
          <p:cNvSpPr>
            <a:spLocks/>
          </p:cNvSpPr>
          <p:nvPr/>
        </p:nvSpPr>
        <p:spPr bwMode="auto">
          <a:xfrm>
            <a:off x="263466" y="2147889"/>
            <a:ext cx="7901047" cy="2522554"/>
          </a:xfrm>
          <a:custGeom>
            <a:avLst/>
            <a:gdLst/>
            <a:ahLst/>
            <a:cxnLst>
              <a:cxn ang="0">
                <a:pos x="4690" y="0"/>
              </a:cxn>
              <a:cxn ang="0">
                <a:pos x="4187" y="457"/>
              </a:cxn>
              <a:cxn ang="0">
                <a:pos x="3382" y="713"/>
              </a:cxn>
              <a:cxn ang="0">
                <a:pos x="2825" y="786"/>
              </a:cxn>
              <a:cxn ang="0">
                <a:pos x="2505" y="805"/>
              </a:cxn>
              <a:cxn ang="0">
                <a:pos x="2422" y="1024"/>
              </a:cxn>
              <a:cxn ang="0">
                <a:pos x="2267" y="1125"/>
              </a:cxn>
              <a:cxn ang="0">
                <a:pos x="1517" y="1234"/>
              </a:cxn>
              <a:cxn ang="0">
                <a:pos x="795" y="1308"/>
              </a:cxn>
              <a:cxn ang="0">
                <a:pos x="128" y="1582"/>
              </a:cxn>
              <a:cxn ang="0">
                <a:pos x="27" y="1646"/>
              </a:cxn>
            </a:cxnLst>
            <a:rect l="0" t="0" r="r" b="b"/>
            <a:pathLst>
              <a:path w="4690" h="1646">
                <a:moveTo>
                  <a:pt x="4690" y="0"/>
                </a:moveTo>
                <a:cubicBezTo>
                  <a:pt x="4547" y="169"/>
                  <a:pt x="4405" y="338"/>
                  <a:pt x="4187" y="457"/>
                </a:cubicBezTo>
                <a:cubicBezTo>
                  <a:pt x="3969" y="576"/>
                  <a:pt x="3609" y="658"/>
                  <a:pt x="3382" y="713"/>
                </a:cubicBezTo>
                <a:cubicBezTo>
                  <a:pt x="3155" y="768"/>
                  <a:pt x="2971" y="771"/>
                  <a:pt x="2825" y="786"/>
                </a:cubicBezTo>
                <a:cubicBezTo>
                  <a:pt x="2679" y="801"/>
                  <a:pt x="2572" y="765"/>
                  <a:pt x="2505" y="805"/>
                </a:cubicBezTo>
                <a:cubicBezTo>
                  <a:pt x="2438" y="845"/>
                  <a:pt x="2462" y="971"/>
                  <a:pt x="2422" y="1024"/>
                </a:cubicBezTo>
                <a:cubicBezTo>
                  <a:pt x="2382" y="1077"/>
                  <a:pt x="2418" y="1090"/>
                  <a:pt x="2267" y="1125"/>
                </a:cubicBezTo>
                <a:cubicBezTo>
                  <a:pt x="2116" y="1160"/>
                  <a:pt x="1762" y="1204"/>
                  <a:pt x="1517" y="1234"/>
                </a:cubicBezTo>
                <a:cubicBezTo>
                  <a:pt x="1272" y="1264"/>
                  <a:pt x="1026" y="1250"/>
                  <a:pt x="795" y="1308"/>
                </a:cubicBezTo>
                <a:cubicBezTo>
                  <a:pt x="564" y="1366"/>
                  <a:pt x="256" y="1526"/>
                  <a:pt x="128" y="1582"/>
                </a:cubicBezTo>
                <a:cubicBezTo>
                  <a:pt x="0" y="1638"/>
                  <a:pt x="44" y="1635"/>
                  <a:pt x="27" y="1646"/>
                </a:cubicBezTo>
              </a:path>
            </a:pathLst>
          </a:custGeom>
          <a:noFill/>
          <a:ln w="28575" cap="flat" cmpd="sng">
            <a:solidFill>
              <a:srgbClr val="FFFF00"/>
            </a:solidFill>
            <a:prstDash val="dash"/>
            <a:round/>
            <a:headEnd/>
            <a:tailEnd/>
          </a:ln>
          <a:effectLst/>
        </p:spPr>
        <p:txBody>
          <a:bodyPr/>
          <a:lstStyle/>
          <a:p>
            <a:endParaRPr lang="zh-CN" altLang="en-US" dirty="0">
              <a:solidFill>
                <a:srgbClr val="FFFF00"/>
              </a:solidFill>
            </a:endParaRPr>
          </a:p>
        </p:txBody>
      </p:sp>
      <p:grpSp>
        <p:nvGrpSpPr>
          <p:cNvPr id="93" name="Group 3"/>
          <p:cNvGrpSpPr>
            <a:grpSpLocks/>
          </p:cNvGrpSpPr>
          <p:nvPr/>
        </p:nvGrpSpPr>
        <p:grpSpPr bwMode="auto">
          <a:xfrm>
            <a:off x="117414" y="179343"/>
            <a:ext cx="6529388" cy="3416300"/>
            <a:chOff x="558" y="235"/>
            <a:chExt cx="4113" cy="2152"/>
          </a:xfrm>
        </p:grpSpPr>
        <p:sp>
          <p:nvSpPr>
            <p:cNvPr id="94" name="Line 4"/>
            <p:cNvSpPr>
              <a:spLocks noChangeShapeType="1"/>
            </p:cNvSpPr>
            <p:nvPr/>
          </p:nvSpPr>
          <p:spPr bwMode="auto">
            <a:xfrm>
              <a:off x="2399" y="1467"/>
              <a:ext cx="313" cy="650"/>
            </a:xfrm>
            <a:prstGeom prst="line">
              <a:avLst/>
            </a:prstGeom>
            <a:noFill/>
            <a:ln w="28575">
              <a:solidFill>
                <a:srgbClr val="CC3300"/>
              </a:solidFill>
              <a:round/>
              <a:headEnd/>
              <a:tailEnd/>
            </a:ln>
            <a:effectLst/>
          </p:spPr>
          <p:txBody>
            <a:bodyPr/>
            <a:lstStyle/>
            <a:p>
              <a:endParaRPr lang="zh-CN" altLang="en-US"/>
            </a:p>
          </p:txBody>
        </p:sp>
        <p:sp>
          <p:nvSpPr>
            <p:cNvPr id="95" name="Line 5"/>
            <p:cNvSpPr>
              <a:spLocks noChangeShapeType="1"/>
            </p:cNvSpPr>
            <p:nvPr/>
          </p:nvSpPr>
          <p:spPr bwMode="auto">
            <a:xfrm flipV="1">
              <a:off x="1170" y="1079"/>
              <a:ext cx="531" cy="347"/>
            </a:xfrm>
            <a:prstGeom prst="line">
              <a:avLst/>
            </a:prstGeom>
            <a:noFill/>
            <a:ln w="28575">
              <a:solidFill>
                <a:srgbClr val="CC3300"/>
              </a:solidFill>
              <a:round/>
              <a:headEnd/>
              <a:tailEnd/>
            </a:ln>
            <a:effectLst/>
          </p:spPr>
          <p:txBody>
            <a:bodyPr/>
            <a:lstStyle/>
            <a:p>
              <a:endParaRPr lang="zh-CN" altLang="en-US"/>
            </a:p>
          </p:txBody>
        </p:sp>
        <p:sp>
          <p:nvSpPr>
            <p:cNvPr id="96" name="Line 6"/>
            <p:cNvSpPr>
              <a:spLocks noChangeShapeType="1"/>
            </p:cNvSpPr>
            <p:nvPr/>
          </p:nvSpPr>
          <p:spPr bwMode="auto">
            <a:xfrm flipV="1">
              <a:off x="1769" y="618"/>
              <a:ext cx="540" cy="411"/>
            </a:xfrm>
            <a:prstGeom prst="line">
              <a:avLst/>
            </a:prstGeom>
            <a:noFill/>
            <a:ln w="28575">
              <a:solidFill>
                <a:srgbClr val="CC3300"/>
              </a:solidFill>
              <a:round/>
              <a:headEnd/>
              <a:tailEnd/>
            </a:ln>
            <a:effectLst/>
          </p:spPr>
          <p:txBody>
            <a:bodyPr/>
            <a:lstStyle/>
            <a:p>
              <a:endParaRPr lang="zh-CN" altLang="en-US"/>
            </a:p>
          </p:txBody>
        </p:sp>
        <p:sp>
          <p:nvSpPr>
            <p:cNvPr id="97" name="Line 7"/>
            <p:cNvSpPr>
              <a:spLocks noChangeShapeType="1"/>
            </p:cNvSpPr>
            <p:nvPr/>
          </p:nvSpPr>
          <p:spPr bwMode="auto">
            <a:xfrm flipH="1" flipV="1">
              <a:off x="1121" y="1467"/>
              <a:ext cx="145" cy="576"/>
            </a:xfrm>
            <a:prstGeom prst="line">
              <a:avLst/>
            </a:prstGeom>
            <a:noFill/>
            <a:ln w="28575">
              <a:solidFill>
                <a:srgbClr val="CC3300"/>
              </a:solidFill>
              <a:round/>
              <a:headEnd/>
              <a:tailEnd/>
            </a:ln>
            <a:effectLst/>
          </p:spPr>
          <p:txBody>
            <a:bodyPr/>
            <a:lstStyle/>
            <a:p>
              <a:endParaRPr lang="zh-CN" altLang="en-US"/>
            </a:p>
          </p:txBody>
        </p:sp>
        <p:sp>
          <p:nvSpPr>
            <p:cNvPr id="98" name="Line 8"/>
            <p:cNvSpPr>
              <a:spLocks noChangeShapeType="1"/>
            </p:cNvSpPr>
            <p:nvPr/>
          </p:nvSpPr>
          <p:spPr bwMode="auto">
            <a:xfrm flipV="1">
              <a:off x="1330" y="1476"/>
              <a:ext cx="1025" cy="576"/>
            </a:xfrm>
            <a:prstGeom prst="line">
              <a:avLst/>
            </a:prstGeom>
            <a:noFill/>
            <a:ln w="28575">
              <a:solidFill>
                <a:srgbClr val="CC3300"/>
              </a:solidFill>
              <a:round/>
              <a:headEnd/>
              <a:tailEnd/>
            </a:ln>
            <a:effectLst/>
          </p:spPr>
          <p:txBody>
            <a:bodyPr/>
            <a:lstStyle/>
            <a:p>
              <a:endParaRPr lang="zh-CN" altLang="en-US"/>
            </a:p>
          </p:txBody>
        </p:sp>
        <p:sp>
          <p:nvSpPr>
            <p:cNvPr id="99" name="Line 9"/>
            <p:cNvSpPr>
              <a:spLocks noChangeShapeType="1"/>
            </p:cNvSpPr>
            <p:nvPr/>
          </p:nvSpPr>
          <p:spPr bwMode="auto">
            <a:xfrm>
              <a:off x="2354" y="626"/>
              <a:ext cx="28" cy="778"/>
            </a:xfrm>
            <a:prstGeom prst="line">
              <a:avLst/>
            </a:prstGeom>
            <a:noFill/>
            <a:ln w="28575">
              <a:solidFill>
                <a:srgbClr val="CC3300"/>
              </a:solidFill>
              <a:round/>
              <a:headEnd/>
              <a:tailEnd/>
            </a:ln>
            <a:effectLst/>
          </p:spPr>
          <p:txBody>
            <a:bodyPr/>
            <a:lstStyle/>
            <a:p>
              <a:endParaRPr lang="zh-CN" altLang="en-US"/>
            </a:p>
          </p:txBody>
        </p:sp>
        <p:sp>
          <p:nvSpPr>
            <p:cNvPr id="100" name="Line 10"/>
            <p:cNvSpPr>
              <a:spLocks noChangeShapeType="1"/>
            </p:cNvSpPr>
            <p:nvPr/>
          </p:nvSpPr>
          <p:spPr bwMode="auto">
            <a:xfrm flipV="1">
              <a:off x="2427" y="1185"/>
              <a:ext cx="1299" cy="264"/>
            </a:xfrm>
            <a:prstGeom prst="line">
              <a:avLst/>
            </a:prstGeom>
            <a:noFill/>
            <a:ln w="28575">
              <a:solidFill>
                <a:srgbClr val="CC3300"/>
              </a:solidFill>
              <a:round/>
              <a:headEnd/>
              <a:tailEnd/>
            </a:ln>
            <a:effectLst/>
          </p:spPr>
          <p:txBody>
            <a:bodyPr/>
            <a:lstStyle/>
            <a:p>
              <a:endParaRPr lang="zh-CN" altLang="en-US"/>
            </a:p>
          </p:txBody>
        </p:sp>
        <p:sp>
          <p:nvSpPr>
            <p:cNvPr id="101" name="Line 11"/>
            <p:cNvSpPr>
              <a:spLocks noChangeShapeType="1"/>
            </p:cNvSpPr>
            <p:nvPr/>
          </p:nvSpPr>
          <p:spPr bwMode="auto">
            <a:xfrm flipV="1">
              <a:off x="2730" y="1211"/>
              <a:ext cx="1024" cy="896"/>
            </a:xfrm>
            <a:prstGeom prst="line">
              <a:avLst/>
            </a:prstGeom>
            <a:noFill/>
            <a:ln w="28575">
              <a:solidFill>
                <a:srgbClr val="CC3300"/>
              </a:solidFill>
              <a:round/>
              <a:headEnd/>
              <a:tailEnd/>
            </a:ln>
            <a:effectLst/>
          </p:spPr>
          <p:txBody>
            <a:bodyPr/>
            <a:lstStyle/>
            <a:p>
              <a:endParaRPr lang="zh-CN" altLang="en-US"/>
            </a:p>
          </p:txBody>
        </p:sp>
        <p:sp>
          <p:nvSpPr>
            <p:cNvPr id="102" name="Line 12"/>
            <p:cNvSpPr>
              <a:spLocks noChangeShapeType="1"/>
            </p:cNvSpPr>
            <p:nvPr/>
          </p:nvSpPr>
          <p:spPr bwMode="auto">
            <a:xfrm>
              <a:off x="3790" y="1203"/>
              <a:ext cx="284" cy="439"/>
            </a:xfrm>
            <a:prstGeom prst="line">
              <a:avLst/>
            </a:prstGeom>
            <a:noFill/>
            <a:ln w="28575">
              <a:solidFill>
                <a:srgbClr val="CC3300"/>
              </a:solidFill>
              <a:round/>
              <a:headEnd/>
              <a:tailEnd/>
            </a:ln>
            <a:effectLst/>
          </p:spPr>
          <p:txBody>
            <a:bodyPr/>
            <a:lstStyle/>
            <a:p>
              <a:endParaRPr lang="zh-CN" altLang="en-US"/>
            </a:p>
          </p:txBody>
        </p:sp>
        <p:sp>
          <p:nvSpPr>
            <p:cNvPr id="103" name="Line 13"/>
            <p:cNvSpPr>
              <a:spLocks noChangeShapeType="1"/>
            </p:cNvSpPr>
            <p:nvPr/>
          </p:nvSpPr>
          <p:spPr bwMode="auto">
            <a:xfrm flipV="1">
              <a:off x="2757" y="1696"/>
              <a:ext cx="1326" cy="438"/>
            </a:xfrm>
            <a:prstGeom prst="line">
              <a:avLst/>
            </a:prstGeom>
            <a:noFill/>
            <a:ln w="28575">
              <a:solidFill>
                <a:srgbClr val="CC3300"/>
              </a:solidFill>
              <a:round/>
              <a:headEnd/>
              <a:tailEnd/>
            </a:ln>
            <a:effectLst/>
          </p:spPr>
          <p:txBody>
            <a:bodyPr/>
            <a:lstStyle/>
            <a:p>
              <a:endParaRPr lang="zh-CN" altLang="en-US"/>
            </a:p>
          </p:txBody>
        </p:sp>
        <p:sp>
          <p:nvSpPr>
            <p:cNvPr id="104" name="Line 14"/>
            <p:cNvSpPr>
              <a:spLocks noChangeShapeType="1"/>
            </p:cNvSpPr>
            <p:nvPr/>
          </p:nvSpPr>
          <p:spPr bwMode="auto">
            <a:xfrm>
              <a:off x="1330" y="2080"/>
              <a:ext cx="1336" cy="37"/>
            </a:xfrm>
            <a:prstGeom prst="line">
              <a:avLst/>
            </a:prstGeom>
            <a:noFill/>
            <a:ln w="28575">
              <a:solidFill>
                <a:srgbClr val="CC3300"/>
              </a:solidFill>
              <a:round/>
              <a:headEnd/>
              <a:tailEnd/>
            </a:ln>
            <a:effectLst/>
          </p:spPr>
          <p:txBody>
            <a:bodyPr/>
            <a:lstStyle/>
            <a:p>
              <a:endParaRPr lang="zh-CN" altLang="en-US"/>
            </a:p>
          </p:txBody>
        </p:sp>
        <p:sp>
          <p:nvSpPr>
            <p:cNvPr id="105" name="Line 15"/>
            <p:cNvSpPr>
              <a:spLocks noChangeShapeType="1"/>
            </p:cNvSpPr>
            <p:nvPr/>
          </p:nvSpPr>
          <p:spPr bwMode="auto">
            <a:xfrm flipV="1">
              <a:off x="1174" y="1431"/>
              <a:ext cx="1189" cy="36"/>
            </a:xfrm>
            <a:prstGeom prst="line">
              <a:avLst/>
            </a:prstGeom>
            <a:noFill/>
            <a:ln w="28575">
              <a:solidFill>
                <a:srgbClr val="CC3300"/>
              </a:solidFill>
              <a:round/>
              <a:headEnd/>
              <a:tailEnd/>
            </a:ln>
            <a:effectLst/>
          </p:spPr>
          <p:txBody>
            <a:bodyPr/>
            <a:lstStyle/>
            <a:p>
              <a:endParaRPr lang="zh-CN" altLang="en-US"/>
            </a:p>
          </p:txBody>
        </p:sp>
        <p:sp>
          <p:nvSpPr>
            <p:cNvPr id="106" name="Line 16"/>
            <p:cNvSpPr>
              <a:spLocks noChangeShapeType="1"/>
            </p:cNvSpPr>
            <p:nvPr/>
          </p:nvSpPr>
          <p:spPr bwMode="auto">
            <a:xfrm>
              <a:off x="1769" y="1092"/>
              <a:ext cx="622" cy="339"/>
            </a:xfrm>
            <a:prstGeom prst="line">
              <a:avLst/>
            </a:prstGeom>
            <a:noFill/>
            <a:ln w="28575">
              <a:solidFill>
                <a:srgbClr val="CC3300"/>
              </a:solidFill>
              <a:round/>
              <a:headEnd/>
              <a:tailEnd/>
            </a:ln>
            <a:effectLst/>
          </p:spPr>
          <p:txBody>
            <a:bodyPr/>
            <a:lstStyle/>
            <a:p>
              <a:endParaRPr lang="zh-CN" altLang="en-US"/>
            </a:p>
          </p:txBody>
        </p:sp>
        <p:sp>
          <p:nvSpPr>
            <p:cNvPr id="107" name="Line 17"/>
            <p:cNvSpPr>
              <a:spLocks noChangeShapeType="1"/>
            </p:cNvSpPr>
            <p:nvPr/>
          </p:nvSpPr>
          <p:spPr bwMode="auto">
            <a:xfrm>
              <a:off x="1157" y="1503"/>
              <a:ext cx="1536" cy="595"/>
            </a:xfrm>
            <a:prstGeom prst="line">
              <a:avLst/>
            </a:prstGeom>
            <a:noFill/>
            <a:ln w="28575">
              <a:solidFill>
                <a:srgbClr val="CC3300"/>
              </a:solidFill>
              <a:round/>
              <a:headEnd/>
              <a:tailEnd/>
            </a:ln>
            <a:effectLst/>
          </p:spPr>
          <p:txBody>
            <a:bodyPr/>
            <a:lstStyle/>
            <a:p>
              <a:endParaRPr lang="zh-CN" altLang="en-US"/>
            </a:p>
          </p:txBody>
        </p:sp>
        <p:sp>
          <p:nvSpPr>
            <p:cNvPr id="108" name="Line 18"/>
            <p:cNvSpPr>
              <a:spLocks noChangeShapeType="1"/>
            </p:cNvSpPr>
            <p:nvPr/>
          </p:nvSpPr>
          <p:spPr bwMode="auto">
            <a:xfrm>
              <a:off x="2418" y="1476"/>
              <a:ext cx="1645" cy="184"/>
            </a:xfrm>
            <a:prstGeom prst="line">
              <a:avLst/>
            </a:prstGeom>
            <a:noFill/>
            <a:ln w="28575">
              <a:solidFill>
                <a:srgbClr val="CC3300"/>
              </a:solidFill>
              <a:round/>
              <a:headEnd/>
              <a:tailEnd/>
            </a:ln>
            <a:effectLst/>
          </p:spPr>
          <p:txBody>
            <a:bodyPr/>
            <a:lstStyle/>
            <a:p>
              <a:endParaRPr lang="zh-CN" altLang="en-US"/>
            </a:p>
          </p:txBody>
        </p:sp>
        <p:sp>
          <p:nvSpPr>
            <p:cNvPr id="109" name="Line 19"/>
            <p:cNvSpPr>
              <a:spLocks noChangeShapeType="1"/>
            </p:cNvSpPr>
            <p:nvPr/>
          </p:nvSpPr>
          <p:spPr bwMode="auto">
            <a:xfrm flipV="1">
              <a:off x="2395" y="595"/>
              <a:ext cx="348" cy="0"/>
            </a:xfrm>
            <a:prstGeom prst="line">
              <a:avLst/>
            </a:prstGeom>
            <a:noFill/>
            <a:ln w="28575">
              <a:solidFill>
                <a:srgbClr val="CC3300"/>
              </a:solidFill>
              <a:round/>
              <a:headEnd/>
              <a:tailEnd/>
            </a:ln>
            <a:effectLst/>
          </p:spPr>
          <p:txBody>
            <a:bodyPr/>
            <a:lstStyle/>
            <a:p>
              <a:endParaRPr lang="zh-CN" altLang="en-US"/>
            </a:p>
          </p:txBody>
        </p:sp>
        <p:sp>
          <p:nvSpPr>
            <p:cNvPr id="110" name="Line 20"/>
            <p:cNvSpPr>
              <a:spLocks noChangeShapeType="1"/>
            </p:cNvSpPr>
            <p:nvPr/>
          </p:nvSpPr>
          <p:spPr bwMode="auto">
            <a:xfrm>
              <a:off x="2843" y="623"/>
              <a:ext cx="896" cy="513"/>
            </a:xfrm>
            <a:prstGeom prst="line">
              <a:avLst/>
            </a:prstGeom>
            <a:noFill/>
            <a:ln w="28575">
              <a:solidFill>
                <a:srgbClr val="CC3300"/>
              </a:solidFill>
              <a:round/>
              <a:headEnd/>
              <a:tailEnd/>
            </a:ln>
            <a:effectLst/>
          </p:spPr>
          <p:txBody>
            <a:bodyPr/>
            <a:lstStyle/>
            <a:p>
              <a:endParaRPr lang="zh-CN" altLang="en-US"/>
            </a:p>
          </p:txBody>
        </p:sp>
        <p:sp>
          <p:nvSpPr>
            <p:cNvPr id="111" name="Oval 21"/>
            <p:cNvSpPr>
              <a:spLocks noChangeArrowheads="1"/>
            </p:cNvSpPr>
            <p:nvPr/>
          </p:nvSpPr>
          <p:spPr bwMode="auto">
            <a:xfrm>
              <a:off x="2322" y="1380"/>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112" name="Oval 22"/>
            <p:cNvSpPr>
              <a:spLocks noChangeArrowheads="1"/>
            </p:cNvSpPr>
            <p:nvPr/>
          </p:nvSpPr>
          <p:spPr bwMode="auto">
            <a:xfrm>
              <a:off x="1211" y="2008"/>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113" name="Oval 23"/>
            <p:cNvSpPr>
              <a:spLocks noChangeArrowheads="1"/>
            </p:cNvSpPr>
            <p:nvPr/>
          </p:nvSpPr>
          <p:spPr bwMode="auto">
            <a:xfrm>
              <a:off x="3703" y="1106"/>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114" name="Oval 24"/>
            <p:cNvSpPr>
              <a:spLocks noChangeArrowheads="1"/>
            </p:cNvSpPr>
            <p:nvPr/>
          </p:nvSpPr>
          <p:spPr bwMode="auto">
            <a:xfrm>
              <a:off x="2272" y="526"/>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115" name="Oval 25"/>
            <p:cNvSpPr>
              <a:spLocks noChangeArrowheads="1"/>
            </p:cNvSpPr>
            <p:nvPr/>
          </p:nvSpPr>
          <p:spPr bwMode="auto">
            <a:xfrm>
              <a:off x="4032" y="1618"/>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116" name="Oval 26"/>
            <p:cNvSpPr>
              <a:spLocks noChangeArrowheads="1"/>
            </p:cNvSpPr>
            <p:nvPr/>
          </p:nvSpPr>
          <p:spPr bwMode="auto">
            <a:xfrm>
              <a:off x="1065" y="1394"/>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117" name="Oval 27"/>
            <p:cNvSpPr>
              <a:spLocks noChangeArrowheads="1"/>
            </p:cNvSpPr>
            <p:nvPr/>
          </p:nvSpPr>
          <p:spPr bwMode="auto">
            <a:xfrm>
              <a:off x="1664" y="1006"/>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118" name="Oval 28"/>
            <p:cNvSpPr>
              <a:spLocks noChangeArrowheads="1"/>
            </p:cNvSpPr>
            <p:nvPr/>
          </p:nvSpPr>
          <p:spPr bwMode="auto">
            <a:xfrm>
              <a:off x="2647" y="2062"/>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119" name="Oval 29"/>
            <p:cNvSpPr>
              <a:spLocks noChangeArrowheads="1"/>
            </p:cNvSpPr>
            <p:nvPr/>
          </p:nvSpPr>
          <p:spPr bwMode="auto">
            <a:xfrm>
              <a:off x="2743" y="529"/>
              <a:ext cx="128" cy="128"/>
            </a:xfrm>
            <a:prstGeom prst="ellipse">
              <a:avLst/>
            </a:prstGeom>
            <a:solidFill>
              <a:srgbClr val="FFFF00"/>
            </a:solidFill>
            <a:ln w="9525">
              <a:solidFill>
                <a:srgbClr val="3333CC"/>
              </a:solidFill>
              <a:round/>
              <a:headEnd/>
              <a:tailEnd/>
            </a:ln>
            <a:effectLst/>
          </p:spPr>
          <p:txBody>
            <a:bodyPr wrap="none" anchor="ctr"/>
            <a:lstStyle/>
            <a:p>
              <a:endParaRPr lang="zh-CN" altLang="en-US"/>
            </a:p>
          </p:txBody>
        </p:sp>
        <p:sp>
          <p:nvSpPr>
            <p:cNvPr id="120" name="Text Box 30"/>
            <p:cNvSpPr txBox="1">
              <a:spLocks noChangeArrowheads="1"/>
            </p:cNvSpPr>
            <p:nvPr/>
          </p:nvSpPr>
          <p:spPr bwMode="auto">
            <a:xfrm>
              <a:off x="2062" y="248"/>
              <a:ext cx="502" cy="288"/>
            </a:xfrm>
            <a:prstGeom prst="rect">
              <a:avLst/>
            </a:prstGeom>
            <a:noFill/>
            <a:ln w="9525">
              <a:noFill/>
              <a:miter lim="800000"/>
              <a:headEnd/>
              <a:tailEnd/>
            </a:ln>
            <a:effectLst/>
          </p:spPr>
          <p:txBody>
            <a:bodyPr wrap="none">
              <a:spAutoFit/>
            </a:bodyPr>
            <a:lstStyle/>
            <a:p>
              <a:pPr algn="l"/>
              <a:r>
                <a:rPr kumimoji="1" lang="zh-CN" altLang="en-US" sz="2400" b="1"/>
                <a:t>北京</a:t>
              </a:r>
            </a:p>
          </p:txBody>
        </p:sp>
        <p:sp>
          <p:nvSpPr>
            <p:cNvPr id="121" name="Text Box 31"/>
            <p:cNvSpPr txBox="1">
              <a:spLocks noChangeArrowheads="1"/>
            </p:cNvSpPr>
            <p:nvPr/>
          </p:nvSpPr>
          <p:spPr bwMode="auto">
            <a:xfrm>
              <a:off x="2560" y="235"/>
              <a:ext cx="502" cy="288"/>
            </a:xfrm>
            <a:prstGeom prst="rect">
              <a:avLst/>
            </a:prstGeom>
            <a:noFill/>
            <a:ln w="9525">
              <a:noFill/>
              <a:miter lim="800000"/>
              <a:headEnd/>
              <a:tailEnd/>
            </a:ln>
            <a:effectLst/>
          </p:spPr>
          <p:txBody>
            <a:bodyPr wrap="none">
              <a:spAutoFit/>
            </a:bodyPr>
            <a:lstStyle/>
            <a:p>
              <a:pPr algn="l"/>
              <a:r>
                <a:rPr kumimoji="1" lang="zh-CN" altLang="en-US" sz="2400" b="1"/>
                <a:t>天津</a:t>
              </a:r>
            </a:p>
          </p:txBody>
        </p:sp>
        <p:sp>
          <p:nvSpPr>
            <p:cNvPr id="122" name="Text Box 32"/>
            <p:cNvSpPr txBox="1">
              <a:spLocks noChangeArrowheads="1"/>
            </p:cNvSpPr>
            <p:nvPr/>
          </p:nvSpPr>
          <p:spPr bwMode="auto">
            <a:xfrm>
              <a:off x="3832" y="902"/>
              <a:ext cx="502" cy="288"/>
            </a:xfrm>
            <a:prstGeom prst="rect">
              <a:avLst/>
            </a:prstGeom>
            <a:noFill/>
            <a:ln w="9525">
              <a:noFill/>
              <a:miter lim="800000"/>
              <a:headEnd/>
              <a:tailEnd/>
            </a:ln>
            <a:effectLst/>
          </p:spPr>
          <p:txBody>
            <a:bodyPr wrap="none">
              <a:spAutoFit/>
            </a:bodyPr>
            <a:lstStyle/>
            <a:p>
              <a:pPr algn="l"/>
              <a:r>
                <a:rPr kumimoji="1" lang="zh-CN" altLang="en-US" sz="2400" b="1"/>
                <a:t>南京</a:t>
              </a:r>
            </a:p>
          </p:txBody>
        </p:sp>
        <p:sp>
          <p:nvSpPr>
            <p:cNvPr id="123" name="Text Box 33"/>
            <p:cNvSpPr txBox="1">
              <a:spLocks noChangeArrowheads="1"/>
            </p:cNvSpPr>
            <p:nvPr/>
          </p:nvSpPr>
          <p:spPr bwMode="auto">
            <a:xfrm>
              <a:off x="4169" y="1532"/>
              <a:ext cx="502" cy="288"/>
            </a:xfrm>
            <a:prstGeom prst="rect">
              <a:avLst/>
            </a:prstGeom>
            <a:noFill/>
            <a:ln w="9525">
              <a:noFill/>
              <a:miter lim="800000"/>
              <a:headEnd/>
              <a:tailEnd/>
            </a:ln>
            <a:effectLst/>
          </p:spPr>
          <p:txBody>
            <a:bodyPr wrap="none">
              <a:spAutoFit/>
            </a:bodyPr>
            <a:lstStyle/>
            <a:p>
              <a:pPr algn="l"/>
              <a:r>
                <a:rPr kumimoji="1" lang="zh-CN" altLang="en-US" sz="2400" b="1"/>
                <a:t>上海</a:t>
              </a:r>
            </a:p>
          </p:txBody>
        </p:sp>
        <p:sp>
          <p:nvSpPr>
            <p:cNvPr id="124" name="Text Box 34"/>
            <p:cNvSpPr txBox="1">
              <a:spLocks noChangeArrowheads="1"/>
            </p:cNvSpPr>
            <p:nvPr/>
          </p:nvSpPr>
          <p:spPr bwMode="auto">
            <a:xfrm>
              <a:off x="2780" y="2099"/>
              <a:ext cx="502" cy="288"/>
            </a:xfrm>
            <a:prstGeom prst="rect">
              <a:avLst/>
            </a:prstGeom>
            <a:noFill/>
            <a:ln w="9525">
              <a:noFill/>
              <a:miter lim="800000"/>
              <a:headEnd/>
              <a:tailEnd/>
            </a:ln>
            <a:effectLst/>
          </p:spPr>
          <p:txBody>
            <a:bodyPr wrap="none">
              <a:spAutoFit/>
            </a:bodyPr>
            <a:lstStyle/>
            <a:p>
              <a:pPr algn="l"/>
              <a:r>
                <a:rPr kumimoji="1" lang="zh-CN" altLang="en-US" sz="2400" b="1"/>
                <a:t>广州</a:t>
              </a:r>
            </a:p>
          </p:txBody>
        </p:sp>
        <p:sp>
          <p:nvSpPr>
            <p:cNvPr id="125" name="Text Box 35"/>
            <p:cNvSpPr txBox="1">
              <a:spLocks noChangeArrowheads="1"/>
            </p:cNvSpPr>
            <p:nvPr/>
          </p:nvSpPr>
          <p:spPr bwMode="auto">
            <a:xfrm>
              <a:off x="1179" y="791"/>
              <a:ext cx="502" cy="288"/>
            </a:xfrm>
            <a:prstGeom prst="rect">
              <a:avLst/>
            </a:prstGeom>
            <a:noFill/>
            <a:ln w="9525">
              <a:noFill/>
              <a:miter lim="800000"/>
              <a:headEnd/>
              <a:tailEnd/>
            </a:ln>
            <a:effectLst/>
          </p:spPr>
          <p:txBody>
            <a:bodyPr wrap="none">
              <a:spAutoFit/>
            </a:bodyPr>
            <a:lstStyle/>
            <a:p>
              <a:pPr algn="l"/>
              <a:r>
                <a:rPr kumimoji="1" lang="zh-CN" altLang="en-US" sz="2400" b="1"/>
                <a:t>西安</a:t>
              </a:r>
            </a:p>
          </p:txBody>
        </p:sp>
        <p:sp>
          <p:nvSpPr>
            <p:cNvPr id="126" name="Text Box 36"/>
            <p:cNvSpPr txBox="1">
              <a:spLocks noChangeArrowheads="1"/>
            </p:cNvSpPr>
            <p:nvPr/>
          </p:nvSpPr>
          <p:spPr bwMode="auto">
            <a:xfrm>
              <a:off x="558" y="1277"/>
              <a:ext cx="502" cy="288"/>
            </a:xfrm>
            <a:prstGeom prst="rect">
              <a:avLst/>
            </a:prstGeom>
            <a:noFill/>
            <a:ln w="9525">
              <a:noFill/>
              <a:miter lim="800000"/>
              <a:headEnd/>
              <a:tailEnd/>
            </a:ln>
            <a:effectLst/>
          </p:spPr>
          <p:txBody>
            <a:bodyPr wrap="none">
              <a:spAutoFit/>
            </a:bodyPr>
            <a:lstStyle/>
            <a:p>
              <a:pPr algn="l"/>
              <a:r>
                <a:rPr kumimoji="1" lang="zh-CN" altLang="en-US" sz="2400" b="1"/>
                <a:t>成都</a:t>
              </a:r>
            </a:p>
          </p:txBody>
        </p:sp>
        <p:sp>
          <p:nvSpPr>
            <p:cNvPr id="127" name="Text Box 37"/>
            <p:cNvSpPr txBox="1">
              <a:spLocks noChangeArrowheads="1"/>
            </p:cNvSpPr>
            <p:nvPr/>
          </p:nvSpPr>
          <p:spPr bwMode="auto">
            <a:xfrm>
              <a:off x="723" y="1935"/>
              <a:ext cx="502" cy="288"/>
            </a:xfrm>
            <a:prstGeom prst="rect">
              <a:avLst/>
            </a:prstGeom>
            <a:noFill/>
            <a:ln w="9525">
              <a:noFill/>
              <a:miter lim="800000"/>
              <a:headEnd/>
              <a:tailEnd/>
            </a:ln>
            <a:effectLst/>
          </p:spPr>
          <p:txBody>
            <a:bodyPr wrap="none">
              <a:spAutoFit/>
            </a:bodyPr>
            <a:lstStyle/>
            <a:p>
              <a:pPr algn="l"/>
              <a:r>
                <a:rPr kumimoji="1" lang="zh-CN" altLang="en-US" sz="2400" b="1"/>
                <a:t>昆明</a:t>
              </a:r>
            </a:p>
          </p:txBody>
        </p:sp>
        <p:sp>
          <p:nvSpPr>
            <p:cNvPr id="128" name="Text Box 38"/>
            <p:cNvSpPr txBox="1">
              <a:spLocks noChangeArrowheads="1"/>
            </p:cNvSpPr>
            <p:nvPr/>
          </p:nvSpPr>
          <p:spPr bwMode="auto">
            <a:xfrm>
              <a:off x="2368" y="1103"/>
              <a:ext cx="502" cy="288"/>
            </a:xfrm>
            <a:prstGeom prst="rect">
              <a:avLst/>
            </a:prstGeom>
            <a:noFill/>
            <a:ln w="9525">
              <a:noFill/>
              <a:miter lim="800000"/>
              <a:headEnd/>
              <a:tailEnd/>
            </a:ln>
            <a:effectLst/>
          </p:spPr>
          <p:txBody>
            <a:bodyPr wrap="none">
              <a:spAutoFit/>
            </a:bodyPr>
            <a:lstStyle/>
            <a:p>
              <a:pPr algn="l"/>
              <a:r>
                <a:rPr kumimoji="1" lang="zh-CN" altLang="en-US" sz="2400" b="1"/>
                <a:t>武汉</a:t>
              </a:r>
            </a:p>
          </p:txBody>
        </p:sp>
        <p:sp>
          <p:nvSpPr>
            <p:cNvPr id="129" name="Text Box 39"/>
            <p:cNvSpPr txBox="1">
              <a:spLocks noChangeArrowheads="1"/>
            </p:cNvSpPr>
            <p:nvPr/>
          </p:nvSpPr>
          <p:spPr bwMode="auto">
            <a:xfrm>
              <a:off x="3209" y="604"/>
              <a:ext cx="308" cy="288"/>
            </a:xfrm>
            <a:prstGeom prst="rect">
              <a:avLst/>
            </a:prstGeom>
            <a:noFill/>
            <a:ln w="9525">
              <a:noFill/>
              <a:miter lim="800000"/>
              <a:headEnd/>
              <a:tailEnd/>
            </a:ln>
            <a:effectLst/>
          </p:spPr>
          <p:txBody>
            <a:bodyPr wrap="none">
              <a:spAutoFit/>
            </a:bodyPr>
            <a:lstStyle/>
            <a:p>
              <a:pPr algn="l"/>
              <a:r>
                <a:rPr kumimoji="1" lang="en-US" altLang="zh-CN" sz="2400" b="1"/>
                <a:t>34</a:t>
              </a:r>
            </a:p>
          </p:txBody>
        </p:sp>
        <p:sp>
          <p:nvSpPr>
            <p:cNvPr id="130" name="Text Box 40"/>
            <p:cNvSpPr txBox="1">
              <a:spLocks noChangeArrowheads="1"/>
            </p:cNvSpPr>
            <p:nvPr/>
          </p:nvSpPr>
          <p:spPr bwMode="auto">
            <a:xfrm>
              <a:off x="2455" y="563"/>
              <a:ext cx="212" cy="288"/>
            </a:xfrm>
            <a:prstGeom prst="rect">
              <a:avLst/>
            </a:prstGeom>
            <a:noFill/>
            <a:ln w="9525">
              <a:noFill/>
              <a:miter lim="800000"/>
              <a:headEnd/>
              <a:tailEnd/>
            </a:ln>
            <a:effectLst/>
          </p:spPr>
          <p:txBody>
            <a:bodyPr wrap="none">
              <a:spAutoFit/>
            </a:bodyPr>
            <a:lstStyle/>
            <a:p>
              <a:pPr algn="l"/>
              <a:r>
                <a:rPr kumimoji="1" lang="en-US" altLang="zh-CN" sz="2400" b="1"/>
                <a:t>7</a:t>
              </a:r>
            </a:p>
          </p:txBody>
        </p:sp>
        <p:sp>
          <p:nvSpPr>
            <p:cNvPr id="131" name="Text Box 41"/>
            <p:cNvSpPr txBox="1">
              <a:spLocks noChangeArrowheads="1"/>
            </p:cNvSpPr>
            <p:nvPr/>
          </p:nvSpPr>
          <p:spPr bwMode="auto">
            <a:xfrm>
              <a:off x="3927" y="1221"/>
              <a:ext cx="212" cy="288"/>
            </a:xfrm>
            <a:prstGeom prst="rect">
              <a:avLst/>
            </a:prstGeom>
            <a:noFill/>
            <a:ln w="9525">
              <a:noFill/>
              <a:miter lim="800000"/>
              <a:headEnd/>
              <a:tailEnd/>
            </a:ln>
            <a:effectLst/>
          </p:spPr>
          <p:txBody>
            <a:bodyPr wrap="none">
              <a:spAutoFit/>
            </a:bodyPr>
            <a:lstStyle/>
            <a:p>
              <a:pPr algn="l"/>
              <a:r>
                <a:rPr kumimoji="1" lang="en-US" altLang="zh-CN" sz="2400" b="1"/>
                <a:t>6</a:t>
              </a:r>
            </a:p>
          </p:txBody>
        </p:sp>
        <p:sp>
          <p:nvSpPr>
            <p:cNvPr id="132" name="Text Box 42"/>
            <p:cNvSpPr txBox="1">
              <a:spLocks noChangeArrowheads="1"/>
            </p:cNvSpPr>
            <p:nvPr/>
          </p:nvSpPr>
          <p:spPr bwMode="auto">
            <a:xfrm>
              <a:off x="3497" y="1852"/>
              <a:ext cx="308" cy="288"/>
            </a:xfrm>
            <a:prstGeom prst="rect">
              <a:avLst/>
            </a:prstGeom>
            <a:noFill/>
            <a:ln w="9525">
              <a:noFill/>
              <a:miter lim="800000"/>
              <a:headEnd/>
              <a:tailEnd/>
            </a:ln>
            <a:effectLst/>
          </p:spPr>
          <p:txBody>
            <a:bodyPr wrap="none">
              <a:spAutoFit/>
            </a:bodyPr>
            <a:lstStyle/>
            <a:p>
              <a:pPr algn="l"/>
              <a:r>
                <a:rPr kumimoji="1" lang="en-US" altLang="zh-CN" sz="2400" b="1"/>
                <a:t>41</a:t>
              </a:r>
            </a:p>
          </p:txBody>
        </p:sp>
        <p:sp>
          <p:nvSpPr>
            <p:cNvPr id="133" name="Text Box 43"/>
            <p:cNvSpPr txBox="1">
              <a:spLocks noChangeArrowheads="1"/>
            </p:cNvSpPr>
            <p:nvPr/>
          </p:nvSpPr>
          <p:spPr bwMode="auto">
            <a:xfrm>
              <a:off x="1815" y="2090"/>
              <a:ext cx="308" cy="288"/>
            </a:xfrm>
            <a:prstGeom prst="rect">
              <a:avLst/>
            </a:prstGeom>
            <a:noFill/>
            <a:ln w="9525">
              <a:noFill/>
              <a:miter lim="800000"/>
              <a:headEnd/>
              <a:tailEnd/>
            </a:ln>
            <a:effectLst/>
          </p:spPr>
          <p:txBody>
            <a:bodyPr wrap="none">
              <a:spAutoFit/>
            </a:bodyPr>
            <a:lstStyle/>
            <a:p>
              <a:pPr algn="l"/>
              <a:r>
                <a:rPr kumimoji="1" lang="en-US" altLang="zh-CN" sz="2400" b="1"/>
                <a:t>58</a:t>
              </a:r>
            </a:p>
          </p:txBody>
        </p:sp>
        <p:sp>
          <p:nvSpPr>
            <p:cNvPr id="134" name="Text Box 44"/>
            <p:cNvSpPr txBox="1">
              <a:spLocks noChangeArrowheads="1"/>
            </p:cNvSpPr>
            <p:nvPr/>
          </p:nvSpPr>
          <p:spPr bwMode="auto">
            <a:xfrm>
              <a:off x="1733" y="563"/>
              <a:ext cx="308" cy="288"/>
            </a:xfrm>
            <a:prstGeom prst="rect">
              <a:avLst/>
            </a:prstGeom>
            <a:noFill/>
            <a:ln w="9525">
              <a:noFill/>
              <a:miter lim="800000"/>
              <a:headEnd/>
              <a:tailEnd/>
            </a:ln>
            <a:effectLst/>
          </p:spPr>
          <p:txBody>
            <a:bodyPr wrap="none">
              <a:spAutoFit/>
            </a:bodyPr>
            <a:lstStyle/>
            <a:p>
              <a:pPr algn="l"/>
              <a:r>
                <a:rPr kumimoji="1" lang="en-US" altLang="zh-CN" sz="2400" b="1"/>
                <a:t>31</a:t>
              </a:r>
            </a:p>
          </p:txBody>
        </p:sp>
        <p:sp>
          <p:nvSpPr>
            <p:cNvPr id="135" name="Text Box 45"/>
            <p:cNvSpPr txBox="1">
              <a:spLocks noChangeArrowheads="1"/>
            </p:cNvSpPr>
            <p:nvPr/>
          </p:nvSpPr>
          <p:spPr bwMode="auto">
            <a:xfrm>
              <a:off x="2372" y="800"/>
              <a:ext cx="308" cy="288"/>
            </a:xfrm>
            <a:prstGeom prst="rect">
              <a:avLst/>
            </a:prstGeom>
            <a:noFill/>
            <a:ln w="9525">
              <a:noFill/>
              <a:miter lim="800000"/>
              <a:headEnd/>
              <a:tailEnd/>
            </a:ln>
            <a:effectLst/>
          </p:spPr>
          <p:txBody>
            <a:bodyPr wrap="none">
              <a:spAutoFit/>
            </a:bodyPr>
            <a:lstStyle/>
            <a:p>
              <a:pPr algn="l"/>
              <a:r>
                <a:rPr kumimoji="1" lang="en-US" altLang="zh-CN" sz="2400" b="1"/>
                <a:t>24</a:t>
              </a:r>
            </a:p>
          </p:txBody>
        </p:sp>
        <p:sp>
          <p:nvSpPr>
            <p:cNvPr id="136" name="Text Box 46"/>
            <p:cNvSpPr txBox="1">
              <a:spLocks noChangeArrowheads="1"/>
            </p:cNvSpPr>
            <p:nvPr/>
          </p:nvSpPr>
          <p:spPr bwMode="auto">
            <a:xfrm>
              <a:off x="2967" y="1021"/>
              <a:ext cx="308" cy="288"/>
            </a:xfrm>
            <a:prstGeom prst="rect">
              <a:avLst/>
            </a:prstGeom>
            <a:noFill/>
            <a:ln w="9525">
              <a:noFill/>
              <a:miter lim="800000"/>
              <a:headEnd/>
              <a:tailEnd/>
            </a:ln>
            <a:effectLst/>
          </p:spPr>
          <p:txBody>
            <a:bodyPr wrap="none">
              <a:spAutoFit/>
            </a:bodyPr>
            <a:lstStyle/>
            <a:p>
              <a:pPr algn="l"/>
              <a:r>
                <a:rPr kumimoji="1" lang="en-US" altLang="zh-CN" sz="2400" b="1"/>
                <a:t>19</a:t>
              </a:r>
            </a:p>
          </p:txBody>
        </p:sp>
        <p:sp>
          <p:nvSpPr>
            <p:cNvPr id="137" name="Text Box 47"/>
            <p:cNvSpPr txBox="1">
              <a:spLocks noChangeArrowheads="1"/>
            </p:cNvSpPr>
            <p:nvPr/>
          </p:nvSpPr>
          <p:spPr bwMode="auto">
            <a:xfrm>
              <a:off x="3057" y="1313"/>
              <a:ext cx="308" cy="288"/>
            </a:xfrm>
            <a:prstGeom prst="rect">
              <a:avLst/>
            </a:prstGeom>
            <a:noFill/>
            <a:ln w="9525">
              <a:noFill/>
              <a:miter lim="800000"/>
              <a:headEnd/>
              <a:tailEnd/>
            </a:ln>
            <a:effectLst/>
          </p:spPr>
          <p:txBody>
            <a:bodyPr wrap="none">
              <a:spAutoFit/>
            </a:bodyPr>
            <a:lstStyle/>
            <a:p>
              <a:pPr algn="l"/>
              <a:r>
                <a:rPr kumimoji="1" lang="en-US" altLang="zh-CN" sz="2400" b="1"/>
                <a:t>25</a:t>
              </a:r>
            </a:p>
          </p:txBody>
        </p:sp>
        <p:sp>
          <p:nvSpPr>
            <p:cNvPr id="138" name="Text Box 48"/>
            <p:cNvSpPr txBox="1">
              <a:spLocks noChangeArrowheads="1"/>
            </p:cNvSpPr>
            <p:nvPr/>
          </p:nvSpPr>
          <p:spPr bwMode="auto">
            <a:xfrm>
              <a:off x="3150" y="1633"/>
              <a:ext cx="308" cy="288"/>
            </a:xfrm>
            <a:prstGeom prst="rect">
              <a:avLst/>
            </a:prstGeom>
            <a:noFill/>
            <a:ln w="9525">
              <a:noFill/>
              <a:miter lim="800000"/>
              <a:headEnd/>
              <a:tailEnd/>
            </a:ln>
            <a:effectLst/>
          </p:spPr>
          <p:txBody>
            <a:bodyPr wrap="none">
              <a:spAutoFit/>
            </a:bodyPr>
            <a:lstStyle/>
            <a:p>
              <a:pPr algn="l"/>
              <a:r>
                <a:rPr kumimoji="1" lang="en-US" altLang="zh-CN" sz="2400" b="1"/>
                <a:t>38</a:t>
              </a:r>
            </a:p>
          </p:txBody>
        </p:sp>
        <p:sp>
          <p:nvSpPr>
            <p:cNvPr id="139" name="Text Box 49"/>
            <p:cNvSpPr txBox="1">
              <a:spLocks noChangeArrowheads="1"/>
            </p:cNvSpPr>
            <p:nvPr/>
          </p:nvSpPr>
          <p:spPr bwMode="auto">
            <a:xfrm>
              <a:off x="2565" y="1633"/>
              <a:ext cx="308" cy="288"/>
            </a:xfrm>
            <a:prstGeom prst="rect">
              <a:avLst/>
            </a:prstGeom>
            <a:noFill/>
            <a:ln w="9525">
              <a:noFill/>
              <a:miter lim="800000"/>
              <a:headEnd/>
              <a:tailEnd/>
            </a:ln>
            <a:effectLst/>
          </p:spPr>
          <p:txBody>
            <a:bodyPr wrap="none">
              <a:spAutoFit/>
            </a:bodyPr>
            <a:lstStyle/>
            <a:p>
              <a:pPr algn="l"/>
              <a:r>
                <a:rPr kumimoji="1" lang="en-US" altLang="zh-CN" sz="2400" b="1"/>
                <a:t>22</a:t>
              </a:r>
            </a:p>
          </p:txBody>
        </p:sp>
        <p:sp>
          <p:nvSpPr>
            <p:cNvPr id="140" name="Text Box 50"/>
            <p:cNvSpPr txBox="1">
              <a:spLocks noChangeArrowheads="1"/>
            </p:cNvSpPr>
            <p:nvPr/>
          </p:nvSpPr>
          <p:spPr bwMode="auto">
            <a:xfrm>
              <a:off x="1961" y="957"/>
              <a:ext cx="308" cy="288"/>
            </a:xfrm>
            <a:prstGeom prst="rect">
              <a:avLst/>
            </a:prstGeom>
            <a:noFill/>
            <a:ln w="9525">
              <a:noFill/>
              <a:miter lim="800000"/>
              <a:headEnd/>
              <a:tailEnd/>
            </a:ln>
            <a:effectLst/>
          </p:spPr>
          <p:txBody>
            <a:bodyPr wrap="none">
              <a:spAutoFit/>
            </a:bodyPr>
            <a:lstStyle/>
            <a:p>
              <a:pPr algn="l"/>
              <a:r>
                <a:rPr kumimoji="1" lang="en-US" altLang="zh-CN" sz="2400" b="1"/>
                <a:t>22</a:t>
              </a:r>
            </a:p>
          </p:txBody>
        </p:sp>
        <p:sp>
          <p:nvSpPr>
            <p:cNvPr id="141" name="Text Box 51"/>
            <p:cNvSpPr txBox="1">
              <a:spLocks noChangeArrowheads="1"/>
            </p:cNvSpPr>
            <p:nvPr/>
          </p:nvSpPr>
          <p:spPr bwMode="auto">
            <a:xfrm>
              <a:off x="1138" y="1029"/>
              <a:ext cx="308" cy="288"/>
            </a:xfrm>
            <a:prstGeom prst="rect">
              <a:avLst/>
            </a:prstGeom>
            <a:noFill/>
            <a:ln w="9525">
              <a:noFill/>
              <a:miter lim="800000"/>
              <a:headEnd/>
              <a:tailEnd/>
            </a:ln>
            <a:effectLst/>
          </p:spPr>
          <p:txBody>
            <a:bodyPr wrap="none">
              <a:spAutoFit/>
            </a:bodyPr>
            <a:lstStyle/>
            <a:p>
              <a:pPr algn="l"/>
              <a:r>
                <a:rPr kumimoji="1" lang="en-US" altLang="zh-CN" sz="2400" b="1"/>
                <a:t>19</a:t>
              </a:r>
            </a:p>
          </p:txBody>
        </p:sp>
        <p:sp>
          <p:nvSpPr>
            <p:cNvPr id="142" name="Text Box 52"/>
            <p:cNvSpPr txBox="1">
              <a:spLocks noChangeArrowheads="1"/>
            </p:cNvSpPr>
            <p:nvPr/>
          </p:nvSpPr>
          <p:spPr bwMode="auto">
            <a:xfrm>
              <a:off x="891" y="1650"/>
              <a:ext cx="308" cy="288"/>
            </a:xfrm>
            <a:prstGeom prst="rect">
              <a:avLst/>
            </a:prstGeom>
            <a:noFill/>
            <a:ln w="9525">
              <a:noFill/>
              <a:miter lim="800000"/>
              <a:headEnd/>
              <a:tailEnd/>
            </a:ln>
            <a:effectLst/>
          </p:spPr>
          <p:txBody>
            <a:bodyPr wrap="none">
              <a:spAutoFit/>
            </a:bodyPr>
            <a:lstStyle/>
            <a:p>
              <a:pPr algn="l"/>
              <a:r>
                <a:rPr kumimoji="1" lang="en-US" altLang="zh-CN" sz="2400" b="1"/>
                <a:t>31</a:t>
              </a:r>
            </a:p>
          </p:txBody>
        </p:sp>
        <p:sp>
          <p:nvSpPr>
            <p:cNvPr id="143" name="Text Box 53"/>
            <p:cNvSpPr txBox="1">
              <a:spLocks noChangeArrowheads="1"/>
            </p:cNvSpPr>
            <p:nvPr/>
          </p:nvSpPr>
          <p:spPr bwMode="auto">
            <a:xfrm>
              <a:off x="1587" y="1194"/>
              <a:ext cx="308" cy="288"/>
            </a:xfrm>
            <a:prstGeom prst="rect">
              <a:avLst/>
            </a:prstGeom>
            <a:noFill/>
            <a:ln w="9525">
              <a:noFill/>
              <a:miter lim="800000"/>
              <a:headEnd/>
              <a:tailEnd/>
            </a:ln>
            <a:effectLst/>
          </p:spPr>
          <p:txBody>
            <a:bodyPr wrap="none">
              <a:spAutoFit/>
            </a:bodyPr>
            <a:lstStyle/>
            <a:p>
              <a:pPr algn="l"/>
              <a:r>
                <a:rPr kumimoji="1" lang="en-US" altLang="zh-CN" sz="2400" b="1"/>
                <a:t>39</a:t>
              </a:r>
            </a:p>
          </p:txBody>
        </p:sp>
        <p:sp>
          <p:nvSpPr>
            <p:cNvPr id="144" name="Text Box 54"/>
            <p:cNvSpPr txBox="1">
              <a:spLocks noChangeArrowheads="1"/>
            </p:cNvSpPr>
            <p:nvPr/>
          </p:nvSpPr>
          <p:spPr bwMode="auto">
            <a:xfrm>
              <a:off x="1623" y="1788"/>
              <a:ext cx="308" cy="288"/>
            </a:xfrm>
            <a:prstGeom prst="rect">
              <a:avLst/>
            </a:prstGeom>
            <a:noFill/>
            <a:ln w="9525">
              <a:noFill/>
              <a:miter lim="800000"/>
              <a:headEnd/>
              <a:tailEnd/>
            </a:ln>
            <a:effectLst/>
          </p:spPr>
          <p:txBody>
            <a:bodyPr wrap="none">
              <a:spAutoFit/>
            </a:bodyPr>
            <a:lstStyle/>
            <a:p>
              <a:pPr algn="l"/>
              <a:r>
                <a:rPr kumimoji="1" lang="en-US" altLang="zh-CN" sz="2400" b="1"/>
                <a:t>44</a:t>
              </a:r>
            </a:p>
          </p:txBody>
        </p:sp>
        <p:sp>
          <p:nvSpPr>
            <p:cNvPr id="145" name="Text Box 55"/>
            <p:cNvSpPr txBox="1">
              <a:spLocks noChangeArrowheads="1"/>
            </p:cNvSpPr>
            <p:nvPr/>
          </p:nvSpPr>
          <p:spPr bwMode="auto">
            <a:xfrm>
              <a:off x="2153" y="1651"/>
              <a:ext cx="308" cy="288"/>
            </a:xfrm>
            <a:prstGeom prst="rect">
              <a:avLst/>
            </a:prstGeom>
            <a:noFill/>
            <a:ln w="9525">
              <a:noFill/>
              <a:miter lim="800000"/>
              <a:headEnd/>
              <a:tailEnd/>
            </a:ln>
            <a:effectLst/>
          </p:spPr>
          <p:txBody>
            <a:bodyPr wrap="none">
              <a:spAutoFit/>
            </a:bodyPr>
            <a:lstStyle/>
            <a:p>
              <a:pPr algn="l"/>
              <a:r>
                <a:rPr kumimoji="1" lang="en-US" altLang="zh-CN" sz="2400" b="1"/>
                <a:t>50</a:t>
              </a:r>
            </a:p>
          </p:txBody>
        </p:sp>
      </p:grpSp>
      <p:sp>
        <p:nvSpPr>
          <p:cNvPr id="150" name="灯片编号占位符 149"/>
          <p:cNvSpPr>
            <a:spLocks noGrp="1"/>
          </p:cNvSpPr>
          <p:nvPr>
            <p:ph type="sldNum" sz="quarter" idx="12"/>
          </p:nvPr>
        </p:nvSpPr>
        <p:spPr/>
        <p:txBody>
          <a:bodyPr/>
          <a:lstStyle/>
          <a:p>
            <a:fld id="{A17EA50A-922D-41E6-B4A1-D010480F0D51}" type="slidenum">
              <a:rPr lang="en-US" altLang="zh-CN" smtClean="0"/>
              <a:pPr/>
              <a:t>33</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1541421" y="33291"/>
            <a:ext cx="6096000" cy="928688"/>
          </a:xfrm>
        </p:spPr>
        <p:txBody>
          <a:bodyPr>
            <a:normAutofit fontScale="90000"/>
          </a:bodyPr>
          <a:lstStyle/>
          <a:p>
            <a:pPr algn="ctr"/>
            <a:r>
              <a:rPr lang="zh-CN" altLang="en-US" sz="4000" dirty="0" smtClean="0">
                <a:latin typeface="华文新魏" pitchFamily="2" charset="-122"/>
                <a:ea typeface="华文新魏" pitchFamily="2" charset="-122"/>
              </a:rPr>
              <a:t>最小生成树性质（</a:t>
            </a:r>
            <a:r>
              <a:rPr lang="en-US" altLang="zh-CN" sz="4000" dirty="0" smtClean="0">
                <a:latin typeface="华文新魏" pitchFamily="2" charset="-122"/>
                <a:ea typeface="华文新魏" pitchFamily="2" charset="-122"/>
              </a:rPr>
              <a:t>MST</a:t>
            </a:r>
            <a:r>
              <a:rPr lang="zh-CN" altLang="en-US" sz="4000" dirty="0" smtClean="0">
                <a:latin typeface="华文新魏" pitchFamily="2" charset="-122"/>
                <a:ea typeface="华文新魏" pitchFamily="2" charset="-122"/>
              </a:rPr>
              <a:t>性质）</a:t>
            </a:r>
            <a:endParaRPr lang="zh-CN" altLang="en-US" sz="4000" dirty="0">
              <a:latin typeface="华文新魏" pitchFamily="2" charset="-122"/>
              <a:ea typeface="华文新魏" pitchFamily="2" charset="-122"/>
            </a:endParaRPr>
          </a:p>
        </p:txBody>
      </p:sp>
      <p:sp>
        <p:nvSpPr>
          <p:cNvPr id="394243" name="Rectangle 3"/>
          <p:cNvSpPr>
            <a:spLocks noGrp="1" noChangeArrowheads="1"/>
          </p:cNvSpPr>
          <p:nvPr>
            <p:ph idx="1"/>
          </p:nvPr>
        </p:nvSpPr>
        <p:spPr>
          <a:xfrm>
            <a:off x="106413" y="873162"/>
            <a:ext cx="8810634" cy="5257800"/>
          </a:xfrm>
        </p:spPr>
        <p:txBody>
          <a:bodyPr/>
          <a:lstStyle/>
          <a:p>
            <a:pPr>
              <a:lnSpc>
                <a:spcPct val="105000"/>
              </a:lnSpc>
              <a:buClrTx/>
              <a:buSzPct val="50000"/>
            </a:pP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设</a:t>
            </a:r>
            <a:r>
              <a:rPr lang="en-US" altLang="zh-CN" sz="3000" b="1" dirty="0" smtClean="0">
                <a:latin typeface="Times New Roman" pitchFamily="18" charset="0"/>
                <a:ea typeface="仿宋_GB2312" pitchFamily="49" charset="-122"/>
              </a:rPr>
              <a:t>G = (V, E)</a:t>
            </a:r>
            <a:r>
              <a:rPr lang="zh-CN" altLang="en-US" sz="3000" b="1" dirty="0" smtClean="0">
                <a:latin typeface="Times New Roman" pitchFamily="18" charset="0"/>
                <a:ea typeface="仿宋_GB2312" pitchFamily="49" charset="-122"/>
              </a:rPr>
              <a:t>是一个连通网络，</a:t>
            </a:r>
            <a:r>
              <a:rPr lang="en-US" altLang="zh-CN" sz="3000" b="1" dirty="0" smtClean="0">
                <a:latin typeface="Times New Roman" pitchFamily="18" charset="0"/>
                <a:ea typeface="仿宋_GB2312" pitchFamily="49" charset="-122"/>
              </a:rPr>
              <a:t>U</a:t>
            </a:r>
            <a:r>
              <a:rPr lang="zh-CN" altLang="en-US" sz="3000" b="1" dirty="0" smtClean="0">
                <a:latin typeface="Times New Roman" pitchFamily="18" charset="0"/>
                <a:ea typeface="仿宋_GB2312" pitchFamily="49" charset="-122"/>
              </a:rPr>
              <a:t>是顶点集</a:t>
            </a:r>
            <a:r>
              <a:rPr lang="en-US" altLang="zh-CN" sz="3000" b="1" dirty="0" smtClean="0">
                <a:latin typeface="Times New Roman" pitchFamily="18" charset="0"/>
                <a:ea typeface="仿宋_GB2312" pitchFamily="49" charset="-122"/>
              </a:rPr>
              <a:t>V</a:t>
            </a:r>
            <a:r>
              <a:rPr lang="zh-CN" altLang="en-US" sz="3000" b="1" dirty="0" smtClean="0">
                <a:latin typeface="Times New Roman" pitchFamily="18" charset="0"/>
                <a:ea typeface="仿宋_GB2312" pitchFamily="49" charset="-122"/>
              </a:rPr>
              <a:t>的一个真子集。若</a:t>
            </a:r>
            <a:r>
              <a:rPr lang="en-US" altLang="zh-CN" b="1" dirty="0" smtClean="0">
                <a:latin typeface="Times New Roman" pitchFamily="18" charset="0"/>
                <a:ea typeface="仿宋_GB2312" pitchFamily="49" charset="-122"/>
              </a:rPr>
              <a:t>(</a:t>
            </a:r>
            <a:r>
              <a:rPr lang="en-US" altLang="zh-CN" b="1" dirty="0" err="1" smtClean="0">
                <a:latin typeface="Times New Roman" pitchFamily="18" charset="0"/>
                <a:ea typeface="仿宋_GB2312" pitchFamily="49" charset="-122"/>
              </a:rPr>
              <a:t>u,v</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是</a:t>
            </a:r>
            <a:r>
              <a:rPr lang="en-US" altLang="zh-CN" b="1" dirty="0" smtClean="0">
                <a:latin typeface="Times New Roman" pitchFamily="18" charset="0"/>
                <a:ea typeface="仿宋_GB2312" pitchFamily="49" charset="-122"/>
              </a:rPr>
              <a:t>G</a:t>
            </a:r>
            <a:r>
              <a:rPr lang="zh-CN" altLang="en-US" b="1" dirty="0" smtClean="0">
                <a:latin typeface="Times New Roman" pitchFamily="18" charset="0"/>
                <a:ea typeface="仿宋_GB2312" pitchFamily="49" charset="-122"/>
              </a:rPr>
              <a:t>中所有的一个端点在</a:t>
            </a:r>
            <a:r>
              <a:rPr lang="en-US" altLang="zh-CN" b="1" dirty="0" smtClean="0">
                <a:latin typeface="Times New Roman" pitchFamily="18" charset="0"/>
                <a:ea typeface="仿宋_GB2312" pitchFamily="49" charset="-122"/>
              </a:rPr>
              <a:t>U(u</a:t>
            </a:r>
            <a:r>
              <a:rPr lang="en-US" altLang="zh-CN" b="1" dirty="0" smtClean="0">
                <a:latin typeface="Times New Roman" pitchFamily="18" charset="0"/>
                <a:ea typeface="仿宋_GB2312" pitchFamily="49" charset="-122"/>
                <a:sym typeface="Symbol" pitchFamily="18" charset="2"/>
              </a:rPr>
              <a:t> U)</a:t>
            </a:r>
            <a:r>
              <a:rPr lang="zh-CN" altLang="en-US" b="1" dirty="0" smtClean="0">
                <a:latin typeface="Times New Roman" pitchFamily="18" charset="0"/>
                <a:ea typeface="仿宋_GB2312" pitchFamily="49" charset="-122"/>
              </a:rPr>
              <a:t>中，另一个端点不在</a:t>
            </a:r>
            <a:r>
              <a:rPr lang="en-US" altLang="zh-CN" b="1" dirty="0" smtClean="0">
                <a:latin typeface="Times New Roman" pitchFamily="18" charset="0"/>
                <a:ea typeface="仿宋_GB2312" pitchFamily="49" charset="-122"/>
              </a:rPr>
              <a:t>U(v</a:t>
            </a:r>
            <a:r>
              <a:rPr lang="en-US" altLang="zh-CN" b="1" dirty="0" smtClean="0">
                <a:latin typeface="Times New Roman" pitchFamily="18" charset="0"/>
                <a:ea typeface="仿宋_GB2312" pitchFamily="49" charset="-122"/>
                <a:sym typeface="Symbol" pitchFamily="18" charset="2"/>
              </a:rPr>
              <a:t> V-U)</a:t>
            </a:r>
            <a:r>
              <a:rPr lang="zh-CN" altLang="en-US" b="1" dirty="0" smtClean="0">
                <a:latin typeface="Times New Roman" pitchFamily="18" charset="0"/>
                <a:ea typeface="仿宋_GB2312" pitchFamily="49" charset="-122"/>
                <a:sym typeface="Symbol" pitchFamily="18" charset="2"/>
              </a:rPr>
              <a:t>里的边中，具有最小权值的一条边，则一定存在</a:t>
            </a:r>
            <a:r>
              <a:rPr lang="en-US" altLang="zh-CN" b="1" dirty="0" smtClean="0">
                <a:latin typeface="Times New Roman" pitchFamily="18" charset="0"/>
                <a:ea typeface="仿宋_GB2312" pitchFamily="49" charset="-122"/>
                <a:sym typeface="Symbol" pitchFamily="18" charset="2"/>
              </a:rPr>
              <a:t>G</a:t>
            </a:r>
            <a:r>
              <a:rPr lang="zh-CN" altLang="en-US" b="1" dirty="0" smtClean="0">
                <a:latin typeface="Times New Roman" pitchFamily="18" charset="0"/>
                <a:ea typeface="仿宋_GB2312" pitchFamily="49" charset="-122"/>
                <a:sym typeface="Symbol" pitchFamily="18" charset="2"/>
              </a:rPr>
              <a:t>的一棵最小生成树包括此边</a:t>
            </a:r>
            <a:r>
              <a:rPr lang="en-US" altLang="zh-CN" b="1" dirty="0" smtClean="0">
                <a:latin typeface="Times New Roman" pitchFamily="18" charset="0"/>
                <a:ea typeface="仿宋_GB2312" pitchFamily="49" charset="-122"/>
                <a:sym typeface="Symbol" pitchFamily="18" charset="2"/>
              </a:rPr>
              <a:t>(</a:t>
            </a:r>
            <a:r>
              <a:rPr lang="en-US" altLang="zh-CN" b="1" dirty="0" err="1" smtClean="0">
                <a:latin typeface="Times New Roman" pitchFamily="18" charset="0"/>
                <a:ea typeface="仿宋_GB2312" pitchFamily="49" charset="-122"/>
                <a:sym typeface="Symbol" pitchFamily="18" charset="2"/>
              </a:rPr>
              <a:t>u,v</a:t>
            </a:r>
            <a:r>
              <a:rPr lang="en-US" altLang="zh-CN" b="1" dirty="0" smtClean="0">
                <a:latin typeface="Times New Roman" pitchFamily="18" charset="0"/>
                <a:ea typeface="仿宋_GB2312" pitchFamily="49" charset="-122"/>
                <a:sym typeface="Symbol" pitchFamily="18" charset="2"/>
              </a:rPr>
              <a:t>)</a:t>
            </a:r>
            <a:r>
              <a:rPr lang="zh-CN" altLang="en-US" b="1" dirty="0" smtClean="0">
                <a:latin typeface="Times New Roman" pitchFamily="18" charset="0"/>
                <a:ea typeface="仿宋_GB2312" pitchFamily="49" charset="-122"/>
                <a:sym typeface="Symbol" pitchFamily="18" charset="2"/>
              </a:rPr>
              <a:t>。</a:t>
            </a:r>
            <a:endParaRPr lang="zh-CN" altLang="en-US" sz="3000" b="1" dirty="0">
              <a:latin typeface="Times New Roman" pitchFamily="18" charset="0"/>
              <a:ea typeface="仿宋_GB2312" pitchFamily="49" charset="-122"/>
            </a:endParaRPr>
          </a:p>
        </p:txBody>
      </p:sp>
      <p:sp>
        <p:nvSpPr>
          <p:cNvPr id="6" name="椭圆 5"/>
          <p:cNvSpPr/>
          <p:nvPr/>
        </p:nvSpPr>
        <p:spPr>
          <a:xfrm>
            <a:off x="2016090" y="4195773"/>
            <a:ext cx="1241442" cy="116841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7" name="椭圆 6"/>
          <p:cNvSpPr/>
          <p:nvPr/>
        </p:nvSpPr>
        <p:spPr>
          <a:xfrm>
            <a:off x="4243383" y="4232286"/>
            <a:ext cx="1241442" cy="116841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02060"/>
              </a:solidFill>
            </a:endParaRPr>
          </a:p>
        </p:txBody>
      </p:sp>
      <p:sp>
        <p:nvSpPr>
          <p:cNvPr id="11" name="TextBox 10"/>
          <p:cNvSpPr txBox="1"/>
          <p:nvPr/>
        </p:nvSpPr>
        <p:spPr>
          <a:xfrm>
            <a:off x="3184506" y="3830643"/>
            <a:ext cx="1168416" cy="400110"/>
          </a:xfrm>
          <a:prstGeom prst="rect">
            <a:avLst/>
          </a:prstGeom>
          <a:noFill/>
        </p:spPr>
        <p:txBody>
          <a:bodyPr wrap="square" rtlCol="0">
            <a:spAutoFit/>
          </a:bodyPr>
          <a:lstStyle/>
          <a:p>
            <a:r>
              <a:rPr lang="en-US" altLang="zh-CN" sz="2000" dirty="0" smtClean="0">
                <a:solidFill>
                  <a:srgbClr val="FFFF00"/>
                </a:solidFill>
              </a:rPr>
              <a:t>(</a:t>
            </a:r>
            <a:r>
              <a:rPr lang="en-US" altLang="zh-CN" sz="2000" dirty="0" err="1" smtClean="0">
                <a:solidFill>
                  <a:srgbClr val="FFFF00"/>
                </a:solidFill>
              </a:rPr>
              <a:t>u,v</a:t>
            </a:r>
            <a:r>
              <a:rPr lang="en-US" altLang="zh-CN" sz="2000" dirty="0" smtClean="0">
                <a:solidFill>
                  <a:srgbClr val="FFFF00"/>
                </a:solidFill>
              </a:rPr>
              <a:t>)</a:t>
            </a:r>
            <a:endParaRPr lang="zh-CN" altLang="en-US" sz="2000" dirty="0">
              <a:solidFill>
                <a:srgbClr val="FFFF00"/>
              </a:solidFill>
            </a:endParaRPr>
          </a:p>
        </p:txBody>
      </p:sp>
      <p:sp>
        <p:nvSpPr>
          <p:cNvPr id="16" name="任意多边形 15"/>
          <p:cNvSpPr/>
          <p:nvPr/>
        </p:nvSpPr>
        <p:spPr>
          <a:xfrm>
            <a:off x="2892403" y="4232286"/>
            <a:ext cx="1752624" cy="219078"/>
          </a:xfrm>
          <a:custGeom>
            <a:avLst/>
            <a:gdLst>
              <a:gd name="connsiteX0" fmla="*/ 0 w 1379350"/>
              <a:gd name="connsiteY0" fmla="*/ 344838 h 368085"/>
              <a:gd name="connsiteX1" fmla="*/ 720672 w 1379350"/>
              <a:gd name="connsiteY1" fmla="*/ 3875 h 368085"/>
              <a:gd name="connsiteX2" fmla="*/ 1379350 w 1379350"/>
              <a:gd name="connsiteY2" fmla="*/ 368085 h 368085"/>
            </a:gdLst>
            <a:ahLst/>
            <a:cxnLst>
              <a:cxn ang="0">
                <a:pos x="connsiteX0" y="connsiteY0"/>
              </a:cxn>
              <a:cxn ang="0">
                <a:pos x="connsiteX1" y="connsiteY1"/>
              </a:cxn>
              <a:cxn ang="0">
                <a:pos x="connsiteX2" y="connsiteY2"/>
              </a:cxn>
            </a:cxnLst>
            <a:rect l="l" t="t" r="r" b="b"/>
            <a:pathLst>
              <a:path w="1379350" h="368085">
                <a:moveTo>
                  <a:pt x="0" y="344838"/>
                </a:moveTo>
                <a:cubicBezTo>
                  <a:pt x="245390" y="172419"/>
                  <a:pt x="490780" y="0"/>
                  <a:pt x="720672" y="3875"/>
                </a:cubicBezTo>
                <a:cubicBezTo>
                  <a:pt x="950564" y="7750"/>
                  <a:pt x="1263113" y="303509"/>
                  <a:pt x="1379350" y="368085"/>
                </a:cubicBezTo>
              </a:path>
            </a:pathLst>
          </a:cu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任意多边形 16"/>
          <p:cNvSpPr/>
          <p:nvPr/>
        </p:nvSpPr>
        <p:spPr>
          <a:xfrm>
            <a:off x="2928914" y="5072086"/>
            <a:ext cx="1716111" cy="247708"/>
          </a:xfrm>
          <a:custGeom>
            <a:avLst/>
            <a:gdLst>
              <a:gd name="connsiteX0" fmla="*/ 0 w 1232115"/>
              <a:gd name="connsiteY0" fmla="*/ 23247 h 158857"/>
              <a:gd name="connsiteX1" fmla="*/ 674176 w 1232115"/>
              <a:gd name="connsiteY1" fmla="*/ 154983 h 158857"/>
              <a:gd name="connsiteX2" fmla="*/ 1232115 w 1232115"/>
              <a:gd name="connsiteY2" fmla="*/ 0 h 158857"/>
            </a:gdLst>
            <a:ahLst/>
            <a:cxnLst>
              <a:cxn ang="0">
                <a:pos x="connsiteX0" y="connsiteY0"/>
              </a:cxn>
              <a:cxn ang="0">
                <a:pos x="connsiteX1" y="connsiteY1"/>
              </a:cxn>
              <a:cxn ang="0">
                <a:pos x="connsiteX2" y="connsiteY2"/>
              </a:cxn>
            </a:cxnLst>
            <a:rect l="l" t="t" r="r" b="b"/>
            <a:pathLst>
              <a:path w="1232115" h="158857">
                <a:moveTo>
                  <a:pt x="0" y="23247"/>
                </a:moveTo>
                <a:cubicBezTo>
                  <a:pt x="234412" y="91052"/>
                  <a:pt x="468824" y="158857"/>
                  <a:pt x="674176" y="154983"/>
                </a:cubicBezTo>
                <a:cubicBezTo>
                  <a:pt x="879528" y="151109"/>
                  <a:pt x="1131376" y="32288"/>
                  <a:pt x="1232115" y="0"/>
                </a:cubicBezTo>
              </a:path>
            </a:pathLst>
          </a:cu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3184506" y="5291163"/>
            <a:ext cx="1168416" cy="400110"/>
          </a:xfrm>
          <a:prstGeom prst="rect">
            <a:avLst/>
          </a:prstGeom>
          <a:noFill/>
        </p:spPr>
        <p:txBody>
          <a:bodyPr wrap="square" rtlCol="0">
            <a:spAutoFit/>
          </a:bodyPr>
          <a:lstStyle/>
          <a:p>
            <a:r>
              <a:rPr lang="en-US" altLang="zh-CN" sz="2000" dirty="0" smtClean="0">
                <a:solidFill>
                  <a:srgbClr val="FFFF00"/>
                </a:solidFill>
              </a:rPr>
              <a:t>(</a:t>
            </a:r>
            <a:r>
              <a:rPr lang="en-US" altLang="zh-CN" sz="2000" dirty="0" err="1" smtClean="0">
                <a:solidFill>
                  <a:srgbClr val="FFFF00"/>
                </a:solidFill>
              </a:rPr>
              <a:t>u’,v</a:t>
            </a:r>
            <a:r>
              <a:rPr lang="en-US" altLang="zh-CN" sz="2000" dirty="0" smtClean="0">
                <a:solidFill>
                  <a:srgbClr val="FFFF00"/>
                </a:solidFill>
              </a:rPr>
              <a:t>’)</a:t>
            </a:r>
            <a:endParaRPr lang="zh-CN" altLang="en-US" sz="2000" dirty="0">
              <a:solidFill>
                <a:srgbClr val="FFFF00"/>
              </a:solidFill>
            </a:endParaRPr>
          </a:p>
        </p:txBody>
      </p:sp>
      <p:sp>
        <p:nvSpPr>
          <p:cNvPr id="19" name="TextBox 18"/>
          <p:cNvSpPr txBox="1"/>
          <p:nvPr/>
        </p:nvSpPr>
        <p:spPr>
          <a:xfrm>
            <a:off x="4316409" y="3830643"/>
            <a:ext cx="1168416" cy="461665"/>
          </a:xfrm>
          <a:prstGeom prst="rect">
            <a:avLst/>
          </a:prstGeom>
          <a:noFill/>
        </p:spPr>
        <p:txBody>
          <a:bodyPr wrap="square" rtlCol="0">
            <a:spAutoFit/>
          </a:bodyPr>
          <a:lstStyle/>
          <a:p>
            <a:r>
              <a:rPr lang="en-US" altLang="zh-CN" sz="2400" dirty="0" smtClean="0">
                <a:solidFill>
                  <a:srgbClr val="FFFF00"/>
                </a:solidFill>
              </a:rPr>
              <a:t>V-U</a:t>
            </a:r>
            <a:endParaRPr lang="zh-CN" altLang="en-US" sz="2400" dirty="0">
              <a:solidFill>
                <a:srgbClr val="FFFF00"/>
              </a:solidFill>
            </a:endParaRPr>
          </a:p>
        </p:txBody>
      </p:sp>
      <p:sp>
        <p:nvSpPr>
          <p:cNvPr id="20" name="TextBox 19"/>
          <p:cNvSpPr txBox="1"/>
          <p:nvPr/>
        </p:nvSpPr>
        <p:spPr>
          <a:xfrm>
            <a:off x="2052603" y="3757617"/>
            <a:ext cx="1168416" cy="461665"/>
          </a:xfrm>
          <a:prstGeom prst="rect">
            <a:avLst/>
          </a:prstGeom>
          <a:noFill/>
        </p:spPr>
        <p:txBody>
          <a:bodyPr wrap="square" rtlCol="0">
            <a:spAutoFit/>
          </a:bodyPr>
          <a:lstStyle/>
          <a:p>
            <a:r>
              <a:rPr lang="en-US" altLang="zh-CN" sz="2400" dirty="0" smtClean="0">
                <a:solidFill>
                  <a:srgbClr val="FFFF00"/>
                </a:solidFill>
              </a:rPr>
              <a:t>U</a:t>
            </a:r>
            <a:endParaRPr lang="zh-CN" altLang="en-US" sz="2400" dirty="0">
              <a:solidFill>
                <a:srgbClr val="FFFF00"/>
              </a:solidFill>
            </a:endParaRPr>
          </a:p>
        </p:txBody>
      </p:sp>
      <p:sp>
        <p:nvSpPr>
          <p:cNvPr id="21" name="椭圆 20"/>
          <p:cNvSpPr/>
          <p:nvPr/>
        </p:nvSpPr>
        <p:spPr>
          <a:xfrm>
            <a:off x="2381220" y="4268799"/>
            <a:ext cx="511182" cy="3286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u</a:t>
            </a:r>
            <a:endParaRPr lang="zh-CN" altLang="en-US" dirty="0"/>
          </a:p>
        </p:txBody>
      </p:sp>
      <p:sp>
        <p:nvSpPr>
          <p:cNvPr id="24" name="椭圆 23"/>
          <p:cNvSpPr/>
          <p:nvPr/>
        </p:nvSpPr>
        <p:spPr>
          <a:xfrm>
            <a:off x="2381220" y="4889520"/>
            <a:ext cx="547694" cy="365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u’</a:t>
            </a:r>
            <a:endParaRPr lang="zh-CN" altLang="en-US" sz="3600" dirty="0"/>
          </a:p>
        </p:txBody>
      </p:sp>
      <p:sp>
        <p:nvSpPr>
          <p:cNvPr id="25" name="椭圆 24"/>
          <p:cNvSpPr/>
          <p:nvPr/>
        </p:nvSpPr>
        <p:spPr>
          <a:xfrm>
            <a:off x="4645026" y="4305312"/>
            <a:ext cx="511182" cy="3286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v</a:t>
            </a:r>
            <a:endParaRPr lang="zh-CN" altLang="en-US" dirty="0"/>
          </a:p>
        </p:txBody>
      </p:sp>
      <p:sp>
        <p:nvSpPr>
          <p:cNvPr id="26" name="椭圆 25"/>
          <p:cNvSpPr/>
          <p:nvPr/>
        </p:nvSpPr>
        <p:spPr>
          <a:xfrm>
            <a:off x="4645026" y="4926033"/>
            <a:ext cx="547694" cy="365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v’</a:t>
            </a:r>
            <a:endParaRPr lang="zh-CN" altLang="en-US" sz="3600" dirty="0"/>
          </a:p>
        </p:txBody>
      </p:sp>
      <p:cxnSp>
        <p:nvCxnSpPr>
          <p:cNvPr id="28" name="直接连接符 27"/>
          <p:cNvCxnSpPr>
            <a:stCxn id="21" idx="4"/>
            <a:endCxn id="24" idx="0"/>
          </p:cNvCxnSpPr>
          <p:nvPr/>
        </p:nvCxnSpPr>
        <p:spPr>
          <a:xfrm rot="16200000" flipH="1">
            <a:off x="2499887" y="4734340"/>
            <a:ext cx="292104" cy="1825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5" idx="4"/>
            <a:endCxn id="26" idx="0"/>
          </p:cNvCxnSpPr>
          <p:nvPr/>
        </p:nvCxnSpPr>
        <p:spPr>
          <a:xfrm rot="16200000" flipH="1">
            <a:off x="4763693" y="4770853"/>
            <a:ext cx="292104" cy="1825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6" name="灯片编号占位符 35"/>
          <p:cNvSpPr>
            <a:spLocks noGrp="1"/>
          </p:cNvSpPr>
          <p:nvPr>
            <p:ph type="sldNum" sz="quarter" idx="12"/>
          </p:nvPr>
        </p:nvSpPr>
        <p:spPr/>
        <p:txBody>
          <a:bodyPr/>
          <a:lstStyle/>
          <a:p>
            <a:fld id="{A17EA50A-922D-41E6-B4A1-D010480F0D51}" type="slidenum">
              <a:rPr lang="en-US" altLang="zh-CN" smtClean="0"/>
              <a:pPr/>
              <a:t>34</a:t>
            </a:fld>
            <a:endParaRPr lang="en-US" altLang="zh-CN"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1541421" y="33291"/>
            <a:ext cx="6096000" cy="928688"/>
          </a:xfrm>
        </p:spPr>
        <p:txBody>
          <a:bodyPr/>
          <a:lstStyle/>
          <a:p>
            <a:pPr algn="ctr"/>
            <a:r>
              <a:rPr lang="zh-CN" altLang="en-US" sz="4000" dirty="0">
                <a:latin typeface="华文新魏" pitchFamily="2" charset="-122"/>
                <a:ea typeface="华文新魏" pitchFamily="2" charset="-122"/>
              </a:rPr>
              <a:t>普里姆</a:t>
            </a:r>
            <a:r>
              <a:rPr lang="en-US" altLang="zh-CN" sz="4000" dirty="0">
                <a:latin typeface="华文新魏" pitchFamily="2" charset="-122"/>
                <a:ea typeface="华文新魏" pitchFamily="2" charset="-122"/>
              </a:rPr>
              <a:t>(Prim)</a:t>
            </a:r>
            <a:r>
              <a:rPr lang="zh-CN" altLang="en-US" sz="4000" dirty="0">
                <a:latin typeface="华文新魏" pitchFamily="2" charset="-122"/>
                <a:ea typeface="华文新魏" pitchFamily="2" charset="-122"/>
              </a:rPr>
              <a:t>算法</a:t>
            </a:r>
          </a:p>
        </p:txBody>
      </p:sp>
      <p:sp>
        <p:nvSpPr>
          <p:cNvPr id="394243" name="Rectangle 3"/>
          <p:cNvSpPr>
            <a:spLocks noGrp="1" noChangeArrowheads="1"/>
          </p:cNvSpPr>
          <p:nvPr>
            <p:ph idx="1"/>
          </p:nvPr>
        </p:nvSpPr>
        <p:spPr>
          <a:xfrm>
            <a:off x="106413" y="873162"/>
            <a:ext cx="8810634" cy="5257800"/>
          </a:xfrm>
        </p:spPr>
        <p:txBody>
          <a:bodyPr/>
          <a:lstStyle/>
          <a:p>
            <a:pPr>
              <a:lnSpc>
                <a:spcPct val="105000"/>
              </a:lnSpc>
              <a:buClrTx/>
              <a:buSzPct val="50000"/>
            </a:pPr>
            <a:r>
              <a:rPr lang="zh-CN" altLang="en-US" sz="3000" b="1" dirty="0">
                <a:latin typeface="Times New Roman" pitchFamily="18" charset="0"/>
                <a:ea typeface="仿宋_GB2312" pitchFamily="49" charset="-122"/>
              </a:rPr>
              <a:t>普里姆算法的基本思想：</a:t>
            </a:r>
          </a:p>
          <a:p>
            <a:pPr marL="550926" indent="-514350">
              <a:lnSpc>
                <a:spcPct val="105000"/>
              </a:lnSpc>
              <a:buClrTx/>
              <a:buFont typeface="+mj-lt"/>
              <a:buAutoNum type="arabicPeriod"/>
            </a:pPr>
            <a:r>
              <a:rPr lang="zh-CN" altLang="en-US" sz="3000" b="1" dirty="0" smtClean="0">
                <a:latin typeface="Times New Roman" pitchFamily="18" charset="0"/>
                <a:ea typeface="仿宋_GB2312" pitchFamily="49" charset="-122"/>
              </a:rPr>
              <a:t>  从</a:t>
            </a:r>
            <a:r>
              <a:rPr lang="zh-CN" altLang="en-US" sz="3000" b="1" dirty="0">
                <a:latin typeface="Times New Roman" pitchFamily="18" charset="0"/>
                <a:ea typeface="仿宋_GB2312" pitchFamily="49" charset="-122"/>
              </a:rPr>
              <a:t>连通网络 </a:t>
            </a:r>
            <a:r>
              <a:rPr lang="en-US" altLang="zh-CN" sz="3000" b="1" dirty="0">
                <a:latin typeface="Times New Roman" pitchFamily="18" charset="0"/>
                <a:ea typeface="仿宋_GB2312" pitchFamily="49" charset="-122"/>
              </a:rPr>
              <a:t>N = {V, E}</a:t>
            </a:r>
            <a:r>
              <a:rPr lang="zh-CN" altLang="en-US" sz="3000" b="1" dirty="0">
                <a:latin typeface="Times New Roman" pitchFamily="18" charset="0"/>
                <a:ea typeface="仿宋_GB2312" pitchFamily="49" charset="-122"/>
              </a:rPr>
              <a:t>中的某一顶点 </a:t>
            </a:r>
            <a:r>
              <a:rPr lang="en-US" altLang="zh-CN" sz="3000" b="1" dirty="0">
                <a:latin typeface="Times New Roman" pitchFamily="18" charset="0"/>
                <a:ea typeface="仿宋_GB2312" pitchFamily="49" charset="-122"/>
              </a:rPr>
              <a:t>u</a:t>
            </a:r>
            <a:r>
              <a:rPr lang="en-US" altLang="zh-CN" sz="3000" b="1" baseline="-25000" dirty="0">
                <a:latin typeface="Times New Roman" pitchFamily="18" charset="0"/>
                <a:ea typeface="仿宋_GB2312" pitchFamily="49" charset="-122"/>
              </a:rPr>
              <a:t>0 </a:t>
            </a:r>
            <a:r>
              <a:rPr lang="zh-CN" altLang="en-US" sz="3000" b="1" dirty="0">
                <a:latin typeface="Times New Roman" pitchFamily="18" charset="0"/>
                <a:ea typeface="仿宋_GB2312" pitchFamily="49" charset="-122"/>
              </a:rPr>
              <a:t>出发</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选择与它关联的具有最小权值的边 </a:t>
            </a:r>
            <a:r>
              <a:rPr lang="en-US" altLang="zh-CN" sz="3000" b="1" dirty="0">
                <a:latin typeface="Times New Roman" pitchFamily="18" charset="0"/>
                <a:ea typeface="仿宋_GB2312" pitchFamily="49" charset="-122"/>
              </a:rPr>
              <a:t>(u</a:t>
            </a:r>
            <a:r>
              <a:rPr lang="en-US" altLang="zh-CN" sz="3000" b="1" baseline="-25000" dirty="0">
                <a:latin typeface="Times New Roman" pitchFamily="18" charset="0"/>
                <a:ea typeface="仿宋_GB2312" pitchFamily="49" charset="-122"/>
              </a:rPr>
              <a:t>0</a:t>
            </a:r>
            <a:r>
              <a:rPr lang="en-US" altLang="zh-CN" sz="3000" b="1" dirty="0">
                <a:latin typeface="Times New Roman" pitchFamily="18" charset="0"/>
                <a:ea typeface="仿宋_GB2312" pitchFamily="49" charset="-122"/>
              </a:rPr>
              <a:t>, v), </a:t>
            </a:r>
            <a:r>
              <a:rPr lang="zh-CN" altLang="en-US" sz="3000" b="1" dirty="0">
                <a:latin typeface="Times New Roman" pitchFamily="18" charset="0"/>
                <a:ea typeface="仿宋_GB2312" pitchFamily="49" charset="-122"/>
              </a:rPr>
              <a:t>将其顶点加入到生成树顶点集合</a:t>
            </a:r>
            <a:r>
              <a:rPr lang="en-US" altLang="zh-CN" sz="3000" b="1" dirty="0">
                <a:latin typeface="Times New Roman" pitchFamily="18" charset="0"/>
                <a:ea typeface="仿宋_GB2312" pitchFamily="49" charset="-122"/>
              </a:rPr>
              <a:t>U</a:t>
            </a:r>
            <a:r>
              <a:rPr lang="zh-CN" altLang="en-US" sz="3000" b="1" dirty="0">
                <a:latin typeface="Times New Roman" pitchFamily="18" charset="0"/>
                <a:ea typeface="仿宋_GB2312" pitchFamily="49" charset="-122"/>
              </a:rPr>
              <a:t>中。</a:t>
            </a:r>
          </a:p>
          <a:p>
            <a:pPr marL="550926" indent="-514350">
              <a:lnSpc>
                <a:spcPct val="105000"/>
              </a:lnSpc>
              <a:buClrTx/>
              <a:buFont typeface="+mj-lt"/>
              <a:buAutoNum type="arabicPeriod"/>
            </a:pPr>
            <a:r>
              <a:rPr lang="zh-CN" altLang="en-US" sz="3000" b="1" dirty="0" smtClean="0">
                <a:latin typeface="Times New Roman" pitchFamily="18" charset="0"/>
                <a:ea typeface="仿宋_GB2312" pitchFamily="49" charset="-122"/>
              </a:rPr>
              <a:t>以后</a:t>
            </a:r>
            <a:r>
              <a:rPr lang="zh-CN" altLang="en-US" sz="3000" b="1" dirty="0">
                <a:latin typeface="Times New Roman" pitchFamily="18" charset="0"/>
                <a:ea typeface="仿宋_GB2312" pitchFamily="49" charset="-122"/>
              </a:rPr>
              <a:t>每一步从一个顶点在集合</a:t>
            </a:r>
            <a:r>
              <a:rPr lang="en-US" altLang="zh-CN" sz="3000" b="1" dirty="0">
                <a:latin typeface="Times New Roman" pitchFamily="18" charset="0"/>
                <a:ea typeface="仿宋_GB2312" pitchFamily="49" charset="-122"/>
              </a:rPr>
              <a:t>U</a:t>
            </a:r>
            <a:r>
              <a:rPr lang="zh-CN" altLang="en-US" sz="3000" b="1" dirty="0">
                <a:latin typeface="Times New Roman" pitchFamily="18" charset="0"/>
                <a:ea typeface="仿宋_GB2312" pitchFamily="49" charset="-122"/>
              </a:rPr>
              <a:t>中</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而另一个顶点不在集合</a:t>
            </a:r>
            <a:r>
              <a:rPr lang="en-US" altLang="zh-CN" sz="3000" b="1" dirty="0">
                <a:latin typeface="Times New Roman" pitchFamily="18" charset="0"/>
                <a:ea typeface="仿宋_GB2312" pitchFamily="49" charset="-122"/>
              </a:rPr>
              <a:t>U</a:t>
            </a:r>
            <a:r>
              <a:rPr lang="zh-CN" altLang="en-US" sz="3000" b="1" dirty="0">
                <a:latin typeface="Times New Roman" pitchFamily="18" charset="0"/>
                <a:ea typeface="仿宋_GB2312" pitchFamily="49" charset="-122"/>
              </a:rPr>
              <a:t>中的各条边中选择权值最小的边</a:t>
            </a:r>
            <a:r>
              <a:rPr lang="en-US" altLang="zh-CN" sz="3000" b="1" dirty="0">
                <a:latin typeface="Times New Roman" pitchFamily="18" charset="0"/>
                <a:ea typeface="仿宋_GB2312" pitchFamily="49" charset="-122"/>
              </a:rPr>
              <a:t>(u, v), </a:t>
            </a:r>
            <a:r>
              <a:rPr lang="zh-CN" altLang="en-US" sz="3000" b="1" dirty="0">
                <a:latin typeface="Times New Roman" pitchFamily="18" charset="0"/>
                <a:ea typeface="仿宋_GB2312" pitchFamily="49" charset="-122"/>
              </a:rPr>
              <a:t>把它的顶点加入到集合</a:t>
            </a:r>
            <a:r>
              <a:rPr lang="en-US" altLang="zh-CN" sz="3000" b="1" dirty="0">
                <a:latin typeface="Times New Roman" pitchFamily="18" charset="0"/>
                <a:ea typeface="仿宋_GB2312" pitchFamily="49" charset="-122"/>
              </a:rPr>
              <a:t>U</a:t>
            </a:r>
            <a:r>
              <a:rPr lang="zh-CN" altLang="en-US" sz="3000" b="1" dirty="0">
                <a:latin typeface="Times New Roman" pitchFamily="18" charset="0"/>
                <a:ea typeface="仿宋_GB2312" pitchFamily="49" charset="-122"/>
              </a:rPr>
              <a:t>中。如此继续下去</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直到网络中的所有顶点都加入到生成树顶点集合</a:t>
            </a:r>
            <a:r>
              <a:rPr lang="en-US" altLang="zh-CN" sz="3000" b="1" dirty="0">
                <a:latin typeface="Times New Roman" pitchFamily="18" charset="0"/>
                <a:ea typeface="仿宋_GB2312" pitchFamily="49" charset="-122"/>
              </a:rPr>
              <a:t>U</a:t>
            </a:r>
            <a:r>
              <a:rPr lang="zh-CN" altLang="en-US" sz="3000" b="1" dirty="0">
                <a:latin typeface="Times New Roman" pitchFamily="18" charset="0"/>
                <a:ea typeface="仿宋_GB2312" pitchFamily="49" charset="-122"/>
              </a:rPr>
              <a:t>中为止。</a:t>
            </a:r>
          </a:p>
        </p:txBody>
      </p:sp>
      <p:sp>
        <p:nvSpPr>
          <p:cNvPr id="12" name="椭圆 11"/>
          <p:cNvSpPr/>
          <p:nvPr/>
        </p:nvSpPr>
        <p:spPr>
          <a:xfrm>
            <a:off x="4206870" y="5362500"/>
            <a:ext cx="1241442" cy="116841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13" name="椭圆 12"/>
          <p:cNvSpPr/>
          <p:nvPr/>
        </p:nvSpPr>
        <p:spPr>
          <a:xfrm>
            <a:off x="6434163" y="5399013"/>
            <a:ext cx="1241442" cy="116841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02060"/>
              </a:solidFill>
            </a:endParaRPr>
          </a:p>
        </p:txBody>
      </p:sp>
      <p:sp>
        <p:nvSpPr>
          <p:cNvPr id="14" name="TextBox 13"/>
          <p:cNvSpPr txBox="1"/>
          <p:nvPr/>
        </p:nvSpPr>
        <p:spPr>
          <a:xfrm>
            <a:off x="5375286" y="4997370"/>
            <a:ext cx="1168416" cy="400110"/>
          </a:xfrm>
          <a:prstGeom prst="rect">
            <a:avLst/>
          </a:prstGeom>
          <a:noFill/>
        </p:spPr>
        <p:txBody>
          <a:bodyPr wrap="square" rtlCol="0">
            <a:spAutoFit/>
          </a:bodyPr>
          <a:lstStyle/>
          <a:p>
            <a:r>
              <a:rPr lang="en-US" altLang="zh-CN" sz="2000" dirty="0" smtClean="0">
                <a:solidFill>
                  <a:srgbClr val="FFFF00"/>
                </a:solidFill>
              </a:rPr>
              <a:t>min(</a:t>
            </a:r>
            <a:r>
              <a:rPr lang="en-US" altLang="zh-CN" sz="2000" dirty="0" err="1" smtClean="0">
                <a:solidFill>
                  <a:srgbClr val="FFFF00"/>
                </a:solidFill>
              </a:rPr>
              <a:t>u,v</a:t>
            </a:r>
            <a:r>
              <a:rPr lang="en-US" altLang="zh-CN" sz="2000" dirty="0" smtClean="0">
                <a:solidFill>
                  <a:srgbClr val="FFFF00"/>
                </a:solidFill>
              </a:rPr>
              <a:t>)</a:t>
            </a:r>
            <a:endParaRPr lang="zh-CN" altLang="en-US" sz="2000" dirty="0">
              <a:solidFill>
                <a:srgbClr val="FFFF00"/>
              </a:solidFill>
            </a:endParaRPr>
          </a:p>
        </p:txBody>
      </p:sp>
      <p:sp>
        <p:nvSpPr>
          <p:cNvPr id="15" name="任意多边形 14"/>
          <p:cNvSpPr/>
          <p:nvPr/>
        </p:nvSpPr>
        <p:spPr>
          <a:xfrm>
            <a:off x="5083183" y="5399013"/>
            <a:ext cx="1752624" cy="219078"/>
          </a:xfrm>
          <a:custGeom>
            <a:avLst/>
            <a:gdLst>
              <a:gd name="connsiteX0" fmla="*/ 0 w 1379350"/>
              <a:gd name="connsiteY0" fmla="*/ 344838 h 368085"/>
              <a:gd name="connsiteX1" fmla="*/ 720672 w 1379350"/>
              <a:gd name="connsiteY1" fmla="*/ 3875 h 368085"/>
              <a:gd name="connsiteX2" fmla="*/ 1379350 w 1379350"/>
              <a:gd name="connsiteY2" fmla="*/ 368085 h 368085"/>
            </a:gdLst>
            <a:ahLst/>
            <a:cxnLst>
              <a:cxn ang="0">
                <a:pos x="connsiteX0" y="connsiteY0"/>
              </a:cxn>
              <a:cxn ang="0">
                <a:pos x="connsiteX1" y="connsiteY1"/>
              </a:cxn>
              <a:cxn ang="0">
                <a:pos x="connsiteX2" y="connsiteY2"/>
              </a:cxn>
            </a:cxnLst>
            <a:rect l="l" t="t" r="r" b="b"/>
            <a:pathLst>
              <a:path w="1379350" h="368085">
                <a:moveTo>
                  <a:pt x="0" y="344838"/>
                </a:moveTo>
                <a:cubicBezTo>
                  <a:pt x="245390" y="172419"/>
                  <a:pt x="490780" y="0"/>
                  <a:pt x="720672" y="3875"/>
                </a:cubicBezTo>
                <a:cubicBezTo>
                  <a:pt x="950564" y="7750"/>
                  <a:pt x="1263113" y="303509"/>
                  <a:pt x="1379350" y="368085"/>
                </a:cubicBezTo>
              </a:path>
            </a:pathLst>
          </a:cu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任意多边形 15"/>
          <p:cNvSpPr/>
          <p:nvPr/>
        </p:nvSpPr>
        <p:spPr>
          <a:xfrm>
            <a:off x="5119694" y="6238813"/>
            <a:ext cx="1716111" cy="247708"/>
          </a:xfrm>
          <a:custGeom>
            <a:avLst/>
            <a:gdLst>
              <a:gd name="connsiteX0" fmla="*/ 0 w 1232115"/>
              <a:gd name="connsiteY0" fmla="*/ 23247 h 158857"/>
              <a:gd name="connsiteX1" fmla="*/ 674176 w 1232115"/>
              <a:gd name="connsiteY1" fmla="*/ 154983 h 158857"/>
              <a:gd name="connsiteX2" fmla="*/ 1232115 w 1232115"/>
              <a:gd name="connsiteY2" fmla="*/ 0 h 158857"/>
            </a:gdLst>
            <a:ahLst/>
            <a:cxnLst>
              <a:cxn ang="0">
                <a:pos x="connsiteX0" y="connsiteY0"/>
              </a:cxn>
              <a:cxn ang="0">
                <a:pos x="connsiteX1" y="connsiteY1"/>
              </a:cxn>
              <a:cxn ang="0">
                <a:pos x="connsiteX2" y="connsiteY2"/>
              </a:cxn>
            </a:cxnLst>
            <a:rect l="l" t="t" r="r" b="b"/>
            <a:pathLst>
              <a:path w="1232115" h="158857">
                <a:moveTo>
                  <a:pt x="0" y="23247"/>
                </a:moveTo>
                <a:cubicBezTo>
                  <a:pt x="234412" y="91052"/>
                  <a:pt x="468824" y="158857"/>
                  <a:pt x="674176" y="154983"/>
                </a:cubicBezTo>
                <a:cubicBezTo>
                  <a:pt x="879528" y="151109"/>
                  <a:pt x="1131376" y="32288"/>
                  <a:pt x="1232115" y="0"/>
                </a:cubicBezTo>
              </a:path>
            </a:pathLst>
          </a:cu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6507189" y="4997370"/>
            <a:ext cx="1168416" cy="461665"/>
          </a:xfrm>
          <a:prstGeom prst="rect">
            <a:avLst/>
          </a:prstGeom>
          <a:noFill/>
        </p:spPr>
        <p:txBody>
          <a:bodyPr wrap="square" rtlCol="0">
            <a:spAutoFit/>
          </a:bodyPr>
          <a:lstStyle/>
          <a:p>
            <a:r>
              <a:rPr lang="en-US" altLang="zh-CN" sz="2400" dirty="0" smtClean="0">
                <a:solidFill>
                  <a:srgbClr val="FFFF00"/>
                </a:solidFill>
              </a:rPr>
              <a:t>V-U</a:t>
            </a:r>
            <a:endParaRPr lang="zh-CN" altLang="en-US" sz="2400" dirty="0">
              <a:solidFill>
                <a:srgbClr val="FFFF00"/>
              </a:solidFill>
            </a:endParaRPr>
          </a:p>
        </p:txBody>
      </p:sp>
      <p:sp>
        <p:nvSpPr>
          <p:cNvPr id="19" name="TextBox 18"/>
          <p:cNvSpPr txBox="1"/>
          <p:nvPr/>
        </p:nvSpPr>
        <p:spPr>
          <a:xfrm>
            <a:off x="4243383" y="4924344"/>
            <a:ext cx="1168416" cy="461665"/>
          </a:xfrm>
          <a:prstGeom prst="rect">
            <a:avLst/>
          </a:prstGeom>
          <a:noFill/>
        </p:spPr>
        <p:txBody>
          <a:bodyPr wrap="square" rtlCol="0">
            <a:spAutoFit/>
          </a:bodyPr>
          <a:lstStyle/>
          <a:p>
            <a:r>
              <a:rPr lang="en-US" altLang="zh-CN" sz="2400" dirty="0" smtClean="0">
                <a:solidFill>
                  <a:srgbClr val="FFFF00"/>
                </a:solidFill>
              </a:rPr>
              <a:t>U</a:t>
            </a:r>
            <a:endParaRPr lang="zh-CN" altLang="en-US" sz="2400" dirty="0">
              <a:solidFill>
                <a:srgbClr val="FFFF00"/>
              </a:solidFill>
            </a:endParaRPr>
          </a:p>
        </p:txBody>
      </p:sp>
      <p:sp>
        <p:nvSpPr>
          <p:cNvPr id="26" name="任意多边形 25"/>
          <p:cNvSpPr/>
          <p:nvPr/>
        </p:nvSpPr>
        <p:spPr>
          <a:xfrm>
            <a:off x="5083182" y="5656293"/>
            <a:ext cx="1752624" cy="219078"/>
          </a:xfrm>
          <a:custGeom>
            <a:avLst/>
            <a:gdLst>
              <a:gd name="connsiteX0" fmla="*/ 0 w 1379350"/>
              <a:gd name="connsiteY0" fmla="*/ 344838 h 368085"/>
              <a:gd name="connsiteX1" fmla="*/ 720672 w 1379350"/>
              <a:gd name="connsiteY1" fmla="*/ 3875 h 368085"/>
              <a:gd name="connsiteX2" fmla="*/ 1379350 w 1379350"/>
              <a:gd name="connsiteY2" fmla="*/ 368085 h 368085"/>
            </a:gdLst>
            <a:ahLst/>
            <a:cxnLst>
              <a:cxn ang="0">
                <a:pos x="connsiteX0" y="connsiteY0"/>
              </a:cxn>
              <a:cxn ang="0">
                <a:pos x="connsiteX1" y="connsiteY1"/>
              </a:cxn>
              <a:cxn ang="0">
                <a:pos x="connsiteX2" y="connsiteY2"/>
              </a:cxn>
            </a:cxnLst>
            <a:rect l="l" t="t" r="r" b="b"/>
            <a:pathLst>
              <a:path w="1379350" h="368085">
                <a:moveTo>
                  <a:pt x="0" y="344838"/>
                </a:moveTo>
                <a:cubicBezTo>
                  <a:pt x="245390" y="172419"/>
                  <a:pt x="490780" y="0"/>
                  <a:pt x="720672" y="3875"/>
                </a:cubicBezTo>
                <a:cubicBezTo>
                  <a:pt x="950564" y="7750"/>
                  <a:pt x="1263113" y="303509"/>
                  <a:pt x="1379350" y="368085"/>
                </a:cubicBezTo>
              </a:path>
            </a:pathLst>
          </a:cu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任意多边形 26"/>
          <p:cNvSpPr/>
          <p:nvPr/>
        </p:nvSpPr>
        <p:spPr>
          <a:xfrm>
            <a:off x="5119695" y="6057936"/>
            <a:ext cx="1716111" cy="247708"/>
          </a:xfrm>
          <a:custGeom>
            <a:avLst/>
            <a:gdLst>
              <a:gd name="connsiteX0" fmla="*/ 0 w 1232115"/>
              <a:gd name="connsiteY0" fmla="*/ 23247 h 158857"/>
              <a:gd name="connsiteX1" fmla="*/ 674176 w 1232115"/>
              <a:gd name="connsiteY1" fmla="*/ 154983 h 158857"/>
              <a:gd name="connsiteX2" fmla="*/ 1232115 w 1232115"/>
              <a:gd name="connsiteY2" fmla="*/ 0 h 158857"/>
            </a:gdLst>
            <a:ahLst/>
            <a:cxnLst>
              <a:cxn ang="0">
                <a:pos x="connsiteX0" y="connsiteY0"/>
              </a:cxn>
              <a:cxn ang="0">
                <a:pos x="connsiteX1" y="connsiteY1"/>
              </a:cxn>
              <a:cxn ang="0">
                <a:pos x="connsiteX2" y="connsiteY2"/>
              </a:cxn>
            </a:cxnLst>
            <a:rect l="l" t="t" r="r" b="b"/>
            <a:pathLst>
              <a:path w="1232115" h="158857">
                <a:moveTo>
                  <a:pt x="0" y="23247"/>
                </a:moveTo>
                <a:cubicBezTo>
                  <a:pt x="234412" y="91052"/>
                  <a:pt x="468824" y="158857"/>
                  <a:pt x="674176" y="154983"/>
                </a:cubicBezTo>
                <a:cubicBezTo>
                  <a:pt x="879528" y="151109"/>
                  <a:pt x="1131376" y="32288"/>
                  <a:pt x="1232115" y="0"/>
                </a:cubicBezTo>
              </a:path>
            </a:pathLst>
          </a:cu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灯片编号占位符 31"/>
          <p:cNvSpPr>
            <a:spLocks noGrp="1"/>
          </p:cNvSpPr>
          <p:nvPr>
            <p:ph type="sldNum" sz="quarter" idx="12"/>
          </p:nvPr>
        </p:nvSpPr>
        <p:spPr/>
        <p:txBody>
          <a:bodyPr/>
          <a:lstStyle/>
          <a:p>
            <a:fld id="{A17EA50A-922D-41E6-B4A1-D010480F0D51}" type="slidenum">
              <a:rPr lang="en-US" altLang="zh-CN" smtClean="0"/>
              <a:pPr/>
              <a:t>35</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Line 7"/>
          <p:cNvSpPr>
            <a:spLocks noChangeShapeType="1"/>
          </p:cNvSpPr>
          <p:nvPr/>
        </p:nvSpPr>
        <p:spPr bwMode="auto">
          <a:xfrm>
            <a:off x="6507189" y="4779981"/>
            <a:ext cx="495166" cy="780984"/>
          </a:xfrm>
          <a:prstGeom prst="line">
            <a:avLst/>
          </a:prstGeom>
          <a:noFill/>
          <a:ln w="28575">
            <a:solidFill>
              <a:schemeClr val="tx1"/>
            </a:solidFill>
            <a:round/>
            <a:headEnd/>
            <a:tailEnd/>
          </a:ln>
          <a:effectLst/>
        </p:spPr>
        <p:txBody>
          <a:bodyPr wrap="none" anchor="ctr"/>
          <a:lstStyle/>
          <a:p>
            <a:endParaRPr lang="zh-CN" altLang="en-US"/>
          </a:p>
        </p:txBody>
      </p:sp>
      <p:sp>
        <p:nvSpPr>
          <p:cNvPr id="179" name="Line 16"/>
          <p:cNvSpPr>
            <a:spLocks noChangeShapeType="1"/>
          </p:cNvSpPr>
          <p:nvPr/>
        </p:nvSpPr>
        <p:spPr bwMode="auto">
          <a:xfrm flipH="1">
            <a:off x="3622662" y="4634063"/>
            <a:ext cx="985851" cy="45719"/>
          </a:xfrm>
          <a:prstGeom prst="line">
            <a:avLst/>
          </a:prstGeom>
          <a:noFill/>
          <a:ln w="28575">
            <a:solidFill>
              <a:schemeClr val="tx1"/>
            </a:solidFill>
            <a:round/>
            <a:headEnd/>
            <a:tailEnd/>
          </a:ln>
          <a:effectLst/>
        </p:spPr>
        <p:txBody>
          <a:bodyPr wrap="none" anchor="ctr"/>
          <a:lstStyle/>
          <a:p>
            <a:endParaRPr lang="zh-CN" altLang="en-US"/>
          </a:p>
        </p:txBody>
      </p:sp>
      <p:sp>
        <p:nvSpPr>
          <p:cNvPr id="165" name="Line 15"/>
          <p:cNvSpPr>
            <a:spLocks noChangeShapeType="1"/>
          </p:cNvSpPr>
          <p:nvPr/>
        </p:nvSpPr>
        <p:spPr bwMode="auto">
          <a:xfrm flipH="1">
            <a:off x="2271681" y="4597416"/>
            <a:ext cx="424428" cy="780984"/>
          </a:xfrm>
          <a:prstGeom prst="line">
            <a:avLst/>
          </a:prstGeom>
          <a:noFill/>
          <a:ln w="28575">
            <a:solidFill>
              <a:schemeClr val="tx1"/>
            </a:solidFill>
            <a:round/>
            <a:headEnd/>
            <a:tailEnd/>
          </a:ln>
          <a:effectLst/>
        </p:spPr>
        <p:txBody>
          <a:bodyPr wrap="none" anchor="ctr"/>
          <a:lstStyle/>
          <a:p>
            <a:endParaRPr lang="zh-CN" altLang="en-US"/>
          </a:p>
        </p:txBody>
      </p:sp>
      <p:sp>
        <p:nvSpPr>
          <p:cNvPr id="153" name="Line 3"/>
          <p:cNvSpPr>
            <a:spLocks noChangeShapeType="1"/>
          </p:cNvSpPr>
          <p:nvPr/>
        </p:nvSpPr>
        <p:spPr bwMode="auto">
          <a:xfrm>
            <a:off x="7557979" y="1509348"/>
            <a:ext cx="424428" cy="709986"/>
          </a:xfrm>
          <a:prstGeom prst="line">
            <a:avLst/>
          </a:prstGeom>
          <a:noFill/>
          <a:ln w="28575">
            <a:solidFill>
              <a:schemeClr val="tx1"/>
            </a:solidFill>
            <a:round/>
            <a:headEnd/>
            <a:tailEnd/>
          </a:ln>
          <a:effectLst/>
        </p:spPr>
        <p:txBody>
          <a:bodyPr wrap="none" anchor="ctr"/>
          <a:lstStyle/>
          <a:p>
            <a:endParaRPr lang="zh-CN" altLang="en-US"/>
          </a:p>
        </p:txBody>
      </p:sp>
      <p:sp>
        <p:nvSpPr>
          <p:cNvPr id="143" name="Line 3"/>
          <p:cNvSpPr>
            <a:spLocks noChangeShapeType="1"/>
          </p:cNvSpPr>
          <p:nvPr/>
        </p:nvSpPr>
        <p:spPr bwMode="auto">
          <a:xfrm flipH="1">
            <a:off x="4405451" y="495776"/>
            <a:ext cx="45719" cy="876312"/>
          </a:xfrm>
          <a:prstGeom prst="line">
            <a:avLst/>
          </a:prstGeom>
          <a:noFill/>
          <a:ln w="28575">
            <a:solidFill>
              <a:schemeClr val="tx1"/>
            </a:solidFill>
            <a:round/>
            <a:headEnd/>
            <a:tailEnd/>
          </a:ln>
          <a:effectLst/>
        </p:spPr>
        <p:txBody>
          <a:bodyPr wrap="none" anchor="ctr"/>
          <a:lstStyle/>
          <a:p>
            <a:endParaRPr lang="zh-CN" altLang="en-US"/>
          </a:p>
        </p:txBody>
      </p:sp>
      <p:sp>
        <p:nvSpPr>
          <p:cNvPr id="102" name="Line 3"/>
          <p:cNvSpPr>
            <a:spLocks noChangeShapeType="1"/>
          </p:cNvSpPr>
          <p:nvPr/>
        </p:nvSpPr>
        <p:spPr bwMode="auto">
          <a:xfrm flipH="1">
            <a:off x="1036354" y="1402605"/>
            <a:ext cx="474669" cy="730260"/>
          </a:xfrm>
          <a:prstGeom prst="line">
            <a:avLst/>
          </a:prstGeom>
          <a:noFill/>
          <a:ln w="28575">
            <a:solidFill>
              <a:schemeClr val="tx1"/>
            </a:solidFill>
            <a:round/>
            <a:headEnd/>
            <a:tailEnd/>
          </a:ln>
          <a:effectLst/>
        </p:spPr>
        <p:txBody>
          <a:bodyPr wrap="none" anchor="ctr"/>
          <a:lstStyle/>
          <a:p>
            <a:endParaRPr lang="zh-CN" altLang="en-US"/>
          </a:p>
        </p:txBody>
      </p:sp>
      <p:sp>
        <p:nvSpPr>
          <p:cNvPr id="103" name="Line 3"/>
          <p:cNvSpPr>
            <a:spLocks noChangeShapeType="1"/>
          </p:cNvSpPr>
          <p:nvPr/>
        </p:nvSpPr>
        <p:spPr bwMode="auto">
          <a:xfrm flipH="1">
            <a:off x="1520229" y="416753"/>
            <a:ext cx="45719" cy="876312"/>
          </a:xfrm>
          <a:prstGeom prst="line">
            <a:avLst/>
          </a:prstGeom>
          <a:noFill/>
          <a:ln w="28575">
            <a:solidFill>
              <a:schemeClr val="tx1"/>
            </a:solidFill>
            <a:round/>
            <a:headEnd/>
            <a:tailEnd/>
          </a:ln>
          <a:effectLst/>
        </p:spPr>
        <p:txBody>
          <a:bodyPr wrap="none" anchor="ctr"/>
          <a:lstStyle/>
          <a:p>
            <a:endParaRPr lang="zh-CN" altLang="en-US"/>
          </a:p>
        </p:txBody>
      </p:sp>
      <p:sp>
        <p:nvSpPr>
          <p:cNvPr id="396386" name="Line 98"/>
          <p:cNvSpPr>
            <a:spLocks noChangeShapeType="1"/>
          </p:cNvSpPr>
          <p:nvPr/>
        </p:nvSpPr>
        <p:spPr bwMode="auto">
          <a:xfrm flipV="1">
            <a:off x="635342" y="417362"/>
            <a:ext cx="803170" cy="803171"/>
          </a:xfrm>
          <a:prstGeom prst="line">
            <a:avLst/>
          </a:prstGeom>
          <a:noFill/>
          <a:ln w="28575">
            <a:solidFill>
              <a:schemeClr val="tx1"/>
            </a:solidFill>
            <a:round/>
            <a:headEnd/>
            <a:tailEnd/>
          </a:ln>
          <a:effectLst/>
        </p:spPr>
        <p:txBody>
          <a:bodyPr wrap="none" anchor="ctr"/>
          <a:lstStyle/>
          <a:p>
            <a:endParaRPr lang="zh-CN" altLang="en-US"/>
          </a:p>
        </p:txBody>
      </p:sp>
      <p:sp>
        <p:nvSpPr>
          <p:cNvPr id="396290" name="Line 2"/>
          <p:cNvSpPr>
            <a:spLocks noChangeShapeType="1"/>
          </p:cNvSpPr>
          <p:nvPr/>
        </p:nvSpPr>
        <p:spPr bwMode="auto">
          <a:xfrm>
            <a:off x="1656621" y="417362"/>
            <a:ext cx="879803" cy="856420"/>
          </a:xfrm>
          <a:prstGeom prst="line">
            <a:avLst/>
          </a:prstGeom>
          <a:noFill/>
          <a:ln w="28575">
            <a:solidFill>
              <a:schemeClr val="tx1"/>
            </a:solidFill>
            <a:round/>
            <a:headEnd/>
            <a:tailEnd/>
          </a:ln>
          <a:effectLst/>
        </p:spPr>
        <p:txBody>
          <a:bodyPr wrap="none" anchor="ctr"/>
          <a:lstStyle/>
          <a:p>
            <a:endParaRPr lang="zh-CN" altLang="en-US"/>
          </a:p>
        </p:txBody>
      </p:sp>
      <p:sp>
        <p:nvSpPr>
          <p:cNvPr id="396291" name="Line 3"/>
          <p:cNvSpPr>
            <a:spLocks noChangeShapeType="1"/>
          </p:cNvSpPr>
          <p:nvPr/>
        </p:nvSpPr>
        <p:spPr bwMode="auto">
          <a:xfrm>
            <a:off x="1546093" y="1344781"/>
            <a:ext cx="424428" cy="709986"/>
          </a:xfrm>
          <a:prstGeom prst="line">
            <a:avLst/>
          </a:prstGeom>
          <a:noFill/>
          <a:ln w="28575">
            <a:solidFill>
              <a:schemeClr val="tx1"/>
            </a:solidFill>
            <a:round/>
            <a:headEnd/>
            <a:tailEnd/>
          </a:ln>
          <a:effectLst/>
        </p:spPr>
        <p:txBody>
          <a:bodyPr wrap="none" anchor="ctr"/>
          <a:lstStyle/>
          <a:p>
            <a:endParaRPr lang="zh-CN" altLang="en-US"/>
          </a:p>
        </p:txBody>
      </p:sp>
      <p:sp>
        <p:nvSpPr>
          <p:cNvPr id="396295" name="Line 7"/>
          <p:cNvSpPr>
            <a:spLocks noChangeShapeType="1"/>
          </p:cNvSpPr>
          <p:nvPr/>
        </p:nvSpPr>
        <p:spPr bwMode="auto">
          <a:xfrm>
            <a:off x="485024" y="1344781"/>
            <a:ext cx="495166" cy="780984"/>
          </a:xfrm>
          <a:prstGeom prst="line">
            <a:avLst/>
          </a:prstGeom>
          <a:noFill/>
          <a:ln w="28575">
            <a:solidFill>
              <a:schemeClr val="tx1"/>
            </a:solidFill>
            <a:round/>
            <a:headEnd/>
            <a:tailEnd/>
          </a:ln>
          <a:effectLst/>
        </p:spPr>
        <p:txBody>
          <a:bodyPr wrap="none" anchor="ctr"/>
          <a:lstStyle/>
          <a:p>
            <a:endParaRPr lang="zh-CN" altLang="en-US"/>
          </a:p>
        </p:txBody>
      </p:sp>
      <p:sp>
        <p:nvSpPr>
          <p:cNvPr id="396297" name="Line 9"/>
          <p:cNvSpPr>
            <a:spLocks noChangeShapeType="1"/>
          </p:cNvSpPr>
          <p:nvPr/>
        </p:nvSpPr>
        <p:spPr bwMode="auto">
          <a:xfrm>
            <a:off x="1192403" y="2196764"/>
            <a:ext cx="636641" cy="0"/>
          </a:xfrm>
          <a:prstGeom prst="line">
            <a:avLst/>
          </a:prstGeom>
          <a:noFill/>
          <a:ln w="28575">
            <a:solidFill>
              <a:schemeClr val="tx1"/>
            </a:solidFill>
            <a:round/>
            <a:headEnd/>
            <a:tailEnd/>
          </a:ln>
          <a:effectLst/>
        </p:spPr>
        <p:txBody>
          <a:bodyPr wrap="none" anchor="ctr"/>
          <a:lstStyle/>
          <a:p>
            <a:endParaRPr lang="zh-CN" altLang="en-US"/>
          </a:p>
        </p:txBody>
      </p:sp>
      <p:sp>
        <p:nvSpPr>
          <p:cNvPr id="396303" name="Line 15"/>
          <p:cNvSpPr>
            <a:spLocks noChangeShapeType="1"/>
          </p:cNvSpPr>
          <p:nvPr/>
        </p:nvSpPr>
        <p:spPr bwMode="auto">
          <a:xfrm flipH="1">
            <a:off x="2111997" y="1415779"/>
            <a:ext cx="424428" cy="780984"/>
          </a:xfrm>
          <a:prstGeom prst="line">
            <a:avLst/>
          </a:prstGeom>
          <a:noFill/>
          <a:ln w="28575">
            <a:solidFill>
              <a:schemeClr val="tx1"/>
            </a:solidFill>
            <a:round/>
            <a:headEnd/>
            <a:tailEnd/>
          </a:ln>
          <a:effectLst/>
        </p:spPr>
        <p:txBody>
          <a:bodyPr wrap="none" anchor="ctr"/>
          <a:lstStyle/>
          <a:p>
            <a:endParaRPr lang="zh-CN" altLang="en-US"/>
          </a:p>
        </p:txBody>
      </p:sp>
      <p:sp>
        <p:nvSpPr>
          <p:cNvPr id="396304" name="Line 16"/>
          <p:cNvSpPr>
            <a:spLocks noChangeShapeType="1"/>
          </p:cNvSpPr>
          <p:nvPr/>
        </p:nvSpPr>
        <p:spPr bwMode="auto">
          <a:xfrm flipH="1">
            <a:off x="524814" y="1319635"/>
            <a:ext cx="2080874" cy="45853"/>
          </a:xfrm>
          <a:prstGeom prst="line">
            <a:avLst/>
          </a:prstGeom>
          <a:noFill/>
          <a:ln w="28575">
            <a:solidFill>
              <a:schemeClr val="tx1"/>
            </a:solidFill>
            <a:round/>
            <a:headEnd/>
            <a:tailEnd/>
          </a:ln>
          <a:effectLst/>
        </p:spPr>
        <p:txBody>
          <a:bodyPr wrap="none" anchor="ctr"/>
          <a:lstStyle/>
          <a:p>
            <a:endParaRPr lang="zh-CN" altLang="en-US"/>
          </a:p>
        </p:txBody>
      </p:sp>
      <p:sp>
        <p:nvSpPr>
          <p:cNvPr id="396305" name="Oval 17" descr="羊皮纸"/>
          <p:cNvSpPr>
            <a:spLocks noChangeArrowheads="1"/>
          </p:cNvSpPr>
          <p:nvPr/>
        </p:nvSpPr>
        <p:spPr bwMode="auto">
          <a:xfrm>
            <a:off x="272810" y="1131785"/>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2</a:t>
            </a:r>
            <a:endParaRPr kumimoji="1" lang="en-US" altLang="zh-CN" sz="2400" dirty="0">
              <a:ea typeface="宋体" pitchFamily="2" charset="-122"/>
            </a:endParaRPr>
          </a:p>
        </p:txBody>
      </p:sp>
      <p:sp>
        <p:nvSpPr>
          <p:cNvPr id="396307" name="Oval 19" descr="羊皮纸"/>
          <p:cNvSpPr>
            <a:spLocks noChangeArrowheads="1"/>
          </p:cNvSpPr>
          <p:nvPr/>
        </p:nvSpPr>
        <p:spPr bwMode="auto">
          <a:xfrm>
            <a:off x="767976" y="1983768"/>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5</a:t>
            </a:r>
            <a:endParaRPr kumimoji="1" lang="en-US" altLang="zh-CN" sz="2400" dirty="0">
              <a:ea typeface="宋体" pitchFamily="2" charset="-122"/>
            </a:endParaRPr>
          </a:p>
        </p:txBody>
      </p:sp>
      <p:sp>
        <p:nvSpPr>
          <p:cNvPr id="396308" name="Oval 20" descr="羊皮纸"/>
          <p:cNvSpPr>
            <a:spLocks noChangeArrowheads="1"/>
          </p:cNvSpPr>
          <p:nvPr/>
        </p:nvSpPr>
        <p:spPr bwMode="auto">
          <a:xfrm>
            <a:off x="1333879" y="1131785"/>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3</a:t>
            </a:r>
            <a:endParaRPr kumimoji="1" lang="en-US" altLang="zh-CN" sz="2400" dirty="0">
              <a:ea typeface="宋体" pitchFamily="2" charset="-122"/>
            </a:endParaRPr>
          </a:p>
        </p:txBody>
      </p:sp>
      <p:sp>
        <p:nvSpPr>
          <p:cNvPr id="396309" name="Oval 21" descr="羊皮纸"/>
          <p:cNvSpPr>
            <a:spLocks noChangeArrowheads="1"/>
          </p:cNvSpPr>
          <p:nvPr/>
        </p:nvSpPr>
        <p:spPr bwMode="auto">
          <a:xfrm>
            <a:off x="1327984" y="161471"/>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00B050"/>
                </a:solidFill>
                <a:ea typeface="宋体" pitchFamily="2" charset="-122"/>
              </a:rPr>
              <a:t>1</a:t>
            </a:r>
            <a:endParaRPr kumimoji="1" lang="en-US" altLang="zh-CN" sz="2400" dirty="0">
              <a:solidFill>
                <a:srgbClr val="00B050"/>
              </a:solidFill>
              <a:ea typeface="宋体" pitchFamily="2" charset="-122"/>
            </a:endParaRPr>
          </a:p>
        </p:txBody>
      </p:sp>
      <p:sp>
        <p:nvSpPr>
          <p:cNvPr id="396310" name="Oval 22" descr="羊皮纸"/>
          <p:cNvSpPr>
            <a:spLocks noChangeArrowheads="1"/>
          </p:cNvSpPr>
          <p:nvPr/>
        </p:nvSpPr>
        <p:spPr bwMode="auto">
          <a:xfrm>
            <a:off x="1829045" y="1983768"/>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6</a:t>
            </a:r>
            <a:endParaRPr kumimoji="1" lang="en-US" altLang="zh-CN" sz="2400" dirty="0">
              <a:ea typeface="宋体" pitchFamily="2" charset="-122"/>
            </a:endParaRPr>
          </a:p>
        </p:txBody>
      </p:sp>
      <p:sp>
        <p:nvSpPr>
          <p:cNvPr id="396311" name="Oval 23" descr="羊皮纸"/>
          <p:cNvSpPr>
            <a:spLocks noChangeArrowheads="1"/>
          </p:cNvSpPr>
          <p:nvPr/>
        </p:nvSpPr>
        <p:spPr bwMode="auto">
          <a:xfrm flipH="1">
            <a:off x="2394948" y="1131785"/>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4</a:t>
            </a:r>
            <a:endParaRPr kumimoji="1" lang="en-US" altLang="zh-CN" sz="2400" dirty="0">
              <a:ea typeface="宋体" pitchFamily="2" charset="-122"/>
            </a:endParaRPr>
          </a:p>
        </p:txBody>
      </p:sp>
      <p:sp>
        <p:nvSpPr>
          <p:cNvPr id="396314" name="Text Box 26"/>
          <p:cNvSpPr txBox="1">
            <a:spLocks noChangeArrowheads="1"/>
          </p:cNvSpPr>
          <p:nvPr/>
        </p:nvSpPr>
        <p:spPr bwMode="auto">
          <a:xfrm>
            <a:off x="6434163" y="5035572"/>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3</a:t>
            </a:r>
            <a:endParaRPr kumimoji="1" lang="en-US" altLang="zh-CN" sz="2600" dirty="0">
              <a:ea typeface="宋体" pitchFamily="2" charset="-122"/>
            </a:endParaRPr>
          </a:p>
        </p:txBody>
      </p:sp>
      <p:sp>
        <p:nvSpPr>
          <p:cNvPr id="396315" name="Text Box 27"/>
          <p:cNvSpPr txBox="1">
            <a:spLocks noChangeArrowheads="1"/>
          </p:cNvSpPr>
          <p:nvPr/>
        </p:nvSpPr>
        <p:spPr bwMode="auto">
          <a:xfrm>
            <a:off x="1263141" y="600775"/>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a:t>
            </a:r>
            <a:endParaRPr kumimoji="1" lang="en-US" altLang="zh-CN" sz="2600" dirty="0">
              <a:ea typeface="宋体" pitchFamily="2" charset="-122"/>
            </a:endParaRPr>
          </a:p>
        </p:txBody>
      </p:sp>
      <p:sp>
        <p:nvSpPr>
          <p:cNvPr id="396316" name="Text Box 28"/>
          <p:cNvSpPr txBox="1">
            <a:spLocks noChangeArrowheads="1"/>
          </p:cNvSpPr>
          <p:nvPr/>
        </p:nvSpPr>
        <p:spPr bwMode="auto">
          <a:xfrm>
            <a:off x="999348" y="1454237"/>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6</a:t>
            </a:r>
            <a:endParaRPr kumimoji="1" lang="en-US" altLang="zh-CN" sz="2600" dirty="0">
              <a:ea typeface="宋体" pitchFamily="2" charset="-122"/>
            </a:endParaRPr>
          </a:p>
        </p:txBody>
      </p:sp>
      <p:sp>
        <p:nvSpPr>
          <p:cNvPr id="396317" name="Text Box 29"/>
          <p:cNvSpPr txBox="1">
            <a:spLocks noChangeArrowheads="1"/>
          </p:cNvSpPr>
          <p:nvPr/>
        </p:nvSpPr>
        <p:spPr bwMode="auto">
          <a:xfrm>
            <a:off x="1378090" y="2133161"/>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6</a:t>
            </a:r>
            <a:endParaRPr kumimoji="1" lang="en-US" altLang="zh-CN" sz="2600" dirty="0">
              <a:ea typeface="宋体" pitchFamily="2" charset="-122"/>
            </a:endParaRPr>
          </a:p>
        </p:txBody>
      </p:sp>
      <p:sp>
        <p:nvSpPr>
          <p:cNvPr id="396318" name="Text Box 30"/>
          <p:cNvSpPr txBox="1">
            <a:spLocks noChangeArrowheads="1"/>
          </p:cNvSpPr>
          <p:nvPr/>
        </p:nvSpPr>
        <p:spPr bwMode="auto">
          <a:xfrm>
            <a:off x="2167997" y="452861"/>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sp>
        <p:nvSpPr>
          <p:cNvPr id="396319" name="Text Box 31"/>
          <p:cNvSpPr txBox="1">
            <a:spLocks noChangeArrowheads="1"/>
          </p:cNvSpPr>
          <p:nvPr/>
        </p:nvSpPr>
        <p:spPr bwMode="auto">
          <a:xfrm>
            <a:off x="1780412" y="1439446"/>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4</a:t>
            </a:r>
            <a:endParaRPr kumimoji="1" lang="en-US" altLang="zh-CN" sz="2600" dirty="0">
              <a:ea typeface="宋体" pitchFamily="2" charset="-122"/>
            </a:endParaRPr>
          </a:p>
        </p:txBody>
      </p:sp>
      <p:sp>
        <p:nvSpPr>
          <p:cNvPr id="396338" name="Text Box 50"/>
          <p:cNvSpPr txBox="1">
            <a:spLocks noChangeArrowheads="1"/>
          </p:cNvSpPr>
          <p:nvPr/>
        </p:nvSpPr>
        <p:spPr bwMode="auto">
          <a:xfrm>
            <a:off x="998731" y="2484048"/>
            <a:ext cx="7188056" cy="579822"/>
          </a:xfrm>
          <a:prstGeom prst="rect">
            <a:avLst/>
          </a:prstGeom>
          <a:noFill/>
          <a:ln w="9525">
            <a:noFill/>
            <a:miter lim="800000"/>
            <a:headEnd/>
            <a:tailEnd/>
          </a:ln>
          <a:effectLst/>
        </p:spPr>
        <p:txBody>
          <a:bodyPr wrap="square">
            <a:spAutoFit/>
          </a:bodyPr>
          <a:lstStyle/>
          <a:p>
            <a:pPr algn="l"/>
            <a:r>
              <a:rPr kumimoji="1" lang="zh-CN" altLang="en-US" sz="3200" dirty="0">
                <a:ea typeface="隶书" pitchFamily="49" charset="-122"/>
              </a:rPr>
              <a:t>原图                       </a:t>
            </a:r>
            <a:r>
              <a:rPr kumimoji="1" lang="en-US" altLang="zh-CN" sz="2800" b="1" dirty="0">
                <a:ea typeface="宋体" pitchFamily="2" charset="-122"/>
              </a:rPr>
              <a:t>(a)</a:t>
            </a:r>
            <a:r>
              <a:rPr kumimoji="1" lang="en-US" altLang="zh-CN" sz="3200" b="1" dirty="0">
                <a:ea typeface="宋体" pitchFamily="2" charset="-122"/>
              </a:rPr>
              <a:t>                        </a:t>
            </a:r>
            <a:r>
              <a:rPr kumimoji="1" lang="en-US" altLang="zh-CN" sz="2800" b="1" dirty="0">
                <a:ea typeface="宋体" pitchFamily="2" charset="-122"/>
              </a:rPr>
              <a:t>(b)</a:t>
            </a:r>
            <a:endParaRPr kumimoji="1" lang="en-US" altLang="zh-CN" sz="2800" dirty="0">
              <a:ea typeface="宋体" pitchFamily="2" charset="-122"/>
            </a:endParaRPr>
          </a:p>
        </p:txBody>
      </p:sp>
      <p:sp>
        <p:nvSpPr>
          <p:cNvPr id="396348" name="Text Box 60"/>
          <p:cNvSpPr txBox="1">
            <a:spLocks noChangeArrowheads="1"/>
          </p:cNvSpPr>
          <p:nvPr/>
        </p:nvSpPr>
        <p:spPr bwMode="auto">
          <a:xfrm>
            <a:off x="1176290" y="5887973"/>
            <a:ext cx="6544065" cy="519177"/>
          </a:xfrm>
          <a:prstGeom prst="rect">
            <a:avLst/>
          </a:prstGeom>
          <a:noFill/>
          <a:ln w="9525">
            <a:noFill/>
            <a:miter lim="800000"/>
            <a:headEnd/>
            <a:tailEnd/>
          </a:ln>
          <a:effectLst/>
        </p:spPr>
        <p:txBody>
          <a:bodyPr wrap="square">
            <a:spAutoFit/>
          </a:bodyPr>
          <a:lstStyle/>
          <a:p>
            <a:pPr algn="l"/>
            <a:r>
              <a:rPr kumimoji="1" lang="en-US" altLang="zh-CN" sz="2800" b="1" dirty="0">
                <a:ea typeface="宋体" pitchFamily="2" charset="-122"/>
              </a:rPr>
              <a:t>(c)                            (d)                   </a:t>
            </a:r>
            <a:r>
              <a:rPr kumimoji="1" lang="en-US" altLang="zh-CN" sz="2800" b="1" dirty="0" smtClean="0">
                <a:ea typeface="宋体" pitchFamily="2" charset="-122"/>
              </a:rPr>
              <a:t>     </a:t>
            </a:r>
            <a:r>
              <a:rPr kumimoji="1" lang="en-US" altLang="zh-CN" sz="2800" b="1" dirty="0">
                <a:ea typeface="宋体" pitchFamily="2" charset="-122"/>
              </a:rPr>
              <a:t>(e</a:t>
            </a:r>
            <a:r>
              <a:rPr kumimoji="1" lang="en-US" altLang="zh-CN" sz="2800" b="1" dirty="0" smtClean="0">
                <a:ea typeface="宋体" pitchFamily="2" charset="-122"/>
              </a:rPr>
              <a:t>)</a:t>
            </a:r>
            <a:endParaRPr kumimoji="1" lang="en-US" altLang="zh-CN" sz="2800" dirty="0">
              <a:ea typeface="宋体" pitchFamily="2" charset="-122"/>
            </a:endParaRPr>
          </a:p>
        </p:txBody>
      </p:sp>
      <p:sp>
        <p:nvSpPr>
          <p:cNvPr id="396385" name="Text Box 97"/>
          <p:cNvSpPr txBox="1">
            <a:spLocks noChangeArrowheads="1"/>
          </p:cNvSpPr>
          <p:nvPr/>
        </p:nvSpPr>
        <p:spPr bwMode="auto">
          <a:xfrm>
            <a:off x="2318316" y="1581443"/>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a:t>
            </a:r>
            <a:endParaRPr kumimoji="1" lang="en-US" altLang="zh-CN" sz="2600" dirty="0">
              <a:ea typeface="宋体" pitchFamily="2" charset="-122"/>
            </a:endParaRPr>
          </a:p>
        </p:txBody>
      </p:sp>
      <p:sp>
        <p:nvSpPr>
          <p:cNvPr id="104" name="Text Box 27"/>
          <p:cNvSpPr txBox="1">
            <a:spLocks noChangeArrowheads="1"/>
          </p:cNvSpPr>
          <p:nvPr/>
        </p:nvSpPr>
        <p:spPr bwMode="auto">
          <a:xfrm>
            <a:off x="635342" y="417362"/>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6</a:t>
            </a:r>
            <a:endParaRPr kumimoji="1" lang="en-US" altLang="zh-CN" sz="2600" dirty="0">
              <a:ea typeface="宋体" pitchFamily="2" charset="-122"/>
            </a:endParaRPr>
          </a:p>
        </p:txBody>
      </p:sp>
      <p:sp>
        <p:nvSpPr>
          <p:cNvPr id="105" name="Text Box 30"/>
          <p:cNvSpPr txBox="1">
            <a:spLocks noChangeArrowheads="1"/>
          </p:cNvSpPr>
          <p:nvPr/>
        </p:nvSpPr>
        <p:spPr bwMode="auto">
          <a:xfrm>
            <a:off x="1839361" y="927664"/>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sp>
        <p:nvSpPr>
          <p:cNvPr id="106" name="Text Box 30"/>
          <p:cNvSpPr txBox="1">
            <a:spLocks noChangeArrowheads="1"/>
          </p:cNvSpPr>
          <p:nvPr/>
        </p:nvSpPr>
        <p:spPr bwMode="auto">
          <a:xfrm>
            <a:off x="926796" y="964582"/>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sp>
        <p:nvSpPr>
          <p:cNvPr id="137" name="Oval 17" descr="羊皮纸"/>
          <p:cNvSpPr>
            <a:spLocks noChangeArrowheads="1"/>
          </p:cNvSpPr>
          <p:nvPr/>
        </p:nvSpPr>
        <p:spPr bwMode="auto">
          <a:xfrm>
            <a:off x="3161817" y="1189523"/>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2</a:t>
            </a:r>
            <a:endParaRPr kumimoji="1" lang="en-US" altLang="zh-CN" sz="2400" dirty="0">
              <a:ea typeface="宋体" pitchFamily="2" charset="-122"/>
            </a:endParaRPr>
          </a:p>
        </p:txBody>
      </p:sp>
      <p:sp>
        <p:nvSpPr>
          <p:cNvPr id="138" name="Oval 19" descr="羊皮纸"/>
          <p:cNvSpPr>
            <a:spLocks noChangeArrowheads="1"/>
          </p:cNvSpPr>
          <p:nvPr/>
        </p:nvSpPr>
        <p:spPr bwMode="auto">
          <a:xfrm>
            <a:off x="3656983" y="2041506"/>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5</a:t>
            </a:r>
            <a:endParaRPr kumimoji="1" lang="en-US" altLang="zh-CN" sz="2400" dirty="0">
              <a:ea typeface="宋体" pitchFamily="2" charset="-122"/>
            </a:endParaRPr>
          </a:p>
        </p:txBody>
      </p:sp>
      <p:sp>
        <p:nvSpPr>
          <p:cNvPr id="139" name="Oval 20" descr="羊皮纸"/>
          <p:cNvSpPr>
            <a:spLocks noChangeArrowheads="1"/>
          </p:cNvSpPr>
          <p:nvPr/>
        </p:nvSpPr>
        <p:spPr bwMode="auto">
          <a:xfrm>
            <a:off x="4222886" y="1189523"/>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3</a:t>
            </a:r>
            <a:endParaRPr kumimoji="1" lang="en-US" altLang="zh-CN" sz="2400" dirty="0">
              <a:solidFill>
                <a:srgbClr val="00B050"/>
              </a:solidFill>
              <a:ea typeface="宋体" pitchFamily="2" charset="-122"/>
            </a:endParaRPr>
          </a:p>
        </p:txBody>
      </p:sp>
      <p:sp>
        <p:nvSpPr>
          <p:cNvPr id="140" name="Oval 21" descr="羊皮纸"/>
          <p:cNvSpPr>
            <a:spLocks noChangeArrowheads="1"/>
          </p:cNvSpPr>
          <p:nvPr/>
        </p:nvSpPr>
        <p:spPr bwMode="auto">
          <a:xfrm>
            <a:off x="4216991" y="219209"/>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00B050"/>
                </a:solidFill>
                <a:ea typeface="宋体" pitchFamily="2" charset="-122"/>
              </a:rPr>
              <a:t>1</a:t>
            </a:r>
            <a:endParaRPr kumimoji="1" lang="en-US" altLang="zh-CN" sz="2400" dirty="0">
              <a:solidFill>
                <a:srgbClr val="00B050"/>
              </a:solidFill>
              <a:ea typeface="宋体" pitchFamily="2" charset="-122"/>
            </a:endParaRPr>
          </a:p>
        </p:txBody>
      </p:sp>
      <p:sp>
        <p:nvSpPr>
          <p:cNvPr id="141" name="Oval 22" descr="羊皮纸"/>
          <p:cNvSpPr>
            <a:spLocks noChangeArrowheads="1"/>
          </p:cNvSpPr>
          <p:nvPr/>
        </p:nvSpPr>
        <p:spPr bwMode="auto">
          <a:xfrm>
            <a:off x="4718052" y="2041506"/>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6</a:t>
            </a:r>
            <a:endParaRPr kumimoji="1" lang="en-US" altLang="zh-CN" sz="2400" dirty="0">
              <a:ea typeface="宋体" pitchFamily="2" charset="-122"/>
            </a:endParaRPr>
          </a:p>
        </p:txBody>
      </p:sp>
      <p:sp>
        <p:nvSpPr>
          <p:cNvPr id="142" name="Oval 23" descr="羊皮纸"/>
          <p:cNvSpPr>
            <a:spLocks noChangeArrowheads="1"/>
          </p:cNvSpPr>
          <p:nvPr/>
        </p:nvSpPr>
        <p:spPr bwMode="auto">
          <a:xfrm flipH="1">
            <a:off x="5283955" y="1189523"/>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4</a:t>
            </a:r>
            <a:endParaRPr kumimoji="1" lang="en-US" altLang="zh-CN" sz="2400" dirty="0">
              <a:ea typeface="宋体" pitchFamily="2" charset="-122"/>
            </a:endParaRPr>
          </a:p>
        </p:txBody>
      </p:sp>
      <p:sp>
        <p:nvSpPr>
          <p:cNvPr id="144" name="Text Box 27"/>
          <p:cNvSpPr txBox="1">
            <a:spLocks noChangeArrowheads="1"/>
          </p:cNvSpPr>
          <p:nvPr/>
        </p:nvSpPr>
        <p:spPr bwMode="auto">
          <a:xfrm>
            <a:off x="4186373" y="678341"/>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a:t>
            </a:r>
            <a:endParaRPr kumimoji="1" lang="en-US" altLang="zh-CN" sz="2600" dirty="0">
              <a:ea typeface="宋体" pitchFamily="2" charset="-122"/>
            </a:endParaRPr>
          </a:p>
        </p:txBody>
      </p:sp>
      <p:sp>
        <p:nvSpPr>
          <p:cNvPr id="145" name="Line 3"/>
          <p:cNvSpPr>
            <a:spLocks noChangeShapeType="1"/>
          </p:cNvSpPr>
          <p:nvPr/>
        </p:nvSpPr>
        <p:spPr bwMode="auto">
          <a:xfrm flipH="1">
            <a:off x="7490848" y="507960"/>
            <a:ext cx="45719" cy="876312"/>
          </a:xfrm>
          <a:prstGeom prst="line">
            <a:avLst/>
          </a:prstGeom>
          <a:noFill/>
          <a:ln w="28575">
            <a:solidFill>
              <a:schemeClr val="tx1"/>
            </a:solidFill>
            <a:round/>
            <a:headEnd/>
            <a:tailEnd/>
          </a:ln>
          <a:effectLst/>
        </p:spPr>
        <p:txBody>
          <a:bodyPr wrap="none" anchor="ctr"/>
          <a:lstStyle/>
          <a:p>
            <a:endParaRPr lang="zh-CN" altLang="en-US"/>
          </a:p>
        </p:txBody>
      </p:sp>
      <p:sp>
        <p:nvSpPr>
          <p:cNvPr id="146" name="Oval 17" descr="羊皮纸"/>
          <p:cNvSpPr>
            <a:spLocks noChangeArrowheads="1"/>
          </p:cNvSpPr>
          <p:nvPr/>
        </p:nvSpPr>
        <p:spPr bwMode="auto">
          <a:xfrm>
            <a:off x="6247214" y="1201707"/>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2</a:t>
            </a:r>
            <a:endParaRPr kumimoji="1" lang="en-US" altLang="zh-CN" sz="2400" dirty="0">
              <a:ea typeface="宋体" pitchFamily="2" charset="-122"/>
            </a:endParaRPr>
          </a:p>
        </p:txBody>
      </p:sp>
      <p:sp>
        <p:nvSpPr>
          <p:cNvPr id="147" name="Oval 19" descr="羊皮纸"/>
          <p:cNvSpPr>
            <a:spLocks noChangeArrowheads="1"/>
          </p:cNvSpPr>
          <p:nvPr/>
        </p:nvSpPr>
        <p:spPr bwMode="auto">
          <a:xfrm>
            <a:off x="6742380" y="2053690"/>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5</a:t>
            </a:r>
            <a:endParaRPr kumimoji="1" lang="en-US" altLang="zh-CN" sz="2400" dirty="0">
              <a:ea typeface="宋体" pitchFamily="2" charset="-122"/>
            </a:endParaRPr>
          </a:p>
        </p:txBody>
      </p:sp>
      <p:sp>
        <p:nvSpPr>
          <p:cNvPr id="148" name="Oval 20" descr="羊皮纸"/>
          <p:cNvSpPr>
            <a:spLocks noChangeArrowheads="1"/>
          </p:cNvSpPr>
          <p:nvPr/>
        </p:nvSpPr>
        <p:spPr bwMode="auto">
          <a:xfrm>
            <a:off x="7308283" y="1201707"/>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3</a:t>
            </a:r>
            <a:endParaRPr kumimoji="1" lang="en-US" altLang="zh-CN" sz="2400" dirty="0">
              <a:solidFill>
                <a:srgbClr val="00B050"/>
              </a:solidFill>
              <a:ea typeface="宋体" pitchFamily="2" charset="-122"/>
            </a:endParaRPr>
          </a:p>
        </p:txBody>
      </p:sp>
      <p:sp>
        <p:nvSpPr>
          <p:cNvPr id="149" name="Oval 21" descr="羊皮纸"/>
          <p:cNvSpPr>
            <a:spLocks noChangeArrowheads="1"/>
          </p:cNvSpPr>
          <p:nvPr/>
        </p:nvSpPr>
        <p:spPr bwMode="auto">
          <a:xfrm>
            <a:off x="7302388" y="231393"/>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00B050"/>
                </a:solidFill>
                <a:ea typeface="宋体" pitchFamily="2" charset="-122"/>
              </a:rPr>
              <a:t>1</a:t>
            </a:r>
            <a:endParaRPr kumimoji="1" lang="en-US" altLang="zh-CN" sz="2400" dirty="0">
              <a:solidFill>
                <a:srgbClr val="00B050"/>
              </a:solidFill>
              <a:ea typeface="宋体" pitchFamily="2" charset="-122"/>
            </a:endParaRPr>
          </a:p>
        </p:txBody>
      </p:sp>
      <p:sp>
        <p:nvSpPr>
          <p:cNvPr id="150" name="Oval 22" descr="羊皮纸"/>
          <p:cNvSpPr>
            <a:spLocks noChangeArrowheads="1"/>
          </p:cNvSpPr>
          <p:nvPr/>
        </p:nvSpPr>
        <p:spPr bwMode="auto">
          <a:xfrm>
            <a:off x="7803449" y="2053690"/>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6</a:t>
            </a:r>
            <a:endParaRPr kumimoji="1" lang="en-US" altLang="zh-CN" sz="2400" dirty="0">
              <a:solidFill>
                <a:srgbClr val="00B050"/>
              </a:solidFill>
              <a:ea typeface="宋体" pitchFamily="2" charset="-122"/>
            </a:endParaRPr>
          </a:p>
        </p:txBody>
      </p:sp>
      <p:sp>
        <p:nvSpPr>
          <p:cNvPr id="151" name="Oval 23" descr="羊皮纸"/>
          <p:cNvSpPr>
            <a:spLocks noChangeArrowheads="1"/>
          </p:cNvSpPr>
          <p:nvPr/>
        </p:nvSpPr>
        <p:spPr bwMode="auto">
          <a:xfrm flipH="1">
            <a:off x="8369352" y="1201707"/>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4</a:t>
            </a:r>
            <a:endParaRPr kumimoji="1" lang="en-US" altLang="zh-CN" sz="2400" dirty="0">
              <a:ea typeface="宋体" pitchFamily="2" charset="-122"/>
            </a:endParaRPr>
          </a:p>
        </p:txBody>
      </p:sp>
      <p:sp>
        <p:nvSpPr>
          <p:cNvPr id="152" name="Text Box 27"/>
          <p:cNvSpPr txBox="1">
            <a:spLocks noChangeArrowheads="1"/>
          </p:cNvSpPr>
          <p:nvPr/>
        </p:nvSpPr>
        <p:spPr bwMode="auto">
          <a:xfrm>
            <a:off x="7271770" y="690525"/>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a:t>
            </a:r>
            <a:endParaRPr kumimoji="1" lang="en-US" altLang="zh-CN" sz="2600" dirty="0">
              <a:ea typeface="宋体" pitchFamily="2" charset="-122"/>
            </a:endParaRPr>
          </a:p>
        </p:txBody>
      </p:sp>
      <p:sp>
        <p:nvSpPr>
          <p:cNvPr id="154" name="Text Box 31"/>
          <p:cNvSpPr txBox="1">
            <a:spLocks noChangeArrowheads="1"/>
          </p:cNvSpPr>
          <p:nvPr/>
        </p:nvSpPr>
        <p:spPr bwMode="auto">
          <a:xfrm>
            <a:off x="7740544" y="1509348"/>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4</a:t>
            </a:r>
            <a:endParaRPr kumimoji="1" lang="en-US" altLang="zh-CN" sz="2600" dirty="0">
              <a:ea typeface="宋体" pitchFamily="2" charset="-122"/>
            </a:endParaRPr>
          </a:p>
        </p:txBody>
      </p:sp>
      <p:sp>
        <p:nvSpPr>
          <p:cNvPr id="155" name="Line 3"/>
          <p:cNvSpPr>
            <a:spLocks noChangeShapeType="1"/>
          </p:cNvSpPr>
          <p:nvPr/>
        </p:nvSpPr>
        <p:spPr bwMode="auto">
          <a:xfrm>
            <a:off x="1715899" y="4685979"/>
            <a:ext cx="424428" cy="709986"/>
          </a:xfrm>
          <a:prstGeom prst="line">
            <a:avLst/>
          </a:prstGeom>
          <a:noFill/>
          <a:ln w="28575">
            <a:solidFill>
              <a:schemeClr val="tx1"/>
            </a:solidFill>
            <a:round/>
            <a:headEnd/>
            <a:tailEnd/>
          </a:ln>
          <a:effectLst/>
        </p:spPr>
        <p:txBody>
          <a:bodyPr wrap="none" anchor="ctr"/>
          <a:lstStyle/>
          <a:p>
            <a:endParaRPr lang="zh-CN" altLang="en-US"/>
          </a:p>
        </p:txBody>
      </p:sp>
      <p:sp>
        <p:nvSpPr>
          <p:cNvPr id="156" name="Line 3"/>
          <p:cNvSpPr>
            <a:spLocks noChangeShapeType="1"/>
          </p:cNvSpPr>
          <p:nvPr/>
        </p:nvSpPr>
        <p:spPr bwMode="auto">
          <a:xfrm flipH="1">
            <a:off x="1648768" y="3684591"/>
            <a:ext cx="45719" cy="876312"/>
          </a:xfrm>
          <a:prstGeom prst="line">
            <a:avLst/>
          </a:prstGeom>
          <a:noFill/>
          <a:ln w="28575">
            <a:solidFill>
              <a:schemeClr val="tx1"/>
            </a:solidFill>
            <a:round/>
            <a:headEnd/>
            <a:tailEnd/>
          </a:ln>
          <a:effectLst/>
        </p:spPr>
        <p:txBody>
          <a:bodyPr wrap="none" anchor="ctr"/>
          <a:lstStyle/>
          <a:p>
            <a:endParaRPr lang="zh-CN" altLang="en-US"/>
          </a:p>
        </p:txBody>
      </p:sp>
      <p:sp>
        <p:nvSpPr>
          <p:cNvPr id="157" name="Oval 17" descr="羊皮纸"/>
          <p:cNvSpPr>
            <a:spLocks noChangeArrowheads="1"/>
          </p:cNvSpPr>
          <p:nvPr/>
        </p:nvSpPr>
        <p:spPr bwMode="auto">
          <a:xfrm>
            <a:off x="405134" y="4378338"/>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2</a:t>
            </a:r>
            <a:endParaRPr kumimoji="1" lang="en-US" altLang="zh-CN" sz="2400" dirty="0">
              <a:ea typeface="宋体" pitchFamily="2" charset="-122"/>
            </a:endParaRPr>
          </a:p>
        </p:txBody>
      </p:sp>
      <p:sp>
        <p:nvSpPr>
          <p:cNvPr id="158" name="Oval 19" descr="羊皮纸"/>
          <p:cNvSpPr>
            <a:spLocks noChangeArrowheads="1"/>
          </p:cNvSpPr>
          <p:nvPr/>
        </p:nvSpPr>
        <p:spPr bwMode="auto">
          <a:xfrm>
            <a:off x="900300" y="5230321"/>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5</a:t>
            </a:r>
            <a:endParaRPr kumimoji="1" lang="en-US" altLang="zh-CN" sz="2400" dirty="0">
              <a:ea typeface="宋体" pitchFamily="2" charset="-122"/>
            </a:endParaRPr>
          </a:p>
        </p:txBody>
      </p:sp>
      <p:sp>
        <p:nvSpPr>
          <p:cNvPr id="159" name="Oval 20" descr="羊皮纸"/>
          <p:cNvSpPr>
            <a:spLocks noChangeArrowheads="1"/>
          </p:cNvSpPr>
          <p:nvPr/>
        </p:nvSpPr>
        <p:spPr bwMode="auto">
          <a:xfrm>
            <a:off x="1466203" y="4378338"/>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3</a:t>
            </a:r>
            <a:endParaRPr kumimoji="1" lang="en-US" altLang="zh-CN" sz="2400" dirty="0">
              <a:solidFill>
                <a:srgbClr val="00B050"/>
              </a:solidFill>
              <a:ea typeface="宋体" pitchFamily="2" charset="-122"/>
            </a:endParaRPr>
          </a:p>
        </p:txBody>
      </p:sp>
      <p:sp>
        <p:nvSpPr>
          <p:cNvPr id="160" name="Oval 21" descr="羊皮纸"/>
          <p:cNvSpPr>
            <a:spLocks noChangeArrowheads="1"/>
          </p:cNvSpPr>
          <p:nvPr/>
        </p:nvSpPr>
        <p:spPr bwMode="auto">
          <a:xfrm>
            <a:off x="1460308" y="3408024"/>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00B050"/>
                </a:solidFill>
                <a:ea typeface="宋体" pitchFamily="2" charset="-122"/>
              </a:rPr>
              <a:t>1</a:t>
            </a:r>
            <a:endParaRPr kumimoji="1" lang="en-US" altLang="zh-CN" sz="2400" dirty="0">
              <a:solidFill>
                <a:srgbClr val="00B050"/>
              </a:solidFill>
              <a:ea typeface="宋体" pitchFamily="2" charset="-122"/>
            </a:endParaRPr>
          </a:p>
        </p:txBody>
      </p:sp>
      <p:sp>
        <p:nvSpPr>
          <p:cNvPr id="161" name="Oval 22" descr="羊皮纸"/>
          <p:cNvSpPr>
            <a:spLocks noChangeArrowheads="1"/>
          </p:cNvSpPr>
          <p:nvPr/>
        </p:nvSpPr>
        <p:spPr bwMode="auto">
          <a:xfrm>
            <a:off x="1961369" y="5230321"/>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6</a:t>
            </a:r>
            <a:endParaRPr kumimoji="1" lang="en-US" altLang="zh-CN" sz="2400" dirty="0">
              <a:solidFill>
                <a:srgbClr val="00B050"/>
              </a:solidFill>
              <a:ea typeface="宋体" pitchFamily="2" charset="-122"/>
            </a:endParaRPr>
          </a:p>
        </p:txBody>
      </p:sp>
      <p:sp>
        <p:nvSpPr>
          <p:cNvPr id="162" name="Oval 23" descr="羊皮纸"/>
          <p:cNvSpPr>
            <a:spLocks noChangeArrowheads="1"/>
          </p:cNvSpPr>
          <p:nvPr/>
        </p:nvSpPr>
        <p:spPr bwMode="auto">
          <a:xfrm flipH="1">
            <a:off x="2527272" y="4378338"/>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4</a:t>
            </a:r>
            <a:endParaRPr kumimoji="1" lang="en-US" altLang="zh-CN" sz="2400" dirty="0">
              <a:solidFill>
                <a:srgbClr val="00B050"/>
              </a:solidFill>
              <a:ea typeface="宋体" pitchFamily="2" charset="-122"/>
            </a:endParaRPr>
          </a:p>
        </p:txBody>
      </p:sp>
      <p:sp>
        <p:nvSpPr>
          <p:cNvPr id="163" name="Text Box 27"/>
          <p:cNvSpPr txBox="1">
            <a:spLocks noChangeArrowheads="1"/>
          </p:cNvSpPr>
          <p:nvPr/>
        </p:nvSpPr>
        <p:spPr bwMode="auto">
          <a:xfrm>
            <a:off x="1429690" y="3867156"/>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a:t>
            </a:r>
            <a:endParaRPr kumimoji="1" lang="en-US" altLang="zh-CN" sz="2600" dirty="0">
              <a:ea typeface="宋体" pitchFamily="2" charset="-122"/>
            </a:endParaRPr>
          </a:p>
        </p:txBody>
      </p:sp>
      <p:sp>
        <p:nvSpPr>
          <p:cNvPr id="164" name="Text Box 31"/>
          <p:cNvSpPr txBox="1">
            <a:spLocks noChangeArrowheads="1"/>
          </p:cNvSpPr>
          <p:nvPr/>
        </p:nvSpPr>
        <p:spPr bwMode="auto">
          <a:xfrm>
            <a:off x="1898464" y="4685979"/>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4</a:t>
            </a:r>
            <a:endParaRPr kumimoji="1" lang="en-US" altLang="zh-CN" sz="2600" dirty="0">
              <a:ea typeface="宋体" pitchFamily="2" charset="-122"/>
            </a:endParaRPr>
          </a:p>
        </p:txBody>
      </p:sp>
      <p:sp>
        <p:nvSpPr>
          <p:cNvPr id="166" name="Text Box 97"/>
          <p:cNvSpPr txBox="1">
            <a:spLocks noChangeArrowheads="1"/>
          </p:cNvSpPr>
          <p:nvPr/>
        </p:nvSpPr>
        <p:spPr bwMode="auto">
          <a:xfrm>
            <a:off x="2490759" y="4889520"/>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a:t>
            </a:r>
            <a:endParaRPr kumimoji="1" lang="en-US" altLang="zh-CN" sz="2600" dirty="0">
              <a:ea typeface="宋体" pitchFamily="2" charset="-122"/>
            </a:endParaRPr>
          </a:p>
        </p:txBody>
      </p:sp>
      <p:sp>
        <p:nvSpPr>
          <p:cNvPr id="167" name="Line 15"/>
          <p:cNvSpPr>
            <a:spLocks noChangeShapeType="1"/>
          </p:cNvSpPr>
          <p:nvPr/>
        </p:nvSpPr>
        <p:spPr bwMode="auto">
          <a:xfrm flipH="1">
            <a:off x="5231426" y="4670442"/>
            <a:ext cx="424428" cy="780984"/>
          </a:xfrm>
          <a:prstGeom prst="line">
            <a:avLst/>
          </a:prstGeom>
          <a:noFill/>
          <a:ln w="28575">
            <a:solidFill>
              <a:schemeClr val="tx1"/>
            </a:solidFill>
            <a:round/>
            <a:headEnd/>
            <a:tailEnd/>
          </a:ln>
          <a:effectLst/>
        </p:spPr>
        <p:txBody>
          <a:bodyPr wrap="none" anchor="ctr"/>
          <a:lstStyle/>
          <a:p>
            <a:endParaRPr lang="zh-CN" altLang="en-US"/>
          </a:p>
        </p:txBody>
      </p:sp>
      <p:sp>
        <p:nvSpPr>
          <p:cNvPr id="168" name="Line 3"/>
          <p:cNvSpPr>
            <a:spLocks noChangeShapeType="1"/>
          </p:cNvSpPr>
          <p:nvPr/>
        </p:nvSpPr>
        <p:spPr bwMode="auto">
          <a:xfrm>
            <a:off x="4675644" y="4759005"/>
            <a:ext cx="424428" cy="709986"/>
          </a:xfrm>
          <a:prstGeom prst="line">
            <a:avLst/>
          </a:prstGeom>
          <a:noFill/>
          <a:ln w="28575">
            <a:solidFill>
              <a:schemeClr val="tx1"/>
            </a:solidFill>
            <a:round/>
            <a:headEnd/>
            <a:tailEnd/>
          </a:ln>
          <a:effectLst/>
        </p:spPr>
        <p:txBody>
          <a:bodyPr wrap="none" anchor="ctr"/>
          <a:lstStyle/>
          <a:p>
            <a:endParaRPr lang="zh-CN" altLang="en-US"/>
          </a:p>
        </p:txBody>
      </p:sp>
      <p:sp>
        <p:nvSpPr>
          <p:cNvPr id="169" name="Line 3"/>
          <p:cNvSpPr>
            <a:spLocks noChangeShapeType="1"/>
          </p:cNvSpPr>
          <p:nvPr/>
        </p:nvSpPr>
        <p:spPr bwMode="auto">
          <a:xfrm flipH="1">
            <a:off x="4608513" y="3757617"/>
            <a:ext cx="45719" cy="876312"/>
          </a:xfrm>
          <a:prstGeom prst="line">
            <a:avLst/>
          </a:prstGeom>
          <a:noFill/>
          <a:ln w="28575">
            <a:solidFill>
              <a:schemeClr val="tx1"/>
            </a:solidFill>
            <a:round/>
            <a:headEnd/>
            <a:tailEnd/>
          </a:ln>
          <a:effectLst/>
        </p:spPr>
        <p:txBody>
          <a:bodyPr wrap="none" anchor="ctr"/>
          <a:lstStyle/>
          <a:p>
            <a:endParaRPr lang="zh-CN" altLang="en-US"/>
          </a:p>
        </p:txBody>
      </p:sp>
      <p:sp>
        <p:nvSpPr>
          <p:cNvPr id="170" name="Oval 17" descr="羊皮纸"/>
          <p:cNvSpPr>
            <a:spLocks noChangeArrowheads="1"/>
          </p:cNvSpPr>
          <p:nvPr/>
        </p:nvSpPr>
        <p:spPr bwMode="auto">
          <a:xfrm>
            <a:off x="3364879" y="4451364"/>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2</a:t>
            </a:r>
            <a:endParaRPr kumimoji="1" lang="en-US" altLang="zh-CN" sz="2400" dirty="0">
              <a:solidFill>
                <a:srgbClr val="00B050"/>
              </a:solidFill>
              <a:ea typeface="宋体" pitchFamily="2" charset="-122"/>
            </a:endParaRPr>
          </a:p>
        </p:txBody>
      </p:sp>
      <p:sp>
        <p:nvSpPr>
          <p:cNvPr id="171" name="Oval 19" descr="羊皮纸"/>
          <p:cNvSpPr>
            <a:spLocks noChangeArrowheads="1"/>
          </p:cNvSpPr>
          <p:nvPr/>
        </p:nvSpPr>
        <p:spPr bwMode="auto">
          <a:xfrm>
            <a:off x="3860045" y="5303347"/>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5</a:t>
            </a:r>
            <a:endParaRPr kumimoji="1" lang="en-US" altLang="zh-CN" sz="2400" dirty="0">
              <a:ea typeface="宋体" pitchFamily="2" charset="-122"/>
            </a:endParaRPr>
          </a:p>
        </p:txBody>
      </p:sp>
      <p:sp>
        <p:nvSpPr>
          <p:cNvPr id="172" name="Oval 20" descr="羊皮纸"/>
          <p:cNvSpPr>
            <a:spLocks noChangeArrowheads="1"/>
          </p:cNvSpPr>
          <p:nvPr/>
        </p:nvSpPr>
        <p:spPr bwMode="auto">
          <a:xfrm>
            <a:off x="4425948" y="4451364"/>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3</a:t>
            </a:r>
            <a:endParaRPr kumimoji="1" lang="en-US" altLang="zh-CN" sz="2400" dirty="0">
              <a:solidFill>
                <a:srgbClr val="00B050"/>
              </a:solidFill>
              <a:ea typeface="宋体" pitchFamily="2" charset="-122"/>
            </a:endParaRPr>
          </a:p>
        </p:txBody>
      </p:sp>
      <p:sp>
        <p:nvSpPr>
          <p:cNvPr id="173" name="Oval 21" descr="羊皮纸"/>
          <p:cNvSpPr>
            <a:spLocks noChangeArrowheads="1"/>
          </p:cNvSpPr>
          <p:nvPr/>
        </p:nvSpPr>
        <p:spPr bwMode="auto">
          <a:xfrm>
            <a:off x="4420053" y="3481050"/>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00B050"/>
                </a:solidFill>
                <a:ea typeface="宋体" pitchFamily="2" charset="-122"/>
              </a:rPr>
              <a:t>1</a:t>
            </a:r>
            <a:endParaRPr kumimoji="1" lang="en-US" altLang="zh-CN" sz="2400" dirty="0">
              <a:solidFill>
                <a:srgbClr val="00B050"/>
              </a:solidFill>
              <a:ea typeface="宋体" pitchFamily="2" charset="-122"/>
            </a:endParaRPr>
          </a:p>
        </p:txBody>
      </p:sp>
      <p:sp>
        <p:nvSpPr>
          <p:cNvPr id="174" name="Oval 22" descr="羊皮纸"/>
          <p:cNvSpPr>
            <a:spLocks noChangeArrowheads="1"/>
          </p:cNvSpPr>
          <p:nvPr/>
        </p:nvSpPr>
        <p:spPr bwMode="auto">
          <a:xfrm>
            <a:off x="4921114" y="5303347"/>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6</a:t>
            </a:r>
            <a:endParaRPr kumimoji="1" lang="en-US" altLang="zh-CN" sz="2400" dirty="0">
              <a:solidFill>
                <a:srgbClr val="00B050"/>
              </a:solidFill>
              <a:ea typeface="宋体" pitchFamily="2" charset="-122"/>
            </a:endParaRPr>
          </a:p>
        </p:txBody>
      </p:sp>
      <p:sp>
        <p:nvSpPr>
          <p:cNvPr id="175" name="Oval 23" descr="羊皮纸"/>
          <p:cNvSpPr>
            <a:spLocks noChangeArrowheads="1"/>
          </p:cNvSpPr>
          <p:nvPr/>
        </p:nvSpPr>
        <p:spPr bwMode="auto">
          <a:xfrm flipH="1">
            <a:off x="5487017" y="4451364"/>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4</a:t>
            </a:r>
            <a:endParaRPr kumimoji="1" lang="en-US" altLang="zh-CN" sz="2400" dirty="0">
              <a:solidFill>
                <a:srgbClr val="00B050"/>
              </a:solidFill>
              <a:ea typeface="宋体" pitchFamily="2" charset="-122"/>
            </a:endParaRPr>
          </a:p>
        </p:txBody>
      </p:sp>
      <p:sp>
        <p:nvSpPr>
          <p:cNvPr id="176" name="Text Box 27"/>
          <p:cNvSpPr txBox="1">
            <a:spLocks noChangeArrowheads="1"/>
          </p:cNvSpPr>
          <p:nvPr/>
        </p:nvSpPr>
        <p:spPr bwMode="auto">
          <a:xfrm>
            <a:off x="4389435" y="3940182"/>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a:t>
            </a:r>
            <a:endParaRPr kumimoji="1" lang="en-US" altLang="zh-CN" sz="2600" dirty="0">
              <a:ea typeface="宋体" pitchFamily="2" charset="-122"/>
            </a:endParaRPr>
          </a:p>
        </p:txBody>
      </p:sp>
      <p:sp>
        <p:nvSpPr>
          <p:cNvPr id="177" name="Text Box 31"/>
          <p:cNvSpPr txBox="1">
            <a:spLocks noChangeArrowheads="1"/>
          </p:cNvSpPr>
          <p:nvPr/>
        </p:nvSpPr>
        <p:spPr bwMode="auto">
          <a:xfrm>
            <a:off x="4858209" y="4759005"/>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4</a:t>
            </a:r>
            <a:endParaRPr kumimoji="1" lang="en-US" altLang="zh-CN" sz="2600" dirty="0">
              <a:ea typeface="宋体" pitchFamily="2" charset="-122"/>
            </a:endParaRPr>
          </a:p>
        </p:txBody>
      </p:sp>
      <p:sp>
        <p:nvSpPr>
          <p:cNvPr id="178" name="Text Box 97"/>
          <p:cNvSpPr txBox="1">
            <a:spLocks noChangeArrowheads="1"/>
          </p:cNvSpPr>
          <p:nvPr/>
        </p:nvSpPr>
        <p:spPr bwMode="auto">
          <a:xfrm>
            <a:off x="5450504" y="4962546"/>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a:t>
            </a:r>
            <a:endParaRPr kumimoji="1" lang="en-US" altLang="zh-CN" sz="2600" dirty="0">
              <a:ea typeface="宋体" pitchFamily="2" charset="-122"/>
            </a:endParaRPr>
          </a:p>
        </p:txBody>
      </p:sp>
      <p:sp>
        <p:nvSpPr>
          <p:cNvPr id="180" name="Text Box 30"/>
          <p:cNvSpPr txBox="1">
            <a:spLocks noChangeArrowheads="1"/>
          </p:cNvSpPr>
          <p:nvPr/>
        </p:nvSpPr>
        <p:spPr bwMode="auto">
          <a:xfrm>
            <a:off x="3914766" y="4195773"/>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sp>
        <p:nvSpPr>
          <p:cNvPr id="181" name="Line 16"/>
          <p:cNvSpPr>
            <a:spLocks noChangeShapeType="1"/>
          </p:cNvSpPr>
          <p:nvPr/>
        </p:nvSpPr>
        <p:spPr bwMode="auto">
          <a:xfrm flipH="1">
            <a:off x="6549597" y="4655039"/>
            <a:ext cx="985851" cy="45719"/>
          </a:xfrm>
          <a:prstGeom prst="line">
            <a:avLst/>
          </a:prstGeom>
          <a:noFill/>
          <a:ln w="28575">
            <a:solidFill>
              <a:schemeClr val="tx1"/>
            </a:solidFill>
            <a:round/>
            <a:headEnd/>
            <a:tailEnd/>
          </a:ln>
          <a:effectLst/>
        </p:spPr>
        <p:txBody>
          <a:bodyPr wrap="none" anchor="ctr"/>
          <a:lstStyle/>
          <a:p>
            <a:endParaRPr lang="zh-CN" altLang="en-US"/>
          </a:p>
        </p:txBody>
      </p:sp>
      <p:sp>
        <p:nvSpPr>
          <p:cNvPr id="182" name="Line 15"/>
          <p:cNvSpPr>
            <a:spLocks noChangeShapeType="1"/>
          </p:cNvSpPr>
          <p:nvPr/>
        </p:nvSpPr>
        <p:spPr bwMode="auto">
          <a:xfrm flipH="1">
            <a:off x="8158361" y="4691418"/>
            <a:ext cx="424428" cy="780984"/>
          </a:xfrm>
          <a:prstGeom prst="line">
            <a:avLst/>
          </a:prstGeom>
          <a:noFill/>
          <a:ln w="28575">
            <a:solidFill>
              <a:schemeClr val="tx1"/>
            </a:solidFill>
            <a:round/>
            <a:headEnd/>
            <a:tailEnd/>
          </a:ln>
          <a:effectLst/>
        </p:spPr>
        <p:txBody>
          <a:bodyPr wrap="none" anchor="ctr"/>
          <a:lstStyle/>
          <a:p>
            <a:endParaRPr lang="zh-CN" altLang="en-US"/>
          </a:p>
        </p:txBody>
      </p:sp>
      <p:sp>
        <p:nvSpPr>
          <p:cNvPr id="183" name="Line 3"/>
          <p:cNvSpPr>
            <a:spLocks noChangeShapeType="1"/>
          </p:cNvSpPr>
          <p:nvPr/>
        </p:nvSpPr>
        <p:spPr bwMode="auto">
          <a:xfrm>
            <a:off x="7602579" y="4779981"/>
            <a:ext cx="424428" cy="709986"/>
          </a:xfrm>
          <a:prstGeom prst="line">
            <a:avLst/>
          </a:prstGeom>
          <a:noFill/>
          <a:ln w="28575">
            <a:solidFill>
              <a:schemeClr val="tx1"/>
            </a:solidFill>
            <a:round/>
            <a:headEnd/>
            <a:tailEnd/>
          </a:ln>
          <a:effectLst/>
        </p:spPr>
        <p:txBody>
          <a:bodyPr wrap="none" anchor="ctr"/>
          <a:lstStyle/>
          <a:p>
            <a:endParaRPr lang="zh-CN" altLang="en-US"/>
          </a:p>
        </p:txBody>
      </p:sp>
      <p:sp>
        <p:nvSpPr>
          <p:cNvPr id="184" name="Line 3"/>
          <p:cNvSpPr>
            <a:spLocks noChangeShapeType="1"/>
          </p:cNvSpPr>
          <p:nvPr/>
        </p:nvSpPr>
        <p:spPr bwMode="auto">
          <a:xfrm flipH="1">
            <a:off x="7535448" y="3778593"/>
            <a:ext cx="45719" cy="876312"/>
          </a:xfrm>
          <a:prstGeom prst="line">
            <a:avLst/>
          </a:prstGeom>
          <a:noFill/>
          <a:ln w="28575">
            <a:solidFill>
              <a:schemeClr val="tx1"/>
            </a:solidFill>
            <a:round/>
            <a:headEnd/>
            <a:tailEnd/>
          </a:ln>
          <a:effectLst/>
        </p:spPr>
        <p:txBody>
          <a:bodyPr wrap="none" anchor="ctr"/>
          <a:lstStyle/>
          <a:p>
            <a:endParaRPr lang="zh-CN" altLang="en-US"/>
          </a:p>
        </p:txBody>
      </p:sp>
      <p:sp>
        <p:nvSpPr>
          <p:cNvPr id="185" name="Oval 17" descr="羊皮纸"/>
          <p:cNvSpPr>
            <a:spLocks noChangeArrowheads="1"/>
          </p:cNvSpPr>
          <p:nvPr/>
        </p:nvSpPr>
        <p:spPr bwMode="auto">
          <a:xfrm>
            <a:off x="6291814" y="4472340"/>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2</a:t>
            </a:r>
            <a:endParaRPr kumimoji="1" lang="en-US" altLang="zh-CN" sz="2400" dirty="0">
              <a:solidFill>
                <a:srgbClr val="00B050"/>
              </a:solidFill>
              <a:ea typeface="宋体" pitchFamily="2" charset="-122"/>
            </a:endParaRPr>
          </a:p>
        </p:txBody>
      </p:sp>
      <p:sp>
        <p:nvSpPr>
          <p:cNvPr id="186" name="Oval 19" descr="羊皮纸"/>
          <p:cNvSpPr>
            <a:spLocks noChangeArrowheads="1"/>
          </p:cNvSpPr>
          <p:nvPr/>
        </p:nvSpPr>
        <p:spPr bwMode="auto">
          <a:xfrm>
            <a:off x="6786980" y="5324323"/>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5</a:t>
            </a:r>
            <a:endParaRPr kumimoji="1" lang="en-US" altLang="zh-CN" sz="2400" dirty="0">
              <a:solidFill>
                <a:srgbClr val="00B050"/>
              </a:solidFill>
              <a:ea typeface="宋体" pitchFamily="2" charset="-122"/>
            </a:endParaRPr>
          </a:p>
        </p:txBody>
      </p:sp>
      <p:sp>
        <p:nvSpPr>
          <p:cNvPr id="187" name="Oval 20" descr="羊皮纸"/>
          <p:cNvSpPr>
            <a:spLocks noChangeArrowheads="1"/>
          </p:cNvSpPr>
          <p:nvPr/>
        </p:nvSpPr>
        <p:spPr bwMode="auto">
          <a:xfrm>
            <a:off x="7352883" y="4472340"/>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3</a:t>
            </a:r>
            <a:endParaRPr kumimoji="1" lang="en-US" altLang="zh-CN" sz="2400" dirty="0">
              <a:solidFill>
                <a:srgbClr val="00B050"/>
              </a:solidFill>
              <a:ea typeface="宋体" pitchFamily="2" charset="-122"/>
            </a:endParaRPr>
          </a:p>
        </p:txBody>
      </p:sp>
      <p:sp>
        <p:nvSpPr>
          <p:cNvPr id="188" name="Oval 21" descr="羊皮纸"/>
          <p:cNvSpPr>
            <a:spLocks noChangeArrowheads="1"/>
          </p:cNvSpPr>
          <p:nvPr/>
        </p:nvSpPr>
        <p:spPr bwMode="auto">
          <a:xfrm>
            <a:off x="7346988" y="3502026"/>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00B050"/>
                </a:solidFill>
                <a:ea typeface="宋体" pitchFamily="2" charset="-122"/>
              </a:rPr>
              <a:t>1</a:t>
            </a:r>
            <a:endParaRPr kumimoji="1" lang="en-US" altLang="zh-CN" sz="2400" dirty="0">
              <a:solidFill>
                <a:srgbClr val="00B050"/>
              </a:solidFill>
              <a:ea typeface="宋体" pitchFamily="2" charset="-122"/>
            </a:endParaRPr>
          </a:p>
        </p:txBody>
      </p:sp>
      <p:sp>
        <p:nvSpPr>
          <p:cNvPr id="189" name="Oval 22" descr="羊皮纸"/>
          <p:cNvSpPr>
            <a:spLocks noChangeArrowheads="1"/>
          </p:cNvSpPr>
          <p:nvPr/>
        </p:nvSpPr>
        <p:spPr bwMode="auto">
          <a:xfrm>
            <a:off x="7848049" y="5324323"/>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6</a:t>
            </a:r>
            <a:endParaRPr kumimoji="1" lang="en-US" altLang="zh-CN" sz="2400" dirty="0">
              <a:solidFill>
                <a:srgbClr val="00B050"/>
              </a:solidFill>
              <a:ea typeface="宋体" pitchFamily="2" charset="-122"/>
            </a:endParaRPr>
          </a:p>
        </p:txBody>
      </p:sp>
      <p:sp>
        <p:nvSpPr>
          <p:cNvPr id="190" name="Oval 23" descr="羊皮纸"/>
          <p:cNvSpPr>
            <a:spLocks noChangeArrowheads="1"/>
          </p:cNvSpPr>
          <p:nvPr/>
        </p:nvSpPr>
        <p:spPr bwMode="auto">
          <a:xfrm flipH="1">
            <a:off x="8413952" y="4472340"/>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4</a:t>
            </a:r>
            <a:endParaRPr kumimoji="1" lang="en-US" altLang="zh-CN" sz="2400" dirty="0">
              <a:solidFill>
                <a:srgbClr val="00B050"/>
              </a:solidFill>
              <a:ea typeface="宋体" pitchFamily="2" charset="-122"/>
            </a:endParaRPr>
          </a:p>
        </p:txBody>
      </p:sp>
      <p:sp>
        <p:nvSpPr>
          <p:cNvPr id="191" name="Text Box 27"/>
          <p:cNvSpPr txBox="1">
            <a:spLocks noChangeArrowheads="1"/>
          </p:cNvSpPr>
          <p:nvPr/>
        </p:nvSpPr>
        <p:spPr bwMode="auto">
          <a:xfrm>
            <a:off x="7273962" y="3961158"/>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a:t>
            </a:r>
            <a:endParaRPr kumimoji="1" lang="en-US" altLang="zh-CN" sz="2600" dirty="0">
              <a:ea typeface="宋体" pitchFamily="2" charset="-122"/>
            </a:endParaRPr>
          </a:p>
        </p:txBody>
      </p:sp>
      <p:sp>
        <p:nvSpPr>
          <p:cNvPr id="192" name="Text Box 31"/>
          <p:cNvSpPr txBox="1">
            <a:spLocks noChangeArrowheads="1"/>
          </p:cNvSpPr>
          <p:nvPr/>
        </p:nvSpPr>
        <p:spPr bwMode="auto">
          <a:xfrm>
            <a:off x="7785144" y="4779981"/>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4</a:t>
            </a:r>
            <a:endParaRPr kumimoji="1" lang="en-US" altLang="zh-CN" sz="2600" dirty="0">
              <a:ea typeface="宋体" pitchFamily="2" charset="-122"/>
            </a:endParaRPr>
          </a:p>
        </p:txBody>
      </p:sp>
      <p:sp>
        <p:nvSpPr>
          <p:cNvPr id="193" name="Text Box 97"/>
          <p:cNvSpPr txBox="1">
            <a:spLocks noChangeArrowheads="1"/>
          </p:cNvSpPr>
          <p:nvPr/>
        </p:nvSpPr>
        <p:spPr bwMode="auto">
          <a:xfrm>
            <a:off x="8377439" y="4983522"/>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a:t>
            </a:r>
            <a:endParaRPr kumimoji="1" lang="en-US" altLang="zh-CN" sz="2600" dirty="0">
              <a:ea typeface="宋体" pitchFamily="2" charset="-122"/>
            </a:endParaRPr>
          </a:p>
        </p:txBody>
      </p:sp>
      <p:sp>
        <p:nvSpPr>
          <p:cNvPr id="194" name="Text Box 30"/>
          <p:cNvSpPr txBox="1">
            <a:spLocks noChangeArrowheads="1"/>
          </p:cNvSpPr>
          <p:nvPr/>
        </p:nvSpPr>
        <p:spPr bwMode="auto">
          <a:xfrm>
            <a:off x="6841701" y="4216749"/>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sp>
        <p:nvSpPr>
          <p:cNvPr id="196" name="Text Box 26"/>
          <p:cNvSpPr txBox="1">
            <a:spLocks noChangeArrowheads="1"/>
          </p:cNvSpPr>
          <p:nvPr/>
        </p:nvSpPr>
        <p:spPr bwMode="auto">
          <a:xfrm>
            <a:off x="373005" y="1603350"/>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3</a:t>
            </a:r>
            <a:endParaRPr kumimoji="1" lang="en-US" altLang="zh-CN" sz="2600" dirty="0">
              <a:ea typeface="宋体" pitchFamily="2" charset="-122"/>
            </a:endParaRPr>
          </a:p>
        </p:txBody>
      </p:sp>
      <p:sp>
        <p:nvSpPr>
          <p:cNvPr id="90" name="TextBox 89"/>
          <p:cNvSpPr txBox="1"/>
          <p:nvPr/>
        </p:nvSpPr>
        <p:spPr>
          <a:xfrm>
            <a:off x="5083182" y="142830"/>
            <a:ext cx="1789137" cy="830997"/>
          </a:xfrm>
          <a:prstGeom prst="rect">
            <a:avLst/>
          </a:prstGeom>
          <a:noFill/>
          <a:ln>
            <a:solidFill>
              <a:srgbClr val="FFFF00"/>
            </a:solidFill>
          </a:ln>
        </p:spPr>
        <p:txBody>
          <a:bodyPr wrap="square" rtlCol="0">
            <a:spAutoFit/>
          </a:bodyPr>
          <a:lstStyle/>
          <a:p>
            <a:r>
              <a:rPr lang="zh-CN" altLang="en-US" sz="2400" dirty="0" smtClean="0"/>
              <a:t>绿色：</a:t>
            </a:r>
            <a:r>
              <a:rPr lang="en-US" altLang="zh-CN" sz="2400" dirty="0" smtClean="0"/>
              <a:t>U</a:t>
            </a:r>
          </a:p>
          <a:p>
            <a:r>
              <a:rPr lang="zh-CN" altLang="en-US" sz="2400" dirty="0" smtClean="0"/>
              <a:t>红色：</a:t>
            </a:r>
            <a:r>
              <a:rPr lang="en-US" altLang="zh-CN" sz="2400" dirty="0" smtClean="0"/>
              <a:t>V-U</a:t>
            </a:r>
            <a:endParaRPr lang="zh-CN" altLang="en-US" sz="2400" dirty="0"/>
          </a:p>
        </p:txBody>
      </p:sp>
      <p:sp>
        <p:nvSpPr>
          <p:cNvPr id="95" name="灯片编号占位符 94"/>
          <p:cNvSpPr>
            <a:spLocks noGrp="1"/>
          </p:cNvSpPr>
          <p:nvPr>
            <p:ph type="sldNum" sz="quarter" idx="12"/>
          </p:nvPr>
        </p:nvSpPr>
        <p:spPr/>
        <p:txBody>
          <a:bodyPr/>
          <a:lstStyle/>
          <a:p>
            <a:fld id="{4D383CEF-7435-4F5E-B139-BD952416C33C}" type="slidenum">
              <a:rPr lang="en-US" altLang="zh-CN" smtClean="0"/>
              <a:pPr/>
              <a:t>36</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9979" y="325395"/>
            <a:ext cx="7704243" cy="4154984"/>
          </a:xfrm>
          <a:prstGeom prst="rect">
            <a:avLst/>
          </a:prstGeom>
        </p:spPr>
        <p:txBody>
          <a:bodyPr wrap="square">
            <a:spAutoFit/>
          </a:bodyPr>
          <a:lstStyle/>
          <a:p>
            <a:pPr marL="0" indent="0" algn="l" eaLnBrk="1" hangingPunct="1">
              <a:buFont typeface="Wingdings" pitchFamily="2" charset="2"/>
              <a:buNone/>
            </a:pPr>
            <a:r>
              <a:rPr lang="zh-CN" altLang="en-US" sz="2400" b="1" dirty="0" smtClean="0"/>
              <a:t>对每个 </a:t>
            </a:r>
            <a:r>
              <a:rPr lang="en-US" altLang="zh-CN" sz="2400" b="1" dirty="0" err="1" smtClean="0"/>
              <a:t>v</a:t>
            </a:r>
            <a:r>
              <a:rPr lang="en-US" altLang="zh-CN" sz="2400" b="1" baseline="-25000" dirty="0" err="1" smtClean="0"/>
              <a:t>i</a:t>
            </a:r>
            <a:r>
              <a:rPr lang="en-US" altLang="zh-CN" sz="2400" b="1" dirty="0" err="1" smtClean="0">
                <a:sym typeface="Symbol" pitchFamily="18" charset="2"/>
              </a:rPr>
              <a:t></a:t>
            </a:r>
            <a:r>
              <a:rPr lang="en-US" altLang="zh-CN" sz="2400" b="1" dirty="0" err="1" smtClean="0"/>
              <a:t>V</a:t>
            </a:r>
            <a:r>
              <a:rPr lang="en-US" altLang="zh-CN" sz="2400" b="1" dirty="0" smtClean="0">
                <a:latin typeface="Courier New" pitchFamily="49" charset="0"/>
              </a:rPr>
              <a:t>-</a:t>
            </a:r>
            <a:r>
              <a:rPr lang="en-US" altLang="zh-CN" sz="2400" b="1" dirty="0" smtClean="0"/>
              <a:t>U, </a:t>
            </a:r>
            <a:r>
              <a:rPr lang="zh-CN" altLang="en-US" sz="2400" b="1" dirty="0" smtClean="0"/>
              <a:t>设定一个辅助数组</a:t>
            </a:r>
            <a:r>
              <a:rPr lang="en-US" altLang="zh-CN" sz="2400" b="1" dirty="0" err="1" smtClean="0"/>
              <a:t>closedge</a:t>
            </a:r>
            <a:r>
              <a:rPr lang="zh-CN" altLang="en-US" sz="2400" b="1" dirty="0" smtClean="0"/>
              <a:t>， 其中</a:t>
            </a:r>
            <a:r>
              <a:rPr lang="en-US" altLang="zh-CN" sz="2400" b="1" dirty="0" err="1" smtClean="0"/>
              <a:t>closedge</a:t>
            </a:r>
            <a:r>
              <a:rPr lang="en-US" altLang="zh-CN" sz="2400" b="1" dirty="0" smtClean="0"/>
              <a:t>[i-1].</a:t>
            </a:r>
            <a:r>
              <a:rPr lang="en-US" altLang="zh-CN" sz="2400" b="1" dirty="0" err="1" smtClean="0"/>
              <a:t>lowcost</a:t>
            </a:r>
            <a:r>
              <a:rPr lang="zh-CN" altLang="en-US" sz="2400" b="1" dirty="0" smtClean="0"/>
              <a:t>存放该点到</a:t>
            </a:r>
            <a:r>
              <a:rPr lang="en-US" altLang="zh-CN" sz="2400" b="1" i="1" dirty="0" smtClean="0"/>
              <a:t>U</a:t>
            </a:r>
            <a:r>
              <a:rPr lang="zh-CN" altLang="en-US" sz="2400" b="1" dirty="0" smtClean="0"/>
              <a:t>点集中点</a:t>
            </a:r>
            <a:r>
              <a:rPr lang="en-US" altLang="zh-CN" sz="2400" b="1" i="1" dirty="0" err="1" smtClean="0"/>
              <a:t>u</a:t>
            </a:r>
            <a:r>
              <a:rPr lang="en-US" altLang="zh-CN" sz="2400" b="1" baseline="-25000" dirty="0" err="1" smtClean="0"/>
              <a:t>j</a:t>
            </a:r>
            <a:r>
              <a:rPr lang="zh-CN" altLang="en-US" sz="2400" b="1" dirty="0" smtClean="0"/>
              <a:t>的最短边的权值</a:t>
            </a:r>
            <a:endParaRPr lang="en-US" altLang="zh-CN" sz="2400" b="1" dirty="0" smtClean="0"/>
          </a:p>
          <a:p>
            <a:pPr marL="0" indent="0" algn="l" eaLnBrk="1" hangingPunct="1">
              <a:buFont typeface="Wingdings" pitchFamily="2" charset="2"/>
              <a:buNone/>
            </a:pPr>
            <a:endParaRPr lang="en-US" altLang="zh-CN" sz="2400" b="1" dirty="0" smtClean="0"/>
          </a:p>
          <a:p>
            <a:pPr marL="0" indent="0" algn="l" eaLnBrk="1" hangingPunct="1">
              <a:buFont typeface="Wingdings" pitchFamily="2" charset="2"/>
              <a:buNone/>
            </a:pPr>
            <a:r>
              <a:rPr lang="en-US" altLang="zh-CN" sz="2400" b="1" dirty="0" err="1" smtClean="0"/>
              <a:t>Struct</a:t>
            </a:r>
            <a:r>
              <a:rPr lang="en-US" altLang="zh-CN" sz="2400" b="1" dirty="0" smtClean="0"/>
              <a:t> {   </a:t>
            </a:r>
          </a:p>
          <a:p>
            <a:pPr marL="0" indent="0" algn="l" eaLnBrk="1" hangingPunct="1">
              <a:buFont typeface="Wingdings" pitchFamily="2" charset="2"/>
              <a:buNone/>
            </a:pPr>
            <a:r>
              <a:rPr lang="en-US" altLang="zh-CN" sz="2400" b="1" dirty="0" smtClean="0"/>
              <a:t>          </a:t>
            </a:r>
            <a:r>
              <a:rPr lang="en-US" altLang="zh-CN" sz="2400" b="1" dirty="0" err="1" smtClean="0"/>
              <a:t>int</a:t>
            </a:r>
            <a:r>
              <a:rPr lang="en-US" altLang="zh-CN" sz="2400" b="1" dirty="0" smtClean="0"/>
              <a:t>  </a:t>
            </a:r>
            <a:r>
              <a:rPr lang="en-US" altLang="zh-CN" sz="2400" b="1" dirty="0" err="1" smtClean="0"/>
              <a:t>adjvex</a:t>
            </a:r>
            <a:r>
              <a:rPr lang="en-US" altLang="zh-CN" sz="2400" b="1" dirty="0" smtClean="0"/>
              <a:t> ;     /*   </a:t>
            </a:r>
            <a:r>
              <a:rPr lang="zh-CN" altLang="en-US" sz="2400" b="1" dirty="0" smtClean="0"/>
              <a:t>边所依附于</a:t>
            </a:r>
            <a:r>
              <a:rPr lang="en-US" altLang="zh-CN" sz="2400" b="1" dirty="0" smtClean="0"/>
              <a:t>U</a:t>
            </a:r>
            <a:r>
              <a:rPr lang="zh-CN" altLang="en-US" sz="2400" b="1" dirty="0" smtClean="0"/>
              <a:t>中的顶点   *</a:t>
            </a:r>
            <a:r>
              <a:rPr lang="en-US" altLang="zh-CN" sz="2400" b="1" dirty="0" smtClean="0"/>
              <a:t>/</a:t>
            </a:r>
          </a:p>
          <a:p>
            <a:pPr marL="723900" lvl="2" indent="0" algn="l" eaLnBrk="1" hangingPunct="1">
              <a:buFont typeface="Wingdings" pitchFamily="2" charset="2"/>
              <a:buNone/>
            </a:pPr>
            <a:r>
              <a:rPr lang="en-US" altLang="zh-CN" sz="2400" b="1" dirty="0" err="1" smtClean="0"/>
              <a:t>int</a:t>
            </a:r>
            <a:r>
              <a:rPr lang="en-US" altLang="zh-CN" sz="2400" b="1" dirty="0" smtClean="0"/>
              <a:t>  </a:t>
            </a:r>
            <a:r>
              <a:rPr lang="en-US" altLang="zh-CN" sz="2400" b="1" dirty="0" err="1" smtClean="0"/>
              <a:t>lowcost</a:t>
            </a:r>
            <a:r>
              <a:rPr lang="en-US" altLang="zh-CN" sz="2400" b="1" dirty="0" smtClean="0"/>
              <a:t> ;    /*   </a:t>
            </a:r>
            <a:r>
              <a:rPr lang="zh-CN" altLang="en-US" sz="2400" b="1" dirty="0" smtClean="0"/>
              <a:t>该边的权值   *</a:t>
            </a:r>
            <a:r>
              <a:rPr lang="en-US" altLang="zh-CN" sz="2400" b="1" dirty="0" smtClean="0"/>
              <a:t>/</a:t>
            </a:r>
          </a:p>
          <a:p>
            <a:pPr marL="355600" lvl="1" indent="0" algn="l" eaLnBrk="1" hangingPunct="1">
              <a:buFontTx/>
              <a:buNone/>
            </a:pPr>
            <a:r>
              <a:rPr lang="en-US" altLang="zh-CN" sz="2400" b="1" dirty="0" smtClean="0"/>
              <a:t>}</a:t>
            </a:r>
            <a:r>
              <a:rPr lang="en-US" altLang="zh-CN" sz="2400" b="1" dirty="0" err="1" smtClean="0"/>
              <a:t>closedge</a:t>
            </a:r>
            <a:r>
              <a:rPr lang="en-US" altLang="zh-CN" sz="2400" b="1" dirty="0" smtClean="0"/>
              <a:t>[MAX_VERTEX_NUM] ;</a:t>
            </a:r>
          </a:p>
          <a:p>
            <a:pPr marL="355600" lvl="1" indent="0" algn="l" eaLnBrk="1" hangingPunct="1">
              <a:buFontTx/>
              <a:buNone/>
            </a:pPr>
            <a:endParaRPr lang="en-US" altLang="zh-CN" sz="2400" b="1" dirty="0" smtClean="0"/>
          </a:p>
          <a:p>
            <a:pPr marL="355600" lvl="1" indent="0" algn="l" eaLnBrk="1" hangingPunct="1">
              <a:buFontTx/>
              <a:buNone/>
            </a:pPr>
            <a:r>
              <a:rPr lang="zh-CN" altLang="en-US" sz="2400" b="1" dirty="0" smtClean="0"/>
              <a:t>注意：</a:t>
            </a:r>
            <a:r>
              <a:rPr lang="en-US" altLang="zh-CN" sz="2400" b="1" dirty="0" err="1" smtClean="0"/>
              <a:t>closedge</a:t>
            </a:r>
            <a:r>
              <a:rPr lang="en-US" altLang="zh-CN" sz="2400" b="1" dirty="0" smtClean="0"/>
              <a:t>[i-1].</a:t>
            </a:r>
            <a:r>
              <a:rPr lang="en-US" altLang="zh-CN" sz="2400" b="1" dirty="0" err="1" smtClean="0"/>
              <a:t>lowcost</a:t>
            </a:r>
            <a:r>
              <a:rPr lang="en-US" altLang="zh-CN" sz="2400" b="1" dirty="0" smtClean="0"/>
              <a:t> =Min{cost(</a:t>
            </a:r>
            <a:r>
              <a:rPr lang="en-US" altLang="zh-CN" sz="2400" b="1" dirty="0" err="1" smtClean="0"/>
              <a:t>u,v</a:t>
            </a:r>
            <a:r>
              <a:rPr lang="en-US" altLang="zh-CN" sz="2400" b="1" baseline="-25000" dirty="0" err="1" smtClean="0"/>
              <a:t>i</a:t>
            </a:r>
            <a:r>
              <a:rPr lang="en-US" altLang="zh-CN" sz="2400" b="1" dirty="0" smtClean="0"/>
              <a:t>)| </a:t>
            </a:r>
            <a:r>
              <a:rPr lang="en-US" altLang="zh-CN" sz="2400" b="1" u="sng" dirty="0" err="1" smtClean="0"/>
              <a:t>u</a:t>
            </a:r>
            <a:r>
              <a:rPr lang="en-US" altLang="zh-CN" sz="2400" b="1" dirty="0" err="1" smtClean="0">
                <a:sym typeface="Symbol" pitchFamily="18" charset="2"/>
              </a:rPr>
              <a:t>U</a:t>
            </a:r>
            <a:r>
              <a:rPr lang="en-US" altLang="zh-CN" sz="2400" b="1" dirty="0" smtClean="0"/>
              <a:t> }</a:t>
            </a:r>
          </a:p>
          <a:p>
            <a:pPr marL="355600" lvl="1" indent="0" algn="l" eaLnBrk="1" hangingPunct="1">
              <a:buFontTx/>
              <a:buNone/>
            </a:pPr>
            <a:endParaRPr lang="en-US" altLang="zh-CN" sz="2400" b="1" dirty="0" smtClean="0">
              <a:latin typeface="宋体" charset="-122"/>
            </a:endParaRPr>
          </a:p>
        </p:txBody>
      </p:sp>
      <p:sp>
        <p:nvSpPr>
          <p:cNvPr id="8" name="灯片编号占位符 7"/>
          <p:cNvSpPr>
            <a:spLocks noGrp="1"/>
          </p:cNvSpPr>
          <p:nvPr>
            <p:ph type="sldNum" sz="quarter" idx="12"/>
          </p:nvPr>
        </p:nvSpPr>
        <p:spPr/>
        <p:txBody>
          <a:bodyPr/>
          <a:lstStyle/>
          <a:p>
            <a:fld id="{4D383CEF-7435-4F5E-B139-BD952416C33C}" type="slidenum">
              <a:rPr lang="en-US" altLang="zh-CN" smtClean="0"/>
              <a:pPr/>
              <a:t>37</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80901" y="215856"/>
          <a:ext cx="8940260" cy="4800403"/>
        </p:xfrm>
        <a:graphic>
          <a:graphicData uri="http://schemas.openxmlformats.org/drawingml/2006/table">
            <a:tbl>
              <a:tblPr firstRow="1" bandRow="1">
                <a:tableStyleId>{5C22544A-7EE6-4342-B048-85BDC9FD1C3A}</a:tableStyleId>
              </a:tblPr>
              <a:tblGrid>
                <a:gridCol w="1016418">
                  <a:extLst>
                    <a:ext uri="{9D8B030D-6E8A-4147-A177-3AD203B41FA5}">
                      <a16:colId xmlns:a16="http://schemas.microsoft.com/office/drawing/2014/main" val="20000"/>
                    </a:ext>
                  </a:extLst>
                </a:gridCol>
                <a:gridCol w="561865">
                  <a:extLst>
                    <a:ext uri="{9D8B030D-6E8A-4147-A177-3AD203B41FA5}">
                      <a16:colId xmlns:a16="http://schemas.microsoft.com/office/drawing/2014/main" val="20001"/>
                    </a:ext>
                  </a:extLst>
                </a:gridCol>
                <a:gridCol w="561865">
                  <a:extLst>
                    <a:ext uri="{9D8B030D-6E8A-4147-A177-3AD203B41FA5}">
                      <a16:colId xmlns:a16="http://schemas.microsoft.com/office/drawing/2014/main" val="20002"/>
                    </a:ext>
                  </a:extLst>
                </a:gridCol>
                <a:gridCol w="561865">
                  <a:extLst>
                    <a:ext uri="{9D8B030D-6E8A-4147-A177-3AD203B41FA5}">
                      <a16:colId xmlns:a16="http://schemas.microsoft.com/office/drawing/2014/main" val="20003"/>
                    </a:ext>
                  </a:extLst>
                </a:gridCol>
                <a:gridCol w="561865">
                  <a:extLst>
                    <a:ext uri="{9D8B030D-6E8A-4147-A177-3AD203B41FA5}">
                      <a16:colId xmlns:a16="http://schemas.microsoft.com/office/drawing/2014/main" val="20004"/>
                    </a:ext>
                  </a:extLst>
                </a:gridCol>
                <a:gridCol w="561865">
                  <a:extLst>
                    <a:ext uri="{9D8B030D-6E8A-4147-A177-3AD203B41FA5}">
                      <a16:colId xmlns:a16="http://schemas.microsoft.com/office/drawing/2014/main" val="20005"/>
                    </a:ext>
                  </a:extLst>
                </a:gridCol>
                <a:gridCol w="628843">
                  <a:extLst>
                    <a:ext uri="{9D8B030D-6E8A-4147-A177-3AD203B41FA5}">
                      <a16:colId xmlns:a16="http://schemas.microsoft.com/office/drawing/2014/main" val="20006"/>
                    </a:ext>
                  </a:extLst>
                </a:gridCol>
                <a:gridCol w="2165711">
                  <a:extLst>
                    <a:ext uri="{9D8B030D-6E8A-4147-A177-3AD203B41FA5}">
                      <a16:colId xmlns:a16="http://schemas.microsoft.com/office/drawing/2014/main" val="20007"/>
                    </a:ext>
                  </a:extLst>
                </a:gridCol>
                <a:gridCol w="1920958">
                  <a:extLst>
                    <a:ext uri="{9D8B030D-6E8A-4147-A177-3AD203B41FA5}">
                      <a16:colId xmlns:a16="http://schemas.microsoft.com/office/drawing/2014/main" val="20008"/>
                    </a:ext>
                  </a:extLst>
                </a:gridCol>
                <a:gridCol w="399005">
                  <a:extLst>
                    <a:ext uri="{9D8B030D-6E8A-4147-A177-3AD203B41FA5}">
                      <a16:colId xmlns:a16="http://schemas.microsoft.com/office/drawing/2014/main" val="20009"/>
                    </a:ext>
                  </a:extLst>
                </a:gridCol>
              </a:tblGrid>
              <a:tr h="401643">
                <a:tc>
                  <a:txBody>
                    <a:bodyPr/>
                    <a:lstStyle/>
                    <a:p>
                      <a:pPr algn="ctr"/>
                      <a:endParaRPr lang="zh-CN" altLang="en-US" dirty="0"/>
                    </a:p>
                  </a:txBody>
                  <a:tcPr/>
                </a:tc>
                <a:tc>
                  <a:txBody>
                    <a:bodyPr/>
                    <a:lstStyle/>
                    <a:p>
                      <a:pPr algn="ctr"/>
                      <a:r>
                        <a:rPr lang="en-US" altLang="zh-CN" dirty="0" smtClean="0"/>
                        <a:t>V1</a:t>
                      </a:r>
                      <a:endParaRPr lang="zh-CN" altLang="en-US" dirty="0"/>
                    </a:p>
                  </a:txBody>
                  <a:tcPr/>
                </a:tc>
                <a:tc>
                  <a:txBody>
                    <a:bodyPr/>
                    <a:lstStyle/>
                    <a:p>
                      <a:pPr algn="ctr"/>
                      <a:r>
                        <a:rPr lang="en-US" altLang="zh-CN" dirty="0" smtClean="0"/>
                        <a:t>V2</a:t>
                      </a:r>
                      <a:endParaRPr lang="zh-CN" altLang="en-US" dirty="0"/>
                    </a:p>
                  </a:txBody>
                  <a:tcPr/>
                </a:tc>
                <a:tc>
                  <a:txBody>
                    <a:bodyPr/>
                    <a:lstStyle/>
                    <a:p>
                      <a:pPr algn="ctr"/>
                      <a:r>
                        <a:rPr lang="en-US" altLang="zh-CN" dirty="0" smtClean="0"/>
                        <a:t>V3</a:t>
                      </a:r>
                      <a:endParaRPr lang="zh-CN" altLang="en-US" dirty="0"/>
                    </a:p>
                  </a:txBody>
                  <a:tcPr/>
                </a:tc>
                <a:tc>
                  <a:txBody>
                    <a:bodyPr/>
                    <a:lstStyle/>
                    <a:p>
                      <a:pPr algn="ctr"/>
                      <a:r>
                        <a:rPr lang="en-US" altLang="zh-CN" dirty="0" smtClean="0"/>
                        <a:t>V4</a:t>
                      </a:r>
                      <a:endParaRPr lang="zh-CN" altLang="en-US" dirty="0"/>
                    </a:p>
                  </a:txBody>
                  <a:tcPr/>
                </a:tc>
                <a:tc>
                  <a:txBody>
                    <a:bodyPr/>
                    <a:lstStyle/>
                    <a:p>
                      <a:pPr algn="ctr"/>
                      <a:r>
                        <a:rPr lang="en-US" altLang="zh-CN" dirty="0" smtClean="0"/>
                        <a:t>V5</a:t>
                      </a:r>
                      <a:endParaRPr lang="zh-CN" altLang="en-US" dirty="0"/>
                    </a:p>
                  </a:txBody>
                  <a:tcPr/>
                </a:tc>
                <a:tc>
                  <a:txBody>
                    <a:bodyPr/>
                    <a:lstStyle/>
                    <a:p>
                      <a:pPr algn="ctr"/>
                      <a:r>
                        <a:rPr lang="en-US" altLang="zh-CN" dirty="0" smtClean="0"/>
                        <a:t>V6</a:t>
                      </a:r>
                      <a:endParaRPr lang="zh-CN" altLang="en-US" dirty="0"/>
                    </a:p>
                  </a:txBody>
                  <a:tcPr/>
                </a:tc>
                <a:tc>
                  <a:txBody>
                    <a:bodyPr/>
                    <a:lstStyle/>
                    <a:p>
                      <a:pPr algn="ctr"/>
                      <a:r>
                        <a:rPr lang="en-US" altLang="zh-CN" dirty="0" smtClean="0"/>
                        <a:t>U</a:t>
                      </a:r>
                      <a:endParaRPr lang="zh-CN" altLang="en-US" dirty="0"/>
                    </a:p>
                  </a:txBody>
                  <a:tcPr/>
                </a:tc>
                <a:tc>
                  <a:txBody>
                    <a:bodyPr/>
                    <a:lstStyle/>
                    <a:p>
                      <a:pPr algn="ctr"/>
                      <a:r>
                        <a:rPr lang="en-US" altLang="zh-CN" dirty="0" smtClean="0"/>
                        <a:t>V-U</a:t>
                      </a:r>
                      <a:endParaRPr lang="zh-CN" altLang="en-US" dirty="0"/>
                    </a:p>
                  </a:txBody>
                  <a:tcPr/>
                </a:tc>
                <a:tc>
                  <a:txBody>
                    <a:bodyPr/>
                    <a:lstStyle/>
                    <a:p>
                      <a:pPr algn="ctr"/>
                      <a:r>
                        <a:rPr lang="en-US" altLang="zh-CN" dirty="0" smtClean="0"/>
                        <a:t>k</a:t>
                      </a:r>
                      <a:endParaRPr lang="zh-CN" altLang="en-US" dirty="0"/>
                    </a:p>
                  </a:txBody>
                  <a:tcPr/>
                </a:tc>
                <a:extLst>
                  <a:ext uri="{0D108BD9-81ED-4DB2-BD59-A6C34878D82A}">
                    <a16:rowId xmlns:a16="http://schemas.microsoft.com/office/drawing/2014/main" val="10000"/>
                  </a:ext>
                </a:extLst>
              </a:tr>
              <a:tr h="730260">
                <a:tc>
                  <a:txBody>
                    <a:bodyPr/>
                    <a:lstStyle/>
                    <a:p>
                      <a:pPr algn="ctr"/>
                      <a:r>
                        <a:rPr lang="en-US" altLang="zh-CN" sz="1600" dirty="0" err="1" smtClean="0"/>
                        <a:t>Adjvex</a:t>
                      </a:r>
                      <a:endParaRPr lang="en-US" altLang="zh-CN" sz="1600" dirty="0" smtClean="0"/>
                    </a:p>
                    <a:p>
                      <a:pPr algn="ctr"/>
                      <a:r>
                        <a:rPr lang="en-US" altLang="zh-CN" sz="1600" dirty="0" err="1" smtClean="0"/>
                        <a:t>Lowcost</a:t>
                      </a:r>
                      <a:endParaRPr lang="zh-CN" altLang="en-US" sz="1600" dirty="0"/>
                    </a:p>
                  </a:txBody>
                  <a:tcPr anchor="ctr"/>
                </a:tc>
                <a:tc>
                  <a:txBody>
                    <a:bodyPr/>
                    <a:lstStyle/>
                    <a:p>
                      <a:pPr algn="ctr"/>
                      <a:endParaRPr lang="en-US" altLang="zh-CN" dirty="0" smtClean="0"/>
                    </a:p>
                    <a:p>
                      <a:pPr algn="ctr"/>
                      <a:r>
                        <a:rPr lang="en-US" altLang="zh-CN" dirty="0" smtClean="0"/>
                        <a:t>0</a:t>
                      </a:r>
                      <a:endParaRPr lang="zh-CN" altLang="en-US" dirty="0"/>
                    </a:p>
                  </a:txBody>
                  <a:tcPr anchor="ctr"/>
                </a:tc>
                <a:tc>
                  <a:txBody>
                    <a:bodyPr/>
                    <a:lstStyle/>
                    <a:p>
                      <a:pPr algn="ctr"/>
                      <a:r>
                        <a:rPr lang="en-US" altLang="zh-CN" dirty="0" smtClean="0"/>
                        <a:t>V1</a:t>
                      </a:r>
                    </a:p>
                    <a:p>
                      <a:pPr algn="ctr"/>
                      <a:r>
                        <a:rPr lang="en-US" altLang="zh-CN" dirty="0" smtClean="0"/>
                        <a:t>6</a:t>
                      </a:r>
                      <a:endParaRPr lang="zh-CN" altLang="en-US" dirty="0"/>
                    </a:p>
                  </a:txBody>
                  <a:tcPr anchor="ctr"/>
                </a:tc>
                <a:tc>
                  <a:txBody>
                    <a:bodyPr/>
                    <a:lstStyle/>
                    <a:p>
                      <a:pPr algn="ctr"/>
                      <a:r>
                        <a:rPr lang="en-US" altLang="zh-CN" dirty="0" smtClean="0"/>
                        <a:t>V1</a:t>
                      </a:r>
                    </a:p>
                    <a:p>
                      <a:pPr algn="ctr"/>
                      <a:r>
                        <a:rPr lang="en-US" altLang="zh-CN" dirty="0" smtClean="0"/>
                        <a:t>1</a:t>
                      </a:r>
                      <a:endParaRPr lang="zh-CN" altLang="en-US" dirty="0" smtClean="0"/>
                    </a:p>
                  </a:txBody>
                  <a:tcPr anchor="ctr"/>
                </a:tc>
                <a:tc>
                  <a:txBody>
                    <a:bodyPr/>
                    <a:lstStyle/>
                    <a:p>
                      <a:pPr algn="ctr"/>
                      <a:r>
                        <a:rPr lang="en-US" altLang="zh-CN" dirty="0" smtClean="0"/>
                        <a:t>V1</a:t>
                      </a:r>
                    </a:p>
                    <a:p>
                      <a:pPr algn="ctr"/>
                      <a:r>
                        <a:rPr lang="en-US" altLang="zh-CN" dirty="0" smtClean="0"/>
                        <a:t>5</a:t>
                      </a:r>
                      <a:endParaRPr lang="zh-CN" altLang="en-US" dirty="0"/>
                    </a:p>
                  </a:txBody>
                  <a:tcPr anchor="ctr"/>
                </a:tc>
                <a:tc>
                  <a:txBody>
                    <a:bodyPr/>
                    <a:lstStyle/>
                    <a:p>
                      <a:pPr algn="ctr"/>
                      <a:r>
                        <a:rPr lang="en-US" altLang="zh-CN" dirty="0" smtClean="0"/>
                        <a:t>V1</a:t>
                      </a:r>
                    </a:p>
                    <a:p>
                      <a:pPr algn="ctr"/>
                      <a:r>
                        <a:rPr lang="en-US" altLang="zh-CN" sz="2400" dirty="0" smtClean="0"/>
                        <a:t>∞</a:t>
                      </a:r>
                      <a:endParaRPr lang="zh-CN" altLang="en-US" sz="2400" dirty="0"/>
                    </a:p>
                  </a:txBody>
                  <a:tcPr anchor="ctr"/>
                </a:tc>
                <a:tc>
                  <a:txBody>
                    <a:bodyPr/>
                    <a:lstStyle/>
                    <a:p>
                      <a:pPr algn="ctr"/>
                      <a:r>
                        <a:rPr lang="en-US" altLang="zh-CN" dirty="0" smtClean="0"/>
                        <a:t>V1</a:t>
                      </a:r>
                    </a:p>
                    <a:p>
                      <a:pPr algn="ctr"/>
                      <a:r>
                        <a:rPr lang="en-US" altLang="zh-CN" sz="2400" dirty="0" smtClean="0"/>
                        <a:t>∞</a:t>
                      </a:r>
                      <a:endParaRPr lang="zh-CN" altLang="en-US" dirty="0"/>
                    </a:p>
                  </a:txBody>
                  <a:tcPr anchor="ctr"/>
                </a:tc>
                <a:tc>
                  <a:txBody>
                    <a:bodyPr/>
                    <a:lstStyle/>
                    <a:p>
                      <a:pPr algn="ctr"/>
                      <a:r>
                        <a:rPr lang="en-US" altLang="zh-CN" dirty="0" smtClean="0"/>
                        <a:t>{V1}</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{V2,V3,V4,V5,V6}</a:t>
                      </a:r>
                      <a:endParaRPr lang="zh-CN" altLang="en-US" dirty="0" smtClean="0"/>
                    </a:p>
                  </a:txBody>
                  <a:tcPr anchor="ctr"/>
                </a:tc>
                <a:tc>
                  <a:txBody>
                    <a:bodyPr/>
                    <a:lstStyle/>
                    <a:p>
                      <a:pPr algn="ctr"/>
                      <a:r>
                        <a:rPr lang="en-US" altLang="zh-CN" dirty="0" smtClean="0"/>
                        <a:t>2</a:t>
                      </a:r>
                      <a:endParaRPr lang="zh-CN" altLang="en-US" dirty="0"/>
                    </a:p>
                  </a:txBody>
                  <a:tcPr anchor="ctr"/>
                </a:tc>
                <a:extLst>
                  <a:ext uri="{0D108BD9-81ED-4DB2-BD59-A6C34878D82A}">
                    <a16:rowId xmlns:a16="http://schemas.microsoft.com/office/drawing/2014/main" val="10001"/>
                  </a:ext>
                </a:extLst>
              </a:tr>
              <a:tr h="733448">
                <a:tc>
                  <a:txBody>
                    <a:bodyPr/>
                    <a:lstStyle/>
                    <a:p>
                      <a:pPr algn="ctr"/>
                      <a:r>
                        <a:rPr lang="en-US" altLang="zh-CN" sz="1600" dirty="0" err="1" smtClean="0"/>
                        <a:t>Adjvex</a:t>
                      </a:r>
                      <a:endParaRPr lang="en-US" altLang="zh-CN" sz="1600" dirty="0" smtClean="0"/>
                    </a:p>
                    <a:p>
                      <a:pPr algn="ctr"/>
                      <a:r>
                        <a:rPr lang="en-US" altLang="zh-CN" sz="1600" dirty="0" err="1" smtClean="0"/>
                        <a:t>Lowcost</a:t>
                      </a:r>
                      <a:endParaRPr lang="zh-CN" altLang="en-US" sz="1600" dirty="0" smtClean="0"/>
                    </a:p>
                  </a:txBody>
                  <a:tcPr anchor="ctr"/>
                </a:tc>
                <a:tc>
                  <a:txBody>
                    <a:bodyPr/>
                    <a:lstStyle/>
                    <a:p>
                      <a:pPr algn="ctr"/>
                      <a:endParaRPr lang="en-US" altLang="zh-CN" dirty="0" smtClean="0"/>
                    </a:p>
                    <a:p>
                      <a:pPr algn="ctr"/>
                      <a:r>
                        <a:rPr lang="en-US" altLang="zh-CN" dirty="0" smtClean="0"/>
                        <a:t>0</a:t>
                      </a:r>
                      <a:endParaRPr lang="zh-CN" altLang="en-US" dirty="0" smtClean="0"/>
                    </a:p>
                  </a:txBody>
                  <a:tcPr anchor="ctr"/>
                </a:tc>
                <a:tc>
                  <a:txBody>
                    <a:bodyPr/>
                    <a:lstStyle/>
                    <a:p>
                      <a:pPr algn="ctr"/>
                      <a:r>
                        <a:rPr lang="en-US" altLang="zh-CN" dirty="0" smtClean="0"/>
                        <a:t>V3</a:t>
                      </a:r>
                    </a:p>
                    <a:p>
                      <a:pPr algn="ctr"/>
                      <a:r>
                        <a:rPr lang="en-US" altLang="zh-CN" dirty="0" smtClean="0"/>
                        <a:t>5</a:t>
                      </a:r>
                      <a:endParaRPr lang="zh-CN" altLang="en-US" dirty="0"/>
                    </a:p>
                  </a:txBody>
                  <a:tcPr anchor="ctr"/>
                </a:tc>
                <a:tc>
                  <a:txBody>
                    <a:bodyPr/>
                    <a:lstStyle/>
                    <a:p>
                      <a:pPr algn="ctr"/>
                      <a:endParaRPr lang="en-US" altLang="zh-CN" dirty="0" smtClean="0"/>
                    </a:p>
                    <a:p>
                      <a:pPr algn="ctr"/>
                      <a:r>
                        <a:rPr lang="en-US" altLang="zh-CN" dirty="0" smtClean="0"/>
                        <a:t>0</a:t>
                      </a:r>
                      <a:endParaRPr lang="zh-CN" altLang="en-US" dirty="0"/>
                    </a:p>
                  </a:txBody>
                  <a:tcPr anchor="ctr"/>
                </a:tc>
                <a:tc>
                  <a:txBody>
                    <a:bodyPr/>
                    <a:lstStyle/>
                    <a:p>
                      <a:pPr algn="ctr"/>
                      <a:r>
                        <a:rPr lang="en-US" altLang="zh-CN" dirty="0" smtClean="0"/>
                        <a:t>V1</a:t>
                      </a:r>
                    </a:p>
                    <a:p>
                      <a:pPr algn="ctr"/>
                      <a:r>
                        <a:rPr lang="en-US" altLang="zh-CN" b="0" dirty="0" smtClean="0"/>
                        <a:t>5</a:t>
                      </a:r>
                      <a:endParaRPr lang="zh-CN" altLang="en-US" b="1" dirty="0"/>
                    </a:p>
                  </a:txBody>
                  <a:tcPr anchor="ctr"/>
                </a:tc>
                <a:tc>
                  <a:txBody>
                    <a:bodyPr/>
                    <a:lstStyle/>
                    <a:p>
                      <a:pPr algn="ctr"/>
                      <a:r>
                        <a:rPr lang="en-US" altLang="zh-CN" dirty="0" smtClean="0"/>
                        <a:t>V3</a:t>
                      </a:r>
                    </a:p>
                    <a:p>
                      <a:pPr algn="ctr"/>
                      <a:r>
                        <a:rPr lang="en-US" altLang="zh-CN" dirty="0" smtClean="0"/>
                        <a:t>6</a:t>
                      </a:r>
                      <a:endParaRPr lang="zh-CN" altLang="en-US" dirty="0"/>
                    </a:p>
                  </a:txBody>
                  <a:tcPr anchor="ctr"/>
                </a:tc>
                <a:tc>
                  <a:txBody>
                    <a:bodyPr/>
                    <a:lstStyle/>
                    <a:p>
                      <a:pPr algn="ctr"/>
                      <a:r>
                        <a:rPr lang="en-US" altLang="zh-CN" dirty="0" smtClean="0"/>
                        <a:t>V3</a:t>
                      </a:r>
                    </a:p>
                    <a:p>
                      <a:pPr algn="ctr"/>
                      <a:r>
                        <a:rPr lang="en-US" altLang="zh-CN" dirty="0" smtClean="0"/>
                        <a:t>4</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{V1,V3}</a:t>
                      </a:r>
                      <a:endParaRPr lang="zh-CN" alt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{V2,V4,V5,V6}</a:t>
                      </a:r>
                      <a:endParaRPr lang="zh-CN" altLang="en-US" dirty="0" smtClean="0"/>
                    </a:p>
                  </a:txBody>
                  <a:tcPr anchor="ctr"/>
                </a:tc>
                <a:tc>
                  <a:txBody>
                    <a:bodyPr/>
                    <a:lstStyle/>
                    <a:p>
                      <a:pPr algn="ctr"/>
                      <a:r>
                        <a:rPr lang="en-US" altLang="zh-CN" dirty="0" smtClean="0"/>
                        <a:t>5</a:t>
                      </a:r>
                      <a:endParaRPr lang="zh-CN" altLang="en-US" dirty="0"/>
                    </a:p>
                  </a:txBody>
                  <a:tcPr anchor="ctr"/>
                </a:tc>
                <a:extLst>
                  <a:ext uri="{0D108BD9-81ED-4DB2-BD59-A6C34878D82A}">
                    <a16:rowId xmlns:a16="http://schemas.microsoft.com/office/drawing/2014/main" val="10002"/>
                  </a:ext>
                </a:extLst>
              </a:tr>
              <a:tr h="733448">
                <a:tc>
                  <a:txBody>
                    <a:bodyPr/>
                    <a:lstStyle/>
                    <a:p>
                      <a:pPr algn="ctr"/>
                      <a:r>
                        <a:rPr lang="en-US" altLang="zh-CN" sz="1600" dirty="0" err="1" smtClean="0"/>
                        <a:t>Adjvex</a:t>
                      </a:r>
                      <a:endParaRPr lang="en-US" altLang="zh-CN" sz="1600" dirty="0" smtClean="0"/>
                    </a:p>
                    <a:p>
                      <a:pPr algn="ctr"/>
                      <a:r>
                        <a:rPr lang="en-US" altLang="zh-CN" sz="1600" dirty="0" err="1" smtClean="0"/>
                        <a:t>Lowcost</a:t>
                      </a:r>
                      <a:endParaRPr lang="zh-CN" altLang="en-US" sz="1600" dirty="0"/>
                    </a:p>
                  </a:txBody>
                  <a:tcPr anchor="ctr"/>
                </a:tc>
                <a:tc>
                  <a:txBody>
                    <a:bodyPr/>
                    <a:lstStyle/>
                    <a:p>
                      <a:pPr algn="ctr"/>
                      <a:endParaRPr lang="en-US" altLang="zh-CN" dirty="0" smtClean="0"/>
                    </a:p>
                    <a:p>
                      <a:pPr algn="ctr"/>
                      <a:r>
                        <a:rPr lang="en-US" altLang="zh-CN" dirty="0" smtClean="0"/>
                        <a:t>0</a:t>
                      </a:r>
                      <a:endParaRPr lang="zh-CN" altLang="en-US" dirty="0" smtClean="0"/>
                    </a:p>
                  </a:txBody>
                  <a:tcPr anchor="ctr"/>
                </a:tc>
                <a:tc>
                  <a:txBody>
                    <a:bodyPr/>
                    <a:lstStyle/>
                    <a:p>
                      <a:pPr algn="ctr"/>
                      <a:r>
                        <a:rPr lang="en-US" altLang="zh-CN" dirty="0" smtClean="0"/>
                        <a:t>V3</a:t>
                      </a:r>
                    </a:p>
                    <a:p>
                      <a:pPr algn="ctr"/>
                      <a:r>
                        <a:rPr lang="en-US" altLang="zh-CN" dirty="0" smtClean="0"/>
                        <a:t>5</a:t>
                      </a:r>
                      <a:endParaRPr lang="zh-CN" altLang="en-US" dirty="0" smtClean="0"/>
                    </a:p>
                  </a:txBody>
                  <a:tcPr anchor="ctr"/>
                </a:tc>
                <a:tc>
                  <a:txBody>
                    <a:bodyPr/>
                    <a:lstStyle/>
                    <a:p>
                      <a:pPr algn="ctr"/>
                      <a:endParaRPr lang="en-US" altLang="zh-CN" dirty="0" smtClean="0"/>
                    </a:p>
                    <a:p>
                      <a:pPr algn="ctr"/>
                      <a:r>
                        <a:rPr lang="en-US" altLang="zh-CN" dirty="0" smtClean="0"/>
                        <a:t>0</a:t>
                      </a:r>
                      <a:endParaRPr lang="zh-CN" altLang="en-US" dirty="0"/>
                    </a:p>
                  </a:txBody>
                  <a:tcPr anchor="ctr"/>
                </a:tc>
                <a:tc>
                  <a:txBody>
                    <a:bodyPr/>
                    <a:lstStyle/>
                    <a:p>
                      <a:pPr algn="ctr"/>
                      <a:r>
                        <a:rPr lang="en-US" altLang="zh-CN" dirty="0" smtClean="0"/>
                        <a:t>V6</a:t>
                      </a:r>
                    </a:p>
                    <a:p>
                      <a:pPr algn="ctr"/>
                      <a:r>
                        <a:rPr lang="en-US" altLang="zh-CN" dirty="0" smtClean="0"/>
                        <a:t>2</a:t>
                      </a:r>
                      <a:endParaRPr lang="zh-CN" altLang="en-US" dirty="0"/>
                    </a:p>
                  </a:txBody>
                  <a:tcPr anchor="ctr"/>
                </a:tc>
                <a:tc>
                  <a:txBody>
                    <a:bodyPr/>
                    <a:lstStyle/>
                    <a:p>
                      <a:pPr algn="ctr"/>
                      <a:r>
                        <a:rPr lang="en-US" altLang="zh-CN" dirty="0" smtClean="0"/>
                        <a:t>V3</a:t>
                      </a:r>
                    </a:p>
                    <a:p>
                      <a:pPr algn="ctr"/>
                      <a:r>
                        <a:rPr lang="en-US" altLang="zh-CN" dirty="0" smtClean="0"/>
                        <a:t>6</a:t>
                      </a:r>
                      <a:endParaRPr lang="zh-CN" altLang="en-US" dirty="0"/>
                    </a:p>
                  </a:txBody>
                  <a:tcPr anchor="ctr"/>
                </a:tc>
                <a:tc>
                  <a:txBody>
                    <a:bodyPr/>
                    <a:lstStyle/>
                    <a:p>
                      <a:pPr algn="ctr"/>
                      <a:endParaRPr lang="en-US" altLang="zh-CN" dirty="0" smtClean="0"/>
                    </a:p>
                    <a:p>
                      <a:pPr algn="ctr"/>
                      <a:r>
                        <a:rPr lang="en-US" altLang="zh-CN" dirty="0" smtClean="0"/>
                        <a:t>0</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{V1,V3,V6}</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{V2,V4,V5}</a:t>
                      </a:r>
                      <a:endParaRPr lang="zh-CN" altLang="en-US" dirty="0" smtClean="0"/>
                    </a:p>
                  </a:txBody>
                  <a:tcPr anchor="ctr"/>
                </a:tc>
                <a:tc>
                  <a:txBody>
                    <a:bodyPr/>
                    <a:lstStyle/>
                    <a:p>
                      <a:pPr algn="ctr"/>
                      <a:r>
                        <a:rPr lang="en-US" altLang="zh-CN" dirty="0" smtClean="0"/>
                        <a:t>3</a:t>
                      </a:r>
                      <a:endParaRPr lang="zh-CN" altLang="en-US" dirty="0"/>
                    </a:p>
                  </a:txBody>
                  <a:tcPr anchor="ctr"/>
                </a:tc>
                <a:extLst>
                  <a:ext uri="{0D108BD9-81ED-4DB2-BD59-A6C34878D82A}">
                    <a16:rowId xmlns:a16="http://schemas.microsoft.com/office/drawing/2014/main" val="10003"/>
                  </a:ext>
                </a:extLst>
              </a:tr>
              <a:tr h="733448">
                <a:tc>
                  <a:txBody>
                    <a:bodyPr/>
                    <a:lstStyle/>
                    <a:p>
                      <a:pPr algn="ctr"/>
                      <a:r>
                        <a:rPr lang="en-US" altLang="zh-CN" sz="1600" dirty="0" err="1" smtClean="0"/>
                        <a:t>Adjvex</a:t>
                      </a:r>
                      <a:endParaRPr lang="en-US" altLang="zh-CN" sz="1600" dirty="0" smtClean="0"/>
                    </a:p>
                    <a:p>
                      <a:pPr algn="ctr"/>
                      <a:r>
                        <a:rPr lang="en-US" altLang="zh-CN" sz="1600" dirty="0" err="1" smtClean="0"/>
                        <a:t>Lowcost</a:t>
                      </a:r>
                      <a:endParaRPr lang="zh-CN" altLang="en-US" sz="1600" dirty="0"/>
                    </a:p>
                  </a:txBody>
                  <a:tcPr anchor="ctr"/>
                </a:tc>
                <a:tc>
                  <a:txBody>
                    <a:bodyPr/>
                    <a:lstStyle/>
                    <a:p>
                      <a:pPr algn="ctr"/>
                      <a:endParaRPr lang="en-US" altLang="zh-CN" dirty="0" smtClean="0"/>
                    </a:p>
                    <a:p>
                      <a:pPr algn="ctr"/>
                      <a:r>
                        <a:rPr lang="en-US" altLang="zh-CN" dirty="0" smtClean="0"/>
                        <a:t>0</a:t>
                      </a:r>
                      <a:endParaRPr lang="zh-CN" altLang="en-US" dirty="0" smtClean="0"/>
                    </a:p>
                  </a:txBody>
                  <a:tcPr anchor="ctr"/>
                </a:tc>
                <a:tc>
                  <a:txBody>
                    <a:bodyPr/>
                    <a:lstStyle/>
                    <a:p>
                      <a:pPr algn="ctr"/>
                      <a:r>
                        <a:rPr lang="en-US" altLang="zh-CN" dirty="0" smtClean="0"/>
                        <a:t>V3</a:t>
                      </a:r>
                    </a:p>
                    <a:p>
                      <a:pPr algn="ctr"/>
                      <a:r>
                        <a:rPr lang="en-US" altLang="zh-CN" dirty="0" smtClean="0"/>
                        <a:t>5</a:t>
                      </a:r>
                      <a:endParaRPr lang="zh-CN" altLang="en-US" dirty="0" smtClean="0"/>
                    </a:p>
                  </a:txBody>
                  <a:tcPr anchor="ctr"/>
                </a:tc>
                <a:tc>
                  <a:txBody>
                    <a:bodyPr/>
                    <a:lstStyle/>
                    <a:p>
                      <a:pPr algn="ctr"/>
                      <a:endParaRPr lang="en-US" altLang="zh-CN" dirty="0" smtClean="0"/>
                    </a:p>
                    <a:p>
                      <a:pPr algn="ctr"/>
                      <a:r>
                        <a:rPr lang="en-US" altLang="zh-CN" dirty="0" smtClean="0"/>
                        <a:t>0</a:t>
                      </a:r>
                      <a:endParaRPr lang="zh-CN" altLang="en-US" dirty="0"/>
                    </a:p>
                  </a:txBody>
                  <a:tcPr anchor="ctr"/>
                </a:tc>
                <a:tc>
                  <a:txBody>
                    <a:bodyPr/>
                    <a:lstStyle/>
                    <a:p>
                      <a:pPr algn="ctr"/>
                      <a:endParaRPr lang="en-US" altLang="zh-CN" dirty="0" smtClean="0"/>
                    </a:p>
                    <a:p>
                      <a:pPr algn="ctr"/>
                      <a:r>
                        <a:rPr lang="en-US" altLang="zh-CN" dirty="0" smtClean="0"/>
                        <a:t>0</a:t>
                      </a:r>
                      <a:endParaRPr lang="zh-CN" altLang="en-US" dirty="0"/>
                    </a:p>
                  </a:txBody>
                  <a:tcPr anchor="ctr"/>
                </a:tc>
                <a:tc>
                  <a:txBody>
                    <a:bodyPr/>
                    <a:lstStyle/>
                    <a:p>
                      <a:pPr algn="ctr"/>
                      <a:r>
                        <a:rPr lang="en-US" altLang="zh-CN" dirty="0" smtClean="0"/>
                        <a:t>V3</a:t>
                      </a:r>
                    </a:p>
                    <a:p>
                      <a:pPr algn="ctr"/>
                      <a:r>
                        <a:rPr lang="en-US" altLang="zh-CN" dirty="0" smtClean="0"/>
                        <a:t>6</a:t>
                      </a:r>
                      <a:endParaRPr lang="zh-CN" altLang="en-US" dirty="0"/>
                    </a:p>
                  </a:txBody>
                  <a:tcPr anchor="ctr"/>
                </a:tc>
                <a:tc>
                  <a:txBody>
                    <a:bodyPr/>
                    <a:lstStyle/>
                    <a:p>
                      <a:pPr algn="ctr"/>
                      <a:endParaRPr lang="en-US" altLang="zh-CN" dirty="0" smtClean="0"/>
                    </a:p>
                    <a:p>
                      <a:pPr algn="ctr"/>
                      <a:r>
                        <a:rPr lang="en-US" altLang="zh-CN" dirty="0" smtClean="0"/>
                        <a:t>0</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{V1,V3,V6, V4}</a:t>
                      </a:r>
                      <a:endParaRPr lang="zh-CN" alt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{V2, V5}</a:t>
                      </a:r>
                      <a:endParaRPr lang="zh-CN" altLang="en-US" dirty="0" smtClean="0"/>
                    </a:p>
                  </a:txBody>
                  <a:tcPr anchor="ctr"/>
                </a:tc>
                <a:tc>
                  <a:txBody>
                    <a:bodyPr/>
                    <a:lstStyle/>
                    <a:p>
                      <a:pPr algn="ctr"/>
                      <a:r>
                        <a:rPr lang="en-US" altLang="zh-CN" dirty="0" smtClean="0"/>
                        <a:t>1</a:t>
                      </a:r>
                      <a:endParaRPr lang="zh-CN" altLang="en-US" dirty="0"/>
                    </a:p>
                  </a:txBody>
                  <a:tcPr anchor="ctr"/>
                </a:tc>
                <a:extLst>
                  <a:ext uri="{0D108BD9-81ED-4DB2-BD59-A6C34878D82A}">
                    <a16:rowId xmlns:a16="http://schemas.microsoft.com/office/drawing/2014/main" val="10004"/>
                  </a:ext>
                </a:extLst>
              </a:tr>
              <a:tr h="733448">
                <a:tc>
                  <a:txBody>
                    <a:bodyPr/>
                    <a:lstStyle/>
                    <a:p>
                      <a:pPr algn="ctr"/>
                      <a:r>
                        <a:rPr lang="en-US" altLang="zh-CN" sz="1600" dirty="0" err="1" smtClean="0"/>
                        <a:t>Adjvex</a:t>
                      </a:r>
                      <a:endParaRPr lang="en-US" altLang="zh-CN" sz="1600" dirty="0" smtClean="0"/>
                    </a:p>
                    <a:p>
                      <a:pPr algn="ctr"/>
                      <a:r>
                        <a:rPr lang="en-US" altLang="zh-CN" sz="1600" dirty="0" err="1" smtClean="0"/>
                        <a:t>Lowcost</a:t>
                      </a:r>
                      <a:endParaRPr lang="zh-CN" altLang="en-US" sz="1600" dirty="0"/>
                    </a:p>
                  </a:txBody>
                  <a:tcPr anchor="ctr"/>
                </a:tc>
                <a:tc>
                  <a:txBody>
                    <a:bodyPr/>
                    <a:lstStyle/>
                    <a:p>
                      <a:pPr algn="ctr"/>
                      <a:endParaRPr lang="en-US" altLang="zh-CN" dirty="0" smtClean="0"/>
                    </a:p>
                    <a:p>
                      <a:pPr algn="ctr"/>
                      <a:r>
                        <a:rPr lang="en-US" altLang="zh-CN" dirty="0" smtClean="0"/>
                        <a:t>0</a:t>
                      </a:r>
                      <a:endParaRPr lang="zh-CN" altLang="en-US" dirty="0"/>
                    </a:p>
                  </a:txBody>
                  <a:tcPr anchor="ctr"/>
                </a:tc>
                <a:tc>
                  <a:txBody>
                    <a:bodyPr/>
                    <a:lstStyle/>
                    <a:p>
                      <a:pPr algn="ctr"/>
                      <a:endParaRPr lang="en-US" altLang="zh-CN" dirty="0" smtClean="0"/>
                    </a:p>
                    <a:p>
                      <a:pPr algn="ctr"/>
                      <a:r>
                        <a:rPr lang="en-US" altLang="zh-CN" dirty="0" smtClean="0"/>
                        <a:t>0</a:t>
                      </a:r>
                      <a:endParaRPr lang="zh-CN" altLang="en-US" dirty="0"/>
                    </a:p>
                  </a:txBody>
                  <a:tcPr anchor="ctr"/>
                </a:tc>
                <a:tc>
                  <a:txBody>
                    <a:bodyPr/>
                    <a:lstStyle/>
                    <a:p>
                      <a:pPr algn="ctr"/>
                      <a:endParaRPr lang="en-US" altLang="zh-CN" dirty="0" smtClean="0"/>
                    </a:p>
                    <a:p>
                      <a:pPr algn="ctr"/>
                      <a:r>
                        <a:rPr lang="en-US" altLang="zh-CN" dirty="0" smtClean="0"/>
                        <a:t>0</a:t>
                      </a:r>
                      <a:endParaRPr lang="zh-CN" altLang="en-US" dirty="0" smtClean="0"/>
                    </a:p>
                  </a:txBody>
                  <a:tcPr anchor="ctr"/>
                </a:tc>
                <a:tc>
                  <a:txBody>
                    <a:bodyPr/>
                    <a:lstStyle/>
                    <a:p>
                      <a:pPr algn="ctr"/>
                      <a:endParaRPr lang="en-US" altLang="zh-CN" dirty="0" smtClean="0"/>
                    </a:p>
                    <a:p>
                      <a:pPr algn="ctr"/>
                      <a:r>
                        <a:rPr lang="en-US" altLang="zh-CN" dirty="0" smtClean="0"/>
                        <a:t>0</a:t>
                      </a:r>
                      <a:endParaRPr lang="zh-CN" altLang="en-US" dirty="0"/>
                    </a:p>
                  </a:txBody>
                  <a:tcPr anchor="ctr"/>
                </a:tc>
                <a:tc>
                  <a:txBody>
                    <a:bodyPr/>
                    <a:lstStyle/>
                    <a:p>
                      <a:pPr algn="ctr"/>
                      <a:r>
                        <a:rPr lang="en-US" altLang="zh-CN" dirty="0" smtClean="0"/>
                        <a:t>V2</a:t>
                      </a:r>
                    </a:p>
                    <a:p>
                      <a:pPr algn="ctr"/>
                      <a:r>
                        <a:rPr lang="en-US" altLang="zh-CN" dirty="0" smtClean="0"/>
                        <a:t>3</a:t>
                      </a:r>
                      <a:endParaRPr lang="zh-CN" altLang="en-US" dirty="0"/>
                    </a:p>
                  </a:txBody>
                  <a:tcPr anchor="ctr"/>
                </a:tc>
                <a:tc>
                  <a:txBody>
                    <a:bodyPr/>
                    <a:lstStyle/>
                    <a:p>
                      <a:pPr algn="ctr"/>
                      <a:endParaRPr lang="en-US" altLang="zh-CN" dirty="0" smtClean="0"/>
                    </a:p>
                    <a:p>
                      <a:pPr algn="ctr"/>
                      <a:r>
                        <a:rPr lang="en-US" altLang="zh-CN" dirty="0" smtClean="0"/>
                        <a:t>0</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{V1,V3,V6,V4,V2}</a:t>
                      </a:r>
                      <a:endParaRPr lang="zh-CN" altLang="en-US" dirty="0" smtClean="0"/>
                    </a:p>
                  </a:txBody>
                  <a:tcPr anchor="ctr"/>
                </a:tc>
                <a:tc>
                  <a:txBody>
                    <a:bodyPr/>
                    <a:lstStyle/>
                    <a:p>
                      <a:pPr algn="ctr"/>
                      <a:r>
                        <a:rPr lang="en-US" altLang="zh-CN" dirty="0" smtClean="0"/>
                        <a:t>{V2}</a:t>
                      </a:r>
                      <a:endParaRPr lang="zh-CN" altLang="en-US" dirty="0"/>
                    </a:p>
                  </a:txBody>
                  <a:tcPr anchor="ctr"/>
                </a:tc>
                <a:tc>
                  <a:txBody>
                    <a:bodyPr/>
                    <a:lstStyle/>
                    <a:p>
                      <a:pPr algn="ctr"/>
                      <a:r>
                        <a:rPr lang="en-US" altLang="zh-CN" dirty="0" smtClean="0"/>
                        <a:t>4</a:t>
                      </a:r>
                      <a:endParaRPr lang="zh-CN" altLang="en-US" dirty="0"/>
                    </a:p>
                  </a:txBody>
                  <a:tcPr anchor="ctr"/>
                </a:tc>
                <a:extLst>
                  <a:ext uri="{0D108BD9-81ED-4DB2-BD59-A6C34878D82A}">
                    <a16:rowId xmlns:a16="http://schemas.microsoft.com/office/drawing/2014/main" val="10005"/>
                  </a:ext>
                </a:extLst>
              </a:tr>
              <a:tr h="733448">
                <a:tc>
                  <a:txBody>
                    <a:bodyPr/>
                    <a:lstStyle/>
                    <a:p>
                      <a:pPr algn="ctr"/>
                      <a:r>
                        <a:rPr lang="en-US" altLang="zh-CN" sz="1600" dirty="0" err="1" smtClean="0"/>
                        <a:t>Adjvex</a:t>
                      </a:r>
                      <a:endParaRPr lang="en-US" altLang="zh-CN" sz="1600" dirty="0" smtClean="0"/>
                    </a:p>
                    <a:p>
                      <a:pPr algn="ctr"/>
                      <a:r>
                        <a:rPr lang="en-US" altLang="zh-CN" sz="1600" dirty="0" err="1" smtClean="0"/>
                        <a:t>Lowcost</a:t>
                      </a:r>
                      <a:endParaRPr lang="zh-CN" altLang="en-US" sz="1600" dirty="0"/>
                    </a:p>
                  </a:txBody>
                  <a:tcPr anchor="ctr"/>
                </a:tc>
                <a:tc>
                  <a:txBody>
                    <a:bodyPr/>
                    <a:lstStyle/>
                    <a:p>
                      <a:pPr algn="ctr"/>
                      <a:endParaRPr lang="en-US" altLang="zh-CN" dirty="0" smtClean="0"/>
                    </a:p>
                    <a:p>
                      <a:pPr algn="ctr"/>
                      <a:r>
                        <a:rPr lang="en-US" altLang="zh-CN" dirty="0" smtClean="0"/>
                        <a:t>0</a:t>
                      </a:r>
                      <a:endParaRPr lang="zh-CN" altLang="en-US" dirty="0"/>
                    </a:p>
                  </a:txBody>
                  <a:tcPr anchor="ctr"/>
                </a:tc>
                <a:tc>
                  <a:txBody>
                    <a:bodyPr/>
                    <a:lstStyle/>
                    <a:p>
                      <a:pPr algn="ctr"/>
                      <a:endParaRPr lang="en-US" altLang="zh-CN" dirty="0" smtClean="0"/>
                    </a:p>
                    <a:p>
                      <a:pPr algn="ctr"/>
                      <a:r>
                        <a:rPr lang="en-US" altLang="zh-CN" dirty="0" smtClean="0"/>
                        <a:t>0</a:t>
                      </a:r>
                      <a:endParaRPr lang="zh-CN" altLang="en-US" dirty="0"/>
                    </a:p>
                  </a:txBody>
                  <a:tcPr anchor="ctr"/>
                </a:tc>
                <a:tc>
                  <a:txBody>
                    <a:bodyPr/>
                    <a:lstStyle/>
                    <a:p>
                      <a:pPr algn="ctr"/>
                      <a:endParaRPr lang="en-US" altLang="zh-CN" dirty="0" smtClean="0"/>
                    </a:p>
                    <a:p>
                      <a:pPr algn="ctr"/>
                      <a:r>
                        <a:rPr lang="en-US" altLang="zh-CN" dirty="0" smtClean="0"/>
                        <a:t>0</a:t>
                      </a:r>
                      <a:endParaRPr lang="zh-CN" altLang="en-US" dirty="0"/>
                    </a:p>
                  </a:txBody>
                  <a:tcPr anchor="ctr"/>
                </a:tc>
                <a:tc>
                  <a:txBody>
                    <a:bodyPr/>
                    <a:lstStyle/>
                    <a:p>
                      <a:pPr algn="ctr"/>
                      <a:endParaRPr lang="en-US" altLang="zh-CN" dirty="0" smtClean="0"/>
                    </a:p>
                    <a:p>
                      <a:pPr algn="ctr"/>
                      <a:r>
                        <a:rPr lang="en-US" altLang="zh-CN" dirty="0" smtClean="0"/>
                        <a:t>0</a:t>
                      </a:r>
                      <a:endParaRPr lang="zh-CN" altLang="en-US" dirty="0"/>
                    </a:p>
                  </a:txBody>
                  <a:tcPr anchor="ctr"/>
                </a:tc>
                <a:tc>
                  <a:txBody>
                    <a:bodyPr/>
                    <a:lstStyle/>
                    <a:p>
                      <a:pPr algn="ctr"/>
                      <a:endParaRPr lang="en-US" altLang="zh-CN" dirty="0" smtClean="0"/>
                    </a:p>
                    <a:p>
                      <a:pPr algn="ctr"/>
                      <a:r>
                        <a:rPr lang="en-US" altLang="zh-CN" dirty="0" smtClean="0"/>
                        <a:t>0</a:t>
                      </a:r>
                      <a:endParaRPr lang="zh-CN" altLang="en-US" dirty="0"/>
                    </a:p>
                  </a:txBody>
                  <a:tcPr anchor="ctr"/>
                </a:tc>
                <a:tc>
                  <a:txBody>
                    <a:bodyPr/>
                    <a:lstStyle/>
                    <a:p>
                      <a:pPr algn="ctr"/>
                      <a:endParaRPr lang="en-US" altLang="zh-CN" dirty="0" smtClean="0"/>
                    </a:p>
                    <a:p>
                      <a:pPr algn="ctr"/>
                      <a:r>
                        <a:rPr lang="en-US" altLang="zh-CN" dirty="0" smtClean="0"/>
                        <a:t>0</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{V1,V3,V6,V4,V2, V5}</a:t>
                      </a:r>
                      <a:endParaRPr lang="zh-CN" altLang="en-US" dirty="0" smtClean="0"/>
                    </a:p>
                  </a:txBody>
                  <a:tcPr anchor="ctr"/>
                </a:tc>
                <a:tc>
                  <a:txBody>
                    <a:bodyPr/>
                    <a:lstStyle/>
                    <a:p>
                      <a:pPr algn="ctr"/>
                      <a:r>
                        <a:rPr lang="en-US" altLang="zh-CN" dirty="0" smtClean="0"/>
                        <a:t>{}</a:t>
                      </a: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6"/>
                  </a:ext>
                </a:extLst>
              </a:tr>
            </a:tbl>
          </a:graphicData>
        </a:graphic>
      </p:graphicFrame>
      <p:sp>
        <p:nvSpPr>
          <p:cNvPr id="4" name="矩形 3"/>
          <p:cNvSpPr/>
          <p:nvPr/>
        </p:nvSpPr>
        <p:spPr>
          <a:xfrm>
            <a:off x="117414" y="5108598"/>
            <a:ext cx="7156548" cy="1938992"/>
          </a:xfrm>
          <a:prstGeom prst="rect">
            <a:avLst/>
          </a:prstGeom>
        </p:spPr>
        <p:txBody>
          <a:bodyPr wrap="square">
            <a:spAutoFit/>
          </a:bodyPr>
          <a:lstStyle/>
          <a:p>
            <a:pPr marL="0" indent="0" algn="l" eaLnBrk="1" hangingPunct="1">
              <a:buFont typeface="Wingdings" pitchFamily="2" charset="2"/>
              <a:buNone/>
            </a:pPr>
            <a:r>
              <a:rPr lang="en-US" altLang="zh-CN" sz="2000" b="1" dirty="0" err="1" smtClean="0"/>
              <a:t>Struct</a:t>
            </a:r>
            <a:r>
              <a:rPr lang="en-US" altLang="zh-CN" sz="2000" b="1" dirty="0" smtClean="0"/>
              <a:t> {   </a:t>
            </a:r>
          </a:p>
          <a:p>
            <a:pPr marL="0" indent="0" algn="l" eaLnBrk="1" hangingPunct="1">
              <a:buFont typeface="Wingdings" pitchFamily="2" charset="2"/>
              <a:buNone/>
            </a:pPr>
            <a:r>
              <a:rPr lang="en-US" altLang="zh-CN" sz="2000" b="1" dirty="0" smtClean="0"/>
              <a:t>            </a:t>
            </a:r>
            <a:r>
              <a:rPr lang="en-US" altLang="zh-CN" sz="2000" b="1" dirty="0" err="1" smtClean="0"/>
              <a:t>int</a:t>
            </a:r>
            <a:r>
              <a:rPr lang="en-US" altLang="zh-CN" sz="2000" b="1" dirty="0" smtClean="0"/>
              <a:t>  </a:t>
            </a:r>
            <a:r>
              <a:rPr lang="en-US" altLang="zh-CN" sz="2000" b="1" dirty="0" err="1" smtClean="0"/>
              <a:t>adjvex</a:t>
            </a:r>
            <a:r>
              <a:rPr lang="en-US" altLang="zh-CN" sz="2000" b="1" dirty="0" smtClean="0"/>
              <a:t> ;     /*   </a:t>
            </a:r>
            <a:r>
              <a:rPr lang="zh-CN" altLang="en-US" sz="2000" b="1" dirty="0" smtClean="0"/>
              <a:t>边所依附于</a:t>
            </a:r>
            <a:r>
              <a:rPr lang="en-US" altLang="zh-CN" sz="2000" b="1" dirty="0" smtClean="0"/>
              <a:t>U</a:t>
            </a:r>
            <a:r>
              <a:rPr lang="zh-CN" altLang="en-US" sz="2000" b="1" dirty="0" smtClean="0"/>
              <a:t>中的顶点   *</a:t>
            </a:r>
            <a:r>
              <a:rPr lang="en-US" altLang="zh-CN" sz="2000" b="1" dirty="0" smtClean="0"/>
              <a:t>/</a:t>
            </a:r>
          </a:p>
          <a:p>
            <a:pPr marL="723900" lvl="2" indent="0" algn="l" eaLnBrk="1" hangingPunct="1">
              <a:buFont typeface="Wingdings" pitchFamily="2" charset="2"/>
              <a:buNone/>
            </a:pPr>
            <a:r>
              <a:rPr lang="en-US" altLang="zh-CN" sz="2000" b="1" dirty="0" err="1" smtClean="0"/>
              <a:t>int</a:t>
            </a:r>
            <a:r>
              <a:rPr lang="en-US" altLang="zh-CN" sz="2000" b="1" dirty="0" smtClean="0"/>
              <a:t>  </a:t>
            </a:r>
            <a:r>
              <a:rPr lang="en-US" altLang="zh-CN" sz="2000" b="1" dirty="0" err="1" smtClean="0"/>
              <a:t>lowcost</a:t>
            </a:r>
            <a:r>
              <a:rPr lang="en-US" altLang="zh-CN" sz="2000" b="1" dirty="0" smtClean="0"/>
              <a:t> ;    /*   </a:t>
            </a:r>
            <a:r>
              <a:rPr lang="zh-CN" altLang="en-US" sz="2000" b="1" dirty="0" smtClean="0"/>
              <a:t>该边的权值   *</a:t>
            </a:r>
            <a:r>
              <a:rPr lang="en-US" altLang="zh-CN" sz="2000" b="1" dirty="0" smtClean="0"/>
              <a:t>/</a:t>
            </a:r>
          </a:p>
          <a:p>
            <a:pPr marL="355600" lvl="1" indent="0" algn="l" eaLnBrk="1" hangingPunct="1">
              <a:buFontTx/>
              <a:buNone/>
            </a:pPr>
            <a:r>
              <a:rPr lang="en-US" altLang="zh-CN" sz="2000" b="1" dirty="0" smtClean="0"/>
              <a:t>}</a:t>
            </a:r>
            <a:r>
              <a:rPr lang="en-US" altLang="zh-CN" sz="2000" b="1" dirty="0" err="1" smtClean="0"/>
              <a:t>closedge</a:t>
            </a:r>
            <a:r>
              <a:rPr lang="en-US" altLang="zh-CN" sz="2000" b="1" dirty="0" smtClean="0"/>
              <a:t>[MAX_VERTEX_NUM] ;</a:t>
            </a:r>
          </a:p>
          <a:p>
            <a:pPr marL="355600" lvl="1" indent="0" algn="l" eaLnBrk="1" hangingPunct="1">
              <a:buFontTx/>
              <a:buNone/>
            </a:pPr>
            <a:r>
              <a:rPr lang="zh-CN" altLang="en-US" sz="2000" b="1" dirty="0" smtClean="0"/>
              <a:t>注意：</a:t>
            </a:r>
            <a:r>
              <a:rPr lang="en-US" altLang="zh-CN" sz="2000" b="1" dirty="0" err="1" smtClean="0"/>
              <a:t>closedge</a:t>
            </a:r>
            <a:r>
              <a:rPr lang="en-US" altLang="zh-CN" sz="2000" b="1" dirty="0" smtClean="0"/>
              <a:t>[i-1].</a:t>
            </a:r>
            <a:r>
              <a:rPr lang="en-US" altLang="zh-CN" sz="2000" b="1" dirty="0" err="1" smtClean="0"/>
              <a:t>lowcost</a:t>
            </a:r>
            <a:r>
              <a:rPr lang="en-US" altLang="zh-CN" sz="2000" b="1" dirty="0" smtClean="0"/>
              <a:t> =Min{cost(</a:t>
            </a:r>
            <a:r>
              <a:rPr lang="en-US" altLang="zh-CN" sz="2000" b="1" dirty="0" err="1" smtClean="0"/>
              <a:t>u,v</a:t>
            </a:r>
            <a:r>
              <a:rPr lang="en-US" altLang="zh-CN" sz="2000" b="1" baseline="-25000" dirty="0" err="1" smtClean="0"/>
              <a:t>i</a:t>
            </a:r>
            <a:r>
              <a:rPr lang="en-US" altLang="zh-CN" sz="2000" b="1" dirty="0" smtClean="0"/>
              <a:t>)| </a:t>
            </a:r>
            <a:r>
              <a:rPr lang="en-US" altLang="zh-CN" sz="2000" b="1" u="sng" dirty="0" err="1" smtClean="0"/>
              <a:t>u</a:t>
            </a:r>
            <a:r>
              <a:rPr lang="en-US" altLang="zh-CN" sz="2000" b="1" dirty="0" err="1" smtClean="0">
                <a:sym typeface="Symbol" pitchFamily="18" charset="2"/>
              </a:rPr>
              <a:t>U</a:t>
            </a:r>
            <a:r>
              <a:rPr lang="en-US" altLang="zh-CN" sz="2000" b="1" dirty="0" smtClean="0"/>
              <a:t> }</a:t>
            </a:r>
          </a:p>
          <a:p>
            <a:pPr marL="355600" lvl="1" indent="0" algn="l" eaLnBrk="1" hangingPunct="1">
              <a:buFontTx/>
              <a:buNone/>
            </a:pPr>
            <a:endParaRPr lang="en-US" altLang="zh-CN" sz="2000" b="1" dirty="0" smtClean="0">
              <a:latin typeface="宋体" charset="-122"/>
            </a:endParaRPr>
          </a:p>
        </p:txBody>
      </p:sp>
      <p:sp>
        <p:nvSpPr>
          <p:cNvPr id="10" name="灯片编号占位符 9"/>
          <p:cNvSpPr>
            <a:spLocks noGrp="1"/>
          </p:cNvSpPr>
          <p:nvPr>
            <p:ph type="sldNum" sz="quarter" idx="12"/>
          </p:nvPr>
        </p:nvSpPr>
        <p:spPr/>
        <p:txBody>
          <a:bodyPr/>
          <a:lstStyle/>
          <a:p>
            <a:fld id="{4D383CEF-7435-4F5E-B139-BD952416C33C}" type="slidenum">
              <a:rPr lang="en-US" altLang="zh-CN" smtClean="0"/>
              <a:pPr/>
              <a:t>38</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1212804" y="0"/>
            <a:ext cx="6821487" cy="890588"/>
          </a:xfrm>
        </p:spPr>
        <p:txBody>
          <a:bodyPr/>
          <a:lstStyle/>
          <a:p>
            <a:pPr algn="ctr"/>
            <a:r>
              <a:rPr lang="zh-CN" altLang="en-US" sz="4000" dirty="0">
                <a:latin typeface="华文新魏" pitchFamily="2" charset="-122"/>
                <a:ea typeface="华文新魏" pitchFamily="2" charset="-122"/>
              </a:rPr>
              <a:t>普里姆</a:t>
            </a:r>
            <a:r>
              <a:rPr lang="en-US" altLang="zh-CN" sz="4000" dirty="0">
                <a:latin typeface="华文新魏" pitchFamily="2" charset="-122"/>
                <a:ea typeface="华文新魏" pitchFamily="2" charset="-122"/>
              </a:rPr>
              <a:t>(Prim)</a:t>
            </a:r>
            <a:r>
              <a:rPr lang="zh-CN" altLang="en-US" sz="4000" dirty="0" smtClean="0">
                <a:latin typeface="华文新魏" pitchFamily="2" charset="-122"/>
                <a:ea typeface="华文新魏" pitchFamily="2" charset="-122"/>
              </a:rPr>
              <a:t>的代码</a:t>
            </a:r>
            <a:r>
              <a:rPr lang="zh-CN" altLang="en-US" sz="4000" dirty="0">
                <a:latin typeface="华文新魏" pitchFamily="2" charset="-122"/>
                <a:ea typeface="华文新魏" pitchFamily="2" charset="-122"/>
              </a:rPr>
              <a:t>描述</a:t>
            </a:r>
          </a:p>
        </p:txBody>
      </p:sp>
      <p:sp>
        <p:nvSpPr>
          <p:cNvPr id="395267" name="Rectangle 3"/>
          <p:cNvSpPr>
            <a:spLocks noGrp="1" noChangeArrowheads="1"/>
          </p:cNvSpPr>
          <p:nvPr>
            <p:ph idx="1"/>
          </p:nvPr>
        </p:nvSpPr>
        <p:spPr>
          <a:xfrm>
            <a:off x="153928" y="763551"/>
            <a:ext cx="8799632" cy="5732540"/>
          </a:xfrm>
        </p:spPr>
        <p:txBody>
          <a:bodyPr>
            <a:noAutofit/>
          </a:bodyPr>
          <a:lstStyle/>
          <a:p>
            <a:pPr>
              <a:lnSpc>
                <a:spcPct val="105000"/>
              </a:lnSpc>
              <a:spcBef>
                <a:spcPct val="15000"/>
              </a:spcBef>
              <a:buClr>
                <a:srgbClr val="FF7C80"/>
              </a:buClr>
              <a:buSzPct val="50000"/>
              <a:buFont typeface="Wingdings" pitchFamily="2" charset="2"/>
              <a:buNone/>
            </a:pPr>
            <a:r>
              <a:rPr lang="en-US" altLang="zh-CN" sz="1600" b="1" dirty="0" smtClean="0">
                <a:latin typeface="Times New Roman" pitchFamily="18" charset="0"/>
                <a:ea typeface="仿宋_GB2312" pitchFamily="49" charset="-122"/>
              </a:rPr>
              <a:t>void </a:t>
            </a:r>
            <a:r>
              <a:rPr lang="en-US" altLang="zh-CN" sz="1600" b="1" dirty="0" err="1" smtClean="0">
                <a:latin typeface="Times New Roman" pitchFamily="18" charset="0"/>
                <a:ea typeface="仿宋_GB2312" pitchFamily="49" charset="-122"/>
              </a:rPr>
              <a:t>MiniSpanTree_PRIM</a:t>
            </a:r>
            <a:r>
              <a:rPr lang="en-US" altLang="zh-CN" sz="1600" b="1" dirty="0" smtClean="0">
                <a:latin typeface="Times New Roman" pitchFamily="18" charset="0"/>
                <a:ea typeface="仿宋_GB2312" pitchFamily="49" charset="-122"/>
              </a:rPr>
              <a:t>(</a:t>
            </a:r>
            <a:r>
              <a:rPr lang="en-US" altLang="zh-CN" sz="1600" b="1" dirty="0" err="1" smtClean="0">
                <a:latin typeface="Times New Roman" pitchFamily="18" charset="0"/>
                <a:ea typeface="仿宋_GB2312" pitchFamily="49" charset="-122"/>
              </a:rPr>
              <a:t>MGraph</a:t>
            </a:r>
            <a:r>
              <a:rPr lang="en-US" altLang="zh-CN" sz="1600" b="1" dirty="0" smtClean="0">
                <a:latin typeface="Times New Roman" pitchFamily="18" charset="0"/>
                <a:ea typeface="仿宋_GB2312" pitchFamily="49" charset="-122"/>
              </a:rPr>
              <a:t> G, </a:t>
            </a:r>
            <a:r>
              <a:rPr lang="en-US" altLang="zh-CN" sz="1600" b="1" dirty="0" err="1" smtClean="0">
                <a:latin typeface="Times New Roman" pitchFamily="18" charset="0"/>
                <a:ea typeface="仿宋_GB2312" pitchFamily="49" charset="-122"/>
              </a:rPr>
              <a:t>VertexType</a:t>
            </a:r>
            <a:r>
              <a:rPr lang="en-US" altLang="zh-CN" sz="1600" b="1" dirty="0" smtClean="0">
                <a:latin typeface="Times New Roman" pitchFamily="18" charset="0"/>
                <a:ea typeface="仿宋_GB2312" pitchFamily="49" charset="-122"/>
              </a:rPr>
              <a:t> u) {  // </a:t>
            </a:r>
            <a:r>
              <a:rPr lang="zh-CN" altLang="en-US" sz="1600" b="1" dirty="0" smtClean="0">
                <a:latin typeface="Times New Roman" pitchFamily="18" charset="0"/>
                <a:ea typeface="仿宋_GB2312" pitchFamily="49" charset="-122"/>
              </a:rPr>
              <a:t>算法</a:t>
            </a:r>
            <a:r>
              <a:rPr lang="en-US" altLang="zh-CN" sz="1600" b="1" dirty="0" smtClean="0">
                <a:latin typeface="Times New Roman" pitchFamily="18" charset="0"/>
                <a:ea typeface="仿宋_GB2312" pitchFamily="49" charset="-122"/>
              </a:rPr>
              <a:t>7.9</a:t>
            </a:r>
          </a:p>
          <a:p>
            <a:pPr>
              <a:lnSpc>
                <a:spcPct val="105000"/>
              </a:lnSpc>
              <a:spcBef>
                <a:spcPct val="15000"/>
              </a:spcBef>
              <a:buClr>
                <a:srgbClr val="FF7C80"/>
              </a:buClr>
              <a:buSzPct val="50000"/>
              <a:buFont typeface="Wingdings" pitchFamily="2" charset="2"/>
              <a:buNone/>
            </a:pPr>
            <a:r>
              <a:rPr lang="en-US" altLang="zh-CN" sz="1600" b="1" dirty="0" smtClean="0">
                <a:latin typeface="Times New Roman" pitchFamily="18" charset="0"/>
                <a:ea typeface="仿宋_GB2312" pitchFamily="49" charset="-122"/>
              </a:rPr>
              <a:t>  // </a:t>
            </a:r>
            <a:r>
              <a:rPr lang="zh-CN" altLang="en-US" sz="1600" b="1" dirty="0" smtClean="0">
                <a:latin typeface="Times New Roman" pitchFamily="18" charset="0"/>
                <a:ea typeface="仿宋_GB2312" pitchFamily="49" charset="-122"/>
              </a:rPr>
              <a:t>用普里姆算法从第</a:t>
            </a:r>
            <a:r>
              <a:rPr lang="en-US" altLang="zh-CN" sz="1600" b="1" dirty="0" smtClean="0">
                <a:latin typeface="Times New Roman" pitchFamily="18" charset="0"/>
                <a:ea typeface="仿宋_GB2312" pitchFamily="49" charset="-122"/>
              </a:rPr>
              <a:t>u</a:t>
            </a:r>
            <a:r>
              <a:rPr lang="zh-CN" altLang="en-US" sz="1600" b="1" dirty="0" smtClean="0">
                <a:latin typeface="Times New Roman" pitchFamily="18" charset="0"/>
                <a:ea typeface="仿宋_GB2312" pitchFamily="49" charset="-122"/>
              </a:rPr>
              <a:t>个顶点出发构造网</a:t>
            </a:r>
            <a:r>
              <a:rPr lang="en-US" altLang="zh-CN" sz="1600" b="1" dirty="0" smtClean="0">
                <a:latin typeface="Times New Roman" pitchFamily="18" charset="0"/>
                <a:ea typeface="仿宋_GB2312" pitchFamily="49" charset="-122"/>
              </a:rPr>
              <a:t>G</a:t>
            </a:r>
            <a:r>
              <a:rPr lang="zh-CN" altLang="en-US" sz="1600" b="1" dirty="0" smtClean="0">
                <a:latin typeface="Times New Roman" pitchFamily="18" charset="0"/>
                <a:ea typeface="仿宋_GB2312" pitchFamily="49" charset="-122"/>
              </a:rPr>
              <a:t>的最小生成树</a:t>
            </a:r>
            <a:r>
              <a:rPr lang="en-US" altLang="zh-CN" sz="1600" b="1" dirty="0" smtClean="0">
                <a:latin typeface="Times New Roman" pitchFamily="18" charset="0"/>
                <a:ea typeface="仿宋_GB2312" pitchFamily="49" charset="-122"/>
              </a:rPr>
              <a:t>T</a:t>
            </a:r>
            <a:r>
              <a:rPr lang="zh-CN" altLang="en-US" sz="1600" b="1" dirty="0" smtClean="0">
                <a:latin typeface="Times New Roman" pitchFamily="18" charset="0"/>
                <a:ea typeface="仿宋_GB2312" pitchFamily="49" charset="-122"/>
              </a:rPr>
              <a:t>，输出</a:t>
            </a:r>
            <a:r>
              <a:rPr lang="en-US" altLang="zh-CN" sz="1600" b="1" dirty="0" smtClean="0">
                <a:latin typeface="Times New Roman" pitchFamily="18" charset="0"/>
                <a:ea typeface="仿宋_GB2312" pitchFamily="49" charset="-122"/>
              </a:rPr>
              <a:t>T</a:t>
            </a:r>
            <a:r>
              <a:rPr lang="zh-CN" altLang="en-US" sz="1600" b="1" dirty="0" smtClean="0">
                <a:latin typeface="Times New Roman" pitchFamily="18" charset="0"/>
                <a:ea typeface="仿宋_GB2312" pitchFamily="49" charset="-122"/>
              </a:rPr>
              <a:t>的各条边。</a:t>
            </a:r>
          </a:p>
          <a:p>
            <a:pPr>
              <a:lnSpc>
                <a:spcPct val="105000"/>
              </a:lnSpc>
              <a:spcBef>
                <a:spcPct val="15000"/>
              </a:spcBef>
              <a:buClr>
                <a:srgbClr val="FF7C80"/>
              </a:buClr>
              <a:buSzPct val="50000"/>
              <a:buFont typeface="Wingdings" pitchFamily="2" charset="2"/>
              <a:buNone/>
            </a:pPr>
            <a:r>
              <a:rPr lang="zh-CN" altLang="en-US" sz="1600" b="1" dirty="0" smtClean="0">
                <a:latin typeface="Times New Roman" pitchFamily="18" charset="0"/>
                <a:ea typeface="仿宋_GB2312" pitchFamily="49" charset="-122"/>
              </a:rPr>
              <a:t>  </a:t>
            </a:r>
            <a:r>
              <a:rPr lang="en-US" altLang="zh-CN" sz="1600" b="1" dirty="0" smtClean="0">
                <a:latin typeface="Times New Roman" pitchFamily="18" charset="0"/>
                <a:ea typeface="仿宋_GB2312" pitchFamily="49" charset="-122"/>
              </a:rPr>
              <a:t>// </a:t>
            </a:r>
            <a:r>
              <a:rPr lang="zh-CN" altLang="en-US" sz="1600" b="1" dirty="0" smtClean="0">
                <a:latin typeface="Times New Roman" pitchFamily="18" charset="0"/>
                <a:ea typeface="仿宋_GB2312" pitchFamily="49" charset="-122"/>
              </a:rPr>
              <a:t>记录从顶点集</a:t>
            </a:r>
            <a:r>
              <a:rPr lang="en-US" altLang="zh-CN" sz="1600" b="1" dirty="0" smtClean="0">
                <a:latin typeface="Times New Roman" pitchFamily="18" charset="0"/>
                <a:ea typeface="仿宋_GB2312" pitchFamily="49" charset="-122"/>
              </a:rPr>
              <a:t>U</a:t>
            </a:r>
            <a:r>
              <a:rPr lang="zh-CN" altLang="en-US" sz="1600" b="1" dirty="0" smtClean="0">
                <a:latin typeface="Times New Roman" pitchFamily="18" charset="0"/>
                <a:ea typeface="仿宋_GB2312" pitchFamily="49" charset="-122"/>
              </a:rPr>
              <a:t>到</a:t>
            </a:r>
            <a:r>
              <a:rPr lang="en-US" altLang="zh-CN" sz="1600" b="1" dirty="0" smtClean="0">
                <a:latin typeface="Times New Roman" pitchFamily="18" charset="0"/>
                <a:ea typeface="仿宋_GB2312" pitchFamily="49" charset="-122"/>
              </a:rPr>
              <a:t>V</a:t>
            </a:r>
            <a:r>
              <a:rPr lang="zh-CN" altLang="en-US" sz="1600" b="1" dirty="0" smtClean="0">
                <a:latin typeface="Times New Roman" pitchFamily="18" charset="0"/>
                <a:ea typeface="仿宋_GB2312" pitchFamily="49" charset="-122"/>
              </a:rPr>
              <a:t>－</a:t>
            </a:r>
            <a:r>
              <a:rPr lang="en-US" altLang="zh-CN" sz="1600" b="1" dirty="0" smtClean="0">
                <a:latin typeface="Times New Roman" pitchFamily="18" charset="0"/>
                <a:ea typeface="仿宋_GB2312" pitchFamily="49" charset="-122"/>
              </a:rPr>
              <a:t>U</a:t>
            </a:r>
            <a:r>
              <a:rPr lang="zh-CN" altLang="en-US" sz="1600" b="1" dirty="0" smtClean="0">
                <a:latin typeface="Times New Roman" pitchFamily="18" charset="0"/>
                <a:ea typeface="仿宋_GB2312" pitchFamily="49" charset="-122"/>
              </a:rPr>
              <a:t>的代价最小的边的辅助数组定义：</a:t>
            </a:r>
          </a:p>
          <a:p>
            <a:pPr>
              <a:lnSpc>
                <a:spcPct val="105000"/>
              </a:lnSpc>
              <a:spcBef>
                <a:spcPct val="15000"/>
              </a:spcBef>
              <a:buClr>
                <a:srgbClr val="FF7C80"/>
              </a:buClr>
              <a:buSzPct val="50000"/>
              <a:buFont typeface="Wingdings" pitchFamily="2" charset="2"/>
              <a:buNone/>
            </a:pPr>
            <a:r>
              <a:rPr lang="en-US" altLang="zh-CN" sz="1600" b="1" dirty="0" smtClean="0">
                <a:latin typeface="Times New Roman" pitchFamily="18" charset="0"/>
                <a:ea typeface="仿宋_GB2312" pitchFamily="49" charset="-122"/>
              </a:rPr>
              <a:t>  </a:t>
            </a:r>
            <a:r>
              <a:rPr lang="en-US" altLang="zh-CN" sz="1600" b="1" dirty="0" err="1" smtClean="0">
                <a:latin typeface="Times New Roman" pitchFamily="18" charset="0"/>
                <a:ea typeface="仿宋_GB2312" pitchFamily="49" charset="-122"/>
              </a:rPr>
              <a:t>int</a:t>
            </a:r>
            <a:r>
              <a:rPr lang="en-US" altLang="zh-CN" sz="1600" b="1" dirty="0" smtClean="0">
                <a:latin typeface="Times New Roman" pitchFamily="18" charset="0"/>
                <a:ea typeface="仿宋_GB2312" pitchFamily="49" charset="-122"/>
              </a:rPr>
              <a:t> </a:t>
            </a:r>
            <a:r>
              <a:rPr lang="en-US" altLang="zh-CN" sz="1600" b="1" dirty="0" err="1" smtClean="0">
                <a:latin typeface="Times New Roman" pitchFamily="18" charset="0"/>
                <a:ea typeface="仿宋_GB2312" pitchFamily="49" charset="-122"/>
              </a:rPr>
              <a:t>i,j,k</a:t>
            </a:r>
            <a:r>
              <a:rPr lang="en-US" altLang="zh-CN" sz="1600" b="1" dirty="0" smtClean="0">
                <a:latin typeface="Times New Roman" pitchFamily="18" charset="0"/>
                <a:ea typeface="仿宋_GB2312" pitchFamily="49" charset="-122"/>
              </a:rPr>
              <a:t>;</a:t>
            </a:r>
          </a:p>
          <a:p>
            <a:pPr>
              <a:lnSpc>
                <a:spcPct val="105000"/>
              </a:lnSpc>
              <a:spcBef>
                <a:spcPct val="15000"/>
              </a:spcBef>
              <a:buClr>
                <a:srgbClr val="FF7C80"/>
              </a:buClr>
              <a:buSzPct val="50000"/>
              <a:buFont typeface="Wingdings" pitchFamily="2" charset="2"/>
              <a:buNone/>
            </a:pPr>
            <a:r>
              <a:rPr lang="en-US" altLang="zh-CN" sz="1600" b="1" dirty="0" smtClean="0">
                <a:latin typeface="Times New Roman" pitchFamily="18" charset="0"/>
                <a:ea typeface="仿宋_GB2312" pitchFamily="49" charset="-122"/>
              </a:rPr>
              <a:t>  k = </a:t>
            </a:r>
            <a:r>
              <a:rPr lang="en-US" altLang="zh-CN" sz="1600" b="1" dirty="0" err="1" smtClean="0">
                <a:latin typeface="Times New Roman" pitchFamily="18" charset="0"/>
                <a:ea typeface="仿宋_GB2312" pitchFamily="49" charset="-122"/>
              </a:rPr>
              <a:t>LocateVex</a:t>
            </a:r>
            <a:r>
              <a:rPr lang="en-US" altLang="zh-CN" sz="1600" b="1" dirty="0" smtClean="0">
                <a:latin typeface="Times New Roman" pitchFamily="18" charset="0"/>
                <a:ea typeface="仿宋_GB2312" pitchFamily="49" charset="-122"/>
              </a:rPr>
              <a:t> ( G, u );</a:t>
            </a:r>
          </a:p>
          <a:p>
            <a:pPr>
              <a:lnSpc>
                <a:spcPct val="105000"/>
              </a:lnSpc>
              <a:spcBef>
                <a:spcPct val="15000"/>
              </a:spcBef>
              <a:buClr>
                <a:srgbClr val="FF7C80"/>
              </a:buClr>
              <a:buSzPct val="50000"/>
              <a:buFont typeface="Wingdings" pitchFamily="2" charset="2"/>
              <a:buNone/>
            </a:pPr>
            <a:r>
              <a:rPr lang="en-US" altLang="zh-CN" sz="1600" b="1" dirty="0" smtClean="0">
                <a:latin typeface="Times New Roman" pitchFamily="18" charset="0"/>
                <a:ea typeface="仿宋_GB2312" pitchFamily="49" charset="-122"/>
              </a:rPr>
              <a:t>  for ( j=0; j&lt;</a:t>
            </a:r>
            <a:r>
              <a:rPr lang="en-US" altLang="zh-CN" sz="1600" b="1" dirty="0" err="1" smtClean="0">
                <a:latin typeface="Times New Roman" pitchFamily="18" charset="0"/>
                <a:ea typeface="仿宋_GB2312" pitchFamily="49" charset="-122"/>
              </a:rPr>
              <a:t>G.vexnum</a:t>
            </a:r>
            <a:r>
              <a:rPr lang="en-US" altLang="zh-CN" sz="1600" b="1" dirty="0" smtClean="0">
                <a:latin typeface="Times New Roman" pitchFamily="18" charset="0"/>
                <a:ea typeface="仿宋_GB2312" pitchFamily="49" charset="-122"/>
              </a:rPr>
              <a:t>; ++j ) {     // </a:t>
            </a:r>
            <a:r>
              <a:rPr lang="zh-CN" altLang="en-US" sz="1600" b="1" dirty="0" smtClean="0">
                <a:latin typeface="Times New Roman" pitchFamily="18" charset="0"/>
                <a:ea typeface="仿宋_GB2312" pitchFamily="49" charset="-122"/>
              </a:rPr>
              <a:t>辅助数组初始化</a:t>
            </a:r>
          </a:p>
          <a:p>
            <a:pPr>
              <a:lnSpc>
                <a:spcPct val="105000"/>
              </a:lnSpc>
              <a:spcBef>
                <a:spcPct val="15000"/>
              </a:spcBef>
              <a:buClr>
                <a:srgbClr val="FF7C80"/>
              </a:buClr>
              <a:buSzPct val="50000"/>
              <a:buFont typeface="Wingdings" pitchFamily="2" charset="2"/>
              <a:buNone/>
            </a:pPr>
            <a:r>
              <a:rPr lang="zh-CN" altLang="en-US" sz="1600" b="1" dirty="0" smtClean="0">
                <a:latin typeface="Times New Roman" pitchFamily="18" charset="0"/>
                <a:ea typeface="仿宋_GB2312" pitchFamily="49" charset="-122"/>
              </a:rPr>
              <a:t>      </a:t>
            </a:r>
            <a:r>
              <a:rPr lang="en-US" altLang="zh-CN" sz="1600" b="1" dirty="0" smtClean="0">
                <a:latin typeface="Times New Roman" pitchFamily="18" charset="0"/>
                <a:ea typeface="仿宋_GB2312" pitchFamily="49" charset="-122"/>
              </a:rPr>
              <a:t>if (j!=k) { </a:t>
            </a:r>
            <a:r>
              <a:rPr lang="en-US" altLang="zh-CN" sz="1600" b="1" dirty="0" err="1" smtClean="0">
                <a:latin typeface="Times New Roman" pitchFamily="18" charset="0"/>
                <a:ea typeface="仿宋_GB2312" pitchFamily="49" charset="-122"/>
              </a:rPr>
              <a:t>closedge</a:t>
            </a:r>
            <a:r>
              <a:rPr lang="en-US" altLang="zh-CN" sz="1600" b="1" dirty="0" smtClean="0">
                <a:latin typeface="Times New Roman" pitchFamily="18" charset="0"/>
                <a:ea typeface="仿宋_GB2312" pitchFamily="49" charset="-122"/>
              </a:rPr>
              <a:t>[j] = { u, </a:t>
            </a:r>
            <a:r>
              <a:rPr lang="en-US" altLang="zh-CN" sz="1600" b="1" dirty="0" err="1" smtClean="0">
                <a:latin typeface="Times New Roman" pitchFamily="18" charset="0"/>
                <a:ea typeface="仿宋_GB2312" pitchFamily="49" charset="-122"/>
              </a:rPr>
              <a:t>G.arcs</a:t>
            </a:r>
            <a:r>
              <a:rPr lang="en-US" altLang="zh-CN" sz="1600" b="1" dirty="0" smtClean="0">
                <a:latin typeface="Times New Roman" pitchFamily="18" charset="0"/>
                <a:ea typeface="仿宋_GB2312" pitchFamily="49" charset="-122"/>
              </a:rPr>
              <a:t>[k][j].</a:t>
            </a:r>
            <a:r>
              <a:rPr lang="en-US" altLang="zh-CN" sz="1600" b="1" dirty="0" err="1" smtClean="0">
                <a:latin typeface="Times New Roman" pitchFamily="18" charset="0"/>
                <a:ea typeface="仿宋_GB2312" pitchFamily="49" charset="-122"/>
              </a:rPr>
              <a:t>adj</a:t>
            </a:r>
            <a:r>
              <a:rPr lang="en-US" altLang="zh-CN" sz="1600" b="1" dirty="0" smtClean="0">
                <a:latin typeface="Times New Roman" pitchFamily="18" charset="0"/>
                <a:ea typeface="仿宋_GB2312" pitchFamily="49" charset="-122"/>
              </a:rPr>
              <a:t>; }</a:t>
            </a:r>
          </a:p>
          <a:p>
            <a:pPr>
              <a:lnSpc>
                <a:spcPct val="105000"/>
              </a:lnSpc>
              <a:spcBef>
                <a:spcPct val="15000"/>
              </a:spcBef>
              <a:buClr>
                <a:srgbClr val="FF7C80"/>
              </a:buClr>
              <a:buSzPct val="50000"/>
              <a:buFont typeface="Wingdings" pitchFamily="2" charset="2"/>
              <a:buNone/>
            </a:pPr>
            <a:r>
              <a:rPr lang="en-US" altLang="zh-CN" sz="1600" b="1" dirty="0" smtClean="0">
                <a:latin typeface="Times New Roman" pitchFamily="18" charset="0"/>
                <a:ea typeface="仿宋_GB2312" pitchFamily="49" charset="-122"/>
              </a:rPr>
              <a:t>  }</a:t>
            </a:r>
          </a:p>
          <a:p>
            <a:pPr>
              <a:lnSpc>
                <a:spcPct val="105000"/>
              </a:lnSpc>
              <a:spcBef>
                <a:spcPct val="15000"/>
              </a:spcBef>
              <a:buClr>
                <a:srgbClr val="FF7C80"/>
              </a:buClr>
              <a:buSzPct val="50000"/>
              <a:buFont typeface="Wingdings" pitchFamily="2" charset="2"/>
              <a:buNone/>
            </a:pPr>
            <a:r>
              <a:rPr lang="en-US" altLang="zh-CN" sz="1600" b="1" dirty="0" smtClean="0">
                <a:latin typeface="Times New Roman" pitchFamily="18" charset="0"/>
                <a:ea typeface="仿宋_GB2312" pitchFamily="49" charset="-122"/>
              </a:rPr>
              <a:t>  </a:t>
            </a:r>
            <a:r>
              <a:rPr lang="en-US" altLang="zh-CN" sz="1600" b="1" dirty="0" err="1" smtClean="0">
                <a:latin typeface="Times New Roman" pitchFamily="18" charset="0"/>
                <a:ea typeface="仿宋_GB2312" pitchFamily="49" charset="-122"/>
              </a:rPr>
              <a:t>closedge</a:t>
            </a:r>
            <a:r>
              <a:rPr lang="en-US" altLang="zh-CN" sz="1600" b="1" dirty="0" smtClean="0">
                <a:latin typeface="Times New Roman" pitchFamily="18" charset="0"/>
                <a:ea typeface="仿宋_GB2312" pitchFamily="49" charset="-122"/>
              </a:rPr>
              <a:t>[k].</a:t>
            </a:r>
            <a:r>
              <a:rPr lang="en-US" altLang="zh-CN" sz="1600" b="1" dirty="0" err="1" smtClean="0">
                <a:latin typeface="Times New Roman" pitchFamily="18" charset="0"/>
                <a:ea typeface="仿宋_GB2312" pitchFamily="49" charset="-122"/>
              </a:rPr>
              <a:t>lowcost</a:t>
            </a:r>
            <a:r>
              <a:rPr lang="en-US" altLang="zh-CN" sz="1600" b="1" dirty="0" smtClean="0">
                <a:latin typeface="Times New Roman" pitchFamily="18" charset="0"/>
                <a:ea typeface="仿宋_GB2312" pitchFamily="49" charset="-122"/>
              </a:rPr>
              <a:t> = 0;      // </a:t>
            </a:r>
            <a:r>
              <a:rPr lang="zh-CN" altLang="en-US" sz="1600" b="1" dirty="0" smtClean="0">
                <a:latin typeface="Times New Roman" pitchFamily="18" charset="0"/>
                <a:ea typeface="仿宋_GB2312" pitchFamily="49" charset="-122"/>
              </a:rPr>
              <a:t>初始，</a:t>
            </a:r>
            <a:r>
              <a:rPr lang="en-US" altLang="zh-CN" sz="1600" b="1" dirty="0" smtClean="0">
                <a:latin typeface="Times New Roman" pitchFamily="18" charset="0"/>
                <a:ea typeface="仿宋_GB2312" pitchFamily="49" charset="-122"/>
              </a:rPr>
              <a:t>U</a:t>
            </a:r>
            <a:r>
              <a:rPr lang="zh-CN" altLang="en-US" sz="1600" b="1" dirty="0" smtClean="0">
                <a:latin typeface="Times New Roman" pitchFamily="18" charset="0"/>
                <a:ea typeface="仿宋_GB2312" pitchFamily="49" charset="-122"/>
              </a:rPr>
              <a:t>＝</a:t>
            </a:r>
            <a:r>
              <a:rPr lang="en-US" altLang="zh-CN" sz="1600" b="1" dirty="0" smtClean="0">
                <a:latin typeface="Times New Roman" pitchFamily="18" charset="0"/>
                <a:ea typeface="仿宋_GB2312" pitchFamily="49" charset="-122"/>
              </a:rPr>
              <a:t>{u}</a:t>
            </a:r>
          </a:p>
          <a:p>
            <a:pPr>
              <a:lnSpc>
                <a:spcPct val="105000"/>
              </a:lnSpc>
              <a:spcBef>
                <a:spcPct val="15000"/>
              </a:spcBef>
              <a:buClr>
                <a:srgbClr val="FF7C80"/>
              </a:buClr>
              <a:buSzPct val="50000"/>
              <a:buFont typeface="Wingdings" pitchFamily="2" charset="2"/>
              <a:buNone/>
            </a:pPr>
            <a:r>
              <a:rPr lang="en-US" altLang="zh-CN" sz="1600" b="1" dirty="0" smtClean="0">
                <a:latin typeface="Times New Roman" pitchFamily="18" charset="0"/>
                <a:ea typeface="仿宋_GB2312" pitchFamily="49" charset="-122"/>
              </a:rPr>
              <a:t>  for (</a:t>
            </a:r>
            <a:r>
              <a:rPr lang="en-US" altLang="zh-CN" sz="1600" b="1" dirty="0" err="1" smtClean="0">
                <a:latin typeface="Times New Roman" pitchFamily="18" charset="0"/>
                <a:ea typeface="仿宋_GB2312" pitchFamily="49" charset="-122"/>
              </a:rPr>
              <a:t>i</a:t>
            </a:r>
            <a:r>
              <a:rPr lang="en-US" altLang="zh-CN" sz="1600" b="1" dirty="0" smtClean="0">
                <a:latin typeface="Times New Roman" pitchFamily="18" charset="0"/>
                <a:ea typeface="仿宋_GB2312" pitchFamily="49" charset="-122"/>
              </a:rPr>
              <a:t>=1; </a:t>
            </a:r>
            <a:r>
              <a:rPr lang="en-US" altLang="zh-CN" sz="1600" b="1" dirty="0" err="1" smtClean="0">
                <a:latin typeface="Times New Roman" pitchFamily="18" charset="0"/>
                <a:ea typeface="仿宋_GB2312" pitchFamily="49" charset="-122"/>
              </a:rPr>
              <a:t>i</a:t>
            </a:r>
            <a:r>
              <a:rPr lang="en-US" altLang="zh-CN" sz="1600" b="1" dirty="0" smtClean="0">
                <a:latin typeface="Times New Roman" pitchFamily="18" charset="0"/>
                <a:ea typeface="仿宋_GB2312" pitchFamily="49" charset="-122"/>
              </a:rPr>
              <a:t>&lt;</a:t>
            </a:r>
            <a:r>
              <a:rPr lang="en-US" altLang="zh-CN" sz="1600" b="1" dirty="0" err="1" smtClean="0">
                <a:latin typeface="Times New Roman" pitchFamily="18" charset="0"/>
                <a:ea typeface="仿宋_GB2312" pitchFamily="49" charset="-122"/>
              </a:rPr>
              <a:t>G.vexnum</a:t>
            </a:r>
            <a:r>
              <a:rPr lang="en-US" altLang="zh-CN" sz="1600" b="1" dirty="0" smtClean="0">
                <a:latin typeface="Times New Roman" pitchFamily="18" charset="0"/>
                <a:ea typeface="仿宋_GB2312" pitchFamily="49" charset="-122"/>
              </a:rPr>
              <a:t>; ++</a:t>
            </a:r>
            <a:r>
              <a:rPr lang="en-US" altLang="zh-CN" sz="1600" b="1" dirty="0" err="1" smtClean="0">
                <a:latin typeface="Times New Roman" pitchFamily="18" charset="0"/>
                <a:ea typeface="仿宋_GB2312" pitchFamily="49" charset="-122"/>
              </a:rPr>
              <a:t>i</a:t>
            </a:r>
            <a:r>
              <a:rPr lang="en-US" altLang="zh-CN" sz="1600" b="1" dirty="0" smtClean="0">
                <a:latin typeface="Times New Roman" pitchFamily="18" charset="0"/>
                <a:ea typeface="仿宋_GB2312" pitchFamily="49" charset="-122"/>
              </a:rPr>
              <a:t>) {  </a:t>
            </a:r>
            <a:endParaRPr lang="zh-CN" altLang="en-US" sz="1600" b="1" dirty="0" smtClean="0">
              <a:latin typeface="Times New Roman" pitchFamily="18" charset="0"/>
              <a:ea typeface="仿宋_GB2312" pitchFamily="49" charset="-122"/>
            </a:endParaRPr>
          </a:p>
          <a:p>
            <a:pPr>
              <a:lnSpc>
                <a:spcPct val="105000"/>
              </a:lnSpc>
              <a:spcBef>
                <a:spcPct val="15000"/>
              </a:spcBef>
              <a:buClr>
                <a:srgbClr val="FF7C80"/>
              </a:buClr>
              <a:buSzPct val="50000"/>
              <a:buFont typeface="Wingdings" pitchFamily="2" charset="2"/>
              <a:buNone/>
            </a:pPr>
            <a:r>
              <a:rPr lang="zh-CN" altLang="en-US" sz="1600" b="1" dirty="0" smtClean="0">
                <a:latin typeface="Times New Roman" pitchFamily="18" charset="0"/>
                <a:ea typeface="仿宋_GB2312" pitchFamily="49" charset="-122"/>
              </a:rPr>
              <a:t>  </a:t>
            </a:r>
            <a:r>
              <a:rPr lang="en-US" altLang="zh-CN" sz="1600" b="1" dirty="0" smtClean="0">
                <a:latin typeface="Times New Roman" pitchFamily="18" charset="0"/>
                <a:ea typeface="仿宋_GB2312" pitchFamily="49" charset="-122"/>
              </a:rPr>
              <a:t>	</a:t>
            </a:r>
            <a:r>
              <a:rPr lang="zh-CN" altLang="en-US" sz="1600" b="1" dirty="0" smtClean="0">
                <a:latin typeface="Times New Roman" pitchFamily="18" charset="0"/>
                <a:ea typeface="仿宋_GB2312" pitchFamily="49" charset="-122"/>
              </a:rPr>
              <a:t> </a:t>
            </a:r>
            <a:r>
              <a:rPr lang="en-US" altLang="zh-CN" sz="1600" b="1" dirty="0" smtClean="0">
                <a:latin typeface="Times New Roman" pitchFamily="18" charset="0"/>
                <a:ea typeface="仿宋_GB2312" pitchFamily="49" charset="-122"/>
              </a:rPr>
              <a:t>k = minimum(</a:t>
            </a:r>
            <a:r>
              <a:rPr lang="en-US" altLang="zh-CN" sz="1600" b="1" dirty="0" err="1" smtClean="0">
                <a:latin typeface="Times New Roman" pitchFamily="18" charset="0"/>
                <a:ea typeface="仿宋_GB2312" pitchFamily="49" charset="-122"/>
              </a:rPr>
              <a:t>closedge</a:t>
            </a:r>
            <a:r>
              <a:rPr lang="en-US" altLang="zh-CN" sz="1600" b="1" dirty="0" smtClean="0">
                <a:latin typeface="Times New Roman" pitchFamily="18" charset="0"/>
                <a:ea typeface="仿宋_GB2312" pitchFamily="49" charset="-122"/>
              </a:rPr>
              <a:t>);      // </a:t>
            </a:r>
            <a:r>
              <a:rPr lang="zh-CN" altLang="en-US" sz="1600" b="1" dirty="0" smtClean="0">
                <a:latin typeface="Times New Roman" pitchFamily="18" charset="0"/>
                <a:ea typeface="仿宋_GB2312" pitchFamily="49" charset="-122"/>
              </a:rPr>
              <a:t>求出</a:t>
            </a:r>
            <a:r>
              <a:rPr lang="en-US" altLang="zh-CN" sz="1600" b="1" dirty="0" smtClean="0">
                <a:latin typeface="Times New Roman" pitchFamily="18" charset="0"/>
                <a:ea typeface="仿宋_GB2312" pitchFamily="49" charset="-122"/>
              </a:rPr>
              <a:t>T</a:t>
            </a:r>
            <a:r>
              <a:rPr lang="zh-CN" altLang="en-US" sz="1600" b="1" dirty="0" smtClean="0">
                <a:latin typeface="Times New Roman" pitchFamily="18" charset="0"/>
                <a:ea typeface="仿宋_GB2312" pitchFamily="49" charset="-122"/>
              </a:rPr>
              <a:t>的下一个结点：第</a:t>
            </a:r>
            <a:r>
              <a:rPr lang="en-US" altLang="zh-CN" sz="1600" b="1" dirty="0" smtClean="0">
                <a:latin typeface="Times New Roman" pitchFamily="18" charset="0"/>
                <a:ea typeface="仿宋_GB2312" pitchFamily="49" charset="-122"/>
              </a:rPr>
              <a:t>k</a:t>
            </a:r>
            <a:r>
              <a:rPr lang="zh-CN" altLang="en-US" sz="1600" b="1" dirty="0" smtClean="0">
                <a:latin typeface="Times New Roman" pitchFamily="18" charset="0"/>
                <a:ea typeface="仿宋_GB2312" pitchFamily="49" charset="-122"/>
              </a:rPr>
              <a:t>顶点</a:t>
            </a:r>
          </a:p>
          <a:p>
            <a:pPr>
              <a:lnSpc>
                <a:spcPct val="105000"/>
              </a:lnSpc>
              <a:spcBef>
                <a:spcPct val="15000"/>
              </a:spcBef>
              <a:buClr>
                <a:srgbClr val="FF7C80"/>
              </a:buClr>
              <a:buSzPct val="50000"/>
              <a:buFont typeface="Wingdings" pitchFamily="2" charset="2"/>
              <a:buNone/>
            </a:pPr>
            <a:r>
              <a:rPr lang="zh-CN" altLang="en-US" sz="1600" b="1" dirty="0" smtClean="0">
                <a:latin typeface="Times New Roman" pitchFamily="18" charset="0"/>
                <a:ea typeface="仿宋_GB2312" pitchFamily="49" charset="-122"/>
              </a:rPr>
              <a:t>   </a:t>
            </a:r>
            <a:r>
              <a:rPr lang="en-US" altLang="zh-CN" sz="1600" b="1" dirty="0" smtClean="0">
                <a:latin typeface="Times New Roman" pitchFamily="18" charset="0"/>
                <a:ea typeface="仿宋_GB2312" pitchFamily="49" charset="-122"/>
              </a:rPr>
              <a:t>	// </a:t>
            </a:r>
            <a:r>
              <a:rPr lang="zh-CN" altLang="en-US" sz="1600" b="1" dirty="0" smtClean="0">
                <a:latin typeface="Times New Roman" pitchFamily="18" charset="0"/>
                <a:ea typeface="仿宋_GB2312" pitchFamily="49" charset="-122"/>
              </a:rPr>
              <a:t>此时</a:t>
            </a:r>
            <a:r>
              <a:rPr lang="en-US" altLang="zh-CN" sz="1600" b="1" dirty="0" err="1" smtClean="0">
                <a:latin typeface="Times New Roman" pitchFamily="18" charset="0"/>
                <a:ea typeface="仿宋_GB2312" pitchFamily="49" charset="-122"/>
              </a:rPr>
              <a:t>closedge</a:t>
            </a:r>
            <a:r>
              <a:rPr lang="en-US" altLang="zh-CN" sz="1600" b="1" dirty="0" smtClean="0">
                <a:latin typeface="Times New Roman" pitchFamily="18" charset="0"/>
                <a:ea typeface="仿宋_GB2312" pitchFamily="49" charset="-122"/>
              </a:rPr>
              <a:t>[k].</a:t>
            </a:r>
            <a:r>
              <a:rPr lang="en-US" altLang="zh-CN" sz="1600" b="1" dirty="0" err="1" smtClean="0">
                <a:latin typeface="Times New Roman" pitchFamily="18" charset="0"/>
                <a:ea typeface="仿宋_GB2312" pitchFamily="49" charset="-122"/>
              </a:rPr>
              <a:t>lowcost</a:t>
            </a:r>
            <a:r>
              <a:rPr lang="en-US" altLang="zh-CN" sz="1600" b="1" dirty="0" smtClean="0">
                <a:latin typeface="Times New Roman" pitchFamily="18" charset="0"/>
                <a:ea typeface="仿宋_GB2312" pitchFamily="49" charset="-122"/>
              </a:rPr>
              <a:t> = MIN{ </a:t>
            </a:r>
            <a:r>
              <a:rPr lang="en-US" altLang="zh-CN" sz="1600" b="1" dirty="0" err="1" smtClean="0">
                <a:latin typeface="Times New Roman" pitchFamily="18" charset="0"/>
                <a:ea typeface="仿宋_GB2312" pitchFamily="49" charset="-122"/>
              </a:rPr>
              <a:t>closedge</a:t>
            </a:r>
            <a:r>
              <a:rPr lang="en-US" altLang="zh-CN" sz="1600" b="1" dirty="0" smtClean="0">
                <a:latin typeface="Times New Roman" pitchFamily="18" charset="0"/>
                <a:ea typeface="仿宋_GB2312" pitchFamily="49" charset="-122"/>
              </a:rPr>
              <a:t>[vi].</a:t>
            </a:r>
            <a:r>
              <a:rPr lang="en-US" altLang="zh-CN" sz="1600" b="1" dirty="0" err="1" smtClean="0">
                <a:latin typeface="Times New Roman" pitchFamily="18" charset="0"/>
                <a:ea typeface="仿宋_GB2312" pitchFamily="49" charset="-122"/>
              </a:rPr>
              <a:t>lowcost</a:t>
            </a:r>
            <a:r>
              <a:rPr lang="en-US" altLang="zh-CN" sz="1600" b="1" dirty="0" smtClean="0">
                <a:latin typeface="Times New Roman" pitchFamily="18" charset="0"/>
                <a:ea typeface="仿宋_GB2312" pitchFamily="49" charset="-122"/>
              </a:rPr>
              <a:t> | </a:t>
            </a:r>
            <a:r>
              <a:rPr lang="en-US" altLang="zh-CN" sz="1600" b="1" dirty="0" err="1" smtClean="0">
                <a:solidFill>
                  <a:srgbClr val="FFFF66"/>
                </a:solidFill>
                <a:latin typeface="Times New Roman" pitchFamily="18" charset="0"/>
                <a:ea typeface="仿宋_GB2312" pitchFamily="49" charset="-122"/>
              </a:rPr>
              <a:t>closedge</a:t>
            </a:r>
            <a:r>
              <a:rPr lang="en-US" altLang="zh-CN" sz="1600" b="1" dirty="0" smtClean="0">
                <a:solidFill>
                  <a:srgbClr val="FFFF66"/>
                </a:solidFill>
                <a:latin typeface="Times New Roman" pitchFamily="18" charset="0"/>
                <a:ea typeface="仿宋_GB2312" pitchFamily="49" charset="-122"/>
              </a:rPr>
              <a:t>[vi].</a:t>
            </a:r>
            <a:r>
              <a:rPr lang="en-US" altLang="zh-CN" sz="1600" b="1" dirty="0" err="1" smtClean="0">
                <a:solidFill>
                  <a:srgbClr val="FFFF66"/>
                </a:solidFill>
                <a:latin typeface="Times New Roman" pitchFamily="18" charset="0"/>
                <a:ea typeface="仿宋_GB2312" pitchFamily="49" charset="-122"/>
              </a:rPr>
              <a:t>lowcost</a:t>
            </a:r>
            <a:r>
              <a:rPr lang="en-US" altLang="zh-CN" sz="1600" b="1" dirty="0" smtClean="0">
                <a:solidFill>
                  <a:srgbClr val="FFFF66"/>
                </a:solidFill>
                <a:latin typeface="Times New Roman" pitchFamily="18" charset="0"/>
                <a:ea typeface="仿宋_GB2312" pitchFamily="49" charset="-122"/>
              </a:rPr>
              <a:t>&gt;0</a:t>
            </a:r>
            <a:r>
              <a:rPr lang="en-US" altLang="zh-CN" sz="1600" b="1" dirty="0" smtClean="0">
                <a:latin typeface="Times New Roman" pitchFamily="18" charset="0"/>
                <a:ea typeface="仿宋_GB2312" pitchFamily="49" charset="-122"/>
              </a:rPr>
              <a:t>, </a:t>
            </a:r>
            <a:r>
              <a:rPr lang="en-US" altLang="zh-CN" sz="1600" b="1" dirty="0" err="1" smtClean="0">
                <a:latin typeface="Times New Roman" pitchFamily="18" charset="0"/>
                <a:ea typeface="仿宋_GB2312" pitchFamily="49" charset="-122"/>
              </a:rPr>
              <a:t>vi∈V</a:t>
            </a:r>
            <a:r>
              <a:rPr lang="en-US" altLang="zh-CN" sz="1600" b="1" dirty="0" smtClean="0">
                <a:latin typeface="Times New Roman" pitchFamily="18" charset="0"/>
                <a:ea typeface="仿宋_GB2312" pitchFamily="49" charset="-122"/>
              </a:rPr>
              <a:t>-U }</a:t>
            </a:r>
          </a:p>
          <a:p>
            <a:pPr>
              <a:lnSpc>
                <a:spcPct val="105000"/>
              </a:lnSpc>
              <a:spcBef>
                <a:spcPct val="15000"/>
              </a:spcBef>
              <a:buClr>
                <a:srgbClr val="FF7C80"/>
              </a:buClr>
              <a:buSzPct val="50000"/>
              <a:buFont typeface="Wingdings" pitchFamily="2" charset="2"/>
              <a:buNone/>
            </a:pPr>
            <a:r>
              <a:rPr lang="en-US" altLang="zh-CN" sz="1600" b="1" dirty="0" smtClean="0">
                <a:latin typeface="Times New Roman" pitchFamily="18" charset="0"/>
                <a:ea typeface="仿宋_GB2312" pitchFamily="49" charset="-122"/>
              </a:rPr>
              <a:t>    	</a:t>
            </a:r>
            <a:r>
              <a:rPr lang="en-US" altLang="zh-CN" sz="1600" b="1" dirty="0" err="1" smtClean="0">
                <a:latin typeface="Times New Roman" pitchFamily="18" charset="0"/>
                <a:ea typeface="仿宋_GB2312" pitchFamily="49" charset="-122"/>
              </a:rPr>
              <a:t>printf</a:t>
            </a:r>
            <a:r>
              <a:rPr lang="en-US" altLang="zh-CN" sz="1600" b="1" dirty="0" smtClean="0">
                <a:latin typeface="Times New Roman" pitchFamily="18" charset="0"/>
                <a:ea typeface="仿宋_GB2312" pitchFamily="49" charset="-122"/>
              </a:rPr>
              <a:t>(</a:t>
            </a:r>
            <a:r>
              <a:rPr lang="en-US" altLang="zh-CN" sz="1600" b="1" dirty="0" err="1" smtClean="0">
                <a:latin typeface="Times New Roman" pitchFamily="18" charset="0"/>
                <a:ea typeface="仿宋_GB2312" pitchFamily="49" charset="-122"/>
              </a:rPr>
              <a:t>closedge</a:t>
            </a:r>
            <a:r>
              <a:rPr lang="en-US" altLang="zh-CN" sz="1600" b="1" dirty="0" smtClean="0">
                <a:latin typeface="Times New Roman" pitchFamily="18" charset="0"/>
                <a:ea typeface="仿宋_GB2312" pitchFamily="49" charset="-122"/>
              </a:rPr>
              <a:t>[k].</a:t>
            </a:r>
            <a:r>
              <a:rPr lang="en-US" altLang="zh-CN" sz="1600" b="1" dirty="0" err="1" smtClean="0">
                <a:latin typeface="Times New Roman" pitchFamily="18" charset="0"/>
                <a:ea typeface="仿宋_GB2312" pitchFamily="49" charset="-122"/>
              </a:rPr>
              <a:t>adjvex</a:t>
            </a:r>
            <a:r>
              <a:rPr lang="en-US" altLang="zh-CN" sz="1600" b="1" dirty="0" smtClean="0">
                <a:latin typeface="Times New Roman" pitchFamily="18" charset="0"/>
                <a:ea typeface="仿宋_GB2312" pitchFamily="49" charset="-122"/>
              </a:rPr>
              <a:t>, </a:t>
            </a:r>
            <a:r>
              <a:rPr lang="en-US" altLang="zh-CN" sz="1600" b="1" dirty="0" err="1" smtClean="0">
                <a:latin typeface="Times New Roman" pitchFamily="18" charset="0"/>
                <a:ea typeface="仿宋_GB2312" pitchFamily="49" charset="-122"/>
              </a:rPr>
              <a:t>G.vexs</a:t>
            </a:r>
            <a:r>
              <a:rPr lang="en-US" altLang="zh-CN" sz="1600" b="1" dirty="0" smtClean="0">
                <a:latin typeface="Times New Roman" pitchFamily="18" charset="0"/>
                <a:ea typeface="仿宋_GB2312" pitchFamily="49" charset="-122"/>
              </a:rPr>
              <a:t>[k]);   // </a:t>
            </a:r>
            <a:r>
              <a:rPr lang="zh-CN" altLang="en-US" sz="1600" b="1" dirty="0" smtClean="0">
                <a:latin typeface="Times New Roman" pitchFamily="18" charset="0"/>
                <a:ea typeface="仿宋_GB2312" pitchFamily="49" charset="-122"/>
              </a:rPr>
              <a:t>输出生成树的边</a:t>
            </a:r>
          </a:p>
          <a:p>
            <a:pPr>
              <a:lnSpc>
                <a:spcPct val="105000"/>
              </a:lnSpc>
              <a:spcBef>
                <a:spcPct val="15000"/>
              </a:spcBef>
              <a:buClr>
                <a:srgbClr val="FF7C80"/>
              </a:buClr>
              <a:buSzPct val="50000"/>
              <a:buFont typeface="Wingdings" pitchFamily="2" charset="2"/>
              <a:buNone/>
            </a:pPr>
            <a:r>
              <a:rPr lang="zh-CN" altLang="en-US" sz="1600" b="1" dirty="0" smtClean="0">
                <a:latin typeface="Times New Roman" pitchFamily="18" charset="0"/>
                <a:ea typeface="仿宋_GB2312" pitchFamily="49" charset="-122"/>
              </a:rPr>
              <a:t>    </a:t>
            </a:r>
            <a:r>
              <a:rPr lang="en-US" altLang="zh-CN" sz="1600" b="1" dirty="0" smtClean="0">
                <a:latin typeface="Times New Roman" pitchFamily="18" charset="0"/>
                <a:ea typeface="仿宋_GB2312" pitchFamily="49" charset="-122"/>
              </a:rPr>
              <a:t>	</a:t>
            </a:r>
            <a:r>
              <a:rPr lang="en-US" altLang="zh-CN" sz="1600" b="1" dirty="0" err="1" smtClean="0">
                <a:latin typeface="Times New Roman" pitchFamily="18" charset="0"/>
                <a:ea typeface="仿宋_GB2312" pitchFamily="49" charset="-122"/>
              </a:rPr>
              <a:t>closedge</a:t>
            </a:r>
            <a:r>
              <a:rPr lang="en-US" altLang="zh-CN" sz="1600" b="1" dirty="0" smtClean="0">
                <a:latin typeface="Times New Roman" pitchFamily="18" charset="0"/>
                <a:ea typeface="仿宋_GB2312" pitchFamily="49" charset="-122"/>
              </a:rPr>
              <a:t>[k].</a:t>
            </a:r>
            <a:r>
              <a:rPr lang="en-US" altLang="zh-CN" sz="1600" b="1" dirty="0" err="1" smtClean="0">
                <a:latin typeface="Times New Roman" pitchFamily="18" charset="0"/>
                <a:ea typeface="仿宋_GB2312" pitchFamily="49" charset="-122"/>
              </a:rPr>
              <a:t>lowcost</a:t>
            </a:r>
            <a:r>
              <a:rPr lang="en-US" altLang="zh-CN" sz="1600" b="1" dirty="0" smtClean="0">
                <a:latin typeface="Times New Roman" pitchFamily="18" charset="0"/>
                <a:ea typeface="仿宋_GB2312" pitchFamily="49" charset="-122"/>
              </a:rPr>
              <a:t> = 0;    // </a:t>
            </a:r>
            <a:r>
              <a:rPr lang="zh-CN" altLang="en-US" sz="1600" b="1" dirty="0" smtClean="0">
                <a:latin typeface="Times New Roman" pitchFamily="18" charset="0"/>
                <a:ea typeface="仿宋_GB2312" pitchFamily="49" charset="-122"/>
              </a:rPr>
              <a:t>第</a:t>
            </a:r>
            <a:r>
              <a:rPr lang="en-US" altLang="zh-CN" sz="1600" b="1" dirty="0" smtClean="0">
                <a:latin typeface="Times New Roman" pitchFamily="18" charset="0"/>
                <a:ea typeface="仿宋_GB2312" pitchFamily="49" charset="-122"/>
              </a:rPr>
              <a:t>k</a:t>
            </a:r>
            <a:r>
              <a:rPr lang="zh-CN" altLang="en-US" sz="1600" b="1" dirty="0" smtClean="0">
                <a:latin typeface="Times New Roman" pitchFamily="18" charset="0"/>
                <a:ea typeface="仿宋_GB2312" pitchFamily="49" charset="-122"/>
              </a:rPr>
              <a:t>顶点并入</a:t>
            </a:r>
            <a:r>
              <a:rPr lang="en-US" altLang="zh-CN" sz="1600" b="1" dirty="0" smtClean="0">
                <a:latin typeface="Times New Roman" pitchFamily="18" charset="0"/>
                <a:ea typeface="仿宋_GB2312" pitchFamily="49" charset="-122"/>
              </a:rPr>
              <a:t>U</a:t>
            </a:r>
            <a:r>
              <a:rPr lang="zh-CN" altLang="en-US" sz="1600" b="1" dirty="0" smtClean="0">
                <a:latin typeface="Times New Roman" pitchFamily="18" charset="0"/>
                <a:ea typeface="仿宋_GB2312" pitchFamily="49" charset="-122"/>
              </a:rPr>
              <a:t>集</a:t>
            </a:r>
          </a:p>
          <a:p>
            <a:pPr>
              <a:lnSpc>
                <a:spcPct val="105000"/>
              </a:lnSpc>
              <a:spcBef>
                <a:spcPct val="15000"/>
              </a:spcBef>
              <a:buClr>
                <a:srgbClr val="FF7C80"/>
              </a:buClr>
              <a:buSzPct val="50000"/>
              <a:buFont typeface="Wingdings" pitchFamily="2" charset="2"/>
              <a:buNone/>
            </a:pPr>
            <a:r>
              <a:rPr lang="zh-CN" altLang="en-US" sz="1600" b="1" dirty="0" smtClean="0">
                <a:solidFill>
                  <a:srgbClr val="FFFF66"/>
                </a:solidFill>
                <a:latin typeface="Times New Roman" pitchFamily="18" charset="0"/>
                <a:ea typeface="仿宋_GB2312" pitchFamily="49" charset="-122"/>
              </a:rPr>
              <a:t>    </a:t>
            </a:r>
            <a:r>
              <a:rPr lang="en-US" altLang="zh-CN" sz="1600" b="1" dirty="0" smtClean="0">
                <a:solidFill>
                  <a:srgbClr val="FFFF66"/>
                </a:solidFill>
                <a:latin typeface="Times New Roman" pitchFamily="18" charset="0"/>
                <a:ea typeface="仿宋_GB2312" pitchFamily="49" charset="-122"/>
              </a:rPr>
              <a:t>	for (j=0; j&lt;</a:t>
            </a:r>
            <a:r>
              <a:rPr lang="en-US" altLang="zh-CN" sz="1600" b="1" dirty="0" err="1" smtClean="0">
                <a:solidFill>
                  <a:srgbClr val="FFFF66"/>
                </a:solidFill>
                <a:latin typeface="Times New Roman" pitchFamily="18" charset="0"/>
                <a:ea typeface="仿宋_GB2312" pitchFamily="49" charset="-122"/>
              </a:rPr>
              <a:t>G.vexnum</a:t>
            </a:r>
            <a:r>
              <a:rPr lang="en-US" altLang="zh-CN" sz="1600" b="1" dirty="0" smtClean="0">
                <a:solidFill>
                  <a:srgbClr val="FFFF66"/>
                </a:solidFill>
                <a:latin typeface="Times New Roman" pitchFamily="18" charset="0"/>
                <a:ea typeface="仿宋_GB2312" pitchFamily="49" charset="-122"/>
              </a:rPr>
              <a:t>; ++j) {</a:t>
            </a:r>
          </a:p>
          <a:p>
            <a:pPr>
              <a:lnSpc>
                <a:spcPct val="105000"/>
              </a:lnSpc>
              <a:spcBef>
                <a:spcPct val="15000"/>
              </a:spcBef>
              <a:buClr>
                <a:srgbClr val="FF7C80"/>
              </a:buClr>
              <a:buSzPct val="50000"/>
              <a:buFont typeface="Wingdings" pitchFamily="2" charset="2"/>
              <a:buNone/>
            </a:pPr>
            <a:r>
              <a:rPr lang="en-US" altLang="zh-CN" sz="1600" b="1" dirty="0" smtClean="0">
                <a:solidFill>
                  <a:srgbClr val="FFFF66"/>
                </a:solidFill>
                <a:latin typeface="Times New Roman" pitchFamily="18" charset="0"/>
                <a:ea typeface="仿宋_GB2312" pitchFamily="49" charset="-122"/>
              </a:rPr>
              <a:t>      		if (</a:t>
            </a:r>
            <a:r>
              <a:rPr lang="en-US" altLang="zh-CN" sz="1600" b="1" dirty="0" err="1" smtClean="0">
                <a:solidFill>
                  <a:srgbClr val="FFFF66"/>
                </a:solidFill>
                <a:latin typeface="Times New Roman" pitchFamily="18" charset="0"/>
                <a:ea typeface="仿宋_GB2312" pitchFamily="49" charset="-122"/>
              </a:rPr>
              <a:t>G.arcs</a:t>
            </a:r>
            <a:r>
              <a:rPr lang="en-US" altLang="zh-CN" sz="1600" b="1" dirty="0" smtClean="0">
                <a:solidFill>
                  <a:srgbClr val="FFFF66"/>
                </a:solidFill>
                <a:latin typeface="Times New Roman" pitchFamily="18" charset="0"/>
                <a:ea typeface="仿宋_GB2312" pitchFamily="49" charset="-122"/>
              </a:rPr>
              <a:t>[k][j].</a:t>
            </a:r>
            <a:r>
              <a:rPr lang="en-US" altLang="zh-CN" sz="1600" b="1" dirty="0" err="1" smtClean="0">
                <a:solidFill>
                  <a:srgbClr val="FFFF66"/>
                </a:solidFill>
                <a:latin typeface="Times New Roman" pitchFamily="18" charset="0"/>
                <a:ea typeface="仿宋_GB2312" pitchFamily="49" charset="-122"/>
              </a:rPr>
              <a:t>adj</a:t>
            </a:r>
            <a:r>
              <a:rPr lang="en-US" altLang="zh-CN" sz="1600" b="1" dirty="0" smtClean="0">
                <a:solidFill>
                  <a:srgbClr val="FFFF66"/>
                </a:solidFill>
                <a:latin typeface="Times New Roman" pitchFamily="18" charset="0"/>
                <a:ea typeface="仿宋_GB2312" pitchFamily="49" charset="-122"/>
              </a:rPr>
              <a:t> &lt; </a:t>
            </a:r>
            <a:r>
              <a:rPr lang="en-US" altLang="zh-CN" sz="1600" b="1" dirty="0" err="1" smtClean="0">
                <a:solidFill>
                  <a:srgbClr val="FFFF66"/>
                </a:solidFill>
                <a:latin typeface="Times New Roman" pitchFamily="18" charset="0"/>
                <a:ea typeface="仿宋_GB2312" pitchFamily="49" charset="-122"/>
              </a:rPr>
              <a:t>closedge</a:t>
            </a:r>
            <a:r>
              <a:rPr lang="en-US" altLang="zh-CN" sz="1600" b="1" dirty="0" smtClean="0">
                <a:solidFill>
                  <a:srgbClr val="FFFF66"/>
                </a:solidFill>
                <a:latin typeface="Times New Roman" pitchFamily="18" charset="0"/>
                <a:ea typeface="仿宋_GB2312" pitchFamily="49" charset="-122"/>
              </a:rPr>
              <a:t>[j].</a:t>
            </a:r>
            <a:r>
              <a:rPr lang="en-US" altLang="zh-CN" sz="1600" b="1" dirty="0" err="1" smtClean="0">
                <a:solidFill>
                  <a:srgbClr val="FFFF66"/>
                </a:solidFill>
                <a:latin typeface="Times New Roman" pitchFamily="18" charset="0"/>
                <a:ea typeface="仿宋_GB2312" pitchFamily="49" charset="-122"/>
              </a:rPr>
              <a:t>lowcost</a:t>
            </a:r>
            <a:r>
              <a:rPr lang="en-US" altLang="zh-CN" sz="1600" b="1" dirty="0" smtClean="0">
                <a:solidFill>
                  <a:srgbClr val="FFFF66"/>
                </a:solidFill>
                <a:latin typeface="Times New Roman" pitchFamily="18" charset="0"/>
                <a:ea typeface="仿宋_GB2312" pitchFamily="49" charset="-122"/>
              </a:rPr>
              <a:t>)  // </a:t>
            </a:r>
            <a:r>
              <a:rPr lang="zh-CN" altLang="en-US" sz="1600" b="1" dirty="0" smtClean="0">
                <a:solidFill>
                  <a:srgbClr val="FFFF66"/>
                </a:solidFill>
                <a:latin typeface="Times New Roman" pitchFamily="18" charset="0"/>
                <a:ea typeface="仿宋_GB2312" pitchFamily="49" charset="-122"/>
              </a:rPr>
              <a:t>新顶点并入</a:t>
            </a:r>
            <a:r>
              <a:rPr lang="en-US" altLang="zh-CN" sz="1600" b="1" dirty="0" smtClean="0">
                <a:solidFill>
                  <a:srgbClr val="FFFF66"/>
                </a:solidFill>
                <a:latin typeface="Times New Roman" pitchFamily="18" charset="0"/>
                <a:ea typeface="仿宋_GB2312" pitchFamily="49" charset="-122"/>
              </a:rPr>
              <a:t>U</a:t>
            </a:r>
            <a:r>
              <a:rPr lang="zh-CN" altLang="en-US" sz="1600" b="1" dirty="0" smtClean="0">
                <a:solidFill>
                  <a:srgbClr val="FFFF66"/>
                </a:solidFill>
                <a:latin typeface="Times New Roman" pitchFamily="18" charset="0"/>
                <a:ea typeface="仿宋_GB2312" pitchFamily="49" charset="-122"/>
              </a:rPr>
              <a:t>后重新选择最小边</a:t>
            </a:r>
            <a:endParaRPr lang="en-US" altLang="zh-CN" sz="1600" b="1" dirty="0" smtClean="0">
              <a:solidFill>
                <a:srgbClr val="FFFF66"/>
              </a:solidFill>
              <a:latin typeface="Times New Roman" pitchFamily="18" charset="0"/>
              <a:ea typeface="仿宋_GB2312" pitchFamily="49" charset="-122"/>
            </a:endParaRPr>
          </a:p>
          <a:p>
            <a:pPr>
              <a:lnSpc>
                <a:spcPct val="105000"/>
              </a:lnSpc>
              <a:spcBef>
                <a:spcPct val="15000"/>
              </a:spcBef>
              <a:buClr>
                <a:srgbClr val="FF7C80"/>
              </a:buClr>
              <a:buSzPct val="50000"/>
              <a:buFont typeface="Wingdings" pitchFamily="2" charset="2"/>
              <a:buNone/>
            </a:pPr>
            <a:r>
              <a:rPr lang="en-US" altLang="zh-CN" sz="1600" b="1" dirty="0" smtClean="0">
                <a:solidFill>
                  <a:srgbClr val="FFFF66"/>
                </a:solidFill>
                <a:latin typeface="Times New Roman" pitchFamily="18" charset="0"/>
                <a:ea typeface="仿宋_GB2312" pitchFamily="49" charset="-122"/>
              </a:rPr>
              <a:t>              	</a:t>
            </a:r>
            <a:r>
              <a:rPr lang="en-US" altLang="zh-CN" sz="1600" b="1" dirty="0" err="1" smtClean="0">
                <a:solidFill>
                  <a:srgbClr val="FFFF66"/>
                </a:solidFill>
                <a:latin typeface="Times New Roman" pitchFamily="18" charset="0"/>
                <a:ea typeface="仿宋_GB2312" pitchFamily="49" charset="-122"/>
              </a:rPr>
              <a:t>closedge</a:t>
            </a:r>
            <a:r>
              <a:rPr lang="en-US" altLang="zh-CN" sz="1600" b="1" dirty="0" smtClean="0">
                <a:solidFill>
                  <a:srgbClr val="FFFF66"/>
                </a:solidFill>
                <a:latin typeface="Times New Roman" pitchFamily="18" charset="0"/>
                <a:ea typeface="仿宋_GB2312" pitchFamily="49" charset="-122"/>
              </a:rPr>
              <a:t>[j] = { </a:t>
            </a:r>
            <a:r>
              <a:rPr lang="en-US" altLang="zh-CN" sz="1600" b="1" dirty="0" err="1" smtClean="0">
                <a:solidFill>
                  <a:srgbClr val="FFFF66"/>
                </a:solidFill>
                <a:latin typeface="Times New Roman" pitchFamily="18" charset="0"/>
                <a:ea typeface="仿宋_GB2312" pitchFamily="49" charset="-122"/>
              </a:rPr>
              <a:t>G.vexs</a:t>
            </a:r>
            <a:r>
              <a:rPr lang="en-US" altLang="zh-CN" sz="1600" b="1" dirty="0" smtClean="0">
                <a:solidFill>
                  <a:srgbClr val="FFFF66"/>
                </a:solidFill>
                <a:latin typeface="Times New Roman" pitchFamily="18" charset="0"/>
                <a:ea typeface="仿宋_GB2312" pitchFamily="49" charset="-122"/>
              </a:rPr>
              <a:t>[k], </a:t>
            </a:r>
            <a:r>
              <a:rPr lang="en-US" altLang="zh-CN" sz="1600" b="1" dirty="0" err="1" smtClean="0">
                <a:solidFill>
                  <a:srgbClr val="FFFF66"/>
                </a:solidFill>
                <a:latin typeface="Times New Roman" pitchFamily="18" charset="0"/>
                <a:ea typeface="仿宋_GB2312" pitchFamily="49" charset="-122"/>
              </a:rPr>
              <a:t>G.arcs</a:t>
            </a:r>
            <a:r>
              <a:rPr lang="en-US" altLang="zh-CN" sz="1600" b="1" dirty="0" smtClean="0">
                <a:solidFill>
                  <a:srgbClr val="FFFF66"/>
                </a:solidFill>
                <a:latin typeface="Times New Roman" pitchFamily="18" charset="0"/>
                <a:ea typeface="仿宋_GB2312" pitchFamily="49" charset="-122"/>
              </a:rPr>
              <a:t>[k][j].</a:t>
            </a:r>
            <a:r>
              <a:rPr lang="en-US" altLang="zh-CN" sz="1600" b="1" dirty="0" err="1" smtClean="0">
                <a:solidFill>
                  <a:srgbClr val="FFFF66"/>
                </a:solidFill>
                <a:latin typeface="Times New Roman" pitchFamily="18" charset="0"/>
                <a:ea typeface="仿宋_GB2312" pitchFamily="49" charset="-122"/>
              </a:rPr>
              <a:t>adj</a:t>
            </a:r>
            <a:r>
              <a:rPr lang="en-US" altLang="zh-CN" sz="1600" b="1" dirty="0" smtClean="0">
                <a:solidFill>
                  <a:srgbClr val="FFFF66"/>
                </a:solidFill>
                <a:latin typeface="Times New Roman" pitchFamily="18" charset="0"/>
                <a:ea typeface="仿宋_GB2312" pitchFamily="49" charset="-122"/>
              </a:rPr>
              <a:t> };</a:t>
            </a:r>
          </a:p>
          <a:p>
            <a:pPr>
              <a:lnSpc>
                <a:spcPct val="105000"/>
              </a:lnSpc>
              <a:spcBef>
                <a:spcPct val="15000"/>
              </a:spcBef>
              <a:buClr>
                <a:srgbClr val="FF7C80"/>
              </a:buClr>
              <a:buSzPct val="50000"/>
              <a:buFont typeface="Wingdings" pitchFamily="2" charset="2"/>
              <a:buNone/>
            </a:pPr>
            <a:r>
              <a:rPr lang="en-US" altLang="zh-CN" sz="1600" b="1" dirty="0" smtClean="0">
                <a:solidFill>
                  <a:srgbClr val="FFFF66"/>
                </a:solidFill>
                <a:latin typeface="Times New Roman" pitchFamily="18" charset="0"/>
                <a:ea typeface="仿宋_GB2312" pitchFamily="49" charset="-122"/>
              </a:rPr>
              <a:t>      	}</a:t>
            </a:r>
          </a:p>
          <a:p>
            <a:pPr>
              <a:lnSpc>
                <a:spcPct val="105000"/>
              </a:lnSpc>
              <a:spcBef>
                <a:spcPct val="15000"/>
              </a:spcBef>
              <a:buClr>
                <a:srgbClr val="FF7C80"/>
              </a:buClr>
              <a:buSzPct val="50000"/>
              <a:buFont typeface="Wingdings" pitchFamily="2" charset="2"/>
              <a:buNone/>
            </a:pPr>
            <a:r>
              <a:rPr lang="en-US" altLang="zh-CN" sz="1600" b="1" dirty="0" smtClean="0">
                <a:latin typeface="Times New Roman" pitchFamily="18" charset="0"/>
                <a:ea typeface="仿宋_GB2312" pitchFamily="49" charset="-122"/>
              </a:rPr>
              <a:t>  }</a:t>
            </a:r>
          </a:p>
          <a:p>
            <a:pPr>
              <a:lnSpc>
                <a:spcPct val="105000"/>
              </a:lnSpc>
              <a:spcBef>
                <a:spcPct val="15000"/>
              </a:spcBef>
              <a:buClr>
                <a:srgbClr val="FF7C80"/>
              </a:buClr>
              <a:buSzPct val="50000"/>
              <a:buFont typeface="Wingdings" pitchFamily="2" charset="2"/>
              <a:buNone/>
            </a:pPr>
            <a:r>
              <a:rPr lang="en-US" altLang="zh-CN" sz="1600" b="1" dirty="0" smtClean="0">
                <a:latin typeface="Times New Roman" pitchFamily="18" charset="0"/>
                <a:ea typeface="仿宋_GB2312" pitchFamily="49" charset="-122"/>
              </a:rPr>
              <a:t>} // </a:t>
            </a:r>
            <a:r>
              <a:rPr lang="en-US" altLang="zh-CN" sz="1600" b="1" dirty="0" err="1" smtClean="0">
                <a:latin typeface="Times New Roman" pitchFamily="18" charset="0"/>
                <a:ea typeface="仿宋_GB2312" pitchFamily="49" charset="-122"/>
              </a:rPr>
              <a:t>MiniSpanTree</a:t>
            </a:r>
            <a:endParaRPr lang="en-US" altLang="zh-CN" sz="1600" b="1" dirty="0">
              <a:latin typeface="Times New Roman" pitchFamily="18" charset="0"/>
              <a:ea typeface="仿宋_GB2312" pitchFamily="49" charset="-122"/>
            </a:endParaRPr>
          </a:p>
        </p:txBody>
      </p:sp>
      <p:sp>
        <p:nvSpPr>
          <p:cNvPr id="10" name="灯片编号占位符 9"/>
          <p:cNvSpPr>
            <a:spLocks noGrp="1"/>
          </p:cNvSpPr>
          <p:nvPr>
            <p:ph type="sldNum" sz="quarter" idx="12"/>
          </p:nvPr>
        </p:nvSpPr>
        <p:spPr/>
        <p:txBody>
          <a:bodyPr/>
          <a:lstStyle/>
          <a:p>
            <a:fld id="{A17EA50A-922D-41E6-B4A1-D010480F0D51}" type="slidenum">
              <a:rPr lang="en-US" altLang="zh-CN" smtClean="0"/>
              <a:pPr/>
              <a:t>39</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6" name="Rectangle 4"/>
          <p:cNvSpPr>
            <a:spLocks noGrp="1" noChangeArrowheads="1"/>
          </p:cNvSpPr>
          <p:nvPr>
            <p:ph type="title"/>
          </p:nvPr>
        </p:nvSpPr>
        <p:spPr/>
        <p:txBody>
          <a:bodyPr/>
          <a:lstStyle/>
          <a:p>
            <a:pPr algn="just"/>
            <a:r>
              <a:rPr lang="en-US" altLang="zh-CN">
                <a:ea typeface="仿宋_GB2312" pitchFamily="49" charset="-122"/>
              </a:rPr>
              <a:t>   </a:t>
            </a:r>
          </a:p>
        </p:txBody>
      </p:sp>
      <p:sp>
        <p:nvSpPr>
          <p:cNvPr id="310277" name="Rectangle 5"/>
          <p:cNvSpPr>
            <a:spLocks noGrp="1" noChangeArrowheads="1"/>
          </p:cNvSpPr>
          <p:nvPr>
            <p:ph idx="1"/>
          </p:nvPr>
        </p:nvSpPr>
        <p:spPr>
          <a:xfrm>
            <a:off x="563563" y="717550"/>
            <a:ext cx="8077200" cy="6096000"/>
          </a:xfrm>
        </p:spPr>
        <p:txBody>
          <a:bodyPr/>
          <a:lstStyle/>
          <a:p>
            <a:pPr>
              <a:lnSpc>
                <a:spcPct val="105000"/>
              </a:lnSpc>
              <a:buClrTx/>
              <a:buSzPct val="50000"/>
            </a:pPr>
            <a:r>
              <a:rPr lang="zh-CN" altLang="en-US" sz="3000" b="1" dirty="0">
                <a:solidFill>
                  <a:srgbClr val="FFFF00"/>
                </a:solidFill>
                <a:latin typeface="Times New Roman" pitchFamily="18" charset="0"/>
                <a:ea typeface="仿宋_GB2312"/>
              </a:rPr>
              <a:t>邻接顶点   </a:t>
            </a:r>
            <a:r>
              <a:rPr lang="zh-CN" altLang="en-US" sz="3000" b="1" dirty="0">
                <a:latin typeface="Times New Roman" pitchFamily="18" charset="0"/>
                <a:ea typeface="仿宋_GB2312"/>
              </a:rPr>
              <a:t>如果 </a:t>
            </a:r>
            <a:r>
              <a:rPr lang="en-US" altLang="zh-CN" sz="3000" b="1" dirty="0">
                <a:latin typeface="Times New Roman" pitchFamily="18" charset="0"/>
                <a:ea typeface="仿宋_GB2312"/>
              </a:rPr>
              <a:t>(</a:t>
            </a:r>
            <a:r>
              <a:rPr lang="en-US" altLang="zh-CN" sz="3000" b="1" i="1" dirty="0">
                <a:latin typeface="Times New Roman" pitchFamily="18" charset="0"/>
                <a:ea typeface="仿宋_GB2312"/>
              </a:rPr>
              <a:t>u</a:t>
            </a:r>
            <a:r>
              <a:rPr lang="en-US" altLang="zh-CN" sz="3000" b="1" dirty="0">
                <a:latin typeface="Times New Roman" pitchFamily="18" charset="0"/>
                <a:ea typeface="仿宋_GB2312"/>
              </a:rPr>
              <a:t>, </a:t>
            </a:r>
            <a:r>
              <a:rPr lang="en-US" altLang="zh-CN" sz="3000" b="1" i="1" dirty="0">
                <a:latin typeface="Times New Roman" pitchFamily="18" charset="0"/>
                <a:ea typeface="仿宋_GB2312"/>
              </a:rPr>
              <a:t>v</a:t>
            </a:r>
            <a:r>
              <a:rPr lang="en-US" altLang="zh-CN" sz="3000" b="1" dirty="0">
                <a:latin typeface="Times New Roman" pitchFamily="18" charset="0"/>
                <a:ea typeface="仿宋_GB2312"/>
              </a:rPr>
              <a:t>) </a:t>
            </a:r>
            <a:r>
              <a:rPr lang="zh-CN" altLang="en-US" sz="3000" b="1" dirty="0">
                <a:latin typeface="Times New Roman" pitchFamily="18" charset="0"/>
                <a:ea typeface="仿宋_GB2312"/>
              </a:rPr>
              <a:t>是 </a:t>
            </a:r>
            <a:r>
              <a:rPr lang="en-US" altLang="zh-CN" sz="3000" b="1" i="1" dirty="0">
                <a:latin typeface="Times New Roman" pitchFamily="18" charset="0"/>
                <a:ea typeface="仿宋_GB2312"/>
              </a:rPr>
              <a:t>E</a:t>
            </a:r>
            <a:r>
              <a:rPr lang="en-US" altLang="zh-CN" sz="3000" b="1" dirty="0">
                <a:latin typeface="Times New Roman" pitchFamily="18" charset="0"/>
                <a:ea typeface="仿宋_GB2312"/>
              </a:rPr>
              <a:t>(G) </a:t>
            </a:r>
            <a:r>
              <a:rPr lang="zh-CN" altLang="en-US" sz="3000" b="1" dirty="0">
                <a:latin typeface="Times New Roman" pitchFamily="18" charset="0"/>
                <a:ea typeface="仿宋_GB2312"/>
              </a:rPr>
              <a:t>中的一条边，则称 </a:t>
            </a:r>
            <a:r>
              <a:rPr lang="en-US" altLang="zh-CN" sz="3000" b="1" i="1" dirty="0">
                <a:latin typeface="Times New Roman" pitchFamily="18" charset="0"/>
                <a:ea typeface="仿宋_GB2312"/>
              </a:rPr>
              <a:t>u </a:t>
            </a:r>
            <a:r>
              <a:rPr lang="zh-CN" altLang="en-US" sz="3000" b="1" dirty="0">
                <a:latin typeface="Times New Roman" pitchFamily="18" charset="0"/>
                <a:ea typeface="仿宋_GB2312"/>
              </a:rPr>
              <a:t>与 </a:t>
            </a:r>
            <a:r>
              <a:rPr lang="en-US" altLang="zh-CN" sz="3000" b="1" i="1" dirty="0">
                <a:latin typeface="Times New Roman" pitchFamily="18" charset="0"/>
                <a:ea typeface="仿宋_GB2312"/>
              </a:rPr>
              <a:t>v </a:t>
            </a:r>
            <a:r>
              <a:rPr lang="zh-CN" altLang="en-US" sz="3000" b="1" dirty="0">
                <a:latin typeface="Times New Roman" pitchFamily="18" charset="0"/>
                <a:ea typeface="仿宋_GB2312"/>
              </a:rPr>
              <a:t>互为邻接顶点</a:t>
            </a:r>
            <a:r>
              <a:rPr lang="zh-CN" altLang="en-US" sz="3000" dirty="0">
                <a:latin typeface="Times New Roman" pitchFamily="18" charset="0"/>
                <a:ea typeface="仿宋_GB2312"/>
              </a:rPr>
              <a:t>。</a:t>
            </a:r>
          </a:p>
          <a:p>
            <a:pPr>
              <a:lnSpc>
                <a:spcPct val="105000"/>
              </a:lnSpc>
              <a:buClrTx/>
              <a:buSzPct val="50000"/>
            </a:pPr>
            <a:r>
              <a:rPr lang="zh-CN" altLang="en-US" sz="3000" b="1" dirty="0">
                <a:solidFill>
                  <a:srgbClr val="FFFF00"/>
                </a:solidFill>
                <a:latin typeface="Times New Roman" pitchFamily="18" charset="0"/>
                <a:ea typeface="仿宋_GB2312"/>
              </a:rPr>
              <a:t>子图</a:t>
            </a:r>
            <a:r>
              <a:rPr lang="zh-CN" altLang="en-US" sz="3000" b="1" dirty="0">
                <a:latin typeface="Times New Roman" pitchFamily="18" charset="0"/>
                <a:ea typeface="仿宋_GB2312"/>
              </a:rPr>
              <a:t>  设有两个图</a:t>
            </a:r>
            <a:r>
              <a:rPr lang="en-US" altLang="zh-CN" sz="3000" b="1" dirty="0">
                <a:latin typeface="Times New Roman" pitchFamily="18" charset="0"/>
                <a:ea typeface="仿宋_GB2312"/>
              </a:rPr>
              <a:t>G</a:t>
            </a:r>
            <a:r>
              <a:rPr lang="zh-CN" altLang="en-US" sz="3000" b="1" dirty="0">
                <a:latin typeface="Times New Roman" pitchFamily="18" charset="0"/>
                <a:ea typeface="仿宋_GB2312"/>
              </a:rPr>
              <a:t>＝</a:t>
            </a:r>
            <a:r>
              <a:rPr lang="en-US" altLang="zh-CN" sz="3000" b="1" dirty="0">
                <a:latin typeface="Times New Roman" pitchFamily="18" charset="0"/>
                <a:ea typeface="仿宋_GB2312"/>
              </a:rPr>
              <a:t>(</a:t>
            </a:r>
            <a:r>
              <a:rPr lang="en-US" altLang="zh-CN" sz="3000" b="1" i="1" dirty="0">
                <a:latin typeface="Times New Roman" pitchFamily="18" charset="0"/>
                <a:ea typeface="仿宋_GB2312"/>
              </a:rPr>
              <a:t>V</a:t>
            </a:r>
            <a:r>
              <a:rPr lang="en-US" altLang="zh-CN" sz="3000" b="1" dirty="0">
                <a:latin typeface="Times New Roman" pitchFamily="18" charset="0"/>
                <a:ea typeface="仿宋_GB2312"/>
              </a:rPr>
              <a:t>, </a:t>
            </a:r>
            <a:r>
              <a:rPr lang="en-US" altLang="zh-CN" sz="3000" b="1" i="1" dirty="0">
                <a:latin typeface="Times New Roman" pitchFamily="18" charset="0"/>
                <a:ea typeface="仿宋_GB2312"/>
              </a:rPr>
              <a:t>E</a:t>
            </a:r>
            <a:r>
              <a:rPr lang="en-US" altLang="zh-CN" sz="3000" b="1" dirty="0">
                <a:latin typeface="Times New Roman" pitchFamily="18" charset="0"/>
                <a:ea typeface="仿宋_GB2312"/>
              </a:rPr>
              <a:t>) </a:t>
            </a:r>
            <a:r>
              <a:rPr lang="zh-CN" altLang="en-US" sz="3000" b="1" dirty="0">
                <a:latin typeface="Times New Roman" pitchFamily="18" charset="0"/>
                <a:ea typeface="仿宋_GB2312"/>
              </a:rPr>
              <a:t>和</a:t>
            </a:r>
            <a:r>
              <a:rPr lang="en-US" altLang="zh-CN" sz="3000" b="1" dirty="0">
                <a:latin typeface="Times New Roman" pitchFamily="18" charset="0"/>
                <a:ea typeface="仿宋_GB2312"/>
              </a:rPr>
              <a:t>G</a:t>
            </a:r>
            <a:r>
              <a:rPr lang="en-US" altLang="zh-CN" sz="3000" b="1" dirty="0">
                <a:latin typeface="Times New Roman" pitchFamily="18" charset="0"/>
                <a:ea typeface="仿宋_GB2312"/>
                <a:cs typeface="Times New Roman" pitchFamily="18" charset="0"/>
              </a:rPr>
              <a:t>'</a:t>
            </a:r>
            <a:r>
              <a:rPr lang="zh-CN" altLang="en-US" sz="3000" b="1" dirty="0">
                <a:latin typeface="Times New Roman" pitchFamily="18" charset="0"/>
                <a:ea typeface="仿宋_GB2312"/>
              </a:rPr>
              <a:t>＝</a:t>
            </a:r>
            <a:r>
              <a:rPr lang="en-US" altLang="zh-CN" sz="3000" b="1" dirty="0">
                <a:latin typeface="Times New Roman" pitchFamily="18" charset="0"/>
                <a:ea typeface="仿宋_GB2312"/>
              </a:rPr>
              <a:t>(</a:t>
            </a:r>
            <a:r>
              <a:rPr lang="en-US" altLang="zh-CN" sz="3000" b="1" i="1" dirty="0" smtClean="0">
                <a:latin typeface="Times New Roman" pitchFamily="18" charset="0"/>
                <a:ea typeface="仿宋_GB2312"/>
              </a:rPr>
              <a:t>V </a:t>
            </a:r>
            <a:r>
              <a:rPr lang="en-US" altLang="zh-CN" sz="3000" b="1" dirty="0" smtClean="0">
                <a:latin typeface="Times New Roman" pitchFamily="18" charset="0"/>
                <a:ea typeface="仿宋_GB2312"/>
              </a:rPr>
              <a:t>', </a:t>
            </a:r>
            <a:r>
              <a:rPr lang="en-US" altLang="zh-CN" sz="3000" b="1" i="1" dirty="0" smtClean="0">
                <a:latin typeface="Times New Roman" pitchFamily="18" charset="0"/>
                <a:ea typeface="仿宋_GB2312"/>
              </a:rPr>
              <a:t>E </a:t>
            </a:r>
            <a:r>
              <a:rPr lang="en-US" altLang="zh-CN" sz="3000" b="1" dirty="0" smtClean="0">
                <a:latin typeface="Times New Roman" pitchFamily="18" charset="0"/>
                <a:ea typeface="仿宋_GB2312"/>
              </a:rPr>
              <a:t>')</a:t>
            </a:r>
            <a:r>
              <a:rPr lang="zh-CN" altLang="en-US" sz="3000" b="1" dirty="0">
                <a:latin typeface="Times New Roman" pitchFamily="18" charset="0"/>
                <a:ea typeface="仿宋_GB2312"/>
              </a:rPr>
              <a:t>。若</a:t>
            </a:r>
            <a:r>
              <a:rPr lang="en-US" altLang="zh-CN" sz="3000" b="1" i="1" dirty="0">
                <a:latin typeface="Times New Roman" pitchFamily="18" charset="0"/>
                <a:ea typeface="仿宋_GB2312"/>
              </a:rPr>
              <a:t>V </a:t>
            </a:r>
            <a:r>
              <a:rPr lang="en-US" altLang="zh-CN" sz="3000" b="1" dirty="0">
                <a:latin typeface="Times New Roman" pitchFamily="18" charset="0"/>
                <a:ea typeface="仿宋_GB2312"/>
              </a:rPr>
              <a:t>'</a:t>
            </a:r>
            <a:r>
              <a:rPr lang="en-US" altLang="zh-CN" sz="3000" b="1" dirty="0">
                <a:latin typeface="Times New Roman" pitchFamily="18" charset="0"/>
                <a:ea typeface="仿宋_GB2312"/>
                <a:sym typeface="Symbol" pitchFamily="18" charset="2"/>
              </a:rPr>
              <a:t></a:t>
            </a:r>
            <a:r>
              <a:rPr lang="en-US" altLang="zh-CN" sz="3000" b="1" i="1" dirty="0">
                <a:latin typeface="Times New Roman" pitchFamily="18" charset="0"/>
                <a:ea typeface="仿宋_GB2312"/>
              </a:rPr>
              <a:t> V </a:t>
            </a:r>
            <a:r>
              <a:rPr lang="zh-CN" altLang="en-US" sz="3000" b="1" dirty="0">
                <a:latin typeface="Times New Roman" pitchFamily="18" charset="0"/>
                <a:ea typeface="仿宋_GB2312"/>
              </a:rPr>
              <a:t>且</a:t>
            </a:r>
            <a:r>
              <a:rPr lang="en-US" altLang="zh-CN" sz="3000" b="1" i="1" dirty="0" smtClean="0">
                <a:latin typeface="Times New Roman" pitchFamily="18" charset="0"/>
                <a:ea typeface="仿宋_GB2312"/>
              </a:rPr>
              <a:t>E </a:t>
            </a:r>
            <a:r>
              <a:rPr lang="en-US" altLang="zh-CN" sz="3000" b="1" dirty="0" smtClean="0">
                <a:latin typeface="Times New Roman" pitchFamily="18" charset="0"/>
                <a:ea typeface="仿宋_GB2312"/>
              </a:rPr>
              <a:t>'</a:t>
            </a:r>
            <a:r>
              <a:rPr lang="en-US" altLang="zh-CN" sz="3000" b="1" dirty="0">
                <a:latin typeface="Times New Roman" pitchFamily="18" charset="0"/>
                <a:ea typeface="仿宋_GB2312"/>
                <a:sym typeface="Symbol" pitchFamily="18" charset="2"/>
              </a:rPr>
              <a:t></a:t>
            </a:r>
            <a:r>
              <a:rPr lang="en-US" altLang="zh-CN" sz="3000" b="1" i="1" dirty="0">
                <a:latin typeface="Times New Roman" pitchFamily="18" charset="0"/>
                <a:ea typeface="仿宋_GB2312"/>
              </a:rPr>
              <a:t>E</a:t>
            </a:r>
            <a:r>
              <a:rPr lang="en-US" altLang="zh-CN" sz="3000" b="1" dirty="0">
                <a:latin typeface="Times New Roman" pitchFamily="18" charset="0"/>
                <a:ea typeface="仿宋_GB2312"/>
              </a:rPr>
              <a:t>, </a:t>
            </a:r>
            <a:r>
              <a:rPr lang="zh-CN" altLang="en-US" sz="3000" b="1" dirty="0">
                <a:latin typeface="Times New Roman" pitchFamily="18" charset="0"/>
                <a:ea typeface="仿宋_GB2312"/>
              </a:rPr>
              <a:t>则称图</a:t>
            </a:r>
            <a:r>
              <a:rPr lang="en-US" altLang="zh-CN" sz="3000" b="1" dirty="0">
                <a:latin typeface="Times New Roman" pitchFamily="18" charset="0"/>
                <a:ea typeface="仿宋_GB2312"/>
              </a:rPr>
              <a:t>G'</a:t>
            </a:r>
            <a:r>
              <a:rPr lang="zh-CN" altLang="en-US" sz="3000" b="1" dirty="0">
                <a:latin typeface="Times New Roman" pitchFamily="18" charset="0"/>
                <a:ea typeface="仿宋_GB2312"/>
              </a:rPr>
              <a:t>是图</a:t>
            </a:r>
            <a:r>
              <a:rPr lang="en-US" altLang="zh-CN" sz="3000" b="1" dirty="0">
                <a:latin typeface="Times New Roman" pitchFamily="18" charset="0"/>
                <a:ea typeface="仿宋_GB2312"/>
              </a:rPr>
              <a:t>G</a:t>
            </a:r>
            <a:r>
              <a:rPr lang="zh-CN" altLang="en-US" sz="3000" b="1" dirty="0">
                <a:latin typeface="Times New Roman" pitchFamily="18" charset="0"/>
                <a:ea typeface="仿宋_GB2312"/>
              </a:rPr>
              <a:t>的子图。</a:t>
            </a:r>
          </a:p>
          <a:p>
            <a:pPr>
              <a:lnSpc>
                <a:spcPct val="105000"/>
              </a:lnSpc>
              <a:buClrTx/>
              <a:buSzPct val="50000"/>
            </a:pPr>
            <a:endParaRPr lang="zh-CN" altLang="en-US" sz="3000" b="1" dirty="0">
              <a:latin typeface="Times New Roman" pitchFamily="18" charset="0"/>
              <a:ea typeface="仿宋_GB2312"/>
            </a:endParaRPr>
          </a:p>
          <a:p>
            <a:pPr>
              <a:lnSpc>
                <a:spcPct val="105000"/>
              </a:lnSpc>
              <a:buClrTx/>
              <a:buSzPct val="50000"/>
            </a:pPr>
            <a:endParaRPr lang="zh-CN" altLang="en-US" sz="3000" b="1" dirty="0">
              <a:latin typeface="Times New Roman" pitchFamily="18" charset="0"/>
              <a:ea typeface="仿宋_GB2312"/>
            </a:endParaRPr>
          </a:p>
          <a:p>
            <a:pPr>
              <a:lnSpc>
                <a:spcPct val="105000"/>
              </a:lnSpc>
              <a:buClrTx/>
              <a:buSzPct val="50000"/>
            </a:pPr>
            <a:endParaRPr lang="zh-CN" altLang="en-US" sz="3000" b="1" dirty="0">
              <a:latin typeface="Times New Roman" pitchFamily="18" charset="0"/>
              <a:ea typeface="仿宋_GB2312"/>
            </a:endParaRPr>
          </a:p>
          <a:p>
            <a:pPr>
              <a:lnSpc>
                <a:spcPct val="105000"/>
              </a:lnSpc>
              <a:buClrTx/>
              <a:buSzPct val="50000"/>
            </a:pPr>
            <a:endParaRPr lang="zh-CN" altLang="en-US" sz="3000" b="1" dirty="0">
              <a:latin typeface="Times New Roman" pitchFamily="18" charset="0"/>
              <a:ea typeface="仿宋_GB2312"/>
            </a:endParaRPr>
          </a:p>
          <a:p>
            <a:pPr>
              <a:lnSpc>
                <a:spcPct val="105000"/>
              </a:lnSpc>
              <a:buClrTx/>
              <a:buSzPct val="50000"/>
            </a:pPr>
            <a:r>
              <a:rPr lang="zh-CN" altLang="en-US" sz="3000" b="1" dirty="0">
                <a:solidFill>
                  <a:srgbClr val="FFFF00"/>
                </a:solidFill>
                <a:latin typeface="Times New Roman" pitchFamily="18" charset="0"/>
                <a:ea typeface="仿宋_GB2312"/>
              </a:rPr>
              <a:t>权  </a:t>
            </a:r>
            <a:r>
              <a:rPr lang="zh-CN" altLang="en-US" sz="3000" b="1" dirty="0">
                <a:latin typeface="Times New Roman" pitchFamily="18" charset="0"/>
                <a:ea typeface="仿宋_GB2312"/>
              </a:rPr>
              <a:t>某些图的边具有与它相关的数</a:t>
            </a:r>
            <a:r>
              <a:rPr lang="en-US" altLang="zh-CN" sz="3000" b="1" dirty="0">
                <a:latin typeface="Times New Roman" pitchFamily="18" charset="0"/>
                <a:ea typeface="仿宋_GB2312"/>
              </a:rPr>
              <a:t>, </a:t>
            </a:r>
            <a:r>
              <a:rPr lang="zh-CN" altLang="en-US" sz="3000" b="1" dirty="0">
                <a:latin typeface="Times New Roman" pitchFamily="18" charset="0"/>
                <a:ea typeface="仿宋_GB2312"/>
              </a:rPr>
              <a:t>称之为权。这种带权图叫做网络。</a:t>
            </a:r>
          </a:p>
        </p:txBody>
      </p:sp>
      <p:sp>
        <p:nvSpPr>
          <p:cNvPr id="310290" name="AutoShape 18"/>
          <p:cNvSpPr>
            <a:spLocks noChangeArrowheads="1"/>
          </p:cNvSpPr>
          <p:nvPr/>
        </p:nvSpPr>
        <p:spPr bwMode="auto">
          <a:xfrm>
            <a:off x="2622550" y="3968750"/>
            <a:ext cx="762000" cy="533400"/>
          </a:xfrm>
          <a:prstGeom prst="rightArrow">
            <a:avLst>
              <a:gd name="adj1" fmla="val 50000"/>
              <a:gd name="adj2" fmla="val 35714"/>
            </a:avLst>
          </a:prstGeom>
          <a:gradFill rotWithShape="0">
            <a:gsLst>
              <a:gs pos="0">
                <a:srgbClr val="FFFFCC"/>
              </a:gs>
              <a:gs pos="100000">
                <a:srgbClr val="FFFFCC">
                  <a:gamma/>
                  <a:shade val="46275"/>
                  <a:invGamma/>
                </a:srgbClr>
              </a:gs>
            </a:gsLst>
            <a:lin ang="5400000" scaled="1"/>
          </a:gradFill>
          <a:ln w="9525">
            <a:solidFill>
              <a:srgbClr val="FFFFCC"/>
            </a:solidFill>
            <a:miter lim="800000"/>
            <a:headEnd/>
            <a:tailEnd/>
          </a:ln>
          <a:effectLst/>
        </p:spPr>
        <p:txBody>
          <a:bodyPr wrap="none" anchor="ctr"/>
          <a:lstStyle/>
          <a:p>
            <a:endParaRPr lang="zh-CN" altLang="en-US">
              <a:solidFill>
                <a:srgbClr val="002060"/>
              </a:solidFill>
            </a:endParaRPr>
          </a:p>
        </p:txBody>
      </p:sp>
      <p:sp>
        <p:nvSpPr>
          <p:cNvPr id="310291" name="Text Box 19"/>
          <p:cNvSpPr txBox="1">
            <a:spLocks noChangeArrowheads="1"/>
          </p:cNvSpPr>
          <p:nvPr/>
        </p:nvSpPr>
        <p:spPr bwMode="auto">
          <a:xfrm>
            <a:off x="2498725" y="3429000"/>
            <a:ext cx="1101725" cy="519113"/>
          </a:xfrm>
          <a:prstGeom prst="rect">
            <a:avLst/>
          </a:prstGeom>
          <a:noFill/>
          <a:ln w="9525">
            <a:noFill/>
            <a:miter lim="800000"/>
            <a:headEnd/>
            <a:tailEnd/>
          </a:ln>
          <a:effectLst/>
        </p:spPr>
        <p:txBody>
          <a:bodyPr>
            <a:spAutoFit/>
          </a:bodyPr>
          <a:lstStyle/>
          <a:p>
            <a:pPr algn="l"/>
            <a:r>
              <a:rPr kumimoji="1" lang="zh-CN" altLang="en-US" sz="2800" b="1" dirty="0"/>
              <a:t>子图</a:t>
            </a:r>
            <a:endParaRPr kumimoji="1" lang="zh-CN" altLang="en-US" sz="2400" dirty="0">
              <a:ea typeface="宋体" pitchFamily="2" charset="-122"/>
            </a:endParaRPr>
          </a:p>
        </p:txBody>
      </p:sp>
      <p:grpSp>
        <p:nvGrpSpPr>
          <p:cNvPr id="310318" name="Group 46"/>
          <p:cNvGrpSpPr>
            <a:grpSpLocks/>
          </p:cNvGrpSpPr>
          <p:nvPr/>
        </p:nvGrpSpPr>
        <p:grpSpPr bwMode="auto">
          <a:xfrm>
            <a:off x="900113" y="2900363"/>
            <a:ext cx="6719887" cy="2043112"/>
            <a:chOff x="567" y="1827"/>
            <a:chExt cx="4233" cy="1287"/>
          </a:xfrm>
        </p:grpSpPr>
        <p:sp>
          <p:nvSpPr>
            <p:cNvPr id="310274" name="Line 2"/>
            <p:cNvSpPr>
              <a:spLocks noChangeShapeType="1"/>
            </p:cNvSpPr>
            <p:nvPr/>
          </p:nvSpPr>
          <p:spPr bwMode="auto">
            <a:xfrm flipH="1">
              <a:off x="1073" y="2498"/>
              <a:ext cx="230" cy="384"/>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0275" name="Line 3"/>
            <p:cNvSpPr>
              <a:spLocks noChangeShapeType="1"/>
            </p:cNvSpPr>
            <p:nvPr/>
          </p:nvSpPr>
          <p:spPr bwMode="auto">
            <a:xfrm flipH="1">
              <a:off x="751" y="2018"/>
              <a:ext cx="230" cy="384"/>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0278" name="Line 6"/>
            <p:cNvSpPr>
              <a:spLocks noChangeShapeType="1"/>
            </p:cNvSpPr>
            <p:nvPr/>
          </p:nvSpPr>
          <p:spPr bwMode="auto">
            <a:xfrm>
              <a:off x="751" y="2517"/>
              <a:ext cx="230" cy="384"/>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0279" name="Line 7"/>
            <p:cNvSpPr>
              <a:spLocks noChangeShapeType="1"/>
            </p:cNvSpPr>
            <p:nvPr/>
          </p:nvSpPr>
          <p:spPr bwMode="auto">
            <a:xfrm>
              <a:off x="1073" y="2037"/>
              <a:ext cx="230" cy="384"/>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0280" name="Line 8"/>
            <p:cNvSpPr>
              <a:spLocks noChangeShapeType="1"/>
            </p:cNvSpPr>
            <p:nvPr/>
          </p:nvSpPr>
          <p:spPr bwMode="auto">
            <a:xfrm>
              <a:off x="797" y="2469"/>
              <a:ext cx="506" cy="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0281" name="Line 9"/>
            <p:cNvSpPr>
              <a:spLocks noChangeShapeType="1"/>
            </p:cNvSpPr>
            <p:nvPr/>
          </p:nvSpPr>
          <p:spPr bwMode="auto">
            <a:xfrm>
              <a:off x="1027" y="2085"/>
              <a:ext cx="0" cy="845"/>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0282" name="Oval 10"/>
            <p:cNvSpPr>
              <a:spLocks noChangeArrowheads="1"/>
            </p:cNvSpPr>
            <p:nvPr/>
          </p:nvSpPr>
          <p:spPr bwMode="auto">
            <a:xfrm>
              <a:off x="567" y="232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0283" name="Oval 11"/>
            <p:cNvSpPr>
              <a:spLocks noChangeArrowheads="1"/>
            </p:cNvSpPr>
            <p:nvPr/>
          </p:nvSpPr>
          <p:spPr bwMode="auto">
            <a:xfrm>
              <a:off x="1211" y="232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0284" name="Oval 12"/>
            <p:cNvSpPr>
              <a:spLocks noChangeArrowheads="1"/>
            </p:cNvSpPr>
            <p:nvPr/>
          </p:nvSpPr>
          <p:spPr bwMode="auto">
            <a:xfrm>
              <a:off x="889" y="184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0285" name="Oval 13"/>
            <p:cNvSpPr>
              <a:spLocks noChangeArrowheads="1"/>
            </p:cNvSpPr>
            <p:nvPr/>
          </p:nvSpPr>
          <p:spPr bwMode="auto">
            <a:xfrm>
              <a:off x="889" y="280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0286" name="Text Box 14"/>
            <p:cNvSpPr txBox="1">
              <a:spLocks noChangeArrowheads="1"/>
            </p:cNvSpPr>
            <p:nvPr/>
          </p:nvSpPr>
          <p:spPr bwMode="auto">
            <a:xfrm>
              <a:off x="930" y="1827"/>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0</a:t>
              </a:r>
              <a:endParaRPr kumimoji="1" lang="en-US" altLang="zh-CN" sz="2800">
                <a:solidFill>
                  <a:srgbClr val="002060"/>
                </a:solidFill>
                <a:ea typeface="宋体" pitchFamily="2" charset="-122"/>
              </a:endParaRPr>
            </a:p>
          </p:txBody>
        </p:sp>
        <p:sp>
          <p:nvSpPr>
            <p:cNvPr id="310287" name="Text Box 15"/>
            <p:cNvSpPr txBox="1">
              <a:spLocks noChangeArrowheads="1"/>
            </p:cNvSpPr>
            <p:nvPr/>
          </p:nvSpPr>
          <p:spPr bwMode="auto">
            <a:xfrm>
              <a:off x="589" y="2307"/>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1</a:t>
              </a:r>
              <a:endParaRPr kumimoji="1" lang="en-US" altLang="zh-CN" sz="2800">
                <a:solidFill>
                  <a:srgbClr val="002060"/>
                </a:solidFill>
                <a:ea typeface="宋体" pitchFamily="2" charset="-122"/>
              </a:endParaRPr>
            </a:p>
          </p:txBody>
        </p:sp>
        <p:sp>
          <p:nvSpPr>
            <p:cNvPr id="310288" name="Text Box 16"/>
            <p:cNvSpPr txBox="1">
              <a:spLocks noChangeArrowheads="1"/>
            </p:cNvSpPr>
            <p:nvPr/>
          </p:nvSpPr>
          <p:spPr bwMode="auto">
            <a:xfrm>
              <a:off x="1233" y="2307"/>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2</a:t>
              </a:r>
              <a:endParaRPr kumimoji="1" lang="en-US" altLang="zh-CN" sz="2800">
                <a:solidFill>
                  <a:srgbClr val="002060"/>
                </a:solidFill>
                <a:ea typeface="宋体" pitchFamily="2" charset="-122"/>
              </a:endParaRPr>
            </a:p>
          </p:txBody>
        </p:sp>
        <p:sp>
          <p:nvSpPr>
            <p:cNvPr id="310289" name="Text Box 17"/>
            <p:cNvSpPr txBox="1">
              <a:spLocks noChangeArrowheads="1"/>
            </p:cNvSpPr>
            <p:nvPr/>
          </p:nvSpPr>
          <p:spPr bwMode="auto">
            <a:xfrm>
              <a:off x="911" y="2787"/>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3</a:t>
              </a:r>
              <a:endParaRPr kumimoji="1" lang="en-US" altLang="zh-CN" sz="2800">
                <a:solidFill>
                  <a:srgbClr val="002060"/>
                </a:solidFill>
                <a:ea typeface="宋体" pitchFamily="2" charset="-122"/>
              </a:endParaRPr>
            </a:p>
          </p:txBody>
        </p:sp>
        <p:sp>
          <p:nvSpPr>
            <p:cNvPr id="310292" name="Line 20"/>
            <p:cNvSpPr>
              <a:spLocks noChangeShapeType="1"/>
            </p:cNvSpPr>
            <p:nvPr/>
          </p:nvSpPr>
          <p:spPr bwMode="auto">
            <a:xfrm flipH="1">
              <a:off x="2408" y="2018"/>
              <a:ext cx="230" cy="384"/>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0293" name="Line 21"/>
            <p:cNvSpPr>
              <a:spLocks noChangeShapeType="1"/>
            </p:cNvSpPr>
            <p:nvPr/>
          </p:nvSpPr>
          <p:spPr bwMode="auto">
            <a:xfrm>
              <a:off x="2408" y="2517"/>
              <a:ext cx="230" cy="384"/>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0294" name="Oval 22"/>
            <p:cNvSpPr>
              <a:spLocks noChangeArrowheads="1"/>
            </p:cNvSpPr>
            <p:nvPr/>
          </p:nvSpPr>
          <p:spPr bwMode="auto">
            <a:xfrm>
              <a:off x="2224" y="232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0295" name="Oval 23"/>
            <p:cNvSpPr>
              <a:spLocks noChangeArrowheads="1"/>
            </p:cNvSpPr>
            <p:nvPr/>
          </p:nvSpPr>
          <p:spPr bwMode="auto">
            <a:xfrm>
              <a:off x="2546" y="184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0296" name="Oval 24"/>
            <p:cNvSpPr>
              <a:spLocks noChangeArrowheads="1"/>
            </p:cNvSpPr>
            <p:nvPr/>
          </p:nvSpPr>
          <p:spPr bwMode="auto">
            <a:xfrm>
              <a:off x="2546" y="280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0297" name="Text Box 25"/>
            <p:cNvSpPr txBox="1">
              <a:spLocks noChangeArrowheads="1"/>
            </p:cNvSpPr>
            <p:nvPr/>
          </p:nvSpPr>
          <p:spPr bwMode="auto">
            <a:xfrm>
              <a:off x="2587" y="1827"/>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0</a:t>
              </a:r>
              <a:endParaRPr kumimoji="1" lang="en-US" altLang="zh-CN" sz="2800">
                <a:solidFill>
                  <a:srgbClr val="002060"/>
                </a:solidFill>
                <a:ea typeface="宋体" pitchFamily="2" charset="-122"/>
              </a:endParaRPr>
            </a:p>
          </p:txBody>
        </p:sp>
        <p:sp>
          <p:nvSpPr>
            <p:cNvPr id="310298" name="Text Box 26"/>
            <p:cNvSpPr txBox="1">
              <a:spLocks noChangeArrowheads="1"/>
            </p:cNvSpPr>
            <p:nvPr/>
          </p:nvSpPr>
          <p:spPr bwMode="auto">
            <a:xfrm>
              <a:off x="2246" y="2307"/>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1</a:t>
              </a:r>
              <a:endParaRPr kumimoji="1" lang="en-US" altLang="zh-CN" sz="2800">
                <a:solidFill>
                  <a:srgbClr val="002060"/>
                </a:solidFill>
                <a:ea typeface="宋体" pitchFamily="2" charset="-122"/>
              </a:endParaRPr>
            </a:p>
          </p:txBody>
        </p:sp>
        <p:sp>
          <p:nvSpPr>
            <p:cNvPr id="310299" name="Text Box 27"/>
            <p:cNvSpPr txBox="1">
              <a:spLocks noChangeArrowheads="1"/>
            </p:cNvSpPr>
            <p:nvPr/>
          </p:nvSpPr>
          <p:spPr bwMode="auto">
            <a:xfrm>
              <a:off x="2568" y="2787"/>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3</a:t>
              </a:r>
              <a:endParaRPr kumimoji="1" lang="en-US" altLang="zh-CN" sz="2800">
                <a:solidFill>
                  <a:srgbClr val="002060"/>
                </a:solidFill>
                <a:ea typeface="宋体" pitchFamily="2" charset="-122"/>
              </a:endParaRPr>
            </a:p>
          </p:txBody>
        </p:sp>
        <p:sp>
          <p:nvSpPr>
            <p:cNvPr id="310300" name="Line 28"/>
            <p:cNvSpPr>
              <a:spLocks noChangeShapeType="1"/>
            </p:cNvSpPr>
            <p:nvPr/>
          </p:nvSpPr>
          <p:spPr bwMode="auto">
            <a:xfrm>
              <a:off x="3236" y="2517"/>
              <a:ext cx="230" cy="384"/>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0301" name="Line 29"/>
            <p:cNvSpPr>
              <a:spLocks noChangeShapeType="1"/>
            </p:cNvSpPr>
            <p:nvPr/>
          </p:nvSpPr>
          <p:spPr bwMode="auto">
            <a:xfrm>
              <a:off x="3558" y="2037"/>
              <a:ext cx="230" cy="384"/>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0302" name="Oval 30"/>
            <p:cNvSpPr>
              <a:spLocks noChangeArrowheads="1"/>
            </p:cNvSpPr>
            <p:nvPr/>
          </p:nvSpPr>
          <p:spPr bwMode="auto">
            <a:xfrm>
              <a:off x="3052" y="232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0303" name="Oval 31"/>
            <p:cNvSpPr>
              <a:spLocks noChangeArrowheads="1"/>
            </p:cNvSpPr>
            <p:nvPr/>
          </p:nvSpPr>
          <p:spPr bwMode="auto">
            <a:xfrm>
              <a:off x="3696" y="232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0304" name="Oval 32"/>
            <p:cNvSpPr>
              <a:spLocks noChangeArrowheads="1"/>
            </p:cNvSpPr>
            <p:nvPr/>
          </p:nvSpPr>
          <p:spPr bwMode="auto">
            <a:xfrm>
              <a:off x="3374" y="184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0305" name="Oval 33"/>
            <p:cNvSpPr>
              <a:spLocks noChangeArrowheads="1"/>
            </p:cNvSpPr>
            <p:nvPr/>
          </p:nvSpPr>
          <p:spPr bwMode="auto">
            <a:xfrm>
              <a:off x="3374" y="280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0306" name="Text Box 34"/>
            <p:cNvSpPr txBox="1">
              <a:spLocks noChangeArrowheads="1"/>
            </p:cNvSpPr>
            <p:nvPr/>
          </p:nvSpPr>
          <p:spPr bwMode="auto">
            <a:xfrm>
              <a:off x="3402" y="1827"/>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0</a:t>
              </a:r>
              <a:endParaRPr kumimoji="1" lang="en-US" altLang="zh-CN" sz="2800">
                <a:solidFill>
                  <a:srgbClr val="002060"/>
                </a:solidFill>
                <a:ea typeface="宋体" pitchFamily="2" charset="-122"/>
              </a:endParaRPr>
            </a:p>
          </p:txBody>
        </p:sp>
        <p:sp>
          <p:nvSpPr>
            <p:cNvPr id="310307" name="Text Box 35"/>
            <p:cNvSpPr txBox="1">
              <a:spLocks noChangeArrowheads="1"/>
            </p:cNvSpPr>
            <p:nvPr/>
          </p:nvSpPr>
          <p:spPr bwMode="auto">
            <a:xfrm>
              <a:off x="3074" y="2307"/>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1</a:t>
              </a:r>
              <a:endParaRPr kumimoji="1" lang="en-US" altLang="zh-CN" sz="2800">
                <a:solidFill>
                  <a:srgbClr val="002060"/>
                </a:solidFill>
                <a:ea typeface="宋体" pitchFamily="2" charset="-122"/>
              </a:endParaRPr>
            </a:p>
          </p:txBody>
        </p:sp>
        <p:sp>
          <p:nvSpPr>
            <p:cNvPr id="310308" name="Text Box 36"/>
            <p:cNvSpPr txBox="1">
              <a:spLocks noChangeArrowheads="1"/>
            </p:cNvSpPr>
            <p:nvPr/>
          </p:nvSpPr>
          <p:spPr bwMode="auto">
            <a:xfrm>
              <a:off x="3718" y="2307"/>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2</a:t>
              </a:r>
              <a:endParaRPr kumimoji="1" lang="en-US" altLang="zh-CN" sz="2800">
                <a:solidFill>
                  <a:srgbClr val="002060"/>
                </a:solidFill>
                <a:ea typeface="宋体" pitchFamily="2" charset="-122"/>
              </a:endParaRPr>
            </a:p>
          </p:txBody>
        </p:sp>
        <p:sp>
          <p:nvSpPr>
            <p:cNvPr id="310309" name="Text Box 37"/>
            <p:cNvSpPr txBox="1">
              <a:spLocks noChangeArrowheads="1"/>
            </p:cNvSpPr>
            <p:nvPr/>
          </p:nvSpPr>
          <p:spPr bwMode="auto">
            <a:xfrm>
              <a:off x="3396" y="2787"/>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3</a:t>
              </a:r>
              <a:endParaRPr kumimoji="1" lang="en-US" altLang="zh-CN" sz="2800">
                <a:solidFill>
                  <a:srgbClr val="002060"/>
                </a:solidFill>
                <a:ea typeface="宋体" pitchFamily="2" charset="-122"/>
              </a:endParaRPr>
            </a:p>
          </p:txBody>
        </p:sp>
        <p:sp>
          <p:nvSpPr>
            <p:cNvPr id="310310" name="Line 38"/>
            <p:cNvSpPr>
              <a:spLocks noChangeShapeType="1"/>
            </p:cNvSpPr>
            <p:nvPr/>
          </p:nvSpPr>
          <p:spPr bwMode="auto">
            <a:xfrm>
              <a:off x="4340" y="2085"/>
              <a:ext cx="0" cy="845"/>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0311" name="Oval 39"/>
            <p:cNvSpPr>
              <a:spLocks noChangeArrowheads="1"/>
            </p:cNvSpPr>
            <p:nvPr/>
          </p:nvSpPr>
          <p:spPr bwMode="auto">
            <a:xfrm>
              <a:off x="4524" y="232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0312" name="Oval 40"/>
            <p:cNvSpPr>
              <a:spLocks noChangeArrowheads="1"/>
            </p:cNvSpPr>
            <p:nvPr/>
          </p:nvSpPr>
          <p:spPr bwMode="auto">
            <a:xfrm>
              <a:off x="4202" y="184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0313" name="Oval 41"/>
            <p:cNvSpPr>
              <a:spLocks noChangeArrowheads="1"/>
            </p:cNvSpPr>
            <p:nvPr/>
          </p:nvSpPr>
          <p:spPr bwMode="auto">
            <a:xfrm>
              <a:off x="4202" y="280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0314" name="Text Box 42"/>
            <p:cNvSpPr txBox="1">
              <a:spLocks noChangeArrowheads="1"/>
            </p:cNvSpPr>
            <p:nvPr/>
          </p:nvSpPr>
          <p:spPr bwMode="auto">
            <a:xfrm>
              <a:off x="4230" y="1827"/>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0</a:t>
              </a:r>
              <a:endParaRPr kumimoji="1" lang="en-US" altLang="zh-CN" sz="2800">
                <a:solidFill>
                  <a:srgbClr val="002060"/>
                </a:solidFill>
                <a:ea typeface="宋体" pitchFamily="2" charset="-122"/>
              </a:endParaRPr>
            </a:p>
          </p:txBody>
        </p:sp>
        <p:sp>
          <p:nvSpPr>
            <p:cNvPr id="310315" name="Text Box 43"/>
            <p:cNvSpPr txBox="1">
              <a:spLocks noChangeArrowheads="1"/>
            </p:cNvSpPr>
            <p:nvPr/>
          </p:nvSpPr>
          <p:spPr bwMode="auto">
            <a:xfrm>
              <a:off x="4547" y="2307"/>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2</a:t>
              </a:r>
              <a:endParaRPr kumimoji="1" lang="en-US" altLang="zh-CN" sz="2800">
                <a:solidFill>
                  <a:srgbClr val="002060"/>
                </a:solidFill>
                <a:ea typeface="宋体" pitchFamily="2" charset="-122"/>
              </a:endParaRPr>
            </a:p>
          </p:txBody>
        </p:sp>
        <p:sp>
          <p:nvSpPr>
            <p:cNvPr id="310316" name="Text Box 44"/>
            <p:cNvSpPr txBox="1">
              <a:spLocks noChangeArrowheads="1"/>
            </p:cNvSpPr>
            <p:nvPr/>
          </p:nvSpPr>
          <p:spPr bwMode="auto">
            <a:xfrm>
              <a:off x="4224" y="2787"/>
              <a:ext cx="228" cy="327"/>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3</a:t>
              </a:r>
              <a:endParaRPr kumimoji="1" lang="en-US" altLang="zh-CN" sz="2800">
                <a:solidFill>
                  <a:srgbClr val="002060"/>
                </a:solidFill>
                <a:ea typeface="宋体" pitchFamily="2" charset="-122"/>
              </a:endParaRPr>
            </a:p>
          </p:txBody>
        </p:sp>
      </p:grpSp>
      <p:sp>
        <p:nvSpPr>
          <p:cNvPr id="52" name="灯片编号占位符 51"/>
          <p:cNvSpPr>
            <a:spLocks noGrp="1"/>
          </p:cNvSpPr>
          <p:nvPr>
            <p:ph type="sldNum" sz="quarter" idx="12"/>
          </p:nvPr>
        </p:nvSpPr>
        <p:spPr/>
        <p:txBody>
          <a:bodyPr/>
          <a:lstStyle/>
          <a:p>
            <a:fld id="{A17EA50A-922D-41E6-B4A1-D010480F0D51}" type="slidenum">
              <a:rPr lang="en-US" altLang="zh-CN" smtClean="0"/>
              <a:pPr/>
              <a:t>4</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idx="1"/>
          </p:nvPr>
        </p:nvSpPr>
        <p:spPr>
          <a:xfrm>
            <a:off x="209604" y="179343"/>
            <a:ext cx="8305800" cy="4132262"/>
          </a:xfrm>
        </p:spPr>
        <p:txBody>
          <a:bodyPr/>
          <a:lstStyle/>
          <a:p>
            <a:pPr>
              <a:lnSpc>
                <a:spcPct val="105000"/>
              </a:lnSpc>
              <a:buClr>
                <a:schemeClr val="tx1"/>
              </a:buClr>
              <a:buSzPct val="50000"/>
            </a:pPr>
            <a:r>
              <a:rPr lang="en-US" altLang="zh-CN" sz="3000" b="1" dirty="0" smtClean="0">
                <a:latin typeface="Times New Roman" pitchFamily="18" charset="0"/>
                <a:ea typeface="仿宋_GB2312" pitchFamily="49" charset="-122"/>
              </a:rPr>
              <a:t>Prim</a:t>
            </a:r>
            <a:r>
              <a:rPr lang="zh-CN" altLang="en-US" sz="3000" b="1" dirty="0" smtClean="0">
                <a:latin typeface="Times New Roman" pitchFamily="18" charset="0"/>
                <a:ea typeface="仿宋_GB2312" pitchFamily="49" charset="-122"/>
              </a:rPr>
              <a:t>算法</a:t>
            </a:r>
            <a:r>
              <a:rPr lang="zh-CN" altLang="en-US" b="1" dirty="0" smtClean="0">
                <a:latin typeface="Times New Roman" pitchFamily="18" charset="0"/>
                <a:ea typeface="仿宋_GB2312" pitchFamily="49" charset="-122"/>
              </a:rPr>
              <a:t>时间复杂度仅与图中顶点数目相关，为</a:t>
            </a:r>
            <a:r>
              <a:rPr lang="en-US" altLang="zh-CN" b="1" dirty="0" smtClean="0">
                <a:latin typeface="Times New Roman" pitchFamily="18" charset="0"/>
                <a:ea typeface="仿宋_GB2312" pitchFamily="49" charset="-122"/>
              </a:rPr>
              <a:t>O(n</a:t>
            </a:r>
            <a:r>
              <a:rPr lang="en-US" altLang="zh-CN" b="1" baseline="30000" dirty="0" smtClean="0">
                <a:latin typeface="Times New Roman" pitchFamily="18" charset="0"/>
                <a:ea typeface="仿宋_GB2312" pitchFamily="49" charset="-122"/>
              </a:rPr>
              <a:t>2</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适用于</a:t>
            </a:r>
            <a:r>
              <a:rPr lang="zh-CN" altLang="en-US" sz="3000" b="1" dirty="0">
                <a:latin typeface="Times New Roman" pitchFamily="18" charset="0"/>
                <a:ea typeface="仿宋_GB2312" pitchFamily="49" charset="-122"/>
              </a:rPr>
              <a:t>边稠密的网络。</a:t>
            </a:r>
          </a:p>
          <a:p>
            <a:pPr>
              <a:lnSpc>
                <a:spcPct val="105000"/>
              </a:lnSpc>
              <a:buClr>
                <a:schemeClr val="tx1"/>
              </a:buClr>
              <a:buSzPct val="50000"/>
            </a:pPr>
            <a:r>
              <a:rPr lang="zh-CN" altLang="en-US" sz="3000" b="1" dirty="0" smtClean="0">
                <a:latin typeface="Times New Roman" pitchFamily="18" charset="0"/>
                <a:ea typeface="仿宋_GB2312" pitchFamily="49" charset="-122"/>
              </a:rPr>
              <a:t>注意</a:t>
            </a:r>
            <a:r>
              <a:rPr lang="zh-CN" altLang="en-US" sz="3000" b="1" dirty="0">
                <a:latin typeface="Times New Roman" pitchFamily="18" charset="0"/>
                <a:ea typeface="仿宋_GB2312" pitchFamily="49" charset="-122"/>
              </a:rPr>
              <a:t>：当各边有相同权值时，由于选择的随意性，产生的生成树可能不唯一。</a:t>
            </a:r>
          </a:p>
        </p:txBody>
      </p:sp>
      <p:sp>
        <p:nvSpPr>
          <p:cNvPr id="405507" name="Rectangle 3"/>
          <p:cNvSpPr>
            <a:spLocks noChangeArrowheads="1"/>
          </p:cNvSpPr>
          <p:nvPr/>
        </p:nvSpPr>
        <p:spPr bwMode="auto">
          <a:xfrm>
            <a:off x="2438400" y="4876800"/>
            <a:ext cx="6477000" cy="493713"/>
          </a:xfrm>
          <a:prstGeom prst="rect">
            <a:avLst/>
          </a:prstGeom>
          <a:noFill/>
          <a:ln w="9525">
            <a:noFill/>
            <a:miter lim="800000"/>
            <a:headEnd/>
            <a:tailEnd/>
          </a:ln>
        </p:spPr>
        <p:txBody>
          <a:bodyPr>
            <a:spAutoFit/>
          </a:bodyPr>
          <a:lstStyle/>
          <a:p>
            <a:pPr algn="l">
              <a:lnSpc>
                <a:spcPct val="110000"/>
              </a:lnSpc>
            </a:pPr>
            <a:r>
              <a:rPr kumimoji="1" lang="en-US" altLang="zh-CN" sz="2400">
                <a:ea typeface="宋体" pitchFamily="2" charset="-122"/>
              </a:rPr>
              <a:t>      </a:t>
            </a:r>
          </a:p>
        </p:txBody>
      </p:sp>
      <p:sp>
        <p:nvSpPr>
          <p:cNvPr id="7" name="Line 15"/>
          <p:cNvSpPr>
            <a:spLocks noChangeShapeType="1"/>
          </p:cNvSpPr>
          <p:nvPr/>
        </p:nvSpPr>
        <p:spPr bwMode="auto">
          <a:xfrm flipH="1">
            <a:off x="5018243" y="3851619"/>
            <a:ext cx="424428" cy="780984"/>
          </a:xfrm>
          <a:prstGeom prst="line">
            <a:avLst/>
          </a:prstGeom>
          <a:noFill/>
          <a:ln w="28575">
            <a:solidFill>
              <a:schemeClr val="tx1"/>
            </a:solidFill>
            <a:round/>
            <a:headEnd/>
            <a:tailEnd/>
          </a:ln>
          <a:effectLst/>
        </p:spPr>
        <p:txBody>
          <a:bodyPr wrap="none" anchor="ctr"/>
          <a:lstStyle/>
          <a:p>
            <a:endParaRPr lang="zh-CN" altLang="en-US"/>
          </a:p>
        </p:txBody>
      </p:sp>
      <p:sp>
        <p:nvSpPr>
          <p:cNvPr id="8" name="Line 3"/>
          <p:cNvSpPr>
            <a:spLocks noChangeShapeType="1"/>
          </p:cNvSpPr>
          <p:nvPr/>
        </p:nvSpPr>
        <p:spPr bwMode="auto">
          <a:xfrm flipH="1">
            <a:off x="988305" y="3882385"/>
            <a:ext cx="474669" cy="730260"/>
          </a:xfrm>
          <a:prstGeom prst="line">
            <a:avLst/>
          </a:prstGeom>
          <a:noFill/>
          <a:ln w="28575">
            <a:solidFill>
              <a:schemeClr val="tx1"/>
            </a:solidFill>
            <a:round/>
            <a:headEnd/>
            <a:tailEnd/>
          </a:ln>
          <a:effectLst/>
        </p:spPr>
        <p:txBody>
          <a:bodyPr wrap="none" anchor="ctr"/>
          <a:lstStyle/>
          <a:p>
            <a:endParaRPr lang="zh-CN" altLang="en-US"/>
          </a:p>
        </p:txBody>
      </p:sp>
      <p:sp>
        <p:nvSpPr>
          <p:cNvPr id="9" name="Line 3"/>
          <p:cNvSpPr>
            <a:spLocks noChangeShapeType="1"/>
          </p:cNvSpPr>
          <p:nvPr/>
        </p:nvSpPr>
        <p:spPr bwMode="auto">
          <a:xfrm flipH="1">
            <a:off x="1472180" y="2896533"/>
            <a:ext cx="45719" cy="876312"/>
          </a:xfrm>
          <a:prstGeom prst="line">
            <a:avLst/>
          </a:prstGeom>
          <a:noFill/>
          <a:ln w="28575">
            <a:solidFill>
              <a:schemeClr val="tx1"/>
            </a:solidFill>
            <a:round/>
            <a:headEnd/>
            <a:tailEnd/>
          </a:ln>
          <a:effectLst/>
        </p:spPr>
        <p:txBody>
          <a:bodyPr wrap="none" anchor="ctr"/>
          <a:lstStyle/>
          <a:p>
            <a:endParaRPr lang="zh-CN" altLang="en-US"/>
          </a:p>
        </p:txBody>
      </p:sp>
      <p:sp>
        <p:nvSpPr>
          <p:cNvPr id="10" name="Line 98"/>
          <p:cNvSpPr>
            <a:spLocks noChangeShapeType="1"/>
          </p:cNvSpPr>
          <p:nvPr/>
        </p:nvSpPr>
        <p:spPr bwMode="auto">
          <a:xfrm flipV="1">
            <a:off x="587293" y="2897142"/>
            <a:ext cx="803170" cy="803171"/>
          </a:xfrm>
          <a:prstGeom prst="line">
            <a:avLst/>
          </a:prstGeom>
          <a:noFill/>
          <a:ln w="28575">
            <a:solidFill>
              <a:schemeClr val="tx1"/>
            </a:solidFill>
            <a:round/>
            <a:headEnd/>
            <a:tailEnd/>
          </a:ln>
          <a:effectLst/>
        </p:spPr>
        <p:txBody>
          <a:bodyPr wrap="none" anchor="ctr"/>
          <a:lstStyle/>
          <a:p>
            <a:endParaRPr lang="zh-CN" altLang="en-US"/>
          </a:p>
        </p:txBody>
      </p:sp>
      <p:sp>
        <p:nvSpPr>
          <p:cNvPr id="11" name="Line 2"/>
          <p:cNvSpPr>
            <a:spLocks noChangeShapeType="1"/>
          </p:cNvSpPr>
          <p:nvPr/>
        </p:nvSpPr>
        <p:spPr bwMode="auto">
          <a:xfrm>
            <a:off x="1608572" y="2897142"/>
            <a:ext cx="879803" cy="856420"/>
          </a:xfrm>
          <a:prstGeom prst="line">
            <a:avLst/>
          </a:prstGeom>
          <a:noFill/>
          <a:ln w="28575">
            <a:solidFill>
              <a:schemeClr val="tx1"/>
            </a:solidFill>
            <a:round/>
            <a:headEnd/>
            <a:tailEnd/>
          </a:ln>
          <a:effectLst/>
        </p:spPr>
        <p:txBody>
          <a:bodyPr wrap="none" anchor="ctr"/>
          <a:lstStyle/>
          <a:p>
            <a:endParaRPr lang="zh-CN" altLang="en-US"/>
          </a:p>
        </p:txBody>
      </p:sp>
      <p:sp>
        <p:nvSpPr>
          <p:cNvPr id="12" name="Line 3"/>
          <p:cNvSpPr>
            <a:spLocks noChangeShapeType="1"/>
          </p:cNvSpPr>
          <p:nvPr/>
        </p:nvSpPr>
        <p:spPr bwMode="auto">
          <a:xfrm>
            <a:off x="1498044" y="3824561"/>
            <a:ext cx="424428" cy="709986"/>
          </a:xfrm>
          <a:prstGeom prst="line">
            <a:avLst/>
          </a:prstGeom>
          <a:noFill/>
          <a:ln w="28575">
            <a:solidFill>
              <a:schemeClr val="tx1"/>
            </a:solidFill>
            <a:round/>
            <a:headEnd/>
            <a:tailEnd/>
          </a:ln>
          <a:effectLst/>
        </p:spPr>
        <p:txBody>
          <a:bodyPr wrap="none" anchor="ctr"/>
          <a:lstStyle/>
          <a:p>
            <a:endParaRPr lang="zh-CN" altLang="en-US"/>
          </a:p>
        </p:txBody>
      </p:sp>
      <p:sp>
        <p:nvSpPr>
          <p:cNvPr id="13" name="Line 7"/>
          <p:cNvSpPr>
            <a:spLocks noChangeShapeType="1"/>
          </p:cNvSpPr>
          <p:nvPr/>
        </p:nvSpPr>
        <p:spPr bwMode="auto">
          <a:xfrm>
            <a:off x="436975" y="3824561"/>
            <a:ext cx="495166" cy="780984"/>
          </a:xfrm>
          <a:prstGeom prst="line">
            <a:avLst/>
          </a:prstGeom>
          <a:noFill/>
          <a:ln w="28575">
            <a:solidFill>
              <a:schemeClr val="tx1"/>
            </a:solidFill>
            <a:round/>
            <a:headEnd/>
            <a:tailEnd/>
          </a:ln>
          <a:effectLst/>
        </p:spPr>
        <p:txBody>
          <a:bodyPr wrap="none" anchor="ctr"/>
          <a:lstStyle/>
          <a:p>
            <a:endParaRPr lang="zh-CN" altLang="en-US"/>
          </a:p>
        </p:txBody>
      </p:sp>
      <p:sp>
        <p:nvSpPr>
          <p:cNvPr id="14" name="Line 9"/>
          <p:cNvSpPr>
            <a:spLocks noChangeShapeType="1"/>
          </p:cNvSpPr>
          <p:nvPr/>
        </p:nvSpPr>
        <p:spPr bwMode="auto">
          <a:xfrm>
            <a:off x="1144354" y="4676544"/>
            <a:ext cx="636641" cy="0"/>
          </a:xfrm>
          <a:prstGeom prst="line">
            <a:avLst/>
          </a:prstGeom>
          <a:noFill/>
          <a:ln w="28575">
            <a:solidFill>
              <a:schemeClr val="tx1"/>
            </a:solidFill>
            <a:round/>
            <a:headEnd/>
            <a:tailEnd/>
          </a:ln>
          <a:effectLst/>
        </p:spPr>
        <p:txBody>
          <a:bodyPr wrap="none" anchor="ctr"/>
          <a:lstStyle/>
          <a:p>
            <a:endParaRPr lang="zh-CN" altLang="en-US"/>
          </a:p>
        </p:txBody>
      </p:sp>
      <p:sp>
        <p:nvSpPr>
          <p:cNvPr id="15" name="Line 15"/>
          <p:cNvSpPr>
            <a:spLocks noChangeShapeType="1"/>
          </p:cNvSpPr>
          <p:nvPr/>
        </p:nvSpPr>
        <p:spPr bwMode="auto">
          <a:xfrm flipH="1">
            <a:off x="2063948" y="3895559"/>
            <a:ext cx="424428" cy="780984"/>
          </a:xfrm>
          <a:prstGeom prst="line">
            <a:avLst/>
          </a:prstGeom>
          <a:noFill/>
          <a:ln w="28575">
            <a:solidFill>
              <a:schemeClr val="tx1"/>
            </a:solidFill>
            <a:round/>
            <a:headEnd/>
            <a:tailEnd/>
          </a:ln>
          <a:effectLst/>
        </p:spPr>
        <p:txBody>
          <a:bodyPr wrap="none" anchor="ctr"/>
          <a:lstStyle/>
          <a:p>
            <a:endParaRPr lang="zh-CN" altLang="en-US"/>
          </a:p>
        </p:txBody>
      </p:sp>
      <p:sp>
        <p:nvSpPr>
          <p:cNvPr id="16" name="Line 16"/>
          <p:cNvSpPr>
            <a:spLocks noChangeShapeType="1"/>
          </p:cNvSpPr>
          <p:nvPr/>
        </p:nvSpPr>
        <p:spPr bwMode="auto">
          <a:xfrm flipH="1">
            <a:off x="476765" y="3799415"/>
            <a:ext cx="2080874" cy="45853"/>
          </a:xfrm>
          <a:prstGeom prst="line">
            <a:avLst/>
          </a:prstGeom>
          <a:noFill/>
          <a:ln w="28575">
            <a:solidFill>
              <a:schemeClr val="tx1"/>
            </a:solidFill>
            <a:round/>
            <a:headEnd/>
            <a:tailEnd/>
          </a:ln>
          <a:effectLst/>
        </p:spPr>
        <p:txBody>
          <a:bodyPr wrap="none" anchor="ctr"/>
          <a:lstStyle/>
          <a:p>
            <a:endParaRPr lang="zh-CN" altLang="en-US"/>
          </a:p>
        </p:txBody>
      </p:sp>
      <p:sp>
        <p:nvSpPr>
          <p:cNvPr id="17" name="Oval 17" descr="羊皮纸"/>
          <p:cNvSpPr>
            <a:spLocks noChangeArrowheads="1"/>
          </p:cNvSpPr>
          <p:nvPr/>
        </p:nvSpPr>
        <p:spPr bwMode="auto">
          <a:xfrm>
            <a:off x="224761" y="3611565"/>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2</a:t>
            </a:r>
            <a:endParaRPr kumimoji="1" lang="en-US" altLang="zh-CN" sz="2400" dirty="0">
              <a:ea typeface="宋体" pitchFamily="2" charset="-122"/>
            </a:endParaRPr>
          </a:p>
        </p:txBody>
      </p:sp>
      <p:sp>
        <p:nvSpPr>
          <p:cNvPr id="18" name="Oval 19" descr="羊皮纸"/>
          <p:cNvSpPr>
            <a:spLocks noChangeArrowheads="1"/>
          </p:cNvSpPr>
          <p:nvPr/>
        </p:nvSpPr>
        <p:spPr bwMode="auto">
          <a:xfrm>
            <a:off x="719927" y="4463548"/>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5</a:t>
            </a:r>
            <a:endParaRPr kumimoji="1" lang="en-US" altLang="zh-CN" sz="2400" dirty="0">
              <a:ea typeface="宋体" pitchFamily="2" charset="-122"/>
            </a:endParaRPr>
          </a:p>
        </p:txBody>
      </p:sp>
      <p:sp>
        <p:nvSpPr>
          <p:cNvPr id="19" name="Oval 20" descr="羊皮纸"/>
          <p:cNvSpPr>
            <a:spLocks noChangeArrowheads="1"/>
          </p:cNvSpPr>
          <p:nvPr/>
        </p:nvSpPr>
        <p:spPr bwMode="auto">
          <a:xfrm>
            <a:off x="1285830" y="3611565"/>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3</a:t>
            </a:r>
            <a:endParaRPr kumimoji="1" lang="en-US" altLang="zh-CN" sz="2400" dirty="0">
              <a:ea typeface="宋体" pitchFamily="2" charset="-122"/>
            </a:endParaRPr>
          </a:p>
        </p:txBody>
      </p:sp>
      <p:sp>
        <p:nvSpPr>
          <p:cNvPr id="20" name="Oval 21" descr="羊皮纸"/>
          <p:cNvSpPr>
            <a:spLocks noChangeArrowheads="1"/>
          </p:cNvSpPr>
          <p:nvPr/>
        </p:nvSpPr>
        <p:spPr bwMode="auto">
          <a:xfrm>
            <a:off x="1279935" y="2641251"/>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FF0000"/>
                </a:solidFill>
                <a:ea typeface="宋体" pitchFamily="2" charset="-122"/>
              </a:rPr>
              <a:t>1</a:t>
            </a:r>
            <a:endParaRPr kumimoji="1" lang="en-US" altLang="zh-CN" sz="2400" dirty="0">
              <a:solidFill>
                <a:srgbClr val="FF0000"/>
              </a:solidFill>
              <a:ea typeface="宋体" pitchFamily="2" charset="-122"/>
            </a:endParaRPr>
          </a:p>
        </p:txBody>
      </p:sp>
      <p:sp>
        <p:nvSpPr>
          <p:cNvPr id="21" name="Oval 22" descr="羊皮纸"/>
          <p:cNvSpPr>
            <a:spLocks noChangeArrowheads="1"/>
          </p:cNvSpPr>
          <p:nvPr/>
        </p:nvSpPr>
        <p:spPr bwMode="auto">
          <a:xfrm>
            <a:off x="1780996" y="4463548"/>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6</a:t>
            </a:r>
            <a:endParaRPr kumimoji="1" lang="en-US" altLang="zh-CN" sz="2400" dirty="0">
              <a:ea typeface="宋体" pitchFamily="2" charset="-122"/>
            </a:endParaRPr>
          </a:p>
        </p:txBody>
      </p:sp>
      <p:sp>
        <p:nvSpPr>
          <p:cNvPr id="22" name="Oval 23" descr="羊皮纸"/>
          <p:cNvSpPr>
            <a:spLocks noChangeArrowheads="1"/>
          </p:cNvSpPr>
          <p:nvPr/>
        </p:nvSpPr>
        <p:spPr bwMode="auto">
          <a:xfrm flipH="1">
            <a:off x="2346899" y="3611565"/>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4</a:t>
            </a:r>
            <a:endParaRPr kumimoji="1" lang="en-US" altLang="zh-CN" sz="2400" dirty="0">
              <a:ea typeface="宋体" pitchFamily="2" charset="-122"/>
            </a:endParaRPr>
          </a:p>
        </p:txBody>
      </p:sp>
      <p:sp>
        <p:nvSpPr>
          <p:cNvPr id="23" name="Text Box 27"/>
          <p:cNvSpPr txBox="1">
            <a:spLocks noChangeArrowheads="1"/>
          </p:cNvSpPr>
          <p:nvPr/>
        </p:nvSpPr>
        <p:spPr bwMode="auto">
          <a:xfrm>
            <a:off x="1215092" y="3080555"/>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a:t>
            </a:r>
            <a:endParaRPr kumimoji="1" lang="en-US" altLang="zh-CN" sz="2600" dirty="0">
              <a:ea typeface="宋体" pitchFamily="2" charset="-122"/>
            </a:endParaRPr>
          </a:p>
        </p:txBody>
      </p:sp>
      <p:sp>
        <p:nvSpPr>
          <p:cNvPr id="24" name="Text Box 28"/>
          <p:cNvSpPr txBox="1">
            <a:spLocks noChangeArrowheads="1"/>
          </p:cNvSpPr>
          <p:nvPr/>
        </p:nvSpPr>
        <p:spPr bwMode="auto">
          <a:xfrm>
            <a:off x="951299" y="3934017"/>
            <a:ext cx="350742" cy="492553"/>
          </a:xfrm>
          <a:prstGeom prst="rect">
            <a:avLst/>
          </a:prstGeom>
          <a:noFill/>
          <a:ln w="9525">
            <a:solidFill>
              <a:srgbClr val="FFFF00"/>
            </a:solid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sp>
        <p:nvSpPr>
          <p:cNvPr id="25" name="Text Box 29"/>
          <p:cNvSpPr txBox="1">
            <a:spLocks noChangeArrowheads="1"/>
          </p:cNvSpPr>
          <p:nvPr/>
        </p:nvSpPr>
        <p:spPr bwMode="auto">
          <a:xfrm>
            <a:off x="1330041" y="4612941"/>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6</a:t>
            </a:r>
            <a:endParaRPr kumimoji="1" lang="en-US" altLang="zh-CN" sz="2600" dirty="0">
              <a:ea typeface="宋体" pitchFamily="2" charset="-122"/>
            </a:endParaRPr>
          </a:p>
        </p:txBody>
      </p:sp>
      <p:sp>
        <p:nvSpPr>
          <p:cNvPr id="26" name="Text Box 30"/>
          <p:cNvSpPr txBox="1">
            <a:spLocks noChangeArrowheads="1"/>
          </p:cNvSpPr>
          <p:nvPr/>
        </p:nvSpPr>
        <p:spPr bwMode="auto">
          <a:xfrm>
            <a:off x="2119948" y="2932641"/>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sp>
        <p:nvSpPr>
          <p:cNvPr id="27" name="Text Box 31"/>
          <p:cNvSpPr txBox="1">
            <a:spLocks noChangeArrowheads="1"/>
          </p:cNvSpPr>
          <p:nvPr/>
        </p:nvSpPr>
        <p:spPr bwMode="auto">
          <a:xfrm>
            <a:off x="1732363" y="3919226"/>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4</a:t>
            </a:r>
            <a:endParaRPr kumimoji="1" lang="en-US" altLang="zh-CN" sz="2600" dirty="0">
              <a:ea typeface="宋体" pitchFamily="2" charset="-122"/>
            </a:endParaRPr>
          </a:p>
        </p:txBody>
      </p:sp>
      <p:sp>
        <p:nvSpPr>
          <p:cNvPr id="28" name="Text Box 97"/>
          <p:cNvSpPr txBox="1">
            <a:spLocks noChangeArrowheads="1"/>
          </p:cNvSpPr>
          <p:nvPr/>
        </p:nvSpPr>
        <p:spPr bwMode="auto">
          <a:xfrm>
            <a:off x="2270267" y="4061223"/>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a:t>
            </a:r>
            <a:endParaRPr kumimoji="1" lang="en-US" altLang="zh-CN" sz="2600" dirty="0">
              <a:ea typeface="宋体" pitchFamily="2" charset="-122"/>
            </a:endParaRPr>
          </a:p>
        </p:txBody>
      </p:sp>
      <p:sp>
        <p:nvSpPr>
          <p:cNvPr id="29" name="Text Box 27"/>
          <p:cNvSpPr txBox="1">
            <a:spLocks noChangeArrowheads="1"/>
          </p:cNvSpPr>
          <p:nvPr/>
        </p:nvSpPr>
        <p:spPr bwMode="auto">
          <a:xfrm>
            <a:off x="587293" y="2897142"/>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6</a:t>
            </a:r>
            <a:endParaRPr kumimoji="1" lang="en-US" altLang="zh-CN" sz="2600" dirty="0">
              <a:ea typeface="宋体" pitchFamily="2" charset="-122"/>
            </a:endParaRPr>
          </a:p>
        </p:txBody>
      </p:sp>
      <p:sp>
        <p:nvSpPr>
          <p:cNvPr id="30" name="Text Box 30"/>
          <p:cNvSpPr txBox="1">
            <a:spLocks noChangeArrowheads="1"/>
          </p:cNvSpPr>
          <p:nvPr/>
        </p:nvSpPr>
        <p:spPr bwMode="auto">
          <a:xfrm>
            <a:off x="1791312" y="3407444"/>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sp>
        <p:nvSpPr>
          <p:cNvPr id="31" name="Text Box 30"/>
          <p:cNvSpPr txBox="1">
            <a:spLocks noChangeArrowheads="1"/>
          </p:cNvSpPr>
          <p:nvPr/>
        </p:nvSpPr>
        <p:spPr bwMode="auto">
          <a:xfrm>
            <a:off x="878747" y="3444362"/>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sp>
        <p:nvSpPr>
          <p:cNvPr id="32" name="Line 3"/>
          <p:cNvSpPr>
            <a:spLocks noChangeShapeType="1"/>
          </p:cNvSpPr>
          <p:nvPr/>
        </p:nvSpPr>
        <p:spPr bwMode="auto">
          <a:xfrm>
            <a:off x="4462461" y="3940182"/>
            <a:ext cx="424428" cy="709986"/>
          </a:xfrm>
          <a:prstGeom prst="line">
            <a:avLst/>
          </a:prstGeom>
          <a:noFill/>
          <a:ln w="28575">
            <a:solidFill>
              <a:schemeClr val="tx1"/>
            </a:solidFill>
            <a:round/>
            <a:headEnd/>
            <a:tailEnd/>
          </a:ln>
          <a:effectLst/>
        </p:spPr>
        <p:txBody>
          <a:bodyPr wrap="none" anchor="ctr"/>
          <a:lstStyle/>
          <a:p>
            <a:endParaRPr lang="zh-CN" altLang="en-US"/>
          </a:p>
        </p:txBody>
      </p:sp>
      <p:sp>
        <p:nvSpPr>
          <p:cNvPr id="33" name="Line 3"/>
          <p:cNvSpPr>
            <a:spLocks noChangeShapeType="1"/>
          </p:cNvSpPr>
          <p:nvPr/>
        </p:nvSpPr>
        <p:spPr bwMode="auto">
          <a:xfrm flipH="1">
            <a:off x="4395330" y="2938794"/>
            <a:ext cx="45719" cy="876312"/>
          </a:xfrm>
          <a:prstGeom prst="line">
            <a:avLst/>
          </a:prstGeom>
          <a:noFill/>
          <a:ln w="28575">
            <a:solidFill>
              <a:schemeClr val="tx1"/>
            </a:solidFill>
            <a:round/>
            <a:headEnd/>
            <a:tailEnd/>
          </a:ln>
          <a:effectLst/>
        </p:spPr>
        <p:txBody>
          <a:bodyPr wrap="none" anchor="ctr"/>
          <a:lstStyle/>
          <a:p>
            <a:endParaRPr lang="zh-CN" altLang="en-US"/>
          </a:p>
        </p:txBody>
      </p:sp>
      <p:sp>
        <p:nvSpPr>
          <p:cNvPr id="34" name="Oval 17" descr="羊皮纸"/>
          <p:cNvSpPr>
            <a:spLocks noChangeArrowheads="1"/>
          </p:cNvSpPr>
          <p:nvPr/>
        </p:nvSpPr>
        <p:spPr bwMode="auto">
          <a:xfrm>
            <a:off x="3151696" y="3632541"/>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2</a:t>
            </a:r>
            <a:endParaRPr kumimoji="1" lang="en-US" altLang="zh-CN" sz="2400" dirty="0">
              <a:ea typeface="宋体" pitchFamily="2" charset="-122"/>
            </a:endParaRPr>
          </a:p>
        </p:txBody>
      </p:sp>
      <p:sp>
        <p:nvSpPr>
          <p:cNvPr id="35" name="Oval 19" descr="羊皮纸"/>
          <p:cNvSpPr>
            <a:spLocks noChangeArrowheads="1"/>
          </p:cNvSpPr>
          <p:nvPr/>
        </p:nvSpPr>
        <p:spPr bwMode="auto">
          <a:xfrm>
            <a:off x="3646862" y="4484524"/>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5</a:t>
            </a:r>
            <a:endParaRPr kumimoji="1" lang="en-US" altLang="zh-CN" sz="2400" dirty="0">
              <a:ea typeface="宋体" pitchFamily="2" charset="-122"/>
            </a:endParaRPr>
          </a:p>
        </p:txBody>
      </p:sp>
      <p:sp>
        <p:nvSpPr>
          <p:cNvPr id="36" name="Oval 20" descr="羊皮纸"/>
          <p:cNvSpPr>
            <a:spLocks noChangeArrowheads="1"/>
          </p:cNvSpPr>
          <p:nvPr/>
        </p:nvSpPr>
        <p:spPr bwMode="auto">
          <a:xfrm>
            <a:off x="4212765" y="3632541"/>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3</a:t>
            </a:r>
            <a:endParaRPr kumimoji="1" lang="en-US" altLang="zh-CN" sz="2400" dirty="0">
              <a:solidFill>
                <a:srgbClr val="00B050"/>
              </a:solidFill>
              <a:ea typeface="宋体" pitchFamily="2" charset="-122"/>
            </a:endParaRPr>
          </a:p>
        </p:txBody>
      </p:sp>
      <p:sp>
        <p:nvSpPr>
          <p:cNvPr id="37" name="Oval 21" descr="羊皮纸"/>
          <p:cNvSpPr>
            <a:spLocks noChangeArrowheads="1"/>
          </p:cNvSpPr>
          <p:nvPr/>
        </p:nvSpPr>
        <p:spPr bwMode="auto">
          <a:xfrm>
            <a:off x="4206870" y="2662227"/>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00B050"/>
                </a:solidFill>
                <a:ea typeface="宋体" pitchFamily="2" charset="-122"/>
              </a:rPr>
              <a:t>1</a:t>
            </a:r>
            <a:endParaRPr kumimoji="1" lang="en-US" altLang="zh-CN" sz="2400" dirty="0">
              <a:solidFill>
                <a:srgbClr val="00B050"/>
              </a:solidFill>
              <a:ea typeface="宋体" pitchFamily="2" charset="-122"/>
            </a:endParaRPr>
          </a:p>
        </p:txBody>
      </p:sp>
      <p:sp>
        <p:nvSpPr>
          <p:cNvPr id="38" name="Oval 22" descr="羊皮纸"/>
          <p:cNvSpPr>
            <a:spLocks noChangeArrowheads="1"/>
          </p:cNvSpPr>
          <p:nvPr/>
        </p:nvSpPr>
        <p:spPr bwMode="auto">
          <a:xfrm>
            <a:off x="4707931" y="4484524"/>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6</a:t>
            </a:r>
            <a:endParaRPr kumimoji="1" lang="en-US" altLang="zh-CN" sz="2400" dirty="0">
              <a:solidFill>
                <a:srgbClr val="00B050"/>
              </a:solidFill>
              <a:ea typeface="宋体" pitchFamily="2" charset="-122"/>
            </a:endParaRPr>
          </a:p>
        </p:txBody>
      </p:sp>
      <p:sp>
        <p:nvSpPr>
          <p:cNvPr id="39" name="Oval 23" descr="羊皮纸"/>
          <p:cNvSpPr>
            <a:spLocks noChangeArrowheads="1"/>
          </p:cNvSpPr>
          <p:nvPr/>
        </p:nvSpPr>
        <p:spPr bwMode="auto">
          <a:xfrm flipH="1">
            <a:off x="5273834" y="3632541"/>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4</a:t>
            </a:r>
            <a:endParaRPr kumimoji="1" lang="en-US" altLang="zh-CN" sz="2400" dirty="0">
              <a:solidFill>
                <a:srgbClr val="00B050"/>
              </a:solidFill>
              <a:ea typeface="宋体" pitchFamily="2" charset="-122"/>
            </a:endParaRPr>
          </a:p>
        </p:txBody>
      </p:sp>
      <p:sp>
        <p:nvSpPr>
          <p:cNvPr id="40" name="Text Box 27"/>
          <p:cNvSpPr txBox="1">
            <a:spLocks noChangeArrowheads="1"/>
          </p:cNvSpPr>
          <p:nvPr/>
        </p:nvSpPr>
        <p:spPr bwMode="auto">
          <a:xfrm>
            <a:off x="4176252" y="3121359"/>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a:t>
            </a:r>
            <a:endParaRPr kumimoji="1" lang="en-US" altLang="zh-CN" sz="2600" dirty="0">
              <a:ea typeface="宋体" pitchFamily="2" charset="-122"/>
            </a:endParaRPr>
          </a:p>
        </p:txBody>
      </p:sp>
      <p:sp>
        <p:nvSpPr>
          <p:cNvPr id="41" name="Text Box 31"/>
          <p:cNvSpPr txBox="1">
            <a:spLocks noChangeArrowheads="1"/>
          </p:cNvSpPr>
          <p:nvPr/>
        </p:nvSpPr>
        <p:spPr bwMode="auto">
          <a:xfrm>
            <a:off x="4645026" y="3940182"/>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4</a:t>
            </a:r>
            <a:endParaRPr kumimoji="1" lang="en-US" altLang="zh-CN" sz="2600" dirty="0">
              <a:ea typeface="宋体" pitchFamily="2" charset="-122"/>
            </a:endParaRPr>
          </a:p>
        </p:txBody>
      </p:sp>
      <p:sp>
        <p:nvSpPr>
          <p:cNvPr id="42" name="Text Box 97"/>
          <p:cNvSpPr txBox="1">
            <a:spLocks noChangeArrowheads="1"/>
          </p:cNvSpPr>
          <p:nvPr/>
        </p:nvSpPr>
        <p:spPr bwMode="auto">
          <a:xfrm>
            <a:off x="5237321" y="4143723"/>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a:t>
            </a:r>
            <a:endParaRPr kumimoji="1" lang="en-US" altLang="zh-CN" sz="2600" dirty="0">
              <a:ea typeface="宋体" pitchFamily="2" charset="-122"/>
            </a:endParaRPr>
          </a:p>
        </p:txBody>
      </p:sp>
      <p:sp>
        <p:nvSpPr>
          <p:cNvPr id="43" name="Text Box 26"/>
          <p:cNvSpPr txBox="1">
            <a:spLocks noChangeArrowheads="1"/>
          </p:cNvSpPr>
          <p:nvPr/>
        </p:nvSpPr>
        <p:spPr bwMode="auto">
          <a:xfrm>
            <a:off x="324956" y="4083130"/>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3</a:t>
            </a:r>
            <a:endParaRPr kumimoji="1" lang="en-US" altLang="zh-CN" sz="2600" dirty="0">
              <a:ea typeface="宋体" pitchFamily="2" charset="-122"/>
            </a:endParaRPr>
          </a:p>
        </p:txBody>
      </p:sp>
      <p:grpSp>
        <p:nvGrpSpPr>
          <p:cNvPr id="60" name="组合 59"/>
          <p:cNvGrpSpPr/>
          <p:nvPr/>
        </p:nvGrpSpPr>
        <p:grpSpPr>
          <a:xfrm>
            <a:off x="6218788" y="1968480"/>
            <a:ext cx="2546566" cy="2321314"/>
            <a:chOff x="6218788" y="2187558"/>
            <a:chExt cx="2546566" cy="2321314"/>
          </a:xfrm>
        </p:grpSpPr>
        <p:sp>
          <p:nvSpPr>
            <p:cNvPr id="44" name="Line 7"/>
            <p:cNvSpPr>
              <a:spLocks noChangeShapeType="1"/>
            </p:cNvSpPr>
            <p:nvPr/>
          </p:nvSpPr>
          <p:spPr bwMode="auto">
            <a:xfrm>
              <a:off x="6434163" y="3538539"/>
              <a:ext cx="495166" cy="780984"/>
            </a:xfrm>
            <a:prstGeom prst="line">
              <a:avLst/>
            </a:prstGeom>
            <a:noFill/>
            <a:ln w="28575">
              <a:solidFill>
                <a:schemeClr val="tx1"/>
              </a:solidFill>
              <a:round/>
              <a:headEnd/>
              <a:tailEnd/>
            </a:ln>
            <a:effectLst/>
          </p:spPr>
          <p:txBody>
            <a:bodyPr wrap="none" anchor="ctr"/>
            <a:lstStyle/>
            <a:p>
              <a:endParaRPr lang="zh-CN" altLang="en-US"/>
            </a:p>
          </p:txBody>
        </p:sp>
        <p:sp>
          <p:nvSpPr>
            <p:cNvPr id="45" name="Text Box 26"/>
            <p:cNvSpPr txBox="1">
              <a:spLocks noChangeArrowheads="1"/>
            </p:cNvSpPr>
            <p:nvPr/>
          </p:nvSpPr>
          <p:spPr bwMode="auto">
            <a:xfrm>
              <a:off x="6361137" y="3794130"/>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3</a:t>
              </a:r>
              <a:endParaRPr kumimoji="1" lang="en-US" altLang="zh-CN" sz="2600" dirty="0">
                <a:ea typeface="宋体" pitchFamily="2" charset="-122"/>
              </a:endParaRPr>
            </a:p>
          </p:txBody>
        </p:sp>
        <p:sp>
          <p:nvSpPr>
            <p:cNvPr id="46" name="Line 16"/>
            <p:cNvSpPr>
              <a:spLocks noChangeShapeType="1"/>
            </p:cNvSpPr>
            <p:nvPr/>
          </p:nvSpPr>
          <p:spPr bwMode="auto">
            <a:xfrm flipH="1">
              <a:off x="6476571" y="3413597"/>
              <a:ext cx="985851" cy="45719"/>
            </a:xfrm>
            <a:prstGeom prst="line">
              <a:avLst/>
            </a:prstGeom>
            <a:noFill/>
            <a:ln w="28575">
              <a:solidFill>
                <a:schemeClr val="tx1"/>
              </a:solidFill>
              <a:round/>
              <a:headEnd/>
              <a:tailEnd/>
            </a:ln>
            <a:effectLst/>
          </p:spPr>
          <p:txBody>
            <a:bodyPr wrap="none" anchor="ctr"/>
            <a:lstStyle/>
            <a:p>
              <a:endParaRPr lang="zh-CN" altLang="en-US"/>
            </a:p>
          </p:txBody>
        </p:sp>
        <p:sp>
          <p:nvSpPr>
            <p:cNvPr id="47" name="Line 15"/>
            <p:cNvSpPr>
              <a:spLocks noChangeShapeType="1"/>
            </p:cNvSpPr>
            <p:nvPr/>
          </p:nvSpPr>
          <p:spPr bwMode="auto">
            <a:xfrm flipH="1">
              <a:off x="8085335" y="3449976"/>
              <a:ext cx="424428" cy="780984"/>
            </a:xfrm>
            <a:prstGeom prst="line">
              <a:avLst/>
            </a:prstGeom>
            <a:noFill/>
            <a:ln w="28575">
              <a:solidFill>
                <a:schemeClr val="tx1"/>
              </a:solidFill>
              <a:round/>
              <a:headEnd/>
              <a:tailEnd/>
            </a:ln>
            <a:effectLst/>
          </p:spPr>
          <p:txBody>
            <a:bodyPr wrap="none" anchor="ctr"/>
            <a:lstStyle/>
            <a:p>
              <a:endParaRPr lang="zh-CN" altLang="en-US"/>
            </a:p>
          </p:txBody>
        </p:sp>
        <p:sp>
          <p:nvSpPr>
            <p:cNvPr id="48" name="Line 3"/>
            <p:cNvSpPr>
              <a:spLocks noChangeShapeType="1"/>
            </p:cNvSpPr>
            <p:nvPr/>
          </p:nvSpPr>
          <p:spPr bwMode="auto">
            <a:xfrm>
              <a:off x="7529553" y="3538539"/>
              <a:ext cx="424428" cy="709986"/>
            </a:xfrm>
            <a:prstGeom prst="line">
              <a:avLst/>
            </a:prstGeom>
            <a:noFill/>
            <a:ln w="28575">
              <a:solidFill>
                <a:schemeClr val="tx1"/>
              </a:solidFill>
              <a:round/>
              <a:headEnd/>
              <a:tailEnd/>
            </a:ln>
            <a:effectLst/>
          </p:spPr>
          <p:txBody>
            <a:bodyPr wrap="none" anchor="ctr"/>
            <a:lstStyle/>
            <a:p>
              <a:endParaRPr lang="zh-CN" altLang="en-US"/>
            </a:p>
          </p:txBody>
        </p:sp>
        <p:sp>
          <p:nvSpPr>
            <p:cNvPr id="49" name="Line 3"/>
            <p:cNvSpPr>
              <a:spLocks noChangeShapeType="1"/>
            </p:cNvSpPr>
            <p:nvPr/>
          </p:nvSpPr>
          <p:spPr bwMode="auto">
            <a:xfrm flipH="1">
              <a:off x="7462422" y="2537151"/>
              <a:ext cx="45719" cy="876312"/>
            </a:xfrm>
            <a:prstGeom prst="line">
              <a:avLst/>
            </a:prstGeom>
            <a:noFill/>
            <a:ln w="28575">
              <a:solidFill>
                <a:schemeClr val="tx1"/>
              </a:solidFill>
              <a:round/>
              <a:headEnd/>
              <a:tailEnd/>
            </a:ln>
            <a:effectLst/>
          </p:spPr>
          <p:txBody>
            <a:bodyPr wrap="none" anchor="ctr"/>
            <a:lstStyle/>
            <a:p>
              <a:endParaRPr lang="zh-CN" altLang="en-US"/>
            </a:p>
          </p:txBody>
        </p:sp>
        <p:sp>
          <p:nvSpPr>
            <p:cNvPr id="50" name="Oval 17" descr="羊皮纸"/>
            <p:cNvSpPr>
              <a:spLocks noChangeArrowheads="1"/>
            </p:cNvSpPr>
            <p:nvPr/>
          </p:nvSpPr>
          <p:spPr bwMode="auto">
            <a:xfrm>
              <a:off x="6218788" y="3230898"/>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2</a:t>
              </a:r>
              <a:endParaRPr kumimoji="1" lang="en-US" altLang="zh-CN" sz="2400" dirty="0">
                <a:solidFill>
                  <a:srgbClr val="00B050"/>
                </a:solidFill>
                <a:ea typeface="宋体" pitchFamily="2" charset="-122"/>
              </a:endParaRPr>
            </a:p>
          </p:txBody>
        </p:sp>
        <p:sp>
          <p:nvSpPr>
            <p:cNvPr id="51" name="Oval 19" descr="羊皮纸"/>
            <p:cNvSpPr>
              <a:spLocks noChangeArrowheads="1"/>
            </p:cNvSpPr>
            <p:nvPr/>
          </p:nvSpPr>
          <p:spPr bwMode="auto">
            <a:xfrm>
              <a:off x="6713954" y="4082881"/>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5</a:t>
              </a:r>
              <a:endParaRPr kumimoji="1" lang="en-US" altLang="zh-CN" sz="2400" dirty="0">
                <a:solidFill>
                  <a:srgbClr val="00B050"/>
                </a:solidFill>
                <a:ea typeface="宋体" pitchFamily="2" charset="-122"/>
              </a:endParaRPr>
            </a:p>
          </p:txBody>
        </p:sp>
        <p:sp>
          <p:nvSpPr>
            <p:cNvPr id="52" name="Oval 20" descr="羊皮纸"/>
            <p:cNvSpPr>
              <a:spLocks noChangeArrowheads="1"/>
            </p:cNvSpPr>
            <p:nvPr/>
          </p:nvSpPr>
          <p:spPr bwMode="auto">
            <a:xfrm>
              <a:off x="7279857" y="3230898"/>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3</a:t>
              </a:r>
              <a:endParaRPr kumimoji="1" lang="en-US" altLang="zh-CN" sz="2400" dirty="0">
                <a:solidFill>
                  <a:srgbClr val="00B050"/>
                </a:solidFill>
                <a:ea typeface="宋体" pitchFamily="2" charset="-122"/>
              </a:endParaRPr>
            </a:p>
          </p:txBody>
        </p:sp>
        <p:sp>
          <p:nvSpPr>
            <p:cNvPr id="53" name="Oval 21" descr="羊皮纸"/>
            <p:cNvSpPr>
              <a:spLocks noChangeArrowheads="1"/>
            </p:cNvSpPr>
            <p:nvPr/>
          </p:nvSpPr>
          <p:spPr bwMode="auto">
            <a:xfrm>
              <a:off x="7273962" y="2187558"/>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00B050"/>
                  </a:solidFill>
                  <a:ea typeface="宋体" pitchFamily="2" charset="-122"/>
                </a:rPr>
                <a:t>1</a:t>
              </a:r>
              <a:endParaRPr kumimoji="1" lang="en-US" altLang="zh-CN" sz="2400" dirty="0">
                <a:solidFill>
                  <a:srgbClr val="00B050"/>
                </a:solidFill>
                <a:ea typeface="宋体" pitchFamily="2" charset="-122"/>
              </a:endParaRPr>
            </a:p>
          </p:txBody>
        </p:sp>
        <p:sp>
          <p:nvSpPr>
            <p:cNvPr id="54" name="Oval 22" descr="羊皮纸"/>
            <p:cNvSpPr>
              <a:spLocks noChangeArrowheads="1"/>
            </p:cNvSpPr>
            <p:nvPr/>
          </p:nvSpPr>
          <p:spPr bwMode="auto">
            <a:xfrm>
              <a:off x="7775023" y="4082881"/>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6</a:t>
              </a:r>
              <a:endParaRPr kumimoji="1" lang="en-US" altLang="zh-CN" sz="2400" dirty="0">
                <a:solidFill>
                  <a:srgbClr val="00B050"/>
                </a:solidFill>
                <a:ea typeface="宋体" pitchFamily="2" charset="-122"/>
              </a:endParaRPr>
            </a:p>
          </p:txBody>
        </p:sp>
        <p:sp>
          <p:nvSpPr>
            <p:cNvPr id="55" name="Oval 23" descr="羊皮纸"/>
            <p:cNvSpPr>
              <a:spLocks noChangeArrowheads="1"/>
            </p:cNvSpPr>
            <p:nvPr/>
          </p:nvSpPr>
          <p:spPr bwMode="auto">
            <a:xfrm flipH="1">
              <a:off x="8340926" y="3230898"/>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4</a:t>
              </a:r>
              <a:endParaRPr kumimoji="1" lang="en-US" altLang="zh-CN" sz="2400" dirty="0">
                <a:solidFill>
                  <a:srgbClr val="00B050"/>
                </a:solidFill>
                <a:ea typeface="宋体" pitchFamily="2" charset="-122"/>
              </a:endParaRPr>
            </a:p>
          </p:txBody>
        </p:sp>
        <p:sp>
          <p:nvSpPr>
            <p:cNvPr id="56" name="Text Box 27"/>
            <p:cNvSpPr txBox="1">
              <a:spLocks noChangeArrowheads="1"/>
            </p:cNvSpPr>
            <p:nvPr/>
          </p:nvSpPr>
          <p:spPr bwMode="auto">
            <a:xfrm>
              <a:off x="7200936" y="2719716"/>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a:t>
              </a:r>
              <a:endParaRPr kumimoji="1" lang="en-US" altLang="zh-CN" sz="2600" dirty="0">
                <a:ea typeface="宋体" pitchFamily="2" charset="-122"/>
              </a:endParaRPr>
            </a:p>
          </p:txBody>
        </p:sp>
        <p:sp>
          <p:nvSpPr>
            <p:cNvPr id="57" name="Text Box 31"/>
            <p:cNvSpPr txBox="1">
              <a:spLocks noChangeArrowheads="1"/>
            </p:cNvSpPr>
            <p:nvPr/>
          </p:nvSpPr>
          <p:spPr bwMode="auto">
            <a:xfrm>
              <a:off x="7712118" y="3538539"/>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4</a:t>
              </a:r>
              <a:endParaRPr kumimoji="1" lang="en-US" altLang="zh-CN" sz="2600" dirty="0">
                <a:ea typeface="宋体" pitchFamily="2" charset="-122"/>
              </a:endParaRPr>
            </a:p>
          </p:txBody>
        </p:sp>
        <p:sp>
          <p:nvSpPr>
            <p:cNvPr id="58" name="Text Box 97"/>
            <p:cNvSpPr txBox="1">
              <a:spLocks noChangeArrowheads="1"/>
            </p:cNvSpPr>
            <p:nvPr/>
          </p:nvSpPr>
          <p:spPr bwMode="auto">
            <a:xfrm>
              <a:off x="8304413" y="3742080"/>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a:t>
              </a:r>
              <a:endParaRPr kumimoji="1" lang="en-US" altLang="zh-CN" sz="2600" dirty="0">
                <a:ea typeface="宋体" pitchFamily="2" charset="-122"/>
              </a:endParaRPr>
            </a:p>
          </p:txBody>
        </p:sp>
        <p:sp>
          <p:nvSpPr>
            <p:cNvPr id="59" name="Text Box 30"/>
            <p:cNvSpPr txBox="1">
              <a:spLocks noChangeArrowheads="1"/>
            </p:cNvSpPr>
            <p:nvPr/>
          </p:nvSpPr>
          <p:spPr bwMode="auto">
            <a:xfrm>
              <a:off x="6768675" y="2975307"/>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grpSp>
      <p:grpSp>
        <p:nvGrpSpPr>
          <p:cNvPr id="77" name="组合 76"/>
          <p:cNvGrpSpPr/>
          <p:nvPr/>
        </p:nvGrpSpPr>
        <p:grpSpPr>
          <a:xfrm>
            <a:off x="6361137" y="4414851"/>
            <a:ext cx="2546566" cy="2248288"/>
            <a:chOff x="5999710" y="4706955"/>
            <a:chExt cx="2546566" cy="2248288"/>
          </a:xfrm>
        </p:grpSpPr>
        <p:sp>
          <p:nvSpPr>
            <p:cNvPr id="61" name="Line 7"/>
            <p:cNvSpPr>
              <a:spLocks noChangeShapeType="1"/>
            </p:cNvSpPr>
            <p:nvPr/>
          </p:nvSpPr>
          <p:spPr bwMode="auto">
            <a:xfrm>
              <a:off x="6215085" y="5984910"/>
              <a:ext cx="495166" cy="780984"/>
            </a:xfrm>
            <a:prstGeom prst="line">
              <a:avLst/>
            </a:prstGeom>
            <a:noFill/>
            <a:ln w="28575">
              <a:solidFill>
                <a:schemeClr val="tx1"/>
              </a:solidFill>
              <a:round/>
              <a:headEnd/>
              <a:tailEnd/>
            </a:ln>
            <a:effectLst/>
          </p:spPr>
          <p:txBody>
            <a:bodyPr wrap="none" anchor="ctr"/>
            <a:lstStyle/>
            <a:p>
              <a:endParaRPr lang="zh-CN" altLang="en-US"/>
            </a:p>
          </p:txBody>
        </p:sp>
        <p:sp>
          <p:nvSpPr>
            <p:cNvPr id="62" name="Text Box 26"/>
            <p:cNvSpPr txBox="1">
              <a:spLocks noChangeArrowheads="1"/>
            </p:cNvSpPr>
            <p:nvPr/>
          </p:nvSpPr>
          <p:spPr bwMode="auto">
            <a:xfrm>
              <a:off x="6142059" y="6240501"/>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3</a:t>
              </a:r>
              <a:endParaRPr kumimoji="1" lang="en-US" altLang="zh-CN" sz="2600" dirty="0">
                <a:ea typeface="宋体" pitchFamily="2" charset="-122"/>
              </a:endParaRPr>
            </a:p>
          </p:txBody>
        </p:sp>
        <p:sp>
          <p:nvSpPr>
            <p:cNvPr id="63" name="Line 16"/>
            <p:cNvSpPr>
              <a:spLocks noChangeShapeType="1"/>
            </p:cNvSpPr>
            <p:nvPr/>
          </p:nvSpPr>
          <p:spPr bwMode="auto">
            <a:xfrm flipH="1">
              <a:off x="6726266" y="5859968"/>
              <a:ext cx="517077" cy="891715"/>
            </a:xfrm>
            <a:prstGeom prst="line">
              <a:avLst/>
            </a:prstGeom>
            <a:noFill/>
            <a:ln w="28575">
              <a:solidFill>
                <a:schemeClr val="tx1"/>
              </a:solidFill>
              <a:round/>
              <a:headEnd/>
              <a:tailEnd/>
            </a:ln>
            <a:effectLst/>
          </p:spPr>
          <p:txBody>
            <a:bodyPr wrap="none" anchor="ctr"/>
            <a:lstStyle/>
            <a:p>
              <a:endParaRPr lang="zh-CN" altLang="en-US"/>
            </a:p>
          </p:txBody>
        </p:sp>
        <p:sp>
          <p:nvSpPr>
            <p:cNvPr id="64" name="Line 15"/>
            <p:cNvSpPr>
              <a:spLocks noChangeShapeType="1"/>
            </p:cNvSpPr>
            <p:nvPr/>
          </p:nvSpPr>
          <p:spPr bwMode="auto">
            <a:xfrm flipH="1">
              <a:off x="7866257" y="5896347"/>
              <a:ext cx="424428" cy="780984"/>
            </a:xfrm>
            <a:prstGeom prst="line">
              <a:avLst/>
            </a:prstGeom>
            <a:noFill/>
            <a:ln w="28575">
              <a:solidFill>
                <a:schemeClr val="tx1"/>
              </a:solidFill>
              <a:round/>
              <a:headEnd/>
              <a:tailEnd/>
            </a:ln>
            <a:effectLst/>
          </p:spPr>
          <p:txBody>
            <a:bodyPr wrap="none" anchor="ctr"/>
            <a:lstStyle/>
            <a:p>
              <a:endParaRPr lang="zh-CN" altLang="en-US"/>
            </a:p>
          </p:txBody>
        </p:sp>
        <p:sp>
          <p:nvSpPr>
            <p:cNvPr id="65" name="Line 3"/>
            <p:cNvSpPr>
              <a:spLocks noChangeShapeType="1"/>
            </p:cNvSpPr>
            <p:nvPr/>
          </p:nvSpPr>
          <p:spPr bwMode="auto">
            <a:xfrm>
              <a:off x="7310475" y="5984910"/>
              <a:ext cx="424428" cy="709986"/>
            </a:xfrm>
            <a:prstGeom prst="line">
              <a:avLst/>
            </a:prstGeom>
            <a:noFill/>
            <a:ln w="28575">
              <a:solidFill>
                <a:schemeClr val="tx1"/>
              </a:solidFill>
              <a:round/>
              <a:headEnd/>
              <a:tailEnd/>
            </a:ln>
            <a:effectLst/>
          </p:spPr>
          <p:txBody>
            <a:bodyPr wrap="none" anchor="ctr"/>
            <a:lstStyle/>
            <a:p>
              <a:endParaRPr lang="zh-CN" altLang="en-US"/>
            </a:p>
          </p:txBody>
        </p:sp>
        <p:sp>
          <p:nvSpPr>
            <p:cNvPr id="66" name="Line 3"/>
            <p:cNvSpPr>
              <a:spLocks noChangeShapeType="1"/>
            </p:cNvSpPr>
            <p:nvPr/>
          </p:nvSpPr>
          <p:spPr bwMode="auto">
            <a:xfrm flipH="1">
              <a:off x="7243344" y="4983522"/>
              <a:ext cx="45719" cy="876312"/>
            </a:xfrm>
            <a:prstGeom prst="line">
              <a:avLst/>
            </a:prstGeom>
            <a:noFill/>
            <a:ln w="28575">
              <a:solidFill>
                <a:schemeClr val="tx1"/>
              </a:solidFill>
              <a:round/>
              <a:headEnd/>
              <a:tailEnd/>
            </a:ln>
            <a:effectLst/>
          </p:spPr>
          <p:txBody>
            <a:bodyPr wrap="none" anchor="ctr"/>
            <a:lstStyle/>
            <a:p>
              <a:endParaRPr lang="zh-CN" altLang="en-US"/>
            </a:p>
          </p:txBody>
        </p:sp>
        <p:sp>
          <p:nvSpPr>
            <p:cNvPr id="67" name="Oval 17" descr="羊皮纸"/>
            <p:cNvSpPr>
              <a:spLocks noChangeArrowheads="1"/>
            </p:cNvSpPr>
            <p:nvPr/>
          </p:nvSpPr>
          <p:spPr bwMode="auto">
            <a:xfrm>
              <a:off x="5999710" y="5677269"/>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2</a:t>
              </a:r>
              <a:endParaRPr kumimoji="1" lang="en-US" altLang="zh-CN" sz="2400" dirty="0">
                <a:solidFill>
                  <a:srgbClr val="00B050"/>
                </a:solidFill>
                <a:ea typeface="宋体" pitchFamily="2" charset="-122"/>
              </a:endParaRPr>
            </a:p>
          </p:txBody>
        </p:sp>
        <p:sp>
          <p:nvSpPr>
            <p:cNvPr id="68" name="Oval 19" descr="羊皮纸"/>
            <p:cNvSpPr>
              <a:spLocks noChangeArrowheads="1"/>
            </p:cNvSpPr>
            <p:nvPr/>
          </p:nvSpPr>
          <p:spPr bwMode="auto">
            <a:xfrm>
              <a:off x="6494876" y="6529252"/>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5</a:t>
              </a:r>
              <a:endParaRPr kumimoji="1" lang="en-US" altLang="zh-CN" sz="2400" dirty="0">
                <a:solidFill>
                  <a:srgbClr val="00B050"/>
                </a:solidFill>
                <a:ea typeface="宋体" pitchFamily="2" charset="-122"/>
              </a:endParaRPr>
            </a:p>
          </p:txBody>
        </p:sp>
        <p:sp>
          <p:nvSpPr>
            <p:cNvPr id="69" name="Oval 20" descr="羊皮纸"/>
            <p:cNvSpPr>
              <a:spLocks noChangeArrowheads="1"/>
            </p:cNvSpPr>
            <p:nvPr/>
          </p:nvSpPr>
          <p:spPr bwMode="auto">
            <a:xfrm>
              <a:off x="7060779" y="5677269"/>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3</a:t>
              </a:r>
              <a:endParaRPr kumimoji="1" lang="en-US" altLang="zh-CN" sz="2400" dirty="0">
                <a:solidFill>
                  <a:srgbClr val="00B050"/>
                </a:solidFill>
                <a:ea typeface="宋体" pitchFamily="2" charset="-122"/>
              </a:endParaRPr>
            </a:p>
          </p:txBody>
        </p:sp>
        <p:sp>
          <p:nvSpPr>
            <p:cNvPr id="70" name="Oval 21" descr="羊皮纸"/>
            <p:cNvSpPr>
              <a:spLocks noChangeArrowheads="1"/>
            </p:cNvSpPr>
            <p:nvPr/>
          </p:nvSpPr>
          <p:spPr bwMode="auto">
            <a:xfrm>
              <a:off x="7054884" y="4706955"/>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00B050"/>
                  </a:solidFill>
                  <a:ea typeface="宋体" pitchFamily="2" charset="-122"/>
                </a:rPr>
                <a:t>1</a:t>
              </a:r>
              <a:endParaRPr kumimoji="1" lang="en-US" altLang="zh-CN" sz="2400" dirty="0">
                <a:solidFill>
                  <a:srgbClr val="00B050"/>
                </a:solidFill>
                <a:ea typeface="宋体" pitchFamily="2" charset="-122"/>
              </a:endParaRPr>
            </a:p>
          </p:txBody>
        </p:sp>
        <p:sp>
          <p:nvSpPr>
            <p:cNvPr id="71" name="Oval 22" descr="羊皮纸"/>
            <p:cNvSpPr>
              <a:spLocks noChangeArrowheads="1"/>
            </p:cNvSpPr>
            <p:nvPr/>
          </p:nvSpPr>
          <p:spPr bwMode="auto">
            <a:xfrm>
              <a:off x="7555945" y="6529252"/>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6</a:t>
              </a:r>
              <a:endParaRPr kumimoji="1" lang="en-US" altLang="zh-CN" sz="2400" dirty="0">
                <a:solidFill>
                  <a:srgbClr val="00B050"/>
                </a:solidFill>
                <a:ea typeface="宋体" pitchFamily="2" charset="-122"/>
              </a:endParaRPr>
            </a:p>
          </p:txBody>
        </p:sp>
        <p:sp>
          <p:nvSpPr>
            <p:cNvPr id="72" name="Oval 23" descr="羊皮纸"/>
            <p:cNvSpPr>
              <a:spLocks noChangeArrowheads="1"/>
            </p:cNvSpPr>
            <p:nvPr/>
          </p:nvSpPr>
          <p:spPr bwMode="auto">
            <a:xfrm flipH="1">
              <a:off x="8121848" y="5677269"/>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00B050"/>
                  </a:solidFill>
                  <a:ea typeface="宋体" pitchFamily="2" charset="-122"/>
                </a:rPr>
                <a:t>4</a:t>
              </a:r>
              <a:endParaRPr kumimoji="1" lang="en-US" altLang="zh-CN" sz="2400" dirty="0">
                <a:solidFill>
                  <a:srgbClr val="00B050"/>
                </a:solidFill>
                <a:ea typeface="宋体" pitchFamily="2" charset="-122"/>
              </a:endParaRPr>
            </a:p>
          </p:txBody>
        </p:sp>
        <p:sp>
          <p:nvSpPr>
            <p:cNvPr id="73" name="Text Box 27"/>
            <p:cNvSpPr txBox="1">
              <a:spLocks noChangeArrowheads="1"/>
            </p:cNvSpPr>
            <p:nvPr/>
          </p:nvSpPr>
          <p:spPr bwMode="auto">
            <a:xfrm>
              <a:off x="6981858" y="5166087"/>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a:t>
              </a:r>
              <a:endParaRPr kumimoji="1" lang="en-US" altLang="zh-CN" sz="2600" dirty="0">
                <a:ea typeface="宋体" pitchFamily="2" charset="-122"/>
              </a:endParaRPr>
            </a:p>
          </p:txBody>
        </p:sp>
        <p:sp>
          <p:nvSpPr>
            <p:cNvPr id="74" name="Text Box 31"/>
            <p:cNvSpPr txBox="1">
              <a:spLocks noChangeArrowheads="1"/>
            </p:cNvSpPr>
            <p:nvPr/>
          </p:nvSpPr>
          <p:spPr bwMode="auto">
            <a:xfrm>
              <a:off x="7493040" y="5984910"/>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4</a:t>
              </a:r>
              <a:endParaRPr kumimoji="1" lang="en-US" altLang="zh-CN" sz="2600" dirty="0">
                <a:ea typeface="宋体" pitchFamily="2" charset="-122"/>
              </a:endParaRPr>
            </a:p>
          </p:txBody>
        </p:sp>
        <p:sp>
          <p:nvSpPr>
            <p:cNvPr id="75" name="Text Box 97"/>
            <p:cNvSpPr txBox="1">
              <a:spLocks noChangeArrowheads="1"/>
            </p:cNvSpPr>
            <p:nvPr/>
          </p:nvSpPr>
          <p:spPr bwMode="auto">
            <a:xfrm>
              <a:off x="8085335" y="6188451"/>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a:t>
              </a:r>
              <a:endParaRPr kumimoji="1" lang="en-US" altLang="zh-CN" sz="2600" dirty="0">
                <a:ea typeface="宋体" pitchFamily="2" charset="-122"/>
              </a:endParaRPr>
            </a:p>
          </p:txBody>
        </p:sp>
        <p:sp>
          <p:nvSpPr>
            <p:cNvPr id="76" name="Text Box 30"/>
            <p:cNvSpPr txBox="1">
              <a:spLocks noChangeArrowheads="1"/>
            </p:cNvSpPr>
            <p:nvPr/>
          </p:nvSpPr>
          <p:spPr bwMode="auto">
            <a:xfrm>
              <a:off x="6726267" y="5948397"/>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grpSp>
      <p:sp>
        <p:nvSpPr>
          <p:cNvPr id="78" name="Line 15"/>
          <p:cNvSpPr>
            <a:spLocks noChangeShapeType="1"/>
          </p:cNvSpPr>
          <p:nvPr/>
        </p:nvSpPr>
        <p:spPr bwMode="auto">
          <a:xfrm flipH="1">
            <a:off x="3914766" y="3867156"/>
            <a:ext cx="424428" cy="780984"/>
          </a:xfrm>
          <a:prstGeom prst="line">
            <a:avLst/>
          </a:prstGeom>
          <a:noFill/>
          <a:ln w="28575">
            <a:solidFill>
              <a:schemeClr val="tx1"/>
            </a:solidFill>
            <a:prstDash val="sysDash"/>
            <a:round/>
            <a:headEnd/>
            <a:tailEnd/>
          </a:ln>
          <a:effectLst/>
        </p:spPr>
        <p:txBody>
          <a:bodyPr wrap="none" anchor="ctr"/>
          <a:lstStyle/>
          <a:p>
            <a:endParaRPr lang="zh-CN" altLang="en-US"/>
          </a:p>
        </p:txBody>
      </p:sp>
      <p:sp>
        <p:nvSpPr>
          <p:cNvPr id="95" name="Line 15"/>
          <p:cNvSpPr>
            <a:spLocks noChangeShapeType="1"/>
          </p:cNvSpPr>
          <p:nvPr/>
        </p:nvSpPr>
        <p:spPr bwMode="auto">
          <a:xfrm flipH="1" flipV="1">
            <a:off x="3476610" y="3867156"/>
            <a:ext cx="949338" cy="45719"/>
          </a:xfrm>
          <a:prstGeom prst="line">
            <a:avLst/>
          </a:prstGeom>
          <a:noFill/>
          <a:ln w="28575">
            <a:solidFill>
              <a:schemeClr val="tx1"/>
            </a:solidFill>
            <a:prstDash val="sysDash"/>
            <a:round/>
            <a:headEnd/>
            <a:tailEnd/>
          </a:ln>
          <a:effectLst/>
        </p:spPr>
        <p:txBody>
          <a:bodyPr wrap="none" anchor="ctr"/>
          <a:lstStyle/>
          <a:p>
            <a:endParaRPr lang="zh-CN" altLang="en-US"/>
          </a:p>
        </p:txBody>
      </p:sp>
      <p:sp>
        <p:nvSpPr>
          <p:cNvPr id="96" name="Text Box 30"/>
          <p:cNvSpPr txBox="1">
            <a:spLocks noChangeArrowheads="1"/>
          </p:cNvSpPr>
          <p:nvPr/>
        </p:nvSpPr>
        <p:spPr bwMode="auto">
          <a:xfrm>
            <a:off x="3695688" y="3429000"/>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sp>
        <p:nvSpPr>
          <p:cNvPr id="97" name="Text Box 30"/>
          <p:cNvSpPr txBox="1">
            <a:spLocks noChangeArrowheads="1"/>
          </p:cNvSpPr>
          <p:nvPr/>
        </p:nvSpPr>
        <p:spPr bwMode="auto">
          <a:xfrm>
            <a:off x="4075206" y="4141376"/>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cxnSp>
        <p:nvCxnSpPr>
          <p:cNvPr id="99" name="直接连接符 98"/>
          <p:cNvCxnSpPr/>
          <p:nvPr/>
        </p:nvCxnSpPr>
        <p:spPr>
          <a:xfrm rot="5400000">
            <a:off x="3695688" y="4305312"/>
            <a:ext cx="4527612" cy="1588"/>
          </a:xfrm>
          <a:prstGeom prst="line">
            <a:avLst/>
          </a:prstGeom>
          <a:ln w="28575">
            <a:solidFill>
              <a:srgbClr val="FFFF00"/>
            </a:solidFill>
            <a:prstDash val="dash"/>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462461" y="5619780"/>
            <a:ext cx="1497033" cy="1200329"/>
          </a:xfrm>
          <a:prstGeom prst="rect">
            <a:avLst/>
          </a:prstGeom>
          <a:noFill/>
        </p:spPr>
        <p:txBody>
          <a:bodyPr wrap="square" rtlCol="0">
            <a:spAutoFit/>
          </a:bodyPr>
          <a:lstStyle/>
          <a:p>
            <a:r>
              <a:rPr lang="zh-CN" altLang="en-US" sz="2400" dirty="0" smtClean="0">
                <a:solidFill>
                  <a:srgbClr val="FFFF00"/>
                </a:solidFill>
              </a:rPr>
              <a:t>两种不同的最小生成树</a:t>
            </a:r>
            <a:endParaRPr lang="zh-CN" altLang="en-US" sz="2400" dirty="0">
              <a:solidFill>
                <a:srgbClr val="FFFF00"/>
              </a:solidFill>
            </a:endParaRPr>
          </a:p>
        </p:txBody>
      </p:sp>
      <p:sp>
        <p:nvSpPr>
          <p:cNvPr id="86" name="灯片编号占位符 85"/>
          <p:cNvSpPr>
            <a:spLocks noGrp="1"/>
          </p:cNvSpPr>
          <p:nvPr>
            <p:ph type="sldNum" sz="quarter" idx="12"/>
          </p:nvPr>
        </p:nvSpPr>
        <p:spPr/>
        <p:txBody>
          <a:bodyPr/>
          <a:lstStyle/>
          <a:p>
            <a:fld id="{A17EA50A-922D-41E6-B4A1-D010480F0D51}" type="slidenum">
              <a:rPr lang="en-US" altLang="zh-CN" smtClean="0"/>
              <a:pPr/>
              <a:t>40</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1249317" y="0"/>
            <a:ext cx="6781800" cy="1287463"/>
          </a:xfrm>
        </p:spPr>
        <p:txBody>
          <a:bodyPr/>
          <a:lstStyle/>
          <a:p>
            <a:pPr algn="ctr"/>
            <a:r>
              <a:rPr lang="zh-CN" altLang="en-US" sz="4000" dirty="0">
                <a:latin typeface="华文新魏" pitchFamily="2" charset="-122"/>
                <a:ea typeface="华文新魏" pitchFamily="2" charset="-122"/>
              </a:rPr>
              <a:t>克鲁斯卡尔 </a:t>
            </a:r>
            <a:r>
              <a:rPr lang="en-US" altLang="zh-CN" sz="4000" dirty="0">
                <a:latin typeface="华文新魏" pitchFamily="2" charset="-122"/>
                <a:ea typeface="华文新魏" pitchFamily="2" charset="-122"/>
              </a:rPr>
              <a:t>(</a:t>
            </a:r>
            <a:r>
              <a:rPr lang="en-US" altLang="zh-CN" sz="4000" dirty="0" err="1">
                <a:latin typeface="华文新魏" pitchFamily="2" charset="-122"/>
                <a:ea typeface="华文新魏" pitchFamily="2" charset="-122"/>
              </a:rPr>
              <a:t>Kruskal</a:t>
            </a:r>
            <a:r>
              <a:rPr lang="en-US" altLang="zh-CN" sz="4000" dirty="0">
                <a:latin typeface="华文新魏" pitchFamily="2" charset="-122"/>
                <a:ea typeface="华文新魏" pitchFamily="2" charset="-122"/>
              </a:rPr>
              <a:t>) </a:t>
            </a:r>
            <a:r>
              <a:rPr lang="zh-CN" altLang="en-US" sz="4000" dirty="0">
                <a:latin typeface="华文新魏" pitchFamily="2" charset="-122"/>
                <a:ea typeface="华文新魏" pitchFamily="2" charset="-122"/>
              </a:rPr>
              <a:t>算法</a:t>
            </a:r>
          </a:p>
        </p:txBody>
      </p:sp>
      <p:sp>
        <p:nvSpPr>
          <p:cNvPr id="382979" name="Rectangle 3"/>
          <p:cNvSpPr>
            <a:spLocks noGrp="1" noChangeArrowheads="1"/>
          </p:cNvSpPr>
          <p:nvPr>
            <p:ph idx="1"/>
          </p:nvPr>
        </p:nvSpPr>
        <p:spPr>
          <a:xfrm>
            <a:off x="263466" y="1055655"/>
            <a:ext cx="8653581" cy="5578508"/>
          </a:xfrm>
        </p:spPr>
        <p:txBody>
          <a:bodyPr>
            <a:normAutofit lnSpcReduction="10000"/>
          </a:bodyPr>
          <a:lstStyle/>
          <a:p>
            <a:pPr>
              <a:lnSpc>
                <a:spcPct val="105000"/>
              </a:lnSpc>
              <a:buClr>
                <a:srgbClr val="FFFFFF"/>
              </a:buClr>
              <a:buSzPct val="50000"/>
            </a:pPr>
            <a:r>
              <a:rPr lang="zh-CN" altLang="en-US" sz="3000" b="1" dirty="0">
                <a:latin typeface="Times New Roman" pitchFamily="18" charset="0"/>
                <a:ea typeface="仿宋_GB2312"/>
              </a:rPr>
              <a:t>克鲁斯卡尔算法的基本思想：</a:t>
            </a:r>
          </a:p>
          <a:p>
            <a:pPr>
              <a:lnSpc>
                <a:spcPct val="105000"/>
              </a:lnSpc>
              <a:buClr>
                <a:srgbClr val="FFFFFF"/>
              </a:buClr>
              <a:buSzPct val="50000"/>
              <a:buFont typeface="Wingdings" pitchFamily="2" charset="2"/>
              <a:buNone/>
            </a:pPr>
            <a:r>
              <a:rPr lang="zh-CN" altLang="en-US" sz="3000" b="1" dirty="0">
                <a:latin typeface="Times New Roman" pitchFamily="18" charset="0"/>
                <a:ea typeface="仿宋_GB2312"/>
              </a:rPr>
              <a:t>	设有一个有 </a:t>
            </a:r>
            <a:r>
              <a:rPr lang="en-US" altLang="zh-CN" sz="3000" b="1" dirty="0">
                <a:latin typeface="Times New Roman" pitchFamily="18" charset="0"/>
                <a:ea typeface="仿宋_GB2312"/>
              </a:rPr>
              <a:t>n </a:t>
            </a:r>
            <a:r>
              <a:rPr lang="zh-CN" altLang="en-US" sz="3000" b="1" dirty="0">
                <a:latin typeface="Times New Roman" pitchFamily="18" charset="0"/>
                <a:ea typeface="仿宋_GB2312"/>
              </a:rPr>
              <a:t>个顶点的连通网络 </a:t>
            </a:r>
            <a:r>
              <a:rPr lang="en-US" altLang="zh-CN" sz="3000" b="1" dirty="0">
                <a:latin typeface="Times New Roman" pitchFamily="18" charset="0"/>
                <a:ea typeface="仿宋_GB2312"/>
              </a:rPr>
              <a:t>N = { V, E </a:t>
            </a:r>
            <a:r>
              <a:rPr lang="en-US" altLang="zh-CN" sz="3000" b="1" dirty="0" smtClean="0">
                <a:latin typeface="Times New Roman" pitchFamily="18" charset="0"/>
                <a:ea typeface="仿宋_GB2312"/>
              </a:rPr>
              <a:t>}</a:t>
            </a:r>
          </a:p>
          <a:p>
            <a:pPr marL="550926" indent="-514350">
              <a:lnSpc>
                <a:spcPct val="105000"/>
              </a:lnSpc>
              <a:buClr>
                <a:srgbClr val="FFFFFF"/>
              </a:buClr>
              <a:buFont typeface="+mj-lt"/>
              <a:buAutoNum type="arabicPeriod"/>
            </a:pPr>
            <a:r>
              <a:rPr lang="zh-CN" altLang="en-US" sz="3000" b="1" dirty="0" smtClean="0">
                <a:latin typeface="Times New Roman" pitchFamily="18" charset="0"/>
                <a:ea typeface="仿宋_GB2312"/>
              </a:rPr>
              <a:t>最初</a:t>
            </a:r>
            <a:r>
              <a:rPr lang="zh-CN" altLang="en-US" sz="3000" b="1" dirty="0">
                <a:latin typeface="Times New Roman" pitchFamily="18" charset="0"/>
                <a:ea typeface="仿宋_GB2312"/>
              </a:rPr>
              <a:t>先构造一个只有 </a:t>
            </a:r>
            <a:r>
              <a:rPr lang="en-US" altLang="zh-CN" sz="3000" b="1" dirty="0">
                <a:latin typeface="Times New Roman" pitchFamily="18" charset="0"/>
                <a:ea typeface="仿宋_GB2312"/>
              </a:rPr>
              <a:t>n </a:t>
            </a:r>
            <a:r>
              <a:rPr lang="zh-CN" altLang="en-US" sz="3000" b="1" dirty="0">
                <a:latin typeface="Times New Roman" pitchFamily="18" charset="0"/>
                <a:ea typeface="仿宋_GB2312"/>
              </a:rPr>
              <a:t>个顶点</a:t>
            </a:r>
            <a:r>
              <a:rPr lang="en-US" altLang="zh-CN" sz="3000" b="1" dirty="0">
                <a:latin typeface="Times New Roman" pitchFamily="18" charset="0"/>
                <a:ea typeface="仿宋_GB2312"/>
              </a:rPr>
              <a:t>, </a:t>
            </a:r>
            <a:r>
              <a:rPr lang="zh-CN" altLang="en-US" sz="3000" b="1" dirty="0">
                <a:latin typeface="Times New Roman" pitchFamily="18" charset="0"/>
                <a:ea typeface="仿宋_GB2312"/>
              </a:rPr>
              <a:t>没有边的非连通图 </a:t>
            </a:r>
            <a:r>
              <a:rPr lang="en-US" altLang="zh-CN" sz="3000" b="1" dirty="0">
                <a:latin typeface="Times New Roman" pitchFamily="18" charset="0"/>
                <a:ea typeface="仿宋_GB2312"/>
              </a:rPr>
              <a:t>T = { V, </a:t>
            </a:r>
            <a:r>
              <a:rPr lang="en-US" altLang="zh-CN" sz="3000" b="1" dirty="0">
                <a:latin typeface="Times New Roman" pitchFamily="18" charset="0"/>
                <a:ea typeface="仿宋_GB2312"/>
                <a:sym typeface="Symbol" pitchFamily="18" charset="2"/>
              </a:rPr>
              <a:t></a:t>
            </a:r>
            <a:r>
              <a:rPr lang="en-US" altLang="zh-CN" sz="3000" b="1" dirty="0">
                <a:latin typeface="Times New Roman" pitchFamily="18" charset="0"/>
                <a:ea typeface="仿宋_GB2312"/>
              </a:rPr>
              <a:t> },  </a:t>
            </a:r>
            <a:r>
              <a:rPr lang="zh-CN" altLang="en-US" sz="3000" b="1" dirty="0">
                <a:latin typeface="Times New Roman" pitchFamily="18" charset="0"/>
                <a:ea typeface="仿宋_GB2312"/>
              </a:rPr>
              <a:t>图中每个顶点自成一个连通分量</a:t>
            </a:r>
            <a:r>
              <a:rPr lang="zh-CN" altLang="en-US" sz="3000" b="1" dirty="0" smtClean="0">
                <a:latin typeface="Times New Roman" pitchFamily="18" charset="0"/>
                <a:ea typeface="仿宋_GB2312"/>
              </a:rPr>
              <a:t>。</a:t>
            </a:r>
            <a:endParaRPr lang="en-US" altLang="zh-CN" sz="3000" b="1" dirty="0" smtClean="0">
              <a:latin typeface="Times New Roman" pitchFamily="18" charset="0"/>
              <a:ea typeface="仿宋_GB2312"/>
            </a:endParaRPr>
          </a:p>
          <a:p>
            <a:pPr marL="550926" indent="-514350">
              <a:lnSpc>
                <a:spcPct val="105000"/>
              </a:lnSpc>
              <a:buClr>
                <a:srgbClr val="FFFFFF"/>
              </a:buClr>
              <a:buFont typeface="+mj-lt"/>
              <a:buAutoNum type="arabicPeriod"/>
            </a:pPr>
            <a:r>
              <a:rPr lang="zh-CN" altLang="en-US" sz="3000" b="1" dirty="0" smtClean="0">
                <a:latin typeface="Times New Roman" pitchFamily="18" charset="0"/>
                <a:ea typeface="仿宋_GB2312"/>
              </a:rPr>
              <a:t>当</a:t>
            </a:r>
            <a:r>
              <a:rPr lang="zh-CN" altLang="en-US" sz="3000" b="1" dirty="0">
                <a:latin typeface="Times New Roman" pitchFamily="18" charset="0"/>
                <a:ea typeface="仿宋_GB2312"/>
              </a:rPr>
              <a:t>在 </a:t>
            </a:r>
            <a:r>
              <a:rPr lang="en-US" altLang="zh-CN" sz="3000" b="1" dirty="0">
                <a:latin typeface="Times New Roman" pitchFamily="18" charset="0"/>
                <a:ea typeface="仿宋_GB2312"/>
              </a:rPr>
              <a:t>E </a:t>
            </a:r>
            <a:r>
              <a:rPr lang="zh-CN" altLang="en-US" sz="3000" b="1" dirty="0">
                <a:latin typeface="Times New Roman" pitchFamily="18" charset="0"/>
                <a:ea typeface="仿宋_GB2312"/>
              </a:rPr>
              <a:t>中选到一条具有最小权值的边时</a:t>
            </a:r>
            <a:r>
              <a:rPr lang="en-US" altLang="zh-CN" sz="3000" b="1" dirty="0">
                <a:latin typeface="Times New Roman" pitchFamily="18" charset="0"/>
                <a:ea typeface="仿宋_GB2312"/>
              </a:rPr>
              <a:t>, </a:t>
            </a:r>
            <a:r>
              <a:rPr lang="zh-CN" altLang="en-US" sz="3000" b="1" dirty="0">
                <a:latin typeface="Times New Roman" pitchFamily="18" charset="0"/>
                <a:ea typeface="仿宋_GB2312"/>
              </a:rPr>
              <a:t>若该边的两个顶点落在不同的连通分量上，则将此边加入到 </a:t>
            </a:r>
            <a:r>
              <a:rPr lang="en-US" altLang="zh-CN" sz="3000" b="1" dirty="0">
                <a:latin typeface="Times New Roman" pitchFamily="18" charset="0"/>
                <a:ea typeface="仿宋_GB2312"/>
              </a:rPr>
              <a:t>T </a:t>
            </a:r>
            <a:r>
              <a:rPr lang="zh-CN" altLang="en-US" sz="3000" b="1" dirty="0">
                <a:latin typeface="Times New Roman" pitchFamily="18" charset="0"/>
                <a:ea typeface="仿宋_GB2312"/>
              </a:rPr>
              <a:t>中</a:t>
            </a:r>
            <a:r>
              <a:rPr lang="en-US" altLang="zh-CN" sz="3000" b="1" dirty="0">
                <a:latin typeface="Times New Roman" pitchFamily="18" charset="0"/>
                <a:ea typeface="仿宋_GB2312"/>
              </a:rPr>
              <a:t>; </a:t>
            </a:r>
            <a:r>
              <a:rPr lang="zh-CN" altLang="en-US" sz="3000" b="1" dirty="0">
                <a:latin typeface="Times New Roman" pitchFamily="18" charset="0"/>
                <a:ea typeface="仿宋_GB2312"/>
              </a:rPr>
              <a:t>否则将此边舍去，重新选择一条权值最小的边</a:t>
            </a:r>
            <a:r>
              <a:rPr lang="zh-CN" altLang="en-US" sz="3000" b="1" dirty="0" smtClean="0">
                <a:latin typeface="Times New Roman" pitchFamily="18" charset="0"/>
                <a:ea typeface="仿宋_GB2312"/>
              </a:rPr>
              <a:t>。</a:t>
            </a:r>
            <a:endParaRPr lang="en-US" altLang="zh-CN" sz="3000" b="1" dirty="0" smtClean="0">
              <a:latin typeface="Times New Roman" pitchFamily="18" charset="0"/>
              <a:ea typeface="仿宋_GB2312"/>
            </a:endParaRPr>
          </a:p>
          <a:p>
            <a:pPr marL="550926" indent="-514350">
              <a:lnSpc>
                <a:spcPct val="105000"/>
              </a:lnSpc>
              <a:buClr>
                <a:srgbClr val="FFFFFF"/>
              </a:buClr>
              <a:buFont typeface="+mj-lt"/>
              <a:buAutoNum type="arabicPeriod"/>
            </a:pPr>
            <a:r>
              <a:rPr lang="zh-CN" altLang="en-US" sz="3000" b="1" dirty="0" smtClean="0">
                <a:latin typeface="Times New Roman" pitchFamily="18" charset="0"/>
                <a:ea typeface="仿宋_GB2312"/>
              </a:rPr>
              <a:t>如此</a:t>
            </a:r>
            <a:r>
              <a:rPr lang="zh-CN" altLang="en-US" sz="3000" b="1" dirty="0">
                <a:latin typeface="Times New Roman" pitchFamily="18" charset="0"/>
                <a:ea typeface="仿宋_GB2312"/>
              </a:rPr>
              <a:t>重复下去</a:t>
            </a:r>
            <a:r>
              <a:rPr lang="en-US" altLang="zh-CN" sz="3000" b="1" dirty="0">
                <a:latin typeface="Times New Roman" pitchFamily="18" charset="0"/>
                <a:ea typeface="仿宋_GB2312"/>
              </a:rPr>
              <a:t>, </a:t>
            </a:r>
            <a:r>
              <a:rPr lang="zh-CN" altLang="en-US" sz="3000" b="1" dirty="0">
                <a:latin typeface="Times New Roman" pitchFamily="18" charset="0"/>
                <a:ea typeface="仿宋_GB2312"/>
              </a:rPr>
              <a:t>直到所有顶点在同一个连通分量上为止。</a:t>
            </a:r>
          </a:p>
        </p:txBody>
      </p:sp>
      <p:sp>
        <p:nvSpPr>
          <p:cNvPr id="10" name="灯片编号占位符 9"/>
          <p:cNvSpPr>
            <a:spLocks noGrp="1"/>
          </p:cNvSpPr>
          <p:nvPr>
            <p:ph type="sldNum" sz="quarter" idx="12"/>
          </p:nvPr>
        </p:nvSpPr>
        <p:spPr/>
        <p:txBody>
          <a:bodyPr/>
          <a:lstStyle/>
          <a:p>
            <a:fld id="{A17EA50A-922D-41E6-B4A1-D010480F0D51}" type="slidenum">
              <a:rPr lang="en-US" altLang="zh-CN" smtClean="0"/>
              <a:pPr/>
              <a:t>41</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Line 7"/>
          <p:cNvSpPr>
            <a:spLocks noChangeShapeType="1"/>
          </p:cNvSpPr>
          <p:nvPr/>
        </p:nvSpPr>
        <p:spPr bwMode="auto">
          <a:xfrm>
            <a:off x="6507189" y="4779981"/>
            <a:ext cx="495166" cy="780984"/>
          </a:xfrm>
          <a:prstGeom prst="line">
            <a:avLst/>
          </a:prstGeom>
          <a:noFill/>
          <a:ln w="28575">
            <a:solidFill>
              <a:schemeClr val="tx1"/>
            </a:solidFill>
            <a:round/>
            <a:headEnd/>
            <a:tailEnd/>
          </a:ln>
          <a:effectLst/>
        </p:spPr>
        <p:txBody>
          <a:bodyPr wrap="none" anchor="ctr"/>
          <a:lstStyle/>
          <a:p>
            <a:endParaRPr lang="zh-CN" altLang="en-US"/>
          </a:p>
        </p:txBody>
      </p:sp>
      <p:sp>
        <p:nvSpPr>
          <p:cNvPr id="179" name="Line 16"/>
          <p:cNvSpPr>
            <a:spLocks noChangeShapeType="1"/>
          </p:cNvSpPr>
          <p:nvPr/>
        </p:nvSpPr>
        <p:spPr bwMode="auto">
          <a:xfrm flipH="1" flipV="1">
            <a:off x="3622662" y="4679782"/>
            <a:ext cx="438156" cy="793946"/>
          </a:xfrm>
          <a:prstGeom prst="line">
            <a:avLst/>
          </a:prstGeom>
          <a:noFill/>
          <a:ln w="28575">
            <a:solidFill>
              <a:schemeClr val="tx1"/>
            </a:solidFill>
            <a:round/>
            <a:headEnd/>
            <a:tailEnd/>
          </a:ln>
          <a:effectLst/>
        </p:spPr>
        <p:txBody>
          <a:bodyPr wrap="none" anchor="ctr"/>
          <a:lstStyle/>
          <a:p>
            <a:endParaRPr lang="zh-CN" altLang="en-US"/>
          </a:p>
        </p:txBody>
      </p:sp>
      <p:sp>
        <p:nvSpPr>
          <p:cNvPr id="165" name="Line 15"/>
          <p:cNvSpPr>
            <a:spLocks noChangeShapeType="1"/>
          </p:cNvSpPr>
          <p:nvPr/>
        </p:nvSpPr>
        <p:spPr bwMode="auto">
          <a:xfrm flipH="1">
            <a:off x="2271681" y="4597416"/>
            <a:ext cx="424428" cy="780984"/>
          </a:xfrm>
          <a:prstGeom prst="line">
            <a:avLst/>
          </a:prstGeom>
          <a:noFill/>
          <a:ln w="28575">
            <a:solidFill>
              <a:schemeClr val="tx1"/>
            </a:solidFill>
            <a:round/>
            <a:headEnd/>
            <a:tailEnd/>
          </a:ln>
          <a:effectLst/>
        </p:spPr>
        <p:txBody>
          <a:bodyPr wrap="none" anchor="ctr"/>
          <a:lstStyle/>
          <a:p>
            <a:endParaRPr lang="zh-CN" altLang="en-US"/>
          </a:p>
        </p:txBody>
      </p:sp>
      <p:sp>
        <p:nvSpPr>
          <p:cNvPr id="153" name="Line 3"/>
          <p:cNvSpPr>
            <a:spLocks noChangeShapeType="1"/>
          </p:cNvSpPr>
          <p:nvPr/>
        </p:nvSpPr>
        <p:spPr bwMode="auto">
          <a:xfrm flipH="1">
            <a:off x="7982406" y="1457298"/>
            <a:ext cx="606023" cy="762036"/>
          </a:xfrm>
          <a:prstGeom prst="line">
            <a:avLst/>
          </a:prstGeom>
          <a:noFill/>
          <a:ln w="28575">
            <a:solidFill>
              <a:schemeClr val="tx1"/>
            </a:solidFill>
            <a:round/>
            <a:headEnd/>
            <a:tailEnd/>
          </a:ln>
          <a:effectLst/>
        </p:spPr>
        <p:txBody>
          <a:bodyPr wrap="none" anchor="ctr"/>
          <a:lstStyle/>
          <a:p>
            <a:endParaRPr lang="zh-CN" altLang="en-US"/>
          </a:p>
        </p:txBody>
      </p:sp>
      <p:sp>
        <p:nvSpPr>
          <p:cNvPr id="143" name="Line 3"/>
          <p:cNvSpPr>
            <a:spLocks noChangeShapeType="1"/>
          </p:cNvSpPr>
          <p:nvPr/>
        </p:nvSpPr>
        <p:spPr bwMode="auto">
          <a:xfrm flipH="1">
            <a:off x="4405451" y="495776"/>
            <a:ext cx="45719" cy="876312"/>
          </a:xfrm>
          <a:prstGeom prst="line">
            <a:avLst/>
          </a:prstGeom>
          <a:noFill/>
          <a:ln w="28575">
            <a:solidFill>
              <a:schemeClr val="tx1"/>
            </a:solidFill>
            <a:round/>
            <a:headEnd/>
            <a:tailEnd/>
          </a:ln>
          <a:effectLst/>
        </p:spPr>
        <p:txBody>
          <a:bodyPr wrap="none" anchor="ctr"/>
          <a:lstStyle/>
          <a:p>
            <a:endParaRPr lang="zh-CN" altLang="en-US"/>
          </a:p>
        </p:txBody>
      </p:sp>
      <p:sp>
        <p:nvSpPr>
          <p:cNvPr id="102" name="Line 3"/>
          <p:cNvSpPr>
            <a:spLocks noChangeShapeType="1"/>
          </p:cNvSpPr>
          <p:nvPr/>
        </p:nvSpPr>
        <p:spPr bwMode="auto">
          <a:xfrm flipH="1">
            <a:off x="1036354" y="1402605"/>
            <a:ext cx="474669" cy="730260"/>
          </a:xfrm>
          <a:prstGeom prst="line">
            <a:avLst/>
          </a:prstGeom>
          <a:noFill/>
          <a:ln w="28575">
            <a:solidFill>
              <a:schemeClr val="tx1"/>
            </a:solidFill>
            <a:round/>
            <a:headEnd/>
            <a:tailEnd/>
          </a:ln>
          <a:effectLst/>
        </p:spPr>
        <p:txBody>
          <a:bodyPr wrap="none" anchor="ctr"/>
          <a:lstStyle/>
          <a:p>
            <a:endParaRPr lang="zh-CN" altLang="en-US"/>
          </a:p>
        </p:txBody>
      </p:sp>
      <p:sp>
        <p:nvSpPr>
          <p:cNvPr id="103" name="Line 3"/>
          <p:cNvSpPr>
            <a:spLocks noChangeShapeType="1"/>
          </p:cNvSpPr>
          <p:nvPr/>
        </p:nvSpPr>
        <p:spPr bwMode="auto">
          <a:xfrm flipH="1">
            <a:off x="1520229" y="416753"/>
            <a:ext cx="45719" cy="876312"/>
          </a:xfrm>
          <a:prstGeom prst="line">
            <a:avLst/>
          </a:prstGeom>
          <a:noFill/>
          <a:ln w="28575">
            <a:solidFill>
              <a:schemeClr val="tx1"/>
            </a:solidFill>
            <a:round/>
            <a:headEnd/>
            <a:tailEnd/>
          </a:ln>
          <a:effectLst/>
        </p:spPr>
        <p:txBody>
          <a:bodyPr wrap="none" anchor="ctr"/>
          <a:lstStyle/>
          <a:p>
            <a:endParaRPr lang="zh-CN" altLang="en-US"/>
          </a:p>
        </p:txBody>
      </p:sp>
      <p:sp>
        <p:nvSpPr>
          <p:cNvPr id="396386" name="Line 98"/>
          <p:cNvSpPr>
            <a:spLocks noChangeShapeType="1"/>
          </p:cNvSpPr>
          <p:nvPr/>
        </p:nvSpPr>
        <p:spPr bwMode="auto">
          <a:xfrm flipV="1">
            <a:off x="635342" y="417362"/>
            <a:ext cx="803170" cy="803171"/>
          </a:xfrm>
          <a:prstGeom prst="line">
            <a:avLst/>
          </a:prstGeom>
          <a:noFill/>
          <a:ln w="28575">
            <a:solidFill>
              <a:schemeClr val="tx1"/>
            </a:solidFill>
            <a:round/>
            <a:headEnd/>
            <a:tailEnd/>
          </a:ln>
          <a:effectLst/>
        </p:spPr>
        <p:txBody>
          <a:bodyPr wrap="none" anchor="ctr"/>
          <a:lstStyle/>
          <a:p>
            <a:endParaRPr lang="zh-CN" altLang="en-US"/>
          </a:p>
        </p:txBody>
      </p:sp>
      <p:sp>
        <p:nvSpPr>
          <p:cNvPr id="396290" name="Line 2"/>
          <p:cNvSpPr>
            <a:spLocks noChangeShapeType="1"/>
          </p:cNvSpPr>
          <p:nvPr/>
        </p:nvSpPr>
        <p:spPr bwMode="auto">
          <a:xfrm>
            <a:off x="1656621" y="417362"/>
            <a:ext cx="879803" cy="856420"/>
          </a:xfrm>
          <a:prstGeom prst="line">
            <a:avLst/>
          </a:prstGeom>
          <a:noFill/>
          <a:ln w="28575">
            <a:solidFill>
              <a:schemeClr val="tx1"/>
            </a:solidFill>
            <a:round/>
            <a:headEnd/>
            <a:tailEnd/>
          </a:ln>
          <a:effectLst/>
        </p:spPr>
        <p:txBody>
          <a:bodyPr wrap="none" anchor="ctr"/>
          <a:lstStyle/>
          <a:p>
            <a:endParaRPr lang="zh-CN" altLang="en-US"/>
          </a:p>
        </p:txBody>
      </p:sp>
      <p:sp>
        <p:nvSpPr>
          <p:cNvPr id="396291" name="Line 3"/>
          <p:cNvSpPr>
            <a:spLocks noChangeShapeType="1"/>
          </p:cNvSpPr>
          <p:nvPr/>
        </p:nvSpPr>
        <p:spPr bwMode="auto">
          <a:xfrm>
            <a:off x="1546093" y="1344781"/>
            <a:ext cx="424428" cy="709986"/>
          </a:xfrm>
          <a:prstGeom prst="line">
            <a:avLst/>
          </a:prstGeom>
          <a:noFill/>
          <a:ln w="28575">
            <a:solidFill>
              <a:schemeClr val="tx1"/>
            </a:solidFill>
            <a:round/>
            <a:headEnd/>
            <a:tailEnd/>
          </a:ln>
          <a:effectLst/>
        </p:spPr>
        <p:txBody>
          <a:bodyPr wrap="none" anchor="ctr"/>
          <a:lstStyle/>
          <a:p>
            <a:endParaRPr lang="zh-CN" altLang="en-US"/>
          </a:p>
        </p:txBody>
      </p:sp>
      <p:sp>
        <p:nvSpPr>
          <p:cNvPr id="396295" name="Line 7"/>
          <p:cNvSpPr>
            <a:spLocks noChangeShapeType="1"/>
          </p:cNvSpPr>
          <p:nvPr/>
        </p:nvSpPr>
        <p:spPr bwMode="auto">
          <a:xfrm>
            <a:off x="485024" y="1344781"/>
            <a:ext cx="495166" cy="780984"/>
          </a:xfrm>
          <a:prstGeom prst="line">
            <a:avLst/>
          </a:prstGeom>
          <a:noFill/>
          <a:ln w="28575">
            <a:solidFill>
              <a:schemeClr val="tx1"/>
            </a:solidFill>
            <a:round/>
            <a:headEnd/>
            <a:tailEnd/>
          </a:ln>
          <a:effectLst/>
        </p:spPr>
        <p:txBody>
          <a:bodyPr wrap="none" anchor="ctr"/>
          <a:lstStyle/>
          <a:p>
            <a:endParaRPr lang="zh-CN" altLang="en-US"/>
          </a:p>
        </p:txBody>
      </p:sp>
      <p:sp>
        <p:nvSpPr>
          <p:cNvPr id="396297" name="Line 9"/>
          <p:cNvSpPr>
            <a:spLocks noChangeShapeType="1"/>
          </p:cNvSpPr>
          <p:nvPr/>
        </p:nvSpPr>
        <p:spPr bwMode="auto">
          <a:xfrm>
            <a:off x="1192403" y="2196764"/>
            <a:ext cx="636641" cy="0"/>
          </a:xfrm>
          <a:prstGeom prst="line">
            <a:avLst/>
          </a:prstGeom>
          <a:noFill/>
          <a:ln w="28575">
            <a:solidFill>
              <a:schemeClr val="tx1"/>
            </a:solidFill>
            <a:round/>
            <a:headEnd/>
            <a:tailEnd/>
          </a:ln>
          <a:effectLst/>
        </p:spPr>
        <p:txBody>
          <a:bodyPr wrap="none" anchor="ctr"/>
          <a:lstStyle/>
          <a:p>
            <a:endParaRPr lang="zh-CN" altLang="en-US"/>
          </a:p>
        </p:txBody>
      </p:sp>
      <p:sp>
        <p:nvSpPr>
          <p:cNvPr id="396303" name="Line 15"/>
          <p:cNvSpPr>
            <a:spLocks noChangeShapeType="1"/>
          </p:cNvSpPr>
          <p:nvPr/>
        </p:nvSpPr>
        <p:spPr bwMode="auto">
          <a:xfrm flipH="1">
            <a:off x="2111997" y="1415779"/>
            <a:ext cx="424428" cy="780984"/>
          </a:xfrm>
          <a:prstGeom prst="line">
            <a:avLst/>
          </a:prstGeom>
          <a:noFill/>
          <a:ln w="28575">
            <a:solidFill>
              <a:schemeClr val="tx1"/>
            </a:solidFill>
            <a:round/>
            <a:headEnd/>
            <a:tailEnd/>
          </a:ln>
          <a:effectLst/>
        </p:spPr>
        <p:txBody>
          <a:bodyPr wrap="none" anchor="ctr"/>
          <a:lstStyle/>
          <a:p>
            <a:endParaRPr lang="zh-CN" altLang="en-US"/>
          </a:p>
        </p:txBody>
      </p:sp>
      <p:sp>
        <p:nvSpPr>
          <p:cNvPr id="396304" name="Line 16"/>
          <p:cNvSpPr>
            <a:spLocks noChangeShapeType="1"/>
          </p:cNvSpPr>
          <p:nvPr/>
        </p:nvSpPr>
        <p:spPr bwMode="auto">
          <a:xfrm flipH="1">
            <a:off x="524814" y="1319635"/>
            <a:ext cx="2080874" cy="45853"/>
          </a:xfrm>
          <a:prstGeom prst="line">
            <a:avLst/>
          </a:prstGeom>
          <a:noFill/>
          <a:ln w="28575">
            <a:solidFill>
              <a:schemeClr val="tx1"/>
            </a:solidFill>
            <a:round/>
            <a:headEnd/>
            <a:tailEnd/>
          </a:ln>
          <a:effectLst/>
        </p:spPr>
        <p:txBody>
          <a:bodyPr wrap="none" anchor="ctr"/>
          <a:lstStyle/>
          <a:p>
            <a:endParaRPr lang="zh-CN" altLang="en-US"/>
          </a:p>
        </p:txBody>
      </p:sp>
      <p:sp>
        <p:nvSpPr>
          <p:cNvPr id="396305" name="Oval 17" descr="羊皮纸"/>
          <p:cNvSpPr>
            <a:spLocks noChangeArrowheads="1"/>
          </p:cNvSpPr>
          <p:nvPr/>
        </p:nvSpPr>
        <p:spPr bwMode="auto">
          <a:xfrm>
            <a:off x="272810" y="1131785"/>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2</a:t>
            </a:r>
            <a:endParaRPr kumimoji="1" lang="en-US" altLang="zh-CN" sz="2400" dirty="0">
              <a:ea typeface="宋体" pitchFamily="2" charset="-122"/>
            </a:endParaRPr>
          </a:p>
        </p:txBody>
      </p:sp>
      <p:sp>
        <p:nvSpPr>
          <p:cNvPr id="396307" name="Oval 19" descr="羊皮纸"/>
          <p:cNvSpPr>
            <a:spLocks noChangeArrowheads="1"/>
          </p:cNvSpPr>
          <p:nvPr/>
        </p:nvSpPr>
        <p:spPr bwMode="auto">
          <a:xfrm>
            <a:off x="767976" y="1983768"/>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5</a:t>
            </a:r>
            <a:endParaRPr kumimoji="1" lang="en-US" altLang="zh-CN" sz="2400" dirty="0">
              <a:ea typeface="宋体" pitchFamily="2" charset="-122"/>
            </a:endParaRPr>
          </a:p>
        </p:txBody>
      </p:sp>
      <p:sp>
        <p:nvSpPr>
          <p:cNvPr id="396308" name="Oval 20" descr="羊皮纸"/>
          <p:cNvSpPr>
            <a:spLocks noChangeArrowheads="1"/>
          </p:cNvSpPr>
          <p:nvPr/>
        </p:nvSpPr>
        <p:spPr bwMode="auto">
          <a:xfrm>
            <a:off x="1333879" y="1131785"/>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3</a:t>
            </a:r>
            <a:endParaRPr kumimoji="1" lang="en-US" altLang="zh-CN" sz="2400" dirty="0">
              <a:ea typeface="宋体" pitchFamily="2" charset="-122"/>
            </a:endParaRPr>
          </a:p>
        </p:txBody>
      </p:sp>
      <p:sp>
        <p:nvSpPr>
          <p:cNvPr id="396309" name="Oval 21" descr="羊皮纸"/>
          <p:cNvSpPr>
            <a:spLocks noChangeArrowheads="1"/>
          </p:cNvSpPr>
          <p:nvPr/>
        </p:nvSpPr>
        <p:spPr bwMode="auto">
          <a:xfrm>
            <a:off x="1327984" y="161471"/>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FF0000"/>
                </a:solidFill>
                <a:ea typeface="宋体" pitchFamily="2" charset="-122"/>
              </a:rPr>
              <a:t>1</a:t>
            </a:r>
            <a:endParaRPr kumimoji="1" lang="en-US" altLang="zh-CN" sz="2400" dirty="0">
              <a:solidFill>
                <a:srgbClr val="FF0000"/>
              </a:solidFill>
              <a:ea typeface="宋体" pitchFamily="2" charset="-122"/>
            </a:endParaRPr>
          </a:p>
        </p:txBody>
      </p:sp>
      <p:sp>
        <p:nvSpPr>
          <p:cNvPr id="396310" name="Oval 22" descr="羊皮纸"/>
          <p:cNvSpPr>
            <a:spLocks noChangeArrowheads="1"/>
          </p:cNvSpPr>
          <p:nvPr/>
        </p:nvSpPr>
        <p:spPr bwMode="auto">
          <a:xfrm>
            <a:off x="1829045" y="1983768"/>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6</a:t>
            </a:r>
            <a:endParaRPr kumimoji="1" lang="en-US" altLang="zh-CN" sz="2400" dirty="0">
              <a:ea typeface="宋体" pitchFamily="2" charset="-122"/>
            </a:endParaRPr>
          </a:p>
        </p:txBody>
      </p:sp>
      <p:sp>
        <p:nvSpPr>
          <p:cNvPr id="396311" name="Oval 23" descr="羊皮纸"/>
          <p:cNvSpPr>
            <a:spLocks noChangeArrowheads="1"/>
          </p:cNvSpPr>
          <p:nvPr/>
        </p:nvSpPr>
        <p:spPr bwMode="auto">
          <a:xfrm flipH="1">
            <a:off x="2394948" y="1131785"/>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4</a:t>
            </a:r>
            <a:endParaRPr kumimoji="1" lang="en-US" altLang="zh-CN" sz="2400" dirty="0">
              <a:ea typeface="宋体" pitchFamily="2" charset="-122"/>
            </a:endParaRPr>
          </a:p>
        </p:txBody>
      </p:sp>
      <p:sp>
        <p:nvSpPr>
          <p:cNvPr id="396314" name="Text Box 26"/>
          <p:cNvSpPr txBox="1">
            <a:spLocks noChangeArrowheads="1"/>
          </p:cNvSpPr>
          <p:nvPr/>
        </p:nvSpPr>
        <p:spPr bwMode="auto">
          <a:xfrm>
            <a:off x="6434163" y="5035572"/>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3</a:t>
            </a:r>
            <a:endParaRPr kumimoji="1" lang="en-US" altLang="zh-CN" sz="2600" dirty="0">
              <a:ea typeface="宋体" pitchFamily="2" charset="-122"/>
            </a:endParaRPr>
          </a:p>
        </p:txBody>
      </p:sp>
      <p:sp>
        <p:nvSpPr>
          <p:cNvPr id="396315" name="Text Box 27"/>
          <p:cNvSpPr txBox="1">
            <a:spLocks noChangeArrowheads="1"/>
          </p:cNvSpPr>
          <p:nvPr/>
        </p:nvSpPr>
        <p:spPr bwMode="auto">
          <a:xfrm>
            <a:off x="1263141" y="600775"/>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a:t>
            </a:r>
            <a:endParaRPr kumimoji="1" lang="en-US" altLang="zh-CN" sz="2600" dirty="0">
              <a:ea typeface="宋体" pitchFamily="2" charset="-122"/>
            </a:endParaRPr>
          </a:p>
        </p:txBody>
      </p:sp>
      <p:sp>
        <p:nvSpPr>
          <p:cNvPr id="396316" name="Text Box 28"/>
          <p:cNvSpPr txBox="1">
            <a:spLocks noChangeArrowheads="1"/>
          </p:cNvSpPr>
          <p:nvPr/>
        </p:nvSpPr>
        <p:spPr bwMode="auto">
          <a:xfrm>
            <a:off x="999348" y="1454237"/>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6</a:t>
            </a:r>
            <a:endParaRPr kumimoji="1" lang="en-US" altLang="zh-CN" sz="2600" dirty="0">
              <a:ea typeface="宋体" pitchFamily="2" charset="-122"/>
            </a:endParaRPr>
          </a:p>
        </p:txBody>
      </p:sp>
      <p:sp>
        <p:nvSpPr>
          <p:cNvPr id="396317" name="Text Box 29"/>
          <p:cNvSpPr txBox="1">
            <a:spLocks noChangeArrowheads="1"/>
          </p:cNvSpPr>
          <p:nvPr/>
        </p:nvSpPr>
        <p:spPr bwMode="auto">
          <a:xfrm>
            <a:off x="1378090" y="2133161"/>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6</a:t>
            </a:r>
            <a:endParaRPr kumimoji="1" lang="en-US" altLang="zh-CN" sz="2600" dirty="0">
              <a:ea typeface="宋体" pitchFamily="2" charset="-122"/>
            </a:endParaRPr>
          </a:p>
        </p:txBody>
      </p:sp>
      <p:sp>
        <p:nvSpPr>
          <p:cNvPr id="396318" name="Text Box 30"/>
          <p:cNvSpPr txBox="1">
            <a:spLocks noChangeArrowheads="1"/>
          </p:cNvSpPr>
          <p:nvPr/>
        </p:nvSpPr>
        <p:spPr bwMode="auto">
          <a:xfrm>
            <a:off x="2167997" y="452861"/>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sp>
        <p:nvSpPr>
          <p:cNvPr id="396319" name="Text Box 31"/>
          <p:cNvSpPr txBox="1">
            <a:spLocks noChangeArrowheads="1"/>
          </p:cNvSpPr>
          <p:nvPr/>
        </p:nvSpPr>
        <p:spPr bwMode="auto">
          <a:xfrm>
            <a:off x="1780412" y="1439446"/>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4</a:t>
            </a:r>
            <a:endParaRPr kumimoji="1" lang="en-US" altLang="zh-CN" sz="2600" dirty="0">
              <a:ea typeface="宋体" pitchFamily="2" charset="-122"/>
            </a:endParaRPr>
          </a:p>
        </p:txBody>
      </p:sp>
      <p:sp>
        <p:nvSpPr>
          <p:cNvPr id="396338" name="Text Box 50"/>
          <p:cNvSpPr txBox="1">
            <a:spLocks noChangeArrowheads="1"/>
          </p:cNvSpPr>
          <p:nvPr/>
        </p:nvSpPr>
        <p:spPr bwMode="auto">
          <a:xfrm>
            <a:off x="998731" y="2484048"/>
            <a:ext cx="7188056" cy="579822"/>
          </a:xfrm>
          <a:prstGeom prst="rect">
            <a:avLst/>
          </a:prstGeom>
          <a:noFill/>
          <a:ln w="9525">
            <a:noFill/>
            <a:miter lim="800000"/>
            <a:headEnd/>
            <a:tailEnd/>
          </a:ln>
          <a:effectLst/>
        </p:spPr>
        <p:txBody>
          <a:bodyPr wrap="square">
            <a:spAutoFit/>
          </a:bodyPr>
          <a:lstStyle/>
          <a:p>
            <a:pPr algn="l"/>
            <a:r>
              <a:rPr kumimoji="1" lang="zh-CN" altLang="en-US" sz="3200" dirty="0">
                <a:ea typeface="隶书" pitchFamily="49" charset="-122"/>
              </a:rPr>
              <a:t>原图                       </a:t>
            </a:r>
            <a:r>
              <a:rPr kumimoji="1" lang="en-US" altLang="zh-CN" sz="2800" b="1" dirty="0">
                <a:ea typeface="宋体" pitchFamily="2" charset="-122"/>
              </a:rPr>
              <a:t>(a)</a:t>
            </a:r>
            <a:r>
              <a:rPr kumimoji="1" lang="en-US" altLang="zh-CN" sz="3200" b="1" dirty="0">
                <a:ea typeface="宋体" pitchFamily="2" charset="-122"/>
              </a:rPr>
              <a:t>                        </a:t>
            </a:r>
            <a:r>
              <a:rPr kumimoji="1" lang="en-US" altLang="zh-CN" sz="2800" b="1" dirty="0">
                <a:ea typeface="宋体" pitchFamily="2" charset="-122"/>
              </a:rPr>
              <a:t>(b)</a:t>
            </a:r>
            <a:endParaRPr kumimoji="1" lang="en-US" altLang="zh-CN" sz="2800" dirty="0">
              <a:ea typeface="宋体" pitchFamily="2" charset="-122"/>
            </a:endParaRPr>
          </a:p>
        </p:txBody>
      </p:sp>
      <p:sp>
        <p:nvSpPr>
          <p:cNvPr id="396348" name="Text Box 60"/>
          <p:cNvSpPr txBox="1">
            <a:spLocks noChangeArrowheads="1"/>
          </p:cNvSpPr>
          <p:nvPr/>
        </p:nvSpPr>
        <p:spPr bwMode="auto">
          <a:xfrm>
            <a:off x="1176290" y="5887973"/>
            <a:ext cx="6544065" cy="519177"/>
          </a:xfrm>
          <a:prstGeom prst="rect">
            <a:avLst/>
          </a:prstGeom>
          <a:noFill/>
          <a:ln w="9525">
            <a:noFill/>
            <a:miter lim="800000"/>
            <a:headEnd/>
            <a:tailEnd/>
          </a:ln>
          <a:effectLst/>
        </p:spPr>
        <p:txBody>
          <a:bodyPr wrap="square">
            <a:spAutoFit/>
          </a:bodyPr>
          <a:lstStyle/>
          <a:p>
            <a:pPr algn="l"/>
            <a:r>
              <a:rPr kumimoji="1" lang="en-US" altLang="zh-CN" sz="2800" b="1" dirty="0">
                <a:ea typeface="宋体" pitchFamily="2" charset="-122"/>
              </a:rPr>
              <a:t>(c)                            (d)                   </a:t>
            </a:r>
            <a:r>
              <a:rPr kumimoji="1" lang="en-US" altLang="zh-CN" sz="2800" b="1" dirty="0" smtClean="0">
                <a:ea typeface="宋体" pitchFamily="2" charset="-122"/>
              </a:rPr>
              <a:t>     </a:t>
            </a:r>
            <a:r>
              <a:rPr kumimoji="1" lang="en-US" altLang="zh-CN" sz="2800" b="1" dirty="0">
                <a:ea typeface="宋体" pitchFamily="2" charset="-122"/>
              </a:rPr>
              <a:t>(e</a:t>
            </a:r>
            <a:r>
              <a:rPr kumimoji="1" lang="en-US" altLang="zh-CN" sz="2800" b="1" dirty="0" smtClean="0">
                <a:ea typeface="宋体" pitchFamily="2" charset="-122"/>
              </a:rPr>
              <a:t>)</a:t>
            </a:r>
            <a:endParaRPr kumimoji="1" lang="en-US" altLang="zh-CN" sz="2800" dirty="0">
              <a:ea typeface="宋体" pitchFamily="2" charset="-122"/>
            </a:endParaRPr>
          </a:p>
        </p:txBody>
      </p:sp>
      <p:sp>
        <p:nvSpPr>
          <p:cNvPr id="396385" name="Text Box 97"/>
          <p:cNvSpPr txBox="1">
            <a:spLocks noChangeArrowheads="1"/>
          </p:cNvSpPr>
          <p:nvPr/>
        </p:nvSpPr>
        <p:spPr bwMode="auto">
          <a:xfrm>
            <a:off x="2318316" y="1581443"/>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a:t>
            </a:r>
            <a:endParaRPr kumimoji="1" lang="en-US" altLang="zh-CN" sz="2600" dirty="0">
              <a:ea typeface="宋体" pitchFamily="2" charset="-122"/>
            </a:endParaRPr>
          </a:p>
        </p:txBody>
      </p:sp>
      <p:sp>
        <p:nvSpPr>
          <p:cNvPr id="104" name="Text Box 27"/>
          <p:cNvSpPr txBox="1">
            <a:spLocks noChangeArrowheads="1"/>
          </p:cNvSpPr>
          <p:nvPr/>
        </p:nvSpPr>
        <p:spPr bwMode="auto">
          <a:xfrm>
            <a:off x="635342" y="417362"/>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6</a:t>
            </a:r>
            <a:endParaRPr kumimoji="1" lang="en-US" altLang="zh-CN" sz="2600" dirty="0">
              <a:ea typeface="宋体" pitchFamily="2" charset="-122"/>
            </a:endParaRPr>
          </a:p>
        </p:txBody>
      </p:sp>
      <p:sp>
        <p:nvSpPr>
          <p:cNvPr id="105" name="Text Box 30"/>
          <p:cNvSpPr txBox="1">
            <a:spLocks noChangeArrowheads="1"/>
          </p:cNvSpPr>
          <p:nvPr/>
        </p:nvSpPr>
        <p:spPr bwMode="auto">
          <a:xfrm>
            <a:off x="1839361" y="927664"/>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sp>
        <p:nvSpPr>
          <p:cNvPr id="106" name="Text Box 30"/>
          <p:cNvSpPr txBox="1">
            <a:spLocks noChangeArrowheads="1"/>
          </p:cNvSpPr>
          <p:nvPr/>
        </p:nvSpPr>
        <p:spPr bwMode="auto">
          <a:xfrm>
            <a:off x="926796" y="964582"/>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sp>
        <p:nvSpPr>
          <p:cNvPr id="137" name="Oval 17" descr="羊皮纸"/>
          <p:cNvSpPr>
            <a:spLocks noChangeArrowheads="1"/>
          </p:cNvSpPr>
          <p:nvPr/>
        </p:nvSpPr>
        <p:spPr bwMode="auto">
          <a:xfrm>
            <a:off x="3161817" y="1189523"/>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2</a:t>
            </a:r>
            <a:endParaRPr kumimoji="1" lang="en-US" altLang="zh-CN" sz="2400" dirty="0">
              <a:ea typeface="宋体" pitchFamily="2" charset="-122"/>
            </a:endParaRPr>
          </a:p>
        </p:txBody>
      </p:sp>
      <p:sp>
        <p:nvSpPr>
          <p:cNvPr id="138" name="Oval 19" descr="羊皮纸"/>
          <p:cNvSpPr>
            <a:spLocks noChangeArrowheads="1"/>
          </p:cNvSpPr>
          <p:nvPr/>
        </p:nvSpPr>
        <p:spPr bwMode="auto">
          <a:xfrm>
            <a:off x="3656983" y="2041506"/>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5</a:t>
            </a:r>
            <a:endParaRPr kumimoji="1" lang="en-US" altLang="zh-CN" sz="2400" dirty="0">
              <a:ea typeface="宋体" pitchFamily="2" charset="-122"/>
            </a:endParaRPr>
          </a:p>
        </p:txBody>
      </p:sp>
      <p:sp>
        <p:nvSpPr>
          <p:cNvPr id="139" name="Oval 20" descr="羊皮纸"/>
          <p:cNvSpPr>
            <a:spLocks noChangeArrowheads="1"/>
          </p:cNvSpPr>
          <p:nvPr/>
        </p:nvSpPr>
        <p:spPr bwMode="auto">
          <a:xfrm>
            <a:off x="4222886" y="1189523"/>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FF0000"/>
                </a:solidFill>
                <a:ea typeface="宋体" pitchFamily="2" charset="-122"/>
              </a:rPr>
              <a:t>3</a:t>
            </a:r>
            <a:endParaRPr kumimoji="1" lang="en-US" altLang="zh-CN" sz="2400" dirty="0">
              <a:solidFill>
                <a:srgbClr val="FF0000"/>
              </a:solidFill>
              <a:ea typeface="宋体" pitchFamily="2" charset="-122"/>
            </a:endParaRPr>
          </a:p>
        </p:txBody>
      </p:sp>
      <p:sp>
        <p:nvSpPr>
          <p:cNvPr id="140" name="Oval 21" descr="羊皮纸"/>
          <p:cNvSpPr>
            <a:spLocks noChangeArrowheads="1"/>
          </p:cNvSpPr>
          <p:nvPr/>
        </p:nvSpPr>
        <p:spPr bwMode="auto">
          <a:xfrm>
            <a:off x="4216991" y="219209"/>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FF0000"/>
                </a:solidFill>
                <a:ea typeface="宋体" pitchFamily="2" charset="-122"/>
              </a:rPr>
              <a:t>1</a:t>
            </a:r>
            <a:endParaRPr kumimoji="1" lang="en-US" altLang="zh-CN" sz="2400" dirty="0">
              <a:solidFill>
                <a:srgbClr val="FF0000"/>
              </a:solidFill>
              <a:ea typeface="宋体" pitchFamily="2" charset="-122"/>
            </a:endParaRPr>
          </a:p>
        </p:txBody>
      </p:sp>
      <p:sp>
        <p:nvSpPr>
          <p:cNvPr id="141" name="Oval 22" descr="羊皮纸"/>
          <p:cNvSpPr>
            <a:spLocks noChangeArrowheads="1"/>
          </p:cNvSpPr>
          <p:nvPr/>
        </p:nvSpPr>
        <p:spPr bwMode="auto">
          <a:xfrm>
            <a:off x="4718052" y="2041506"/>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6</a:t>
            </a:r>
            <a:endParaRPr kumimoji="1" lang="en-US" altLang="zh-CN" sz="2400" dirty="0">
              <a:ea typeface="宋体" pitchFamily="2" charset="-122"/>
            </a:endParaRPr>
          </a:p>
        </p:txBody>
      </p:sp>
      <p:sp>
        <p:nvSpPr>
          <p:cNvPr id="142" name="Oval 23" descr="羊皮纸"/>
          <p:cNvSpPr>
            <a:spLocks noChangeArrowheads="1"/>
          </p:cNvSpPr>
          <p:nvPr/>
        </p:nvSpPr>
        <p:spPr bwMode="auto">
          <a:xfrm flipH="1">
            <a:off x="5283955" y="1189523"/>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4</a:t>
            </a:r>
            <a:endParaRPr kumimoji="1" lang="en-US" altLang="zh-CN" sz="2400" dirty="0">
              <a:ea typeface="宋体" pitchFamily="2" charset="-122"/>
            </a:endParaRPr>
          </a:p>
        </p:txBody>
      </p:sp>
      <p:sp>
        <p:nvSpPr>
          <p:cNvPr id="144" name="Text Box 27"/>
          <p:cNvSpPr txBox="1">
            <a:spLocks noChangeArrowheads="1"/>
          </p:cNvSpPr>
          <p:nvPr/>
        </p:nvSpPr>
        <p:spPr bwMode="auto">
          <a:xfrm>
            <a:off x="4186373" y="678341"/>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a:t>
            </a:r>
            <a:endParaRPr kumimoji="1" lang="en-US" altLang="zh-CN" sz="2600" dirty="0">
              <a:ea typeface="宋体" pitchFamily="2" charset="-122"/>
            </a:endParaRPr>
          </a:p>
        </p:txBody>
      </p:sp>
      <p:sp>
        <p:nvSpPr>
          <p:cNvPr id="145" name="Line 3"/>
          <p:cNvSpPr>
            <a:spLocks noChangeShapeType="1"/>
          </p:cNvSpPr>
          <p:nvPr/>
        </p:nvSpPr>
        <p:spPr bwMode="auto">
          <a:xfrm flipH="1">
            <a:off x="7490848" y="507960"/>
            <a:ext cx="45719" cy="876312"/>
          </a:xfrm>
          <a:prstGeom prst="line">
            <a:avLst/>
          </a:prstGeom>
          <a:noFill/>
          <a:ln w="28575">
            <a:solidFill>
              <a:schemeClr val="tx1"/>
            </a:solidFill>
            <a:round/>
            <a:headEnd/>
            <a:tailEnd/>
          </a:ln>
          <a:effectLst/>
        </p:spPr>
        <p:txBody>
          <a:bodyPr wrap="none" anchor="ctr"/>
          <a:lstStyle/>
          <a:p>
            <a:endParaRPr lang="zh-CN" altLang="en-US"/>
          </a:p>
        </p:txBody>
      </p:sp>
      <p:sp>
        <p:nvSpPr>
          <p:cNvPr id="146" name="Oval 17" descr="羊皮纸"/>
          <p:cNvSpPr>
            <a:spLocks noChangeArrowheads="1"/>
          </p:cNvSpPr>
          <p:nvPr/>
        </p:nvSpPr>
        <p:spPr bwMode="auto">
          <a:xfrm>
            <a:off x="6247214" y="1201707"/>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2</a:t>
            </a:r>
            <a:endParaRPr kumimoji="1" lang="en-US" altLang="zh-CN" sz="2400" dirty="0">
              <a:ea typeface="宋体" pitchFamily="2" charset="-122"/>
            </a:endParaRPr>
          </a:p>
        </p:txBody>
      </p:sp>
      <p:sp>
        <p:nvSpPr>
          <p:cNvPr id="147" name="Oval 19" descr="羊皮纸"/>
          <p:cNvSpPr>
            <a:spLocks noChangeArrowheads="1"/>
          </p:cNvSpPr>
          <p:nvPr/>
        </p:nvSpPr>
        <p:spPr bwMode="auto">
          <a:xfrm>
            <a:off x="6742380" y="2053690"/>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5</a:t>
            </a:r>
            <a:endParaRPr kumimoji="1" lang="en-US" altLang="zh-CN" sz="2400" dirty="0">
              <a:ea typeface="宋体" pitchFamily="2" charset="-122"/>
            </a:endParaRPr>
          </a:p>
        </p:txBody>
      </p:sp>
      <p:sp>
        <p:nvSpPr>
          <p:cNvPr id="148" name="Oval 20" descr="羊皮纸"/>
          <p:cNvSpPr>
            <a:spLocks noChangeArrowheads="1"/>
          </p:cNvSpPr>
          <p:nvPr/>
        </p:nvSpPr>
        <p:spPr bwMode="auto">
          <a:xfrm>
            <a:off x="7308283" y="1201707"/>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FF0000"/>
                </a:solidFill>
                <a:ea typeface="宋体" pitchFamily="2" charset="-122"/>
              </a:rPr>
              <a:t>3</a:t>
            </a:r>
            <a:endParaRPr kumimoji="1" lang="en-US" altLang="zh-CN" sz="2400" dirty="0">
              <a:solidFill>
                <a:srgbClr val="FF0000"/>
              </a:solidFill>
              <a:ea typeface="宋体" pitchFamily="2" charset="-122"/>
            </a:endParaRPr>
          </a:p>
        </p:txBody>
      </p:sp>
      <p:sp>
        <p:nvSpPr>
          <p:cNvPr id="149" name="Oval 21" descr="羊皮纸"/>
          <p:cNvSpPr>
            <a:spLocks noChangeArrowheads="1"/>
          </p:cNvSpPr>
          <p:nvPr/>
        </p:nvSpPr>
        <p:spPr bwMode="auto">
          <a:xfrm>
            <a:off x="7302388" y="231393"/>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FF0000"/>
                </a:solidFill>
                <a:ea typeface="宋体" pitchFamily="2" charset="-122"/>
              </a:rPr>
              <a:t>1</a:t>
            </a:r>
            <a:endParaRPr kumimoji="1" lang="en-US" altLang="zh-CN" sz="2400" dirty="0">
              <a:solidFill>
                <a:srgbClr val="FF0000"/>
              </a:solidFill>
              <a:ea typeface="宋体" pitchFamily="2" charset="-122"/>
            </a:endParaRPr>
          </a:p>
        </p:txBody>
      </p:sp>
      <p:sp>
        <p:nvSpPr>
          <p:cNvPr id="150" name="Oval 22" descr="羊皮纸"/>
          <p:cNvSpPr>
            <a:spLocks noChangeArrowheads="1"/>
          </p:cNvSpPr>
          <p:nvPr/>
        </p:nvSpPr>
        <p:spPr bwMode="auto">
          <a:xfrm>
            <a:off x="7803449" y="2053690"/>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FF0000"/>
                </a:solidFill>
                <a:ea typeface="宋体" pitchFamily="2" charset="-122"/>
              </a:rPr>
              <a:t>6</a:t>
            </a:r>
            <a:endParaRPr kumimoji="1" lang="en-US" altLang="zh-CN" sz="2400" dirty="0">
              <a:solidFill>
                <a:srgbClr val="FF0000"/>
              </a:solidFill>
              <a:ea typeface="宋体" pitchFamily="2" charset="-122"/>
            </a:endParaRPr>
          </a:p>
        </p:txBody>
      </p:sp>
      <p:sp>
        <p:nvSpPr>
          <p:cNvPr id="151" name="Oval 23" descr="羊皮纸"/>
          <p:cNvSpPr>
            <a:spLocks noChangeArrowheads="1"/>
          </p:cNvSpPr>
          <p:nvPr/>
        </p:nvSpPr>
        <p:spPr bwMode="auto">
          <a:xfrm flipH="1">
            <a:off x="8369352" y="1201707"/>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4</a:t>
            </a:r>
            <a:endParaRPr kumimoji="1" lang="en-US" altLang="zh-CN" sz="2400" dirty="0">
              <a:ea typeface="宋体" pitchFamily="2" charset="-122"/>
            </a:endParaRPr>
          </a:p>
        </p:txBody>
      </p:sp>
      <p:sp>
        <p:nvSpPr>
          <p:cNvPr id="152" name="Text Box 27"/>
          <p:cNvSpPr txBox="1">
            <a:spLocks noChangeArrowheads="1"/>
          </p:cNvSpPr>
          <p:nvPr/>
        </p:nvSpPr>
        <p:spPr bwMode="auto">
          <a:xfrm>
            <a:off x="7271770" y="690525"/>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a:t>
            </a:r>
            <a:endParaRPr kumimoji="1" lang="en-US" altLang="zh-CN" sz="2600" dirty="0">
              <a:ea typeface="宋体" pitchFamily="2" charset="-122"/>
            </a:endParaRPr>
          </a:p>
        </p:txBody>
      </p:sp>
      <p:sp>
        <p:nvSpPr>
          <p:cNvPr id="154" name="Text Box 31"/>
          <p:cNvSpPr txBox="1">
            <a:spLocks noChangeArrowheads="1"/>
          </p:cNvSpPr>
          <p:nvPr/>
        </p:nvSpPr>
        <p:spPr bwMode="auto">
          <a:xfrm>
            <a:off x="7967709" y="1493811"/>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a:t>
            </a:r>
            <a:endParaRPr kumimoji="1" lang="en-US" altLang="zh-CN" sz="2600" dirty="0">
              <a:ea typeface="宋体" pitchFamily="2" charset="-122"/>
            </a:endParaRPr>
          </a:p>
        </p:txBody>
      </p:sp>
      <p:sp>
        <p:nvSpPr>
          <p:cNvPr id="155" name="Line 3"/>
          <p:cNvSpPr>
            <a:spLocks noChangeShapeType="1"/>
          </p:cNvSpPr>
          <p:nvPr/>
        </p:nvSpPr>
        <p:spPr bwMode="auto">
          <a:xfrm>
            <a:off x="701622" y="4706955"/>
            <a:ext cx="424428" cy="709986"/>
          </a:xfrm>
          <a:prstGeom prst="line">
            <a:avLst/>
          </a:prstGeom>
          <a:noFill/>
          <a:ln w="28575">
            <a:solidFill>
              <a:schemeClr val="tx1"/>
            </a:solidFill>
            <a:round/>
            <a:headEnd/>
            <a:tailEnd/>
          </a:ln>
          <a:effectLst/>
        </p:spPr>
        <p:txBody>
          <a:bodyPr wrap="none" anchor="ctr"/>
          <a:lstStyle/>
          <a:p>
            <a:endParaRPr lang="zh-CN" altLang="en-US"/>
          </a:p>
        </p:txBody>
      </p:sp>
      <p:sp>
        <p:nvSpPr>
          <p:cNvPr id="156" name="Line 3"/>
          <p:cNvSpPr>
            <a:spLocks noChangeShapeType="1"/>
          </p:cNvSpPr>
          <p:nvPr/>
        </p:nvSpPr>
        <p:spPr bwMode="auto">
          <a:xfrm flipH="1">
            <a:off x="1648768" y="3684591"/>
            <a:ext cx="45719" cy="876312"/>
          </a:xfrm>
          <a:prstGeom prst="line">
            <a:avLst/>
          </a:prstGeom>
          <a:noFill/>
          <a:ln w="28575">
            <a:solidFill>
              <a:schemeClr val="tx1"/>
            </a:solidFill>
            <a:round/>
            <a:headEnd/>
            <a:tailEnd/>
          </a:ln>
          <a:effectLst/>
        </p:spPr>
        <p:txBody>
          <a:bodyPr wrap="none" anchor="ctr"/>
          <a:lstStyle/>
          <a:p>
            <a:endParaRPr lang="zh-CN" altLang="en-US"/>
          </a:p>
        </p:txBody>
      </p:sp>
      <p:sp>
        <p:nvSpPr>
          <p:cNvPr id="157" name="Oval 17" descr="羊皮纸"/>
          <p:cNvSpPr>
            <a:spLocks noChangeArrowheads="1"/>
          </p:cNvSpPr>
          <p:nvPr/>
        </p:nvSpPr>
        <p:spPr bwMode="auto">
          <a:xfrm>
            <a:off x="405134" y="4378338"/>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2</a:t>
            </a:r>
            <a:endParaRPr kumimoji="1" lang="en-US" altLang="zh-CN" sz="2400" dirty="0">
              <a:ea typeface="宋体" pitchFamily="2" charset="-122"/>
            </a:endParaRPr>
          </a:p>
        </p:txBody>
      </p:sp>
      <p:sp>
        <p:nvSpPr>
          <p:cNvPr id="158" name="Oval 19" descr="羊皮纸"/>
          <p:cNvSpPr>
            <a:spLocks noChangeArrowheads="1"/>
          </p:cNvSpPr>
          <p:nvPr/>
        </p:nvSpPr>
        <p:spPr bwMode="auto">
          <a:xfrm>
            <a:off x="900300" y="5230321"/>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5</a:t>
            </a:r>
            <a:endParaRPr kumimoji="1" lang="en-US" altLang="zh-CN" sz="2400" dirty="0">
              <a:ea typeface="宋体" pitchFamily="2" charset="-122"/>
            </a:endParaRPr>
          </a:p>
        </p:txBody>
      </p:sp>
      <p:sp>
        <p:nvSpPr>
          <p:cNvPr id="159" name="Oval 20" descr="羊皮纸"/>
          <p:cNvSpPr>
            <a:spLocks noChangeArrowheads="1"/>
          </p:cNvSpPr>
          <p:nvPr/>
        </p:nvSpPr>
        <p:spPr bwMode="auto">
          <a:xfrm>
            <a:off x="1466203" y="4378338"/>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FF0000"/>
                </a:solidFill>
                <a:ea typeface="宋体" pitchFamily="2" charset="-122"/>
              </a:rPr>
              <a:t>3</a:t>
            </a:r>
            <a:endParaRPr kumimoji="1" lang="en-US" altLang="zh-CN" sz="2400" dirty="0">
              <a:solidFill>
                <a:srgbClr val="FF0000"/>
              </a:solidFill>
              <a:ea typeface="宋体" pitchFamily="2" charset="-122"/>
            </a:endParaRPr>
          </a:p>
        </p:txBody>
      </p:sp>
      <p:sp>
        <p:nvSpPr>
          <p:cNvPr id="160" name="Oval 21" descr="羊皮纸"/>
          <p:cNvSpPr>
            <a:spLocks noChangeArrowheads="1"/>
          </p:cNvSpPr>
          <p:nvPr/>
        </p:nvSpPr>
        <p:spPr bwMode="auto">
          <a:xfrm>
            <a:off x="1460308" y="3408024"/>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FF0000"/>
                </a:solidFill>
                <a:ea typeface="宋体" pitchFamily="2" charset="-122"/>
              </a:rPr>
              <a:t>1</a:t>
            </a:r>
            <a:endParaRPr kumimoji="1" lang="en-US" altLang="zh-CN" sz="2400" dirty="0">
              <a:solidFill>
                <a:srgbClr val="FF0000"/>
              </a:solidFill>
              <a:ea typeface="宋体" pitchFamily="2" charset="-122"/>
            </a:endParaRPr>
          </a:p>
        </p:txBody>
      </p:sp>
      <p:sp>
        <p:nvSpPr>
          <p:cNvPr id="161" name="Oval 22" descr="羊皮纸"/>
          <p:cNvSpPr>
            <a:spLocks noChangeArrowheads="1"/>
          </p:cNvSpPr>
          <p:nvPr/>
        </p:nvSpPr>
        <p:spPr bwMode="auto">
          <a:xfrm>
            <a:off x="1961369" y="5230321"/>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FF0000"/>
                </a:solidFill>
                <a:ea typeface="宋体" pitchFamily="2" charset="-122"/>
              </a:rPr>
              <a:t>6</a:t>
            </a:r>
            <a:endParaRPr kumimoji="1" lang="en-US" altLang="zh-CN" sz="2400" dirty="0">
              <a:solidFill>
                <a:srgbClr val="FF0000"/>
              </a:solidFill>
              <a:ea typeface="宋体" pitchFamily="2" charset="-122"/>
            </a:endParaRPr>
          </a:p>
        </p:txBody>
      </p:sp>
      <p:sp>
        <p:nvSpPr>
          <p:cNvPr id="162" name="Oval 23" descr="羊皮纸"/>
          <p:cNvSpPr>
            <a:spLocks noChangeArrowheads="1"/>
          </p:cNvSpPr>
          <p:nvPr/>
        </p:nvSpPr>
        <p:spPr bwMode="auto">
          <a:xfrm flipH="1">
            <a:off x="2527272" y="4378338"/>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FF0000"/>
                </a:solidFill>
                <a:ea typeface="宋体" pitchFamily="2" charset="-122"/>
              </a:rPr>
              <a:t>4</a:t>
            </a:r>
            <a:endParaRPr kumimoji="1" lang="en-US" altLang="zh-CN" sz="2400" dirty="0">
              <a:solidFill>
                <a:srgbClr val="FF0000"/>
              </a:solidFill>
              <a:ea typeface="宋体" pitchFamily="2" charset="-122"/>
            </a:endParaRPr>
          </a:p>
        </p:txBody>
      </p:sp>
      <p:sp>
        <p:nvSpPr>
          <p:cNvPr id="163" name="Text Box 27"/>
          <p:cNvSpPr txBox="1">
            <a:spLocks noChangeArrowheads="1"/>
          </p:cNvSpPr>
          <p:nvPr/>
        </p:nvSpPr>
        <p:spPr bwMode="auto">
          <a:xfrm>
            <a:off x="1429690" y="3867156"/>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a:t>
            </a:r>
            <a:endParaRPr kumimoji="1" lang="en-US" altLang="zh-CN" sz="2600" dirty="0">
              <a:ea typeface="宋体" pitchFamily="2" charset="-122"/>
            </a:endParaRPr>
          </a:p>
        </p:txBody>
      </p:sp>
      <p:sp>
        <p:nvSpPr>
          <p:cNvPr id="164" name="Text Box 31"/>
          <p:cNvSpPr txBox="1">
            <a:spLocks noChangeArrowheads="1"/>
          </p:cNvSpPr>
          <p:nvPr/>
        </p:nvSpPr>
        <p:spPr bwMode="auto">
          <a:xfrm>
            <a:off x="847674" y="4670442"/>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3</a:t>
            </a:r>
            <a:endParaRPr kumimoji="1" lang="en-US" altLang="zh-CN" sz="2600" dirty="0">
              <a:ea typeface="宋体" pitchFamily="2" charset="-122"/>
            </a:endParaRPr>
          </a:p>
        </p:txBody>
      </p:sp>
      <p:sp>
        <p:nvSpPr>
          <p:cNvPr id="166" name="Text Box 97"/>
          <p:cNvSpPr txBox="1">
            <a:spLocks noChangeArrowheads="1"/>
          </p:cNvSpPr>
          <p:nvPr/>
        </p:nvSpPr>
        <p:spPr bwMode="auto">
          <a:xfrm>
            <a:off x="2490759" y="4889520"/>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a:t>
            </a:r>
            <a:endParaRPr kumimoji="1" lang="en-US" altLang="zh-CN" sz="2600" dirty="0">
              <a:ea typeface="宋体" pitchFamily="2" charset="-122"/>
            </a:endParaRPr>
          </a:p>
        </p:txBody>
      </p:sp>
      <p:sp>
        <p:nvSpPr>
          <p:cNvPr id="167" name="Line 15"/>
          <p:cNvSpPr>
            <a:spLocks noChangeShapeType="1"/>
          </p:cNvSpPr>
          <p:nvPr/>
        </p:nvSpPr>
        <p:spPr bwMode="auto">
          <a:xfrm flipH="1">
            <a:off x="5231426" y="4670442"/>
            <a:ext cx="424428" cy="780984"/>
          </a:xfrm>
          <a:prstGeom prst="line">
            <a:avLst/>
          </a:prstGeom>
          <a:noFill/>
          <a:ln w="28575">
            <a:solidFill>
              <a:schemeClr val="tx1"/>
            </a:solidFill>
            <a:round/>
            <a:headEnd/>
            <a:tailEnd/>
          </a:ln>
          <a:effectLst/>
        </p:spPr>
        <p:txBody>
          <a:bodyPr wrap="none" anchor="ctr"/>
          <a:lstStyle/>
          <a:p>
            <a:endParaRPr lang="zh-CN" altLang="en-US"/>
          </a:p>
        </p:txBody>
      </p:sp>
      <p:sp>
        <p:nvSpPr>
          <p:cNvPr id="168" name="Line 3"/>
          <p:cNvSpPr>
            <a:spLocks noChangeShapeType="1"/>
          </p:cNvSpPr>
          <p:nvPr/>
        </p:nvSpPr>
        <p:spPr bwMode="auto">
          <a:xfrm>
            <a:off x="4675644" y="4759005"/>
            <a:ext cx="424428" cy="709986"/>
          </a:xfrm>
          <a:prstGeom prst="line">
            <a:avLst/>
          </a:prstGeom>
          <a:noFill/>
          <a:ln w="28575">
            <a:solidFill>
              <a:schemeClr val="tx1"/>
            </a:solidFill>
            <a:round/>
            <a:headEnd/>
            <a:tailEnd/>
          </a:ln>
          <a:effectLst/>
        </p:spPr>
        <p:txBody>
          <a:bodyPr wrap="none" anchor="ctr"/>
          <a:lstStyle/>
          <a:p>
            <a:endParaRPr lang="zh-CN" altLang="en-US"/>
          </a:p>
        </p:txBody>
      </p:sp>
      <p:sp>
        <p:nvSpPr>
          <p:cNvPr id="169" name="Line 3"/>
          <p:cNvSpPr>
            <a:spLocks noChangeShapeType="1"/>
          </p:cNvSpPr>
          <p:nvPr/>
        </p:nvSpPr>
        <p:spPr bwMode="auto">
          <a:xfrm flipH="1">
            <a:off x="4608513" y="3757617"/>
            <a:ext cx="45719" cy="876312"/>
          </a:xfrm>
          <a:prstGeom prst="line">
            <a:avLst/>
          </a:prstGeom>
          <a:noFill/>
          <a:ln w="28575">
            <a:solidFill>
              <a:schemeClr val="tx1"/>
            </a:solidFill>
            <a:round/>
            <a:headEnd/>
            <a:tailEnd/>
          </a:ln>
          <a:effectLst/>
        </p:spPr>
        <p:txBody>
          <a:bodyPr wrap="none" anchor="ctr"/>
          <a:lstStyle/>
          <a:p>
            <a:endParaRPr lang="zh-CN" altLang="en-US"/>
          </a:p>
        </p:txBody>
      </p:sp>
      <p:sp>
        <p:nvSpPr>
          <p:cNvPr id="170" name="Oval 17" descr="羊皮纸"/>
          <p:cNvSpPr>
            <a:spLocks noChangeArrowheads="1"/>
          </p:cNvSpPr>
          <p:nvPr/>
        </p:nvSpPr>
        <p:spPr bwMode="auto">
          <a:xfrm>
            <a:off x="3364879" y="4451364"/>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FF0000"/>
                </a:solidFill>
                <a:ea typeface="宋体" pitchFamily="2" charset="-122"/>
              </a:rPr>
              <a:t>2</a:t>
            </a:r>
            <a:endParaRPr kumimoji="1" lang="en-US" altLang="zh-CN" sz="2400" dirty="0">
              <a:solidFill>
                <a:srgbClr val="FF0000"/>
              </a:solidFill>
              <a:ea typeface="宋体" pitchFamily="2" charset="-122"/>
            </a:endParaRPr>
          </a:p>
        </p:txBody>
      </p:sp>
      <p:sp>
        <p:nvSpPr>
          <p:cNvPr id="171" name="Oval 19" descr="羊皮纸"/>
          <p:cNvSpPr>
            <a:spLocks noChangeArrowheads="1"/>
          </p:cNvSpPr>
          <p:nvPr/>
        </p:nvSpPr>
        <p:spPr bwMode="auto">
          <a:xfrm>
            <a:off x="3860045" y="5303347"/>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5</a:t>
            </a:r>
            <a:endParaRPr kumimoji="1" lang="en-US" altLang="zh-CN" sz="2400" dirty="0">
              <a:ea typeface="宋体" pitchFamily="2" charset="-122"/>
            </a:endParaRPr>
          </a:p>
        </p:txBody>
      </p:sp>
      <p:sp>
        <p:nvSpPr>
          <p:cNvPr id="172" name="Oval 20" descr="羊皮纸"/>
          <p:cNvSpPr>
            <a:spLocks noChangeArrowheads="1"/>
          </p:cNvSpPr>
          <p:nvPr/>
        </p:nvSpPr>
        <p:spPr bwMode="auto">
          <a:xfrm>
            <a:off x="4425948" y="4451364"/>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FF0000"/>
                </a:solidFill>
                <a:ea typeface="宋体" pitchFamily="2" charset="-122"/>
              </a:rPr>
              <a:t>3</a:t>
            </a:r>
            <a:endParaRPr kumimoji="1" lang="en-US" altLang="zh-CN" sz="2400" dirty="0">
              <a:solidFill>
                <a:srgbClr val="FF0000"/>
              </a:solidFill>
              <a:ea typeface="宋体" pitchFamily="2" charset="-122"/>
            </a:endParaRPr>
          </a:p>
        </p:txBody>
      </p:sp>
      <p:sp>
        <p:nvSpPr>
          <p:cNvPr id="173" name="Oval 21" descr="羊皮纸"/>
          <p:cNvSpPr>
            <a:spLocks noChangeArrowheads="1"/>
          </p:cNvSpPr>
          <p:nvPr/>
        </p:nvSpPr>
        <p:spPr bwMode="auto">
          <a:xfrm>
            <a:off x="4420053" y="3481050"/>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FF0000"/>
                </a:solidFill>
                <a:ea typeface="宋体" pitchFamily="2" charset="-122"/>
              </a:rPr>
              <a:t>1</a:t>
            </a:r>
            <a:endParaRPr kumimoji="1" lang="en-US" altLang="zh-CN" sz="2400" dirty="0">
              <a:solidFill>
                <a:srgbClr val="FF0000"/>
              </a:solidFill>
              <a:ea typeface="宋体" pitchFamily="2" charset="-122"/>
            </a:endParaRPr>
          </a:p>
        </p:txBody>
      </p:sp>
      <p:sp>
        <p:nvSpPr>
          <p:cNvPr id="174" name="Oval 22" descr="羊皮纸"/>
          <p:cNvSpPr>
            <a:spLocks noChangeArrowheads="1"/>
          </p:cNvSpPr>
          <p:nvPr/>
        </p:nvSpPr>
        <p:spPr bwMode="auto">
          <a:xfrm>
            <a:off x="4921114" y="5303347"/>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FF0000"/>
                </a:solidFill>
                <a:ea typeface="宋体" pitchFamily="2" charset="-122"/>
              </a:rPr>
              <a:t>6</a:t>
            </a:r>
            <a:endParaRPr kumimoji="1" lang="en-US" altLang="zh-CN" sz="2400" dirty="0">
              <a:solidFill>
                <a:srgbClr val="FF0000"/>
              </a:solidFill>
              <a:ea typeface="宋体" pitchFamily="2" charset="-122"/>
            </a:endParaRPr>
          </a:p>
        </p:txBody>
      </p:sp>
      <p:sp>
        <p:nvSpPr>
          <p:cNvPr id="175" name="Oval 23" descr="羊皮纸"/>
          <p:cNvSpPr>
            <a:spLocks noChangeArrowheads="1"/>
          </p:cNvSpPr>
          <p:nvPr/>
        </p:nvSpPr>
        <p:spPr bwMode="auto">
          <a:xfrm flipH="1">
            <a:off x="5487017" y="4451364"/>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FF0000"/>
                </a:solidFill>
                <a:ea typeface="宋体" pitchFamily="2" charset="-122"/>
              </a:rPr>
              <a:t>4</a:t>
            </a:r>
            <a:endParaRPr kumimoji="1" lang="en-US" altLang="zh-CN" sz="2400" dirty="0">
              <a:solidFill>
                <a:srgbClr val="FF0000"/>
              </a:solidFill>
              <a:ea typeface="宋体" pitchFamily="2" charset="-122"/>
            </a:endParaRPr>
          </a:p>
        </p:txBody>
      </p:sp>
      <p:sp>
        <p:nvSpPr>
          <p:cNvPr id="176" name="Text Box 27"/>
          <p:cNvSpPr txBox="1">
            <a:spLocks noChangeArrowheads="1"/>
          </p:cNvSpPr>
          <p:nvPr/>
        </p:nvSpPr>
        <p:spPr bwMode="auto">
          <a:xfrm>
            <a:off x="4389435" y="3940182"/>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a:t>
            </a:r>
            <a:endParaRPr kumimoji="1" lang="en-US" altLang="zh-CN" sz="2600" dirty="0">
              <a:ea typeface="宋体" pitchFamily="2" charset="-122"/>
            </a:endParaRPr>
          </a:p>
        </p:txBody>
      </p:sp>
      <p:sp>
        <p:nvSpPr>
          <p:cNvPr id="177" name="Text Box 31"/>
          <p:cNvSpPr txBox="1">
            <a:spLocks noChangeArrowheads="1"/>
          </p:cNvSpPr>
          <p:nvPr/>
        </p:nvSpPr>
        <p:spPr bwMode="auto">
          <a:xfrm>
            <a:off x="4858209" y="4759005"/>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4</a:t>
            </a:r>
            <a:endParaRPr kumimoji="1" lang="en-US" altLang="zh-CN" sz="2600" dirty="0">
              <a:ea typeface="宋体" pitchFamily="2" charset="-122"/>
            </a:endParaRPr>
          </a:p>
        </p:txBody>
      </p:sp>
      <p:sp>
        <p:nvSpPr>
          <p:cNvPr id="178" name="Text Box 97"/>
          <p:cNvSpPr txBox="1">
            <a:spLocks noChangeArrowheads="1"/>
          </p:cNvSpPr>
          <p:nvPr/>
        </p:nvSpPr>
        <p:spPr bwMode="auto">
          <a:xfrm>
            <a:off x="5450504" y="4962546"/>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a:t>
            </a:r>
            <a:endParaRPr kumimoji="1" lang="en-US" altLang="zh-CN" sz="2600" dirty="0">
              <a:ea typeface="宋体" pitchFamily="2" charset="-122"/>
            </a:endParaRPr>
          </a:p>
        </p:txBody>
      </p:sp>
      <p:sp>
        <p:nvSpPr>
          <p:cNvPr id="180" name="Text Box 30"/>
          <p:cNvSpPr txBox="1">
            <a:spLocks noChangeArrowheads="1"/>
          </p:cNvSpPr>
          <p:nvPr/>
        </p:nvSpPr>
        <p:spPr bwMode="auto">
          <a:xfrm>
            <a:off x="3878253" y="4779981"/>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3</a:t>
            </a:r>
            <a:endParaRPr kumimoji="1" lang="en-US" altLang="zh-CN" sz="2600" dirty="0">
              <a:ea typeface="宋体" pitchFamily="2" charset="-122"/>
            </a:endParaRPr>
          </a:p>
        </p:txBody>
      </p:sp>
      <p:sp>
        <p:nvSpPr>
          <p:cNvPr id="181" name="Line 16"/>
          <p:cNvSpPr>
            <a:spLocks noChangeShapeType="1"/>
          </p:cNvSpPr>
          <p:nvPr/>
        </p:nvSpPr>
        <p:spPr bwMode="auto">
          <a:xfrm flipH="1">
            <a:off x="6549597" y="4655039"/>
            <a:ext cx="985851" cy="45719"/>
          </a:xfrm>
          <a:prstGeom prst="line">
            <a:avLst/>
          </a:prstGeom>
          <a:noFill/>
          <a:ln w="28575">
            <a:solidFill>
              <a:schemeClr val="tx1"/>
            </a:solidFill>
            <a:round/>
            <a:headEnd/>
            <a:tailEnd/>
          </a:ln>
          <a:effectLst/>
        </p:spPr>
        <p:txBody>
          <a:bodyPr wrap="none" anchor="ctr"/>
          <a:lstStyle/>
          <a:p>
            <a:endParaRPr lang="zh-CN" altLang="en-US"/>
          </a:p>
        </p:txBody>
      </p:sp>
      <p:sp>
        <p:nvSpPr>
          <p:cNvPr id="182" name="Line 15"/>
          <p:cNvSpPr>
            <a:spLocks noChangeShapeType="1"/>
          </p:cNvSpPr>
          <p:nvPr/>
        </p:nvSpPr>
        <p:spPr bwMode="auto">
          <a:xfrm flipH="1">
            <a:off x="8158361" y="4691418"/>
            <a:ext cx="424428" cy="780984"/>
          </a:xfrm>
          <a:prstGeom prst="line">
            <a:avLst/>
          </a:prstGeom>
          <a:noFill/>
          <a:ln w="28575">
            <a:solidFill>
              <a:schemeClr val="tx1"/>
            </a:solidFill>
            <a:round/>
            <a:headEnd/>
            <a:tailEnd/>
          </a:ln>
          <a:effectLst/>
        </p:spPr>
        <p:txBody>
          <a:bodyPr wrap="none" anchor="ctr"/>
          <a:lstStyle/>
          <a:p>
            <a:endParaRPr lang="zh-CN" altLang="en-US"/>
          </a:p>
        </p:txBody>
      </p:sp>
      <p:sp>
        <p:nvSpPr>
          <p:cNvPr id="183" name="Line 3"/>
          <p:cNvSpPr>
            <a:spLocks noChangeShapeType="1"/>
          </p:cNvSpPr>
          <p:nvPr/>
        </p:nvSpPr>
        <p:spPr bwMode="auto">
          <a:xfrm>
            <a:off x="7602579" y="4779981"/>
            <a:ext cx="424428" cy="709986"/>
          </a:xfrm>
          <a:prstGeom prst="line">
            <a:avLst/>
          </a:prstGeom>
          <a:noFill/>
          <a:ln w="28575">
            <a:solidFill>
              <a:schemeClr val="tx1"/>
            </a:solidFill>
            <a:round/>
            <a:headEnd/>
            <a:tailEnd/>
          </a:ln>
          <a:effectLst/>
        </p:spPr>
        <p:txBody>
          <a:bodyPr wrap="none" anchor="ctr"/>
          <a:lstStyle/>
          <a:p>
            <a:endParaRPr lang="zh-CN" altLang="en-US"/>
          </a:p>
        </p:txBody>
      </p:sp>
      <p:sp>
        <p:nvSpPr>
          <p:cNvPr id="184" name="Line 3"/>
          <p:cNvSpPr>
            <a:spLocks noChangeShapeType="1"/>
          </p:cNvSpPr>
          <p:nvPr/>
        </p:nvSpPr>
        <p:spPr bwMode="auto">
          <a:xfrm flipH="1">
            <a:off x="7535448" y="3778593"/>
            <a:ext cx="45719" cy="876312"/>
          </a:xfrm>
          <a:prstGeom prst="line">
            <a:avLst/>
          </a:prstGeom>
          <a:noFill/>
          <a:ln w="28575">
            <a:solidFill>
              <a:schemeClr val="tx1"/>
            </a:solidFill>
            <a:round/>
            <a:headEnd/>
            <a:tailEnd/>
          </a:ln>
          <a:effectLst/>
        </p:spPr>
        <p:txBody>
          <a:bodyPr wrap="none" anchor="ctr"/>
          <a:lstStyle/>
          <a:p>
            <a:endParaRPr lang="zh-CN" altLang="en-US"/>
          </a:p>
        </p:txBody>
      </p:sp>
      <p:sp>
        <p:nvSpPr>
          <p:cNvPr id="185" name="Oval 17" descr="羊皮纸"/>
          <p:cNvSpPr>
            <a:spLocks noChangeArrowheads="1"/>
          </p:cNvSpPr>
          <p:nvPr/>
        </p:nvSpPr>
        <p:spPr bwMode="auto">
          <a:xfrm>
            <a:off x="6291814" y="4472340"/>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FF0000"/>
                </a:solidFill>
                <a:ea typeface="宋体" pitchFamily="2" charset="-122"/>
              </a:rPr>
              <a:t>2</a:t>
            </a:r>
            <a:endParaRPr kumimoji="1" lang="en-US" altLang="zh-CN" sz="2400" dirty="0">
              <a:solidFill>
                <a:srgbClr val="FF0000"/>
              </a:solidFill>
              <a:ea typeface="宋体" pitchFamily="2" charset="-122"/>
            </a:endParaRPr>
          </a:p>
        </p:txBody>
      </p:sp>
      <p:sp>
        <p:nvSpPr>
          <p:cNvPr id="186" name="Oval 19" descr="羊皮纸"/>
          <p:cNvSpPr>
            <a:spLocks noChangeArrowheads="1"/>
          </p:cNvSpPr>
          <p:nvPr/>
        </p:nvSpPr>
        <p:spPr bwMode="auto">
          <a:xfrm>
            <a:off x="6786980" y="5324323"/>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FF0000"/>
                </a:solidFill>
                <a:ea typeface="宋体" pitchFamily="2" charset="-122"/>
              </a:rPr>
              <a:t>5</a:t>
            </a:r>
            <a:endParaRPr kumimoji="1" lang="en-US" altLang="zh-CN" sz="2400" dirty="0">
              <a:solidFill>
                <a:srgbClr val="FF0000"/>
              </a:solidFill>
              <a:ea typeface="宋体" pitchFamily="2" charset="-122"/>
            </a:endParaRPr>
          </a:p>
        </p:txBody>
      </p:sp>
      <p:sp>
        <p:nvSpPr>
          <p:cNvPr id="187" name="Oval 20" descr="羊皮纸"/>
          <p:cNvSpPr>
            <a:spLocks noChangeArrowheads="1"/>
          </p:cNvSpPr>
          <p:nvPr/>
        </p:nvSpPr>
        <p:spPr bwMode="auto">
          <a:xfrm>
            <a:off x="7352883" y="4472340"/>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FF0000"/>
                </a:solidFill>
                <a:ea typeface="宋体" pitchFamily="2" charset="-122"/>
              </a:rPr>
              <a:t>3</a:t>
            </a:r>
            <a:endParaRPr kumimoji="1" lang="en-US" altLang="zh-CN" sz="2400" dirty="0">
              <a:solidFill>
                <a:srgbClr val="FF0000"/>
              </a:solidFill>
              <a:ea typeface="宋体" pitchFamily="2" charset="-122"/>
            </a:endParaRPr>
          </a:p>
        </p:txBody>
      </p:sp>
      <p:sp>
        <p:nvSpPr>
          <p:cNvPr id="188" name="Oval 21" descr="羊皮纸"/>
          <p:cNvSpPr>
            <a:spLocks noChangeArrowheads="1"/>
          </p:cNvSpPr>
          <p:nvPr/>
        </p:nvSpPr>
        <p:spPr bwMode="auto">
          <a:xfrm>
            <a:off x="7346988" y="3502026"/>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FF0000"/>
                </a:solidFill>
                <a:ea typeface="宋体" pitchFamily="2" charset="-122"/>
              </a:rPr>
              <a:t>1</a:t>
            </a:r>
            <a:endParaRPr kumimoji="1" lang="en-US" altLang="zh-CN" sz="2400" dirty="0">
              <a:solidFill>
                <a:srgbClr val="FF0000"/>
              </a:solidFill>
              <a:ea typeface="宋体" pitchFamily="2" charset="-122"/>
            </a:endParaRPr>
          </a:p>
        </p:txBody>
      </p:sp>
      <p:sp>
        <p:nvSpPr>
          <p:cNvPr id="189" name="Oval 22" descr="羊皮纸"/>
          <p:cNvSpPr>
            <a:spLocks noChangeArrowheads="1"/>
          </p:cNvSpPr>
          <p:nvPr/>
        </p:nvSpPr>
        <p:spPr bwMode="auto">
          <a:xfrm>
            <a:off x="7848049" y="5324323"/>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FF0000"/>
                </a:solidFill>
                <a:ea typeface="宋体" pitchFamily="2" charset="-122"/>
              </a:rPr>
              <a:t>6</a:t>
            </a:r>
            <a:endParaRPr kumimoji="1" lang="en-US" altLang="zh-CN" sz="2400" dirty="0">
              <a:solidFill>
                <a:srgbClr val="FF0000"/>
              </a:solidFill>
              <a:ea typeface="宋体" pitchFamily="2" charset="-122"/>
            </a:endParaRPr>
          </a:p>
        </p:txBody>
      </p:sp>
      <p:sp>
        <p:nvSpPr>
          <p:cNvPr id="190" name="Oval 23" descr="羊皮纸"/>
          <p:cNvSpPr>
            <a:spLocks noChangeArrowheads="1"/>
          </p:cNvSpPr>
          <p:nvPr/>
        </p:nvSpPr>
        <p:spPr bwMode="auto">
          <a:xfrm flipH="1">
            <a:off x="8413952" y="4472340"/>
            <a:ext cx="424428" cy="425991"/>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FF0000"/>
                </a:solidFill>
                <a:ea typeface="宋体" pitchFamily="2" charset="-122"/>
              </a:rPr>
              <a:t>4</a:t>
            </a:r>
            <a:endParaRPr kumimoji="1" lang="en-US" altLang="zh-CN" sz="2400" dirty="0">
              <a:solidFill>
                <a:srgbClr val="FF0000"/>
              </a:solidFill>
              <a:ea typeface="宋体" pitchFamily="2" charset="-122"/>
            </a:endParaRPr>
          </a:p>
        </p:txBody>
      </p:sp>
      <p:sp>
        <p:nvSpPr>
          <p:cNvPr id="191" name="Text Box 27"/>
          <p:cNvSpPr txBox="1">
            <a:spLocks noChangeArrowheads="1"/>
          </p:cNvSpPr>
          <p:nvPr/>
        </p:nvSpPr>
        <p:spPr bwMode="auto">
          <a:xfrm>
            <a:off x="7273962" y="3961158"/>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a:t>
            </a:r>
            <a:endParaRPr kumimoji="1" lang="en-US" altLang="zh-CN" sz="2600" dirty="0">
              <a:ea typeface="宋体" pitchFamily="2" charset="-122"/>
            </a:endParaRPr>
          </a:p>
        </p:txBody>
      </p:sp>
      <p:sp>
        <p:nvSpPr>
          <p:cNvPr id="192" name="Text Box 31"/>
          <p:cNvSpPr txBox="1">
            <a:spLocks noChangeArrowheads="1"/>
          </p:cNvSpPr>
          <p:nvPr/>
        </p:nvSpPr>
        <p:spPr bwMode="auto">
          <a:xfrm>
            <a:off x="7785144" y="4779981"/>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4</a:t>
            </a:r>
            <a:endParaRPr kumimoji="1" lang="en-US" altLang="zh-CN" sz="2600" dirty="0">
              <a:ea typeface="宋体" pitchFamily="2" charset="-122"/>
            </a:endParaRPr>
          </a:p>
        </p:txBody>
      </p:sp>
      <p:sp>
        <p:nvSpPr>
          <p:cNvPr id="193" name="Text Box 97"/>
          <p:cNvSpPr txBox="1">
            <a:spLocks noChangeArrowheads="1"/>
          </p:cNvSpPr>
          <p:nvPr/>
        </p:nvSpPr>
        <p:spPr bwMode="auto">
          <a:xfrm>
            <a:off x="8377439" y="4983522"/>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a:t>
            </a:r>
            <a:endParaRPr kumimoji="1" lang="en-US" altLang="zh-CN" sz="2600" dirty="0">
              <a:ea typeface="宋体" pitchFamily="2" charset="-122"/>
            </a:endParaRPr>
          </a:p>
        </p:txBody>
      </p:sp>
      <p:sp>
        <p:nvSpPr>
          <p:cNvPr id="194" name="Text Box 30"/>
          <p:cNvSpPr txBox="1">
            <a:spLocks noChangeArrowheads="1"/>
          </p:cNvSpPr>
          <p:nvPr/>
        </p:nvSpPr>
        <p:spPr bwMode="auto">
          <a:xfrm>
            <a:off x="6841701" y="4216749"/>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sp>
        <p:nvSpPr>
          <p:cNvPr id="196" name="Text Box 26"/>
          <p:cNvSpPr txBox="1">
            <a:spLocks noChangeArrowheads="1"/>
          </p:cNvSpPr>
          <p:nvPr/>
        </p:nvSpPr>
        <p:spPr bwMode="auto">
          <a:xfrm>
            <a:off x="373005" y="1603350"/>
            <a:ext cx="350742" cy="492553"/>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3</a:t>
            </a:r>
            <a:endParaRPr kumimoji="1" lang="en-US" altLang="zh-CN" sz="2600" dirty="0">
              <a:ea typeface="宋体" pitchFamily="2" charset="-122"/>
            </a:endParaRPr>
          </a:p>
        </p:txBody>
      </p:sp>
      <p:sp>
        <p:nvSpPr>
          <p:cNvPr id="92" name="TextBox 91"/>
          <p:cNvSpPr txBox="1"/>
          <p:nvPr/>
        </p:nvSpPr>
        <p:spPr>
          <a:xfrm>
            <a:off x="1322343" y="3027357"/>
            <a:ext cx="6426287" cy="523220"/>
          </a:xfrm>
          <a:prstGeom prst="rect">
            <a:avLst/>
          </a:prstGeom>
          <a:solidFill>
            <a:schemeClr val="accent2">
              <a:lumMod val="40000"/>
              <a:lumOff val="60000"/>
            </a:schemeClr>
          </a:solidFill>
        </p:spPr>
        <p:txBody>
          <a:bodyPr wrap="square" rtlCol="0">
            <a:spAutoFit/>
          </a:bodyPr>
          <a:lstStyle/>
          <a:p>
            <a:r>
              <a:rPr lang="zh-CN" altLang="en-US" sz="2800" b="1" dirty="0" smtClean="0">
                <a:solidFill>
                  <a:srgbClr val="FF0000"/>
                </a:solidFill>
              </a:rPr>
              <a:t>时间复杂度与边的数量相关为</a:t>
            </a:r>
            <a:r>
              <a:rPr lang="en-US" altLang="zh-CN" sz="2800" b="1" dirty="0" smtClean="0">
                <a:solidFill>
                  <a:srgbClr val="FF0000"/>
                </a:solidFill>
              </a:rPr>
              <a:t>O(</a:t>
            </a:r>
            <a:r>
              <a:rPr lang="en-US" altLang="zh-CN" sz="2800" b="1" dirty="0" err="1" smtClean="0">
                <a:solidFill>
                  <a:srgbClr val="FF0000"/>
                </a:solidFill>
              </a:rPr>
              <a:t>eloge</a:t>
            </a:r>
            <a:r>
              <a:rPr lang="en-US" altLang="zh-CN" sz="2800" b="1" dirty="0" smtClean="0">
                <a:solidFill>
                  <a:srgbClr val="FF0000"/>
                </a:solidFill>
              </a:rPr>
              <a:t>)</a:t>
            </a:r>
            <a:endParaRPr lang="zh-CN" altLang="en-US" sz="2800" b="1" dirty="0">
              <a:solidFill>
                <a:srgbClr val="FF0000"/>
              </a:solidFill>
            </a:endParaRPr>
          </a:p>
        </p:txBody>
      </p:sp>
      <p:sp>
        <p:nvSpPr>
          <p:cNvPr id="96" name="灯片编号占位符 95"/>
          <p:cNvSpPr>
            <a:spLocks noGrp="1"/>
          </p:cNvSpPr>
          <p:nvPr>
            <p:ph type="sldNum" sz="quarter" idx="12"/>
          </p:nvPr>
        </p:nvSpPr>
        <p:spPr/>
        <p:txBody>
          <a:bodyPr/>
          <a:lstStyle/>
          <a:p>
            <a:fld id="{4D383CEF-7435-4F5E-B139-BD952416C33C}" type="slidenum">
              <a:rPr lang="en-US" altLang="zh-CN" smtClean="0"/>
              <a:pPr/>
              <a:t>42</a:t>
            </a:fld>
            <a:endParaRPr lang="en-US" altLang="zh-CN"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blinds(horizontal)">
                                      <p:cBhvr>
                                        <p:cTn id="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847674" y="361908"/>
            <a:ext cx="7588250" cy="762000"/>
          </a:xfrm>
        </p:spPr>
        <p:txBody>
          <a:bodyPr/>
          <a:lstStyle/>
          <a:p>
            <a:pPr algn="ctr"/>
            <a:r>
              <a:rPr lang="zh-CN" altLang="en-US" sz="4000" b="1" dirty="0">
                <a:latin typeface="华文新魏" pitchFamily="2" charset="-122"/>
                <a:ea typeface="华文新魏" pitchFamily="2" charset="-122"/>
              </a:rPr>
              <a:t>活动网络 </a:t>
            </a:r>
            <a:r>
              <a:rPr lang="en-US" altLang="zh-CN" sz="4000" b="1" dirty="0">
                <a:latin typeface="华文新魏" pitchFamily="2" charset="-122"/>
                <a:ea typeface="华文新魏" pitchFamily="2" charset="-122"/>
              </a:rPr>
              <a:t>(Activity Network)</a:t>
            </a:r>
            <a:endParaRPr lang="en-US" altLang="zh-CN" sz="4000" dirty="0">
              <a:latin typeface="华文新魏" pitchFamily="2" charset="-122"/>
              <a:ea typeface="华文新魏" pitchFamily="2" charset="-122"/>
            </a:endParaRPr>
          </a:p>
        </p:txBody>
      </p:sp>
      <p:sp>
        <p:nvSpPr>
          <p:cNvPr id="430083" name="Rectangle 3"/>
          <p:cNvSpPr>
            <a:spLocks noGrp="1" noChangeArrowheads="1"/>
          </p:cNvSpPr>
          <p:nvPr>
            <p:ph idx="1"/>
          </p:nvPr>
        </p:nvSpPr>
        <p:spPr>
          <a:xfrm>
            <a:off x="469900" y="2017713"/>
            <a:ext cx="8458200" cy="4724400"/>
          </a:xfrm>
        </p:spPr>
        <p:txBody>
          <a:bodyPr/>
          <a:lstStyle/>
          <a:p>
            <a:pPr>
              <a:buClr>
                <a:schemeClr val="tx1"/>
              </a:buClr>
              <a:buSzPct val="50000"/>
            </a:pPr>
            <a:r>
              <a:rPr lang="zh-CN" altLang="en-US" sz="3000" b="1" dirty="0">
                <a:ea typeface="仿宋_GB2312" pitchFamily="49" charset="-122"/>
              </a:rPr>
              <a:t>计划、施工过程、生产流程、程序流程等都是“工程”。除了很小的工程外，一般都把工程分为若干个叫做“活动”的子工程。完成了这些活动，这个工程就可以完成了。</a:t>
            </a:r>
          </a:p>
          <a:p>
            <a:pPr>
              <a:buClr>
                <a:schemeClr val="tx1"/>
              </a:buClr>
              <a:buSzPct val="50000"/>
            </a:pPr>
            <a:r>
              <a:rPr lang="zh-CN" altLang="en-US" sz="3000" b="1" dirty="0">
                <a:ea typeface="仿宋_GB2312" pitchFamily="49" charset="-122"/>
              </a:rPr>
              <a:t>例如，计算机专业学生的学习就是一个工程，每一门课程的学习就是整个工程的一些活动。其中有些课程要求先修课程，有些则不要求。这样在有的课程之间有领先关系，有的课程可以并行地学习。</a:t>
            </a:r>
          </a:p>
        </p:txBody>
      </p:sp>
      <p:sp>
        <p:nvSpPr>
          <p:cNvPr id="430084" name="Rectangle 4"/>
          <p:cNvSpPr>
            <a:spLocks noChangeArrowheads="1"/>
          </p:cNvSpPr>
          <p:nvPr/>
        </p:nvSpPr>
        <p:spPr bwMode="auto">
          <a:xfrm>
            <a:off x="665109" y="1165194"/>
            <a:ext cx="8242962" cy="646331"/>
          </a:xfrm>
          <a:prstGeom prst="rect">
            <a:avLst/>
          </a:prstGeom>
          <a:noFill/>
          <a:ln w="9525">
            <a:noFill/>
            <a:miter lim="800000"/>
            <a:headEnd/>
            <a:tailEnd/>
          </a:ln>
        </p:spPr>
        <p:txBody>
          <a:bodyPr wrap="none">
            <a:spAutoFit/>
          </a:bodyPr>
          <a:lstStyle/>
          <a:p>
            <a:pPr algn="l"/>
            <a:r>
              <a:rPr kumimoji="1" lang="en-US" altLang="zh-CN" sz="3600" dirty="0" smtClean="0">
                <a:latin typeface="华文新魏" pitchFamily="2" charset="-122"/>
                <a:ea typeface="华文新魏" pitchFamily="2" charset="-122"/>
              </a:rPr>
              <a:t>7.5.1 </a:t>
            </a:r>
            <a:r>
              <a:rPr kumimoji="1" lang="zh-CN" altLang="en-US" sz="3600" dirty="0" smtClean="0">
                <a:latin typeface="华文新魏" pitchFamily="2" charset="-122"/>
                <a:ea typeface="华文新魏" pitchFamily="2" charset="-122"/>
              </a:rPr>
              <a:t>用</a:t>
            </a:r>
            <a:r>
              <a:rPr kumimoji="1" lang="zh-CN" altLang="en-US" sz="3600" dirty="0">
                <a:latin typeface="华文新魏" pitchFamily="2" charset="-122"/>
                <a:ea typeface="华文新魏" pitchFamily="2" charset="-122"/>
              </a:rPr>
              <a:t>顶点表示活动的网络 </a:t>
            </a:r>
            <a:r>
              <a:rPr kumimoji="1" lang="en-US" altLang="zh-CN" sz="3600" dirty="0">
                <a:latin typeface="华文新魏" pitchFamily="2" charset="-122"/>
                <a:ea typeface="华文新魏" pitchFamily="2" charset="-122"/>
              </a:rPr>
              <a:t>(AOV</a:t>
            </a:r>
            <a:r>
              <a:rPr kumimoji="1" lang="zh-CN" altLang="en-US" sz="3600" dirty="0">
                <a:latin typeface="华文新魏" pitchFamily="2" charset="-122"/>
                <a:ea typeface="华文新魏" pitchFamily="2" charset="-122"/>
              </a:rPr>
              <a:t>网络</a:t>
            </a:r>
            <a:r>
              <a:rPr kumimoji="1" lang="en-US" altLang="zh-CN" sz="3600" dirty="0">
                <a:latin typeface="华文新魏" pitchFamily="2" charset="-122"/>
                <a:ea typeface="华文新魏" pitchFamily="2" charset="-122"/>
              </a:rPr>
              <a:t>)</a:t>
            </a:r>
          </a:p>
        </p:txBody>
      </p:sp>
      <p:sp>
        <p:nvSpPr>
          <p:cNvPr id="11" name="灯片编号占位符 10"/>
          <p:cNvSpPr>
            <a:spLocks noGrp="1"/>
          </p:cNvSpPr>
          <p:nvPr>
            <p:ph type="sldNum" sz="quarter" idx="12"/>
          </p:nvPr>
        </p:nvSpPr>
        <p:spPr/>
        <p:txBody>
          <a:bodyPr/>
          <a:lstStyle/>
          <a:p>
            <a:fld id="{A17EA50A-922D-41E6-B4A1-D010480F0D51}" type="slidenum">
              <a:rPr lang="en-US" altLang="zh-CN" smtClean="0"/>
              <a:pPr/>
              <a:t>43</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Text Box 2"/>
          <p:cNvSpPr txBox="1">
            <a:spLocks noChangeArrowheads="1"/>
          </p:cNvSpPr>
          <p:nvPr/>
        </p:nvSpPr>
        <p:spPr bwMode="auto">
          <a:xfrm>
            <a:off x="488950" y="1244600"/>
            <a:ext cx="8278813" cy="4921250"/>
          </a:xfrm>
          <a:prstGeom prst="rect">
            <a:avLst/>
          </a:prstGeom>
          <a:noFill/>
          <a:ln w="9525">
            <a:noFill/>
            <a:miter lim="800000"/>
            <a:headEnd/>
            <a:tailEnd/>
          </a:ln>
        </p:spPr>
        <p:txBody>
          <a:bodyPr wrap="none">
            <a:spAutoFit/>
          </a:bodyPr>
          <a:lstStyle/>
          <a:p>
            <a:pPr algn="l">
              <a:lnSpc>
                <a:spcPct val="110000"/>
              </a:lnSpc>
            </a:pPr>
            <a:r>
              <a:rPr kumimoji="1" lang="en-US" altLang="en-US" sz="3200" b="1">
                <a:effectLst>
                  <a:outerShdw blurRad="38100" dist="38100" dir="2700000" algn="tl">
                    <a:srgbClr val="C0C0C0"/>
                  </a:outerShdw>
                </a:effectLst>
                <a:ea typeface="楷体_GB2312" pitchFamily="49" charset="-122"/>
              </a:rPr>
              <a:t>    </a:t>
            </a:r>
            <a:r>
              <a:rPr kumimoji="1" lang="en-US" altLang="zh-CN" sz="3200" b="1">
                <a:ea typeface="楷体_GB2312" pitchFamily="49" charset="-122"/>
              </a:rPr>
              <a:t>C</a:t>
            </a:r>
            <a:r>
              <a:rPr kumimoji="1" lang="en-US" altLang="zh-CN" sz="3200" b="1" baseline="-25000">
                <a:ea typeface="楷体_GB2312" pitchFamily="49" charset="-122"/>
              </a:rPr>
              <a:t>1</a:t>
            </a:r>
            <a:r>
              <a:rPr kumimoji="1" lang="en-US" altLang="zh-CN" sz="3200" b="1">
                <a:effectLst>
                  <a:outerShdw blurRad="38100" dist="38100" dir="2700000" algn="tl">
                    <a:srgbClr val="C0C0C0"/>
                  </a:outerShdw>
                </a:effectLst>
                <a:ea typeface="楷体_GB2312" pitchFamily="49" charset="-122"/>
              </a:rPr>
              <a:t>                       </a:t>
            </a:r>
            <a:r>
              <a:rPr kumimoji="1" lang="zh-CN" altLang="en-US" sz="3200" b="1"/>
              <a:t>高等数学</a:t>
            </a:r>
          </a:p>
          <a:p>
            <a:pPr algn="l">
              <a:lnSpc>
                <a:spcPct val="110000"/>
              </a:lnSpc>
            </a:pPr>
            <a:r>
              <a:rPr kumimoji="1" lang="zh-CN" altLang="en-US" sz="3200" b="1"/>
              <a:t>    </a:t>
            </a:r>
            <a:r>
              <a:rPr kumimoji="1" lang="en-US" altLang="zh-CN" sz="3200" b="1"/>
              <a:t>C</a:t>
            </a:r>
            <a:r>
              <a:rPr kumimoji="1" lang="en-US" altLang="zh-CN" sz="3200" b="1" baseline="-25000"/>
              <a:t>2</a:t>
            </a:r>
            <a:r>
              <a:rPr kumimoji="1" lang="en-US" altLang="zh-CN" sz="3200" b="1"/>
              <a:t>                   </a:t>
            </a:r>
            <a:r>
              <a:rPr kumimoji="1" lang="zh-CN" altLang="en-US" sz="3200" b="1"/>
              <a:t>程序设计基础</a:t>
            </a:r>
          </a:p>
          <a:p>
            <a:pPr algn="l">
              <a:lnSpc>
                <a:spcPct val="110000"/>
              </a:lnSpc>
            </a:pPr>
            <a:r>
              <a:rPr kumimoji="1" lang="zh-CN" altLang="en-US" sz="3200" b="1"/>
              <a:t>    </a:t>
            </a:r>
            <a:r>
              <a:rPr kumimoji="1" lang="en-US" altLang="zh-CN" sz="3200" b="1"/>
              <a:t>C</a:t>
            </a:r>
            <a:r>
              <a:rPr kumimoji="1" lang="en-US" altLang="zh-CN" sz="3200" b="1" baseline="-25000"/>
              <a:t>3</a:t>
            </a:r>
            <a:r>
              <a:rPr kumimoji="1" lang="en-US" altLang="zh-CN" sz="3200" b="1"/>
              <a:t>                       </a:t>
            </a:r>
            <a:r>
              <a:rPr kumimoji="1" lang="zh-CN" altLang="en-US" sz="3200" b="1"/>
              <a:t>离散数学                   </a:t>
            </a:r>
            <a:r>
              <a:rPr kumimoji="1" lang="en-US" altLang="zh-CN" sz="3200" b="1"/>
              <a:t>C</a:t>
            </a:r>
            <a:r>
              <a:rPr kumimoji="1" lang="en-US" altLang="zh-CN" sz="3200" b="1" baseline="-25000"/>
              <a:t>1</a:t>
            </a:r>
            <a:r>
              <a:rPr kumimoji="1" lang="en-US" altLang="zh-CN" sz="3200" b="1"/>
              <a:t>,  C</a:t>
            </a:r>
            <a:r>
              <a:rPr kumimoji="1" lang="en-US" altLang="zh-CN" sz="3200" b="1" baseline="-25000"/>
              <a:t>2</a:t>
            </a:r>
            <a:r>
              <a:rPr kumimoji="1" lang="en-US" altLang="zh-CN" sz="3200" b="1"/>
              <a:t>  </a:t>
            </a:r>
          </a:p>
          <a:p>
            <a:pPr algn="l">
              <a:lnSpc>
                <a:spcPct val="110000"/>
              </a:lnSpc>
            </a:pPr>
            <a:r>
              <a:rPr kumimoji="1" lang="en-US" altLang="zh-CN" sz="3200" b="1"/>
              <a:t>    C</a:t>
            </a:r>
            <a:r>
              <a:rPr kumimoji="1" lang="en-US" altLang="zh-CN" sz="3200" b="1" baseline="-25000"/>
              <a:t>4</a:t>
            </a:r>
            <a:r>
              <a:rPr kumimoji="1" lang="en-US" altLang="zh-CN" sz="3200" b="1"/>
              <a:t>                       </a:t>
            </a:r>
            <a:r>
              <a:rPr kumimoji="1" lang="zh-CN" altLang="en-US" sz="3200" b="1"/>
              <a:t>数据结构                   </a:t>
            </a:r>
            <a:r>
              <a:rPr kumimoji="1" lang="en-US" altLang="zh-CN" sz="3200" b="1"/>
              <a:t>C</a:t>
            </a:r>
            <a:r>
              <a:rPr kumimoji="1" lang="en-US" altLang="zh-CN" sz="3200" b="1" baseline="-25000"/>
              <a:t>3</a:t>
            </a:r>
            <a:r>
              <a:rPr kumimoji="1" lang="en-US" altLang="zh-CN" sz="3200" b="1"/>
              <a:t>,  C</a:t>
            </a:r>
            <a:r>
              <a:rPr kumimoji="1" lang="en-US" altLang="zh-CN" sz="3200" b="1" baseline="-25000"/>
              <a:t>2</a:t>
            </a:r>
            <a:endParaRPr kumimoji="1" lang="en-US" altLang="zh-CN" sz="3200" b="1"/>
          </a:p>
          <a:p>
            <a:pPr algn="l">
              <a:lnSpc>
                <a:spcPct val="110000"/>
              </a:lnSpc>
            </a:pPr>
            <a:r>
              <a:rPr kumimoji="1" lang="en-US" altLang="zh-CN" sz="3200" b="1"/>
              <a:t>    C</a:t>
            </a:r>
            <a:r>
              <a:rPr kumimoji="1" lang="en-US" altLang="zh-CN" sz="3200" b="1" baseline="-25000"/>
              <a:t>5</a:t>
            </a:r>
            <a:r>
              <a:rPr kumimoji="1" lang="en-US" altLang="zh-CN" sz="3200" b="1"/>
              <a:t>               </a:t>
            </a:r>
            <a:r>
              <a:rPr kumimoji="1" lang="zh-CN" altLang="en-US" sz="3200" b="1"/>
              <a:t>高级语言程序设计           </a:t>
            </a:r>
            <a:r>
              <a:rPr kumimoji="1" lang="en-US" altLang="zh-CN" sz="3200" b="1"/>
              <a:t>C</a:t>
            </a:r>
            <a:r>
              <a:rPr kumimoji="1" lang="en-US" altLang="zh-CN" sz="3200" b="1" baseline="-25000"/>
              <a:t>2</a:t>
            </a:r>
            <a:endParaRPr kumimoji="1" lang="en-US" altLang="zh-CN" sz="3200" b="1"/>
          </a:p>
          <a:p>
            <a:pPr algn="l">
              <a:lnSpc>
                <a:spcPct val="110000"/>
              </a:lnSpc>
            </a:pPr>
            <a:r>
              <a:rPr kumimoji="1" lang="en-US" altLang="zh-CN" sz="3200" b="1"/>
              <a:t>    C</a:t>
            </a:r>
            <a:r>
              <a:rPr kumimoji="1" lang="en-US" altLang="zh-CN" sz="3200" b="1" baseline="-25000"/>
              <a:t>6</a:t>
            </a:r>
            <a:r>
              <a:rPr kumimoji="1" lang="en-US" altLang="zh-CN" sz="3200" b="1"/>
              <a:t>                       </a:t>
            </a:r>
            <a:r>
              <a:rPr kumimoji="1" lang="zh-CN" altLang="en-US" sz="3200" b="1"/>
              <a:t>编译方法                   </a:t>
            </a:r>
            <a:r>
              <a:rPr kumimoji="1" lang="en-US" altLang="zh-CN" sz="3200" b="1"/>
              <a:t>C</a:t>
            </a:r>
            <a:r>
              <a:rPr kumimoji="1" lang="en-US" altLang="zh-CN" sz="3200" b="1" baseline="-25000"/>
              <a:t>5</a:t>
            </a:r>
            <a:r>
              <a:rPr kumimoji="1" lang="en-US" altLang="zh-CN" sz="3200" b="1"/>
              <a:t>,  C</a:t>
            </a:r>
            <a:r>
              <a:rPr kumimoji="1" lang="en-US" altLang="zh-CN" sz="3200" b="1" baseline="-25000"/>
              <a:t>4</a:t>
            </a:r>
            <a:endParaRPr kumimoji="1" lang="en-US" altLang="zh-CN" sz="3200" b="1"/>
          </a:p>
          <a:p>
            <a:pPr algn="l">
              <a:lnSpc>
                <a:spcPct val="110000"/>
              </a:lnSpc>
            </a:pPr>
            <a:r>
              <a:rPr kumimoji="1" lang="en-US" altLang="zh-CN" sz="3200" b="1"/>
              <a:t>    C</a:t>
            </a:r>
            <a:r>
              <a:rPr kumimoji="1" lang="en-US" altLang="zh-CN" sz="3200" b="1" baseline="-25000"/>
              <a:t>7</a:t>
            </a:r>
            <a:r>
              <a:rPr kumimoji="1" lang="en-US" altLang="zh-CN" sz="3200" b="1"/>
              <a:t>                       </a:t>
            </a:r>
            <a:r>
              <a:rPr kumimoji="1" lang="zh-CN" altLang="en-US" sz="3200" b="1"/>
              <a:t>操作系统                   </a:t>
            </a:r>
            <a:r>
              <a:rPr kumimoji="1" lang="en-US" altLang="zh-CN" sz="3200" b="1"/>
              <a:t>C</a:t>
            </a:r>
            <a:r>
              <a:rPr kumimoji="1" lang="en-US" altLang="zh-CN" sz="3200" b="1" baseline="-25000"/>
              <a:t>4</a:t>
            </a:r>
            <a:r>
              <a:rPr kumimoji="1" lang="en-US" altLang="zh-CN" sz="3200" b="1"/>
              <a:t>,  C</a:t>
            </a:r>
            <a:r>
              <a:rPr kumimoji="1" lang="en-US" altLang="zh-CN" sz="3200" b="1" baseline="-25000"/>
              <a:t>9</a:t>
            </a:r>
            <a:endParaRPr kumimoji="1" lang="en-US" altLang="zh-CN" sz="3200" b="1"/>
          </a:p>
          <a:p>
            <a:pPr algn="l">
              <a:lnSpc>
                <a:spcPct val="110000"/>
              </a:lnSpc>
            </a:pPr>
            <a:r>
              <a:rPr kumimoji="1" lang="en-US" altLang="zh-CN" sz="3200" b="1"/>
              <a:t>    C</a:t>
            </a:r>
            <a:r>
              <a:rPr kumimoji="1" lang="en-US" altLang="zh-CN" sz="3200" b="1" baseline="-25000"/>
              <a:t>8</a:t>
            </a:r>
            <a:r>
              <a:rPr kumimoji="1" lang="en-US" altLang="zh-CN" sz="3200" b="1"/>
              <a:t>                       </a:t>
            </a:r>
            <a:r>
              <a:rPr kumimoji="1" lang="zh-CN" altLang="en-US" sz="3200" b="1"/>
              <a:t>普通物理                   </a:t>
            </a:r>
            <a:r>
              <a:rPr kumimoji="1" lang="en-US" altLang="zh-CN" sz="3200" b="1"/>
              <a:t>C</a:t>
            </a:r>
            <a:r>
              <a:rPr kumimoji="1" lang="en-US" altLang="zh-CN" sz="3200" b="1" baseline="-25000"/>
              <a:t>1</a:t>
            </a:r>
            <a:endParaRPr kumimoji="1" lang="en-US" altLang="zh-CN" sz="3200" b="1"/>
          </a:p>
          <a:p>
            <a:pPr algn="l">
              <a:lnSpc>
                <a:spcPct val="110000"/>
              </a:lnSpc>
            </a:pPr>
            <a:r>
              <a:rPr kumimoji="1" lang="en-US" altLang="zh-CN" sz="3200" b="1"/>
              <a:t>    C</a:t>
            </a:r>
            <a:r>
              <a:rPr kumimoji="1" lang="en-US" altLang="zh-CN" sz="3200" b="1" baseline="-25000"/>
              <a:t>9</a:t>
            </a:r>
            <a:r>
              <a:rPr kumimoji="1" lang="en-US" altLang="zh-CN" sz="3200" b="1"/>
              <a:t>                      </a:t>
            </a:r>
            <a:r>
              <a:rPr kumimoji="1" lang="zh-CN" altLang="en-US" sz="3200" b="1"/>
              <a:t>计算机原理</a:t>
            </a:r>
            <a:r>
              <a:rPr kumimoji="1" lang="zh-CN" altLang="en-US" sz="3200" b="1">
                <a:effectLst>
                  <a:outerShdw blurRad="38100" dist="38100" dir="2700000" algn="tl">
                    <a:srgbClr val="C0C0C0"/>
                  </a:outerShdw>
                </a:effectLst>
                <a:ea typeface="楷体_GB2312" pitchFamily="49" charset="-122"/>
              </a:rPr>
              <a:t>                </a:t>
            </a:r>
            <a:r>
              <a:rPr kumimoji="1" lang="en-US" altLang="zh-CN" sz="3200" b="1">
                <a:effectLst>
                  <a:outerShdw blurRad="38100" dist="38100" dir="2700000" algn="tl">
                    <a:srgbClr val="C0C0C0"/>
                  </a:outerShdw>
                </a:effectLst>
                <a:ea typeface="楷体_GB2312" pitchFamily="49" charset="-122"/>
              </a:rPr>
              <a:t>C</a:t>
            </a:r>
            <a:r>
              <a:rPr kumimoji="1" lang="en-US" altLang="zh-CN" sz="3200" b="1" baseline="-25000">
                <a:effectLst>
                  <a:outerShdw blurRad="38100" dist="38100" dir="2700000" algn="tl">
                    <a:srgbClr val="C0C0C0"/>
                  </a:outerShdw>
                </a:effectLst>
                <a:ea typeface="楷体_GB2312" pitchFamily="49" charset="-122"/>
              </a:rPr>
              <a:t>8</a:t>
            </a:r>
            <a:r>
              <a:rPr kumimoji="1" lang="en-US" altLang="zh-CN" sz="3200" b="1">
                <a:effectLst>
                  <a:outerShdw blurRad="38100" dist="38100" dir="2700000" algn="tl">
                    <a:srgbClr val="C0C0C0"/>
                  </a:outerShdw>
                </a:effectLst>
                <a:ea typeface="楷体_GB2312" pitchFamily="49" charset="-122"/>
              </a:rPr>
              <a:t>     </a:t>
            </a:r>
          </a:p>
        </p:txBody>
      </p:sp>
      <p:grpSp>
        <p:nvGrpSpPr>
          <p:cNvPr id="431113" name="Group 9"/>
          <p:cNvGrpSpPr>
            <a:grpSpLocks/>
          </p:cNvGrpSpPr>
          <p:nvPr/>
        </p:nvGrpSpPr>
        <p:grpSpPr bwMode="auto">
          <a:xfrm>
            <a:off x="609600" y="657225"/>
            <a:ext cx="8201025" cy="485775"/>
            <a:chOff x="384" y="270"/>
            <a:chExt cx="5166" cy="306"/>
          </a:xfrm>
        </p:grpSpPr>
        <p:sp>
          <p:nvSpPr>
            <p:cNvPr id="431107" name="WordArt 3"/>
            <p:cNvSpPr>
              <a:spLocks noChangeArrowheads="1" noChangeShapeType="1" noTextEdit="1"/>
            </p:cNvSpPr>
            <p:nvPr/>
          </p:nvSpPr>
          <p:spPr bwMode="auto">
            <a:xfrm>
              <a:off x="384" y="288"/>
              <a:ext cx="1152" cy="240"/>
            </a:xfrm>
            <a:prstGeom prst="rect">
              <a:avLst/>
            </a:prstGeom>
          </p:spPr>
          <p:txBody>
            <a:bodyPr wrap="none" fromWordArt="1">
              <a:prstTxWarp prst="textPlain">
                <a:avLst>
                  <a:gd name="adj" fmla="val 50000"/>
                </a:avLst>
              </a:prstTxWarp>
            </a:bodyPr>
            <a:lstStyle/>
            <a:p>
              <a:r>
                <a:rPr lang="zh-CN" altLang="en-US" sz="3200" b="1" kern="10">
                  <a:ln w="19050">
                    <a:solidFill>
                      <a:srgbClr val="99CCFF"/>
                    </a:solidFill>
                    <a:round/>
                    <a:headEnd/>
                    <a:tailEnd/>
                  </a:ln>
                  <a:solidFill>
                    <a:srgbClr val="0066CC"/>
                  </a:solidFill>
                  <a:effectLst>
                    <a:outerShdw dist="35921" dir="2700000" algn="ctr" rotWithShape="0">
                      <a:srgbClr val="990000"/>
                    </a:outerShdw>
                  </a:effectLst>
                  <a:latin typeface="仿宋_GB2312"/>
                </a:rPr>
                <a:t>课程代号</a:t>
              </a:r>
            </a:p>
          </p:txBody>
        </p:sp>
        <p:sp>
          <p:nvSpPr>
            <p:cNvPr id="431108" name="WordArt 4"/>
            <p:cNvSpPr>
              <a:spLocks noChangeArrowheads="1" noChangeShapeType="1" noTextEdit="1"/>
            </p:cNvSpPr>
            <p:nvPr/>
          </p:nvSpPr>
          <p:spPr bwMode="auto">
            <a:xfrm>
              <a:off x="2337" y="270"/>
              <a:ext cx="1086" cy="258"/>
            </a:xfrm>
            <a:prstGeom prst="rect">
              <a:avLst/>
            </a:prstGeom>
          </p:spPr>
          <p:txBody>
            <a:bodyPr wrap="none" fromWordArt="1">
              <a:prstTxWarp prst="textPlain">
                <a:avLst>
                  <a:gd name="adj" fmla="val 50000"/>
                </a:avLst>
              </a:prstTxWarp>
            </a:bodyPr>
            <a:lstStyle/>
            <a:p>
              <a:r>
                <a:rPr lang="zh-CN" altLang="en-US" sz="3200" b="1" kern="10">
                  <a:ln w="19050">
                    <a:solidFill>
                      <a:srgbClr val="99CCFF"/>
                    </a:solidFill>
                    <a:round/>
                    <a:headEnd/>
                    <a:tailEnd/>
                  </a:ln>
                  <a:solidFill>
                    <a:srgbClr val="0066CC"/>
                  </a:solidFill>
                  <a:effectLst>
                    <a:outerShdw dist="35921" dir="2700000" algn="ctr" rotWithShape="0">
                      <a:srgbClr val="990000"/>
                    </a:outerShdw>
                  </a:effectLst>
                  <a:latin typeface="仿宋_GB2312"/>
                </a:rPr>
                <a:t>课程名称</a:t>
              </a:r>
            </a:p>
          </p:txBody>
        </p:sp>
        <p:sp>
          <p:nvSpPr>
            <p:cNvPr id="431109" name="WordArt 5"/>
            <p:cNvSpPr>
              <a:spLocks noChangeArrowheads="1" noChangeShapeType="1" noTextEdit="1"/>
            </p:cNvSpPr>
            <p:nvPr/>
          </p:nvSpPr>
          <p:spPr bwMode="auto">
            <a:xfrm>
              <a:off x="4464" y="270"/>
              <a:ext cx="1086" cy="258"/>
            </a:xfrm>
            <a:prstGeom prst="rect">
              <a:avLst/>
            </a:prstGeom>
          </p:spPr>
          <p:txBody>
            <a:bodyPr wrap="none" fromWordArt="1">
              <a:prstTxWarp prst="textPlain">
                <a:avLst>
                  <a:gd name="adj" fmla="val 50000"/>
                </a:avLst>
              </a:prstTxWarp>
            </a:bodyPr>
            <a:lstStyle/>
            <a:p>
              <a:r>
                <a:rPr lang="zh-CN" altLang="en-US" sz="3200" b="1" kern="10">
                  <a:ln w="19050">
                    <a:solidFill>
                      <a:srgbClr val="99CCFF"/>
                    </a:solidFill>
                    <a:round/>
                    <a:headEnd/>
                    <a:tailEnd/>
                  </a:ln>
                  <a:solidFill>
                    <a:srgbClr val="0066CC"/>
                  </a:solidFill>
                  <a:effectLst>
                    <a:outerShdw dist="35921" dir="2700000" algn="ctr" rotWithShape="0">
                      <a:srgbClr val="990000"/>
                    </a:outerShdw>
                  </a:effectLst>
                  <a:latin typeface="仿宋_GB2312"/>
                </a:rPr>
                <a:t>先修课程</a:t>
              </a:r>
            </a:p>
          </p:txBody>
        </p:sp>
        <p:sp>
          <p:nvSpPr>
            <p:cNvPr id="431110" name="Line 6"/>
            <p:cNvSpPr>
              <a:spLocks noChangeShapeType="1"/>
            </p:cNvSpPr>
            <p:nvPr/>
          </p:nvSpPr>
          <p:spPr bwMode="auto">
            <a:xfrm>
              <a:off x="2352" y="576"/>
              <a:ext cx="1056" cy="0"/>
            </a:xfrm>
            <a:prstGeom prst="line">
              <a:avLst/>
            </a:prstGeom>
            <a:noFill/>
            <a:ln w="57150" cmpd="thinThick">
              <a:solidFill>
                <a:srgbClr val="FF0000"/>
              </a:solidFill>
              <a:round/>
              <a:headEnd/>
              <a:tailEnd/>
            </a:ln>
          </p:spPr>
          <p:txBody>
            <a:bodyPr wrap="none" anchor="ctr"/>
            <a:lstStyle/>
            <a:p>
              <a:endParaRPr lang="zh-CN" altLang="en-US"/>
            </a:p>
          </p:txBody>
        </p:sp>
        <p:sp>
          <p:nvSpPr>
            <p:cNvPr id="431111" name="Line 7"/>
            <p:cNvSpPr>
              <a:spLocks noChangeShapeType="1"/>
            </p:cNvSpPr>
            <p:nvPr/>
          </p:nvSpPr>
          <p:spPr bwMode="auto">
            <a:xfrm>
              <a:off x="432" y="576"/>
              <a:ext cx="1056" cy="0"/>
            </a:xfrm>
            <a:prstGeom prst="line">
              <a:avLst/>
            </a:prstGeom>
            <a:noFill/>
            <a:ln w="57150" cmpd="thinThick">
              <a:solidFill>
                <a:srgbClr val="FF0000"/>
              </a:solidFill>
              <a:round/>
              <a:headEnd/>
              <a:tailEnd/>
            </a:ln>
          </p:spPr>
          <p:txBody>
            <a:bodyPr wrap="none" anchor="ctr"/>
            <a:lstStyle/>
            <a:p>
              <a:endParaRPr lang="zh-CN" altLang="en-US"/>
            </a:p>
          </p:txBody>
        </p:sp>
        <p:sp>
          <p:nvSpPr>
            <p:cNvPr id="431112" name="Line 8"/>
            <p:cNvSpPr>
              <a:spLocks noChangeShapeType="1"/>
            </p:cNvSpPr>
            <p:nvPr/>
          </p:nvSpPr>
          <p:spPr bwMode="auto">
            <a:xfrm>
              <a:off x="4464" y="576"/>
              <a:ext cx="1056" cy="0"/>
            </a:xfrm>
            <a:prstGeom prst="line">
              <a:avLst/>
            </a:prstGeom>
            <a:noFill/>
            <a:ln w="57150" cmpd="thinThick">
              <a:solidFill>
                <a:srgbClr val="FF0000"/>
              </a:solidFill>
              <a:round/>
              <a:headEnd/>
              <a:tailEnd/>
            </a:ln>
          </p:spPr>
          <p:txBody>
            <a:bodyPr wrap="none" anchor="ctr"/>
            <a:lstStyle/>
            <a:p>
              <a:endParaRPr lang="zh-CN" altLang="en-US"/>
            </a:p>
          </p:txBody>
        </p:sp>
      </p:grpSp>
      <p:sp>
        <p:nvSpPr>
          <p:cNvPr id="16" name="灯片编号占位符 15"/>
          <p:cNvSpPr>
            <a:spLocks noGrp="1"/>
          </p:cNvSpPr>
          <p:nvPr>
            <p:ph type="sldNum" sz="quarter" idx="12"/>
          </p:nvPr>
        </p:nvSpPr>
        <p:spPr/>
        <p:txBody>
          <a:bodyPr/>
          <a:lstStyle/>
          <a:p>
            <a:fld id="{4D383CEF-7435-4F5E-B139-BD952416C33C}" type="slidenum">
              <a:rPr lang="en-US" altLang="zh-CN" smtClean="0"/>
              <a:pPr/>
              <a:t>44</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Line 2"/>
          <p:cNvSpPr>
            <a:spLocks noChangeShapeType="1"/>
          </p:cNvSpPr>
          <p:nvPr/>
        </p:nvSpPr>
        <p:spPr bwMode="auto">
          <a:xfrm>
            <a:off x="5867400" y="3124200"/>
            <a:ext cx="1371600" cy="762000"/>
          </a:xfrm>
          <a:prstGeom prst="line">
            <a:avLst/>
          </a:prstGeom>
          <a:noFill/>
          <a:ln w="3492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432131" name="Line 3"/>
          <p:cNvSpPr>
            <a:spLocks noChangeShapeType="1"/>
          </p:cNvSpPr>
          <p:nvPr/>
        </p:nvSpPr>
        <p:spPr bwMode="auto">
          <a:xfrm>
            <a:off x="1447800" y="3810000"/>
            <a:ext cx="2971800" cy="838200"/>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432132" name="Line 4"/>
          <p:cNvSpPr>
            <a:spLocks noChangeShapeType="1"/>
          </p:cNvSpPr>
          <p:nvPr/>
        </p:nvSpPr>
        <p:spPr bwMode="auto">
          <a:xfrm flipV="1">
            <a:off x="1600200" y="2590800"/>
            <a:ext cx="1676400" cy="990600"/>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432133" name="Line 5"/>
          <p:cNvSpPr>
            <a:spLocks noChangeShapeType="1"/>
          </p:cNvSpPr>
          <p:nvPr/>
        </p:nvSpPr>
        <p:spPr bwMode="auto">
          <a:xfrm>
            <a:off x="1524000" y="2057400"/>
            <a:ext cx="1752600" cy="304800"/>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432134" name="Line 6"/>
          <p:cNvSpPr>
            <a:spLocks noChangeShapeType="1"/>
          </p:cNvSpPr>
          <p:nvPr/>
        </p:nvSpPr>
        <p:spPr bwMode="auto">
          <a:xfrm flipV="1">
            <a:off x="1524000" y="1295400"/>
            <a:ext cx="1600200" cy="685800"/>
          </a:xfrm>
          <a:prstGeom prst="line">
            <a:avLst/>
          </a:prstGeom>
          <a:noFill/>
          <a:ln w="28575">
            <a:solidFill>
              <a:srgbClr val="FFC000"/>
            </a:solidFill>
            <a:round/>
            <a:headEnd/>
            <a:tailEnd type="triangle" w="sm" len="lg"/>
          </a:ln>
          <a:effectLst/>
        </p:spPr>
        <p:txBody>
          <a:bodyPr wrap="none" anchor="ctr"/>
          <a:lstStyle/>
          <a:p>
            <a:endParaRPr lang="zh-CN" altLang="en-US">
              <a:solidFill>
                <a:schemeClr val="bg2"/>
              </a:solidFill>
            </a:endParaRPr>
          </a:p>
        </p:txBody>
      </p:sp>
      <p:sp>
        <p:nvSpPr>
          <p:cNvPr id="432135" name="Rectangle 7"/>
          <p:cNvSpPr>
            <a:spLocks noChangeArrowheads="1"/>
          </p:cNvSpPr>
          <p:nvPr/>
        </p:nvSpPr>
        <p:spPr bwMode="auto">
          <a:xfrm>
            <a:off x="2514600" y="5181600"/>
            <a:ext cx="4313238" cy="641350"/>
          </a:xfrm>
          <a:prstGeom prst="rect">
            <a:avLst/>
          </a:prstGeom>
          <a:noFill/>
          <a:ln w="9525">
            <a:noFill/>
            <a:miter lim="800000"/>
            <a:headEnd/>
            <a:tailEnd/>
          </a:ln>
        </p:spPr>
        <p:txBody>
          <a:bodyPr wrap="none">
            <a:spAutoFit/>
          </a:bodyPr>
          <a:lstStyle/>
          <a:p>
            <a:pPr algn="l"/>
            <a:r>
              <a:rPr kumimoji="1" lang="zh-CN" altLang="en-US" sz="3600" b="1">
                <a:ea typeface="隶书" pitchFamily="49" charset="-122"/>
              </a:rPr>
              <a:t>学生课程学习工程图</a:t>
            </a:r>
            <a:endParaRPr kumimoji="1" lang="zh-CN" altLang="en-US" sz="2400">
              <a:ea typeface="宋体" pitchFamily="2" charset="-122"/>
            </a:endParaRPr>
          </a:p>
        </p:txBody>
      </p:sp>
      <p:sp>
        <p:nvSpPr>
          <p:cNvPr id="432136" name="Oval 8"/>
          <p:cNvSpPr>
            <a:spLocks noChangeArrowheads="1"/>
          </p:cNvSpPr>
          <p:nvPr/>
        </p:nvSpPr>
        <p:spPr bwMode="auto">
          <a:xfrm>
            <a:off x="3048000" y="9906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chemeClr val="bg2"/>
                </a:solidFill>
                <a:ea typeface="宋体" pitchFamily="2" charset="-122"/>
              </a:rPr>
              <a:t>C</a:t>
            </a:r>
            <a:r>
              <a:rPr kumimoji="1" lang="en-US" altLang="zh-CN" sz="2400" b="1">
                <a:solidFill>
                  <a:schemeClr val="bg2"/>
                </a:solidFill>
                <a:ea typeface="宋体" pitchFamily="2" charset="-122"/>
              </a:rPr>
              <a:t>8</a:t>
            </a:r>
            <a:endParaRPr kumimoji="1" lang="en-US" altLang="zh-CN" sz="2400">
              <a:solidFill>
                <a:schemeClr val="bg2"/>
              </a:solidFill>
              <a:ea typeface="宋体" pitchFamily="2" charset="-122"/>
            </a:endParaRPr>
          </a:p>
        </p:txBody>
      </p:sp>
      <p:sp>
        <p:nvSpPr>
          <p:cNvPr id="432137" name="Oval 9"/>
          <p:cNvSpPr>
            <a:spLocks noChangeArrowheads="1"/>
          </p:cNvSpPr>
          <p:nvPr/>
        </p:nvSpPr>
        <p:spPr bwMode="auto">
          <a:xfrm>
            <a:off x="3276600" y="22098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chemeClr val="bg2"/>
                </a:solidFill>
                <a:ea typeface="宋体" pitchFamily="2" charset="-122"/>
              </a:rPr>
              <a:t>C</a:t>
            </a:r>
            <a:r>
              <a:rPr kumimoji="1" lang="en-US" altLang="zh-CN" sz="2400" b="1">
                <a:solidFill>
                  <a:schemeClr val="bg2"/>
                </a:solidFill>
                <a:ea typeface="宋体" pitchFamily="2" charset="-122"/>
              </a:rPr>
              <a:t>3</a:t>
            </a:r>
            <a:endParaRPr kumimoji="1" lang="en-US" altLang="zh-CN" sz="2400">
              <a:solidFill>
                <a:schemeClr val="bg2"/>
              </a:solidFill>
              <a:ea typeface="宋体" pitchFamily="2" charset="-122"/>
            </a:endParaRPr>
          </a:p>
        </p:txBody>
      </p:sp>
      <p:sp>
        <p:nvSpPr>
          <p:cNvPr id="432138" name="Oval 10"/>
          <p:cNvSpPr>
            <a:spLocks noChangeArrowheads="1"/>
          </p:cNvSpPr>
          <p:nvPr/>
        </p:nvSpPr>
        <p:spPr bwMode="auto">
          <a:xfrm>
            <a:off x="4419600" y="44196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chemeClr val="bg2"/>
                </a:solidFill>
                <a:ea typeface="宋体" pitchFamily="2" charset="-122"/>
              </a:rPr>
              <a:t>C</a:t>
            </a:r>
            <a:r>
              <a:rPr kumimoji="1" lang="en-US" altLang="zh-CN" sz="2400" b="1">
                <a:solidFill>
                  <a:schemeClr val="bg2"/>
                </a:solidFill>
                <a:ea typeface="宋体" pitchFamily="2" charset="-122"/>
              </a:rPr>
              <a:t>5</a:t>
            </a:r>
            <a:endParaRPr kumimoji="1" lang="en-US" altLang="zh-CN" sz="2400">
              <a:solidFill>
                <a:schemeClr val="bg2"/>
              </a:solidFill>
              <a:ea typeface="宋体" pitchFamily="2" charset="-122"/>
            </a:endParaRPr>
          </a:p>
        </p:txBody>
      </p:sp>
      <p:sp>
        <p:nvSpPr>
          <p:cNvPr id="432139" name="Oval 11"/>
          <p:cNvSpPr>
            <a:spLocks noChangeArrowheads="1"/>
          </p:cNvSpPr>
          <p:nvPr/>
        </p:nvSpPr>
        <p:spPr bwMode="auto">
          <a:xfrm>
            <a:off x="5410200" y="27432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chemeClr val="bg2"/>
                </a:solidFill>
                <a:ea typeface="宋体" pitchFamily="2" charset="-122"/>
              </a:rPr>
              <a:t>C</a:t>
            </a:r>
            <a:r>
              <a:rPr kumimoji="1" lang="en-US" altLang="zh-CN" sz="2400" b="1">
                <a:solidFill>
                  <a:schemeClr val="bg2"/>
                </a:solidFill>
                <a:ea typeface="宋体" pitchFamily="2" charset="-122"/>
              </a:rPr>
              <a:t>4</a:t>
            </a:r>
            <a:endParaRPr kumimoji="1" lang="en-US" altLang="zh-CN" sz="2400">
              <a:solidFill>
                <a:schemeClr val="bg2"/>
              </a:solidFill>
              <a:ea typeface="宋体" pitchFamily="2" charset="-122"/>
            </a:endParaRPr>
          </a:p>
        </p:txBody>
      </p:sp>
      <p:sp>
        <p:nvSpPr>
          <p:cNvPr id="432140" name="Oval 12"/>
          <p:cNvSpPr>
            <a:spLocks noChangeArrowheads="1"/>
          </p:cNvSpPr>
          <p:nvPr/>
        </p:nvSpPr>
        <p:spPr bwMode="auto">
          <a:xfrm>
            <a:off x="5181600" y="9906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chemeClr val="bg2"/>
                </a:solidFill>
                <a:ea typeface="宋体" pitchFamily="2" charset="-122"/>
              </a:rPr>
              <a:t>C</a:t>
            </a:r>
            <a:r>
              <a:rPr kumimoji="1" lang="en-US" altLang="zh-CN" sz="2400" b="1">
                <a:solidFill>
                  <a:schemeClr val="bg2"/>
                </a:solidFill>
                <a:ea typeface="宋体" pitchFamily="2" charset="-122"/>
              </a:rPr>
              <a:t>9</a:t>
            </a:r>
            <a:endParaRPr kumimoji="1" lang="en-US" altLang="zh-CN" sz="2400">
              <a:solidFill>
                <a:schemeClr val="bg2"/>
              </a:solidFill>
              <a:ea typeface="宋体" pitchFamily="2" charset="-122"/>
            </a:endParaRPr>
          </a:p>
        </p:txBody>
      </p:sp>
      <p:sp>
        <p:nvSpPr>
          <p:cNvPr id="432141" name="Oval 13"/>
          <p:cNvSpPr>
            <a:spLocks noChangeArrowheads="1"/>
          </p:cNvSpPr>
          <p:nvPr/>
        </p:nvSpPr>
        <p:spPr bwMode="auto">
          <a:xfrm>
            <a:off x="7162800" y="37338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chemeClr val="bg2"/>
                </a:solidFill>
                <a:ea typeface="宋体" pitchFamily="2" charset="-122"/>
              </a:rPr>
              <a:t>C</a:t>
            </a:r>
            <a:r>
              <a:rPr kumimoji="1" lang="en-US" altLang="zh-CN" sz="2400" b="1">
                <a:solidFill>
                  <a:schemeClr val="bg2"/>
                </a:solidFill>
                <a:ea typeface="宋体" pitchFamily="2" charset="-122"/>
              </a:rPr>
              <a:t>6</a:t>
            </a:r>
            <a:endParaRPr kumimoji="1" lang="en-US" altLang="zh-CN" sz="2400">
              <a:solidFill>
                <a:schemeClr val="bg2"/>
              </a:solidFill>
              <a:ea typeface="宋体" pitchFamily="2" charset="-122"/>
            </a:endParaRPr>
          </a:p>
        </p:txBody>
      </p:sp>
      <p:sp>
        <p:nvSpPr>
          <p:cNvPr id="432142" name="Oval 14"/>
          <p:cNvSpPr>
            <a:spLocks noChangeArrowheads="1"/>
          </p:cNvSpPr>
          <p:nvPr/>
        </p:nvSpPr>
        <p:spPr bwMode="auto">
          <a:xfrm>
            <a:off x="7315200" y="18288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chemeClr val="bg2"/>
                </a:solidFill>
                <a:ea typeface="宋体" pitchFamily="2" charset="-122"/>
              </a:rPr>
              <a:t>C</a:t>
            </a:r>
            <a:r>
              <a:rPr kumimoji="1" lang="en-US" altLang="zh-CN" sz="2400" b="1">
                <a:solidFill>
                  <a:schemeClr val="bg2"/>
                </a:solidFill>
                <a:ea typeface="宋体" pitchFamily="2" charset="-122"/>
              </a:rPr>
              <a:t>7</a:t>
            </a:r>
            <a:endParaRPr kumimoji="1" lang="en-US" altLang="zh-CN" sz="2400">
              <a:solidFill>
                <a:schemeClr val="bg2"/>
              </a:solidFill>
              <a:ea typeface="宋体" pitchFamily="2" charset="-122"/>
            </a:endParaRPr>
          </a:p>
        </p:txBody>
      </p:sp>
      <p:sp>
        <p:nvSpPr>
          <p:cNvPr id="432143" name="Oval 15"/>
          <p:cNvSpPr>
            <a:spLocks noChangeArrowheads="1"/>
          </p:cNvSpPr>
          <p:nvPr/>
        </p:nvSpPr>
        <p:spPr bwMode="auto">
          <a:xfrm>
            <a:off x="1066800" y="17526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dirty="0">
                <a:solidFill>
                  <a:schemeClr val="bg2"/>
                </a:solidFill>
                <a:ea typeface="宋体" pitchFamily="2" charset="-122"/>
              </a:rPr>
              <a:t>C</a:t>
            </a:r>
            <a:r>
              <a:rPr kumimoji="1" lang="en-US" altLang="zh-CN" sz="2400" b="1" dirty="0">
                <a:solidFill>
                  <a:schemeClr val="bg2"/>
                </a:solidFill>
                <a:ea typeface="宋体" pitchFamily="2" charset="-122"/>
              </a:rPr>
              <a:t>1</a:t>
            </a:r>
            <a:endParaRPr kumimoji="1" lang="en-US" altLang="zh-CN" sz="2400" dirty="0">
              <a:solidFill>
                <a:schemeClr val="bg2"/>
              </a:solidFill>
              <a:ea typeface="宋体" pitchFamily="2" charset="-122"/>
            </a:endParaRPr>
          </a:p>
        </p:txBody>
      </p:sp>
      <p:sp>
        <p:nvSpPr>
          <p:cNvPr id="432144" name="Oval 16"/>
          <p:cNvSpPr>
            <a:spLocks noChangeArrowheads="1"/>
          </p:cNvSpPr>
          <p:nvPr/>
        </p:nvSpPr>
        <p:spPr bwMode="auto">
          <a:xfrm>
            <a:off x="1066800" y="34290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chemeClr val="bg2"/>
                </a:solidFill>
                <a:ea typeface="宋体" pitchFamily="2" charset="-122"/>
              </a:rPr>
              <a:t>C</a:t>
            </a:r>
            <a:r>
              <a:rPr kumimoji="1" lang="en-US" altLang="zh-CN" sz="2400" b="1">
                <a:solidFill>
                  <a:schemeClr val="bg2"/>
                </a:solidFill>
                <a:ea typeface="宋体" pitchFamily="2" charset="-122"/>
              </a:rPr>
              <a:t>2</a:t>
            </a:r>
            <a:endParaRPr kumimoji="1" lang="en-US" altLang="zh-CN" sz="2400">
              <a:solidFill>
                <a:schemeClr val="bg2"/>
              </a:solidFill>
              <a:ea typeface="宋体" pitchFamily="2" charset="-122"/>
            </a:endParaRPr>
          </a:p>
        </p:txBody>
      </p:sp>
      <p:sp>
        <p:nvSpPr>
          <p:cNvPr id="432145" name="Line 17"/>
          <p:cNvSpPr>
            <a:spLocks noChangeShapeType="1"/>
          </p:cNvSpPr>
          <p:nvPr/>
        </p:nvSpPr>
        <p:spPr bwMode="auto">
          <a:xfrm>
            <a:off x="3581400" y="1219200"/>
            <a:ext cx="1600200" cy="0"/>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432146" name="Line 18"/>
          <p:cNvSpPr>
            <a:spLocks noChangeShapeType="1"/>
          </p:cNvSpPr>
          <p:nvPr/>
        </p:nvSpPr>
        <p:spPr bwMode="auto">
          <a:xfrm>
            <a:off x="3810000" y="2514600"/>
            <a:ext cx="1676400" cy="381000"/>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432147" name="Line 19"/>
          <p:cNvSpPr>
            <a:spLocks noChangeShapeType="1"/>
          </p:cNvSpPr>
          <p:nvPr/>
        </p:nvSpPr>
        <p:spPr bwMode="auto">
          <a:xfrm flipV="1">
            <a:off x="1600200" y="3124200"/>
            <a:ext cx="3810000" cy="609600"/>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432148" name="Line 20"/>
          <p:cNvSpPr>
            <a:spLocks noChangeShapeType="1"/>
          </p:cNvSpPr>
          <p:nvPr/>
        </p:nvSpPr>
        <p:spPr bwMode="auto">
          <a:xfrm>
            <a:off x="5715000" y="1295400"/>
            <a:ext cx="1676400" cy="685800"/>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432149" name="Line 21"/>
          <p:cNvSpPr>
            <a:spLocks noChangeShapeType="1"/>
          </p:cNvSpPr>
          <p:nvPr/>
        </p:nvSpPr>
        <p:spPr bwMode="auto">
          <a:xfrm flipV="1">
            <a:off x="5943600" y="2209800"/>
            <a:ext cx="1447800" cy="762000"/>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432150" name="Line 22"/>
          <p:cNvSpPr>
            <a:spLocks noChangeShapeType="1"/>
          </p:cNvSpPr>
          <p:nvPr/>
        </p:nvSpPr>
        <p:spPr bwMode="auto">
          <a:xfrm flipV="1">
            <a:off x="4953000" y="4114800"/>
            <a:ext cx="2286000" cy="609600"/>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29" name="灯片编号占位符 28"/>
          <p:cNvSpPr>
            <a:spLocks noGrp="1"/>
          </p:cNvSpPr>
          <p:nvPr>
            <p:ph type="sldNum" sz="quarter" idx="12"/>
          </p:nvPr>
        </p:nvSpPr>
        <p:spPr/>
        <p:txBody>
          <a:bodyPr/>
          <a:lstStyle/>
          <a:p>
            <a:fld id="{4D383CEF-7435-4F5E-B139-BD952416C33C}" type="slidenum">
              <a:rPr lang="en-US" altLang="zh-CN" smtClean="0"/>
              <a:pPr/>
              <a:t>45</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idx="1"/>
          </p:nvPr>
        </p:nvSpPr>
        <p:spPr>
          <a:xfrm>
            <a:off x="719138" y="666750"/>
            <a:ext cx="7921625" cy="5715000"/>
          </a:xfrm>
        </p:spPr>
        <p:txBody>
          <a:bodyPr/>
          <a:lstStyle/>
          <a:p>
            <a:pPr>
              <a:lnSpc>
                <a:spcPct val="110000"/>
              </a:lnSpc>
              <a:buClr>
                <a:schemeClr val="tx1"/>
              </a:buClr>
              <a:buSzPct val="50000"/>
            </a:pPr>
            <a:r>
              <a:rPr lang="zh-CN" altLang="en-US" sz="3000" b="1" dirty="0">
                <a:latin typeface="Times New Roman" pitchFamily="18" charset="0"/>
                <a:ea typeface="仿宋_GB2312" pitchFamily="49" charset="-122"/>
              </a:rPr>
              <a:t>可以用</a:t>
            </a:r>
            <a:r>
              <a:rPr lang="zh-CN" altLang="en-US" sz="3000" b="1" dirty="0">
                <a:solidFill>
                  <a:srgbClr val="FFFF00"/>
                </a:solidFill>
                <a:latin typeface="Times New Roman" pitchFamily="18" charset="0"/>
                <a:ea typeface="仿宋_GB2312" pitchFamily="49" charset="-122"/>
              </a:rPr>
              <a:t>有向图</a:t>
            </a:r>
            <a:r>
              <a:rPr lang="zh-CN" altLang="en-US" sz="3000" b="1" dirty="0">
                <a:latin typeface="Times New Roman" pitchFamily="18" charset="0"/>
                <a:ea typeface="仿宋_GB2312" pitchFamily="49" charset="-122"/>
              </a:rPr>
              <a:t>表示一个工程。在这种有向图中，</a:t>
            </a:r>
            <a:r>
              <a:rPr lang="zh-CN" altLang="en-US" sz="3000" b="1" dirty="0">
                <a:solidFill>
                  <a:srgbClr val="FFFF00"/>
                </a:solidFill>
                <a:latin typeface="Times New Roman" pitchFamily="18" charset="0"/>
                <a:ea typeface="仿宋_GB2312" pitchFamily="49" charset="-122"/>
              </a:rPr>
              <a:t>用顶点表示活动，用有向边</a:t>
            </a:r>
            <a:r>
              <a:rPr lang="en-US" altLang="zh-CN" sz="3000" b="1" dirty="0">
                <a:solidFill>
                  <a:srgbClr val="FFFF00"/>
                </a:solidFill>
                <a:latin typeface="Times New Roman" pitchFamily="18" charset="0"/>
                <a:ea typeface="仿宋_GB2312" pitchFamily="49" charset="-122"/>
              </a:rPr>
              <a:t>&lt;</a:t>
            </a:r>
            <a:r>
              <a:rPr lang="en-US" altLang="zh-CN" sz="3000" b="1" i="1" dirty="0">
                <a:solidFill>
                  <a:srgbClr val="FFFF00"/>
                </a:solidFill>
                <a:latin typeface="Times New Roman" pitchFamily="18" charset="0"/>
                <a:ea typeface="仿宋_GB2312" pitchFamily="49" charset="-122"/>
              </a:rPr>
              <a:t>V</a:t>
            </a:r>
            <a:r>
              <a:rPr lang="en-US" altLang="zh-CN" sz="3000" b="1" i="1" baseline="-25000" dirty="0">
                <a:solidFill>
                  <a:srgbClr val="FFFF00"/>
                </a:solidFill>
                <a:latin typeface="Times New Roman" pitchFamily="18" charset="0"/>
                <a:ea typeface="仿宋_GB2312" pitchFamily="49" charset="-122"/>
              </a:rPr>
              <a:t>i</a:t>
            </a:r>
            <a:r>
              <a:rPr lang="en-US" altLang="zh-CN" sz="3000" b="1" dirty="0">
                <a:solidFill>
                  <a:srgbClr val="FFFF00"/>
                </a:solidFill>
                <a:latin typeface="Times New Roman" pitchFamily="18" charset="0"/>
                <a:ea typeface="仿宋_GB2312" pitchFamily="49" charset="-122"/>
              </a:rPr>
              <a:t>, </a:t>
            </a:r>
            <a:r>
              <a:rPr lang="en-US" altLang="zh-CN" sz="3000" b="1" i="1" dirty="0" err="1">
                <a:solidFill>
                  <a:srgbClr val="FFFF00"/>
                </a:solidFill>
                <a:latin typeface="Times New Roman" pitchFamily="18" charset="0"/>
                <a:ea typeface="仿宋_GB2312" pitchFamily="49" charset="-122"/>
              </a:rPr>
              <a:t>V</a:t>
            </a:r>
            <a:r>
              <a:rPr lang="en-US" altLang="zh-CN" sz="3000" b="1" i="1" baseline="-25000" dirty="0" err="1">
                <a:solidFill>
                  <a:srgbClr val="FFFF00"/>
                </a:solidFill>
                <a:latin typeface="Times New Roman" pitchFamily="18" charset="0"/>
                <a:ea typeface="仿宋_GB2312" pitchFamily="49" charset="-122"/>
              </a:rPr>
              <a:t>j</a:t>
            </a:r>
            <a:r>
              <a:rPr lang="en-US" altLang="zh-CN" sz="3000" b="1" dirty="0">
                <a:solidFill>
                  <a:srgbClr val="FFFF00"/>
                </a:solidFill>
                <a:latin typeface="Times New Roman" pitchFamily="18" charset="0"/>
                <a:ea typeface="仿宋_GB2312" pitchFamily="49" charset="-122"/>
              </a:rPr>
              <a:t>&gt;</a:t>
            </a:r>
            <a:r>
              <a:rPr lang="zh-CN" altLang="en-US" sz="3000" b="1" dirty="0">
                <a:solidFill>
                  <a:srgbClr val="FFFF00"/>
                </a:solidFill>
                <a:latin typeface="Times New Roman" pitchFamily="18" charset="0"/>
                <a:ea typeface="仿宋_GB2312" pitchFamily="49" charset="-122"/>
              </a:rPr>
              <a:t>表示活动</a:t>
            </a:r>
            <a:r>
              <a:rPr lang="en-US" altLang="zh-CN" sz="3000" b="1" i="1" dirty="0">
                <a:solidFill>
                  <a:srgbClr val="FFFF00"/>
                </a:solidFill>
                <a:latin typeface="Times New Roman" pitchFamily="18" charset="0"/>
                <a:ea typeface="仿宋_GB2312" pitchFamily="49" charset="-122"/>
              </a:rPr>
              <a:t>V</a:t>
            </a:r>
            <a:r>
              <a:rPr lang="en-US" altLang="zh-CN" sz="3000" b="1" i="1" baseline="-25000" dirty="0">
                <a:solidFill>
                  <a:srgbClr val="FFFF00"/>
                </a:solidFill>
                <a:latin typeface="Times New Roman" pitchFamily="18" charset="0"/>
                <a:ea typeface="仿宋_GB2312" pitchFamily="49" charset="-122"/>
              </a:rPr>
              <a:t>i </a:t>
            </a:r>
            <a:r>
              <a:rPr lang="zh-CN" altLang="en-US" sz="3000" b="1" dirty="0">
                <a:solidFill>
                  <a:srgbClr val="FFFF00"/>
                </a:solidFill>
                <a:latin typeface="Times New Roman" pitchFamily="18" charset="0"/>
                <a:ea typeface="仿宋_GB2312" pitchFamily="49" charset="-122"/>
              </a:rPr>
              <a:t>必须先于活动</a:t>
            </a:r>
            <a:r>
              <a:rPr lang="en-US" altLang="zh-CN" sz="3000" b="1" i="1" dirty="0" err="1">
                <a:solidFill>
                  <a:srgbClr val="FFFF00"/>
                </a:solidFill>
                <a:latin typeface="Times New Roman" pitchFamily="18" charset="0"/>
                <a:ea typeface="仿宋_GB2312" pitchFamily="49" charset="-122"/>
              </a:rPr>
              <a:t>V</a:t>
            </a:r>
            <a:r>
              <a:rPr lang="en-US" altLang="zh-CN" sz="3000" b="1" i="1" baseline="-25000" dirty="0" err="1">
                <a:solidFill>
                  <a:srgbClr val="FFFF00"/>
                </a:solidFill>
                <a:latin typeface="Times New Roman" pitchFamily="18" charset="0"/>
                <a:ea typeface="仿宋_GB2312" pitchFamily="49" charset="-122"/>
              </a:rPr>
              <a:t>j</a:t>
            </a:r>
            <a:r>
              <a:rPr lang="en-US" altLang="zh-CN" sz="3000" b="1" baseline="-25000" dirty="0">
                <a:solidFill>
                  <a:srgbClr val="FFFF00"/>
                </a:solidFill>
                <a:latin typeface="Times New Roman" pitchFamily="18" charset="0"/>
                <a:ea typeface="仿宋_GB2312" pitchFamily="49" charset="-122"/>
              </a:rPr>
              <a:t> </a:t>
            </a:r>
            <a:r>
              <a:rPr lang="zh-CN" altLang="en-US" sz="3000" b="1" dirty="0">
                <a:solidFill>
                  <a:srgbClr val="FFFF00"/>
                </a:solidFill>
                <a:latin typeface="Times New Roman" pitchFamily="18" charset="0"/>
                <a:ea typeface="仿宋_GB2312" pitchFamily="49" charset="-122"/>
              </a:rPr>
              <a:t>进行</a:t>
            </a:r>
            <a:r>
              <a:rPr lang="zh-CN" altLang="en-US" sz="3000" b="1" dirty="0">
                <a:latin typeface="Times New Roman" pitchFamily="18" charset="0"/>
                <a:ea typeface="仿宋_GB2312" pitchFamily="49" charset="-122"/>
              </a:rPr>
              <a:t>。这种有向图叫做顶点表示活动的</a:t>
            </a:r>
            <a:r>
              <a:rPr lang="en-US" altLang="zh-CN" sz="3000" b="1" dirty="0">
                <a:latin typeface="Times New Roman" pitchFamily="18" charset="0"/>
                <a:ea typeface="仿宋_GB2312" pitchFamily="49" charset="-122"/>
              </a:rPr>
              <a:t>AOV</a:t>
            </a:r>
            <a:r>
              <a:rPr lang="zh-CN" altLang="en-US" sz="3000" b="1" dirty="0">
                <a:latin typeface="Times New Roman" pitchFamily="18" charset="0"/>
                <a:ea typeface="仿宋_GB2312" pitchFamily="49" charset="-122"/>
              </a:rPr>
              <a:t>网络 </a:t>
            </a:r>
            <a:r>
              <a:rPr lang="en-US" altLang="zh-CN" sz="3000" b="1" dirty="0">
                <a:latin typeface="Times New Roman" pitchFamily="18" charset="0"/>
                <a:ea typeface="仿宋_GB2312" pitchFamily="49" charset="-122"/>
              </a:rPr>
              <a:t>(Activity  On Vertices)</a:t>
            </a:r>
            <a:r>
              <a:rPr lang="zh-CN" altLang="en-US" sz="3000" b="1" dirty="0">
                <a:latin typeface="Times New Roman" pitchFamily="18" charset="0"/>
                <a:ea typeface="仿宋_GB2312" pitchFamily="49" charset="-122"/>
              </a:rPr>
              <a:t>。  </a:t>
            </a:r>
          </a:p>
          <a:p>
            <a:pPr>
              <a:lnSpc>
                <a:spcPct val="110000"/>
              </a:lnSpc>
              <a:buClr>
                <a:schemeClr val="tx1"/>
              </a:buClr>
              <a:buSzPct val="50000"/>
            </a:pPr>
            <a:r>
              <a:rPr lang="zh-CN" altLang="en-US" sz="3000" b="1" dirty="0">
                <a:latin typeface="Times New Roman" pitchFamily="18" charset="0"/>
                <a:ea typeface="仿宋_GB2312" pitchFamily="49" charset="-122"/>
              </a:rPr>
              <a:t>在</a:t>
            </a:r>
            <a:r>
              <a:rPr lang="en-US" altLang="zh-CN" sz="3000" b="1" dirty="0">
                <a:latin typeface="Times New Roman" pitchFamily="18" charset="0"/>
                <a:ea typeface="仿宋_GB2312" pitchFamily="49" charset="-122"/>
              </a:rPr>
              <a:t>AOV</a:t>
            </a:r>
            <a:r>
              <a:rPr lang="zh-CN" altLang="en-US" sz="3000" b="1" dirty="0">
                <a:latin typeface="Times New Roman" pitchFamily="18" charset="0"/>
                <a:ea typeface="仿宋_GB2312" pitchFamily="49" charset="-122"/>
              </a:rPr>
              <a:t>网络中不能出现有向回路</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即有向环。如果出现了有向环，则意味着某项活动应以自己作为先决条件。</a:t>
            </a:r>
          </a:p>
          <a:p>
            <a:pPr>
              <a:lnSpc>
                <a:spcPct val="110000"/>
              </a:lnSpc>
              <a:buClr>
                <a:schemeClr val="tx1"/>
              </a:buClr>
              <a:buSzPct val="50000"/>
            </a:pPr>
            <a:r>
              <a:rPr lang="zh-CN" altLang="en-US" sz="3000" b="1" dirty="0">
                <a:latin typeface="Times New Roman" pitchFamily="18" charset="0"/>
                <a:ea typeface="仿宋_GB2312" pitchFamily="49" charset="-122"/>
              </a:rPr>
              <a:t>因此，对给定的</a:t>
            </a:r>
            <a:r>
              <a:rPr lang="en-US" altLang="zh-CN" sz="3000" b="1" dirty="0">
                <a:latin typeface="Times New Roman" pitchFamily="18" charset="0"/>
                <a:ea typeface="仿宋_GB2312" pitchFamily="49" charset="-122"/>
              </a:rPr>
              <a:t>AOV</a:t>
            </a:r>
            <a:r>
              <a:rPr lang="zh-CN" altLang="en-US" sz="3000" b="1" dirty="0">
                <a:latin typeface="Times New Roman" pitchFamily="18" charset="0"/>
                <a:ea typeface="仿宋_GB2312" pitchFamily="49" charset="-122"/>
              </a:rPr>
              <a:t>网络，必须先判断它是否存在有向环。</a:t>
            </a:r>
          </a:p>
        </p:txBody>
      </p:sp>
      <p:sp>
        <p:nvSpPr>
          <p:cNvPr id="9" name="灯片编号占位符 8"/>
          <p:cNvSpPr>
            <a:spLocks noGrp="1"/>
          </p:cNvSpPr>
          <p:nvPr>
            <p:ph type="sldNum" sz="quarter" idx="12"/>
          </p:nvPr>
        </p:nvSpPr>
        <p:spPr/>
        <p:txBody>
          <a:bodyPr/>
          <a:lstStyle/>
          <a:p>
            <a:fld id="{A17EA50A-922D-41E6-B4A1-D010480F0D51}" type="slidenum">
              <a:rPr lang="en-US" altLang="zh-CN" smtClean="0"/>
              <a:pPr/>
              <a:t>46</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idx="1"/>
          </p:nvPr>
        </p:nvSpPr>
        <p:spPr>
          <a:xfrm>
            <a:off x="487363" y="361908"/>
            <a:ext cx="8153400" cy="2870200"/>
          </a:xfrm>
        </p:spPr>
        <p:txBody>
          <a:bodyPr/>
          <a:lstStyle/>
          <a:p>
            <a:pPr>
              <a:lnSpc>
                <a:spcPct val="110000"/>
              </a:lnSpc>
              <a:buClr>
                <a:schemeClr val="tx1"/>
              </a:buClr>
              <a:buSzPct val="50000"/>
            </a:pPr>
            <a:r>
              <a:rPr lang="zh-CN" altLang="en-US" sz="3000" b="1" dirty="0">
                <a:latin typeface="Times New Roman" pitchFamily="18" charset="0"/>
                <a:ea typeface="仿宋_GB2312" pitchFamily="49" charset="-122"/>
              </a:rPr>
              <a:t>检测有向环的一种方法是对</a:t>
            </a:r>
            <a:r>
              <a:rPr lang="en-US" altLang="zh-CN" sz="3000" b="1" dirty="0">
                <a:latin typeface="Times New Roman" pitchFamily="18" charset="0"/>
                <a:ea typeface="仿宋_GB2312" pitchFamily="49" charset="-122"/>
              </a:rPr>
              <a:t>AOV</a:t>
            </a:r>
            <a:r>
              <a:rPr lang="zh-CN" altLang="en-US" sz="3000" b="1" dirty="0">
                <a:latin typeface="Times New Roman" pitchFamily="18" charset="0"/>
                <a:ea typeface="仿宋_GB2312" pitchFamily="49" charset="-122"/>
              </a:rPr>
              <a:t>网络构造它的拓扑有序序列。即将各个顶点 </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代表各个活动</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排列成一个线性有序的序列，使得</a:t>
            </a:r>
            <a:r>
              <a:rPr lang="en-US" altLang="zh-CN" sz="3000" b="1" dirty="0">
                <a:latin typeface="Times New Roman" pitchFamily="18" charset="0"/>
                <a:ea typeface="仿宋_GB2312" pitchFamily="49" charset="-122"/>
              </a:rPr>
              <a:t>AOV</a:t>
            </a:r>
            <a:r>
              <a:rPr lang="zh-CN" altLang="en-US" sz="3000" b="1" dirty="0">
                <a:latin typeface="Times New Roman" pitchFamily="18" charset="0"/>
                <a:ea typeface="仿宋_GB2312" pitchFamily="49" charset="-122"/>
              </a:rPr>
              <a:t>网络中所有应存在的前驱和后继关系都能得到满足。</a:t>
            </a:r>
            <a:r>
              <a:rPr lang="zh-CN" altLang="en-US" b="1" dirty="0">
                <a:effectLst>
                  <a:outerShdw blurRad="38100" dist="38100" dir="2700000" algn="tl">
                    <a:srgbClr val="C0C0C0"/>
                  </a:outerShdw>
                </a:effectLst>
                <a:ea typeface="仿宋_GB2312" pitchFamily="49" charset="-122"/>
              </a:rPr>
              <a:t>   </a:t>
            </a:r>
          </a:p>
        </p:txBody>
      </p:sp>
      <p:sp>
        <p:nvSpPr>
          <p:cNvPr id="54" name="灯片编号占位符 53"/>
          <p:cNvSpPr>
            <a:spLocks noGrp="1"/>
          </p:cNvSpPr>
          <p:nvPr>
            <p:ph type="sldNum" sz="quarter" idx="12"/>
          </p:nvPr>
        </p:nvSpPr>
        <p:spPr/>
        <p:txBody>
          <a:bodyPr/>
          <a:lstStyle/>
          <a:p>
            <a:fld id="{A17EA50A-922D-41E6-B4A1-D010480F0D51}" type="slidenum">
              <a:rPr lang="en-US" altLang="zh-CN" smtClean="0"/>
              <a:pPr/>
              <a:t>47</a:t>
            </a:fld>
            <a:endParaRPr lang="en-US" altLang="zh-CN" dirty="0"/>
          </a:p>
        </p:txBody>
      </p:sp>
      <p:grpSp>
        <p:nvGrpSpPr>
          <p:cNvPr id="49" name="Group 3"/>
          <p:cNvGrpSpPr>
            <a:grpSpLocks/>
          </p:cNvGrpSpPr>
          <p:nvPr/>
        </p:nvGrpSpPr>
        <p:grpSpPr bwMode="auto">
          <a:xfrm>
            <a:off x="1650960" y="4049721"/>
            <a:ext cx="5867400" cy="2723312"/>
            <a:chOff x="1152" y="1853"/>
            <a:chExt cx="3696" cy="1607"/>
          </a:xfrm>
        </p:grpSpPr>
        <p:sp>
          <p:nvSpPr>
            <p:cNvPr id="50" name="Line 4"/>
            <p:cNvSpPr>
              <a:spLocks noChangeShapeType="1"/>
            </p:cNvSpPr>
            <p:nvPr/>
          </p:nvSpPr>
          <p:spPr bwMode="auto">
            <a:xfrm flipV="1">
              <a:off x="1400" y="2824"/>
              <a:ext cx="1896" cy="312"/>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51" name="Line 5"/>
            <p:cNvSpPr>
              <a:spLocks noChangeShapeType="1"/>
            </p:cNvSpPr>
            <p:nvPr/>
          </p:nvSpPr>
          <p:spPr bwMode="auto">
            <a:xfrm>
              <a:off x="2736" y="2456"/>
              <a:ext cx="576" cy="192"/>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52" name="Line 6"/>
            <p:cNvSpPr>
              <a:spLocks noChangeShapeType="1"/>
            </p:cNvSpPr>
            <p:nvPr/>
          </p:nvSpPr>
          <p:spPr bwMode="auto">
            <a:xfrm>
              <a:off x="3632" y="2047"/>
              <a:ext cx="920" cy="65"/>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53" name="Line 7"/>
            <p:cNvSpPr>
              <a:spLocks noChangeShapeType="1"/>
            </p:cNvSpPr>
            <p:nvPr/>
          </p:nvSpPr>
          <p:spPr bwMode="auto">
            <a:xfrm flipV="1">
              <a:off x="3512" y="2256"/>
              <a:ext cx="1040" cy="424"/>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55" name="Line 8"/>
            <p:cNvSpPr>
              <a:spLocks noChangeShapeType="1"/>
            </p:cNvSpPr>
            <p:nvPr/>
          </p:nvSpPr>
          <p:spPr bwMode="auto">
            <a:xfrm>
              <a:off x="2229" y="2004"/>
              <a:ext cx="1127" cy="43"/>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56" name="Line 9"/>
            <p:cNvSpPr>
              <a:spLocks noChangeShapeType="1"/>
            </p:cNvSpPr>
            <p:nvPr/>
          </p:nvSpPr>
          <p:spPr bwMode="auto">
            <a:xfrm>
              <a:off x="3576" y="2808"/>
              <a:ext cx="952" cy="256"/>
            </a:xfrm>
            <a:prstGeom prst="line">
              <a:avLst/>
            </a:prstGeom>
            <a:noFill/>
            <a:ln w="3492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57" name="Line 10"/>
            <p:cNvSpPr>
              <a:spLocks noChangeShapeType="1"/>
            </p:cNvSpPr>
            <p:nvPr/>
          </p:nvSpPr>
          <p:spPr bwMode="auto">
            <a:xfrm>
              <a:off x="1392" y="3200"/>
              <a:ext cx="1366" cy="118"/>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58" name="Line 11"/>
            <p:cNvSpPr>
              <a:spLocks noChangeShapeType="1"/>
            </p:cNvSpPr>
            <p:nvPr/>
          </p:nvSpPr>
          <p:spPr bwMode="auto">
            <a:xfrm flipV="1">
              <a:off x="1384" y="2560"/>
              <a:ext cx="1072" cy="504"/>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59" name="Line 12"/>
            <p:cNvSpPr>
              <a:spLocks noChangeShapeType="1"/>
            </p:cNvSpPr>
            <p:nvPr/>
          </p:nvSpPr>
          <p:spPr bwMode="auto">
            <a:xfrm>
              <a:off x="1240" y="2176"/>
              <a:ext cx="1208" cy="232"/>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sp>
          <p:nvSpPr>
            <p:cNvPr id="60" name="Line 13"/>
            <p:cNvSpPr>
              <a:spLocks noChangeShapeType="1"/>
            </p:cNvSpPr>
            <p:nvPr/>
          </p:nvSpPr>
          <p:spPr bwMode="auto">
            <a:xfrm flipV="1">
              <a:off x="1392" y="2025"/>
              <a:ext cx="630" cy="87"/>
            </a:xfrm>
            <a:prstGeom prst="line">
              <a:avLst/>
            </a:prstGeom>
            <a:noFill/>
            <a:ln w="28575">
              <a:solidFill>
                <a:srgbClr val="FFC000"/>
              </a:solidFill>
              <a:round/>
              <a:headEnd/>
              <a:tailEnd type="triangle" w="sm" len="lg"/>
            </a:ln>
            <a:effectLst/>
          </p:spPr>
          <p:txBody>
            <a:bodyPr wrap="none" anchor="ctr"/>
            <a:lstStyle/>
            <a:p>
              <a:endParaRPr lang="zh-CN" altLang="en-US">
                <a:solidFill>
                  <a:schemeClr val="bg2"/>
                </a:solidFill>
              </a:endParaRPr>
            </a:p>
          </p:txBody>
        </p:sp>
        <p:sp>
          <p:nvSpPr>
            <p:cNvPr id="61" name="Oval 14"/>
            <p:cNvSpPr>
              <a:spLocks noChangeArrowheads="1"/>
            </p:cNvSpPr>
            <p:nvPr/>
          </p:nvSpPr>
          <p:spPr bwMode="auto">
            <a:xfrm>
              <a:off x="2045" y="1853"/>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dirty="0">
                  <a:solidFill>
                    <a:schemeClr val="bg2"/>
                  </a:solidFill>
                  <a:ea typeface="宋体" pitchFamily="2" charset="-122"/>
                </a:rPr>
                <a:t>C</a:t>
              </a:r>
              <a:r>
                <a:rPr kumimoji="1" lang="en-US" altLang="zh-CN" sz="2400" b="1" dirty="0">
                  <a:solidFill>
                    <a:schemeClr val="bg2"/>
                  </a:solidFill>
                  <a:ea typeface="宋体" pitchFamily="2" charset="-122"/>
                </a:rPr>
                <a:t>8</a:t>
              </a:r>
              <a:endParaRPr kumimoji="1" lang="en-US" altLang="zh-CN" sz="2400" dirty="0">
                <a:solidFill>
                  <a:schemeClr val="bg2"/>
                </a:solidFill>
                <a:ea typeface="宋体" pitchFamily="2" charset="-122"/>
              </a:endParaRPr>
            </a:p>
          </p:txBody>
        </p:sp>
        <p:sp>
          <p:nvSpPr>
            <p:cNvPr id="62" name="Oval 15"/>
            <p:cNvSpPr>
              <a:spLocks noChangeArrowheads="1"/>
            </p:cNvSpPr>
            <p:nvPr/>
          </p:nvSpPr>
          <p:spPr bwMode="auto">
            <a:xfrm>
              <a:off x="2440" y="2304"/>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chemeClr val="bg2"/>
                  </a:solidFill>
                  <a:ea typeface="宋体" pitchFamily="2" charset="-122"/>
                </a:rPr>
                <a:t>C</a:t>
              </a:r>
              <a:r>
                <a:rPr kumimoji="1" lang="en-US" altLang="zh-CN" sz="2400" b="1">
                  <a:solidFill>
                    <a:schemeClr val="bg2"/>
                  </a:solidFill>
                  <a:ea typeface="宋体" pitchFamily="2" charset="-122"/>
                </a:rPr>
                <a:t>3</a:t>
              </a:r>
              <a:endParaRPr kumimoji="1" lang="en-US" altLang="zh-CN" sz="2400">
                <a:solidFill>
                  <a:schemeClr val="bg2"/>
                </a:solidFill>
                <a:ea typeface="宋体" pitchFamily="2" charset="-122"/>
              </a:endParaRPr>
            </a:p>
          </p:txBody>
        </p:sp>
        <p:sp>
          <p:nvSpPr>
            <p:cNvPr id="63" name="Oval 16"/>
            <p:cNvSpPr>
              <a:spLocks noChangeArrowheads="1"/>
            </p:cNvSpPr>
            <p:nvPr/>
          </p:nvSpPr>
          <p:spPr bwMode="auto">
            <a:xfrm>
              <a:off x="2781" y="3124"/>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dirty="0">
                  <a:solidFill>
                    <a:schemeClr val="bg2"/>
                  </a:solidFill>
                  <a:ea typeface="宋体" pitchFamily="2" charset="-122"/>
                </a:rPr>
                <a:t>C</a:t>
              </a:r>
              <a:r>
                <a:rPr kumimoji="1" lang="en-US" altLang="zh-CN" sz="2400" b="1" dirty="0">
                  <a:solidFill>
                    <a:schemeClr val="bg2"/>
                  </a:solidFill>
                  <a:ea typeface="宋体" pitchFamily="2" charset="-122"/>
                </a:rPr>
                <a:t>5</a:t>
              </a:r>
              <a:endParaRPr kumimoji="1" lang="en-US" altLang="zh-CN" sz="2400" dirty="0">
                <a:solidFill>
                  <a:schemeClr val="bg2"/>
                </a:solidFill>
                <a:ea typeface="宋体" pitchFamily="2" charset="-122"/>
              </a:endParaRPr>
            </a:p>
          </p:txBody>
        </p:sp>
        <p:sp>
          <p:nvSpPr>
            <p:cNvPr id="64" name="Oval 17"/>
            <p:cNvSpPr>
              <a:spLocks noChangeArrowheads="1"/>
            </p:cNvSpPr>
            <p:nvPr/>
          </p:nvSpPr>
          <p:spPr bwMode="auto">
            <a:xfrm>
              <a:off x="3280" y="2576"/>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chemeClr val="bg2"/>
                  </a:solidFill>
                  <a:ea typeface="宋体" pitchFamily="2" charset="-122"/>
                </a:rPr>
                <a:t>C</a:t>
              </a:r>
              <a:r>
                <a:rPr kumimoji="1" lang="en-US" altLang="zh-CN" sz="2400" b="1">
                  <a:solidFill>
                    <a:schemeClr val="bg2"/>
                  </a:solidFill>
                  <a:ea typeface="宋体" pitchFamily="2" charset="-122"/>
                </a:rPr>
                <a:t>4</a:t>
              </a:r>
              <a:endParaRPr kumimoji="1" lang="en-US" altLang="zh-CN" sz="2400">
                <a:solidFill>
                  <a:schemeClr val="bg2"/>
                </a:solidFill>
                <a:ea typeface="宋体" pitchFamily="2" charset="-122"/>
              </a:endParaRPr>
            </a:p>
          </p:txBody>
        </p:sp>
        <p:sp>
          <p:nvSpPr>
            <p:cNvPr id="65" name="Oval 18"/>
            <p:cNvSpPr>
              <a:spLocks noChangeArrowheads="1"/>
            </p:cNvSpPr>
            <p:nvPr/>
          </p:nvSpPr>
          <p:spPr bwMode="auto">
            <a:xfrm>
              <a:off x="3356" y="1896"/>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chemeClr val="bg2"/>
                  </a:solidFill>
                  <a:ea typeface="宋体" pitchFamily="2" charset="-122"/>
                </a:rPr>
                <a:t>C</a:t>
              </a:r>
              <a:r>
                <a:rPr kumimoji="1" lang="en-US" altLang="zh-CN" sz="2400" b="1">
                  <a:solidFill>
                    <a:schemeClr val="bg2"/>
                  </a:solidFill>
                  <a:ea typeface="宋体" pitchFamily="2" charset="-122"/>
                </a:rPr>
                <a:t>9</a:t>
              </a:r>
              <a:endParaRPr kumimoji="1" lang="en-US" altLang="zh-CN" sz="2400">
                <a:solidFill>
                  <a:schemeClr val="bg2"/>
                </a:solidFill>
                <a:ea typeface="宋体" pitchFamily="2" charset="-122"/>
              </a:endParaRPr>
            </a:p>
          </p:txBody>
        </p:sp>
        <p:sp>
          <p:nvSpPr>
            <p:cNvPr id="66" name="Oval 19"/>
            <p:cNvSpPr>
              <a:spLocks noChangeArrowheads="1"/>
            </p:cNvSpPr>
            <p:nvPr/>
          </p:nvSpPr>
          <p:spPr bwMode="auto">
            <a:xfrm>
              <a:off x="4512" y="2992"/>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chemeClr val="bg2"/>
                  </a:solidFill>
                  <a:ea typeface="宋体" pitchFamily="2" charset="-122"/>
                </a:rPr>
                <a:t>C</a:t>
              </a:r>
              <a:r>
                <a:rPr kumimoji="1" lang="en-US" altLang="zh-CN" sz="2400" b="1">
                  <a:solidFill>
                    <a:schemeClr val="bg2"/>
                  </a:solidFill>
                  <a:ea typeface="宋体" pitchFamily="2" charset="-122"/>
                </a:rPr>
                <a:t>6</a:t>
              </a:r>
              <a:endParaRPr kumimoji="1" lang="en-US" altLang="zh-CN" sz="2400">
                <a:solidFill>
                  <a:schemeClr val="bg2"/>
                </a:solidFill>
                <a:ea typeface="宋体" pitchFamily="2" charset="-122"/>
              </a:endParaRPr>
            </a:p>
          </p:txBody>
        </p:sp>
        <p:sp>
          <p:nvSpPr>
            <p:cNvPr id="67" name="Oval 20"/>
            <p:cNvSpPr>
              <a:spLocks noChangeArrowheads="1"/>
            </p:cNvSpPr>
            <p:nvPr/>
          </p:nvSpPr>
          <p:spPr bwMode="auto">
            <a:xfrm>
              <a:off x="4512" y="1992"/>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chemeClr val="bg2"/>
                  </a:solidFill>
                  <a:ea typeface="宋体" pitchFamily="2" charset="-122"/>
                </a:rPr>
                <a:t>C</a:t>
              </a:r>
              <a:r>
                <a:rPr kumimoji="1" lang="en-US" altLang="zh-CN" sz="2400" b="1">
                  <a:solidFill>
                    <a:schemeClr val="bg2"/>
                  </a:solidFill>
                  <a:ea typeface="宋体" pitchFamily="2" charset="-122"/>
                </a:rPr>
                <a:t>7</a:t>
              </a:r>
              <a:endParaRPr kumimoji="1" lang="en-US" altLang="zh-CN" sz="2400">
                <a:solidFill>
                  <a:schemeClr val="bg2"/>
                </a:solidFill>
                <a:ea typeface="宋体" pitchFamily="2" charset="-122"/>
              </a:endParaRPr>
            </a:p>
          </p:txBody>
        </p:sp>
        <p:sp>
          <p:nvSpPr>
            <p:cNvPr id="68" name="Oval 21"/>
            <p:cNvSpPr>
              <a:spLocks noChangeArrowheads="1"/>
            </p:cNvSpPr>
            <p:nvPr/>
          </p:nvSpPr>
          <p:spPr bwMode="auto">
            <a:xfrm>
              <a:off x="1152" y="2024"/>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chemeClr val="bg2"/>
                  </a:solidFill>
                  <a:ea typeface="宋体" pitchFamily="2" charset="-122"/>
                </a:rPr>
                <a:t>C</a:t>
              </a:r>
              <a:r>
                <a:rPr kumimoji="1" lang="en-US" altLang="zh-CN" sz="2400" b="1">
                  <a:solidFill>
                    <a:schemeClr val="bg2"/>
                  </a:solidFill>
                  <a:ea typeface="宋体" pitchFamily="2" charset="-122"/>
                </a:rPr>
                <a:t>1</a:t>
              </a:r>
              <a:endParaRPr kumimoji="1" lang="en-US" altLang="zh-CN" sz="2400">
                <a:solidFill>
                  <a:schemeClr val="bg2"/>
                </a:solidFill>
                <a:ea typeface="宋体" pitchFamily="2" charset="-122"/>
              </a:endParaRPr>
            </a:p>
          </p:txBody>
        </p:sp>
        <p:sp>
          <p:nvSpPr>
            <p:cNvPr id="69" name="Oval 22"/>
            <p:cNvSpPr>
              <a:spLocks noChangeArrowheads="1"/>
            </p:cNvSpPr>
            <p:nvPr/>
          </p:nvSpPr>
          <p:spPr bwMode="auto">
            <a:xfrm>
              <a:off x="1152" y="2992"/>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chemeClr val="bg2"/>
                  </a:solidFill>
                  <a:ea typeface="宋体" pitchFamily="2" charset="-122"/>
                </a:rPr>
                <a:t>C</a:t>
              </a:r>
              <a:r>
                <a:rPr kumimoji="1" lang="en-US" altLang="zh-CN" sz="2400" b="1">
                  <a:solidFill>
                    <a:schemeClr val="bg2"/>
                  </a:solidFill>
                  <a:ea typeface="宋体" pitchFamily="2" charset="-122"/>
                </a:rPr>
                <a:t>2</a:t>
              </a:r>
              <a:endParaRPr kumimoji="1" lang="en-US" altLang="zh-CN" sz="2400">
                <a:solidFill>
                  <a:schemeClr val="bg2"/>
                </a:solidFill>
                <a:ea typeface="宋体" pitchFamily="2" charset="-122"/>
              </a:endParaRPr>
            </a:p>
          </p:txBody>
        </p:sp>
        <p:sp>
          <p:nvSpPr>
            <p:cNvPr id="70" name="Line 23"/>
            <p:cNvSpPr>
              <a:spLocks noChangeShapeType="1"/>
            </p:cNvSpPr>
            <p:nvPr/>
          </p:nvSpPr>
          <p:spPr bwMode="auto">
            <a:xfrm flipV="1">
              <a:off x="3103" y="3248"/>
              <a:ext cx="1441" cy="70"/>
            </a:xfrm>
            <a:prstGeom prst="line">
              <a:avLst/>
            </a:prstGeom>
            <a:noFill/>
            <a:ln w="28575">
              <a:solidFill>
                <a:schemeClr val="accent2"/>
              </a:solidFill>
              <a:round/>
              <a:headEnd/>
              <a:tailEnd type="triangle" w="sm" len="lg"/>
            </a:ln>
            <a:effectLst/>
          </p:spPr>
          <p:txBody>
            <a:bodyPr wrap="none" anchor="ctr"/>
            <a:lstStyle/>
            <a:p>
              <a:endParaRPr lang="zh-CN" altLang="en-US">
                <a:solidFill>
                  <a:schemeClr val="bg2"/>
                </a:solidFill>
              </a:endParaRPr>
            </a:p>
          </p:txBody>
        </p:sp>
      </p:grpSp>
      <p:sp>
        <p:nvSpPr>
          <p:cNvPr id="71" name="Rectangle 2"/>
          <p:cNvSpPr txBox="1">
            <a:spLocks noChangeArrowheads="1"/>
          </p:cNvSpPr>
          <p:nvPr/>
        </p:nvSpPr>
        <p:spPr>
          <a:xfrm>
            <a:off x="665109" y="2954331"/>
            <a:ext cx="8229600" cy="1244600"/>
          </a:xfrm>
          <a:prstGeom prst="rect">
            <a:avLst/>
          </a:prstGeom>
        </p:spPr>
        <p:txBody>
          <a:bodyPr vert="horz">
            <a:normAutofit/>
          </a:bodyPr>
          <a:lstStyle/>
          <a:p>
            <a:pPr marL="420624" marR="0" lvl="0" indent="-384048" algn="l" defTabSz="914400" rtl="0" eaLnBrk="1" fontAlgn="auto" latinLnBrk="0" hangingPunct="1">
              <a:lnSpc>
                <a:spcPct val="100000"/>
              </a:lnSpc>
              <a:spcBef>
                <a:spcPct val="20000"/>
              </a:spcBef>
              <a:spcAft>
                <a:spcPts val="0"/>
              </a:spcAft>
              <a:buClr>
                <a:srgbClr val="FF7C80"/>
              </a:buClr>
              <a:buSzPct val="50000"/>
              <a:buFont typeface="Wingdings" pitchFamily="2" charset="2"/>
              <a:buNone/>
              <a:tabLst/>
              <a:defRPr/>
            </a:pPr>
            <a:r>
              <a:rPr kumimoji="0" lang="en-US" altLang="zh-CN" sz="3000" b="1" i="0" u="none" strike="noStrike" kern="1200" cap="none" spc="0" normalizeH="0" baseline="0" noProof="0" smtClean="0">
                <a:ln>
                  <a:noFill/>
                </a:ln>
                <a:solidFill>
                  <a:schemeClr val="bg2"/>
                </a:solidFill>
                <a:effectLst/>
                <a:uLnTx/>
                <a:uFillTx/>
                <a:latin typeface="Times New Roman" pitchFamily="18" charset="0"/>
                <a:ea typeface="仿宋_GB2312" pitchFamily="49" charset="-122"/>
                <a:cs typeface="+mn-cs"/>
              </a:rPr>
              <a:t>          </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1</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 , 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2</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 , 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3</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 , 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4</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 , 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5</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 , 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6</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 , 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8</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 , 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9</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 , 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7</a:t>
            </a:r>
            <a:b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br>
            <a:r>
              <a:rPr kumimoji="0" lang="zh-CN" altLang="en-US"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或   </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1</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 , 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8</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 , 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9</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 , 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2 </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 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5</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 , 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3 </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 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4</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 , 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7</a:t>
            </a:r>
            <a:r>
              <a:rPr kumimoji="0" lang="en-US" altLang="zh-CN" sz="3000" b="1" i="0" u="none" strike="noStrike" kern="1200" cap="none" spc="0" normalizeH="0" baseline="0" noProof="0" smtClean="0">
                <a:ln>
                  <a:noFill/>
                </a:ln>
                <a:solidFill>
                  <a:schemeClr val="tx1"/>
                </a:solidFill>
                <a:effectLst/>
                <a:uLnTx/>
                <a:uFillTx/>
                <a:latin typeface="Times New Roman" pitchFamily="18" charset="0"/>
                <a:ea typeface="仿宋_GB2312" pitchFamily="49" charset="-122"/>
                <a:cs typeface="+mn-cs"/>
              </a:rPr>
              <a:t> , C</a:t>
            </a:r>
            <a:r>
              <a:rPr kumimoji="0" lang="en-US" altLang="zh-CN" sz="3000" b="1" i="0" u="none" strike="noStrike" kern="1200" cap="none" spc="0" normalizeH="0" baseline="-25000" noProof="0" smtClean="0">
                <a:ln>
                  <a:noFill/>
                </a:ln>
                <a:solidFill>
                  <a:schemeClr val="tx1"/>
                </a:solidFill>
                <a:effectLst/>
                <a:uLnTx/>
                <a:uFillTx/>
                <a:latin typeface="Times New Roman" pitchFamily="18" charset="0"/>
                <a:ea typeface="仿宋_GB2312" pitchFamily="49" charset="-122"/>
                <a:cs typeface="+mn-cs"/>
              </a:rPr>
              <a:t>6</a:t>
            </a:r>
            <a:endParaRPr kumimoji="0" lang="en-US" altLang="zh-CN" sz="3000" b="0" i="0" u="none" strike="noStrike" kern="1200" cap="none" spc="0" normalizeH="0" baseline="0" noProof="0" dirty="0">
              <a:ln>
                <a:noFill/>
              </a:ln>
              <a:solidFill>
                <a:schemeClr val="tx1"/>
              </a:solidFill>
              <a:effectLst/>
              <a:uLnTx/>
              <a:uFillTx/>
              <a:latin typeface="Times New Roman" pitchFamily="18" charset="0"/>
              <a:ea typeface="仿宋_GB2312" pitchFamily="49" charset="-122"/>
              <a:cs typeface="+mn-cs"/>
            </a:endParaRPr>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idx="1"/>
          </p:nvPr>
        </p:nvSpPr>
        <p:spPr>
          <a:xfrm>
            <a:off x="519057" y="288882"/>
            <a:ext cx="8153400" cy="5715000"/>
          </a:xfrm>
        </p:spPr>
        <p:txBody>
          <a:bodyPr/>
          <a:lstStyle/>
          <a:p>
            <a:pPr>
              <a:lnSpc>
                <a:spcPct val="105000"/>
              </a:lnSpc>
              <a:buClr>
                <a:schemeClr val="tx1"/>
              </a:buClr>
              <a:buSzPct val="50000"/>
            </a:pPr>
            <a:r>
              <a:rPr lang="zh-CN" altLang="en-US" sz="3000" b="1" dirty="0">
                <a:latin typeface="Times New Roman" pitchFamily="18" charset="0"/>
                <a:ea typeface="仿宋_GB2312" pitchFamily="49" charset="-122"/>
              </a:rPr>
              <a:t>这种</a:t>
            </a:r>
            <a:r>
              <a:rPr lang="zh-CN" altLang="en-US" sz="3000" b="1" dirty="0">
                <a:solidFill>
                  <a:srgbClr val="FFFF00"/>
                </a:solidFill>
                <a:latin typeface="Times New Roman" pitchFamily="18" charset="0"/>
                <a:ea typeface="仿宋_GB2312" pitchFamily="49" charset="-122"/>
              </a:rPr>
              <a:t>构造</a:t>
            </a:r>
            <a:r>
              <a:rPr lang="en-US" altLang="zh-CN" sz="3000" b="1" dirty="0">
                <a:solidFill>
                  <a:srgbClr val="FFFF00"/>
                </a:solidFill>
                <a:latin typeface="Times New Roman" pitchFamily="18" charset="0"/>
                <a:ea typeface="仿宋_GB2312" pitchFamily="49" charset="-122"/>
              </a:rPr>
              <a:t>AOV</a:t>
            </a:r>
            <a:r>
              <a:rPr lang="zh-CN" altLang="en-US" sz="3000" b="1" dirty="0">
                <a:solidFill>
                  <a:srgbClr val="FFFF00"/>
                </a:solidFill>
                <a:latin typeface="Times New Roman" pitchFamily="18" charset="0"/>
                <a:ea typeface="仿宋_GB2312" pitchFamily="49" charset="-122"/>
              </a:rPr>
              <a:t>网络全部顶点的拓扑有序序列的运算就叫做拓扑排序。</a:t>
            </a:r>
          </a:p>
          <a:p>
            <a:pPr>
              <a:lnSpc>
                <a:spcPct val="105000"/>
              </a:lnSpc>
              <a:buClr>
                <a:schemeClr val="tx1"/>
              </a:buClr>
              <a:buSzPct val="50000"/>
            </a:pPr>
            <a:r>
              <a:rPr lang="zh-CN" altLang="en-US" sz="3000" b="1" dirty="0">
                <a:latin typeface="Times New Roman" pitchFamily="18" charset="0"/>
                <a:ea typeface="仿宋_GB2312" pitchFamily="49" charset="-122"/>
              </a:rPr>
              <a:t>如果通过拓扑排序能将</a:t>
            </a:r>
            <a:r>
              <a:rPr lang="en-US" altLang="zh-CN" sz="3000" b="1" dirty="0">
                <a:latin typeface="Times New Roman" pitchFamily="18" charset="0"/>
                <a:ea typeface="仿宋_GB2312" pitchFamily="49" charset="-122"/>
              </a:rPr>
              <a:t>AOV</a:t>
            </a:r>
            <a:r>
              <a:rPr lang="zh-CN" altLang="en-US" sz="3000" b="1" dirty="0">
                <a:latin typeface="Times New Roman" pitchFamily="18" charset="0"/>
                <a:ea typeface="仿宋_GB2312" pitchFamily="49" charset="-122"/>
              </a:rPr>
              <a:t>网络的所有顶点都排入一个拓扑有序的序列中</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则该网络中必定不会出现有向环</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p:txBody>
      </p:sp>
      <p:sp>
        <p:nvSpPr>
          <p:cNvPr id="9" name="灯片编号占位符 8"/>
          <p:cNvSpPr>
            <a:spLocks noGrp="1"/>
          </p:cNvSpPr>
          <p:nvPr>
            <p:ph type="sldNum" sz="quarter" idx="12"/>
          </p:nvPr>
        </p:nvSpPr>
        <p:spPr/>
        <p:txBody>
          <a:bodyPr/>
          <a:lstStyle/>
          <a:p>
            <a:fld id="{A17EA50A-922D-41E6-B4A1-D010480F0D51}" type="slidenum">
              <a:rPr lang="en-US" altLang="zh-CN" smtClean="0"/>
              <a:pPr/>
              <a:t>48</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468312" y="288882"/>
            <a:ext cx="6440519" cy="609600"/>
          </a:xfrm>
        </p:spPr>
        <p:txBody>
          <a:bodyPr>
            <a:noAutofit/>
          </a:bodyPr>
          <a:lstStyle/>
          <a:p>
            <a:r>
              <a:rPr lang="zh-CN" altLang="en-US" sz="4400" b="1" dirty="0">
                <a:ea typeface="华文新魏" pitchFamily="2" charset="-122"/>
              </a:rPr>
              <a:t>进行拓扑排序的方法</a:t>
            </a:r>
            <a:endParaRPr lang="zh-CN" altLang="en-US" sz="5400" b="1" dirty="0">
              <a:ea typeface="华文新魏" pitchFamily="2" charset="-122"/>
            </a:endParaRPr>
          </a:p>
        </p:txBody>
      </p:sp>
      <p:sp>
        <p:nvSpPr>
          <p:cNvPr id="437251" name="Rectangle 3"/>
          <p:cNvSpPr>
            <a:spLocks noGrp="1" noChangeArrowheads="1"/>
          </p:cNvSpPr>
          <p:nvPr>
            <p:ph idx="1"/>
          </p:nvPr>
        </p:nvSpPr>
        <p:spPr>
          <a:xfrm>
            <a:off x="533400" y="1196975"/>
            <a:ext cx="8153400" cy="5486400"/>
          </a:xfrm>
        </p:spPr>
        <p:txBody>
          <a:bodyPr/>
          <a:lstStyle/>
          <a:p>
            <a:pPr marL="609600" indent="-609600">
              <a:spcBef>
                <a:spcPct val="0"/>
              </a:spcBef>
              <a:buClr>
                <a:schemeClr val="tx1"/>
              </a:buClr>
              <a:buSzPct val="115000"/>
              <a:buFont typeface="Monotype Sorts" pitchFamily="2" charset="2"/>
              <a:buNone/>
            </a:pPr>
            <a:r>
              <a:rPr lang="en-US" altLang="zh-CN" b="1" dirty="0" smtClean="0">
                <a:latin typeface="Times New Roman" pitchFamily="18" charset="0"/>
              </a:rPr>
              <a:t>① </a:t>
            </a:r>
            <a:r>
              <a:rPr lang="zh-CN" altLang="en-US" sz="3000" b="1" dirty="0" smtClean="0">
                <a:latin typeface="Times New Roman" pitchFamily="18" charset="0"/>
                <a:ea typeface="仿宋_GB2312" pitchFamily="49" charset="-122"/>
              </a:rPr>
              <a:t>在</a:t>
            </a:r>
            <a:r>
              <a:rPr lang="en-US" altLang="zh-CN" sz="3000" b="1" dirty="0">
                <a:latin typeface="Times New Roman" pitchFamily="18" charset="0"/>
                <a:ea typeface="仿宋_GB2312" pitchFamily="49" charset="-122"/>
              </a:rPr>
              <a:t>AOV</a:t>
            </a:r>
            <a:r>
              <a:rPr lang="zh-CN" altLang="en-US" sz="3000" b="1" dirty="0">
                <a:latin typeface="Times New Roman" pitchFamily="18" charset="0"/>
                <a:ea typeface="仿宋_GB2312" pitchFamily="49" charset="-122"/>
              </a:rPr>
              <a:t>网络中选一个没有直接前驱的顶点</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并输出之</a:t>
            </a:r>
            <a:r>
              <a:rPr lang="en-US" altLang="zh-CN" sz="3000" b="1" dirty="0">
                <a:latin typeface="Times New Roman" pitchFamily="18" charset="0"/>
                <a:ea typeface="仿宋_GB2312" pitchFamily="49" charset="-122"/>
              </a:rPr>
              <a:t>; </a:t>
            </a:r>
          </a:p>
          <a:p>
            <a:pPr marL="609600" indent="-609600">
              <a:spcBef>
                <a:spcPct val="0"/>
              </a:spcBef>
              <a:buClr>
                <a:schemeClr val="tx1"/>
              </a:buClr>
              <a:buSzPct val="115000"/>
              <a:buFont typeface="Monotype Sorts" pitchFamily="2" charset="2"/>
              <a:buNone/>
            </a:pPr>
            <a:r>
              <a:rPr lang="zh-CN" altLang="en-US" b="1" dirty="0" smtClean="0">
                <a:latin typeface="Times New Roman" pitchFamily="18" charset="0"/>
              </a:rPr>
              <a:t>②</a:t>
            </a:r>
            <a:r>
              <a:rPr lang="zh-CN" altLang="en-US"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从</a:t>
            </a:r>
            <a:r>
              <a:rPr lang="zh-CN" altLang="en-US" sz="3000" b="1" dirty="0">
                <a:latin typeface="Times New Roman" pitchFamily="18" charset="0"/>
                <a:ea typeface="仿宋_GB2312" pitchFamily="49" charset="-122"/>
              </a:rPr>
              <a:t>图中删去该顶点</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同时删去所有它发出的有向边</a:t>
            </a:r>
            <a:r>
              <a:rPr lang="en-US" altLang="zh-CN" sz="3000" b="1" dirty="0">
                <a:latin typeface="Times New Roman" pitchFamily="18" charset="0"/>
                <a:ea typeface="仿宋_GB2312" pitchFamily="49" charset="-122"/>
              </a:rPr>
              <a:t>;</a:t>
            </a:r>
          </a:p>
          <a:p>
            <a:pPr marL="609600" indent="-609600">
              <a:spcBef>
                <a:spcPct val="0"/>
              </a:spcBef>
              <a:buClr>
                <a:schemeClr val="tx1"/>
              </a:buClr>
              <a:buSzPct val="115000"/>
              <a:buFont typeface="Monotype Sorts" pitchFamily="2" charset="2"/>
              <a:buNone/>
            </a:pPr>
            <a:r>
              <a:rPr lang="en-US" altLang="zh-CN" b="1" dirty="0" smtClean="0">
                <a:latin typeface="Times New Roman" pitchFamily="18" charset="0"/>
              </a:rPr>
              <a:t>③</a:t>
            </a:r>
            <a:r>
              <a:rPr lang="zh-CN" altLang="en-US" sz="3000" b="1" dirty="0" smtClean="0">
                <a:latin typeface="Times New Roman" pitchFamily="18" charset="0"/>
                <a:ea typeface="仿宋_GB2312" pitchFamily="49" charset="-122"/>
              </a:rPr>
              <a:t>重复</a:t>
            </a:r>
            <a:r>
              <a:rPr lang="zh-CN" altLang="en-US" sz="3000" b="1" dirty="0">
                <a:latin typeface="Times New Roman" pitchFamily="18" charset="0"/>
                <a:ea typeface="仿宋_GB2312" pitchFamily="49" charset="-122"/>
              </a:rPr>
              <a:t>以上 </a:t>
            </a:r>
            <a:r>
              <a:rPr lang="en-US" altLang="zh-CN" b="1" dirty="0" smtClean="0">
                <a:latin typeface="Times New Roman" pitchFamily="18" charset="0"/>
              </a:rPr>
              <a:t>① </a:t>
            </a:r>
            <a:r>
              <a:rPr lang="zh-CN" altLang="en-US" b="1" dirty="0" smtClean="0">
                <a:latin typeface="Times New Roman" pitchFamily="18" charset="0"/>
              </a:rPr>
              <a:t>、</a:t>
            </a:r>
            <a:r>
              <a:rPr lang="zh-CN" altLang="en-US" sz="3000" b="1" dirty="0" smtClean="0">
                <a:latin typeface="Times New Roman" pitchFamily="18" charset="0"/>
              </a:rPr>
              <a:t>②</a:t>
            </a:r>
            <a:r>
              <a:rPr lang="zh-CN" altLang="en-US" sz="3000" b="1" dirty="0" smtClean="0">
                <a:latin typeface="Times New Roman" pitchFamily="18" charset="0"/>
                <a:ea typeface="仿宋_GB2312" pitchFamily="49" charset="-122"/>
              </a:rPr>
              <a:t>步</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直到</a:t>
            </a:r>
          </a:p>
          <a:p>
            <a:pPr marL="990600" lvl="1" indent="-533400">
              <a:spcBef>
                <a:spcPct val="0"/>
              </a:spcBef>
              <a:buClrTx/>
              <a:buSzPct val="60000"/>
              <a:buFont typeface="Wingdings" pitchFamily="2" charset="2"/>
              <a:buChar char="u"/>
            </a:pPr>
            <a:r>
              <a:rPr lang="zh-CN" altLang="en-US" sz="3000" b="1" dirty="0">
                <a:latin typeface="Times New Roman" pitchFamily="18" charset="0"/>
                <a:ea typeface="仿宋_GB2312" pitchFamily="49" charset="-122"/>
              </a:rPr>
              <a:t>全部顶点均已输出，拓扑有序序列形成，拓扑排序完成；或</a:t>
            </a:r>
          </a:p>
          <a:p>
            <a:pPr marL="990600" lvl="1" indent="-533400">
              <a:spcBef>
                <a:spcPct val="0"/>
              </a:spcBef>
              <a:buClrTx/>
              <a:buSzPct val="60000"/>
              <a:buFont typeface="Wingdings" pitchFamily="2" charset="2"/>
              <a:buChar char="u"/>
            </a:pPr>
            <a:r>
              <a:rPr lang="zh-CN" altLang="en-US" sz="3000" b="1" dirty="0">
                <a:latin typeface="Times New Roman" pitchFamily="18" charset="0"/>
                <a:ea typeface="仿宋_GB2312" pitchFamily="49" charset="-122"/>
              </a:rPr>
              <a:t>图中还有未输出的顶点</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但已跳出处理循环。说明图中还剩下一些顶点</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它们都有直接前驱。这时网络中必存在有向环。</a:t>
            </a:r>
          </a:p>
        </p:txBody>
      </p:sp>
      <p:sp>
        <p:nvSpPr>
          <p:cNvPr id="10" name="灯片编号占位符 9"/>
          <p:cNvSpPr>
            <a:spLocks noGrp="1"/>
          </p:cNvSpPr>
          <p:nvPr>
            <p:ph type="sldNum" sz="quarter" idx="12"/>
          </p:nvPr>
        </p:nvSpPr>
        <p:spPr/>
        <p:txBody>
          <a:bodyPr/>
          <a:lstStyle/>
          <a:p>
            <a:fld id="{A17EA50A-922D-41E6-B4A1-D010480F0D51}" type="slidenum">
              <a:rPr lang="en-US" altLang="zh-CN" smtClean="0"/>
              <a:pPr/>
              <a:t>49</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idx="1"/>
          </p:nvPr>
        </p:nvSpPr>
        <p:spPr>
          <a:xfrm>
            <a:off x="487363" y="725488"/>
            <a:ext cx="8153400" cy="5943600"/>
          </a:xfrm>
        </p:spPr>
        <p:txBody>
          <a:bodyPr/>
          <a:lstStyle/>
          <a:p>
            <a:pPr>
              <a:lnSpc>
                <a:spcPct val="105000"/>
              </a:lnSpc>
              <a:buClrTx/>
              <a:buSzPct val="50000"/>
            </a:pPr>
            <a:r>
              <a:rPr lang="zh-CN" altLang="en-US" sz="3000" b="1" dirty="0">
                <a:solidFill>
                  <a:srgbClr val="FFFF00"/>
                </a:solidFill>
                <a:latin typeface="Times New Roman" pitchFamily="18" charset="0"/>
                <a:ea typeface="仿宋_GB2312" pitchFamily="49" charset="-122"/>
              </a:rPr>
              <a:t>顶点的度</a:t>
            </a:r>
            <a:r>
              <a:rPr lang="zh-CN" altLang="en-US" sz="3000" b="1" dirty="0">
                <a:latin typeface="Times New Roman" pitchFamily="18" charset="0"/>
                <a:ea typeface="仿宋_GB2312" pitchFamily="49" charset="-122"/>
              </a:rPr>
              <a:t>  一个顶点</a:t>
            </a:r>
            <a:r>
              <a:rPr lang="en-US" altLang="zh-CN" sz="3000" b="1" i="1" dirty="0">
                <a:latin typeface="Times New Roman" pitchFamily="18" charset="0"/>
                <a:ea typeface="仿宋_GB2312" pitchFamily="49" charset="-122"/>
              </a:rPr>
              <a:t>v</a:t>
            </a:r>
            <a:r>
              <a:rPr lang="zh-CN" altLang="en-US" sz="3000" b="1" dirty="0">
                <a:latin typeface="Times New Roman" pitchFamily="18" charset="0"/>
                <a:ea typeface="仿宋_GB2312" pitchFamily="49" charset="-122"/>
              </a:rPr>
              <a:t>的度是与它相关联的边的条数。记作</a:t>
            </a:r>
            <a:r>
              <a:rPr lang="en-US" altLang="zh-CN" sz="3000" b="1" dirty="0">
                <a:latin typeface="Times New Roman" pitchFamily="18" charset="0"/>
                <a:ea typeface="仿宋_GB2312" pitchFamily="49" charset="-122"/>
              </a:rPr>
              <a:t>TD(</a:t>
            </a:r>
            <a:r>
              <a:rPr lang="en-US" altLang="zh-CN" sz="3000" b="1" i="1" dirty="0">
                <a:latin typeface="Times New Roman" pitchFamily="18" charset="0"/>
                <a:ea typeface="仿宋_GB2312" pitchFamily="49" charset="-122"/>
              </a:rPr>
              <a:t>v</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a:t>
            </a:r>
            <a:r>
              <a:rPr lang="zh-CN" altLang="en-US" sz="3000" b="1" dirty="0">
                <a:solidFill>
                  <a:srgbClr val="FFFF00"/>
                </a:solidFill>
                <a:latin typeface="Times New Roman" pitchFamily="18" charset="0"/>
                <a:ea typeface="仿宋_GB2312" pitchFamily="49" charset="-122"/>
              </a:rPr>
              <a:t>在有向图中</a:t>
            </a:r>
            <a:r>
              <a:rPr lang="en-US" altLang="zh-CN" sz="3000" b="1" dirty="0">
                <a:solidFill>
                  <a:srgbClr val="FFFF00"/>
                </a:solidFill>
                <a:latin typeface="Times New Roman" pitchFamily="18" charset="0"/>
                <a:ea typeface="仿宋_GB2312" pitchFamily="49" charset="-122"/>
              </a:rPr>
              <a:t>, </a:t>
            </a:r>
            <a:r>
              <a:rPr lang="zh-CN" altLang="en-US" sz="3000" b="1" dirty="0">
                <a:solidFill>
                  <a:srgbClr val="FFFF00"/>
                </a:solidFill>
                <a:latin typeface="Times New Roman" pitchFamily="18" charset="0"/>
                <a:ea typeface="仿宋_GB2312" pitchFamily="49" charset="-122"/>
              </a:rPr>
              <a:t>顶点的度等于该顶点的入度与出度之和</a:t>
            </a:r>
            <a:r>
              <a:rPr lang="zh-CN" altLang="en-US" sz="3000" b="1" dirty="0">
                <a:latin typeface="Times New Roman" pitchFamily="18" charset="0"/>
                <a:ea typeface="仿宋_GB2312" pitchFamily="49" charset="-122"/>
              </a:rPr>
              <a:t>。</a:t>
            </a:r>
          </a:p>
          <a:p>
            <a:pPr>
              <a:lnSpc>
                <a:spcPct val="105000"/>
              </a:lnSpc>
              <a:buClrTx/>
              <a:buSzPct val="50000"/>
            </a:pPr>
            <a:r>
              <a:rPr lang="zh-CN" altLang="en-US" sz="3000" b="1" dirty="0">
                <a:latin typeface="Times New Roman" pitchFamily="18" charset="0"/>
                <a:ea typeface="仿宋_GB2312" pitchFamily="49" charset="-122"/>
              </a:rPr>
              <a:t>顶点 </a:t>
            </a:r>
            <a:r>
              <a:rPr lang="en-US" altLang="zh-CN" sz="3000" b="1" i="1" dirty="0">
                <a:latin typeface="Times New Roman" pitchFamily="18" charset="0"/>
                <a:ea typeface="仿宋_GB2312" pitchFamily="49" charset="-122"/>
              </a:rPr>
              <a:t>v </a:t>
            </a:r>
            <a:r>
              <a:rPr lang="zh-CN" altLang="en-US" sz="3000" b="1" dirty="0">
                <a:latin typeface="Times New Roman" pitchFamily="18" charset="0"/>
                <a:ea typeface="仿宋_GB2312" pitchFamily="49" charset="-122"/>
              </a:rPr>
              <a:t>的入度是以 </a:t>
            </a:r>
            <a:r>
              <a:rPr lang="en-US" altLang="zh-CN" sz="3000" b="1" i="1" dirty="0">
                <a:latin typeface="Times New Roman" pitchFamily="18" charset="0"/>
                <a:ea typeface="仿宋_GB2312" pitchFamily="49" charset="-122"/>
              </a:rPr>
              <a:t>v </a:t>
            </a:r>
            <a:r>
              <a:rPr lang="zh-CN" altLang="en-US" sz="3000" b="1" dirty="0">
                <a:latin typeface="Times New Roman" pitchFamily="18" charset="0"/>
                <a:ea typeface="仿宋_GB2312" pitchFamily="49" charset="-122"/>
              </a:rPr>
              <a:t>为终点的有向边的条数</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记作 </a:t>
            </a:r>
            <a:r>
              <a:rPr lang="en-US" altLang="zh-CN" sz="3000" b="1" dirty="0">
                <a:latin typeface="Times New Roman" pitchFamily="18" charset="0"/>
                <a:ea typeface="仿宋_GB2312" pitchFamily="49" charset="-122"/>
              </a:rPr>
              <a:t>ID(</a:t>
            </a:r>
            <a:r>
              <a:rPr lang="en-US" altLang="zh-CN" sz="3000" b="1" i="1" dirty="0">
                <a:latin typeface="Times New Roman" pitchFamily="18" charset="0"/>
                <a:ea typeface="仿宋_GB2312" pitchFamily="49" charset="-122"/>
              </a:rPr>
              <a:t>v</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顶点 </a:t>
            </a:r>
            <a:r>
              <a:rPr lang="en-US" altLang="zh-CN" sz="3000" b="1" i="1" dirty="0">
                <a:latin typeface="Times New Roman" pitchFamily="18" charset="0"/>
                <a:ea typeface="仿宋_GB2312" pitchFamily="49" charset="-122"/>
              </a:rPr>
              <a:t>v </a:t>
            </a:r>
            <a:r>
              <a:rPr lang="zh-CN" altLang="en-US" sz="3000" b="1" dirty="0">
                <a:latin typeface="Times New Roman" pitchFamily="18" charset="0"/>
                <a:ea typeface="仿宋_GB2312" pitchFamily="49" charset="-122"/>
              </a:rPr>
              <a:t>的出度是以 </a:t>
            </a:r>
            <a:r>
              <a:rPr lang="en-US" altLang="zh-CN" sz="3000" b="1" i="1" dirty="0">
                <a:latin typeface="Times New Roman" pitchFamily="18" charset="0"/>
                <a:ea typeface="仿宋_GB2312" pitchFamily="49" charset="-122"/>
              </a:rPr>
              <a:t>v </a:t>
            </a:r>
            <a:r>
              <a:rPr lang="zh-CN" altLang="en-US" sz="3000" b="1" dirty="0">
                <a:latin typeface="Times New Roman" pitchFamily="18" charset="0"/>
                <a:ea typeface="仿宋_GB2312" pitchFamily="49" charset="-122"/>
              </a:rPr>
              <a:t>为始点的有向边的条数</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记作 </a:t>
            </a:r>
            <a:r>
              <a:rPr lang="en-US" altLang="zh-CN" sz="3000" b="1" dirty="0">
                <a:latin typeface="Times New Roman" pitchFamily="18" charset="0"/>
                <a:ea typeface="仿宋_GB2312" pitchFamily="49" charset="-122"/>
              </a:rPr>
              <a:t>OD(</a:t>
            </a:r>
            <a:r>
              <a:rPr lang="en-US" altLang="zh-CN" sz="3000" b="1" i="1" dirty="0">
                <a:latin typeface="Times New Roman" pitchFamily="18" charset="0"/>
                <a:ea typeface="仿宋_GB2312" pitchFamily="49" charset="-122"/>
              </a:rPr>
              <a:t>v</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a:t>
            </a:r>
          </a:p>
          <a:p>
            <a:pPr>
              <a:lnSpc>
                <a:spcPct val="105000"/>
              </a:lnSpc>
              <a:buClrTx/>
              <a:buSzPct val="50000"/>
            </a:pPr>
            <a:r>
              <a:rPr lang="zh-CN" altLang="en-US" sz="3000" b="1" dirty="0">
                <a:solidFill>
                  <a:srgbClr val="FFFF00"/>
                </a:solidFill>
                <a:latin typeface="Times New Roman" pitchFamily="18" charset="0"/>
                <a:ea typeface="仿宋_GB2312" pitchFamily="49" charset="-122"/>
              </a:rPr>
              <a:t>路径  </a:t>
            </a:r>
            <a:r>
              <a:rPr lang="zh-CN" altLang="en-US" sz="3000" b="1" dirty="0">
                <a:latin typeface="Times New Roman" pitchFamily="18" charset="0"/>
                <a:ea typeface="仿宋_GB2312" pitchFamily="49" charset="-122"/>
              </a:rPr>
              <a:t>  在图 </a:t>
            </a:r>
            <a:r>
              <a:rPr lang="en-US" altLang="zh-CN" sz="3000" b="1" dirty="0">
                <a:latin typeface="Times New Roman" pitchFamily="18" charset="0"/>
                <a:ea typeface="仿宋_GB2312" pitchFamily="49" charset="-122"/>
              </a:rPr>
              <a:t>G</a:t>
            </a:r>
            <a:r>
              <a:rPr lang="zh-CN" altLang="en-US" sz="3000" b="1" dirty="0">
                <a:latin typeface="Times New Roman" pitchFamily="18" charset="0"/>
                <a:ea typeface="仿宋_GB2312" pitchFamily="49" charset="-122"/>
              </a:rPr>
              <a:t>＝</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V</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E</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中</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若从顶点 </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i </a:t>
            </a:r>
            <a:r>
              <a:rPr lang="zh-CN" altLang="en-US" sz="3000" b="1" dirty="0">
                <a:latin typeface="Times New Roman" pitchFamily="18" charset="0"/>
                <a:ea typeface="仿宋_GB2312" pitchFamily="49" charset="-122"/>
              </a:rPr>
              <a:t>出发</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沿一些边经过一些顶点 </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p</a:t>
            </a:r>
            <a:r>
              <a:rPr lang="en-US" altLang="zh-CN" sz="3000" b="1" baseline="-25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p</a:t>
            </a:r>
            <a:r>
              <a:rPr lang="en-US" altLang="zh-CN" sz="3000" b="1" baseline="-25000" dirty="0">
                <a:latin typeface="Times New Roman" pitchFamily="18" charset="0"/>
                <a:ea typeface="仿宋_GB2312" pitchFamily="49" charset="-122"/>
              </a:rPr>
              <a:t>2</a:t>
            </a:r>
            <a:r>
              <a:rPr lang="en-US" altLang="zh-CN" sz="3000" b="1" dirty="0">
                <a:latin typeface="Times New Roman" pitchFamily="18" charset="0"/>
                <a:ea typeface="仿宋_GB2312" pitchFamily="49" charset="-122"/>
              </a:rPr>
              <a:t>, …, </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pm</a:t>
            </a:r>
            <a:r>
              <a:rPr lang="zh-CN" altLang="en-US" sz="3000" b="1" dirty="0">
                <a:latin typeface="Times New Roman" pitchFamily="18" charset="0"/>
                <a:ea typeface="仿宋_GB2312" pitchFamily="49" charset="-122"/>
              </a:rPr>
              <a:t>，到达顶点</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j</a:t>
            </a:r>
            <a:r>
              <a:rPr lang="zh-CN" altLang="en-US" sz="3000" b="1" dirty="0">
                <a:latin typeface="Times New Roman" pitchFamily="18" charset="0"/>
                <a:ea typeface="仿宋_GB2312" pitchFamily="49" charset="-122"/>
              </a:rPr>
              <a:t>。则称顶点序列 </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i </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p</a:t>
            </a:r>
            <a:r>
              <a:rPr lang="en-US" altLang="zh-CN" sz="3000" b="1" baseline="-25000" dirty="0">
                <a:latin typeface="Times New Roman" pitchFamily="18" charset="0"/>
                <a:ea typeface="仿宋_GB2312" pitchFamily="49" charset="-122"/>
              </a:rPr>
              <a:t>1 </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p</a:t>
            </a:r>
            <a:r>
              <a:rPr lang="en-US" altLang="zh-CN" sz="3000" b="1" baseline="-25000" dirty="0">
                <a:latin typeface="Times New Roman" pitchFamily="18" charset="0"/>
                <a:ea typeface="仿宋_GB2312" pitchFamily="49" charset="-122"/>
              </a:rPr>
              <a:t>2 </a:t>
            </a:r>
            <a:r>
              <a:rPr lang="en-US" altLang="zh-CN"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pm</a:t>
            </a:r>
            <a:r>
              <a:rPr lang="en-US" altLang="zh-CN" sz="3000" b="1" i="1" baseline="-25000"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j</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为从顶点</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i </a:t>
            </a:r>
            <a:r>
              <a:rPr lang="zh-CN" altLang="en-US" sz="3000" b="1" dirty="0">
                <a:latin typeface="Times New Roman" pitchFamily="18" charset="0"/>
                <a:ea typeface="仿宋_GB2312" pitchFamily="49" charset="-122"/>
              </a:rPr>
              <a:t>到顶点 </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j</a:t>
            </a:r>
            <a:r>
              <a:rPr lang="en-US" altLang="zh-CN" sz="3000" b="1" i="1" baseline="-25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的路径。它经过的边</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p</a:t>
            </a:r>
            <a:r>
              <a:rPr lang="en-US" altLang="zh-CN" sz="3000" b="1" baseline="-25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p</a:t>
            </a:r>
            <a:r>
              <a:rPr lang="en-US" altLang="zh-CN" sz="3000" b="1" baseline="-25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p</a:t>
            </a:r>
            <a:r>
              <a:rPr lang="en-US" altLang="zh-CN" sz="3000" b="1" baseline="-25000" dirty="0">
                <a:latin typeface="Times New Roman" pitchFamily="18" charset="0"/>
                <a:ea typeface="仿宋_GB2312" pitchFamily="49" charset="-122"/>
              </a:rPr>
              <a:t>2</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a:t>
            </a:r>
            <a:r>
              <a:rPr lang="en-US" altLang="zh-CN"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pm</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j</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应是属于</a:t>
            </a:r>
            <a:r>
              <a:rPr lang="en-US" altLang="zh-CN" sz="3000" b="1" i="1" dirty="0">
                <a:latin typeface="Times New Roman" pitchFamily="18" charset="0"/>
                <a:ea typeface="仿宋_GB2312" pitchFamily="49" charset="-122"/>
              </a:rPr>
              <a:t>E</a:t>
            </a:r>
            <a:r>
              <a:rPr lang="zh-CN" altLang="en-US" sz="3000" b="1" dirty="0">
                <a:latin typeface="Times New Roman" pitchFamily="18" charset="0"/>
                <a:ea typeface="仿宋_GB2312" pitchFamily="49" charset="-122"/>
              </a:rPr>
              <a:t>的边。</a:t>
            </a:r>
          </a:p>
        </p:txBody>
      </p:sp>
      <p:sp>
        <p:nvSpPr>
          <p:cNvPr id="9" name="灯片编号占位符 8"/>
          <p:cNvSpPr>
            <a:spLocks noGrp="1"/>
          </p:cNvSpPr>
          <p:nvPr>
            <p:ph type="sldNum" sz="quarter" idx="12"/>
          </p:nvPr>
        </p:nvSpPr>
        <p:spPr/>
        <p:txBody>
          <a:bodyPr/>
          <a:lstStyle/>
          <a:p>
            <a:fld id="{A17EA50A-922D-41E6-B4A1-D010480F0D51}" type="slidenum">
              <a:rPr lang="en-US" altLang="zh-CN" smtClean="0"/>
              <a:pPr/>
              <a:t>5</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Line 2"/>
          <p:cNvSpPr>
            <a:spLocks noChangeShapeType="1"/>
          </p:cNvSpPr>
          <p:nvPr/>
        </p:nvSpPr>
        <p:spPr bwMode="auto">
          <a:xfrm>
            <a:off x="1141413" y="1531938"/>
            <a:ext cx="1066800" cy="0"/>
          </a:xfrm>
          <a:prstGeom prst="line">
            <a:avLst/>
          </a:prstGeom>
          <a:noFill/>
          <a:ln w="38100">
            <a:solidFill>
              <a:srgbClr val="FFFF00"/>
            </a:solidFill>
            <a:round/>
            <a:headEnd/>
            <a:tailEnd type="stealth" w="lg" len="lg"/>
          </a:ln>
        </p:spPr>
        <p:txBody>
          <a:bodyPr wrap="none" anchor="ctr"/>
          <a:lstStyle/>
          <a:p>
            <a:endParaRPr lang="zh-CN" altLang="en-US">
              <a:solidFill>
                <a:schemeClr val="bg1"/>
              </a:solidFill>
            </a:endParaRPr>
          </a:p>
        </p:txBody>
      </p:sp>
      <p:sp>
        <p:nvSpPr>
          <p:cNvPr id="438275" name="Line 3"/>
          <p:cNvSpPr>
            <a:spLocks noChangeShapeType="1"/>
          </p:cNvSpPr>
          <p:nvPr/>
        </p:nvSpPr>
        <p:spPr bwMode="auto">
          <a:xfrm>
            <a:off x="2741613" y="1531938"/>
            <a:ext cx="1066800" cy="0"/>
          </a:xfrm>
          <a:prstGeom prst="line">
            <a:avLst/>
          </a:prstGeom>
          <a:noFill/>
          <a:ln w="38100">
            <a:solidFill>
              <a:srgbClr val="FFFF00"/>
            </a:solidFill>
            <a:round/>
            <a:headEnd type="stealth" w="lg" len="lg"/>
            <a:tailEnd type="none" w="sm" len="lg"/>
          </a:ln>
        </p:spPr>
        <p:txBody>
          <a:bodyPr wrap="none" anchor="ctr"/>
          <a:lstStyle/>
          <a:p>
            <a:endParaRPr lang="zh-CN" altLang="en-US">
              <a:solidFill>
                <a:schemeClr val="bg1"/>
              </a:solidFill>
            </a:endParaRPr>
          </a:p>
        </p:txBody>
      </p:sp>
      <p:sp>
        <p:nvSpPr>
          <p:cNvPr id="438276" name="Line 4"/>
          <p:cNvSpPr>
            <a:spLocks noChangeShapeType="1"/>
          </p:cNvSpPr>
          <p:nvPr/>
        </p:nvSpPr>
        <p:spPr bwMode="auto">
          <a:xfrm>
            <a:off x="862013" y="1836738"/>
            <a:ext cx="0" cy="914400"/>
          </a:xfrm>
          <a:prstGeom prst="line">
            <a:avLst/>
          </a:prstGeom>
          <a:noFill/>
          <a:ln w="38100">
            <a:solidFill>
              <a:srgbClr val="FFFF00"/>
            </a:solidFill>
            <a:round/>
            <a:headEnd/>
            <a:tailEnd type="stealth" w="lg" len="lg"/>
          </a:ln>
        </p:spPr>
        <p:txBody>
          <a:bodyPr wrap="none" anchor="ctr"/>
          <a:lstStyle/>
          <a:p>
            <a:endParaRPr lang="zh-CN" altLang="en-US">
              <a:solidFill>
                <a:schemeClr val="bg1"/>
              </a:solidFill>
            </a:endParaRPr>
          </a:p>
        </p:txBody>
      </p:sp>
      <p:sp>
        <p:nvSpPr>
          <p:cNvPr id="438277" name="Line 5"/>
          <p:cNvSpPr>
            <a:spLocks noChangeShapeType="1"/>
          </p:cNvSpPr>
          <p:nvPr/>
        </p:nvSpPr>
        <p:spPr bwMode="auto">
          <a:xfrm>
            <a:off x="2482850" y="1836738"/>
            <a:ext cx="0" cy="914400"/>
          </a:xfrm>
          <a:prstGeom prst="line">
            <a:avLst/>
          </a:prstGeom>
          <a:noFill/>
          <a:ln w="38100">
            <a:solidFill>
              <a:srgbClr val="FFFF00"/>
            </a:solidFill>
            <a:round/>
            <a:headEnd type="stealth" w="lg" len="lg"/>
            <a:tailEnd type="none" w="sm" len="lg"/>
          </a:ln>
        </p:spPr>
        <p:txBody>
          <a:bodyPr wrap="none" anchor="ctr"/>
          <a:lstStyle/>
          <a:p>
            <a:endParaRPr lang="zh-CN" altLang="en-US">
              <a:solidFill>
                <a:schemeClr val="bg1"/>
              </a:solidFill>
            </a:endParaRPr>
          </a:p>
        </p:txBody>
      </p:sp>
      <p:sp>
        <p:nvSpPr>
          <p:cNvPr id="438278" name="Line 6"/>
          <p:cNvSpPr>
            <a:spLocks noChangeShapeType="1"/>
          </p:cNvSpPr>
          <p:nvPr/>
        </p:nvSpPr>
        <p:spPr bwMode="auto">
          <a:xfrm flipH="1" flipV="1">
            <a:off x="1065213" y="1760538"/>
            <a:ext cx="1143000" cy="1143000"/>
          </a:xfrm>
          <a:prstGeom prst="line">
            <a:avLst/>
          </a:prstGeom>
          <a:noFill/>
          <a:ln w="38100">
            <a:solidFill>
              <a:srgbClr val="FFFF00"/>
            </a:solidFill>
            <a:round/>
            <a:headEnd/>
            <a:tailEnd type="stealth" w="lg" len="lg"/>
          </a:ln>
        </p:spPr>
        <p:txBody>
          <a:bodyPr wrap="none" anchor="ctr"/>
          <a:lstStyle/>
          <a:p>
            <a:endParaRPr lang="zh-CN" altLang="en-US">
              <a:solidFill>
                <a:schemeClr val="bg1"/>
              </a:solidFill>
            </a:endParaRPr>
          </a:p>
        </p:txBody>
      </p:sp>
      <p:sp>
        <p:nvSpPr>
          <p:cNvPr id="438279" name="Line 7"/>
          <p:cNvSpPr>
            <a:spLocks noChangeShapeType="1"/>
          </p:cNvSpPr>
          <p:nvPr/>
        </p:nvSpPr>
        <p:spPr bwMode="auto">
          <a:xfrm>
            <a:off x="2741613" y="3055938"/>
            <a:ext cx="1066800" cy="0"/>
          </a:xfrm>
          <a:prstGeom prst="line">
            <a:avLst/>
          </a:prstGeom>
          <a:noFill/>
          <a:ln w="38100">
            <a:solidFill>
              <a:srgbClr val="FFFF00"/>
            </a:solidFill>
            <a:round/>
            <a:headEnd/>
            <a:tailEnd type="stealth" w="lg" len="lg"/>
          </a:ln>
        </p:spPr>
        <p:txBody>
          <a:bodyPr wrap="none" anchor="ctr"/>
          <a:lstStyle/>
          <a:p>
            <a:endParaRPr lang="zh-CN" altLang="en-US">
              <a:solidFill>
                <a:schemeClr val="bg1"/>
              </a:solidFill>
            </a:endParaRPr>
          </a:p>
        </p:txBody>
      </p:sp>
      <p:sp>
        <p:nvSpPr>
          <p:cNvPr id="438280" name="Line 8"/>
          <p:cNvSpPr>
            <a:spLocks noChangeShapeType="1"/>
          </p:cNvSpPr>
          <p:nvPr/>
        </p:nvSpPr>
        <p:spPr bwMode="auto">
          <a:xfrm>
            <a:off x="4037013" y="1836738"/>
            <a:ext cx="0" cy="914400"/>
          </a:xfrm>
          <a:prstGeom prst="line">
            <a:avLst/>
          </a:prstGeom>
          <a:noFill/>
          <a:ln w="38100">
            <a:solidFill>
              <a:srgbClr val="FFFF00"/>
            </a:solidFill>
            <a:round/>
            <a:headEnd/>
            <a:tailEnd type="stealth" w="lg" len="lg"/>
          </a:ln>
        </p:spPr>
        <p:txBody>
          <a:bodyPr wrap="none" anchor="ctr"/>
          <a:lstStyle/>
          <a:p>
            <a:endParaRPr lang="zh-CN" altLang="en-US">
              <a:solidFill>
                <a:schemeClr val="bg1"/>
              </a:solidFill>
            </a:endParaRPr>
          </a:p>
        </p:txBody>
      </p:sp>
      <p:sp>
        <p:nvSpPr>
          <p:cNvPr id="438281" name="Line 9"/>
          <p:cNvSpPr>
            <a:spLocks noChangeShapeType="1"/>
          </p:cNvSpPr>
          <p:nvPr/>
        </p:nvSpPr>
        <p:spPr bwMode="auto">
          <a:xfrm flipH="1" flipV="1">
            <a:off x="2665413" y="1684338"/>
            <a:ext cx="1219200" cy="1143000"/>
          </a:xfrm>
          <a:prstGeom prst="line">
            <a:avLst/>
          </a:prstGeom>
          <a:noFill/>
          <a:ln w="38100">
            <a:solidFill>
              <a:srgbClr val="FFFF00"/>
            </a:solidFill>
            <a:round/>
            <a:headEnd type="stealth" w="lg" len="lg"/>
            <a:tailEnd type="none" w="sm" len="lg"/>
          </a:ln>
        </p:spPr>
        <p:txBody>
          <a:bodyPr wrap="none" anchor="ctr"/>
          <a:lstStyle/>
          <a:p>
            <a:endParaRPr lang="zh-CN" altLang="en-US">
              <a:solidFill>
                <a:schemeClr val="bg1"/>
              </a:solidFill>
            </a:endParaRPr>
          </a:p>
        </p:txBody>
      </p:sp>
      <p:sp>
        <p:nvSpPr>
          <p:cNvPr id="438282" name="Line 10"/>
          <p:cNvSpPr>
            <a:spLocks noChangeShapeType="1"/>
          </p:cNvSpPr>
          <p:nvPr/>
        </p:nvSpPr>
        <p:spPr bwMode="auto">
          <a:xfrm>
            <a:off x="8228013" y="1836738"/>
            <a:ext cx="0" cy="914400"/>
          </a:xfrm>
          <a:prstGeom prst="line">
            <a:avLst/>
          </a:prstGeom>
          <a:noFill/>
          <a:ln w="38100">
            <a:solidFill>
              <a:srgbClr val="FFFF00"/>
            </a:solidFill>
            <a:round/>
            <a:headEnd/>
            <a:tailEnd type="stealth" w="lg" len="lg"/>
          </a:ln>
        </p:spPr>
        <p:txBody>
          <a:bodyPr wrap="none" anchor="ctr"/>
          <a:lstStyle/>
          <a:p>
            <a:endParaRPr lang="zh-CN" altLang="en-US">
              <a:solidFill>
                <a:schemeClr val="bg1"/>
              </a:solidFill>
            </a:endParaRPr>
          </a:p>
        </p:txBody>
      </p:sp>
      <p:sp>
        <p:nvSpPr>
          <p:cNvPr id="438283" name="Line 11"/>
          <p:cNvSpPr>
            <a:spLocks noChangeShapeType="1"/>
          </p:cNvSpPr>
          <p:nvPr/>
        </p:nvSpPr>
        <p:spPr bwMode="auto">
          <a:xfrm>
            <a:off x="6932613" y="1531938"/>
            <a:ext cx="1066800" cy="0"/>
          </a:xfrm>
          <a:prstGeom prst="line">
            <a:avLst/>
          </a:prstGeom>
          <a:noFill/>
          <a:ln w="38100">
            <a:solidFill>
              <a:srgbClr val="FFFF00"/>
            </a:solidFill>
            <a:round/>
            <a:headEnd type="stealth" w="lg" len="lg"/>
            <a:tailEnd type="none" w="sm" len="lg"/>
          </a:ln>
        </p:spPr>
        <p:txBody>
          <a:bodyPr wrap="none" anchor="ctr"/>
          <a:lstStyle/>
          <a:p>
            <a:endParaRPr lang="zh-CN" altLang="en-US">
              <a:solidFill>
                <a:schemeClr val="bg1"/>
              </a:solidFill>
            </a:endParaRPr>
          </a:p>
        </p:txBody>
      </p:sp>
      <p:sp>
        <p:nvSpPr>
          <p:cNvPr id="438284" name="Line 12"/>
          <p:cNvSpPr>
            <a:spLocks noChangeShapeType="1"/>
          </p:cNvSpPr>
          <p:nvPr/>
        </p:nvSpPr>
        <p:spPr bwMode="auto">
          <a:xfrm flipH="1" flipV="1">
            <a:off x="6802438" y="1720850"/>
            <a:ext cx="1219200" cy="1143000"/>
          </a:xfrm>
          <a:prstGeom prst="line">
            <a:avLst/>
          </a:prstGeom>
          <a:noFill/>
          <a:ln w="38100">
            <a:solidFill>
              <a:srgbClr val="FFFF00"/>
            </a:solidFill>
            <a:round/>
            <a:headEnd type="stealth" w="lg" len="lg"/>
            <a:tailEnd type="none" w="sm" len="lg"/>
          </a:ln>
        </p:spPr>
        <p:txBody>
          <a:bodyPr wrap="none" anchor="ctr"/>
          <a:lstStyle/>
          <a:p>
            <a:endParaRPr lang="zh-CN" altLang="en-US">
              <a:solidFill>
                <a:schemeClr val="bg1"/>
              </a:solidFill>
            </a:endParaRPr>
          </a:p>
        </p:txBody>
      </p:sp>
      <p:sp>
        <p:nvSpPr>
          <p:cNvPr id="438285" name="Line 13"/>
          <p:cNvSpPr>
            <a:spLocks noChangeShapeType="1"/>
          </p:cNvSpPr>
          <p:nvPr/>
        </p:nvSpPr>
        <p:spPr bwMode="auto">
          <a:xfrm>
            <a:off x="5332413" y="1531938"/>
            <a:ext cx="1066800" cy="0"/>
          </a:xfrm>
          <a:prstGeom prst="line">
            <a:avLst/>
          </a:prstGeom>
          <a:noFill/>
          <a:ln w="38100">
            <a:solidFill>
              <a:srgbClr val="FFFF00"/>
            </a:solidFill>
            <a:round/>
            <a:headEnd/>
            <a:tailEnd type="stealth" w="lg" len="lg"/>
          </a:ln>
        </p:spPr>
        <p:txBody>
          <a:bodyPr wrap="none" anchor="ctr"/>
          <a:lstStyle/>
          <a:p>
            <a:endParaRPr lang="zh-CN" altLang="en-US">
              <a:solidFill>
                <a:schemeClr val="bg1"/>
              </a:solidFill>
            </a:endParaRPr>
          </a:p>
        </p:txBody>
      </p:sp>
      <p:sp>
        <p:nvSpPr>
          <p:cNvPr id="438286" name="Line 14"/>
          <p:cNvSpPr>
            <a:spLocks noChangeShapeType="1"/>
          </p:cNvSpPr>
          <p:nvPr/>
        </p:nvSpPr>
        <p:spPr bwMode="auto">
          <a:xfrm>
            <a:off x="5075238" y="1836738"/>
            <a:ext cx="0" cy="914400"/>
          </a:xfrm>
          <a:prstGeom prst="line">
            <a:avLst/>
          </a:prstGeom>
          <a:noFill/>
          <a:ln w="38100">
            <a:solidFill>
              <a:srgbClr val="FFFF00"/>
            </a:solidFill>
            <a:round/>
            <a:headEnd/>
            <a:tailEnd type="stealth" w="lg" len="lg"/>
          </a:ln>
        </p:spPr>
        <p:txBody>
          <a:bodyPr wrap="none" anchor="ctr"/>
          <a:lstStyle/>
          <a:p>
            <a:endParaRPr lang="zh-CN" altLang="en-US">
              <a:solidFill>
                <a:schemeClr val="bg1"/>
              </a:solidFill>
            </a:endParaRPr>
          </a:p>
        </p:txBody>
      </p:sp>
      <p:sp>
        <p:nvSpPr>
          <p:cNvPr id="438287" name="Line 15"/>
          <p:cNvSpPr>
            <a:spLocks noChangeShapeType="1"/>
          </p:cNvSpPr>
          <p:nvPr/>
        </p:nvSpPr>
        <p:spPr bwMode="auto">
          <a:xfrm>
            <a:off x="6627813" y="1836738"/>
            <a:ext cx="0" cy="1066800"/>
          </a:xfrm>
          <a:prstGeom prst="line">
            <a:avLst/>
          </a:prstGeom>
          <a:noFill/>
          <a:ln w="38100">
            <a:solidFill>
              <a:srgbClr val="FFFF00"/>
            </a:solidFill>
            <a:round/>
            <a:headEnd type="stealth" w="lg" len="lg"/>
            <a:tailEnd type="none" w="sm" len="lg"/>
          </a:ln>
        </p:spPr>
        <p:txBody>
          <a:bodyPr wrap="none" anchor="ctr"/>
          <a:lstStyle/>
          <a:p>
            <a:endParaRPr lang="zh-CN" altLang="en-US">
              <a:solidFill>
                <a:schemeClr val="bg1"/>
              </a:solidFill>
            </a:endParaRPr>
          </a:p>
        </p:txBody>
      </p:sp>
      <p:sp>
        <p:nvSpPr>
          <p:cNvPr id="438288" name="Line 16"/>
          <p:cNvSpPr>
            <a:spLocks noChangeShapeType="1"/>
          </p:cNvSpPr>
          <p:nvPr/>
        </p:nvSpPr>
        <p:spPr bwMode="auto">
          <a:xfrm>
            <a:off x="6932613" y="3055938"/>
            <a:ext cx="1066800" cy="0"/>
          </a:xfrm>
          <a:prstGeom prst="line">
            <a:avLst/>
          </a:prstGeom>
          <a:noFill/>
          <a:ln w="38100">
            <a:solidFill>
              <a:srgbClr val="FFFF00"/>
            </a:solidFill>
            <a:round/>
            <a:headEnd/>
            <a:tailEnd type="stealth" w="lg" len="lg"/>
          </a:ln>
        </p:spPr>
        <p:txBody>
          <a:bodyPr wrap="none" anchor="ctr"/>
          <a:lstStyle/>
          <a:p>
            <a:endParaRPr lang="zh-CN" altLang="en-US">
              <a:solidFill>
                <a:schemeClr val="bg1"/>
              </a:solidFill>
            </a:endParaRPr>
          </a:p>
        </p:txBody>
      </p:sp>
      <p:sp>
        <p:nvSpPr>
          <p:cNvPr id="438289" name="Line 17"/>
          <p:cNvSpPr>
            <a:spLocks noChangeShapeType="1"/>
          </p:cNvSpPr>
          <p:nvPr/>
        </p:nvSpPr>
        <p:spPr bwMode="auto">
          <a:xfrm flipH="1" flipV="1">
            <a:off x="5256213" y="1760538"/>
            <a:ext cx="1219200" cy="1143000"/>
          </a:xfrm>
          <a:prstGeom prst="line">
            <a:avLst/>
          </a:prstGeom>
          <a:noFill/>
          <a:ln w="38100">
            <a:solidFill>
              <a:srgbClr val="FFFF00"/>
            </a:solidFill>
            <a:round/>
            <a:headEnd/>
            <a:tailEnd type="stealth" w="lg" len="lg"/>
          </a:ln>
        </p:spPr>
        <p:txBody>
          <a:bodyPr wrap="none" anchor="ctr"/>
          <a:lstStyle/>
          <a:p>
            <a:endParaRPr lang="zh-CN" altLang="en-US">
              <a:solidFill>
                <a:schemeClr val="bg1"/>
              </a:solidFill>
            </a:endParaRPr>
          </a:p>
        </p:txBody>
      </p:sp>
      <p:sp>
        <p:nvSpPr>
          <p:cNvPr id="438290" name="Line 18"/>
          <p:cNvSpPr>
            <a:spLocks noChangeShapeType="1"/>
          </p:cNvSpPr>
          <p:nvPr/>
        </p:nvSpPr>
        <p:spPr bwMode="auto">
          <a:xfrm>
            <a:off x="2743200" y="4191000"/>
            <a:ext cx="1066800" cy="0"/>
          </a:xfrm>
          <a:prstGeom prst="line">
            <a:avLst/>
          </a:prstGeom>
          <a:noFill/>
          <a:ln w="38100">
            <a:solidFill>
              <a:srgbClr val="FFFF00"/>
            </a:solidFill>
            <a:round/>
            <a:headEnd type="stealth" w="lg" len="lg"/>
            <a:tailEnd type="none" w="sm" len="lg"/>
          </a:ln>
        </p:spPr>
        <p:txBody>
          <a:bodyPr wrap="none" anchor="ctr"/>
          <a:lstStyle/>
          <a:p>
            <a:endParaRPr lang="zh-CN" altLang="en-US">
              <a:solidFill>
                <a:schemeClr val="bg1"/>
              </a:solidFill>
            </a:endParaRPr>
          </a:p>
        </p:txBody>
      </p:sp>
      <p:sp>
        <p:nvSpPr>
          <p:cNvPr id="438291" name="Line 19"/>
          <p:cNvSpPr>
            <a:spLocks noChangeShapeType="1"/>
          </p:cNvSpPr>
          <p:nvPr/>
        </p:nvSpPr>
        <p:spPr bwMode="auto">
          <a:xfrm>
            <a:off x="4067175" y="4495800"/>
            <a:ext cx="0" cy="914400"/>
          </a:xfrm>
          <a:prstGeom prst="line">
            <a:avLst/>
          </a:prstGeom>
          <a:noFill/>
          <a:ln w="38100">
            <a:solidFill>
              <a:srgbClr val="FFFF00"/>
            </a:solidFill>
            <a:round/>
            <a:headEnd/>
            <a:tailEnd type="stealth" w="lg" len="lg"/>
          </a:ln>
        </p:spPr>
        <p:txBody>
          <a:bodyPr wrap="none" anchor="ctr"/>
          <a:lstStyle/>
          <a:p>
            <a:endParaRPr lang="zh-CN" altLang="en-US">
              <a:solidFill>
                <a:schemeClr val="bg1"/>
              </a:solidFill>
            </a:endParaRPr>
          </a:p>
        </p:txBody>
      </p:sp>
      <p:sp>
        <p:nvSpPr>
          <p:cNvPr id="438292" name="Line 20"/>
          <p:cNvSpPr>
            <a:spLocks noChangeShapeType="1"/>
          </p:cNvSpPr>
          <p:nvPr/>
        </p:nvSpPr>
        <p:spPr bwMode="auto">
          <a:xfrm flipH="1" flipV="1">
            <a:off x="2667000" y="4343400"/>
            <a:ext cx="1219200" cy="1143000"/>
          </a:xfrm>
          <a:prstGeom prst="line">
            <a:avLst/>
          </a:prstGeom>
          <a:noFill/>
          <a:ln w="38100">
            <a:solidFill>
              <a:srgbClr val="FFFF00"/>
            </a:solidFill>
            <a:round/>
            <a:headEnd type="stealth" w="lg" len="lg"/>
            <a:tailEnd type="none" w="sm" len="lg"/>
          </a:ln>
        </p:spPr>
        <p:txBody>
          <a:bodyPr wrap="none" anchor="ctr"/>
          <a:lstStyle/>
          <a:p>
            <a:endParaRPr lang="zh-CN" altLang="en-US">
              <a:solidFill>
                <a:schemeClr val="bg1"/>
              </a:solidFill>
            </a:endParaRPr>
          </a:p>
        </p:txBody>
      </p:sp>
      <p:sp>
        <p:nvSpPr>
          <p:cNvPr id="438293" name="Line 21"/>
          <p:cNvSpPr>
            <a:spLocks noChangeShapeType="1"/>
          </p:cNvSpPr>
          <p:nvPr/>
        </p:nvSpPr>
        <p:spPr bwMode="auto">
          <a:xfrm>
            <a:off x="1143000" y="4191000"/>
            <a:ext cx="1052513" cy="0"/>
          </a:xfrm>
          <a:prstGeom prst="line">
            <a:avLst/>
          </a:prstGeom>
          <a:noFill/>
          <a:ln w="38100">
            <a:solidFill>
              <a:srgbClr val="FFFF00"/>
            </a:solidFill>
            <a:round/>
            <a:headEnd/>
            <a:tailEnd type="stealth" w="lg" len="lg"/>
          </a:ln>
        </p:spPr>
        <p:txBody>
          <a:bodyPr wrap="none" anchor="ctr"/>
          <a:lstStyle/>
          <a:p>
            <a:endParaRPr lang="zh-CN" altLang="en-US">
              <a:solidFill>
                <a:schemeClr val="bg1"/>
              </a:solidFill>
            </a:endParaRPr>
          </a:p>
        </p:txBody>
      </p:sp>
      <p:sp>
        <p:nvSpPr>
          <p:cNvPr id="438294" name="Line 22"/>
          <p:cNvSpPr>
            <a:spLocks noChangeShapeType="1"/>
          </p:cNvSpPr>
          <p:nvPr/>
        </p:nvSpPr>
        <p:spPr bwMode="auto">
          <a:xfrm>
            <a:off x="863600" y="4495800"/>
            <a:ext cx="0" cy="912813"/>
          </a:xfrm>
          <a:prstGeom prst="line">
            <a:avLst/>
          </a:prstGeom>
          <a:noFill/>
          <a:ln w="38100">
            <a:solidFill>
              <a:srgbClr val="FFFF00"/>
            </a:solidFill>
            <a:round/>
            <a:headEnd/>
            <a:tailEnd type="stealth" w="lg" len="lg"/>
          </a:ln>
        </p:spPr>
        <p:txBody>
          <a:bodyPr wrap="none" anchor="ctr"/>
          <a:lstStyle/>
          <a:p>
            <a:endParaRPr lang="zh-CN" altLang="en-US">
              <a:solidFill>
                <a:schemeClr val="bg1"/>
              </a:solidFill>
            </a:endParaRPr>
          </a:p>
        </p:txBody>
      </p:sp>
      <p:sp>
        <p:nvSpPr>
          <p:cNvPr id="438295" name="Line 23"/>
          <p:cNvSpPr>
            <a:spLocks noChangeShapeType="1"/>
          </p:cNvSpPr>
          <p:nvPr/>
        </p:nvSpPr>
        <p:spPr bwMode="auto">
          <a:xfrm>
            <a:off x="8229600" y="4495800"/>
            <a:ext cx="0" cy="914400"/>
          </a:xfrm>
          <a:prstGeom prst="line">
            <a:avLst/>
          </a:prstGeom>
          <a:noFill/>
          <a:ln w="38100">
            <a:solidFill>
              <a:srgbClr val="FFFF00"/>
            </a:solidFill>
            <a:round/>
            <a:headEnd/>
            <a:tailEnd type="stealth" w="lg" len="lg"/>
          </a:ln>
        </p:spPr>
        <p:txBody>
          <a:bodyPr wrap="none" anchor="ctr"/>
          <a:lstStyle/>
          <a:p>
            <a:endParaRPr lang="zh-CN" altLang="en-US">
              <a:solidFill>
                <a:schemeClr val="bg1"/>
              </a:solidFill>
            </a:endParaRPr>
          </a:p>
        </p:txBody>
      </p:sp>
      <p:sp>
        <p:nvSpPr>
          <p:cNvPr id="438296" name="Line 24"/>
          <p:cNvSpPr>
            <a:spLocks noChangeShapeType="1"/>
          </p:cNvSpPr>
          <p:nvPr/>
        </p:nvSpPr>
        <p:spPr bwMode="auto">
          <a:xfrm>
            <a:off x="6934200" y="4191000"/>
            <a:ext cx="1066800" cy="0"/>
          </a:xfrm>
          <a:prstGeom prst="line">
            <a:avLst/>
          </a:prstGeom>
          <a:noFill/>
          <a:ln w="38100">
            <a:solidFill>
              <a:srgbClr val="FFFF00"/>
            </a:solidFill>
            <a:round/>
            <a:headEnd type="stealth" w="lg" len="lg"/>
            <a:tailEnd type="none" w="sm" len="lg"/>
          </a:ln>
        </p:spPr>
        <p:txBody>
          <a:bodyPr wrap="none" anchor="ctr"/>
          <a:lstStyle/>
          <a:p>
            <a:endParaRPr lang="zh-CN" altLang="en-US">
              <a:solidFill>
                <a:schemeClr val="bg1"/>
              </a:solidFill>
            </a:endParaRPr>
          </a:p>
        </p:txBody>
      </p:sp>
      <p:sp>
        <p:nvSpPr>
          <p:cNvPr id="438297" name="Line 25"/>
          <p:cNvSpPr>
            <a:spLocks noChangeShapeType="1"/>
          </p:cNvSpPr>
          <p:nvPr/>
        </p:nvSpPr>
        <p:spPr bwMode="auto">
          <a:xfrm flipH="1" flipV="1">
            <a:off x="6858000" y="4343400"/>
            <a:ext cx="1219200" cy="1143000"/>
          </a:xfrm>
          <a:prstGeom prst="line">
            <a:avLst/>
          </a:prstGeom>
          <a:noFill/>
          <a:ln w="38100">
            <a:solidFill>
              <a:srgbClr val="FFFF00"/>
            </a:solidFill>
            <a:round/>
            <a:headEnd type="stealth" w="lg" len="lg"/>
            <a:tailEnd type="none" w="sm" len="lg"/>
          </a:ln>
        </p:spPr>
        <p:txBody>
          <a:bodyPr wrap="none" anchor="ctr"/>
          <a:lstStyle/>
          <a:p>
            <a:endParaRPr lang="zh-CN" altLang="en-US">
              <a:solidFill>
                <a:schemeClr val="bg1"/>
              </a:solidFill>
            </a:endParaRPr>
          </a:p>
        </p:txBody>
      </p:sp>
      <p:sp>
        <p:nvSpPr>
          <p:cNvPr id="438298" name="Text Box 26"/>
          <p:cNvSpPr txBox="1">
            <a:spLocks noChangeArrowheads="1"/>
          </p:cNvSpPr>
          <p:nvPr/>
        </p:nvSpPr>
        <p:spPr bwMode="auto">
          <a:xfrm>
            <a:off x="-1282700" y="257175"/>
            <a:ext cx="184150" cy="457200"/>
          </a:xfrm>
          <a:prstGeom prst="rect">
            <a:avLst/>
          </a:prstGeom>
          <a:noFill/>
          <a:ln w="9525">
            <a:noFill/>
            <a:miter lim="800000"/>
            <a:headEnd/>
            <a:tailEnd/>
          </a:ln>
        </p:spPr>
        <p:txBody>
          <a:bodyPr wrap="none">
            <a:spAutoFit/>
          </a:bodyPr>
          <a:lstStyle/>
          <a:p>
            <a:pPr algn="l"/>
            <a:endParaRPr kumimoji="1" lang="zh-CN" altLang="zh-CN" sz="2400">
              <a:ea typeface="宋体" pitchFamily="2" charset="-122"/>
            </a:endParaRPr>
          </a:p>
        </p:txBody>
      </p:sp>
      <p:sp>
        <p:nvSpPr>
          <p:cNvPr id="438299" name="Oval 27" descr="羊皮纸"/>
          <p:cNvSpPr>
            <a:spLocks noChangeArrowheads="1"/>
          </p:cNvSpPr>
          <p:nvPr/>
        </p:nvSpPr>
        <p:spPr bwMode="auto">
          <a:xfrm>
            <a:off x="608013" y="1303338"/>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C0</a:t>
            </a:r>
            <a:endParaRPr kumimoji="1" lang="en-US" altLang="zh-CN" sz="2400">
              <a:solidFill>
                <a:schemeClr val="bg1"/>
              </a:solidFill>
              <a:ea typeface="宋体" pitchFamily="2" charset="-122"/>
            </a:endParaRPr>
          </a:p>
        </p:txBody>
      </p:sp>
      <p:sp>
        <p:nvSpPr>
          <p:cNvPr id="438300" name="Oval 28" descr="羊皮纸"/>
          <p:cNvSpPr>
            <a:spLocks noChangeArrowheads="1"/>
          </p:cNvSpPr>
          <p:nvPr/>
        </p:nvSpPr>
        <p:spPr bwMode="auto">
          <a:xfrm>
            <a:off x="2208213" y="1303338"/>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C1</a:t>
            </a:r>
            <a:endParaRPr kumimoji="1" lang="en-US" altLang="zh-CN" sz="2400">
              <a:solidFill>
                <a:schemeClr val="bg1"/>
              </a:solidFill>
              <a:ea typeface="宋体" pitchFamily="2" charset="-122"/>
            </a:endParaRPr>
          </a:p>
        </p:txBody>
      </p:sp>
      <p:sp>
        <p:nvSpPr>
          <p:cNvPr id="438301" name="Oval 29" descr="羊皮纸"/>
          <p:cNvSpPr>
            <a:spLocks noChangeArrowheads="1"/>
          </p:cNvSpPr>
          <p:nvPr/>
        </p:nvSpPr>
        <p:spPr bwMode="auto">
          <a:xfrm>
            <a:off x="3808413" y="1303338"/>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C2</a:t>
            </a:r>
            <a:endParaRPr kumimoji="1" lang="en-US" altLang="zh-CN" sz="2400">
              <a:solidFill>
                <a:schemeClr val="bg1"/>
              </a:solidFill>
              <a:ea typeface="宋体" pitchFamily="2" charset="-122"/>
            </a:endParaRPr>
          </a:p>
        </p:txBody>
      </p:sp>
      <p:sp>
        <p:nvSpPr>
          <p:cNvPr id="438302" name="Oval 30" descr="羊皮纸"/>
          <p:cNvSpPr>
            <a:spLocks noChangeArrowheads="1"/>
          </p:cNvSpPr>
          <p:nvPr/>
        </p:nvSpPr>
        <p:spPr bwMode="auto">
          <a:xfrm>
            <a:off x="608013" y="2751138"/>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C3</a:t>
            </a:r>
            <a:endParaRPr kumimoji="1" lang="en-US" altLang="zh-CN" sz="2400">
              <a:solidFill>
                <a:schemeClr val="bg1"/>
              </a:solidFill>
              <a:ea typeface="宋体" pitchFamily="2" charset="-122"/>
            </a:endParaRPr>
          </a:p>
        </p:txBody>
      </p:sp>
      <p:sp>
        <p:nvSpPr>
          <p:cNvPr id="438303" name="Oval 31" descr="羊皮纸"/>
          <p:cNvSpPr>
            <a:spLocks noChangeArrowheads="1"/>
          </p:cNvSpPr>
          <p:nvPr/>
        </p:nvSpPr>
        <p:spPr bwMode="auto">
          <a:xfrm>
            <a:off x="2208213" y="2751138"/>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C4</a:t>
            </a:r>
            <a:endParaRPr kumimoji="1" lang="en-US" altLang="zh-CN" sz="2400">
              <a:solidFill>
                <a:schemeClr val="bg1"/>
              </a:solidFill>
              <a:ea typeface="宋体" pitchFamily="2" charset="-122"/>
            </a:endParaRPr>
          </a:p>
        </p:txBody>
      </p:sp>
      <p:sp>
        <p:nvSpPr>
          <p:cNvPr id="438304" name="Oval 32" descr="羊皮纸"/>
          <p:cNvSpPr>
            <a:spLocks noChangeArrowheads="1"/>
          </p:cNvSpPr>
          <p:nvPr/>
        </p:nvSpPr>
        <p:spPr bwMode="auto">
          <a:xfrm>
            <a:off x="3808413" y="2751138"/>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C5</a:t>
            </a:r>
            <a:endParaRPr kumimoji="1" lang="en-US" altLang="zh-CN" sz="2400">
              <a:solidFill>
                <a:schemeClr val="bg1"/>
              </a:solidFill>
              <a:ea typeface="宋体" pitchFamily="2" charset="-122"/>
            </a:endParaRPr>
          </a:p>
        </p:txBody>
      </p:sp>
      <p:sp>
        <p:nvSpPr>
          <p:cNvPr id="438305" name="Rectangle 33"/>
          <p:cNvSpPr>
            <a:spLocks noChangeArrowheads="1"/>
          </p:cNvSpPr>
          <p:nvPr/>
        </p:nvSpPr>
        <p:spPr bwMode="auto">
          <a:xfrm>
            <a:off x="2527272" y="252369"/>
            <a:ext cx="3810000" cy="685800"/>
          </a:xfrm>
          <a:prstGeom prst="rect">
            <a:avLst/>
          </a:prstGeom>
          <a:noFill/>
          <a:ln w="9525">
            <a:noFill/>
            <a:miter lim="800000"/>
            <a:headEnd/>
            <a:tailEnd/>
          </a:ln>
          <a:effectLst/>
        </p:spPr>
        <p:txBody>
          <a:bodyPr lIns="92075" tIns="46038" rIns="92075" bIns="46038" anchor="ctr"/>
          <a:lstStyle/>
          <a:p>
            <a:pPr algn="l"/>
            <a:r>
              <a:rPr lang="zh-CN" altLang="en-US" b="1" dirty="0">
                <a:latin typeface="Arial" charset="0"/>
                <a:ea typeface="华文新魏" pitchFamily="2" charset="-122"/>
              </a:rPr>
              <a:t>拓扑排序的过程</a:t>
            </a:r>
            <a:endParaRPr lang="zh-CN" altLang="en-US" dirty="0">
              <a:latin typeface="Arial" charset="0"/>
              <a:ea typeface="华文新魏" pitchFamily="2" charset="-122"/>
            </a:endParaRPr>
          </a:p>
        </p:txBody>
      </p:sp>
      <p:sp>
        <p:nvSpPr>
          <p:cNvPr id="438306" name="Text Box 34"/>
          <p:cNvSpPr txBox="1">
            <a:spLocks noChangeArrowheads="1"/>
          </p:cNvSpPr>
          <p:nvPr/>
        </p:nvSpPr>
        <p:spPr bwMode="auto">
          <a:xfrm>
            <a:off x="1325563" y="3341688"/>
            <a:ext cx="2474912" cy="519112"/>
          </a:xfrm>
          <a:prstGeom prst="rect">
            <a:avLst/>
          </a:prstGeom>
          <a:noFill/>
          <a:ln w="9525">
            <a:noFill/>
            <a:miter lim="800000"/>
            <a:headEnd/>
            <a:tailEnd/>
          </a:ln>
        </p:spPr>
        <p:txBody>
          <a:bodyPr wrap="none">
            <a:spAutoFit/>
          </a:bodyPr>
          <a:lstStyle/>
          <a:p>
            <a:pPr algn="l"/>
            <a:r>
              <a:rPr kumimoji="1" lang="en-US" altLang="zh-CN" sz="2800" b="1" dirty="0"/>
              <a:t>(a) </a:t>
            </a:r>
            <a:r>
              <a:rPr kumimoji="1" lang="zh-CN" altLang="en-US" sz="2800" b="1" dirty="0"/>
              <a:t>有向无环图</a:t>
            </a:r>
            <a:endParaRPr kumimoji="1" lang="zh-CN" altLang="en-US" sz="2800" dirty="0">
              <a:ea typeface="宋体" pitchFamily="2" charset="-122"/>
            </a:endParaRPr>
          </a:p>
        </p:txBody>
      </p:sp>
      <p:sp>
        <p:nvSpPr>
          <p:cNvPr id="438307" name="Oval 35" descr="羊皮纸"/>
          <p:cNvSpPr>
            <a:spLocks noChangeArrowheads="1"/>
          </p:cNvSpPr>
          <p:nvPr/>
        </p:nvSpPr>
        <p:spPr bwMode="auto">
          <a:xfrm>
            <a:off x="7999413" y="1303338"/>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C2</a:t>
            </a:r>
            <a:endParaRPr kumimoji="1" lang="en-US" altLang="zh-CN" sz="2400">
              <a:solidFill>
                <a:schemeClr val="bg1"/>
              </a:solidFill>
              <a:ea typeface="宋体" pitchFamily="2" charset="-122"/>
            </a:endParaRPr>
          </a:p>
        </p:txBody>
      </p:sp>
      <p:sp>
        <p:nvSpPr>
          <p:cNvPr id="438308" name="Oval 36" descr="羊皮纸"/>
          <p:cNvSpPr>
            <a:spLocks noChangeArrowheads="1"/>
          </p:cNvSpPr>
          <p:nvPr/>
        </p:nvSpPr>
        <p:spPr bwMode="auto">
          <a:xfrm>
            <a:off x="7999413" y="2751138"/>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C5</a:t>
            </a:r>
            <a:endParaRPr kumimoji="1" lang="en-US" altLang="zh-CN" sz="2400">
              <a:solidFill>
                <a:schemeClr val="bg1"/>
              </a:solidFill>
              <a:ea typeface="宋体" pitchFamily="2" charset="-122"/>
            </a:endParaRPr>
          </a:p>
        </p:txBody>
      </p:sp>
      <p:sp>
        <p:nvSpPr>
          <p:cNvPr id="438309" name="Oval 37" descr="羊皮纸"/>
          <p:cNvSpPr>
            <a:spLocks noChangeArrowheads="1"/>
          </p:cNvSpPr>
          <p:nvPr/>
        </p:nvSpPr>
        <p:spPr bwMode="auto">
          <a:xfrm>
            <a:off x="6399213" y="1303338"/>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C1</a:t>
            </a:r>
            <a:endParaRPr kumimoji="1" lang="en-US" altLang="zh-CN" sz="2400">
              <a:solidFill>
                <a:schemeClr val="bg1"/>
              </a:solidFill>
              <a:ea typeface="宋体" pitchFamily="2" charset="-122"/>
            </a:endParaRPr>
          </a:p>
        </p:txBody>
      </p:sp>
      <p:sp>
        <p:nvSpPr>
          <p:cNvPr id="438310" name="Oval 38" descr="羊皮纸"/>
          <p:cNvSpPr>
            <a:spLocks noChangeArrowheads="1"/>
          </p:cNvSpPr>
          <p:nvPr/>
        </p:nvSpPr>
        <p:spPr bwMode="auto">
          <a:xfrm>
            <a:off x="4799013" y="1303338"/>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C0</a:t>
            </a:r>
            <a:endParaRPr kumimoji="1" lang="en-US" altLang="zh-CN" sz="2400">
              <a:solidFill>
                <a:schemeClr val="bg1"/>
              </a:solidFill>
              <a:ea typeface="宋体" pitchFamily="2" charset="-122"/>
            </a:endParaRPr>
          </a:p>
        </p:txBody>
      </p:sp>
      <p:sp>
        <p:nvSpPr>
          <p:cNvPr id="438311" name="Oval 39" descr="羊皮纸"/>
          <p:cNvSpPr>
            <a:spLocks noChangeArrowheads="1"/>
          </p:cNvSpPr>
          <p:nvPr/>
        </p:nvSpPr>
        <p:spPr bwMode="auto">
          <a:xfrm>
            <a:off x="4799013" y="2751138"/>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C3</a:t>
            </a:r>
            <a:endParaRPr kumimoji="1" lang="en-US" altLang="zh-CN" sz="2400">
              <a:solidFill>
                <a:schemeClr val="bg1"/>
              </a:solidFill>
              <a:ea typeface="宋体" pitchFamily="2" charset="-122"/>
            </a:endParaRPr>
          </a:p>
        </p:txBody>
      </p:sp>
      <p:sp>
        <p:nvSpPr>
          <p:cNvPr id="438312" name="Text Box 40"/>
          <p:cNvSpPr txBox="1">
            <a:spLocks noChangeArrowheads="1"/>
          </p:cNvSpPr>
          <p:nvPr/>
        </p:nvSpPr>
        <p:spPr bwMode="auto">
          <a:xfrm>
            <a:off x="5292725" y="3357563"/>
            <a:ext cx="2573338" cy="519112"/>
          </a:xfrm>
          <a:prstGeom prst="rect">
            <a:avLst/>
          </a:prstGeom>
          <a:noFill/>
          <a:ln w="9525">
            <a:noFill/>
            <a:miter lim="800000"/>
            <a:headEnd/>
            <a:tailEnd/>
          </a:ln>
        </p:spPr>
        <p:txBody>
          <a:bodyPr wrap="none">
            <a:spAutoFit/>
          </a:bodyPr>
          <a:lstStyle/>
          <a:p>
            <a:pPr algn="l"/>
            <a:r>
              <a:rPr kumimoji="1" lang="en-US" altLang="zh-CN" sz="2800" b="1" dirty="0"/>
              <a:t>(b) </a:t>
            </a:r>
            <a:r>
              <a:rPr kumimoji="1" lang="zh-CN" altLang="en-US" sz="2800" b="1" dirty="0"/>
              <a:t>输出顶点</a:t>
            </a:r>
            <a:r>
              <a:rPr kumimoji="1" lang="en-US" altLang="zh-CN" sz="2800" b="1" dirty="0"/>
              <a:t>C4</a:t>
            </a:r>
            <a:endParaRPr kumimoji="1" lang="en-US" altLang="zh-CN" sz="2800" dirty="0">
              <a:ea typeface="宋体" pitchFamily="2" charset="-122"/>
            </a:endParaRPr>
          </a:p>
        </p:txBody>
      </p:sp>
      <p:sp>
        <p:nvSpPr>
          <p:cNvPr id="438313" name="Oval 41" descr="羊皮纸"/>
          <p:cNvSpPr>
            <a:spLocks noChangeArrowheads="1"/>
          </p:cNvSpPr>
          <p:nvPr/>
        </p:nvSpPr>
        <p:spPr bwMode="auto">
          <a:xfrm>
            <a:off x="2209800" y="3962400"/>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C1</a:t>
            </a:r>
            <a:endParaRPr kumimoji="1" lang="en-US" altLang="zh-CN" sz="2400">
              <a:solidFill>
                <a:schemeClr val="bg1"/>
              </a:solidFill>
              <a:ea typeface="宋体" pitchFamily="2" charset="-122"/>
            </a:endParaRPr>
          </a:p>
        </p:txBody>
      </p:sp>
      <p:sp>
        <p:nvSpPr>
          <p:cNvPr id="438314" name="Oval 42" descr="羊皮纸"/>
          <p:cNvSpPr>
            <a:spLocks noChangeArrowheads="1"/>
          </p:cNvSpPr>
          <p:nvPr/>
        </p:nvSpPr>
        <p:spPr bwMode="auto">
          <a:xfrm>
            <a:off x="3810000" y="3962400"/>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C2</a:t>
            </a:r>
            <a:endParaRPr kumimoji="1" lang="en-US" altLang="zh-CN" sz="2400">
              <a:solidFill>
                <a:schemeClr val="bg1"/>
              </a:solidFill>
              <a:ea typeface="宋体" pitchFamily="2" charset="-122"/>
            </a:endParaRPr>
          </a:p>
        </p:txBody>
      </p:sp>
      <p:sp>
        <p:nvSpPr>
          <p:cNvPr id="438315" name="Oval 43" descr="羊皮纸"/>
          <p:cNvSpPr>
            <a:spLocks noChangeArrowheads="1"/>
          </p:cNvSpPr>
          <p:nvPr/>
        </p:nvSpPr>
        <p:spPr bwMode="auto">
          <a:xfrm>
            <a:off x="3810000" y="5410200"/>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C5</a:t>
            </a:r>
            <a:endParaRPr kumimoji="1" lang="en-US" altLang="zh-CN" sz="2400">
              <a:solidFill>
                <a:schemeClr val="bg1"/>
              </a:solidFill>
              <a:ea typeface="宋体" pitchFamily="2" charset="-122"/>
            </a:endParaRPr>
          </a:p>
        </p:txBody>
      </p:sp>
      <p:sp>
        <p:nvSpPr>
          <p:cNvPr id="438316" name="Oval 44" descr="羊皮纸"/>
          <p:cNvSpPr>
            <a:spLocks noChangeArrowheads="1"/>
          </p:cNvSpPr>
          <p:nvPr/>
        </p:nvSpPr>
        <p:spPr bwMode="auto">
          <a:xfrm>
            <a:off x="576263" y="5410200"/>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C3</a:t>
            </a:r>
            <a:endParaRPr kumimoji="1" lang="en-US" altLang="zh-CN" sz="2400">
              <a:solidFill>
                <a:schemeClr val="bg1"/>
              </a:solidFill>
              <a:ea typeface="宋体" pitchFamily="2" charset="-122"/>
            </a:endParaRPr>
          </a:p>
        </p:txBody>
      </p:sp>
      <p:sp>
        <p:nvSpPr>
          <p:cNvPr id="438317" name="Text Box 45"/>
          <p:cNvSpPr txBox="1">
            <a:spLocks noChangeArrowheads="1"/>
          </p:cNvSpPr>
          <p:nvPr/>
        </p:nvSpPr>
        <p:spPr bwMode="auto">
          <a:xfrm>
            <a:off x="1211263" y="5984875"/>
            <a:ext cx="2532062" cy="519113"/>
          </a:xfrm>
          <a:prstGeom prst="rect">
            <a:avLst/>
          </a:prstGeom>
          <a:noFill/>
          <a:ln w="9525">
            <a:noFill/>
            <a:miter lim="800000"/>
            <a:headEnd/>
            <a:tailEnd/>
          </a:ln>
        </p:spPr>
        <p:txBody>
          <a:bodyPr wrap="none">
            <a:spAutoFit/>
          </a:bodyPr>
          <a:lstStyle/>
          <a:p>
            <a:pPr algn="l"/>
            <a:r>
              <a:rPr kumimoji="1" lang="en-US" altLang="zh-CN" sz="2800" b="1" dirty="0"/>
              <a:t>(c) </a:t>
            </a:r>
            <a:r>
              <a:rPr kumimoji="1" lang="zh-CN" altLang="en-US" sz="2800" b="1" dirty="0"/>
              <a:t>输出顶点</a:t>
            </a:r>
            <a:r>
              <a:rPr kumimoji="1" lang="en-US" altLang="zh-CN" sz="2800" b="1" dirty="0"/>
              <a:t>C0</a:t>
            </a:r>
            <a:endParaRPr kumimoji="1" lang="en-US" altLang="zh-CN" sz="2800" dirty="0">
              <a:ea typeface="宋体" pitchFamily="2" charset="-122"/>
            </a:endParaRPr>
          </a:p>
        </p:txBody>
      </p:sp>
      <p:sp>
        <p:nvSpPr>
          <p:cNvPr id="438318" name="Oval 46"/>
          <p:cNvSpPr>
            <a:spLocks noChangeArrowheads="1"/>
          </p:cNvSpPr>
          <p:nvPr/>
        </p:nvSpPr>
        <p:spPr bwMode="auto">
          <a:xfrm>
            <a:off x="6407150" y="2728913"/>
            <a:ext cx="533400" cy="533400"/>
          </a:xfrm>
          <a:prstGeom prst="ellipse">
            <a:avLst/>
          </a:prstGeom>
          <a:solidFill>
            <a:schemeClr val="bg2"/>
          </a:solidFill>
          <a:ln w="38100">
            <a:solidFill>
              <a:srgbClr val="FFFF00"/>
            </a:solidFill>
            <a:round/>
            <a:headEnd/>
            <a:tailEnd/>
          </a:ln>
        </p:spPr>
        <p:txBody>
          <a:bodyPr wrap="none" anchor="ctr"/>
          <a:lstStyle/>
          <a:p>
            <a:r>
              <a:rPr kumimoji="1" lang="en-US" altLang="zh-CN" sz="2400" b="1" dirty="0">
                <a:ea typeface="宋体" pitchFamily="2" charset="-122"/>
              </a:rPr>
              <a:t>C4</a:t>
            </a:r>
            <a:endParaRPr kumimoji="1" lang="en-US" altLang="zh-CN" sz="2400" dirty="0">
              <a:ea typeface="宋体" pitchFamily="2" charset="-122"/>
            </a:endParaRPr>
          </a:p>
        </p:txBody>
      </p:sp>
      <p:sp>
        <p:nvSpPr>
          <p:cNvPr id="438319" name="Oval 47"/>
          <p:cNvSpPr>
            <a:spLocks noChangeArrowheads="1"/>
          </p:cNvSpPr>
          <p:nvPr/>
        </p:nvSpPr>
        <p:spPr bwMode="auto">
          <a:xfrm>
            <a:off x="609600" y="3962400"/>
            <a:ext cx="533400" cy="533400"/>
          </a:xfrm>
          <a:prstGeom prst="ellipse">
            <a:avLst/>
          </a:prstGeom>
          <a:solidFill>
            <a:schemeClr val="bg2"/>
          </a:solidFill>
          <a:ln w="38100">
            <a:solidFill>
              <a:srgbClr val="FFFF00"/>
            </a:solidFill>
            <a:round/>
            <a:headEnd/>
            <a:tailEnd/>
          </a:ln>
        </p:spPr>
        <p:txBody>
          <a:bodyPr wrap="none" anchor="ctr"/>
          <a:lstStyle/>
          <a:p>
            <a:r>
              <a:rPr kumimoji="1" lang="en-US" altLang="zh-CN" sz="2400" b="1" dirty="0">
                <a:ea typeface="宋体" pitchFamily="2" charset="-122"/>
              </a:rPr>
              <a:t>C0</a:t>
            </a:r>
            <a:endParaRPr kumimoji="1" lang="en-US" altLang="zh-CN" sz="2400" dirty="0">
              <a:ea typeface="宋体" pitchFamily="2" charset="-122"/>
            </a:endParaRPr>
          </a:p>
        </p:txBody>
      </p:sp>
      <p:sp>
        <p:nvSpPr>
          <p:cNvPr id="438320" name="Oval 48" descr="羊皮纸"/>
          <p:cNvSpPr>
            <a:spLocks noChangeArrowheads="1"/>
          </p:cNvSpPr>
          <p:nvPr/>
        </p:nvSpPr>
        <p:spPr bwMode="auto">
          <a:xfrm>
            <a:off x="8001000" y="3962400"/>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C2</a:t>
            </a:r>
            <a:endParaRPr kumimoji="1" lang="en-US" altLang="zh-CN" sz="2400">
              <a:solidFill>
                <a:schemeClr val="bg1"/>
              </a:solidFill>
              <a:ea typeface="宋体" pitchFamily="2" charset="-122"/>
            </a:endParaRPr>
          </a:p>
        </p:txBody>
      </p:sp>
      <p:sp>
        <p:nvSpPr>
          <p:cNvPr id="438321" name="Oval 49" descr="羊皮纸"/>
          <p:cNvSpPr>
            <a:spLocks noChangeArrowheads="1"/>
          </p:cNvSpPr>
          <p:nvPr/>
        </p:nvSpPr>
        <p:spPr bwMode="auto">
          <a:xfrm>
            <a:off x="8001000" y="5410200"/>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C5</a:t>
            </a:r>
            <a:endParaRPr kumimoji="1" lang="en-US" altLang="zh-CN" sz="2400">
              <a:solidFill>
                <a:schemeClr val="bg1"/>
              </a:solidFill>
              <a:ea typeface="宋体" pitchFamily="2" charset="-122"/>
            </a:endParaRPr>
          </a:p>
        </p:txBody>
      </p:sp>
      <p:sp>
        <p:nvSpPr>
          <p:cNvPr id="438322" name="Oval 50" descr="羊皮纸"/>
          <p:cNvSpPr>
            <a:spLocks noChangeArrowheads="1"/>
          </p:cNvSpPr>
          <p:nvPr/>
        </p:nvSpPr>
        <p:spPr bwMode="auto">
          <a:xfrm>
            <a:off x="6400800" y="3962400"/>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C1</a:t>
            </a:r>
            <a:endParaRPr kumimoji="1" lang="en-US" altLang="zh-CN" sz="2400">
              <a:solidFill>
                <a:schemeClr val="bg1"/>
              </a:solidFill>
              <a:ea typeface="宋体" pitchFamily="2" charset="-122"/>
            </a:endParaRPr>
          </a:p>
        </p:txBody>
      </p:sp>
      <p:sp>
        <p:nvSpPr>
          <p:cNvPr id="438323" name="Oval 51"/>
          <p:cNvSpPr>
            <a:spLocks noChangeArrowheads="1"/>
          </p:cNvSpPr>
          <p:nvPr/>
        </p:nvSpPr>
        <p:spPr bwMode="auto">
          <a:xfrm>
            <a:off x="4800600" y="5410200"/>
            <a:ext cx="533400" cy="533400"/>
          </a:xfrm>
          <a:prstGeom prst="ellipse">
            <a:avLst/>
          </a:prstGeom>
          <a:solidFill>
            <a:schemeClr val="bg2"/>
          </a:solidFill>
          <a:ln w="38100">
            <a:solidFill>
              <a:srgbClr val="CCECFF"/>
            </a:solidFill>
            <a:round/>
            <a:headEnd/>
            <a:tailEnd/>
          </a:ln>
        </p:spPr>
        <p:txBody>
          <a:bodyPr wrap="none" anchor="ctr"/>
          <a:lstStyle/>
          <a:p>
            <a:r>
              <a:rPr kumimoji="1" lang="en-US" altLang="zh-CN" sz="2400" b="1" dirty="0">
                <a:ea typeface="宋体" pitchFamily="2" charset="-122"/>
              </a:rPr>
              <a:t>C3</a:t>
            </a:r>
            <a:endParaRPr kumimoji="1" lang="en-US" altLang="zh-CN" sz="2400" dirty="0">
              <a:ea typeface="宋体" pitchFamily="2" charset="-122"/>
            </a:endParaRPr>
          </a:p>
        </p:txBody>
      </p:sp>
      <p:sp>
        <p:nvSpPr>
          <p:cNvPr id="438324" name="Text Box 52"/>
          <p:cNvSpPr txBox="1">
            <a:spLocks noChangeArrowheads="1"/>
          </p:cNvSpPr>
          <p:nvPr/>
        </p:nvSpPr>
        <p:spPr bwMode="auto">
          <a:xfrm>
            <a:off x="5275263" y="5949950"/>
            <a:ext cx="2573337" cy="519113"/>
          </a:xfrm>
          <a:prstGeom prst="rect">
            <a:avLst/>
          </a:prstGeom>
          <a:noFill/>
          <a:ln w="9525">
            <a:noFill/>
            <a:miter lim="800000"/>
            <a:headEnd/>
            <a:tailEnd/>
          </a:ln>
        </p:spPr>
        <p:txBody>
          <a:bodyPr wrap="none">
            <a:spAutoFit/>
          </a:bodyPr>
          <a:lstStyle/>
          <a:p>
            <a:pPr algn="l"/>
            <a:r>
              <a:rPr kumimoji="1" lang="en-US" altLang="zh-CN" sz="2800" b="1" dirty="0"/>
              <a:t>(d) </a:t>
            </a:r>
            <a:r>
              <a:rPr kumimoji="1" lang="zh-CN" altLang="en-US" sz="2800" b="1" dirty="0"/>
              <a:t>输出顶点</a:t>
            </a:r>
            <a:r>
              <a:rPr kumimoji="1" lang="en-US" altLang="zh-CN" sz="2800" b="1" dirty="0"/>
              <a:t>C3</a:t>
            </a:r>
            <a:endParaRPr kumimoji="1" lang="en-US" altLang="zh-CN" sz="2800" dirty="0">
              <a:ea typeface="宋体" pitchFamily="2" charset="-122"/>
            </a:endParaRPr>
          </a:p>
        </p:txBody>
      </p:sp>
      <p:sp>
        <p:nvSpPr>
          <p:cNvPr id="59" name="灯片编号占位符 58"/>
          <p:cNvSpPr>
            <a:spLocks noGrp="1"/>
          </p:cNvSpPr>
          <p:nvPr>
            <p:ph type="sldNum" sz="quarter" idx="12"/>
          </p:nvPr>
        </p:nvSpPr>
        <p:spPr/>
        <p:txBody>
          <a:bodyPr/>
          <a:lstStyle/>
          <a:p>
            <a:fld id="{4D383CEF-7435-4F5E-B139-BD952416C33C}" type="slidenum">
              <a:rPr lang="en-US" altLang="zh-CN" smtClean="0"/>
              <a:pPr/>
              <a:t>50</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Line 2"/>
          <p:cNvSpPr>
            <a:spLocks noChangeShapeType="1"/>
          </p:cNvSpPr>
          <p:nvPr/>
        </p:nvSpPr>
        <p:spPr bwMode="auto">
          <a:xfrm flipH="1" flipV="1">
            <a:off x="6781800" y="1001713"/>
            <a:ext cx="1219200" cy="1143000"/>
          </a:xfrm>
          <a:prstGeom prst="line">
            <a:avLst/>
          </a:prstGeom>
          <a:noFill/>
          <a:ln w="38100">
            <a:solidFill>
              <a:srgbClr val="FFFF00"/>
            </a:solidFill>
            <a:round/>
            <a:headEnd type="stealth" w="lg" len="lg"/>
            <a:tailEnd type="none" w="sm" len="lg"/>
          </a:ln>
        </p:spPr>
        <p:txBody>
          <a:bodyPr wrap="none" anchor="ctr"/>
          <a:lstStyle/>
          <a:p>
            <a:endParaRPr lang="zh-CN" altLang="en-US">
              <a:solidFill>
                <a:schemeClr val="bg1"/>
              </a:solidFill>
            </a:endParaRPr>
          </a:p>
        </p:txBody>
      </p:sp>
      <p:sp>
        <p:nvSpPr>
          <p:cNvPr id="439299" name="Line 3"/>
          <p:cNvSpPr>
            <a:spLocks noChangeShapeType="1"/>
          </p:cNvSpPr>
          <p:nvPr/>
        </p:nvSpPr>
        <p:spPr bwMode="auto">
          <a:xfrm>
            <a:off x="2743200" y="849313"/>
            <a:ext cx="1066800" cy="0"/>
          </a:xfrm>
          <a:prstGeom prst="line">
            <a:avLst/>
          </a:prstGeom>
          <a:noFill/>
          <a:ln w="38100">
            <a:solidFill>
              <a:srgbClr val="FFFF00"/>
            </a:solidFill>
            <a:round/>
            <a:headEnd type="stealth" w="lg" len="lg"/>
            <a:tailEnd type="none" w="sm" len="lg"/>
          </a:ln>
        </p:spPr>
        <p:txBody>
          <a:bodyPr wrap="none" anchor="ctr"/>
          <a:lstStyle/>
          <a:p>
            <a:endParaRPr lang="zh-CN" altLang="en-US">
              <a:solidFill>
                <a:schemeClr val="bg1"/>
              </a:solidFill>
            </a:endParaRPr>
          </a:p>
        </p:txBody>
      </p:sp>
      <p:sp>
        <p:nvSpPr>
          <p:cNvPr id="439300" name="Line 4"/>
          <p:cNvSpPr>
            <a:spLocks noChangeShapeType="1"/>
          </p:cNvSpPr>
          <p:nvPr/>
        </p:nvSpPr>
        <p:spPr bwMode="auto">
          <a:xfrm>
            <a:off x="4067175" y="1154113"/>
            <a:ext cx="0" cy="914400"/>
          </a:xfrm>
          <a:prstGeom prst="line">
            <a:avLst/>
          </a:prstGeom>
          <a:noFill/>
          <a:ln w="38100">
            <a:solidFill>
              <a:srgbClr val="FFFF00"/>
            </a:solidFill>
            <a:round/>
            <a:headEnd type="none" w="sm" len="lg"/>
            <a:tailEnd type="stealth" w="lg" len="lg"/>
          </a:ln>
        </p:spPr>
        <p:txBody>
          <a:bodyPr wrap="none" anchor="ctr"/>
          <a:lstStyle/>
          <a:p>
            <a:endParaRPr lang="zh-CN" altLang="en-US">
              <a:solidFill>
                <a:schemeClr val="bg1"/>
              </a:solidFill>
            </a:endParaRPr>
          </a:p>
        </p:txBody>
      </p:sp>
      <p:sp>
        <p:nvSpPr>
          <p:cNvPr id="439301" name="Line 5"/>
          <p:cNvSpPr>
            <a:spLocks noChangeShapeType="1"/>
          </p:cNvSpPr>
          <p:nvPr/>
        </p:nvSpPr>
        <p:spPr bwMode="auto">
          <a:xfrm flipH="1" flipV="1">
            <a:off x="2667000" y="1001713"/>
            <a:ext cx="1219200" cy="1143000"/>
          </a:xfrm>
          <a:prstGeom prst="line">
            <a:avLst/>
          </a:prstGeom>
          <a:noFill/>
          <a:ln w="38100">
            <a:solidFill>
              <a:srgbClr val="FFFF00"/>
            </a:solidFill>
            <a:round/>
            <a:headEnd type="stealth" w="lg" len="lg"/>
            <a:tailEnd type="none" w="sm" len="lg"/>
          </a:ln>
        </p:spPr>
        <p:txBody>
          <a:bodyPr wrap="none" anchor="ctr"/>
          <a:lstStyle/>
          <a:p>
            <a:endParaRPr lang="zh-CN" altLang="en-US">
              <a:solidFill>
                <a:schemeClr val="bg1"/>
              </a:solidFill>
            </a:endParaRPr>
          </a:p>
        </p:txBody>
      </p:sp>
      <p:sp>
        <p:nvSpPr>
          <p:cNvPr id="439302" name="Text Box 6"/>
          <p:cNvSpPr txBox="1">
            <a:spLocks noChangeArrowheads="1"/>
          </p:cNvSpPr>
          <p:nvPr/>
        </p:nvSpPr>
        <p:spPr bwMode="auto">
          <a:xfrm>
            <a:off x="-1281113" y="260350"/>
            <a:ext cx="184150" cy="457200"/>
          </a:xfrm>
          <a:prstGeom prst="rect">
            <a:avLst/>
          </a:prstGeom>
          <a:noFill/>
          <a:ln w="9525">
            <a:noFill/>
            <a:miter lim="800000"/>
            <a:headEnd/>
            <a:tailEnd/>
          </a:ln>
        </p:spPr>
        <p:txBody>
          <a:bodyPr wrap="none">
            <a:spAutoFit/>
          </a:bodyPr>
          <a:lstStyle/>
          <a:p>
            <a:pPr algn="l"/>
            <a:endParaRPr kumimoji="1" lang="zh-CN" altLang="zh-CN" sz="2400">
              <a:ea typeface="宋体" pitchFamily="2" charset="-122"/>
            </a:endParaRPr>
          </a:p>
        </p:txBody>
      </p:sp>
      <p:sp>
        <p:nvSpPr>
          <p:cNvPr id="439303" name="Oval 7" descr="羊皮纸"/>
          <p:cNvSpPr>
            <a:spLocks noChangeArrowheads="1"/>
          </p:cNvSpPr>
          <p:nvPr/>
        </p:nvSpPr>
        <p:spPr bwMode="auto">
          <a:xfrm>
            <a:off x="2209800" y="600075"/>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C1</a:t>
            </a:r>
            <a:endParaRPr kumimoji="1" lang="en-US" altLang="zh-CN" sz="2400">
              <a:solidFill>
                <a:schemeClr val="bg1"/>
              </a:solidFill>
              <a:ea typeface="宋体" pitchFamily="2" charset="-122"/>
            </a:endParaRPr>
          </a:p>
        </p:txBody>
      </p:sp>
      <p:sp>
        <p:nvSpPr>
          <p:cNvPr id="439304" name="Oval 8"/>
          <p:cNvSpPr>
            <a:spLocks noChangeArrowheads="1"/>
          </p:cNvSpPr>
          <p:nvPr/>
        </p:nvSpPr>
        <p:spPr bwMode="auto">
          <a:xfrm>
            <a:off x="3810000" y="620713"/>
            <a:ext cx="533400" cy="533400"/>
          </a:xfrm>
          <a:prstGeom prst="ellipse">
            <a:avLst/>
          </a:prstGeom>
          <a:noFill/>
          <a:ln w="38100">
            <a:solidFill>
              <a:srgbClr val="FFFF00"/>
            </a:solidFill>
            <a:round/>
            <a:headEnd/>
            <a:tailEnd/>
          </a:ln>
        </p:spPr>
        <p:txBody>
          <a:bodyPr wrap="none" anchor="ctr"/>
          <a:lstStyle/>
          <a:p>
            <a:r>
              <a:rPr kumimoji="1" lang="en-US" altLang="zh-CN" sz="2400" b="1" dirty="0">
                <a:ea typeface="宋体" pitchFamily="2" charset="-122"/>
              </a:rPr>
              <a:t>C2</a:t>
            </a:r>
            <a:endParaRPr kumimoji="1" lang="en-US" altLang="zh-CN" sz="2400" dirty="0">
              <a:ea typeface="宋体" pitchFamily="2" charset="-122"/>
            </a:endParaRPr>
          </a:p>
        </p:txBody>
      </p:sp>
      <p:sp>
        <p:nvSpPr>
          <p:cNvPr id="439305" name="Oval 9" descr="羊皮纸"/>
          <p:cNvSpPr>
            <a:spLocks noChangeArrowheads="1"/>
          </p:cNvSpPr>
          <p:nvPr/>
        </p:nvSpPr>
        <p:spPr bwMode="auto">
          <a:xfrm>
            <a:off x="3810000" y="2047875"/>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C5</a:t>
            </a:r>
            <a:endParaRPr kumimoji="1" lang="en-US" altLang="zh-CN" sz="2400">
              <a:solidFill>
                <a:schemeClr val="bg1"/>
              </a:solidFill>
              <a:ea typeface="宋体" pitchFamily="2" charset="-122"/>
            </a:endParaRPr>
          </a:p>
        </p:txBody>
      </p:sp>
      <p:sp>
        <p:nvSpPr>
          <p:cNvPr id="439306" name="Text Box 10"/>
          <p:cNvSpPr txBox="1">
            <a:spLocks noChangeArrowheads="1"/>
          </p:cNvSpPr>
          <p:nvPr/>
        </p:nvSpPr>
        <p:spPr bwMode="auto">
          <a:xfrm>
            <a:off x="1392238" y="2644775"/>
            <a:ext cx="2532062" cy="519113"/>
          </a:xfrm>
          <a:prstGeom prst="rect">
            <a:avLst/>
          </a:prstGeom>
          <a:noFill/>
          <a:ln w="9525">
            <a:noFill/>
            <a:miter lim="800000"/>
            <a:headEnd/>
            <a:tailEnd/>
          </a:ln>
        </p:spPr>
        <p:txBody>
          <a:bodyPr wrap="none">
            <a:spAutoFit/>
          </a:bodyPr>
          <a:lstStyle/>
          <a:p>
            <a:pPr algn="l"/>
            <a:r>
              <a:rPr kumimoji="1" lang="en-US" altLang="zh-CN" sz="2800" b="1" dirty="0"/>
              <a:t>(e) </a:t>
            </a:r>
            <a:r>
              <a:rPr kumimoji="1" lang="zh-CN" altLang="en-US" sz="2800" b="1" dirty="0"/>
              <a:t>输出顶点</a:t>
            </a:r>
            <a:r>
              <a:rPr kumimoji="1" lang="en-US" altLang="zh-CN" sz="2800" b="1" dirty="0"/>
              <a:t>C2</a:t>
            </a:r>
          </a:p>
        </p:txBody>
      </p:sp>
      <p:sp>
        <p:nvSpPr>
          <p:cNvPr id="439307" name="Oval 11" descr="羊皮纸"/>
          <p:cNvSpPr>
            <a:spLocks noChangeArrowheads="1"/>
          </p:cNvSpPr>
          <p:nvPr/>
        </p:nvSpPr>
        <p:spPr bwMode="auto">
          <a:xfrm>
            <a:off x="7924800" y="2047875"/>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C5</a:t>
            </a:r>
            <a:endParaRPr kumimoji="1" lang="en-US" altLang="zh-CN" sz="2400">
              <a:solidFill>
                <a:schemeClr val="bg1"/>
              </a:solidFill>
              <a:ea typeface="宋体" pitchFamily="2" charset="-122"/>
            </a:endParaRPr>
          </a:p>
        </p:txBody>
      </p:sp>
      <p:sp>
        <p:nvSpPr>
          <p:cNvPr id="439308" name="Oval 12"/>
          <p:cNvSpPr>
            <a:spLocks noChangeArrowheads="1"/>
          </p:cNvSpPr>
          <p:nvPr/>
        </p:nvSpPr>
        <p:spPr bwMode="auto">
          <a:xfrm>
            <a:off x="6324624" y="580986"/>
            <a:ext cx="533400" cy="533400"/>
          </a:xfrm>
          <a:prstGeom prst="ellipse">
            <a:avLst/>
          </a:prstGeom>
          <a:noFill/>
          <a:ln w="38100">
            <a:solidFill>
              <a:srgbClr val="FFFF00"/>
            </a:solidFill>
            <a:round/>
            <a:headEnd/>
            <a:tailEnd/>
          </a:ln>
        </p:spPr>
        <p:txBody>
          <a:bodyPr wrap="none" anchor="ctr"/>
          <a:lstStyle/>
          <a:p>
            <a:r>
              <a:rPr kumimoji="1" lang="en-US" altLang="zh-CN" sz="2400" b="1" dirty="0">
                <a:ea typeface="宋体" pitchFamily="2" charset="-122"/>
              </a:rPr>
              <a:t>C1</a:t>
            </a:r>
            <a:endParaRPr kumimoji="1" lang="en-US" altLang="zh-CN" sz="2400" dirty="0">
              <a:ea typeface="宋体" pitchFamily="2" charset="-122"/>
            </a:endParaRPr>
          </a:p>
        </p:txBody>
      </p:sp>
      <p:sp>
        <p:nvSpPr>
          <p:cNvPr id="439309" name="Text Box 13"/>
          <p:cNvSpPr txBox="1">
            <a:spLocks noChangeArrowheads="1"/>
          </p:cNvSpPr>
          <p:nvPr/>
        </p:nvSpPr>
        <p:spPr bwMode="auto">
          <a:xfrm>
            <a:off x="5354638" y="2624138"/>
            <a:ext cx="2493962" cy="519112"/>
          </a:xfrm>
          <a:prstGeom prst="rect">
            <a:avLst/>
          </a:prstGeom>
          <a:noFill/>
          <a:ln w="9525">
            <a:noFill/>
            <a:miter lim="800000"/>
            <a:headEnd/>
            <a:tailEnd/>
          </a:ln>
        </p:spPr>
        <p:txBody>
          <a:bodyPr wrap="none">
            <a:spAutoFit/>
          </a:bodyPr>
          <a:lstStyle/>
          <a:p>
            <a:pPr algn="l"/>
            <a:r>
              <a:rPr kumimoji="1" lang="en-US" altLang="zh-CN" sz="2800" b="1" dirty="0"/>
              <a:t>(f) </a:t>
            </a:r>
            <a:r>
              <a:rPr kumimoji="1" lang="zh-CN" altLang="en-US" sz="2800" b="1" dirty="0"/>
              <a:t>输出顶点</a:t>
            </a:r>
            <a:r>
              <a:rPr kumimoji="1" lang="en-US" altLang="zh-CN" sz="2800" b="1" dirty="0"/>
              <a:t>C1</a:t>
            </a:r>
            <a:endParaRPr kumimoji="1" lang="en-US" altLang="zh-CN" sz="2800" dirty="0">
              <a:ea typeface="宋体" pitchFamily="2" charset="-122"/>
            </a:endParaRPr>
          </a:p>
        </p:txBody>
      </p:sp>
      <p:sp>
        <p:nvSpPr>
          <p:cNvPr id="439310" name="Oval 14"/>
          <p:cNvSpPr>
            <a:spLocks noChangeArrowheads="1"/>
          </p:cNvSpPr>
          <p:nvPr/>
        </p:nvSpPr>
        <p:spPr bwMode="auto">
          <a:xfrm>
            <a:off x="3810000" y="3273425"/>
            <a:ext cx="533400" cy="533400"/>
          </a:xfrm>
          <a:prstGeom prst="ellipse">
            <a:avLst/>
          </a:prstGeom>
          <a:noFill/>
          <a:ln w="38100">
            <a:solidFill>
              <a:srgbClr val="FFFF00"/>
            </a:solidFill>
            <a:round/>
            <a:headEnd/>
            <a:tailEnd/>
          </a:ln>
        </p:spPr>
        <p:txBody>
          <a:bodyPr wrap="none" anchor="ctr"/>
          <a:lstStyle/>
          <a:p>
            <a:r>
              <a:rPr kumimoji="1" lang="en-US" altLang="zh-CN" sz="2400" b="1" dirty="0">
                <a:solidFill>
                  <a:srgbClr val="FFFFFF"/>
                </a:solidFill>
                <a:ea typeface="宋体" pitchFamily="2" charset="-122"/>
              </a:rPr>
              <a:t>C5</a:t>
            </a:r>
            <a:endParaRPr kumimoji="1" lang="en-US" altLang="zh-CN" sz="2400" dirty="0">
              <a:solidFill>
                <a:srgbClr val="FFFFFF"/>
              </a:solidFill>
              <a:ea typeface="宋体" pitchFamily="2" charset="-122"/>
            </a:endParaRPr>
          </a:p>
        </p:txBody>
      </p:sp>
      <p:sp>
        <p:nvSpPr>
          <p:cNvPr id="439311" name="Text Box 15"/>
          <p:cNvSpPr txBox="1">
            <a:spLocks noChangeArrowheads="1"/>
          </p:cNvSpPr>
          <p:nvPr/>
        </p:nvSpPr>
        <p:spPr bwMode="auto">
          <a:xfrm>
            <a:off x="1371600" y="3911600"/>
            <a:ext cx="2552700" cy="519113"/>
          </a:xfrm>
          <a:prstGeom prst="rect">
            <a:avLst/>
          </a:prstGeom>
          <a:noFill/>
          <a:ln w="9525">
            <a:noFill/>
            <a:miter lim="800000"/>
            <a:headEnd/>
            <a:tailEnd/>
          </a:ln>
        </p:spPr>
        <p:txBody>
          <a:bodyPr wrap="none">
            <a:spAutoFit/>
          </a:bodyPr>
          <a:lstStyle/>
          <a:p>
            <a:pPr algn="l"/>
            <a:r>
              <a:rPr kumimoji="1" lang="en-US" altLang="zh-CN" sz="2800" b="1" dirty="0"/>
              <a:t>(g) </a:t>
            </a:r>
            <a:r>
              <a:rPr kumimoji="1" lang="zh-CN" altLang="en-US" sz="2800" b="1" dirty="0"/>
              <a:t>输出顶点</a:t>
            </a:r>
            <a:r>
              <a:rPr kumimoji="1" lang="en-US" altLang="zh-CN" sz="2800" b="1" dirty="0"/>
              <a:t>C5</a:t>
            </a:r>
            <a:endParaRPr kumimoji="1" lang="en-US" altLang="zh-CN" sz="2800" dirty="0">
              <a:ea typeface="宋体" pitchFamily="2" charset="-122"/>
            </a:endParaRPr>
          </a:p>
        </p:txBody>
      </p:sp>
      <p:sp>
        <p:nvSpPr>
          <p:cNvPr id="439312" name="Text Box 16"/>
          <p:cNvSpPr txBox="1">
            <a:spLocks noChangeArrowheads="1"/>
          </p:cNvSpPr>
          <p:nvPr/>
        </p:nvSpPr>
        <p:spPr bwMode="auto">
          <a:xfrm>
            <a:off x="496888" y="4473575"/>
            <a:ext cx="8251825" cy="1920875"/>
          </a:xfrm>
          <a:prstGeom prst="rect">
            <a:avLst/>
          </a:prstGeom>
          <a:noFill/>
          <a:ln w="9525">
            <a:noFill/>
            <a:miter lim="800000"/>
            <a:headEnd/>
            <a:tailEnd/>
          </a:ln>
        </p:spPr>
        <p:txBody>
          <a:bodyPr>
            <a:spAutoFit/>
          </a:bodyPr>
          <a:lstStyle/>
          <a:p>
            <a:pPr marL="342900" indent="-342900" algn="l">
              <a:buSzPct val="50000"/>
              <a:buFont typeface="Wingdings" pitchFamily="2" charset="2"/>
              <a:buChar char="n"/>
            </a:pPr>
            <a:r>
              <a:rPr kumimoji="1" lang="zh-CN" altLang="en-US" sz="3000" b="1" dirty="0"/>
              <a:t>最后得到的拓扑有序序列为 </a:t>
            </a:r>
            <a:r>
              <a:rPr kumimoji="1" lang="en-US" altLang="zh-CN" sz="3000" b="1" dirty="0"/>
              <a:t>C</a:t>
            </a:r>
            <a:r>
              <a:rPr kumimoji="1" lang="en-US" altLang="zh-CN" sz="3000" b="1" baseline="-25000" dirty="0"/>
              <a:t>4</a:t>
            </a:r>
            <a:r>
              <a:rPr kumimoji="1" lang="en-US" altLang="zh-CN" sz="3000" b="1" dirty="0"/>
              <a:t> , C</a:t>
            </a:r>
            <a:r>
              <a:rPr kumimoji="1" lang="en-US" altLang="zh-CN" sz="3000" b="1" baseline="-25000" dirty="0"/>
              <a:t>0</a:t>
            </a:r>
            <a:r>
              <a:rPr kumimoji="1" lang="en-US" altLang="zh-CN" sz="3000" b="1" dirty="0"/>
              <a:t> , C</a:t>
            </a:r>
            <a:r>
              <a:rPr kumimoji="1" lang="en-US" altLang="zh-CN" sz="3000" b="1" baseline="-25000" dirty="0"/>
              <a:t>3</a:t>
            </a:r>
            <a:r>
              <a:rPr kumimoji="1" lang="en-US" altLang="zh-CN" sz="3000" b="1" dirty="0"/>
              <a:t> , C</a:t>
            </a:r>
            <a:r>
              <a:rPr kumimoji="1" lang="en-US" altLang="zh-CN" sz="3000" b="1" baseline="-25000" dirty="0"/>
              <a:t>2</a:t>
            </a:r>
            <a:r>
              <a:rPr kumimoji="1" lang="en-US" altLang="zh-CN" sz="3000" b="1" dirty="0"/>
              <a:t> , C</a:t>
            </a:r>
            <a:r>
              <a:rPr kumimoji="1" lang="en-US" altLang="zh-CN" sz="3000" b="1" baseline="-25000" dirty="0"/>
              <a:t>1 </a:t>
            </a:r>
            <a:r>
              <a:rPr kumimoji="1" lang="en-US" altLang="zh-CN" sz="3000" b="1" dirty="0"/>
              <a:t>, C</a:t>
            </a:r>
            <a:r>
              <a:rPr kumimoji="1" lang="en-US" altLang="zh-CN" sz="3000" b="1" baseline="-25000" dirty="0"/>
              <a:t>5</a:t>
            </a:r>
            <a:r>
              <a:rPr kumimoji="1" lang="en-US" altLang="zh-CN" sz="3000" b="1" dirty="0"/>
              <a:t> </a:t>
            </a:r>
            <a:r>
              <a:rPr kumimoji="1" lang="zh-CN" altLang="en-US" sz="3000" b="1" dirty="0"/>
              <a:t>。它满足图中给出的所有前驱和后继关系，对于本来没有这种关系的顶点，如</a:t>
            </a:r>
            <a:r>
              <a:rPr kumimoji="1" lang="en-US" altLang="zh-CN" sz="3000" b="1" dirty="0"/>
              <a:t>C</a:t>
            </a:r>
            <a:r>
              <a:rPr kumimoji="1" lang="en-US" altLang="zh-CN" sz="3000" b="1" baseline="-25000" dirty="0"/>
              <a:t>4</a:t>
            </a:r>
            <a:r>
              <a:rPr kumimoji="1" lang="zh-CN" altLang="en-US" sz="3000" b="1" dirty="0"/>
              <a:t>和</a:t>
            </a:r>
            <a:r>
              <a:rPr kumimoji="1" lang="en-US" altLang="zh-CN" sz="3000" b="1" dirty="0"/>
              <a:t>C</a:t>
            </a:r>
            <a:r>
              <a:rPr kumimoji="1" lang="en-US" altLang="zh-CN" sz="3000" b="1" baseline="-25000" dirty="0"/>
              <a:t>2</a:t>
            </a:r>
            <a:r>
              <a:rPr kumimoji="1" lang="zh-CN" altLang="en-US" sz="3000" b="1" dirty="0"/>
              <a:t>，也排出了先后次序关系。</a:t>
            </a:r>
            <a:endParaRPr kumimoji="1" lang="zh-CN" altLang="en-US" sz="3000" b="1" dirty="0">
              <a:ea typeface="楷体_GB2312" pitchFamily="49" charset="-122"/>
            </a:endParaRPr>
          </a:p>
        </p:txBody>
      </p:sp>
      <p:sp>
        <p:nvSpPr>
          <p:cNvPr id="439313" name="Text Box 17"/>
          <p:cNvSpPr txBox="1">
            <a:spLocks noChangeArrowheads="1"/>
          </p:cNvSpPr>
          <p:nvPr/>
        </p:nvSpPr>
        <p:spPr bwMode="auto">
          <a:xfrm>
            <a:off x="5319713" y="3932251"/>
            <a:ext cx="2852737" cy="519113"/>
          </a:xfrm>
          <a:prstGeom prst="rect">
            <a:avLst/>
          </a:prstGeom>
          <a:noFill/>
          <a:ln w="9525">
            <a:noFill/>
            <a:miter lim="800000"/>
            <a:headEnd/>
            <a:tailEnd/>
          </a:ln>
        </p:spPr>
        <p:txBody>
          <a:bodyPr wrap="none">
            <a:spAutoFit/>
          </a:bodyPr>
          <a:lstStyle/>
          <a:p>
            <a:pPr algn="l"/>
            <a:r>
              <a:rPr kumimoji="1" lang="en-US" altLang="zh-CN" sz="2800" b="1" dirty="0"/>
              <a:t>(h) </a:t>
            </a:r>
            <a:r>
              <a:rPr kumimoji="1" lang="zh-CN" altLang="en-US" sz="2800" b="1" dirty="0"/>
              <a:t>拓扑排序完成</a:t>
            </a:r>
            <a:endParaRPr kumimoji="1" lang="zh-CN" altLang="en-US" sz="2800" dirty="0">
              <a:ea typeface="宋体" pitchFamily="2" charset="-122"/>
            </a:endParaRPr>
          </a:p>
        </p:txBody>
      </p:sp>
      <p:sp>
        <p:nvSpPr>
          <p:cNvPr id="24" name="灯片编号占位符 23"/>
          <p:cNvSpPr>
            <a:spLocks noGrp="1"/>
          </p:cNvSpPr>
          <p:nvPr>
            <p:ph type="sldNum" sz="quarter" idx="12"/>
          </p:nvPr>
        </p:nvSpPr>
        <p:spPr/>
        <p:txBody>
          <a:bodyPr/>
          <a:lstStyle/>
          <a:p>
            <a:fld id="{4D383CEF-7435-4F5E-B139-BD952416C33C}" type="slidenum">
              <a:rPr lang="en-US" altLang="zh-CN" smtClean="0"/>
              <a:pPr/>
              <a:t>51</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Text Box 3"/>
          <p:cNvSpPr txBox="1">
            <a:spLocks noChangeArrowheads="1"/>
          </p:cNvSpPr>
          <p:nvPr/>
        </p:nvSpPr>
        <p:spPr bwMode="auto">
          <a:xfrm>
            <a:off x="-1281113" y="20638"/>
            <a:ext cx="184150" cy="457200"/>
          </a:xfrm>
          <a:prstGeom prst="rect">
            <a:avLst/>
          </a:prstGeom>
          <a:noFill/>
          <a:ln w="9525">
            <a:noFill/>
            <a:miter lim="800000"/>
            <a:headEnd/>
            <a:tailEnd/>
          </a:ln>
        </p:spPr>
        <p:txBody>
          <a:bodyPr wrap="none">
            <a:spAutoFit/>
          </a:bodyPr>
          <a:lstStyle/>
          <a:p>
            <a:pPr algn="l"/>
            <a:endParaRPr kumimoji="1" lang="zh-CN" altLang="zh-CN" sz="2400">
              <a:ea typeface="宋体" pitchFamily="2" charset="-122"/>
            </a:endParaRPr>
          </a:p>
        </p:txBody>
      </p:sp>
      <p:sp>
        <p:nvSpPr>
          <p:cNvPr id="440324" name="Text Box 4"/>
          <p:cNvSpPr txBox="1">
            <a:spLocks noChangeArrowheads="1"/>
          </p:cNvSpPr>
          <p:nvPr/>
        </p:nvSpPr>
        <p:spPr bwMode="auto">
          <a:xfrm>
            <a:off x="299979" y="4524390"/>
            <a:ext cx="2560637" cy="1006475"/>
          </a:xfrm>
          <a:prstGeom prst="rect">
            <a:avLst/>
          </a:prstGeom>
          <a:noFill/>
          <a:ln w="9525">
            <a:noFill/>
            <a:miter lim="800000"/>
            <a:headEnd/>
            <a:tailEnd/>
          </a:ln>
        </p:spPr>
        <p:txBody>
          <a:bodyPr wrap="none">
            <a:spAutoFit/>
          </a:bodyPr>
          <a:lstStyle/>
          <a:p>
            <a:r>
              <a:rPr kumimoji="1" lang="en-US" altLang="zh-CN" sz="3000" b="1" dirty="0"/>
              <a:t>AOV</a:t>
            </a:r>
            <a:r>
              <a:rPr kumimoji="1" lang="zh-CN" altLang="en-US" sz="3000" b="1" dirty="0"/>
              <a:t>网络及其</a:t>
            </a:r>
          </a:p>
          <a:p>
            <a:r>
              <a:rPr kumimoji="1" lang="zh-CN" altLang="en-US" sz="3000" b="1" dirty="0"/>
              <a:t>邻接表表示</a:t>
            </a:r>
            <a:endParaRPr kumimoji="1" lang="zh-CN" altLang="en-US" sz="3000" dirty="0">
              <a:ea typeface="宋体" pitchFamily="2" charset="-122"/>
            </a:endParaRPr>
          </a:p>
        </p:txBody>
      </p:sp>
      <p:grpSp>
        <p:nvGrpSpPr>
          <p:cNvPr id="60" name="组合 59"/>
          <p:cNvGrpSpPr/>
          <p:nvPr/>
        </p:nvGrpSpPr>
        <p:grpSpPr>
          <a:xfrm>
            <a:off x="4133844" y="4305312"/>
            <a:ext cx="3581400" cy="1981200"/>
            <a:chOff x="4038600" y="5391204"/>
            <a:chExt cx="3581400" cy="1981200"/>
          </a:xfrm>
        </p:grpSpPr>
        <p:sp>
          <p:nvSpPr>
            <p:cNvPr id="440337" name="Line 17"/>
            <p:cNvSpPr>
              <a:spLocks noChangeShapeType="1"/>
            </p:cNvSpPr>
            <p:nvPr/>
          </p:nvSpPr>
          <p:spPr bwMode="auto">
            <a:xfrm flipH="1" flipV="1">
              <a:off x="5976938" y="5805542"/>
              <a:ext cx="1143000" cy="1143000"/>
            </a:xfrm>
            <a:prstGeom prst="line">
              <a:avLst/>
            </a:prstGeom>
            <a:noFill/>
            <a:ln w="38100">
              <a:solidFill>
                <a:srgbClr val="FFFF00"/>
              </a:solidFill>
              <a:round/>
              <a:headEnd type="stealth" w="lg" len="lg"/>
              <a:tailEnd type="none" w="sm" len="lg"/>
            </a:ln>
          </p:spPr>
          <p:txBody>
            <a:bodyPr wrap="none" anchor="ctr"/>
            <a:lstStyle/>
            <a:p>
              <a:endParaRPr lang="zh-CN" altLang="en-US">
                <a:solidFill>
                  <a:schemeClr val="bg1"/>
                </a:solidFill>
              </a:endParaRPr>
            </a:p>
          </p:txBody>
        </p:sp>
        <p:sp>
          <p:nvSpPr>
            <p:cNvPr id="440322" name="Line 2"/>
            <p:cNvSpPr>
              <a:spLocks noChangeShapeType="1"/>
            </p:cNvSpPr>
            <p:nvPr/>
          </p:nvSpPr>
          <p:spPr bwMode="auto">
            <a:xfrm flipH="1" flipV="1">
              <a:off x="4495800" y="5848404"/>
              <a:ext cx="1143000" cy="1143000"/>
            </a:xfrm>
            <a:prstGeom prst="line">
              <a:avLst/>
            </a:prstGeom>
            <a:noFill/>
            <a:ln w="38100">
              <a:solidFill>
                <a:srgbClr val="FFFF00"/>
              </a:solidFill>
              <a:round/>
              <a:headEnd type="none" w="sm" len="lg"/>
              <a:tailEnd type="stealth" w="lg" len="lg"/>
            </a:ln>
          </p:spPr>
          <p:txBody>
            <a:bodyPr wrap="none" anchor="ctr"/>
            <a:lstStyle/>
            <a:p>
              <a:endParaRPr lang="zh-CN" altLang="en-US">
                <a:solidFill>
                  <a:schemeClr val="bg1"/>
                </a:solidFill>
              </a:endParaRPr>
            </a:p>
          </p:txBody>
        </p:sp>
        <p:sp>
          <p:nvSpPr>
            <p:cNvPr id="440325" name="Oval 5" descr="羊皮纸"/>
            <p:cNvSpPr>
              <a:spLocks noChangeArrowheads="1"/>
            </p:cNvSpPr>
            <p:nvPr/>
          </p:nvSpPr>
          <p:spPr bwMode="auto">
            <a:xfrm>
              <a:off x="4038600" y="5391204"/>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dirty="0">
                  <a:solidFill>
                    <a:schemeClr val="bg1"/>
                  </a:solidFill>
                  <a:ea typeface="宋体" pitchFamily="2" charset="-122"/>
                </a:rPr>
                <a:t>C0</a:t>
              </a:r>
              <a:endParaRPr kumimoji="1" lang="en-US" altLang="zh-CN" sz="2400" dirty="0">
                <a:solidFill>
                  <a:schemeClr val="bg1"/>
                </a:solidFill>
                <a:ea typeface="宋体" pitchFamily="2" charset="-122"/>
              </a:endParaRPr>
            </a:p>
          </p:txBody>
        </p:sp>
        <p:sp>
          <p:nvSpPr>
            <p:cNvPr id="440326" name="Oval 6" descr="羊皮纸"/>
            <p:cNvSpPr>
              <a:spLocks noChangeArrowheads="1"/>
            </p:cNvSpPr>
            <p:nvPr/>
          </p:nvSpPr>
          <p:spPr bwMode="auto">
            <a:xfrm>
              <a:off x="5562600" y="5391204"/>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C1</a:t>
              </a:r>
              <a:endParaRPr kumimoji="1" lang="en-US" altLang="zh-CN" sz="2400">
                <a:solidFill>
                  <a:schemeClr val="bg1"/>
                </a:solidFill>
                <a:ea typeface="宋体" pitchFamily="2" charset="-122"/>
              </a:endParaRPr>
            </a:p>
          </p:txBody>
        </p:sp>
        <p:sp>
          <p:nvSpPr>
            <p:cNvPr id="440327" name="Oval 7" descr="羊皮纸"/>
            <p:cNvSpPr>
              <a:spLocks noChangeArrowheads="1"/>
            </p:cNvSpPr>
            <p:nvPr/>
          </p:nvSpPr>
          <p:spPr bwMode="auto">
            <a:xfrm>
              <a:off x="7086600" y="5391204"/>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C2</a:t>
              </a:r>
              <a:endParaRPr kumimoji="1" lang="en-US" altLang="zh-CN" sz="2400">
                <a:solidFill>
                  <a:schemeClr val="bg1"/>
                </a:solidFill>
                <a:ea typeface="宋体" pitchFamily="2" charset="-122"/>
              </a:endParaRPr>
            </a:p>
          </p:txBody>
        </p:sp>
        <p:sp>
          <p:nvSpPr>
            <p:cNvPr id="440328" name="Line 8"/>
            <p:cNvSpPr>
              <a:spLocks noChangeShapeType="1"/>
            </p:cNvSpPr>
            <p:nvPr/>
          </p:nvSpPr>
          <p:spPr bwMode="auto">
            <a:xfrm>
              <a:off x="4572000" y="5619804"/>
              <a:ext cx="990600" cy="0"/>
            </a:xfrm>
            <a:prstGeom prst="line">
              <a:avLst/>
            </a:prstGeom>
            <a:noFill/>
            <a:ln w="38100">
              <a:solidFill>
                <a:srgbClr val="FFFF00"/>
              </a:solidFill>
              <a:round/>
              <a:headEnd type="none" w="sm" len="lg"/>
              <a:tailEnd type="stealth" w="lg" len="lg"/>
            </a:ln>
          </p:spPr>
          <p:txBody>
            <a:bodyPr wrap="none" anchor="ctr"/>
            <a:lstStyle/>
            <a:p>
              <a:endParaRPr lang="zh-CN" altLang="en-US">
                <a:solidFill>
                  <a:schemeClr val="bg1"/>
                </a:solidFill>
              </a:endParaRPr>
            </a:p>
          </p:txBody>
        </p:sp>
        <p:sp>
          <p:nvSpPr>
            <p:cNvPr id="440329" name="Line 9"/>
            <p:cNvSpPr>
              <a:spLocks noChangeShapeType="1"/>
            </p:cNvSpPr>
            <p:nvPr/>
          </p:nvSpPr>
          <p:spPr bwMode="auto">
            <a:xfrm>
              <a:off x="6096000" y="5619804"/>
              <a:ext cx="990600" cy="0"/>
            </a:xfrm>
            <a:prstGeom prst="line">
              <a:avLst/>
            </a:prstGeom>
            <a:noFill/>
            <a:ln w="38100">
              <a:solidFill>
                <a:srgbClr val="FFFF00"/>
              </a:solidFill>
              <a:round/>
              <a:headEnd type="stealth" w="lg" len="lg"/>
              <a:tailEnd type="none" w="sm" len="lg"/>
            </a:ln>
          </p:spPr>
          <p:txBody>
            <a:bodyPr wrap="none" anchor="ctr"/>
            <a:lstStyle/>
            <a:p>
              <a:endParaRPr lang="zh-CN" altLang="en-US">
                <a:solidFill>
                  <a:schemeClr val="bg1"/>
                </a:solidFill>
              </a:endParaRPr>
            </a:p>
          </p:txBody>
        </p:sp>
        <p:sp>
          <p:nvSpPr>
            <p:cNvPr id="440330" name="Oval 10" descr="羊皮纸"/>
            <p:cNvSpPr>
              <a:spLocks noChangeArrowheads="1"/>
            </p:cNvSpPr>
            <p:nvPr/>
          </p:nvSpPr>
          <p:spPr bwMode="auto">
            <a:xfrm>
              <a:off x="4038600" y="6839004"/>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C3</a:t>
              </a:r>
              <a:endParaRPr kumimoji="1" lang="en-US" altLang="zh-CN" sz="2400">
                <a:solidFill>
                  <a:schemeClr val="bg1"/>
                </a:solidFill>
                <a:ea typeface="宋体" pitchFamily="2" charset="-122"/>
              </a:endParaRPr>
            </a:p>
          </p:txBody>
        </p:sp>
        <p:sp>
          <p:nvSpPr>
            <p:cNvPr id="440331" name="Line 11"/>
            <p:cNvSpPr>
              <a:spLocks noChangeShapeType="1"/>
            </p:cNvSpPr>
            <p:nvPr/>
          </p:nvSpPr>
          <p:spPr bwMode="auto">
            <a:xfrm>
              <a:off x="4267200" y="5924604"/>
              <a:ext cx="0" cy="914400"/>
            </a:xfrm>
            <a:prstGeom prst="line">
              <a:avLst/>
            </a:prstGeom>
            <a:noFill/>
            <a:ln w="38100">
              <a:solidFill>
                <a:srgbClr val="FFFF00"/>
              </a:solidFill>
              <a:round/>
              <a:headEnd type="none" w="sm" len="lg"/>
              <a:tailEnd type="stealth" w="lg" len="lg"/>
            </a:ln>
          </p:spPr>
          <p:txBody>
            <a:bodyPr wrap="none" anchor="ctr"/>
            <a:lstStyle/>
            <a:p>
              <a:endParaRPr lang="zh-CN" altLang="en-US">
                <a:solidFill>
                  <a:schemeClr val="bg1"/>
                </a:solidFill>
              </a:endParaRPr>
            </a:p>
          </p:txBody>
        </p:sp>
        <p:sp>
          <p:nvSpPr>
            <p:cNvPr id="440332" name="Oval 12" descr="羊皮纸"/>
            <p:cNvSpPr>
              <a:spLocks noChangeArrowheads="1"/>
            </p:cNvSpPr>
            <p:nvPr/>
          </p:nvSpPr>
          <p:spPr bwMode="auto">
            <a:xfrm>
              <a:off x="5562600" y="6839004"/>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C4</a:t>
              </a:r>
              <a:endParaRPr kumimoji="1" lang="en-US" altLang="zh-CN" sz="2400">
                <a:solidFill>
                  <a:schemeClr val="bg1"/>
                </a:solidFill>
                <a:ea typeface="宋体" pitchFamily="2" charset="-122"/>
              </a:endParaRPr>
            </a:p>
          </p:txBody>
        </p:sp>
        <p:sp>
          <p:nvSpPr>
            <p:cNvPr id="440333" name="Line 13"/>
            <p:cNvSpPr>
              <a:spLocks noChangeShapeType="1"/>
            </p:cNvSpPr>
            <p:nvPr/>
          </p:nvSpPr>
          <p:spPr bwMode="auto">
            <a:xfrm>
              <a:off x="5832475" y="5924604"/>
              <a:ext cx="0" cy="914400"/>
            </a:xfrm>
            <a:prstGeom prst="line">
              <a:avLst/>
            </a:prstGeom>
            <a:noFill/>
            <a:ln w="38100">
              <a:solidFill>
                <a:srgbClr val="FFFF00"/>
              </a:solidFill>
              <a:round/>
              <a:headEnd type="stealth" w="lg" len="lg"/>
              <a:tailEnd type="none" w="sm" len="lg"/>
            </a:ln>
          </p:spPr>
          <p:txBody>
            <a:bodyPr wrap="none" anchor="ctr"/>
            <a:lstStyle/>
            <a:p>
              <a:endParaRPr lang="zh-CN" altLang="en-US">
                <a:solidFill>
                  <a:schemeClr val="bg1"/>
                </a:solidFill>
              </a:endParaRPr>
            </a:p>
          </p:txBody>
        </p:sp>
        <p:sp>
          <p:nvSpPr>
            <p:cNvPr id="440334" name="Line 14"/>
            <p:cNvSpPr>
              <a:spLocks noChangeShapeType="1"/>
            </p:cNvSpPr>
            <p:nvPr/>
          </p:nvSpPr>
          <p:spPr bwMode="auto">
            <a:xfrm>
              <a:off x="6096000" y="7143804"/>
              <a:ext cx="990600" cy="0"/>
            </a:xfrm>
            <a:prstGeom prst="line">
              <a:avLst/>
            </a:prstGeom>
            <a:noFill/>
            <a:ln w="38100">
              <a:solidFill>
                <a:srgbClr val="FFFF00"/>
              </a:solidFill>
              <a:round/>
              <a:headEnd type="none" w="sm" len="lg"/>
              <a:tailEnd type="stealth" w="lg" len="lg"/>
            </a:ln>
          </p:spPr>
          <p:txBody>
            <a:bodyPr wrap="none" anchor="ctr"/>
            <a:lstStyle/>
            <a:p>
              <a:endParaRPr lang="zh-CN" altLang="en-US">
                <a:solidFill>
                  <a:schemeClr val="bg1"/>
                </a:solidFill>
              </a:endParaRPr>
            </a:p>
          </p:txBody>
        </p:sp>
        <p:sp>
          <p:nvSpPr>
            <p:cNvPr id="440335" name="Oval 15" descr="羊皮纸"/>
            <p:cNvSpPr>
              <a:spLocks noChangeArrowheads="1"/>
            </p:cNvSpPr>
            <p:nvPr/>
          </p:nvSpPr>
          <p:spPr bwMode="auto">
            <a:xfrm>
              <a:off x="7086600" y="6839004"/>
              <a:ext cx="533400" cy="533400"/>
            </a:xfrm>
            <a:prstGeom prst="ellipse">
              <a:avLst/>
            </a:prstGeom>
            <a:blipFill dpi="0" rotWithShape="1">
              <a:blip r:embed="rId2" cstate="print"/>
              <a:srcRect/>
              <a:tile tx="0" ty="0" sx="100000" sy="100000" flip="none" algn="tl"/>
            </a:blipFill>
            <a:ln w="19050">
              <a:solidFill>
                <a:srgbClr val="FFFF00"/>
              </a:solidFill>
              <a:round/>
              <a:headEnd/>
              <a:tailEnd/>
            </a:ln>
            <a:effectLst>
              <a:outerShdw dist="35921" dir="2700000" algn="ctr" rotWithShape="0">
                <a:srgbClr val="808080"/>
              </a:outerShdw>
            </a:effectLst>
          </p:spPr>
          <p:txBody>
            <a:bodyPr wrap="none" anchor="ctr"/>
            <a:lstStyle/>
            <a:p>
              <a:r>
                <a:rPr kumimoji="1" lang="en-US" altLang="zh-CN" sz="2400" b="1">
                  <a:solidFill>
                    <a:schemeClr val="bg1"/>
                  </a:solidFill>
                  <a:ea typeface="宋体" pitchFamily="2" charset="-122"/>
                </a:rPr>
                <a:t>C5</a:t>
              </a:r>
              <a:endParaRPr kumimoji="1" lang="en-US" altLang="zh-CN" sz="2400">
                <a:solidFill>
                  <a:schemeClr val="bg1"/>
                </a:solidFill>
                <a:ea typeface="宋体" pitchFamily="2" charset="-122"/>
              </a:endParaRPr>
            </a:p>
          </p:txBody>
        </p:sp>
        <p:sp>
          <p:nvSpPr>
            <p:cNvPr id="440336" name="Line 16"/>
            <p:cNvSpPr>
              <a:spLocks noChangeShapeType="1"/>
            </p:cNvSpPr>
            <p:nvPr/>
          </p:nvSpPr>
          <p:spPr bwMode="auto">
            <a:xfrm>
              <a:off x="7391400" y="5924604"/>
              <a:ext cx="0" cy="914400"/>
            </a:xfrm>
            <a:prstGeom prst="line">
              <a:avLst/>
            </a:prstGeom>
            <a:noFill/>
            <a:ln w="38100">
              <a:solidFill>
                <a:srgbClr val="FFFF00"/>
              </a:solidFill>
              <a:round/>
              <a:headEnd type="none" w="sm" len="lg"/>
              <a:tailEnd type="stealth" w="lg" len="lg"/>
            </a:ln>
          </p:spPr>
          <p:txBody>
            <a:bodyPr wrap="none" anchor="ctr"/>
            <a:lstStyle/>
            <a:p>
              <a:endParaRPr lang="zh-CN" altLang="en-US">
                <a:solidFill>
                  <a:schemeClr val="bg1"/>
                </a:solidFill>
              </a:endParaRPr>
            </a:p>
          </p:txBody>
        </p:sp>
      </p:grpSp>
      <p:sp>
        <p:nvSpPr>
          <p:cNvPr id="440338" name="Rectangle 18" descr="新闻纸"/>
          <p:cNvSpPr>
            <a:spLocks noChangeArrowheads="1"/>
          </p:cNvSpPr>
          <p:nvPr/>
        </p:nvSpPr>
        <p:spPr bwMode="auto">
          <a:xfrm>
            <a:off x="460422" y="574686"/>
            <a:ext cx="685800" cy="3657600"/>
          </a:xfrm>
          <a:prstGeom prst="rect">
            <a:avLst/>
          </a:prstGeom>
          <a:blipFill dpi="0" rotWithShape="0">
            <a:blip r:embed="rId3" cstate="print"/>
            <a:srcRect/>
            <a:tile tx="0" ty="0" sx="100000" sy="100000" flip="none" algn="tl"/>
          </a:blipFill>
          <a:ln w="38100">
            <a:solidFill>
              <a:srgbClr val="008080"/>
            </a:solidFill>
            <a:miter lim="800000"/>
            <a:headEnd/>
            <a:tailEnd/>
          </a:ln>
          <a:effectLst>
            <a:outerShdw dist="35921" dir="2700000" algn="ctr" rotWithShape="0">
              <a:srgbClr val="808080"/>
            </a:outerShdw>
          </a:effectLst>
        </p:spPr>
        <p:txBody>
          <a:bodyPr wrap="none" anchor="ctr"/>
          <a:lstStyle/>
          <a:p>
            <a:endParaRPr kumimoji="1" lang="zh-CN" altLang="zh-CN" sz="2400">
              <a:solidFill>
                <a:schemeClr val="bg1"/>
              </a:solidFill>
              <a:ea typeface="宋体" pitchFamily="2" charset="-122"/>
            </a:endParaRPr>
          </a:p>
        </p:txBody>
      </p:sp>
      <p:sp>
        <p:nvSpPr>
          <p:cNvPr id="440339" name="Rectangle 19" descr="新闻纸"/>
          <p:cNvSpPr>
            <a:spLocks noChangeArrowheads="1"/>
          </p:cNvSpPr>
          <p:nvPr/>
        </p:nvSpPr>
        <p:spPr bwMode="auto">
          <a:xfrm>
            <a:off x="1298622" y="574686"/>
            <a:ext cx="1371600" cy="3657600"/>
          </a:xfrm>
          <a:prstGeom prst="rect">
            <a:avLst/>
          </a:prstGeom>
          <a:blipFill dpi="0" rotWithShape="0">
            <a:blip r:embed="rId3" cstate="print"/>
            <a:srcRect/>
            <a:tile tx="0" ty="0" sx="100000" sy="100000" flip="none" algn="tl"/>
          </a:blipFill>
          <a:ln w="38100">
            <a:solidFill>
              <a:srgbClr val="008080"/>
            </a:solidFill>
            <a:miter lim="800000"/>
            <a:headEnd/>
            <a:tailEnd/>
          </a:ln>
          <a:effectLst>
            <a:outerShdw dist="35921" dir="2700000" algn="ctr" rotWithShape="0">
              <a:srgbClr val="808080"/>
            </a:outerShdw>
          </a:effectLst>
        </p:spPr>
        <p:txBody>
          <a:bodyPr wrap="none" anchor="ctr"/>
          <a:lstStyle/>
          <a:p>
            <a:pPr algn="l">
              <a:lnSpc>
                <a:spcPct val="120000"/>
              </a:lnSpc>
              <a:spcBef>
                <a:spcPct val="20000"/>
              </a:spcBef>
            </a:pPr>
            <a:r>
              <a:rPr kumimoji="1" lang="en-US" altLang="zh-CN" sz="2800" b="1">
                <a:solidFill>
                  <a:schemeClr val="bg1"/>
                </a:solidFill>
                <a:ea typeface="宋体" pitchFamily="2" charset="-122"/>
              </a:rPr>
              <a:t> C0</a:t>
            </a:r>
          </a:p>
          <a:p>
            <a:pPr algn="l">
              <a:lnSpc>
                <a:spcPct val="120000"/>
              </a:lnSpc>
              <a:spcBef>
                <a:spcPct val="20000"/>
              </a:spcBef>
            </a:pPr>
            <a:r>
              <a:rPr kumimoji="1" lang="en-US" altLang="zh-CN" sz="2800" b="1">
                <a:solidFill>
                  <a:schemeClr val="bg1"/>
                </a:solidFill>
                <a:ea typeface="宋体" pitchFamily="2" charset="-122"/>
              </a:rPr>
              <a:t> C1</a:t>
            </a:r>
          </a:p>
          <a:p>
            <a:pPr algn="l">
              <a:lnSpc>
                <a:spcPct val="120000"/>
              </a:lnSpc>
              <a:spcBef>
                <a:spcPct val="20000"/>
              </a:spcBef>
            </a:pPr>
            <a:r>
              <a:rPr kumimoji="1" lang="en-US" altLang="zh-CN" sz="2800" b="1">
                <a:solidFill>
                  <a:schemeClr val="bg1"/>
                </a:solidFill>
                <a:ea typeface="宋体" pitchFamily="2" charset="-122"/>
              </a:rPr>
              <a:t> C2</a:t>
            </a:r>
          </a:p>
          <a:p>
            <a:pPr algn="l">
              <a:lnSpc>
                <a:spcPct val="120000"/>
              </a:lnSpc>
              <a:spcBef>
                <a:spcPct val="20000"/>
              </a:spcBef>
            </a:pPr>
            <a:r>
              <a:rPr kumimoji="1" lang="en-US" altLang="zh-CN" sz="2800" b="1">
                <a:solidFill>
                  <a:schemeClr val="bg1"/>
                </a:solidFill>
                <a:ea typeface="宋体" pitchFamily="2" charset="-122"/>
              </a:rPr>
              <a:t> C3    0</a:t>
            </a:r>
          </a:p>
          <a:p>
            <a:pPr algn="l">
              <a:lnSpc>
                <a:spcPct val="120000"/>
              </a:lnSpc>
              <a:spcBef>
                <a:spcPct val="20000"/>
              </a:spcBef>
            </a:pPr>
            <a:r>
              <a:rPr kumimoji="1" lang="en-US" altLang="zh-CN" sz="2800" b="1">
                <a:solidFill>
                  <a:schemeClr val="bg1"/>
                </a:solidFill>
                <a:ea typeface="宋体" pitchFamily="2" charset="-122"/>
              </a:rPr>
              <a:t> C4</a:t>
            </a:r>
          </a:p>
          <a:p>
            <a:pPr algn="l">
              <a:lnSpc>
                <a:spcPct val="120000"/>
              </a:lnSpc>
              <a:spcBef>
                <a:spcPct val="20000"/>
              </a:spcBef>
            </a:pPr>
            <a:r>
              <a:rPr kumimoji="1" lang="en-US" altLang="zh-CN" sz="2800" b="1">
                <a:solidFill>
                  <a:schemeClr val="bg1"/>
                </a:solidFill>
                <a:ea typeface="宋体" pitchFamily="2" charset="-122"/>
              </a:rPr>
              <a:t> C5    0</a:t>
            </a:r>
            <a:endParaRPr kumimoji="1" lang="en-US" altLang="zh-CN" sz="2400">
              <a:solidFill>
                <a:schemeClr val="bg1"/>
              </a:solidFill>
              <a:ea typeface="宋体" pitchFamily="2" charset="-122"/>
            </a:endParaRPr>
          </a:p>
        </p:txBody>
      </p:sp>
      <p:sp>
        <p:nvSpPr>
          <p:cNvPr id="440340" name="Text Box 20"/>
          <p:cNvSpPr txBox="1">
            <a:spLocks noChangeArrowheads="1"/>
          </p:cNvSpPr>
          <p:nvPr/>
        </p:nvSpPr>
        <p:spPr bwMode="auto">
          <a:xfrm>
            <a:off x="-12653" y="592149"/>
            <a:ext cx="361950" cy="3597275"/>
          </a:xfrm>
          <a:prstGeom prst="rect">
            <a:avLst/>
          </a:prstGeom>
          <a:noFill/>
          <a:ln w="9525">
            <a:noFill/>
            <a:miter lim="800000"/>
            <a:headEnd/>
            <a:tailEnd/>
          </a:ln>
        </p:spPr>
        <p:txBody>
          <a:bodyPr wrap="none">
            <a:spAutoFit/>
          </a:bodyPr>
          <a:lstStyle/>
          <a:p>
            <a:pPr algn="l">
              <a:lnSpc>
                <a:spcPct val="120000"/>
              </a:lnSpc>
              <a:spcBef>
                <a:spcPct val="20000"/>
              </a:spcBef>
            </a:pPr>
            <a:r>
              <a:rPr kumimoji="1" lang="en-US" altLang="zh-CN" sz="2800" b="1" dirty="0">
                <a:ea typeface="宋体" pitchFamily="2" charset="-122"/>
              </a:rPr>
              <a:t>0</a:t>
            </a:r>
          </a:p>
          <a:p>
            <a:pPr algn="l">
              <a:lnSpc>
                <a:spcPct val="120000"/>
              </a:lnSpc>
              <a:spcBef>
                <a:spcPct val="20000"/>
              </a:spcBef>
            </a:pPr>
            <a:r>
              <a:rPr kumimoji="1" lang="en-US" altLang="zh-CN" sz="2800" b="1" dirty="0">
                <a:ea typeface="宋体" pitchFamily="2" charset="-122"/>
              </a:rPr>
              <a:t>1</a:t>
            </a:r>
          </a:p>
          <a:p>
            <a:pPr algn="l">
              <a:lnSpc>
                <a:spcPct val="120000"/>
              </a:lnSpc>
              <a:spcBef>
                <a:spcPct val="20000"/>
              </a:spcBef>
            </a:pPr>
            <a:r>
              <a:rPr kumimoji="1" lang="en-US" altLang="zh-CN" sz="2800" b="1" dirty="0">
                <a:ea typeface="宋体" pitchFamily="2" charset="-122"/>
              </a:rPr>
              <a:t>2</a:t>
            </a:r>
          </a:p>
          <a:p>
            <a:pPr algn="l">
              <a:lnSpc>
                <a:spcPct val="120000"/>
              </a:lnSpc>
              <a:spcBef>
                <a:spcPct val="20000"/>
              </a:spcBef>
            </a:pPr>
            <a:r>
              <a:rPr kumimoji="1" lang="en-US" altLang="zh-CN" sz="2800" b="1" dirty="0">
                <a:ea typeface="宋体" pitchFamily="2" charset="-122"/>
              </a:rPr>
              <a:t>3</a:t>
            </a:r>
          </a:p>
          <a:p>
            <a:pPr algn="l">
              <a:lnSpc>
                <a:spcPct val="120000"/>
              </a:lnSpc>
              <a:spcBef>
                <a:spcPct val="20000"/>
              </a:spcBef>
            </a:pPr>
            <a:r>
              <a:rPr kumimoji="1" lang="en-US" altLang="zh-CN" sz="2800" b="1" dirty="0">
                <a:ea typeface="宋体" pitchFamily="2" charset="-122"/>
              </a:rPr>
              <a:t>4</a:t>
            </a:r>
          </a:p>
          <a:p>
            <a:pPr algn="l">
              <a:lnSpc>
                <a:spcPct val="120000"/>
              </a:lnSpc>
              <a:spcBef>
                <a:spcPct val="20000"/>
              </a:spcBef>
            </a:pPr>
            <a:r>
              <a:rPr kumimoji="1" lang="en-US" altLang="zh-CN" sz="2800" b="1" dirty="0">
                <a:ea typeface="宋体" pitchFamily="2" charset="-122"/>
              </a:rPr>
              <a:t>5</a:t>
            </a:r>
            <a:endParaRPr kumimoji="1" lang="en-US" altLang="zh-CN" sz="2400" dirty="0">
              <a:ea typeface="宋体" pitchFamily="2" charset="-122"/>
            </a:endParaRPr>
          </a:p>
        </p:txBody>
      </p:sp>
      <p:sp>
        <p:nvSpPr>
          <p:cNvPr id="440341" name="Text Box 21"/>
          <p:cNvSpPr txBox="1">
            <a:spLocks noChangeArrowheads="1"/>
          </p:cNvSpPr>
          <p:nvPr/>
        </p:nvSpPr>
        <p:spPr bwMode="auto">
          <a:xfrm>
            <a:off x="0" y="55574"/>
            <a:ext cx="2877931" cy="461665"/>
          </a:xfrm>
          <a:prstGeom prst="rect">
            <a:avLst/>
          </a:prstGeom>
          <a:noFill/>
          <a:ln w="9525">
            <a:noFill/>
            <a:miter lim="800000"/>
            <a:headEnd/>
            <a:tailEnd/>
          </a:ln>
        </p:spPr>
        <p:txBody>
          <a:bodyPr wrap="square">
            <a:spAutoFit/>
          </a:bodyPr>
          <a:lstStyle/>
          <a:p>
            <a:pPr algn="l"/>
            <a:r>
              <a:rPr lang="en-US" altLang="zh-CN" sz="2400" b="1" dirty="0" err="1" smtClean="0"/>
              <a:t>Indegree</a:t>
            </a:r>
            <a:r>
              <a:rPr lang="en-US" altLang="zh-CN" sz="2400" dirty="0" smtClean="0"/>
              <a:t>  </a:t>
            </a:r>
            <a:r>
              <a:rPr kumimoji="1" lang="en-US" altLang="zh-CN" sz="2400" b="1" dirty="0" smtClean="0">
                <a:ea typeface="宋体" pitchFamily="2" charset="-122"/>
              </a:rPr>
              <a:t>data  </a:t>
            </a:r>
            <a:r>
              <a:rPr kumimoji="1" lang="en-US" altLang="zh-CN" sz="2400" b="1" dirty="0" err="1">
                <a:ea typeface="宋体" pitchFamily="2" charset="-122"/>
              </a:rPr>
              <a:t>adj</a:t>
            </a:r>
            <a:r>
              <a:rPr kumimoji="1" lang="en-US" altLang="zh-CN" sz="2000" dirty="0">
                <a:ea typeface="宋体" pitchFamily="2" charset="-122"/>
              </a:rPr>
              <a:t> </a:t>
            </a:r>
          </a:p>
        </p:txBody>
      </p:sp>
      <p:sp>
        <p:nvSpPr>
          <p:cNvPr id="440342" name="Text Box 22"/>
          <p:cNvSpPr txBox="1">
            <a:spLocks noChangeArrowheads="1"/>
          </p:cNvSpPr>
          <p:nvPr/>
        </p:nvSpPr>
        <p:spPr bwMode="auto">
          <a:xfrm>
            <a:off x="631872" y="574686"/>
            <a:ext cx="361950" cy="3597275"/>
          </a:xfrm>
          <a:prstGeom prst="rect">
            <a:avLst/>
          </a:prstGeom>
          <a:noFill/>
          <a:ln w="9525">
            <a:noFill/>
            <a:miter lim="800000"/>
            <a:headEnd/>
            <a:tailEnd/>
          </a:ln>
        </p:spPr>
        <p:txBody>
          <a:bodyPr wrap="none">
            <a:spAutoFit/>
          </a:bodyPr>
          <a:lstStyle/>
          <a:p>
            <a:pPr algn="l">
              <a:lnSpc>
                <a:spcPct val="120000"/>
              </a:lnSpc>
              <a:spcBef>
                <a:spcPct val="20000"/>
              </a:spcBef>
            </a:pPr>
            <a:r>
              <a:rPr kumimoji="1" lang="en-US" altLang="zh-CN" sz="2800" b="1" dirty="0">
                <a:solidFill>
                  <a:srgbClr val="FF0000"/>
                </a:solidFill>
                <a:ea typeface="宋体" pitchFamily="2" charset="-122"/>
              </a:rPr>
              <a:t>1</a:t>
            </a:r>
          </a:p>
          <a:p>
            <a:pPr algn="l">
              <a:lnSpc>
                <a:spcPct val="120000"/>
              </a:lnSpc>
              <a:spcBef>
                <a:spcPct val="20000"/>
              </a:spcBef>
            </a:pPr>
            <a:r>
              <a:rPr kumimoji="1" lang="en-US" altLang="zh-CN" sz="2800" b="1" dirty="0">
                <a:solidFill>
                  <a:srgbClr val="FF0000"/>
                </a:solidFill>
                <a:ea typeface="宋体" pitchFamily="2" charset="-122"/>
              </a:rPr>
              <a:t>3</a:t>
            </a:r>
          </a:p>
          <a:p>
            <a:pPr algn="l">
              <a:lnSpc>
                <a:spcPct val="120000"/>
              </a:lnSpc>
              <a:spcBef>
                <a:spcPct val="20000"/>
              </a:spcBef>
            </a:pPr>
            <a:r>
              <a:rPr kumimoji="1" lang="en-US" altLang="zh-CN" sz="2800" b="1" dirty="0">
                <a:solidFill>
                  <a:srgbClr val="FF0000"/>
                </a:solidFill>
                <a:ea typeface="宋体" pitchFamily="2" charset="-122"/>
              </a:rPr>
              <a:t>0</a:t>
            </a:r>
          </a:p>
          <a:p>
            <a:pPr algn="l">
              <a:lnSpc>
                <a:spcPct val="120000"/>
              </a:lnSpc>
              <a:spcBef>
                <a:spcPct val="20000"/>
              </a:spcBef>
            </a:pPr>
            <a:r>
              <a:rPr kumimoji="1" lang="en-US" altLang="zh-CN" sz="2800" b="1" dirty="0">
                <a:solidFill>
                  <a:srgbClr val="FF0000"/>
                </a:solidFill>
                <a:ea typeface="宋体" pitchFamily="2" charset="-122"/>
              </a:rPr>
              <a:t>1</a:t>
            </a:r>
          </a:p>
          <a:p>
            <a:pPr algn="l">
              <a:lnSpc>
                <a:spcPct val="120000"/>
              </a:lnSpc>
              <a:spcBef>
                <a:spcPct val="20000"/>
              </a:spcBef>
            </a:pPr>
            <a:r>
              <a:rPr kumimoji="1" lang="en-US" altLang="zh-CN" sz="2800" b="1" dirty="0">
                <a:solidFill>
                  <a:srgbClr val="FF0000"/>
                </a:solidFill>
                <a:ea typeface="宋体" pitchFamily="2" charset="-122"/>
              </a:rPr>
              <a:t>0</a:t>
            </a:r>
          </a:p>
          <a:p>
            <a:pPr algn="l">
              <a:lnSpc>
                <a:spcPct val="120000"/>
              </a:lnSpc>
              <a:spcBef>
                <a:spcPct val="20000"/>
              </a:spcBef>
            </a:pPr>
            <a:r>
              <a:rPr kumimoji="1" lang="en-US" altLang="zh-CN" sz="2800" b="1" dirty="0">
                <a:solidFill>
                  <a:srgbClr val="FF0000"/>
                </a:solidFill>
                <a:ea typeface="宋体" pitchFamily="2" charset="-122"/>
              </a:rPr>
              <a:t>3</a:t>
            </a:r>
            <a:endParaRPr kumimoji="1" lang="en-US" altLang="zh-CN" sz="2400" dirty="0">
              <a:solidFill>
                <a:srgbClr val="FF0000"/>
              </a:solidFill>
              <a:ea typeface="宋体" pitchFamily="2" charset="-122"/>
            </a:endParaRPr>
          </a:p>
        </p:txBody>
      </p:sp>
      <p:sp>
        <p:nvSpPr>
          <p:cNvPr id="440343" name="Line 23"/>
          <p:cNvSpPr>
            <a:spLocks noChangeShapeType="1"/>
          </p:cNvSpPr>
          <p:nvPr/>
        </p:nvSpPr>
        <p:spPr bwMode="auto">
          <a:xfrm>
            <a:off x="460422" y="1184286"/>
            <a:ext cx="685800" cy="0"/>
          </a:xfrm>
          <a:prstGeom prst="line">
            <a:avLst/>
          </a:prstGeom>
          <a:noFill/>
          <a:ln w="38100">
            <a:solidFill>
              <a:srgbClr val="008080"/>
            </a:solidFill>
            <a:round/>
            <a:headEnd/>
            <a:tailEnd/>
          </a:ln>
        </p:spPr>
        <p:txBody>
          <a:bodyPr wrap="none" anchor="ctr"/>
          <a:lstStyle/>
          <a:p>
            <a:endParaRPr lang="zh-CN" altLang="en-US">
              <a:solidFill>
                <a:schemeClr val="bg1"/>
              </a:solidFill>
            </a:endParaRPr>
          </a:p>
        </p:txBody>
      </p:sp>
      <p:sp>
        <p:nvSpPr>
          <p:cNvPr id="440344" name="Line 24"/>
          <p:cNvSpPr>
            <a:spLocks noChangeShapeType="1"/>
          </p:cNvSpPr>
          <p:nvPr/>
        </p:nvSpPr>
        <p:spPr bwMode="auto">
          <a:xfrm>
            <a:off x="460422" y="1793886"/>
            <a:ext cx="685800" cy="0"/>
          </a:xfrm>
          <a:prstGeom prst="line">
            <a:avLst/>
          </a:prstGeom>
          <a:noFill/>
          <a:ln w="38100">
            <a:solidFill>
              <a:srgbClr val="008080"/>
            </a:solidFill>
            <a:round/>
            <a:headEnd/>
            <a:tailEnd/>
          </a:ln>
        </p:spPr>
        <p:txBody>
          <a:bodyPr wrap="none" anchor="ctr"/>
          <a:lstStyle/>
          <a:p>
            <a:endParaRPr lang="zh-CN" altLang="en-US">
              <a:solidFill>
                <a:schemeClr val="bg1"/>
              </a:solidFill>
            </a:endParaRPr>
          </a:p>
        </p:txBody>
      </p:sp>
      <p:sp>
        <p:nvSpPr>
          <p:cNvPr id="440345" name="Line 25"/>
          <p:cNvSpPr>
            <a:spLocks noChangeShapeType="1"/>
          </p:cNvSpPr>
          <p:nvPr/>
        </p:nvSpPr>
        <p:spPr bwMode="auto">
          <a:xfrm>
            <a:off x="460422" y="2403486"/>
            <a:ext cx="685800" cy="0"/>
          </a:xfrm>
          <a:prstGeom prst="line">
            <a:avLst/>
          </a:prstGeom>
          <a:noFill/>
          <a:ln w="38100">
            <a:solidFill>
              <a:srgbClr val="008080"/>
            </a:solidFill>
            <a:round/>
            <a:headEnd/>
            <a:tailEnd/>
          </a:ln>
        </p:spPr>
        <p:txBody>
          <a:bodyPr wrap="none" anchor="ctr"/>
          <a:lstStyle/>
          <a:p>
            <a:endParaRPr lang="zh-CN" altLang="en-US">
              <a:solidFill>
                <a:schemeClr val="bg1"/>
              </a:solidFill>
            </a:endParaRPr>
          </a:p>
        </p:txBody>
      </p:sp>
      <p:sp>
        <p:nvSpPr>
          <p:cNvPr id="440346" name="Line 26"/>
          <p:cNvSpPr>
            <a:spLocks noChangeShapeType="1"/>
          </p:cNvSpPr>
          <p:nvPr/>
        </p:nvSpPr>
        <p:spPr bwMode="auto">
          <a:xfrm>
            <a:off x="460422" y="3013086"/>
            <a:ext cx="685800" cy="0"/>
          </a:xfrm>
          <a:prstGeom prst="line">
            <a:avLst/>
          </a:prstGeom>
          <a:noFill/>
          <a:ln w="38100">
            <a:solidFill>
              <a:srgbClr val="008080"/>
            </a:solidFill>
            <a:round/>
            <a:headEnd/>
            <a:tailEnd/>
          </a:ln>
        </p:spPr>
        <p:txBody>
          <a:bodyPr wrap="none" anchor="ctr"/>
          <a:lstStyle/>
          <a:p>
            <a:endParaRPr lang="zh-CN" altLang="en-US">
              <a:solidFill>
                <a:schemeClr val="bg1"/>
              </a:solidFill>
            </a:endParaRPr>
          </a:p>
        </p:txBody>
      </p:sp>
      <p:sp>
        <p:nvSpPr>
          <p:cNvPr id="440347" name="Line 27"/>
          <p:cNvSpPr>
            <a:spLocks noChangeShapeType="1"/>
          </p:cNvSpPr>
          <p:nvPr/>
        </p:nvSpPr>
        <p:spPr bwMode="auto">
          <a:xfrm>
            <a:off x="460422" y="3622686"/>
            <a:ext cx="685800" cy="0"/>
          </a:xfrm>
          <a:prstGeom prst="line">
            <a:avLst/>
          </a:prstGeom>
          <a:noFill/>
          <a:ln w="38100">
            <a:solidFill>
              <a:srgbClr val="008080"/>
            </a:solidFill>
            <a:round/>
            <a:headEnd/>
            <a:tailEnd/>
          </a:ln>
        </p:spPr>
        <p:txBody>
          <a:bodyPr wrap="none" anchor="ctr"/>
          <a:lstStyle/>
          <a:p>
            <a:endParaRPr lang="zh-CN" altLang="en-US">
              <a:solidFill>
                <a:schemeClr val="bg1"/>
              </a:solidFill>
            </a:endParaRPr>
          </a:p>
        </p:txBody>
      </p:sp>
      <p:sp>
        <p:nvSpPr>
          <p:cNvPr id="440348" name="Line 28"/>
          <p:cNvSpPr>
            <a:spLocks noChangeShapeType="1"/>
          </p:cNvSpPr>
          <p:nvPr/>
        </p:nvSpPr>
        <p:spPr bwMode="auto">
          <a:xfrm>
            <a:off x="1298622" y="1184286"/>
            <a:ext cx="1371600" cy="0"/>
          </a:xfrm>
          <a:prstGeom prst="line">
            <a:avLst/>
          </a:prstGeom>
          <a:noFill/>
          <a:ln w="38100">
            <a:solidFill>
              <a:srgbClr val="008080"/>
            </a:solidFill>
            <a:round/>
            <a:headEnd/>
            <a:tailEnd/>
          </a:ln>
        </p:spPr>
        <p:txBody>
          <a:bodyPr wrap="none" anchor="ctr"/>
          <a:lstStyle/>
          <a:p>
            <a:endParaRPr lang="zh-CN" altLang="en-US">
              <a:solidFill>
                <a:schemeClr val="bg1"/>
              </a:solidFill>
            </a:endParaRPr>
          </a:p>
        </p:txBody>
      </p:sp>
      <p:sp>
        <p:nvSpPr>
          <p:cNvPr id="440349" name="Line 29"/>
          <p:cNvSpPr>
            <a:spLocks noChangeShapeType="1"/>
          </p:cNvSpPr>
          <p:nvPr/>
        </p:nvSpPr>
        <p:spPr bwMode="auto">
          <a:xfrm>
            <a:off x="1298622" y="1793886"/>
            <a:ext cx="1371600" cy="0"/>
          </a:xfrm>
          <a:prstGeom prst="line">
            <a:avLst/>
          </a:prstGeom>
          <a:noFill/>
          <a:ln w="38100">
            <a:solidFill>
              <a:srgbClr val="008080"/>
            </a:solidFill>
            <a:round/>
            <a:headEnd/>
            <a:tailEnd/>
          </a:ln>
        </p:spPr>
        <p:txBody>
          <a:bodyPr wrap="none" anchor="ctr"/>
          <a:lstStyle/>
          <a:p>
            <a:endParaRPr lang="zh-CN" altLang="en-US">
              <a:solidFill>
                <a:schemeClr val="bg1"/>
              </a:solidFill>
            </a:endParaRPr>
          </a:p>
        </p:txBody>
      </p:sp>
      <p:sp>
        <p:nvSpPr>
          <p:cNvPr id="440350" name="Line 30"/>
          <p:cNvSpPr>
            <a:spLocks noChangeShapeType="1"/>
          </p:cNvSpPr>
          <p:nvPr/>
        </p:nvSpPr>
        <p:spPr bwMode="auto">
          <a:xfrm>
            <a:off x="1298622" y="2403486"/>
            <a:ext cx="1371600" cy="0"/>
          </a:xfrm>
          <a:prstGeom prst="line">
            <a:avLst/>
          </a:prstGeom>
          <a:noFill/>
          <a:ln w="38100">
            <a:solidFill>
              <a:srgbClr val="008080"/>
            </a:solidFill>
            <a:round/>
            <a:headEnd/>
            <a:tailEnd/>
          </a:ln>
        </p:spPr>
        <p:txBody>
          <a:bodyPr wrap="none" anchor="ctr"/>
          <a:lstStyle/>
          <a:p>
            <a:endParaRPr lang="zh-CN" altLang="en-US">
              <a:solidFill>
                <a:schemeClr val="bg1"/>
              </a:solidFill>
            </a:endParaRPr>
          </a:p>
        </p:txBody>
      </p:sp>
      <p:sp>
        <p:nvSpPr>
          <p:cNvPr id="440351" name="Line 31"/>
          <p:cNvSpPr>
            <a:spLocks noChangeShapeType="1"/>
          </p:cNvSpPr>
          <p:nvPr/>
        </p:nvSpPr>
        <p:spPr bwMode="auto">
          <a:xfrm>
            <a:off x="1298622" y="3013086"/>
            <a:ext cx="1371600" cy="0"/>
          </a:xfrm>
          <a:prstGeom prst="line">
            <a:avLst/>
          </a:prstGeom>
          <a:noFill/>
          <a:ln w="38100">
            <a:solidFill>
              <a:srgbClr val="008080"/>
            </a:solidFill>
            <a:round/>
            <a:headEnd/>
            <a:tailEnd/>
          </a:ln>
        </p:spPr>
        <p:txBody>
          <a:bodyPr wrap="none" anchor="ctr"/>
          <a:lstStyle/>
          <a:p>
            <a:endParaRPr lang="zh-CN" altLang="en-US">
              <a:solidFill>
                <a:schemeClr val="bg1"/>
              </a:solidFill>
            </a:endParaRPr>
          </a:p>
        </p:txBody>
      </p:sp>
      <p:sp>
        <p:nvSpPr>
          <p:cNvPr id="440352" name="Line 32"/>
          <p:cNvSpPr>
            <a:spLocks noChangeShapeType="1"/>
          </p:cNvSpPr>
          <p:nvPr/>
        </p:nvSpPr>
        <p:spPr bwMode="auto">
          <a:xfrm>
            <a:off x="1298622" y="3622686"/>
            <a:ext cx="1371600" cy="0"/>
          </a:xfrm>
          <a:prstGeom prst="line">
            <a:avLst/>
          </a:prstGeom>
          <a:noFill/>
          <a:ln w="38100">
            <a:solidFill>
              <a:srgbClr val="008080"/>
            </a:solidFill>
            <a:round/>
            <a:headEnd/>
            <a:tailEnd/>
          </a:ln>
        </p:spPr>
        <p:txBody>
          <a:bodyPr wrap="none" anchor="ctr"/>
          <a:lstStyle/>
          <a:p>
            <a:endParaRPr lang="zh-CN" altLang="en-US">
              <a:solidFill>
                <a:schemeClr val="bg1"/>
              </a:solidFill>
            </a:endParaRPr>
          </a:p>
        </p:txBody>
      </p:sp>
      <p:sp>
        <p:nvSpPr>
          <p:cNvPr id="440353" name="Line 33"/>
          <p:cNvSpPr>
            <a:spLocks noChangeShapeType="1"/>
          </p:cNvSpPr>
          <p:nvPr/>
        </p:nvSpPr>
        <p:spPr bwMode="auto">
          <a:xfrm>
            <a:off x="2136822" y="574686"/>
            <a:ext cx="0" cy="3657600"/>
          </a:xfrm>
          <a:prstGeom prst="line">
            <a:avLst/>
          </a:prstGeom>
          <a:noFill/>
          <a:ln w="38100">
            <a:solidFill>
              <a:srgbClr val="008080"/>
            </a:solidFill>
            <a:round/>
            <a:headEnd/>
            <a:tailEnd/>
          </a:ln>
        </p:spPr>
        <p:txBody>
          <a:bodyPr wrap="none" anchor="ctr"/>
          <a:lstStyle/>
          <a:p>
            <a:endParaRPr lang="zh-CN" altLang="en-US">
              <a:solidFill>
                <a:schemeClr val="bg1"/>
              </a:solidFill>
            </a:endParaRPr>
          </a:p>
        </p:txBody>
      </p:sp>
      <p:sp>
        <p:nvSpPr>
          <p:cNvPr id="440354" name="Rectangle 34" descr="羊皮纸"/>
          <p:cNvSpPr>
            <a:spLocks noChangeArrowheads="1"/>
          </p:cNvSpPr>
          <p:nvPr/>
        </p:nvSpPr>
        <p:spPr bwMode="auto">
          <a:xfrm>
            <a:off x="3279822" y="650886"/>
            <a:ext cx="1219200" cy="457200"/>
          </a:xfrm>
          <a:prstGeom prst="rect">
            <a:avLst/>
          </a:prstGeom>
          <a:noFill/>
          <a:ln w="19050">
            <a:solidFill>
              <a:schemeClr val="tx1"/>
            </a:solidFill>
            <a:miter lim="800000"/>
            <a:headEnd/>
            <a:tailEnd/>
          </a:ln>
          <a:effectLst/>
        </p:spPr>
        <p:txBody>
          <a:bodyPr wrap="none" anchor="ctr"/>
          <a:lstStyle/>
          <a:p>
            <a:pPr algn="l"/>
            <a:r>
              <a:rPr kumimoji="1" lang="en-US" altLang="zh-CN" sz="2800" b="1" dirty="0">
                <a:ea typeface="宋体" pitchFamily="2" charset="-122"/>
              </a:rPr>
              <a:t>  1</a:t>
            </a:r>
            <a:endParaRPr kumimoji="1" lang="en-US" altLang="zh-CN" sz="2400" dirty="0">
              <a:ea typeface="宋体" pitchFamily="2" charset="-122"/>
            </a:endParaRPr>
          </a:p>
        </p:txBody>
      </p:sp>
      <p:sp>
        <p:nvSpPr>
          <p:cNvPr id="440355" name="Text Box 35"/>
          <p:cNvSpPr txBox="1">
            <a:spLocks noChangeArrowheads="1"/>
          </p:cNvSpPr>
          <p:nvPr/>
        </p:nvSpPr>
        <p:spPr bwMode="auto">
          <a:xfrm>
            <a:off x="3068685" y="41286"/>
            <a:ext cx="1644650" cy="519113"/>
          </a:xfrm>
          <a:prstGeom prst="rect">
            <a:avLst/>
          </a:prstGeom>
          <a:noFill/>
          <a:ln w="9525">
            <a:noFill/>
            <a:miter lim="800000"/>
            <a:headEnd/>
            <a:tailEnd/>
          </a:ln>
        </p:spPr>
        <p:txBody>
          <a:bodyPr wrap="none">
            <a:spAutoFit/>
          </a:bodyPr>
          <a:lstStyle/>
          <a:p>
            <a:pPr algn="l"/>
            <a:r>
              <a:rPr kumimoji="1" lang="en-US" altLang="zh-CN" sz="2400" b="1" i="1" dirty="0">
                <a:ea typeface="宋体" pitchFamily="2" charset="-122"/>
              </a:rPr>
              <a:t> </a:t>
            </a:r>
            <a:r>
              <a:rPr kumimoji="1" lang="en-US" altLang="zh-CN" sz="2800" b="1" dirty="0" err="1">
                <a:ea typeface="宋体" pitchFamily="2" charset="-122"/>
              </a:rPr>
              <a:t>dest</a:t>
            </a:r>
            <a:r>
              <a:rPr kumimoji="1" lang="en-US" altLang="zh-CN" sz="2800" b="1" dirty="0">
                <a:ea typeface="宋体" pitchFamily="2" charset="-122"/>
              </a:rPr>
              <a:t>  link</a:t>
            </a:r>
            <a:endParaRPr kumimoji="1" lang="en-US" altLang="zh-CN" sz="2400" dirty="0">
              <a:ea typeface="宋体" pitchFamily="2" charset="-122"/>
            </a:endParaRPr>
          </a:p>
        </p:txBody>
      </p:sp>
      <p:sp>
        <p:nvSpPr>
          <p:cNvPr id="440356" name="Line 36"/>
          <p:cNvSpPr>
            <a:spLocks noChangeShapeType="1"/>
          </p:cNvSpPr>
          <p:nvPr/>
        </p:nvSpPr>
        <p:spPr bwMode="auto">
          <a:xfrm>
            <a:off x="3965622" y="650886"/>
            <a:ext cx="0" cy="457200"/>
          </a:xfrm>
          <a:prstGeom prst="line">
            <a:avLst/>
          </a:prstGeom>
          <a:noFill/>
          <a:ln w="19050">
            <a:solidFill>
              <a:schemeClr val="tx1"/>
            </a:solidFill>
            <a:round/>
            <a:headEnd/>
            <a:tailEnd/>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440357" name="Line 37"/>
          <p:cNvSpPr>
            <a:spLocks noChangeShapeType="1"/>
          </p:cNvSpPr>
          <p:nvPr/>
        </p:nvSpPr>
        <p:spPr bwMode="auto">
          <a:xfrm>
            <a:off x="2482897" y="879486"/>
            <a:ext cx="762000" cy="0"/>
          </a:xfrm>
          <a:prstGeom prst="line">
            <a:avLst/>
          </a:prstGeom>
          <a:noFill/>
          <a:ln w="28575">
            <a:solidFill>
              <a:schemeClr val="tx1"/>
            </a:solidFill>
            <a:round/>
            <a:headEnd type="none" w="sm" len="lg"/>
            <a:tailEnd type="stealth" w="lg" len="lg"/>
          </a:ln>
        </p:spPr>
        <p:txBody>
          <a:bodyPr wrap="none" anchor="ctr"/>
          <a:lstStyle/>
          <a:p>
            <a:endParaRPr lang="zh-CN" altLang="en-US">
              <a:solidFill>
                <a:schemeClr val="bg1"/>
              </a:solidFill>
            </a:endParaRPr>
          </a:p>
        </p:txBody>
      </p:sp>
      <p:sp>
        <p:nvSpPr>
          <p:cNvPr id="440358" name="Line 38"/>
          <p:cNvSpPr>
            <a:spLocks noChangeShapeType="1"/>
          </p:cNvSpPr>
          <p:nvPr/>
        </p:nvSpPr>
        <p:spPr bwMode="auto">
          <a:xfrm>
            <a:off x="4235497" y="879486"/>
            <a:ext cx="762000" cy="0"/>
          </a:xfrm>
          <a:prstGeom prst="line">
            <a:avLst/>
          </a:prstGeom>
          <a:noFill/>
          <a:ln w="28575">
            <a:solidFill>
              <a:schemeClr val="tx1"/>
            </a:solidFill>
            <a:round/>
            <a:headEnd type="none" w="sm" len="lg"/>
            <a:tailEnd type="stealth" w="lg" len="lg"/>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440359" name="Rectangle 39" descr="羊皮纸"/>
          <p:cNvSpPr>
            <a:spLocks noChangeArrowheads="1"/>
          </p:cNvSpPr>
          <p:nvPr/>
        </p:nvSpPr>
        <p:spPr bwMode="auto">
          <a:xfrm>
            <a:off x="5032422" y="650886"/>
            <a:ext cx="1219200" cy="457200"/>
          </a:xfrm>
          <a:prstGeom prst="rect">
            <a:avLst/>
          </a:prstGeom>
          <a:noFill/>
          <a:ln w="19050">
            <a:solidFill>
              <a:schemeClr val="tx1"/>
            </a:solidFill>
            <a:miter lim="800000"/>
            <a:headEnd/>
            <a:tailEnd/>
          </a:ln>
          <a:effectLst/>
        </p:spPr>
        <p:txBody>
          <a:bodyPr wrap="none" anchor="ctr"/>
          <a:lstStyle/>
          <a:p>
            <a:pPr algn="l"/>
            <a:r>
              <a:rPr kumimoji="1" lang="en-US" altLang="zh-CN" sz="2800" b="1" dirty="0">
                <a:effectLst>
                  <a:outerShdw blurRad="38100" dist="38100" dir="2700000" algn="tl">
                    <a:srgbClr val="000000">
                      <a:alpha val="43137"/>
                    </a:srgbClr>
                  </a:outerShdw>
                </a:effectLst>
                <a:ea typeface="宋体" pitchFamily="2" charset="-122"/>
              </a:rPr>
              <a:t>  3    0</a:t>
            </a:r>
            <a:endParaRPr kumimoji="1" lang="en-US" altLang="zh-CN" sz="2400" dirty="0">
              <a:effectLst>
                <a:outerShdw blurRad="38100" dist="38100" dir="2700000" algn="tl">
                  <a:srgbClr val="000000">
                    <a:alpha val="43137"/>
                  </a:srgbClr>
                </a:outerShdw>
              </a:effectLst>
              <a:ea typeface="宋体" pitchFamily="2" charset="-122"/>
            </a:endParaRPr>
          </a:p>
        </p:txBody>
      </p:sp>
      <p:sp>
        <p:nvSpPr>
          <p:cNvPr id="440360" name="Line 40"/>
          <p:cNvSpPr>
            <a:spLocks noChangeShapeType="1"/>
          </p:cNvSpPr>
          <p:nvPr/>
        </p:nvSpPr>
        <p:spPr bwMode="auto">
          <a:xfrm>
            <a:off x="5718222" y="650886"/>
            <a:ext cx="0" cy="457200"/>
          </a:xfrm>
          <a:prstGeom prst="line">
            <a:avLst/>
          </a:prstGeom>
          <a:noFill/>
          <a:ln w="19050">
            <a:solidFill>
              <a:schemeClr val="tx1"/>
            </a:solidFill>
            <a:round/>
            <a:headEnd/>
            <a:tailEnd/>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440361" name="Line 41"/>
          <p:cNvSpPr>
            <a:spLocks noChangeShapeType="1"/>
          </p:cNvSpPr>
          <p:nvPr/>
        </p:nvSpPr>
        <p:spPr bwMode="auto">
          <a:xfrm>
            <a:off x="2482897" y="1489086"/>
            <a:ext cx="762000" cy="0"/>
          </a:xfrm>
          <a:prstGeom prst="line">
            <a:avLst/>
          </a:prstGeom>
          <a:noFill/>
          <a:ln w="28575">
            <a:solidFill>
              <a:schemeClr val="tx1"/>
            </a:solidFill>
            <a:round/>
            <a:headEnd type="none" w="sm" len="lg"/>
            <a:tailEnd type="stealth" w="lg" len="lg"/>
          </a:ln>
        </p:spPr>
        <p:txBody>
          <a:bodyPr wrap="none" anchor="ctr"/>
          <a:lstStyle/>
          <a:p>
            <a:endParaRPr lang="zh-CN" altLang="en-US">
              <a:solidFill>
                <a:schemeClr val="bg1"/>
              </a:solidFill>
            </a:endParaRPr>
          </a:p>
        </p:txBody>
      </p:sp>
      <p:sp>
        <p:nvSpPr>
          <p:cNvPr id="440362" name="Rectangle 42" descr="羊皮纸"/>
          <p:cNvSpPr>
            <a:spLocks noChangeArrowheads="1"/>
          </p:cNvSpPr>
          <p:nvPr/>
        </p:nvSpPr>
        <p:spPr bwMode="auto">
          <a:xfrm>
            <a:off x="3279822" y="1260486"/>
            <a:ext cx="1219200" cy="457200"/>
          </a:xfrm>
          <a:prstGeom prst="rect">
            <a:avLst/>
          </a:prstGeom>
          <a:noFill/>
          <a:ln w="19050">
            <a:solidFill>
              <a:schemeClr val="tx1"/>
            </a:solidFill>
            <a:miter lim="800000"/>
            <a:headEnd/>
            <a:tailEnd/>
          </a:ln>
          <a:effectLst/>
        </p:spPr>
        <p:txBody>
          <a:bodyPr wrap="none" anchor="ctr"/>
          <a:lstStyle/>
          <a:p>
            <a:pPr algn="l"/>
            <a:r>
              <a:rPr kumimoji="1" lang="en-US" altLang="zh-CN" sz="2800" b="1">
                <a:effectLst>
                  <a:outerShdw blurRad="38100" dist="38100" dir="2700000" algn="tl">
                    <a:srgbClr val="000000">
                      <a:alpha val="43137"/>
                    </a:srgbClr>
                  </a:outerShdw>
                </a:effectLst>
                <a:ea typeface="宋体" pitchFamily="2" charset="-122"/>
              </a:rPr>
              <a:t>  5</a:t>
            </a:r>
            <a:endParaRPr kumimoji="1" lang="en-US" altLang="zh-CN" sz="2400">
              <a:effectLst>
                <a:outerShdw blurRad="38100" dist="38100" dir="2700000" algn="tl">
                  <a:srgbClr val="000000">
                    <a:alpha val="43137"/>
                  </a:srgbClr>
                </a:outerShdw>
              </a:effectLst>
              <a:ea typeface="宋体" pitchFamily="2" charset="-122"/>
            </a:endParaRPr>
          </a:p>
        </p:txBody>
      </p:sp>
      <p:sp>
        <p:nvSpPr>
          <p:cNvPr id="440363" name="Line 43"/>
          <p:cNvSpPr>
            <a:spLocks noChangeShapeType="1"/>
          </p:cNvSpPr>
          <p:nvPr/>
        </p:nvSpPr>
        <p:spPr bwMode="auto">
          <a:xfrm>
            <a:off x="3965622" y="1260486"/>
            <a:ext cx="0" cy="457200"/>
          </a:xfrm>
          <a:prstGeom prst="line">
            <a:avLst/>
          </a:prstGeom>
          <a:noFill/>
          <a:ln w="19050">
            <a:solidFill>
              <a:schemeClr val="tx1"/>
            </a:solidFill>
            <a:round/>
            <a:headEnd/>
            <a:tailEnd/>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440364" name="Line 44"/>
          <p:cNvSpPr>
            <a:spLocks noChangeShapeType="1"/>
          </p:cNvSpPr>
          <p:nvPr/>
        </p:nvSpPr>
        <p:spPr bwMode="auto">
          <a:xfrm>
            <a:off x="2482897" y="2098686"/>
            <a:ext cx="762000" cy="0"/>
          </a:xfrm>
          <a:prstGeom prst="line">
            <a:avLst/>
          </a:prstGeom>
          <a:noFill/>
          <a:ln w="28575">
            <a:solidFill>
              <a:schemeClr val="tx1"/>
            </a:solidFill>
            <a:round/>
            <a:headEnd type="none" w="sm" len="lg"/>
            <a:tailEnd type="stealth" w="lg" len="lg"/>
          </a:ln>
        </p:spPr>
        <p:txBody>
          <a:bodyPr wrap="none" anchor="ctr"/>
          <a:lstStyle/>
          <a:p>
            <a:endParaRPr lang="zh-CN" altLang="en-US">
              <a:solidFill>
                <a:schemeClr val="bg1"/>
              </a:solidFill>
            </a:endParaRPr>
          </a:p>
        </p:txBody>
      </p:sp>
      <p:sp>
        <p:nvSpPr>
          <p:cNvPr id="440365" name="Line 45"/>
          <p:cNvSpPr>
            <a:spLocks noChangeShapeType="1"/>
          </p:cNvSpPr>
          <p:nvPr/>
        </p:nvSpPr>
        <p:spPr bwMode="auto">
          <a:xfrm>
            <a:off x="2482897" y="3317886"/>
            <a:ext cx="762000" cy="0"/>
          </a:xfrm>
          <a:prstGeom prst="line">
            <a:avLst/>
          </a:prstGeom>
          <a:noFill/>
          <a:ln w="28575">
            <a:solidFill>
              <a:schemeClr val="tx1"/>
            </a:solidFill>
            <a:round/>
            <a:headEnd type="none" w="sm" len="lg"/>
            <a:tailEnd type="stealth" w="lg" len="lg"/>
          </a:ln>
        </p:spPr>
        <p:txBody>
          <a:bodyPr wrap="none" anchor="ctr"/>
          <a:lstStyle/>
          <a:p>
            <a:endParaRPr lang="zh-CN" altLang="en-US">
              <a:solidFill>
                <a:schemeClr val="bg1"/>
              </a:solidFill>
            </a:endParaRPr>
          </a:p>
        </p:txBody>
      </p:sp>
      <p:sp>
        <p:nvSpPr>
          <p:cNvPr id="440366" name="Rectangle 46" descr="羊皮纸"/>
          <p:cNvSpPr>
            <a:spLocks noChangeArrowheads="1"/>
          </p:cNvSpPr>
          <p:nvPr/>
        </p:nvSpPr>
        <p:spPr bwMode="auto">
          <a:xfrm>
            <a:off x="3279822" y="1870086"/>
            <a:ext cx="1219200" cy="457200"/>
          </a:xfrm>
          <a:prstGeom prst="rect">
            <a:avLst/>
          </a:prstGeom>
          <a:noFill/>
          <a:ln w="19050">
            <a:solidFill>
              <a:schemeClr val="tx1"/>
            </a:solidFill>
            <a:miter lim="800000"/>
            <a:headEnd/>
            <a:tailEnd/>
          </a:ln>
          <a:effectLst/>
        </p:spPr>
        <p:txBody>
          <a:bodyPr wrap="none" anchor="ctr"/>
          <a:lstStyle/>
          <a:p>
            <a:pPr algn="l"/>
            <a:r>
              <a:rPr kumimoji="1" lang="en-US" altLang="zh-CN" sz="2800" b="1" dirty="0">
                <a:effectLst>
                  <a:outerShdw blurRad="38100" dist="38100" dir="2700000" algn="tl">
                    <a:srgbClr val="000000">
                      <a:alpha val="43137"/>
                    </a:srgbClr>
                  </a:outerShdw>
                </a:effectLst>
                <a:ea typeface="宋体" pitchFamily="2" charset="-122"/>
              </a:rPr>
              <a:t>  1</a:t>
            </a:r>
            <a:endParaRPr kumimoji="1" lang="en-US" altLang="zh-CN" sz="2400" dirty="0">
              <a:effectLst>
                <a:outerShdw blurRad="38100" dist="38100" dir="2700000" algn="tl">
                  <a:srgbClr val="000000">
                    <a:alpha val="43137"/>
                  </a:srgbClr>
                </a:outerShdw>
              </a:effectLst>
              <a:ea typeface="宋体" pitchFamily="2" charset="-122"/>
            </a:endParaRPr>
          </a:p>
        </p:txBody>
      </p:sp>
      <p:sp>
        <p:nvSpPr>
          <p:cNvPr id="440367" name="Rectangle 47" descr="羊皮纸"/>
          <p:cNvSpPr>
            <a:spLocks noChangeArrowheads="1"/>
          </p:cNvSpPr>
          <p:nvPr/>
        </p:nvSpPr>
        <p:spPr bwMode="auto">
          <a:xfrm>
            <a:off x="5032422" y="1870086"/>
            <a:ext cx="1219200" cy="457200"/>
          </a:xfrm>
          <a:prstGeom prst="rect">
            <a:avLst/>
          </a:prstGeom>
          <a:noFill/>
          <a:ln w="19050">
            <a:solidFill>
              <a:schemeClr val="tx1"/>
            </a:solidFill>
            <a:miter lim="800000"/>
            <a:headEnd/>
            <a:tailEnd/>
          </a:ln>
          <a:effectLst/>
        </p:spPr>
        <p:txBody>
          <a:bodyPr wrap="none" anchor="ctr"/>
          <a:lstStyle/>
          <a:p>
            <a:pPr algn="l"/>
            <a:r>
              <a:rPr kumimoji="1" lang="en-US" altLang="zh-CN" sz="2800" b="1">
                <a:effectLst>
                  <a:outerShdw blurRad="38100" dist="38100" dir="2700000" algn="tl">
                    <a:srgbClr val="000000">
                      <a:alpha val="43137"/>
                    </a:srgbClr>
                  </a:outerShdw>
                </a:effectLst>
                <a:ea typeface="宋体" pitchFamily="2" charset="-122"/>
              </a:rPr>
              <a:t>  5    0</a:t>
            </a:r>
            <a:endParaRPr kumimoji="1" lang="en-US" altLang="zh-CN" sz="2400">
              <a:effectLst>
                <a:outerShdw blurRad="38100" dist="38100" dir="2700000" algn="tl">
                  <a:srgbClr val="000000">
                    <a:alpha val="43137"/>
                  </a:srgbClr>
                </a:outerShdw>
              </a:effectLst>
              <a:ea typeface="宋体" pitchFamily="2" charset="-122"/>
            </a:endParaRPr>
          </a:p>
        </p:txBody>
      </p:sp>
      <p:sp>
        <p:nvSpPr>
          <p:cNvPr id="440368" name="Line 48"/>
          <p:cNvSpPr>
            <a:spLocks noChangeShapeType="1"/>
          </p:cNvSpPr>
          <p:nvPr/>
        </p:nvSpPr>
        <p:spPr bwMode="auto">
          <a:xfrm>
            <a:off x="3965622" y="1870086"/>
            <a:ext cx="0" cy="457200"/>
          </a:xfrm>
          <a:prstGeom prst="line">
            <a:avLst/>
          </a:prstGeom>
          <a:noFill/>
          <a:ln w="19050">
            <a:solidFill>
              <a:schemeClr val="tx1"/>
            </a:solidFill>
            <a:round/>
            <a:headEnd/>
            <a:tailEnd/>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440369" name="Line 49"/>
          <p:cNvSpPr>
            <a:spLocks noChangeShapeType="1"/>
          </p:cNvSpPr>
          <p:nvPr/>
        </p:nvSpPr>
        <p:spPr bwMode="auto">
          <a:xfrm>
            <a:off x="5718222" y="1870086"/>
            <a:ext cx="0" cy="457200"/>
          </a:xfrm>
          <a:prstGeom prst="line">
            <a:avLst/>
          </a:prstGeom>
          <a:noFill/>
          <a:ln w="19050">
            <a:solidFill>
              <a:schemeClr val="tx1"/>
            </a:solidFill>
            <a:round/>
            <a:headEnd/>
            <a:tailEnd/>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440370" name="Line 50" descr="羊皮纸"/>
          <p:cNvSpPr>
            <a:spLocks noChangeShapeType="1"/>
          </p:cNvSpPr>
          <p:nvPr/>
        </p:nvSpPr>
        <p:spPr bwMode="auto">
          <a:xfrm>
            <a:off x="4235497" y="2098686"/>
            <a:ext cx="762000" cy="0"/>
          </a:xfrm>
          <a:prstGeom prst="line">
            <a:avLst/>
          </a:prstGeom>
          <a:noFill/>
          <a:ln w="28575">
            <a:solidFill>
              <a:schemeClr val="tx1"/>
            </a:solidFill>
            <a:round/>
            <a:headEnd type="none" w="sm" len="lg"/>
            <a:tailEnd type="stealth" w="lg" len="lg"/>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440371" name="Rectangle 51" descr="羊皮纸"/>
          <p:cNvSpPr>
            <a:spLocks noChangeArrowheads="1"/>
          </p:cNvSpPr>
          <p:nvPr/>
        </p:nvSpPr>
        <p:spPr bwMode="auto">
          <a:xfrm>
            <a:off x="3279822" y="3089286"/>
            <a:ext cx="1219200" cy="457200"/>
          </a:xfrm>
          <a:prstGeom prst="rect">
            <a:avLst/>
          </a:prstGeom>
          <a:noFill/>
          <a:ln w="19050">
            <a:solidFill>
              <a:schemeClr val="tx1"/>
            </a:solidFill>
            <a:miter lim="800000"/>
            <a:headEnd/>
            <a:tailEnd/>
          </a:ln>
          <a:effectLst/>
        </p:spPr>
        <p:txBody>
          <a:bodyPr wrap="none" anchor="ctr"/>
          <a:lstStyle/>
          <a:p>
            <a:pPr algn="l"/>
            <a:r>
              <a:rPr kumimoji="1" lang="en-US" altLang="zh-CN" sz="2800" b="1">
                <a:effectLst>
                  <a:outerShdw blurRad="38100" dist="38100" dir="2700000" algn="tl">
                    <a:srgbClr val="000000">
                      <a:alpha val="43137"/>
                    </a:srgbClr>
                  </a:outerShdw>
                </a:effectLst>
                <a:ea typeface="宋体" pitchFamily="2" charset="-122"/>
              </a:rPr>
              <a:t>  0</a:t>
            </a:r>
            <a:endParaRPr kumimoji="1" lang="en-US" altLang="zh-CN" sz="2400">
              <a:effectLst>
                <a:outerShdw blurRad="38100" dist="38100" dir="2700000" algn="tl">
                  <a:srgbClr val="000000">
                    <a:alpha val="43137"/>
                  </a:srgbClr>
                </a:outerShdw>
              </a:effectLst>
              <a:ea typeface="宋体" pitchFamily="2" charset="-122"/>
            </a:endParaRPr>
          </a:p>
        </p:txBody>
      </p:sp>
      <p:sp>
        <p:nvSpPr>
          <p:cNvPr id="440372" name="Line 52"/>
          <p:cNvSpPr>
            <a:spLocks noChangeShapeType="1"/>
          </p:cNvSpPr>
          <p:nvPr/>
        </p:nvSpPr>
        <p:spPr bwMode="auto">
          <a:xfrm>
            <a:off x="3965622" y="3089286"/>
            <a:ext cx="0" cy="457200"/>
          </a:xfrm>
          <a:prstGeom prst="line">
            <a:avLst/>
          </a:prstGeom>
          <a:noFill/>
          <a:ln w="19050">
            <a:solidFill>
              <a:schemeClr val="tx1"/>
            </a:solidFill>
            <a:round/>
            <a:headEnd/>
            <a:tailEnd/>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440373" name="Line 53"/>
          <p:cNvSpPr>
            <a:spLocks noChangeShapeType="1"/>
          </p:cNvSpPr>
          <p:nvPr/>
        </p:nvSpPr>
        <p:spPr bwMode="auto">
          <a:xfrm>
            <a:off x="4235497" y="3317886"/>
            <a:ext cx="762000" cy="0"/>
          </a:xfrm>
          <a:prstGeom prst="line">
            <a:avLst/>
          </a:prstGeom>
          <a:noFill/>
          <a:ln w="28575">
            <a:solidFill>
              <a:schemeClr val="tx1"/>
            </a:solidFill>
            <a:round/>
            <a:headEnd type="none" w="sm" len="lg"/>
            <a:tailEnd type="stealth" w="lg" len="lg"/>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440374" name="Rectangle 54" descr="羊皮纸"/>
          <p:cNvSpPr>
            <a:spLocks noChangeArrowheads="1"/>
          </p:cNvSpPr>
          <p:nvPr/>
        </p:nvSpPr>
        <p:spPr bwMode="auto">
          <a:xfrm>
            <a:off x="5032422" y="3089286"/>
            <a:ext cx="1219200" cy="457200"/>
          </a:xfrm>
          <a:prstGeom prst="rect">
            <a:avLst/>
          </a:prstGeom>
          <a:noFill/>
          <a:ln w="19050">
            <a:solidFill>
              <a:schemeClr val="tx1"/>
            </a:solidFill>
            <a:miter lim="800000"/>
            <a:headEnd/>
            <a:tailEnd/>
          </a:ln>
          <a:effectLst/>
        </p:spPr>
        <p:txBody>
          <a:bodyPr wrap="none" anchor="ctr"/>
          <a:lstStyle/>
          <a:p>
            <a:pPr algn="l"/>
            <a:r>
              <a:rPr kumimoji="1" lang="en-US" altLang="zh-CN" sz="2800" b="1">
                <a:effectLst>
                  <a:outerShdw blurRad="38100" dist="38100" dir="2700000" algn="tl">
                    <a:srgbClr val="000000">
                      <a:alpha val="43137"/>
                    </a:srgbClr>
                  </a:outerShdw>
                </a:effectLst>
                <a:ea typeface="宋体" pitchFamily="2" charset="-122"/>
              </a:rPr>
              <a:t>  1</a:t>
            </a:r>
            <a:endParaRPr kumimoji="1" lang="en-US" altLang="zh-CN" sz="2400">
              <a:effectLst>
                <a:outerShdw blurRad="38100" dist="38100" dir="2700000" algn="tl">
                  <a:srgbClr val="000000">
                    <a:alpha val="43137"/>
                  </a:srgbClr>
                </a:outerShdw>
              </a:effectLst>
              <a:ea typeface="宋体" pitchFamily="2" charset="-122"/>
            </a:endParaRPr>
          </a:p>
        </p:txBody>
      </p:sp>
      <p:sp>
        <p:nvSpPr>
          <p:cNvPr id="440375" name="Line 55"/>
          <p:cNvSpPr>
            <a:spLocks noChangeShapeType="1"/>
          </p:cNvSpPr>
          <p:nvPr/>
        </p:nvSpPr>
        <p:spPr bwMode="auto">
          <a:xfrm>
            <a:off x="5718222" y="3089286"/>
            <a:ext cx="0" cy="457200"/>
          </a:xfrm>
          <a:prstGeom prst="line">
            <a:avLst/>
          </a:prstGeom>
          <a:noFill/>
          <a:ln w="19050">
            <a:solidFill>
              <a:schemeClr val="tx1"/>
            </a:solidFill>
            <a:round/>
            <a:headEnd/>
            <a:tailEnd/>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440376" name="Line 56"/>
          <p:cNvSpPr>
            <a:spLocks noChangeShapeType="1"/>
          </p:cNvSpPr>
          <p:nvPr/>
        </p:nvSpPr>
        <p:spPr bwMode="auto">
          <a:xfrm>
            <a:off x="5988097" y="3317886"/>
            <a:ext cx="762000" cy="0"/>
          </a:xfrm>
          <a:prstGeom prst="line">
            <a:avLst/>
          </a:prstGeom>
          <a:noFill/>
          <a:ln w="28575">
            <a:solidFill>
              <a:schemeClr val="tx1"/>
            </a:solidFill>
            <a:round/>
            <a:headEnd type="none" w="sm" len="lg"/>
            <a:tailEnd type="stealth" w="lg" len="lg"/>
          </a:ln>
        </p:spPr>
        <p:txBody>
          <a:bodyPr wrap="none" anchor="ctr"/>
          <a:lstStyle/>
          <a:p>
            <a:endParaRPr lang="zh-CN" altLang="en-US">
              <a:effectLst>
                <a:outerShdw blurRad="38100" dist="38100" dir="2700000" algn="tl">
                  <a:srgbClr val="000000">
                    <a:alpha val="43137"/>
                  </a:srgbClr>
                </a:outerShdw>
              </a:effectLst>
            </a:endParaRPr>
          </a:p>
        </p:txBody>
      </p:sp>
      <p:sp>
        <p:nvSpPr>
          <p:cNvPr id="440377" name="Rectangle 57" descr="羊皮纸"/>
          <p:cNvSpPr>
            <a:spLocks noChangeArrowheads="1"/>
          </p:cNvSpPr>
          <p:nvPr/>
        </p:nvSpPr>
        <p:spPr bwMode="auto">
          <a:xfrm>
            <a:off x="6785022" y="3089286"/>
            <a:ext cx="1219200" cy="457200"/>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l"/>
            <a:r>
              <a:rPr kumimoji="1" lang="en-US" altLang="zh-CN" sz="2800" b="1" dirty="0">
                <a:ea typeface="宋体" pitchFamily="2" charset="-122"/>
              </a:rPr>
              <a:t>  5    0</a:t>
            </a:r>
            <a:endParaRPr kumimoji="1" lang="en-US" altLang="zh-CN" sz="2400" dirty="0">
              <a:ea typeface="宋体" pitchFamily="2" charset="-122"/>
            </a:endParaRPr>
          </a:p>
        </p:txBody>
      </p:sp>
      <p:sp>
        <p:nvSpPr>
          <p:cNvPr id="440378" name="Line 58"/>
          <p:cNvSpPr>
            <a:spLocks noChangeShapeType="1"/>
          </p:cNvSpPr>
          <p:nvPr/>
        </p:nvSpPr>
        <p:spPr bwMode="auto">
          <a:xfrm>
            <a:off x="7470822" y="3089286"/>
            <a:ext cx="0" cy="457200"/>
          </a:xfrm>
          <a:prstGeom prst="line">
            <a:avLst/>
          </a:prstGeom>
          <a:noFill/>
          <a:ln w="19050">
            <a:solidFill>
              <a:schemeClr val="tx1"/>
            </a:solidFill>
            <a:round/>
            <a:headEnd/>
            <a:tailEnd/>
          </a:ln>
        </p:spPr>
        <p:txBody>
          <a:bodyPr wrap="none" anchor="ctr"/>
          <a:lstStyle/>
          <a:p>
            <a:endParaRPr lang="zh-CN" altLang="en-US">
              <a:effectLst>
                <a:outerShdw blurRad="38100" dist="38100" dir="2700000" algn="tl">
                  <a:srgbClr val="000000">
                    <a:alpha val="43137"/>
                  </a:srgbClr>
                </a:outerShdw>
              </a:effectLst>
            </a:endParaRPr>
          </a:p>
        </p:txBody>
      </p:sp>
      <p:sp>
        <p:nvSpPr>
          <p:cNvPr id="65" name="灯片编号占位符 64"/>
          <p:cNvSpPr>
            <a:spLocks noGrp="1"/>
          </p:cNvSpPr>
          <p:nvPr>
            <p:ph type="sldNum" sz="quarter" idx="12"/>
          </p:nvPr>
        </p:nvSpPr>
        <p:spPr/>
        <p:txBody>
          <a:bodyPr/>
          <a:lstStyle/>
          <a:p>
            <a:fld id="{4D383CEF-7435-4F5E-B139-BD952416C33C}" type="slidenum">
              <a:rPr lang="en-US" altLang="zh-CN" smtClean="0"/>
              <a:pPr/>
              <a:t>52</a:t>
            </a:fld>
            <a:endParaRPr lang="en-US" altLang="zh-CN" dirty="0"/>
          </a:p>
        </p:txBody>
      </p:sp>
      <p:sp>
        <p:nvSpPr>
          <p:cNvPr id="61" name="矩形 60"/>
          <p:cNvSpPr/>
          <p:nvPr/>
        </p:nvSpPr>
        <p:spPr>
          <a:xfrm>
            <a:off x="6580215" y="-39735"/>
            <a:ext cx="2563786" cy="2677656"/>
          </a:xfrm>
          <a:prstGeom prst="rect">
            <a:avLst/>
          </a:prstGeom>
        </p:spPr>
        <p:txBody>
          <a:bodyPr wrap="square">
            <a:spAutoFit/>
          </a:bodyPr>
          <a:lstStyle/>
          <a:p>
            <a:pPr algn="just">
              <a:buClr>
                <a:srgbClr val="800080"/>
              </a:buClr>
              <a:buSzPct val="50000"/>
            </a:pPr>
            <a:r>
              <a:rPr lang="zh-CN" altLang="en-US" sz="2800" b="1" dirty="0" smtClean="0"/>
              <a:t>在邻接表中增设数组</a:t>
            </a:r>
            <a:r>
              <a:rPr lang="en-US" altLang="zh-CN" sz="2800" dirty="0" err="1" smtClean="0"/>
              <a:t>indegree</a:t>
            </a:r>
            <a:r>
              <a:rPr lang="zh-CN" altLang="en-US" sz="2800" b="1" dirty="0" smtClean="0"/>
              <a:t>，记录各顶点入度。入度为零的顶点即无前驱顶点。</a:t>
            </a:r>
            <a:endParaRPr lang="zh-CN" altLang="en-US" sz="2800" b="1" dirty="0"/>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D383CEF-7435-4F5E-B139-BD952416C33C}" type="slidenum">
              <a:rPr lang="en-US" altLang="zh-CN" smtClean="0"/>
              <a:pPr/>
              <a:t>53</a:t>
            </a:fld>
            <a:endParaRPr lang="en-US" altLang="zh-CN" dirty="0"/>
          </a:p>
        </p:txBody>
      </p:sp>
      <p:sp>
        <p:nvSpPr>
          <p:cNvPr id="3" name="矩形 2"/>
          <p:cNvSpPr/>
          <p:nvPr/>
        </p:nvSpPr>
        <p:spPr>
          <a:xfrm>
            <a:off x="7875" y="-39735"/>
            <a:ext cx="9136125" cy="6986528"/>
          </a:xfrm>
          <a:prstGeom prst="rect">
            <a:avLst/>
          </a:prstGeom>
        </p:spPr>
        <p:txBody>
          <a:bodyPr wrap="square">
            <a:spAutoFit/>
          </a:bodyPr>
          <a:lstStyle/>
          <a:p>
            <a:pPr algn="just"/>
            <a:r>
              <a:rPr lang="en-US" altLang="zh-CN" sz="2400" dirty="0" smtClean="0"/>
              <a:t>Status </a:t>
            </a:r>
            <a:r>
              <a:rPr lang="en-US" altLang="zh-CN" sz="2400" dirty="0" err="1" smtClean="0"/>
              <a:t>TopologicalSort</a:t>
            </a:r>
            <a:r>
              <a:rPr lang="en-US" altLang="zh-CN" sz="2400" dirty="0" smtClean="0"/>
              <a:t>(</a:t>
            </a:r>
            <a:r>
              <a:rPr lang="en-US" altLang="zh-CN" sz="2400" dirty="0" err="1" smtClean="0"/>
              <a:t>ALGraph</a:t>
            </a:r>
            <a:r>
              <a:rPr lang="en-US" altLang="zh-CN" sz="2400" dirty="0" smtClean="0"/>
              <a:t> G) {  // </a:t>
            </a:r>
            <a:r>
              <a:rPr lang="zh-CN" altLang="en-US" sz="2400" dirty="0" smtClean="0"/>
              <a:t>算法</a:t>
            </a:r>
            <a:r>
              <a:rPr lang="en-US" altLang="zh-CN" sz="2400" dirty="0" smtClean="0"/>
              <a:t>7.12</a:t>
            </a:r>
          </a:p>
          <a:p>
            <a:pPr algn="just"/>
            <a:r>
              <a:rPr lang="en-US" altLang="zh-CN" sz="2000" dirty="0" smtClean="0"/>
              <a:t>  // </a:t>
            </a:r>
            <a:r>
              <a:rPr lang="zh-CN" altLang="en-US" sz="2000" dirty="0" smtClean="0"/>
              <a:t>有向图</a:t>
            </a:r>
            <a:r>
              <a:rPr lang="en-US" altLang="zh-CN" sz="2000" dirty="0" smtClean="0"/>
              <a:t>G</a:t>
            </a:r>
            <a:r>
              <a:rPr lang="zh-CN" altLang="en-US" sz="2000" dirty="0" smtClean="0"/>
              <a:t>采用邻接表存储结构。</a:t>
            </a:r>
          </a:p>
          <a:p>
            <a:pPr algn="just"/>
            <a:r>
              <a:rPr lang="zh-CN" altLang="en-US" sz="2000" dirty="0" smtClean="0"/>
              <a:t>  </a:t>
            </a:r>
            <a:r>
              <a:rPr lang="en-US" altLang="zh-CN" sz="2000" dirty="0" smtClean="0"/>
              <a:t>// </a:t>
            </a:r>
            <a:r>
              <a:rPr lang="zh-CN" altLang="en-US" sz="2000" dirty="0" smtClean="0"/>
              <a:t>若</a:t>
            </a:r>
            <a:r>
              <a:rPr lang="en-US" altLang="zh-CN" sz="2000" dirty="0" smtClean="0"/>
              <a:t>G</a:t>
            </a:r>
            <a:r>
              <a:rPr lang="zh-CN" altLang="en-US" sz="2000" dirty="0" smtClean="0"/>
              <a:t>无回路，则输出</a:t>
            </a:r>
            <a:r>
              <a:rPr lang="en-US" altLang="zh-CN" sz="2000" dirty="0" smtClean="0"/>
              <a:t>G</a:t>
            </a:r>
            <a:r>
              <a:rPr lang="zh-CN" altLang="en-US" sz="2000" dirty="0" smtClean="0"/>
              <a:t>的顶点的一个拓扑序列并返回</a:t>
            </a:r>
            <a:r>
              <a:rPr lang="en-US" altLang="zh-CN" sz="2000" dirty="0" smtClean="0"/>
              <a:t>OK</a:t>
            </a:r>
            <a:r>
              <a:rPr lang="zh-CN" altLang="en-US" sz="2000" dirty="0" smtClean="0"/>
              <a:t>，否则</a:t>
            </a:r>
            <a:r>
              <a:rPr lang="en-US" altLang="zh-CN" sz="2000" dirty="0" smtClean="0"/>
              <a:t>ERROR</a:t>
            </a:r>
            <a:r>
              <a:rPr lang="zh-CN" altLang="en-US" sz="2000" dirty="0" smtClean="0"/>
              <a:t>。</a:t>
            </a:r>
          </a:p>
          <a:p>
            <a:pPr algn="just"/>
            <a:r>
              <a:rPr lang="en-US" altLang="zh-CN" sz="2400" dirty="0" smtClean="0"/>
              <a:t>  </a:t>
            </a:r>
            <a:r>
              <a:rPr lang="en-US" altLang="zh-CN" sz="2400" dirty="0" err="1" smtClean="0"/>
              <a:t>FindInDegree</a:t>
            </a:r>
            <a:r>
              <a:rPr lang="en-US" altLang="zh-CN" sz="2400" dirty="0" smtClean="0"/>
              <a:t>(G, </a:t>
            </a:r>
            <a:r>
              <a:rPr lang="en-US" altLang="zh-CN" sz="2400" dirty="0" err="1" smtClean="0"/>
              <a:t>indegree</a:t>
            </a:r>
            <a:r>
              <a:rPr lang="en-US" altLang="zh-CN" sz="2400" dirty="0" smtClean="0"/>
              <a:t>);   // </a:t>
            </a:r>
            <a:r>
              <a:rPr lang="zh-CN" altLang="en-US" sz="2400" dirty="0" smtClean="0"/>
              <a:t>对各顶点求入度</a:t>
            </a:r>
            <a:r>
              <a:rPr lang="en-US" altLang="zh-CN" sz="2400" dirty="0" err="1" smtClean="0"/>
              <a:t>indegree</a:t>
            </a:r>
            <a:r>
              <a:rPr lang="en-US" altLang="zh-CN" sz="2400" dirty="0" smtClean="0"/>
              <a:t>[0..vernum-1]</a:t>
            </a:r>
          </a:p>
          <a:p>
            <a:pPr algn="just"/>
            <a:r>
              <a:rPr lang="en-US" altLang="zh-CN" sz="2400" dirty="0" smtClean="0"/>
              <a:t>  </a:t>
            </a:r>
            <a:r>
              <a:rPr lang="en-US" altLang="zh-CN" sz="2400" dirty="0" err="1" smtClean="0"/>
              <a:t>InitStack</a:t>
            </a:r>
            <a:r>
              <a:rPr lang="en-US" altLang="zh-CN" sz="2400" dirty="0" smtClean="0"/>
              <a:t>(S);</a:t>
            </a:r>
          </a:p>
          <a:p>
            <a:pPr algn="just"/>
            <a:r>
              <a:rPr lang="en-US" altLang="zh-CN" sz="2400" dirty="0" smtClean="0"/>
              <a:t>  for (</a:t>
            </a:r>
            <a:r>
              <a:rPr lang="en-US" altLang="zh-CN" sz="2400" dirty="0" err="1" smtClean="0"/>
              <a:t>i</a:t>
            </a:r>
            <a:r>
              <a:rPr lang="en-US" altLang="zh-CN" sz="2400" dirty="0" smtClean="0"/>
              <a:t>=0; </a:t>
            </a:r>
            <a:r>
              <a:rPr lang="en-US" altLang="zh-CN" sz="2400" dirty="0" err="1" smtClean="0"/>
              <a:t>i</a:t>
            </a:r>
            <a:r>
              <a:rPr lang="en-US" altLang="zh-CN" sz="2400" dirty="0" smtClean="0"/>
              <a:t>&lt;</a:t>
            </a:r>
            <a:r>
              <a:rPr lang="en-US" altLang="zh-CN" sz="2400" dirty="0" err="1" smtClean="0"/>
              <a:t>G.vexnum</a:t>
            </a:r>
            <a:r>
              <a:rPr lang="en-US" altLang="zh-CN" sz="2400" dirty="0" smtClean="0"/>
              <a:t>; ++</a:t>
            </a:r>
            <a:r>
              <a:rPr lang="en-US" altLang="zh-CN" sz="2400" dirty="0" err="1" smtClean="0"/>
              <a:t>i</a:t>
            </a:r>
            <a:r>
              <a:rPr lang="en-US" altLang="zh-CN" sz="2400" dirty="0" smtClean="0"/>
              <a:t>)       // </a:t>
            </a:r>
            <a:r>
              <a:rPr lang="zh-CN" altLang="en-US" sz="2400" dirty="0" smtClean="0"/>
              <a:t>建零入度顶点栈</a:t>
            </a:r>
            <a:r>
              <a:rPr lang="en-US" altLang="zh-CN" sz="2400" dirty="0" smtClean="0"/>
              <a:t>S</a:t>
            </a:r>
          </a:p>
          <a:p>
            <a:pPr algn="just"/>
            <a:r>
              <a:rPr lang="en-US" altLang="zh-CN" sz="2400" dirty="0" smtClean="0"/>
              <a:t>    if (!</a:t>
            </a:r>
            <a:r>
              <a:rPr lang="en-US" altLang="zh-CN" sz="2400" dirty="0" err="1" smtClean="0"/>
              <a:t>indegree</a:t>
            </a:r>
            <a:r>
              <a:rPr lang="en-US" altLang="zh-CN" sz="2400" dirty="0" smtClean="0"/>
              <a:t>[</a:t>
            </a:r>
            <a:r>
              <a:rPr lang="en-US" altLang="zh-CN" sz="2400" dirty="0" err="1" smtClean="0"/>
              <a:t>i</a:t>
            </a:r>
            <a:r>
              <a:rPr lang="en-US" altLang="zh-CN" sz="2400" dirty="0" smtClean="0"/>
              <a:t>]) Push(S, </a:t>
            </a:r>
            <a:r>
              <a:rPr lang="en-US" altLang="zh-CN" sz="2400" dirty="0" err="1" smtClean="0"/>
              <a:t>i</a:t>
            </a:r>
            <a:r>
              <a:rPr lang="en-US" altLang="zh-CN" sz="2400" dirty="0" smtClean="0"/>
              <a:t>);  // </a:t>
            </a:r>
            <a:r>
              <a:rPr lang="zh-CN" altLang="en-US" sz="2400" dirty="0" smtClean="0"/>
              <a:t>入度为</a:t>
            </a:r>
            <a:r>
              <a:rPr lang="en-US" altLang="zh-CN" sz="2400" dirty="0" smtClean="0"/>
              <a:t>0</a:t>
            </a:r>
            <a:r>
              <a:rPr lang="zh-CN" altLang="en-US" sz="2400" dirty="0" smtClean="0"/>
              <a:t>者进栈</a:t>
            </a:r>
          </a:p>
          <a:p>
            <a:pPr algn="just"/>
            <a:r>
              <a:rPr lang="zh-CN" altLang="en-US" sz="2400" dirty="0" smtClean="0"/>
              <a:t>  </a:t>
            </a:r>
            <a:r>
              <a:rPr lang="en-US" altLang="zh-CN" sz="2400" dirty="0" smtClean="0"/>
              <a:t>count = 0;                       // </a:t>
            </a:r>
            <a:r>
              <a:rPr lang="zh-CN" altLang="en-US" sz="2400" dirty="0" smtClean="0"/>
              <a:t>对输出顶点计数</a:t>
            </a:r>
          </a:p>
          <a:p>
            <a:pPr algn="just"/>
            <a:r>
              <a:rPr lang="zh-CN" altLang="en-US" sz="2400" dirty="0" smtClean="0"/>
              <a:t>  </a:t>
            </a:r>
            <a:r>
              <a:rPr lang="en-US" altLang="zh-CN" sz="2400" dirty="0" smtClean="0"/>
              <a:t>while (!</a:t>
            </a:r>
            <a:r>
              <a:rPr lang="en-US" altLang="zh-CN" sz="2400" dirty="0" err="1" smtClean="0"/>
              <a:t>StackEmpty</a:t>
            </a:r>
            <a:r>
              <a:rPr lang="en-US" altLang="zh-CN" sz="2400" dirty="0" smtClean="0"/>
              <a:t>(S)) {</a:t>
            </a:r>
          </a:p>
          <a:p>
            <a:pPr algn="just"/>
            <a:r>
              <a:rPr lang="en-US" altLang="zh-CN" sz="2400" dirty="0" smtClean="0"/>
              <a:t>    Pop(S, </a:t>
            </a:r>
            <a:r>
              <a:rPr lang="en-US" altLang="zh-CN" sz="2400" dirty="0" err="1" smtClean="0"/>
              <a:t>i</a:t>
            </a:r>
            <a:r>
              <a:rPr lang="en-US" altLang="zh-CN" sz="2400" dirty="0" smtClean="0"/>
              <a:t>); </a:t>
            </a:r>
          </a:p>
          <a:p>
            <a:pPr algn="just"/>
            <a:r>
              <a:rPr lang="en-US" altLang="zh-CN" sz="2400" dirty="0" smtClean="0"/>
              <a:t>    </a:t>
            </a:r>
            <a:r>
              <a:rPr lang="en-US" altLang="zh-CN" sz="2400" dirty="0" err="1" smtClean="0"/>
              <a:t>printf</a:t>
            </a:r>
            <a:r>
              <a:rPr lang="en-US" altLang="zh-CN" sz="2400" dirty="0" smtClean="0"/>
              <a:t>(</a:t>
            </a:r>
            <a:r>
              <a:rPr lang="en-US" altLang="zh-CN" sz="2400" dirty="0" err="1" smtClean="0"/>
              <a:t>i</a:t>
            </a:r>
            <a:r>
              <a:rPr lang="en-US" altLang="zh-CN" sz="2400" dirty="0" smtClean="0"/>
              <a:t>, </a:t>
            </a:r>
            <a:r>
              <a:rPr lang="en-US" altLang="zh-CN" sz="2400" dirty="0" err="1" smtClean="0"/>
              <a:t>G.vertices</a:t>
            </a:r>
            <a:r>
              <a:rPr lang="en-US" altLang="zh-CN" sz="2400" dirty="0" smtClean="0"/>
              <a:t>[</a:t>
            </a:r>
            <a:r>
              <a:rPr lang="en-US" altLang="zh-CN" sz="2400" dirty="0" err="1" smtClean="0"/>
              <a:t>i</a:t>
            </a:r>
            <a:r>
              <a:rPr lang="en-US" altLang="zh-CN" sz="2400" dirty="0" smtClean="0"/>
              <a:t>].data);  ++count;  // </a:t>
            </a:r>
            <a:r>
              <a:rPr lang="zh-CN" altLang="en-US" sz="2400" dirty="0" smtClean="0"/>
              <a:t>输出</a:t>
            </a:r>
            <a:r>
              <a:rPr lang="en-US" altLang="zh-CN" sz="2400" dirty="0" err="1" smtClean="0"/>
              <a:t>i</a:t>
            </a:r>
            <a:r>
              <a:rPr lang="zh-CN" altLang="en-US" sz="2400" dirty="0" smtClean="0"/>
              <a:t>号顶点并计数</a:t>
            </a:r>
          </a:p>
          <a:p>
            <a:pPr algn="just"/>
            <a:r>
              <a:rPr lang="zh-CN" altLang="en-US" sz="2400" dirty="0" smtClean="0"/>
              <a:t>    </a:t>
            </a:r>
            <a:r>
              <a:rPr lang="en-US" altLang="zh-CN" sz="2400" dirty="0" smtClean="0"/>
              <a:t>for (p=</a:t>
            </a:r>
            <a:r>
              <a:rPr lang="en-US" altLang="zh-CN" sz="2400" dirty="0" err="1" smtClean="0"/>
              <a:t>G.vertices</a:t>
            </a:r>
            <a:r>
              <a:rPr lang="en-US" altLang="zh-CN" sz="2400" dirty="0" smtClean="0"/>
              <a:t>[</a:t>
            </a:r>
            <a:r>
              <a:rPr lang="en-US" altLang="zh-CN" sz="2400" dirty="0" err="1" smtClean="0"/>
              <a:t>i</a:t>
            </a:r>
            <a:r>
              <a:rPr lang="en-US" altLang="zh-CN" sz="2400" dirty="0" smtClean="0"/>
              <a:t>].</a:t>
            </a:r>
            <a:r>
              <a:rPr lang="en-US" altLang="zh-CN" sz="2400" dirty="0" err="1" smtClean="0"/>
              <a:t>firstarc</a:t>
            </a:r>
            <a:r>
              <a:rPr lang="en-US" altLang="zh-CN" sz="2400" dirty="0" smtClean="0"/>
              <a:t>;  p;  p=p-&gt;</a:t>
            </a:r>
            <a:r>
              <a:rPr lang="en-US" altLang="zh-CN" sz="2400" dirty="0" err="1" smtClean="0"/>
              <a:t>nextarc</a:t>
            </a:r>
            <a:r>
              <a:rPr lang="en-US" altLang="zh-CN" sz="2400" dirty="0" smtClean="0"/>
              <a:t>) {</a:t>
            </a:r>
          </a:p>
          <a:p>
            <a:pPr algn="just"/>
            <a:r>
              <a:rPr lang="en-US" altLang="zh-CN" sz="2400" dirty="0" smtClean="0"/>
              <a:t>      k = p-&gt;</a:t>
            </a:r>
            <a:r>
              <a:rPr lang="en-US" altLang="zh-CN" sz="2400" dirty="0" err="1" smtClean="0"/>
              <a:t>adjvex</a:t>
            </a:r>
            <a:r>
              <a:rPr lang="en-US" altLang="zh-CN" sz="2400" dirty="0" smtClean="0"/>
              <a:t>;               // </a:t>
            </a:r>
            <a:r>
              <a:rPr lang="zh-CN" altLang="en-US" sz="2400" dirty="0" smtClean="0"/>
              <a:t>对</a:t>
            </a:r>
            <a:r>
              <a:rPr lang="en-US" altLang="zh-CN" sz="2400" dirty="0" err="1" smtClean="0"/>
              <a:t>i</a:t>
            </a:r>
            <a:r>
              <a:rPr lang="zh-CN" altLang="en-US" sz="2400" dirty="0" smtClean="0"/>
              <a:t>号顶点的每个邻接点的入度减</a:t>
            </a:r>
            <a:r>
              <a:rPr lang="en-US" altLang="zh-CN" sz="2400" dirty="0" smtClean="0"/>
              <a:t>1</a:t>
            </a:r>
          </a:p>
          <a:p>
            <a:pPr algn="just"/>
            <a:r>
              <a:rPr lang="en-US" altLang="zh-CN" sz="2400" dirty="0" smtClean="0"/>
              <a:t>      if (!(--</a:t>
            </a:r>
            <a:r>
              <a:rPr lang="en-US" altLang="zh-CN" sz="2400" dirty="0" err="1" smtClean="0"/>
              <a:t>indegree</a:t>
            </a:r>
            <a:r>
              <a:rPr lang="en-US" altLang="zh-CN" sz="2400" dirty="0" smtClean="0"/>
              <a:t>[k])) Push(S, k);  // </a:t>
            </a:r>
            <a:r>
              <a:rPr lang="zh-CN" altLang="en-US" sz="2400" dirty="0" smtClean="0"/>
              <a:t>若入度减为</a:t>
            </a:r>
            <a:r>
              <a:rPr lang="en-US" altLang="zh-CN" sz="2400" dirty="0" smtClean="0"/>
              <a:t>0</a:t>
            </a:r>
            <a:r>
              <a:rPr lang="zh-CN" altLang="en-US" sz="2400" dirty="0" smtClean="0"/>
              <a:t>，则入栈</a:t>
            </a:r>
          </a:p>
          <a:p>
            <a:pPr algn="just"/>
            <a:r>
              <a:rPr lang="zh-CN" altLang="en-US" sz="2400" dirty="0" smtClean="0"/>
              <a:t>    </a:t>
            </a:r>
            <a:r>
              <a:rPr lang="en-US" altLang="zh-CN" sz="2400" dirty="0" smtClean="0"/>
              <a:t>}</a:t>
            </a:r>
          </a:p>
          <a:p>
            <a:pPr algn="just"/>
            <a:r>
              <a:rPr lang="en-US" altLang="zh-CN" sz="2400" dirty="0" smtClean="0"/>
              <a:t>  }</a:t>
            </a:r>
          </a:p>
          <a:p>
            <a:pPr algn="just"/>
            <a:r>
              <a:rPr lang="en-US" altLang="zh-CN" sz="2400" dirty="0" smtClean="0"/>
              <a:t>  if (count&lt;</a:t>
            </a:r>
            <a:r>
              <a:rPr lang="en-US" altLang="zh-CN" sz="2400" dirty="0" err="1" smtClean="0"/>
              <a:t>G.vexnum</a:t>
            </a:r>
            <a:r>
              <a:rPr lang="en-US" altLang="zh-CN" sz="2400" dirty="0" smtClean="0"/>
              <a:t>) return ERROR;      // </a:t>
            </a:r>
            <a:r>
              <a:rPr lang="zh-CN" altLang="en-US" sz="2400" dirty="0" smtClean="0"/>
              <a:t>该有向图有回路</a:t>
            </a:r>
          </a:p>
          <a:p>
            <a:pPr algn="just"/>
            <a:r>
              <a:rPr lang="zh-CN" altLang="en-US" sz="2400" dirty="0" smtClean="0"/>
              <a:t>  </a:t>
            </a:r>
            <a:r>
              <a:rPr lang="en-US" altLang="zh-CN" sz="2400" dirty="0" smtClean="0"/>
              <a:t>else return OK;</a:t>
            </a:r>
          </a:p>
          <a:p>
            <a:pPr algn="just"/>
            <a:r>
              <a:rPr lang="en-US" altLang="zh-CN" sz="2400" dirty="0" smtClean="0"/>
              <a:t>} // </a:t>
            </a:r>
            <a:r>
              <a:rPr lang="en-US" altLang="zh-CN" sz="2400" dirty="0" err="1" smtClean="0"/>
              <a:t>TopologicalSort</a:t>
            </a:r>
            <a:endParaRPr lang="zh-CN" altLang="en-US" sz="2400" dirty="0"/>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idx="1"/>
          </p:nvPr>
        </p:nvSpPr>
        <p:spPr>
          <a:xfrm>
            <a:off x="457200" y="152400"/>
            <a:ext cx="8610600" cy="2346325"/>
          </a:xfrm>
        </p:spPr>
        <p:txBody>
          <a:bodyPr/>
          <a:lstStyle/>
          <a:p>
            <a:pPr>
              <a:lnSpc>
                <a:spcPct val="105000"/>
              </a:lnSpc>
              <a:spcBef>
                <a:spcPct val="0"/>
              </a:spcBef>
              <a:buClr>
                <a:srgbClr val="CC3300"/>
              </a:buClr>
              <a:buFont typeface="Wingdings" pitchFamily="2" charset="2"/>
              <a:buNone/>
            </a:pPr>
            <a:r>
              <a:rPr lang="en-US" altLang="zh-CN" sz="4000" b="1">
                <a:solidFill>
                  <a:srgbClr val="CC3300"/>
                </a:solidFill>
                <a:ea typeface="仿宋_GB2312" pitchFamily="49" charset="-122"/>
              </a:rPr>
              <a:t>	</a:t>
            </a:r>
            <a:endParaRPr lang="en-US" altLang="zh-CN" sz="3600" b="1">
              <a:effectLst>
                <a:outerShdw blurRad="38100" dist="38100" dir="2700000" algn="tl">
                  <a:srgbClr val="C0C0C0"/>
                </a:outerShdw>
              </a:effectLst>
              <a:ea typeface="仿宋_GB2312" pitchFamily="49" charset="-122"/>
            </a:endParaRPr>
          </a:p>
        </p:txBody>
      </p:sp>
      <p:sp>
        <p:nvSpPr>
          <p:cNvPr id="449539" name="Rectangle 3"/>
          <p:cNvSpPr>
            <a:spLocks noChangeArrowheads="1"/>
          </p:cNvSpPr>
          <p:nvPr/>
        </p:nvSpPr>
        <p:spPr bwMode="auto">
          <a:xfrm>
            <a:off x="482544" y="325395"/>
            <a:ext cx="8083550" cy="5581650"/>
          </a:xfrm>
          <a:prstGeom prst="rect">
            <a:avLst/>
          </a:prstGeom>
          <a:noFill/>
          <a:ln w="9525">
            <a:noFill/>
            <a:miter lim="800000"/>
            <a:headEnd/>
            <a:tailEnd/>
          </a:ln>
          <a:effectLst/>
        </p:spPr>
        <p:txBody>
          <a:bodyPr lIns="92075" tIns="46038" rIns="92075" bIns="46038"/>
          <a:lstStyle/>
          <a:p>
            <a:pPr marL="342900" indent="-342900" algn="just">
              <a:spcBef>
                <a:spcPct val="20000"/>
              </a:spcBef>
              <a:buClr>
                <a:schemeClr val="tx1"/>
              </a:buClr>
              <a:buSzPct val="50000"/>
              <a:buFont typeface="Wingdings" pitchFamily="2" charset="2"/>
              <a:buChar char="n"/>
            </a:pPr>
            <a:r>
              <a:rPr lang="zh-CN" altLang="en-US" sz="3000" b="1" dirty="0"/>
              <a:t>分析此拓扑排序算法可知，如果</a:t>
            </a:r>
            <a:r>
              <a:rPr lang="en-US" altLang="zh-CN" sz="3000" b="1" dirty="0"/>
              <a:t>AOV</a:t>
            </a:r>
            <a:r>
              <a:rPr lang="zh-CN" altLang="en-US" sz="3000" b="1" dirty="0"/>
              <a:t>网络有</a:t>
            </a:r>
            <a:r>
              <a:rPr lang="en-US" altLang="zh-CN" sz="3000" b="1" i="1" dirty="0"/>
              <a:t>n</a:t>
            </a:r>
            <a:r>
              <a:rPr lang="zh-CN" altLang="en-US" sz="3000" b="1" dirty="0"/>
              <a:t>个顶点，</a:t>
            </a:r>
            <a:r>
              <a:rPr lang="en-US" altLang="zh-CN" sz="3000" b="1" i="1" dirty="0"/>
              <a:t>e</a:t>
            </a:r>
            <a:r>
              <a:rPr lang="zh-CN" altLang="en-US" sz="3000" b="1" dirty="0"/>
              <a:t>条边，在拓扑排序的过程中，搜索入度为零的顶点，建立链式栈所需要的时间是</a:t>
            </a:r>
            <a:r>
              <a:rPr lang="en-US" altLang="zh-CN" sz="3000" b="1" dirty="0"/>
              <a:t>O(</a:t>
            </a:r>
            <a:r>
              <a:rPr lang="en-US" altLang="zh-CN" sz="3000" b="1" i="1" dirty="0"/>
              <a:t>n</a:t>
            </a:r>
            <a:r>
              <a:rPr lang="en-US" altLang="zh-CN" sz="3000" b="1" dirty="0"/>
              <a:t>)</a:t>
            </a:r>
            <a:r>
              <a:rPr lang="zh-CN" altLang="en-US" sz="3000" b="1" dirty="0"/>
              <a:t>。在正常的情况下，有向图有</a:t>
            </a:r>
            <a:r>
              <a:rPr lang="en-US" altLang="zh-CN" sz="3000" b="1" i="1" dirty="0"/>
              <a:t>n</a:t>
            </a:r>
            <a:r>
              <a:rPr lang="zh-CN" altLang="en-US" sz="3000" b="1" dirty="0"/>
              <a:t>个顶点，每个顶点进一次栈，出一次栈，共输出 </a:t>
            </a:r>
            <a:r>
              <a:rPr lang="en-US" altLang="zh-CN" sz="3000" b="1" i="1" dirty="0"/>
              <a:t>n </a:t>
            </a:r>
            <a:r>
              <a:rPr lang="zh-CN" altLang="en-US" sz="3000" b="1" dirty="0"/>
              <a:t>次。顶点入度减一的运算共执行了</a:t>
            </a:r>
            <a:r>
              <a:rPr lang="en-US" altLang="zh-CN" sz="3000" b="1" i="1" dirty="0"/>
              <a:t>e</a:t>
            </a:r>
            <a:r>
              <a:rPr lang="zh-CN" altLang="en-US" sz="3000" b="1" dirty="0"/>
              <a:t>次。所以总的时间复杂度为</a:t>
            </a:r>
            <a:r>
              <a:rPr lang="en-US" altLang="zh-CN" sz="3000" b="1" dirty="0"/>
              <a:t>O(</a:t>
            </a:r>
            <a:r>
              <a:rPr lang="en-US" altLang="zh-CN" sz="3000" b="1" i="1" dirty="0" err="1"/>
              <a:t>n</a:t>
            </a:r>
            <a:r>
              <a:rPr lang="en-US" altLang="zh-CN" sz="3000" b="1" dirty="0" err="1"/>
              <a:t>+</a:t>
            </a:r>
            <a:r>
              <a:rPr lang="en-US" altLang="zh-CN" sz="3000" b="1" i="1" dirty="0" err="1"/>
              <a:t>e</a:t>
            </a:r>
            <a:r>
              <a:rPr lang="en-US" altLang="zh-CN" sz="3000" b="1" dirty="0"/>
              <a:t>)</a:t>
            </a:r>
            <a:r>
              <a:rPr lang="zh-CN" altLang="en-US" sz="3000" b="1" dirty="0"/>
              <a:t>。</a:t>
            </a:r>
          </a:p>
        </p:txBody>
      </p:sp>
      <p:sp>
        <p:nvSpPr>
          <p:cNvPr id="10" name="灯片编号占位符 9"/>
          <p:cNvSpPr>
            <a:spLocks noGrp="1"/>
          </p:cNvSpPr>
          <p:nvPr>
            <p:ph type="sldNum" sz="quarter" idx="12"/>
          </p:nvPr>
        </p:nvSpPr>
        <p:spPr/>
        <p:txBody>
          <a:bodyPr/>
          <a:lstStyle/>
          <a:p>
            <a:fld id="{A17EA50A-922D-41E6-B4A1-D010480F0D51}" type="slidenum">
              <a:rPr lang="en-US" altLang="zh-CN" smtClean="0"/>
              <a:pPr/>
              <a:t>54</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1042988" y="61881"/>
            <a:ext cx="7392987" cy="1103313"/>
          </a:xfrm>
          <a:ln/>
        </p:spPr>
        <p:txBody>
          <a:bodyPr>
            <a:normAutofit fontScale="90000"/>
          </a:bodyPr>
          <a:lstStyle/>
          <a:p>
            <a:pPr algn="just"/>
            <a:r>
              <a:rPr lang="en-US" altLang="zh-CN" sz="4000" b="1" dirty="0" smtClean="0">
                <a:latin typeface="华文新魏" pitchFamily="2" charset="-122"/>
                <a:ea typeface="华文新魏" pitchFamily="2" charset="-122"/>
              </a:rPr>
              <a:t>7.5.2</a:t>
            </a:r>
            <a:r>
              <a:rPr lang="zh-CN" altLang="en-US" sz="4000" b="1" dirty="0" smtClean="0">
                <a:latin typeface="华文新魏" pitchFamily="2" charset="-122"/>
                <a:ea typeface="华文新魏" pitchFamily="2" charset="-122"/>
              </a:rPr>
              <a:t>用边表示活动的网络</a:t>
            </a:r>
            <a:r>
              <a:rPr lang="en-US" altLang="zh-CN" sz="4000" b="1" dirty="0" smtClean="0">
                <a:latin typeface="华文新魏" pitchFamily="2" charset="-122"/>
                <a:ea typeface="华文新魏" pitchFamily="2" charset="-122"/>
              </a:rPr>
              <a:t>(AOE</a:t>
            </a:r>
            <a:r>
              <a:rPr lang="zh-CN" altLang="en-US" sz="4000" b="1" dirty="0" smtClean="0">
                <a:latin typeface="华文新魏" pitchFamily="2" charset="-122"/>
                <a:ea typeface="华文新魏" pitchFamily="2" charset="-122"/>
              </a:rPr>
              <a:t>网络</a:t>
            </a:r>
            <a:r>
              <a:rPr lang="en-US" altLang="zh-CN" sz="4000" b="1" dirty="0" smtClean="0">
                <a:latin typeface="华文新魏" pitchFamily="2" charset="-122"/>
                <a:ea typeface="华文新魏" pitchFamily="2" charset="-122"/>
              </a:rPr>
              <a:t>)</a:t>
            </a:r>
            <a:endParaRPr lang="en-US" altLang="zh-CN" sz="4000" dirty="0">
              <a:latin typeface="华文新魏" pitchFamily="2" charset="-122"/>
              <a:ea typeface="华文新魏" pitchFamily="2" charset="-122"/>
            </a:endParaRPr>
          </a:p>
        </p:txBody>
      </p:sp>
      <p:sp>
        <p:nvSpPr>
          <p:cNvPr id="450563" name="Rectangle 3"/>
          <p:cNvSpPr>
            <a:spLocks noGrp="1" noChangeArrowheads="1"/>
          </p:cNvSpPr>
          <p:nvPr>
            <p:ph idx="1"/>
          </p:nvPr>
        </p:nvSpPr>
        <p:spPr>
          <a:xfrm>
            <a:off x="482600" y="1341438"/>
            <a:ext cx="8229600" cy="5410200"/>
          </a:xfrm>
        </p:spPr>
        <p:txBody>
          <a:bodyPr/>
          <a:lstStyle/>
          <a:p>
            <a:pPr>
              <a:lnSpc>
                <a:spcPct val="110000"/>
              </a:lnSpc>
              <a:buClr>
                <a:schemeClr val="tx1"/>
              </a:buClr>
              <a:buSzPct val="50000"/>
            </a:pPr>
            <a:r>
              <a:rPr lang="zh-CN" altLang="en-US" sz="3000" b="1" dirty="0">
                <a:latin typeface="Times New Roman" pitchFamily="18" charset="0"/>
                <a:ea typeface="仿宋_GB2312" pitchFamily="49" charset="-122"/>
              </a:rPr>
              <a:t>如果在无有向环的带权有向图中</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用有向边表示一个工程中的活动 </a:t>
            </a:r>
            <a:r>
              <a:rPr lang="en-US" altLang="zh-CN" sz="3000" b="1" dirty="0">
                <a:latin typeface="Times New Roman" pitchFamily="18" charset="0"/>
                <a:ea typeface="仿宋_GB2312" pitchFamily="49" charset="-122"/>
              </a:rPr>
              <a:t>(Activity), </a:t>
            </a:r>
            <a:r>
              <a:rPr lang="zh-CN" altLang="en-US" sz="3000" b="1" dirty="0">
                <a:latin typeface="Times New Roman" pitchFamily="18" charset="0"/>
                <a:ea typeface="仿宋_GB2312" pitchFamily="49" charset="-122"/>
              </a:rPr>
              <a:t>用边上权值表示活动持续时间 </a:t>
            </a:r>
            <a:r>
              <a:rPr lang="en-US" altLang="zh-CN" sz="3000" b="1" dirty="0">
                <a:latin typeface="Times New Roman" pitchFamily="18" charset="0"/>
                <a:ea typeface="仿宋_GB2312" pitchFamily="49" charset="-122"/>
              </a:rPr>
              <a:t>(Duration),  </a:t>
            </a:r>
            <a:r>
              <a:rPr lang="zh-CN" altLang="en-US" sz="3000" b="1" dirty="0">
                <a:latin typeface="Times New Roman" pitchFamily="18" charset="0"/>
                <a:ea typeface="仿宋_GB2312" pitchFamily="49" charset="-122"/>
              </a:rPr>
              <a:t>用顶点表示事件 </a:t>
            </a:r>
            <a:r>
              <a:rPr lang="en-US" altLang="zh-CN" sz="3000" b="1" dirty="0">
                <a:latin typeface="Times New Roman" pitchFamily="18" charset="0"/>
                <a:ea typeface="仿宋_GB2312" pitchFamily="49" charset="-122"/>
              </a:rPr>
              <a:t>(Event),  </a:t>
            </a:r>
            <a:r>
              <a:rPr lang="zh-CN" altLang="en-US" sz="3000" b="1" dirty="0">
                <a:latin typeface="Times New Roman" pitchFamily="18" charset="0"/>
                <a:ea typeface="仿宋_GB2312" pitchFamily="49" charset="-122"/>
              </a:rPr>
              <a:t>则这样的有向图叫做用边表示活动的网络</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简称 </a:t>
            </a:r>
            <a:r>
              <a:rPr lang="en-US" altLang="zh-CN" sz="3000" b="1" dirty="0">
                <a:latin typeface="Times New Roman" pitchFamily="18" charset="0"/>
                <a:ea typeface="仿宋_GB2312" pitchFamily="49" charset="-122"/>
              </a:rPr>
              <a:t>AOE ( Activity On Edges ) </a:t>
            </a:r>
            <a:r>
              <a:rPr lang="zh-CN" altLang="en-US" sz="3000" b="1" dirty="0">
                <a:latin typeface="Times New Roman" pitchFamily="18" charset="0"/>
                <a:ea typeface="仿宋_GB2312" pitchFamily="49" charset="-122"/>
              </a:rPr>
              <a:t>网络。</a:t>
            </a:r>
          </a:p>
          <a:p>
            <a:pPr>
              <a:lnSpc>
                <a:spcPct val="110000"/>
              </a:lnSpc>
              <a:buClr>
                <a:schemeClr val="tx1"/>
              </a:buClr>
              <a:buSzPct val="50000"/>
            </a:pPr>
            <a:r>
              <a:rPr lang="en-US" altLang="zh-CN" sz="3000" b="1" dirty="0">
                <a:latin typeface="Times New Roman" pitchFamily="18" charset="0"/>
                <a:ea typeface="仿宋_GB2312" pitchFamily="49" charset="-122"/>
              </a:rPr>
              <a:t>AOE</a:t>
            </a:r>
            <a:r>
              <a:rPr lang="zh-CN" altLang="en-US" sz="3000" b="1" dirty="0">
                <a:latin typeface="Times New Roman" pitchFamily="18" charset="0"/>
                <a:ea typeface="仿宋_GB2312" pitchFamily="49" charset="-122"/>
              </a:rPr>
              <a:t>网络在某些工程估算方面非常有用。例如，可以使人们了解：</a:t>
            </a:r>
          </a:p>
          <a:p>
            <a:pPr lvl="1">
              <a:lnSpc>
                <a:spcPct val="110000"/>
              </a:lnSpc>
              <a:buClr>
                <a:schemeClr val="tx1"/>
              </a:buClr>
              <a:buSzPct val="50000"/>
              <a:buFont typeface="Wingdings" pitchFamily="2" charset="2"/>
              <a:buChar char="u"/>
            </a:pPr>
            <a:r>
              <a:rPr lang="zh-CN" altLang="en-US" sz="3000" b="1" dirty="0">
                <a:latin typeface="Times New Roman" pitchFamily="18" charset="0"/>
                <a:ea typeface="仿宋_GB2312" pitchFamily="49" charset="-122"/>
              </a:rPr>
              <a:t>完成整个工程至少需要多少时间</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假设网络中没有环</a:t>
            </a:r>
            <a:r>
              <a:rPr lang="en-US" altLang="zh-CN" sz="3000" b="1" dirty="0">
                <a:latin typeface="Times New Roman" pitchFamily="18" charset="0"/>
                <a:ea typeface="仿宋_GB2312" pitchFamily="49" charset="-122"/>
              </a:rPr>
              <a:t>)? </a:t>
            </a:r>
            <a:endParaRPr lang="en-US" altLang="zh-CN" sz="3000" dirty="0">
              <a:latin typeface="Times New Roman" pitchFamily="18" charset="0"/>
              <a:ea typeface="仿宋_GB2312" pitchFamily="49" charset="-122"/>
            </a:endParaRPr>
          </a:p>
        </p:txBody>
      </p:sp>
      <p:sp>
        <p:nvSpPr>
          <p:cNvPr id="10" name="灯片编号占位符 9"/>
          <p:cNvSpPr>
            <a:spLocks noGrp="1"/>
          </p:cNvSpPr>
          <p:nvPr>
            <p:ph type="sldNum" sz="quarter" idx="12"/>
          </p:nvPr>
        </p:nvSpPr>
        <p:spPr/>
        <p:txBody>
          <a:bodyPr/>
          <a:lstStyle/>
          <a:p>
            <a:fld id="{A17EA50A-922D-41E6-B4A1-D010480F0D51}" type="slidenum">
              <a:rPr lang="en-US" altLang="zh-CN" smtClean="0"/>
              <a:pPr/>
              <a:t>55</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idx="1"/>
          </p:nvPr>
        </p:nvSpPr>
        <p:spPr>
          <a:xfrm>
            <a:off x="514350" y="738188"/>
            <a:ext cx="8305800" cy="5715000"/>
          </a:xfrm>
        </p:spPr>
        <p:txBody>
          <a:bodyPr/>
          <a:lstStyle/>
          <a:p>
            <a:pPr lvl="1">
              <a:lnSpc>
                <a:spcPct val="105000"/>
              </a:lnSpc>
              <a:spcBef>
                <a:spcPct val="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为缩短完成工程所需的时间</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应当加快哪些活动</a:t>
            </a:r>
            <a:r>
              <a:rPr lang="en-US" altLang="zh-CN" sz="3000" b="1" dirty="0">
                <a:latin typeface="Times New Roman" pitchFamily="18" charset="0"/>
                <a:ea typeface="仿宋_GB2312" pitchFamily="49" charset="-122"/>
              </a:rPr>
              <a:t>?  	</a:t>
            </a:r>
          </a:p>
          <a:p>
            <a:pPr>
              <a:lnSpc>
                <a:spcPct val="105000"/>
              </a:lnSpc>
              <a:spcBef>
                <a:spcPct val="0"/>
              </a:spcBef>
              <a:buClr>
                <a:schemeClr val="tx1"/>
              </a:buClr>
              <a:buSzPct val="50000"/>
            </a:pPr>
            <a:r>
              <a:rPr lang="zh-CN" altLang="en-US" sz="3000" b="1" dirty="0">
                <a:latin typeface="Times New Roman" pitchFamily="18" charset="0"/>
                <a:ea typeface="仿宋_GB2312" pitchFamily="49" charset="-122"/>
              </a:rPr>
              <a:t>从源点到各个顶点</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以至从源点到汇点的有向路径可能不止一条。  这些路径的长度也可能不同。  完成不同路径的活动所需的时间虽然不同</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但只有各条路径上所有活动都完成了</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整个工程才算完成。</a:t>
            </a:r>
          </a:p>
          <a:p>
            <a:pPr>
              <a:lnSpc>
                <a:spcPct val="105000"/>
              </a:lnSpc>
              <a:spcBef>
                <a:spcPct val="0"/>
              </a:spcBef>
              <a:buClr>
                <a:schemeClr val="tx1"/>
              </a:buClr>
              <a:buSzPct val="50000"/>
            </a:pPr>
            <a:r>
              <a:rPr lang="zh-CN" altLang="en-US" sz="3000" b="1" dirty="0">
                <a:latin typeface="Times New Roman" pitchFamily="18" charset="0"/>
                <a:ea typeface="仿宋_GB2312" pitchFamily="49" charset="-122"/>
              </a:rPr>
              <a:t>因此</a:t>
            </a:r>
            <a:r>
              <a:rPr lang="en-US" altLang="zh-CN" sz="3000" b="1" dirty="0">
                <a:latin typeface="Times New Roman" pitchFamily="18" charset="0"/>
                <a:ea typeface="仿宋_GB2312" pitchFamily="49" charset="-122"/>
              </a:rPr>
              <a:t>, </a:t>
            </a:r>
            <a:r>
              <a:rPr lang="zh-CN" altLang="en-US" sz="3000" b="1" dirty="0">
                <a:solidFill>
                  <a:srgbClr val="FFFF00"/>
                </a:solidFill>
                <a:latin typeface="Times New Roman" pitchFamily="18" charset="0"/>
                <a:ea typeface="仿宋_GB2312" pitchFamily="49" charset="-122"/>
              </a:rPr>
              <a:t>完成整个工程所需的时间取决于从源点到汇点的最长路径长度</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即在这条路径上所有活动的持续时间之和。</a:t>
            </a:r>
            <a:r>
              <a:rPr lang="zh-CN" altLang="en-US" sz="3000" b="1" dirty="0">
                <a:solidFill>
                  <a:srgbClr val="FFFF00"/>
                </a:solidFill>
                <a:latin typeface="Times New Roman" pitchFamily="18" charset="0"/>
                <a:ea typeface="仿宋_GB2312" pitchFamily="49" charset="-122"/>
              </a:rPr>
              <a:t>这条路径长度最长的路径就叫做关键路径</a:t>
            </a:r>
            <a:r>
              <a:rPr lang="en-US" altLang="zh-CN" sz="3000" b="1" dirty="0">
                <a:latin typeface="Times New Roman" pitchFamily="18" charset="0"/>
                <a:ea typeface="仿宋_GB2312" pitchFamily="49" charset="-122"/>
              </a:rPr>
              <a:t>(Critical Path)</a:t>
            </a:r>
            <a:r>
              <a:rPr lang="zh-CN" altLang="en-US" sz="3000" b="1" dirty="0">
                <a:latin typeface="Times New Roman" pitchFamily="18" charset="0"/>
                <a:ea typeface="仿宋_GB2312" pitchFamily="49" charset="-122"/>
              </a:rPr>
              <a:t>。</a:t>
            </a:r>
          </a:p>
        </p:txBody>
      </p:sp>
      <p:sp>
        <p:nvSpPr>
          <p:cNvPr id="9" name="灯片编号占位符 8"/>
          <p:cNvSpPr>
            <a:spLocks noGrp="1"/>
          </p:cNvSpPr>
          <p:nvPr>
            <p:ph type="sldNum" sz="quarter" idx="12"/>
          </p:nvPr>
        </p:nvSpPr>
        <p:spPr/>
        <p:txBody>
          <a:bodyPr/>
          <a:lstStyle/>
          <a:p>
            <a:fld id="{A17EA50A-922D-41E6-B4A1-D010480F0D51}" type="slidenum">
              <a:rPr lang="en-US" altLang="zh-CN" smtClean="0"/>
              <a:pPr/>
              <a:t>56</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2639" name="Group 31"/>
          <p:cNvGrpSpPr>
            <a:grpSpLocks/>
          </p:cNvGrpSpPr>
          <p:nvPr/>
        </p:nvGrpSpPr>
        <p:grpSpPr bwMode="auto">
          <a:xfrm>
            <a:off x="1997109" y="3136896"/>
            <a:ext cx="5094288" cy="2635251"/>
            <a:chOff x="614" y="1976"/>
            <a:chExt cx="3209" cy="1660"/>
          </a:xfrm>
        </p:grpSpPr>
        <p:sp>
          <p:nvSpPr>
            <p:cNvPr id="35" name="Line 2"/>
            <p:cNvSpPr>
              <a:spLocks noChangeShapeType="1"/>
            </p:cNvSpPr>
            <p:nvPr/>
          </p:nvSpPr>
          <p:spPr bwMode="auto">
            <a:xfrm flipV="1">
              <a:off x="1569" y="3057"/>
              <a:ext cx="1656" cy="460"/>
            </a:xfrm>
            <a:prstGeom prst="line">
              <a:avLst/>
            </a:prstGeom>
            <a:noFill/>
            <a:ln w="28575">
              <a:solidFill>
                <a:schemeClr val="tx2"/>
              </a:solidFill>
              <a:round/>
              <a:headEnd/>
              <a:tailEnd type="stealth" w="lg" len="lg"/>
            </a:ln>
            <a:effectLst/>
          </p:spPr>
          <p:txBody>
            <a:bodyPr wrap="none" anchor="ctr"/>
            <a:lstStyle/>
            <a:p>
              <a:endParaRPr lang="zh-CN" altLang="en-US">
                <a:solidFill>
                  <a:srgbClr val="FFFF00"/>
                </a:solidFill>
              </a:endParaRPr>
            </a:p>
          </p:txBody>
        </p:sp>
        <p:sp>
          <p:nvSpPr>
            <p:cNvPr id="37" name="Line 2"/>
            <p:cNvSpPr>
              <a:spLocks noChangeShapeType="1"/>
            </p:cNvSpPr>
            <p:nvPr/>
          </p:nvSpPr>
          <p:spPr bwMode="auto">
            <a:xfrm>
              <a:off x="3225" y="2373"/>
              <a:ext cx="92" cy="454"/>
            </a:xfrm>
            <a:prstGeom prst="line">
              <a:avLst/>
            </a:prstGeom>
            <a:noFill/>
            <a:ln w="28575">
              <a:solidFill>
                <a:schemeClr val="tx2"/>
              </a:solidFill>
              <a:round/>
              <a:headEnd/>
              <a:tailEnd type="stealth" w="lg" len="lg"/>
            </a:ln>
            <a:effectLst/>
          </p:spPr>
          <p:txBody>
            <a:bodyPr wrap="none" anchor="ctr"/>
            <a:lstStyle/>
            <a:p>
              <a:endParaRPr lang="zh-CN" altLang="en-US">
                <a:solidFill>
                  <a:srgbClr val="FFFF00"/>
                </a:solidFill>
              </a:endParaRPr>
            </a:p>
          </p:txBody>
        </p:sp>
        <p:sp>
          <p:nvSpPr>
            <p:cNvPr id="36" name="Line 2"/>
            <p:cNvSpPr>
              <a:spLocks noChangeShapeType="1"/>
            </p:cNvSpPr>
            <p:nvPr/>
          </p:nvSpPr>
          <p:spPr bwMode="auto">
            <a:xfrm flipV="1">
              <a:off x="2420" y="2919"/>
              <a:ext cx="805" cy="29"/>
            </a:xfrm>
            <a:prstGeom prst="line">
              <a:avLst/>
            </a:prstGeom>
            <a:noFill/>
            <a:ln w="38100">
              <a:solidFill>
                <a:srgbClr val="04FC0A"/>
              </a:solidFill>
              <a:round/>
              <a:headEnd/>
              <a:tailEnd type="stealth" w="lg" len="lg"/>
            </a:ln>
            <a:effectLst/>
          </p:spPr>
          <p:txBody>
            <a:bodyPr wrap="none" anchor="ctr"/>
            <a:lstStyle/>
            <a:p>
              <a:endParaRPr lang="zh-CN" altLang="en-US">
                <a:solidFill>
                  <a:srgbClr val="FFFF00"/>
                </a:solidFill>
              </a:endParaRPr>
            </a:p>
          </p:txBody>
        </p:sp>
        <p:sp>
          <p:nvSpPr>
            <p:cNvPr id="452610" name="Line 2"/>
            <p:cNvSpPr>
              <a:spLocks noChangeShapeType="1"/>
            </p:cNvSpPr>
            <p:nvPr/>
          </p:nvSpPr>
          <p:spPr bwMode="auto">
            <a:xfrm flipV="1">
              <a:off x="864" y="2400"/>
              <a:ext cx="624" cy="432"/>
            </a:xfrm>
            <a:prstGeom prst="line">
              <a:avLst/>
            </a:prstGeom>
            <a:noFill/>
            <a:ln w="28575">
              <a:solidFill>
                <a:schemeClr val="tx2"/>
              </a:solidFill>
              <a:round/>
              <a:headEnd/>
              <a:tailEnd type="stealth" w="lg" len="lg"/>
            </a:ln>
            <a:effectLst/>
          </p:spPr>
          <p:txBody>
            <a:bodyPr wrap="none" anchor="ctr"/>
            <a:lstStyle/>
            <a:p>
              <a:endParaRPr lang="zh-CN" altLang="en-US">
                <a:solidFill>
                  <a:srgbClr val="FFFF00"/>
                </a:solidFill>
              </a:endParaRPr>
            </a:p>
          </p:txBody>
        </p:sp>
        <p:sp>
          <p:nvSpPr>
            <p:cNvPr id="452611" name="Line 3"/>
            <p:cNvSpPr>
              <a:spLocks noChangeShapeType="1"/>
            </p:cNvSpPr>
            <p:nvPr/>
          </p:nvSpPr>
          <p:spPr bwMode="auto">
            <a:xfrm>
              <a:off x="864" y="3024"/>
              <a:ext cx="576" cy="336"/>
            </a:xfrm>
            <a:prstGeom prst="line">
              <a:avLst/>
            </a:prstGeom>
            <a:noFill/>
            <a:ln w="38100">
              <a:solidFill>
                <a:srgbClr val="04FC0A"/>
              </a:solidFill>
              <a:round/>
              <a:headEnd/>
              <a:tailEnd type="stealth" w="lg" len="lg"/>
            </a:ln>
            <a:effectLst/>
          </p:spPr>
          <p:txBody>
            <a:bodyPr wrap="none" anchor="ctr"/>
            <a:lstStyle/>
            <a:p>
              <a:endParaRPr lang="zh-CN" altLang="en-US">
                <a:solidFill>
                  <a:srgbClr val="FFFF00"/>
                </a:solidFill>
              </a:endParaRPr>
            </a:p>
          </p:txBody>
        </p:sp>
        <p:sp>
          <p:nvSpPr>
            <p:cNvPr id="452612" name="Line 4"/>
            <p:cNvSpPr>
              <a:spLocks noChangeShapeType="1"/>
            </p:cNvSpPr>
            <p:nvPr/>
          </p:nvSpPr>
          <p:spPr bwMode="auto">
            <a:xfrm>
              <a:off x="1680" y="2400"/>
              <a:ext cx="576" cy="432"/>
            </a:xfrm>
            <a:prstGeom prst="line">
              <a:avLst/>
            </a:prstGeom>
            <a:noFill/>
            <a:ln w="28575">
              <a:solidFill>
                <a:schemeClr val="tx2"/>
              </a:solidFill>
              <a:round/>
              <a:headEnd/>
              <a:tailEnd type="stealth" w="lg" len="lg"/>
            </a:ln>
            <a:effectLst/>
          </p:spPr>
          <p:txBody>
            <a:bodyPr wrap="none" anchor="ctr"/>
            <a:lstStyle/>
            <a:p>
              <a:endParaRPr lang="zh-CN" altLang="en-US">
                <a:solidFill>
                  <a:srgbClr val="FFFF00"/>
                </a:solidFill>
              </a:endParaRPr>
            </a:p>
          </p:txBody>
        </p:sp>
        <p:sp>
          <p:nvSpPr>
            <p:cNvPr id="452613" name="Line 5"/>
            <p:cNvSpPr>
              <a:spLocks noChangeShapeType="1"/>
            </p:cNvSpPr>
            <p:nvPr/>
          </p:nvSpPr>
          <p:spPr bwMode="auto">
            <a:xfrm flipV="1">
              <a:off x="1680" y="3024"/>
              <a:ext cx="576" cy="384"/>
            </a:xfrm>
            <a:prstGeom prst="line">
              <a:avLst/>
            </a:prstGeom>
            <a:noFill/>
            <a:ln w="38100">
              <a:solidFill>
                <a:srgbClr val="04FC0A"/>
              </a:solidFill>
              <a:round/>
              <a:headEnd/>
              <a:tailEnd type="stealth" w="lg" len="lg"/>
            </a:ln>
            <a:effectLst/>
          </p:spPr>
          <p:txBody>
            <a:bodyPr wrap="none" anchor="ctr"/>
            <a:lstStyle/>
            <a:p>
              <a:endParaRPr lang="zh-CN" altLang="en-US">
                <a:solidFill>
                  <a:srgbClr val="FFFF00"/>
                </a:solidFill>
              </a:endParaRPr>
            </a:p>
          </p:txBody>
        </p:sp>
        <p:sp>
          <p:nvSpPr>
            <p:cNvPr id="452621" name="Oval 13" descr="羊皮纸"/>
            <p:cNvSpPr>
              <a:spLocks noChangeArrowheads="1"/>
            </p:cNvSpPr>
            <p:nvPr/>
          </p:nvSpPr>
          <p:spPr bwMode="auto">
            <a:xfrm>
              <a:off x="624" y="2784"/>
              <a:ext cx="288" cy="288"/>
            </a:xfrm>
            <a:prstGeom prst="ellipse">
              <a:avLst/>
            </a:prstGeom>
            <a:blipFill dpi="0" rotWithShape="1">
              <a:blip r:embed="rId2" cstate="print"/>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chemeClr val="bg1"/>
                  </a:solidFill>
                  <a:latin typeface="Arial" charset="0"/>
                  <a:ea typeface="宋体" pitchFamily="2" charset="-122"/>
                </a:rPr>
                <a:t>1</a:t>
              </a:r>
              <a:endParaRPr kumimoji="1" lang="en-US" altLang="zh-CN" sz="2400" b="1" dirty="0">
                <a:solidFill>
                  <a:schemeClr val="bg1"/>
                </a:solidFill>
                <a:ea typeface="宋体" pitchFamily="2" charset="-122"/>
              </a:endParaRPr>
            </a:p>
          </p:txBody>
        </p:sp>
        <p:sp>
          <p:nvSpPr>
            <p:cNvPr id="452622" name="Oval 14" descr="羊皮纸"/>
            <p:cNvSpPr>
              <a:spLocks noChangeArrowheads="1"/>
            </p:cNvSpPr>
            <p:nvPr/>
          </p:nvSpPr>
          <p:spPr bwMode="auto">
            <a:xfrm>
              <a:off x="1392" y="3312"/>
              <a:ext cx="288" cy="288"/>
            </a:xfrm>
            <a:prstGeom prst="ellipse">
              <a:avLst/>
            </a:prstGeom>
            <a:blipFill dpi="0" rotWithShape="1">
              <a:blip r:embed="rId2" cstate="print"/>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chemeClr val="bg1"/>
                  </a:solidFill>
                  <a:latin typeface="Arial" charset="0"/>
                  <a:ea typeface="宋体" pitchFamily="2" charset="-122"/>
                </a:rPr>
                <a:t>3</a:t>
              </a:r>
              <a:endParaRPr kumimoji="1" lang="en-US" altLang="zh-CN" sz="2400" b="1" dirty="0">
                <a:solidFill>
                  <a:schemeClr val="bg1"/>
                </a:solidFill>
                <a:ea typeface="宋体" pitchFamily="2" charset="-122"/>
              </a:endParaRPr>
            </a:p>
          </p:txBody>
        </p:sp>
        <p:sp>
          <p:nvSpPr>
            <p:cNvPr id="452623" name="Oval 15" descr="羊皮纸"/>
            <p:cNvSpPr>
              <a:spLocks noChangeArrowheads="1"/>
            </p:cNvSpPr>
            <p:nvPr/>
          </p:nvSpPr>
          <p:spPr bwMode="auto">
            <a:xfrm>
              <a:off x="1440" y="2160"/>
              <a:ext cx="288" cy="288"/>
            </a:xfrm>
            <a:prstGeom prst="ellipse">
              <a:avLst/>
            </a:prstGeom>
            <a:blipFill dpi="0" rotWithShape="1">
              <a:blip r:embed="rId2" cstate="print"/>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chemeClr val="bg1"/>
                  </a:solidFill>
                  <a:latin typeface="Arial" charset="0"/>
                  <a:ea typeface="宋体" pitchFamily="2" charset="-122"/>
                </a:rPr>
                <a:t>2</a:t>
              </a:r>
              <a:endParaRPr kumimoji="1" lang="en-US" altLang="zh-CN" sz="2400" b="1" dirty="0">
                <a:solidFill>
                  <a:schemeClr val="bg1"/>
                </a:solidFill>
                <a:ea typeface="宋体" pitchFamily="2" charset="-122"/>
              </a:endParaRPr>
            </a:p>
          </p:txBody>
        </p:sp>
        <p:sp>
          <p:nvSpPr>
            <p:cNvPr id="452624" name="Oval 16" descr="羊皮纸"/>
            <p:cNvSpPr>
              <a:spLocks noChangeArrowheads="1"/>
            </p:cNvSpPr>
            <p:nvPr/>
          </p:nvSpPr>
          <p:spPr bwMode="auto">
            <a:xfrm>
              <a:off x="2208" y="2784"/>
              <a:ext cx="288" cy="288"/>
            </a:xfrm>
            <a:prstGeom prst="ellipse">
              <a:avLst/>
            </a:prstGeom>
            <a:blipFill dpi="0" rotWithShape="1">
              <a:blip r:embed="rId2" cstate="print"/>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chemeClr val="bg1"/>
                  </a:solidFill>
                  <a:latin typeface="Arial" charset="0"/>
                  <a:ea typeface="宋体" pitchFamily="2" charset="-122"/>
                </a:rPr>
                <a:t>4</a:t>
              </a:r>
              <a:endParaRPr kumimoji="1" lang="en-US" altLang="zh-CN" sz="2400" b="1" dirty="0">
                <a:solidFill>
                  <a:schemeClr val="bg1"/>
                </a:solidFill>
                <a:ea typeface="宋体" pitchFamily="2" charset="-122"/>
              </a:endParaRPr>
            </a:p>
          </p:txBody>
        </p:sp>
        <p:sp>
          <p:nvSpPr>
            <p:cNvPr id="452625" name="Text Box 17"/>
            <p:cNvSpPr txBox="1">
              <a:spLocks noChangeArrowheads="1"/>
            </p:cNvSpPr>
            <p:nvPr/>
          </p:nvSpPr>
          <p:spPr bwMode="auto">
            <a:xfrm>
              <a:off x="614" y="2382"/>
              <a:ext cx="544" cy="327"/>
            </a:xfrm>
            <a:prstGeom prst="rect">
              <a:avLst/>
            </a:prstGeom>
            <a:noFill/>
            <a:ln w="9525">
              <a:noFill/>
              <a:miter lim="800000"/>
              <a:headEnd/>
              <a:tailEnd/>
            </a:ln>
            <a:effectLst/>
          </p:spPr>
          <p:txBody>
            <a:bodyPr wrap="none">
              <a:spAutoFit/>
            </a:bodyPr>
            <a:lstStyle/>
            <a:p>
              <a:pPr algn="l"/>
              <a:r>
                <a:rPr kumimoji="1" lang="en-US" altLang="zh-CN" sz="2800" b="1" i="1" dirty="0" smtClean="0">
                  <a:solidFill>
                    <a:srgbClr val="FFFF00"/>
                  </a:solidFill>
                  <a:ea typeface="宋体" pitchFamily="2" charset="-122"/>
                </a:rPr>
                <a:t>a</a:t>
              </a:r>
              <a:r>
                <a:rPr kumimoji="1" lang="en-US" altLang="zh-CN" sz="2800" b="1" baseline="-25000" dirty="0" smtClean="0">
                  <a:solidFill>
                    <a:srgbClr val="FFFF00"/>
                  </a:solidFill>
                  <a:ea typeface="宋体" pitchFamily="2" charset="-122"/>
                </a:rPr>
                <a:t>1</a:t>
              </a:r>
              <a:r>
                <a:rPr kumimoji="1" lang="en-US" altLang="zh-CN" sz="2800" b="1" dirty="0" smtClean="0">
                  <a:solidFill>
                    <a:srgbClr val="FFFF00"/>
                  </a:solidFill>
                  <a:ea typeface="宋体" pitchFamily="2" charset="-122"/>
                </a:rPr>
                <a:t>=3</a:t>
              </a:r>
              <a:endParaRPr kumimoji="1" lang="en-US" altLang="zh-CN" sz="2800" b="1" dirty="0">
                <a:solidFill>
                  <a:srgbClr val="FFFF00"/>
                </a:solidFill>
                <a:ea typeface="宋体" pitchFamily="2" charset="-122"/>
              </a:endParaRPr>
            </a:p>
          </p:txBody>
        </p:sp>
        <p:sp>
          <p:nvSpPr>
            <p:cNvPr id="452626" name="Text Box 18"/>
            <p:cNvSpPr txBox="1">
              <a:spLocks noChangeArrowheads="1"/>
            </p:cNvSpPr>
            <p:nvPr/>
          </p:nvSpPr>
          <p:spPr bwMode="auto">
            <a:xfrm>
              <a:off x="614" y="3306"/>
              <a:ext cx="547" cy="330"/>
            </a:xfrm>
            <a:prstGeom prst="rect">
              <a:avLst/>
            </a:prstGeom>
            <a:noFill/>
            <a:ln w="9525">
              <a:noFill/>
              <a:miter lim="800000"/>
              <a:headEnd/>
              <a:tailEnd/>
            </a:ln>
            <a:effectLst/>
          </p:spPr>
          <p:txBody>
            <a:bodyPr wrap="none">
              <a:spAutoFit/>
            </a:bodyPr>
            <a:lstStyle/>
            <a:p>
              <a:pPr algn="l"/>
              <a:r>
                <a:rPr kumimoji="1" lang="en-US" altLang="zh-CN" sz="2800" b="1" i="1" dirty="0" smtClean="0">
                  <a:solidFill>
                    <a:srgbClr val="FFFF00"/>
                  </a:solidFill>
                  <a:ea typeface="宋体" pitchFamily="2" charset="-122"/>
                </a:rPr>
                <a:t>a</a:t>
              </a:r>
              <a:r>
                <a:rPr kumimoji="1" lang="en-US" altLang="zh-CN" sz="2800" b="1" baseline="-25000" dirty="0" smtClean="0">
                  <a:solidFill>
                    <a:srgbClr val="FFFF00"/>
                  </a:solidFill>
                  <a:ea typeface="宋体" pitchFamily="2" charset="-122"/>
                </a:rPr>
                <a:t>2</a:t>
              </a:r>
              <a:r>
                <a:rPr kumimoji="1" lang="en-US" altLang="zh-CN" sz="2800" b="1" dirty="0" smtClean="0">
                  <a:solidFill>
                    <a:srgbClr val="FFFF00"/>
                  </a:solidFill>
                  <a:ea typeface="宋体" pitchFamily="2" charset="-122"/>
                </a:rPr>
                <a:t>=2</a:t>
              </a:r>
              <a:endParaRPr kumimoji="1" lang="en-US" altLang="zh-CN" sz="2800" b="1" dirty="0">
                <a:solidFill>
                  <a:srgbClr val="FFFF00"/>
                </a:solidFill>
                <a:ea typeface="宋体" pitchFamily="2" charset="-122"/>
              </a:endParaRPr>
            </a:p>
          </p:txBody>
        </p:sp>
        <p:sp>
          <p:nvSpPr>
            <p:cNvPr id="452627" name="Oval 19" descr="羊皮纸"/>
            <p:cNvSpPr>
              <a:spLocks noChangeArrowheads="1"/>
            </p:cNvSpPr>
            <p:nvPr/>
          </p:nvSpPr>
          <p:spPr bwMode="auto">
            <a:xfrm>
              <a:off x="3024" y="2160"/>
              <a:ext cx="288" cy="288"/>
            </a:xfrm>
            <a:prstGeom prst="ellipse">
              <a:avLst/>
            </a:prstGeom>
            <a:blipFill dpi="0" rotWithShape="1">
              <a:blip r:embed="rId2" cstate="print"/>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chemeClr val="bg1"/>
                  </a:solidFill>
                  <a:latin typeface="Arial" charset="0"/>
                  <a:ea typeface="宋体" pitchFamily="2" charset="-122"/>
                </a:rPr>
                <a:t>5</a:t>
              </a:r>
              <a:endParaRPr kumimoji="1" lang="en-US" altLang="zh-CN" sz="2400" b="1" dirty="0">
                <a:solidFill>
                  <a:schemeClr val="bg1"/>
                </a:solidFill>
                <a:ea typeface="宋体" pitchFamily="2" charset="-122"/>
              </a:endParaRPr>
            </a:p>
          </p:txBody>
        </p:sp>
        <p:sp>
          <p:nvSpPr>
            <p:cNvPr id="452628" name="Oval 20" descr="羊皮纸"/>
            <p:cNvSpPr>
              <a:spLocks noChangeArrowheads="1"/>
            </p:cNvSpPr>
            <p:nvPr/>
          </p:nvSpPr>
          <p:spPr bwMode="auto">
            <a:xfrm>
              <a:off x="3202" y="2827"/>
              <a:ext cx="288" cy="288"/>
            </a:xfrm>
            <a:prstGeom prst="ellipse">
              <a:avLst/>
            </a:prstGeom>
            <a:blipFill dpi="0" rotWithShape="1">
              <a:blip r:embed="rId2" cstate="print"/>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chemeClr val="bg1"/>
                  </a:solidFill>
                  <a:latin typeface="Arial" charset="0"/>
                  <a:ea typeface="宋体" pitchFamily="2" charset="-122"/>
                </a:rPr>
                <a:t>6</a:t>
              </a:r>
              <a:endParaRPr kumimoji="1" lang="en-US" altLang="zh-CN" sz="2400" b="1" dirty="0">
                <a:solidFill>
                  <a:schemeClr val="bg1"/>
                </a:solidFill>
                <a:ea typeface="宋体" pitchFamily="2" charset="-122"/>
              </a:endParaRPr>
            </a:p>
          </p:txBody>
        </p:sp>
        <p:sp>
          <p:nvSpPr>
            <p:cNvPr id="452632" name="Text Box 24"/>
            <p:cNvSpPr txBox="1">
              <a:spLocks noChangeArrowheads="1"/>
            </p:cNvSpPr>
            <p:nvPr/>
          </p:nvSpPr>
          <p:spPr bwMode="auto">
            <a:xfrm>
              <a:off x="3276" y="2382"/>
              <a:ext cx="547" cy="330"/>
            </a:xfrm>
            <a:prstGeom prst="rect">
              <a:avLst/>
            </a:prstGeom>
            <a:noFill/>
            <a:ln w="9525">
              <a:noFill/>
              <a:miter lim="800000"/>
              <a:headEnd/>
              <a:tailEnd/>
            </a:ln>
            <a:effectLst/>
          </p:spPr>
          <p:txBody>
            <a:bodyPr wrap="none">
              <a:spAutoFit/>
            </a:bodyPr>
            <a:lstStyle/>
            <a:p>
              <a:pPr algn="l"/>
              <a:r>
                <a:rPr kumimoji="1" lang="en-US" altLang="zh-CN" sz="2800" b="1" i="1" dirty="0" smtClean="0">
                  <a:solidFill>
                    <a:srgbClr val="FFFF00"/>
                  </a:solidFill>
                  <a:ea typeface="宋体" pitchFamily="2" charset="-122"/>
                </a:rPr>
                <a:t>a</a:t>
              </a:r>
              <a:r>
                <a:rPr kumimoji="1" lang="en-US" altLang="zh-CN" sz="2800" b="1" baseline="-25000" dirty="0" smtClean="0">
                  <a:solidFill>
                    <a:srgbClr val="FFFF00"/>
                  </a:solidFill>
                  <a:ea typeface="宋体" pitchFamily="2" charset="-122"/>
                </a:rPr>
                <a:t>8</a:t>
              </a:r>
              <a:r>
                <a:rPr kumimoji="1" lang="en-US" altLang="zh-CN" sz="2800" b="1" dirty="0" smtClean="0">
                  <a:solidFill>
                    <a:srgbClr val="FFFF00"/>
                  </a:solidFill>
                  <a:ea typeface="宋体" pitchFamily="2" charset="-122"/>
                </a:rPr>
                <a:t>=1</a:t>
              </a:r>
              <a:endParaRPr kumimoji="1" lang="en-US" altLang="zh-CN" sz="2800" b="1" dirty="0">
                <a:solidFill>
                  <a:srgbClr val="FFFF00"/>
                </a:solidFill>
                <a:ea typeface="宋体" pitchFamily="2" charset="-122"/>
              </a:endParaRPr>
            </a:p>
          </p:txBody>
        </p:sp>
        <p:sp>
          <p:nvSpPr>
            <p:cNvPr id="452634" name="Text Box 26"/>
            <p:cNvSpPr txBox="1">
              <a:spLocks noChangeArrowheads="1"/>
            </p:cNvSpPr>
            <p:nvPr/>
          </p:nvSpPr>
          <p:spPr bwMode="auto">
            <a:xfrm>
              <a:off x="2351" y="3195"/>
              <a:ext cx="544" cy="327"/>
            </a:xfrm>
            <a:prstGeom prst="rect">
              <a:avLst/>
            </a:prstGeom>
            <a:noFill/>
            <a:ln w="9525">
              <a:noFill/>
              <a:miter lim="800000"/>
              <a:headEnd/>
              <a:tailEnd/>
            </a:ln>
            <a:effectLst/>
          </p:spPr>
          <p:txBody>
            <a:bodyPr wrap="none">
              <a:spAutoFit/>
            </a:bodyPr>
            <a:lstStyle/>
            <a:p>
              <a:pPr algn="l"/>
              <a:r>
                <a:rPr kumimoji="1" lang="en-US" altLang="zh-CN" sz="2800" b="1" i="1" dirty="0" smtClean="0">
                  <a:solidFill>
                    <a:srgbClr val="FFFF00"/>
                  </a:solidFill>
                  <a:ea typeface="宋体" pitchFamily="2" charset="-122"/>
                </a:rPr>
                <a:t>a</a:t>
              </a:r>
              <a:r>
                <a:rPr kumimoji="1" lang="en-US" altLang="zh-CN" sz="2800" b="1" baseline="-25000" dirty="0" smtClean="0">
                  <a:solidFill>
                    <a:srgbClr val="FFFF00"/>
                  </a:solidFill>
                  <a:ea typeface="宋体" pitchFamily="2" charset="-122"/>
                </a:rPr>
                <a:t>6</a:t>
              </a:r>
              <a:r>
                <a:rPr kumimoji="1" lang="en-US" altLang="zh-CN" sz="2800" b="1" dirty="0" smtClean="0">
                  <a:solidFill>
                    <a:srgbClr val="FFFF00"/>
                  </a:solidFill>
                  <a:ea typeface="宋体" pitchFamily="2" charset="-122"/>
                </a:rPr>
                <a:t>=3</a:t>
              </a:r>
              <a:endParaRPr kumimoji="1" lang="en-US" altLang="zh-CN" sz="2800" b="1" dirty="0">
                <a:solidFill>
                  <a:srgbClr val="FFFF00"/>
                </a:solidFill>
                <a:ea typeface="宋体" pitchFamily="2" charset="-122"/>
              </a:endParaRPr>
            </a:p>
          </p:txBody>
        </p:sp>
        <p:sp>
          <p:nvSpPr>
            <p:cNvPr id="452635" name="Text Box 27"/>
            <p:cNvSpPr txBox="1">
              <a:spLocks noChangeArrowheads="1"/>
            </p:cNvSpPr>
            <p:nvPr/>
          </p:nvSpPr>
          <p:spPr bwMode="auto">
            <a:xfrm>
              <a:off x="2604" y="2597"/>
              <a:ext cx="547" cy="330"/>
            </a:xfrm>
            <a:prstGeom prst="rect">
              <a:avLst/>
            </a:prstGeom>
            <a:noFill/>
            <a:ln w="9525">
              <a:noFill/>
              <a:miter lim="800000"/>
              <a:headEnd/>
              <a:tailEnd/>
            </a:ln>
            <a:effectLst/>
          </p:spPr>
          <p:txBody>
            <a:bodyPr wrap="none">
              <a:spAutoFit/>
            </a:bodyPr>
            <a:lstStyle/>
            <a:p>
              <a:pPr algn="l"/>
              <a:r>
                <a:rPr kumimoji="1" lang="en-US" altLang="zh-CN" sz="2800" b="1" i="1" dirty="0" smtClean="0">
                  <a:solidFill>
                    <a:srgbClr val="FFFF00"/>
                  </a:solidFill>
                  <a:ea typeface="宋体" pitchFamily="2" charset="-122"/>
                </a:rPr>
                <a:t>a</a:t>
              </a:r>
              <a:r>
                <a:rPr kumimoji="1" lang="en-US" altLang="zh-CN" sz="2800" b="1" baseline="-25000" dirty="0" smtClean="0">
                  <a:solidFill>
                    <a:srgbClr val="FFFF00"/>
                  </a:solidFill>
                  <a:ea typeface="宋体" pitchFamily="2" charset="-122"/>
                </a:rPr>
                <a:t>7</a:t>
              </a:r>
              <a:r>
                <a:rPr kumimoji="1" lang="en-US" altLang="zh-CN" sz="2800" b="1" dirty="0" smtClean="0">
                  <a:solidFill>
                    <a:srgbClr val="FFFF00"/>
                  </a:solidFill>
                  <a:ea typeface="宋体" pitchFamily="2" charset="-122"/>
                </a:rPr>
                <a:t>=2</a:t>
              </a:r>
              <a:endParaRPr kumimoji="1" lang="en-US" altLang="zh-CN" sz="2800" b="1" dirty="0">
                <a:solidFill>
                  <a:srgbClr val="FFFF00"/>
                </a:solidFill>
                <a:ea typeface="宋体" pitchFamily="2" charset="-122"/>
              </a:endParaRPr>
            </a:p>
          </p:txBody>
        </p:sp>
        <p:sp>
          <p:nvSpPr>
            <p:cNvPr id="452636" name="Text Box 28"/>
            <p:cNvSpPr txBox="1">
              <a:spLocks noChangeArrowheads="1"/>
            </p:cNvSpPr>
            <p:nvPr/>
          </p:nvSpPr>
          <p:spPr bwMode="auto">
            <a:xfrm>
              <a:off x="1481" y="2528"/>
              <a:ext cx="547" cy="330"/>
            </a:xfrm>
            <a:prstGeom prst="rect">
              <a:avLst/>
            </a:prstGeom>
            <a:noFill/>
            <a:ln w="9525">
              <a:noFill/>
              <a:miter lim="800000"/>
              <a:headEnd/>
              <a:tailEnd/>
            </a:ln>
            <a:effectLst/>
          </p:spPr>
          <p:txBody>
            <a:bodyPr wrap="none">
              <a:spAutoFit/>
            </a:bodyPr>
            <a:lstStyle/>
            <a:p>
              <a:pPr algn="l"/>
              <a:r>
                <a:rPr kumimoji="1" lang="en-US" altLang="zh-CN" sz="2800" b="1" i="1" dirty="0" smtClean="0">
                  <a:solidFill>
                    <a:srgbClr val="FFFF00"/>
                  </a:solidFill>
                  <a:ea typeface="宋体" pitchFamily="2" charset="-122"/>
                </a:rPr>
                <a:t>a</a:t>
              </a:r>
              <a:r>
                <a:rPr kumimoji="1" lang="en-US" altLang="zh-CN" sz="2800" b="1" baseline="-25000" dirty="0" smtClean="0">
                  <a:solidFill>
                    <a:srgbClr val="FFFF00"/>
                  </a:solidFill>
                  <a:ea typeface="宋体" pitchFamily="2" charset="-122"/>
                </a:rPr>
                <a:t>3</a:t>
              </a:r>
              <a:r>
                <a:rPr kumimoji="1" lang="en-US" altLang="zh-CN" sz="2800" b="1" dirty="0" smtClean="0">
                  <a:solidFill>
                    <a:srgbClr val="FFFF00"/>
                  </a:solidFill>
                  <a:ea typeface="宋体" pitchFamily="2" charset="-122"/>
                </a:rPr>
                <a:t>=2</a:t>
              </a:r>
              <a:endParaRPr kumimoji="1" lang="en-US" altLang="zh-CN" sz="2800" b="1" dirty="0">
                <a:solidFill>
                  <a:srgbClr val="FFFF00"/>
                </a:solidFill>
                <a:ea typeface="宋体" pitchFamily="2" charset="-122"/>
              </a:endParaRPr>
            </a:p>
          </p:txBody>
        </p:sp>
        <p:sp>
          <p:nvSpPr>
            <p:cNvPr id="452637" name="Text Box 29"/>
            <p:cNvSpPr txBox="1">
              <a:spLocks noChangeArrowheads="1"/>
            </p:cNvSpPr>
            <p:nvPr/>
          </p:nvSpPr>
          <p:spPr bwMode="auto">
            <a:xfrm>
              <a:off x="2006" y="1976"/>
              <a:ext cx="547" cy="330"/>
            </a:xfrm>
            <a:prstGeom prst="rect">
              <a:avLst/>
            </a:prstGeom>
            <a:noFill/>
            <a:ln w="9525">
              <a:noFill/>
              <a:miter lim="800000"/>
              <a:headEnd/>
              <a:tailEnd/>
            </a:ln>
            <a:effectLst/>
          </p:spPr>
          <p:txBody>
            <a:bodyPr wrap="none">
              <a:spAutoFit/>
            </a:bodyPr>
            <a:lstStyle/>
            <a:p>
              <a:pPr algn="l"/>
              <a:r>
                <a:rPr kumimoji="1" lang="en-US" altLang="zh-CN" sz="2800" b="1" i="1" dirty="0" smtClean="0">
                  <a:solidFill>
                    <a:srgbClr val="FFFF00"/>
                  </a:solidFill>
                  <a:ea typeface="宋体" pitchFamily="2" charset="-122"/>
                </a:rPr>
                <a:t>a</a:t>
              </a:r>
              <a:r>
                <a:rPr kumimoji="1" lang="en-US" altLang="zh-CN" sz="2800" b="1" baseline="-25000" dirty="0" smtClean="0">
                  <a:solidFill>
                    <a:srgbClr val="FFFF00"/>
                  </a:solidFill>
                  <a:ea typeface="宋体" pitchFamily="2" charset="-122"/>
                </a:rPr>
                <a:t>4</a:t>
              </a:r>
              <a:r>
                <a:rPr kumimoji="1" lang="en-US" altLang="zh-CN" sz="2800" b="1" dirty="0" smtClean="0">
                  <a:solidFill>
                    <a:srgbClr val="FFFF00"/>
                  </a:solidFill>
                  <a:ea typeface="宋体" pitchFamily="2" charset="-122"/>
                </a:rPr>
                <a:t>=3</a:t>
              </a:r>
              <a:endParaRPr kumimoji="1" lang="en-US" altLang="zh-CN" sz="2800" b="1" dirty="0">
                <a:solidFill>
                  <a:srgbClr val="FFFF00"/>
                </a:solidFill>
                <a:ea typeface="宋体" pitchFamily="2" charset="-122"/>
              </a:endParaRPr>
            </a:p>
          </p:txBody>
        </p:sp>
        <p:sp>
          <p:nvSpPr>
            <p:cNvPr id="33" name="Line 2"/>
            <p:cNvSpPr>
              <a:spLocks noChangeShapeType="1"/>
            </p:cNvSpPr>
            <p:nvPr/>
          </p:nvSpPr>
          <p:spPr bwMode="auto">
            <a:xfrm flipV="1">
              <a:off x="1730" y="2292"/>
              <a:ext cx="1288" cy="29"/>
            </a:xfrm>
            <a:prstGeom prst="line">
              <a:avLst/>
            </a:prstGeom>
            <a:noFill/>
            <a:ln w="28575">
              <a:solidFill>
                <a:schemeClr val="tx2"/>
              </a:solidFill>
              <a:round/>
              <a:headEnd/>
              <a:tailEnd type="stealth" w="lg" len="lg"/>
            </a:ln>
            <a:effectLst/>
          </p:spPr>
          <p:txBody>
            <a:bodyPr wrap="none" anchor="ctr"/>
            <a:lstStyle/>
            <a:p>
              <a:endParaRPr lang="zh-CN" altLang="en-US">
                <a:solidFill>
                  <a:srgbClr val="FFFF00"/>
                </a:solidFill>
              </a:endParaRPr>
            </a:p>
          </p:txBody>
        </p:sp>
        <p:sp>
          <p:nvSpPr>
            <p:cNvPr id="34" name="Text Box 25"/>
            <p:cNvSpPr txBox="1">
              <a:spLocks noChangeArrowheads="1"/>
            </p:cNvSpPr>
            <p:nvPr/>
          </p:nvSpPr>
          <p:spPr bwMode="auto">
            <a:xfrm>
              <a:off x="1500" y="2965"/>
              <a:ext cx="547" cy="330"/>
            </a:xfrm>
            <a:prstGeom prst="rect">
              <a:avLst/>
            </a:prstGeom>
            <a:noFill/>
            <a:ln w="9525">
              <a:noFill/>
              <a:miter lim="800000"/>
              <a:headEnd/>
              <a:tailEnd/>
            </a:ln>
            <a:effectLst/>
          </p:spPr>
          <p:txBody>
            <a:bodyPr wrap="none">
              <a:spAutoFit/>
            </a:bodyPr>
            <a:lstStyle/>
            <a:p>
              <a:pPr algn="l"/>
              <a:r>
                <a:rPr kumimoji="1" lang="en-US" altLang="zh-CN" sz="2800" b="1" i="1" dirty="0" smtClean="0">
                  <a:solidFill>
                    <a:srgbClr val="FFFF00"/>
                  </a:solidFill>
                  <a:ea typeface="宋体" pitchFamily="2" charset="-122"/>
                </a:rPr>
                <a:t>a</a:t>
              </a:r>
              <a:r>
                <a:rPr kumimoji="1" lang="en-US" altLang="zh-CN" sz="2800" b="1" baseline="-25000" dirty="0" smtClean="0">
                  <a:solidFill>
                    <a:srgbClr val="FFFF00"/>
                  </a:solidFill>
                  <a:ea typeface="宋体" pitchFamily="2" charset="-122"/>
                </a:rPr>
                <a:t>5</a:t>
              </a:r>
              <a:r>
                <a:rPr kumimoji="1" lang="en-US" altLang="zh-CN" sz="2800" b="1" dirty="0" smtClean="0">
                  <a:solidFill>
                    <a:srgbClr val="FFFF00"/>
                  </a:solidFill>
                  <a:ea typeface="宋体" pitchFamily="2" charset="-122"/>
                </a:rPr>
                <a:t>=4</a:t>
              </a:r>
              <a:endParaRPr kumimoji="1" lang="en-US" altLang="zh-CN" sz="2800" b="1" dirty="0">
                <a:solidFill>
                  <a:srgbClr val="FFFF00"/>
                </a:solidFill>
                <a:ea typeface="宋体" pitchFamily="2" charset="-122"/>
              </a:endParaRPr>
            </a:p>
          </p:txBody>
        </p:sp>
      </p:grpSp>
      <p:sp>
        <p:nvSpPr>
          <p:cNvPr id="452638" name="Rectangle 30"/>
          <p:cNvSpPr>
            <a:spLocks noChangeArrowheads="1"/>
          </p:cNvSpPr>
          <p:nvPr/>
        </p:nvSpPr>
        <p:spPr bwMode="auto">
          <a:xfrm>
            <a:off x="533400" y="628650"/>
            <a:ext cx="8229600" cy="2728913"/>
          </a:xfrm>
          <a:prstGeom prst="rect">
            <a:avLst/>
          </a:prstGeom>
          <a:noFill/>
          <a:ln w="9525">
            <a:noFill/>
            <a:miter lim="800000"/>
            <a:headEnd/>
            <a:tailEnd/>
          </a:ln>
          <a:effectLst/>
        </p:spPr>
        <p:txBody>
          <a:bodyPr lIns="92075" tIns="46038" rIns="92075" bIns="46038"/>
          <a:lstStyle/>
          <a:p>
            <a:pPr marL="342900" indent="-342900" algn="l">
              <a:lnSpc>
                <a:spcPct val="110000"/>
              </a:lnSpc>
              <a:buClr>
                <a:schemeClr val="tx1"/>
              </a:buClr>
              <a:buSzPct val="50000"/>
              <a:buFont typeface="Wingdings" pitchFamily="2" charset="2"/>
              <a:buChar char="n"/>
            </a:pPr>
            <a:r>
              <a:rPr lang="zh-CN" altLang="en-US" sz="3000" b="1" dirty="0"/>
              <a:t>要找出关键路径，必须找出关键活动</a:t>
            </a:r>
            <a:r>
              <a:rPr lang="en-US" altLang="zh-CN" sz="3000" b="1" dirty="0"/>
              <a:t>, </a:t>
            </a:r>
            <a:r>
              <a:rPr lang="zh-CN" altLang="en-US" sz="3000" b="1" dirty="0"/>
              <a:t>即不按期完成就会影响整个工程完成的活动。</a:t>
            </a:r>
          </a:p>
          <a:p>
            <a:pPr marL="342900" indent="-342900" algn="l">
              <a:lnSpc>
                <a:spcPct val="110000"/>
              </a:lnSpc>
              <a:buClr>
                <a:schemeClr val="tx1"/>
              </a:buClr>
              <a:buSzPct val="50000"/>
              <a:buFont typeface="Wingdings" pitchFamily="2" charset="2"/>
              <a:buChar char="n"/>
            </a:pPr>
            <a:r>
              <a:rPr lang="zh-CN" altLang="en-US" sz="3000" b="1" dirty="0"/>
              <a:t>关键路径上的所有活动都是关键活动。因此</a:t>
            </a:r>
            <a:r>
              <a:rPr lang="en-US" altLang="zh-CN" sz="3000" b="1" dirty="0"/>
              <a:t>, </a:t>
            </a:r>
            <a:r>
              <a:rPr lang="zh-CN" altLang="en-US" sz="3000" b="1" dirty="0"/>
              <a:t>只要找到了关键活动</a:t>
            </a:r>
            <a:r>
              <a:rPr lang="en-US" altLang="zh-CN" sz="3000" b="1" dirty="0"/>
              <a:t>, </a:t>
            </a:r>
            <a:r>
              <a:rPr lang="zh-CN" altLang="en-US" sz="3000" b="1" dirty="0"/>
              <a:t>就可以找到关键路径。例如</a:t>
            </a:r>
            <a:r>
              <a:rPr lang="en-US" altLang="zh-CN" sz="3000" b="1" dirty="0"/>
              <a:t>, </a:t>
            </a:r>
            <a:r>
              <a:rPr lang="zh-CN" altLang="en-US" sz="3000" b="1" dirty="0"/>
              <a:t>下图就是一个</a:t>
            </a:r>
            <a:r>
              <a:rPr lang="en-US" altLang="zh-CN" sz="3000" b="1" dirty="0"/>
              <a:t>AOE</a:t>
            </a:r>
            <a:r>
              <a:rPr lang="zh-CN" altLang="en-US" sz="3000" b="1" dirty="0"/>
              <a:t>网。</a:t>
            </a:r>
          </a:p>
        </p:txBody>
      </p:sp>
      <p:sp>
        <p:nvSpPr>
          <p:cNvPr id="38" name="灯片编号占位符 37"/>
          <p:cNvSpPr>
            <a:spLocks noGrp="1"/>
          </p:cNvSpPr>
          <p:nvPr>
            <p:ph type="sldNum" sz="quarter" idx="12"/>
          </p:nvPr>
        </p:nvSpPr>
        <p:spPr/>
        <p:txBody>
          <a:bodyPr/>
          <a:lstStyle/>
          <a:p>
            <a:fld id="{A17EA50A-922D-41E6-B4A1-D010480F0D51}" type="slidenum">
              <a:rPr lang="en-US" altLang="zh-CN" smtClean="0"/>
              <a:pPr/>
              <a:t>57</a:t>
            </a:fld>
            <a:endParaRPr lang="en-US" altLang="zh-CN" dirty="0"/>
          </a:p>
        </p:txBody>
      </p:sp>
      <p:sp>
        <p:nvSpPr>
          <p:cNvPr id="2" name="矩形 1"/>
          <p:cNvSpPr/>
          <p:nvPr/>
        </p:nvSpPr>
        <p:spPr>
          <a:xfrm>
            <a:off x="1079612" y="5985284"/>
            <a:ext cx="6736139" cy="830997"/>
          </a:xfrm>
          <a:prstGeom prst="rect">
            <a:avLst/>
          </a:prstGeom>
        </p:spPr>
        <p:txBody>
          <a:bodyPr wrap="none">
            <a:spAutoFit/>
          </a:bodyPr>
          <a:lstStyle/>
          <a:p>
            <a:r>
              <a:rPr lang="zh-CN" altLang="en-US" sz="2400" b="1" dirty="0" smtClean="0"/>
              <a:t>关键路径上的每个活动</a:t>
            </a:r>
            <a:endParaRPr lang="en-US" altLang="zh-CN" sz="2400" b="1" dirty="0" smtClean="0"/>
          </a:p>
          <a:p>
            <a:r>
              <a:rPr lang="zh-CN" altLang="en-US" sz="2400" b="1" dirty="0" smtClean="0"/>
              <a:t>最早</a:t>
            </a:r>
            <a:r>
              <a:rPr lang="zh-CN" altLang="en-US" sz="2400" b="1" dirty="0"/>
              <a:t>可能开始</a:t>
            </a:r>
            <a:r>
              <a:rPr lang="zh-CN" altLang="en-US" sz="2400" b="1" dirty="0" smtClean="0"/>
              <a:t>时间</a:t>
            </a:r>
            <a:r>
              <a:rPr lang="en-US" altLang="zh-CN" sz="2400" b="1" dirty="0" smtClean="0"/>
              <a:t>(</a:t>
            </a:r>
            <a:r>
              <a:rPr lang="en-US" altLang="zh-CN" sz="2400" b="1" i="1" dirty="0" smtClean="0"/>
              <a:t>e</a:t>
            </a:r>
            <a:r>
              <a:rPr lang="en-US" altLang="zh-CN" sz="2400" b="1" dirty="0" smtClean="0"/>
              <a:t>[</a:t>
            </a:r>
            <a:r>
              <a:rPr lang="en-US" altLang="zh-CN" sz="2400" b="1" i="1" dirty="0" smtClean="0"/>
              <a:t>k</a:t>
            </a:r>
            <a:r>
              <a:rPr lang="en-US" altLang="zh-CN" sz="2400" b="1" dirty="0" smtClean="0"/>
              <a:t>])=</a:t>
            </a:r>
            <a:r>
              <a:rPr lang="zh-CN" altLang="en-US" sz="2400" b="1" dirty="0"/>
              <a:t>最迟允许开始</a:t>
            </a:r>
            <a:r>
              <a:rPr lang="zh-CN" altLang="en-US" sz="2400" b="1" dirty="0" smtClean="0"/>
              <a:t>时间</a:t>
            </a:r>
            <a:r>
              <a:rPr lang="en-US" altLang="zh-CN" sz="2400" b="1" dirty="0" smtClean="0"/>
              <a:t>(</a:t>
            </a:r>
            <a:r>
              <a:rPr lang="en-US" altLang="zh-CN" sz="2400" b="1" i="1" dirty="0" smtClean="0"/>
              <a:t>l</a:t>
            </a:r>
            <a:r>
              <a:rPr lang="en-US" altLang="zh-CN" sz="2400" b="1" dirty="0" smtClean="0"/>
              <a:t>[</a:t>
            </a:r>
            <a:r>
              <a:rPr lang="en-US" altLang="zh-CN" sz="2400" b="1" i="1" dirty="0" smtClean="0"/>
              <a:t>k</a:t>
            </a:r>
            <a:r>
              <a:rPr lang="en-US" altLang="zh-CN" sz="2400" b="1" dirty="0" smtClean="0"/>
              <a:t>])</a:t>
            </a:r>
            <a:r>
              <a:rPr lang="zh-CN" altLang="en-US" sz="2400" b="1" dirty="0" smtClean="0"/>
              <a:t> </a:t>
            </a:r>
            <a:endParaRPr lang="zh-CN" altLang="en-US" sz="2400" dirty="0"/>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555570" y="252369"/>
            <a:ext cx="7761288" cy="533400"/>
          </a:xfrm>
        </p:spPr>
        <p:txBody>
          <a:bodyPr>
            <a:normAutofit fontScale="90000"/>
          </a:bodyPr>
          <a:lstStyle/>
          <a:p>
            <a:r>
              <a:rPr lang="zh-CN" altLang="en-US" sz="3600" b="1" dirty="0">
                <a:ea typeface="华文新魏" pitchFamily="2" charset="-122"/>
              </a:rPr>
              <a:t>定义几个与计算关键活动有关的量：</a:t>
            </a:r>
            <a:endParaRPr lang="zh-CN" altLang="en-US" dirty="0">
              <a:ea typeface="华文新魏" pitchFamily="2" charset="-122"/>
            </a:endParaRPr>
          </a:p>
        </p:txBody>
      </p:sp>
      <p:sp>
        <p:nvSpPr>
          <p:cNvPr id="453635" name="Rectangle 3"/>
          <p:cNvSpPr>
            <a:spLocks noGrp="1" noChangeArrowheads="1"/>
          </p:cNvSpPr>
          <p:nvPr>
            <p:ph idx="1"/>
          </p:nvPr>
        </p:nvSpPr>
        <p:spPr>
          <a:xfrm>
            <a:off x="503238" y="1055655"/>
            <a:ext cx="8153400" cy="5541995"/>
          </a:xfrm>
        </p:spPr>
        <p:txBody>
          <a:bodyPr/>
          <a:lstStyle/>
          <a:p>
            <a:pPr marL="609600" indent="-609600" algn="just">
              <a:spcBef>
                <a:spcPct val="10000"/>
              </a:spcBef>
              <a:buClr>
                <a:schemeClr val="tx1"/>
              </a:buClr>
              <a:buSzTx/>
              <a:buFont typeface="Monotype Sorts" pitchFamily="2" charset="2"/>
              <a:buAutoNum type="arabicPeriod"/>
            </a:pPr>
            <a:r>
              <a:rPr lang="zh-CN" altLang="en-US" sz="3000" b="1" dirty="0">
                <a:latin typeface="Times New Roman" pitchFamily="18" charset="0"/>
                <a:ea typeface="仿宋_GB2312" pitchFamily="49" charset="-122"/>
              </a:rPr>
              <a:t>事件</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的最早</a:t>
            </a:r>
            <a:r>
              <a:rPr lang="zh-CN" altLang="en-US" sz="3000" b="1" dirty="0" smtClean="0">
                <a:latin typeface="Times New Roman" pitchFamily="18" charset="0"/>
                <a:ea typeface="仿宋_GB2312" pitchFamily="49" charset="-122"/>
              </a:rPr>
              <a:t>可能发生时间</a:t>
            </a:r>
            <a:r>
              <a:rPr lang="en-US" altLang="zh-CN" sz="3000" b="1" i="1" dirty="0" err="1" smtClean="0">
                <a:latin typeface="Times New Roman" pitchFamily="18" charset="0"/>
                <a:ea typeface="仿宋_GB2312" pitchFamily="49" charset="-122"/>
              </a:rPr>
              <a:t>Ve</a:t>
            </a:r>
            <a:r>
              <a:rPr lang="en-US" altLang="zh-CN" sz="3000" b="1" dirty="0" smtClean="0">
                <a:latin typeface="Times New Roman" pitchFamily="18" charset="0"/>
                <a:ea typeface="仿宋_GB2312" pitchFamily="49" charset="-122"/>
              </a:rPr>
              <a:t>[</a:t>
            </a:r>
            <a:r>
              <a:rPr lang="en-US" altLang="zh-CN" sz="3000" b="1" i="1" dirty="0" err="1"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  </a:t>
            </a:r>
            <a:endParaRPr lang="en-US" altLang="zh-CN" sz="3000" b="1" dirty="0">
              <a:latin typeface="Times New Roman" pitchFamily="18" charset="0"/>
              <a:ea typeface="仿宋_GB2312" pitchFamily="49" charset="-122"/>
            </a:endParaRPr>
          </a:p>
          <a:p>
            <a:pPr marL="609600" indent="-609600" algn="just">
              <a:spcBef>
                <a:spcPct val="10000"/>
              </a:spcBef>
              <a:buClr>
                <a:schemeClr val="tx1"/>
              </a:buClr>
              <a:buSzTx/>
              <a:buFont typeface="Monotype Sorts" pitchFamily="2" charset="2"/>
              <a:buNone/>
            </a:pP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是从源点</a:t>
            </a:r>
            <a:r>
              <a:rPr lang="en-US" altLang="zh-CN" sz="3000" b="1" i="1" dirty="0">
                <a:latin typeface="Times New Roman" pitchFamily="18" charset="0"/>
                <a:ea typeface="仿宋_GB2312" pitchFamily="49" charset="-122"/>
              </a:rPr>
              <a:t>V</a:t>
            </a:r>
            <a:r>
              <a:rPr lang="en-US" altLang="zh-CN" sz="3000" b="1" baseline="-25000" dirty="0">
                <a:latin typeface="Times New Roman" pitchFamily="18" charset="0"/>
                <a:ea typeface="仿宋_GB2312" pitchFamily="49" charset="-122"/>
              </a:rPr>
              <a:t>0 </a:t>
            </a:r>
            <a:r>
              <a:rPr lang="zh-CN" altLang="en-US" sz="3000" b="1" dirty="0">
                <a:latin typeface="Times New Roman" pitchFamily="18" charset="0"/>
                <a:ea typeface="仿宋_GB2312" pitchFamily="49" charset="-122"/>
              </a:rPr>
              <a:t>到顶点</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i </a:t>
            </a:r>
            <a:r>
              <a:rPr lang="zh-CN" altLang="en-US" sz="3000" b="1" dirty="0">
                <a:latin typeface="Times New Roman" pitchFamily="18" charset="0"/>
                <a:ea typeface="仿宋_GB2312" pitchFamily="49" charset="-122"/>
              </a:rPr>
              <a:t>的最长路径长度。</a:t>
            </a:r>
          </a:p>
          <a:p>
            <a:pPr marL="609600" indent="-609600" algn="just">
              <a:spcBef>
                <a:spcPct val="10000"/>
              </a:spcBef>
              <a:buClr>
                <a:schemeClr val="tx1"/>
              </a:buClr>
              <a:buSzTx/>
              <a:buFont typeface="Monotype Sorts" pitchFamily="2" charset="2"/>
              <a:buAutoNum type="arabicPeriod" startAt="2"/>
            </a:pPr>
            <a:r>
              <a:rPr lang="zh-CN" altLang="en-US" sz="3000" b="1" dirty="0">
                <a:latin typeface="Times New Roman" pitchFamily="18" charset="0"/>
                <a:ea typeface="仿宋_GB2312" pitchFamily="49" charset="-122"/>
              </a:rPr>
              <a:t>事件</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i </a:t>
            </a:r>
            <a:r>
              <a:rPr lang="zh-CN" altLang="en-US" sz="3000" b="1" dirty="0">
                <a:latin typeface="Times New Roman" pitchFamily="18" charset="0"/>
                <a:ea typeface="仿宋_GB2312" pitchFamily="49" charset="-122"/>
              </a:rPr>
              <a:t>的最</a:t>
            </a:r>
            <a:r>
              <a:rPr lang="zh-CN" altLang="en-US" b="1" dirty="0">
                <a:latin typeface="Times New Roman" pitchFamily="18" charset="0"/>
                <a:ea typeface="仿宋_GB2312" pitchFamily="49" charset="-122"/>
              </a:rPr>
              <a:t>迟发生时间</a:t>
            </a:r>
            <a:r>
              <a:rPr lang="en-US" altLang="zh-CN" sz="3000" b="1" i="1" dirty="0" err="1">
                <a:latin typeface="Times New Roman" pitchFamily="18" charset="0"/>
                <a:ea typeface="仿宋_GB2312" pitchFamily="49" charset="-122"/>
              </a:rPr>
              <a:t>Vl</a:t>
            </a:r>
            <a:r>
              <a:rPr lang="en-US" altLang="zh-CN"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p>
          <a:p>
            <a:pPr marL="609600" indent="-609600" algn="just">
              <a:spcBef>
                <a:spcPct val="10000"/>
              </a:spcBef>
              <a:buClr>
                <a:schemeClr val="tx1"/>
              </a:buClr>
              <a:buSzTx/>
              <a:buFont typeface="Monotype Sorts" pitchFamily="2" charset="2"/>
              <a:buNone/>
            </a:pP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是在保证汇点</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n</a:t>
            </a:r>
            <a:r>
              <a:rPr lang="en-US" altLang="zh-CN" sz="3000" b="1" baseline="-25000" dirty="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在</a:t>
            </a:r>
            <a:r>
              <a:rPr lang="en-US" altLang="zh-CN" sz="3000" b="1" i="1" dirty="0" err="1">
                <a:latin typeface="Times New Roman" pitchFamily="18" charset="0"/>
                <a:ea typeface="仿宋_GB2312" pitchFamily="49" charset="-122"/>
              </a:rPr>
              <a:t>Ve</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时刻完成的前提 下，事件</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的允许的最迟开始时间。</a:t>
            </a:r>
          </a:p>
          <a:p>
            <a:pPr marL="609600" indent="-609600" algn="just">
              <a:spcBef>
                <a:spcPct val="10000"/>
              </a:spcBef>
              <a:buClr>
                <a:schemeClr val="tx1"/>
              </a:buClr>
              <a:buSzTx/>
              <a:buFont typeface="Monotype Sorts" pitchFamily="2" charset="2"/>
              <a:buAutoNum type="arabicPeriod" startAt="3"/>
            </a:pPr>
            <a:r>
              <a:rPr lang="zh-CN" altLang="en-US" sz="3000" b="1" dirty="0">
                <a:latin typeface="Times New Roman" pitchFamily="18" charset="0"/>
                <a:ea typeface="仿宋_GB2312" pitchFamily="49" charset="-122"/>
              </a:rPr>
              <a:t>活动</a:t>
            </a:r>
            <a:r>
              <a:rPr lang="en-US" altLang="zh-CN" sz="3000" b="1" i="1" dirty="0" err="1">
                <a:latin typeface="Times New Roman" pitchFamily="18" charset="0"/>
                <a:ea typeface="仿宋_GB2312" pitchFamily="49" charset="-122"/>
              </a:rPr>
              <a:t>a</a:t>
            </a:r>
            <a:r>
              <a:rPr lang="en-US" altLang="zh-CN" sz="3000" b="1" i="1" baseline="-25000" dirty="0" err="1">
                <a:latin typeface="Times New Roman" pitchFamily="18" charset="0"/>
                <a:ea typeface="仿宋_GB2312" pitchFamily="49" charset="-122"/>
              </a:rPr>
              <a:t>k</a:t>
            </a:r>
            <a:r>
              <a:rPr lang="en-US" altLang="zh-CN" sz="3000" b="1" i="1" baseline="-25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的最早可能开始时间 </a:t>
            </a:r>
            <a:r>
              <a:rPr lang="en-US" altLang="zh-CN" sz="3000" b="1" i="1" dirty="0">
                <a:latin typeface="Times New Roman" pitchFamily="18" charset="0"/>
                <a:ea typeface="仿宋_GB2312" pitchFamily="49" charset="-122"/>
              </a:rPr>
              <a:t>e</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a:t>
            </a:r>
          </a:p>
          <a:p>
            <a:pPr marL="609600" indent="-609600" algn="just">
              <a:spcBef>
                <a:spcPct val="10000"/>
              </a:spcBef>
              <a:buClr>
                <a:schemeClr val="tx1"/>
              </a:buClr>
              <a:buSzTx/>
              <a:buFont typeface="Monotype Sorts" pitchFamily="2" charset="2"/>
              <a:buNone/>
            </a:pP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设活动</a:t>
            </a:r>
            <a:r>
              <a:rPr lang="en-US" altLang="zh-CN" sz="3000" b="1" i="1" dirty="0" err="1">
                <a:latin typeface="Times New Roman" pitchFamily="18" charset="0"/>
                <a:ea typeface="仿宋_GB2312" pitchFamily="49" charset="-122"/>
              </a:rPr>
              <a:t>a</a:t>
            </a:r>
            <a:r>
              <a:rPr lang="en-US" altLang="zh-CN" sz="3000" b="1" i="1" baseline="-25000" dirty="0" err="1">
                <a:latin typeface="Times New Roman" pitchFamily="18" charset="0"/>
                <a:ea typeface="仿宋_GB2312" pitchFamily="49" charset="-122"/>
              </a:rPr>
              <a:t>k</a:t>
            </a:r>
            <a:r>
              <a:rPr lang="en-US" altLang="zh-CN" sz="3000" b="1" i="1" baseline="-25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在边</a:t>
            </a:r>
            <a:r>
              <a:rPr lang="en-US" altLang="zh-CN" sz="3000" b="1" dirty="0">
                <a:latin typeface="Times New Roman" pitchFamily="18" charset="0"/>
                <a:ea typeface="仿宋_GB2312" pitchFamily="49" charset="-122"/>
              </a:rPr>
              <a:t>&lt;</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j</a:t>
            </a:r>
            <a:r>
              <a:rPr lang="en-US" altLang="zh-CN" sz="3000" b="1" dirty="0">
                <a:latin typeface="Times New Roman" pitchFamily="18" charset="0"/>
                <a:ea typeface="仿宋_GB2312" pitchFamily="49" charset="-122"/>
              </a:rPr>
              <a:t>&gt;</a:t>
            </a:r>
            <a:r>
              <a:rPr lang="zh-CN" altLang="en-US" sz="3000" b="1" dirty="0">
                <a:latin typeface="Times New Roman" pitchFamily="18" charset="0"/>
                <a:ea typeface="仿宋_GB2312" pitchFamily="49" charset="-122"/>
              </a:rPr>
              <a:t>上</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a:t>
            </a:r>
            <a:r>
              <a:rPr lang="en-US" altLang="zh-CN" sz="3000" b="1" i="1" dirty="0">
                <a:latin typeface="Times New Roman" pitchFamily="18" charset="0"/>
                <a:ea typeface="仿宋_GB2312" pitchFamily="49" charset="-122"/>
              </a:rPr>
              <a:t>e</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是从源点</a:t>
            </a:r>
            <a:r>
              <a:rPr lang="en-US" altLang="zh-CN" sz="3000" b="1" i="1" dirty="0">
                <a:latin typeface="Times New Roman" pitchFamily="18" charset="0"/>
                <a:ea typeface="仿宋_GB2312" pitchFamily="49" charset="-122"/>
              </a:rPr>
              <a:t>V</a:t>
            </a:r>
            <a:r>
              <a:rPr lang="en-US" altLang="zh-CN" sz="3000" b="1" baseline="-25000" dirty="0">
                <a:latin typeface="Times New Roman" pitchFamily="18" charset="0"/>
                <a:ea typeface="仿宋_GB2312" pitchFamily="49" charset="-122"/>
              </a:rPr>
              <a:t>0</a:t>
            </a:r>
            <a:r>
              <a:rPr lang="zh-CN" altLang="en-US" sz="3000" b="1" dirty="0">
                <a:latin typeface="Times New Roman" pitchFamily="18" charset="0"/>
                <a:ea typeface="仿宋_GB2312" pitchFamily="49" charset="-122"/>
              </a:rPr>
              <a:t>到 顶点</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的最长路径长度。因此</a:t>
            </a:r>
            <a:r>
              <a:rPr lang="en-US" altLang="zh-CN" sz="3000" b="1" dirty="0">
                <a:latin typeface="Times New Roman" pitchFamily="18" charset="0"/>
                <a:ea typeface="仿宋_GB2312" pitchFamily="49" charset="-122"/>
              </a:rPr>
              <a:t>, </a:t>
            </a:r>
          </a:p>
          <a:p>
            <a:pPr marL="609600" indent="-609600" algn="just">
              <a:spcBef>
                <a:spcPct val="10000"/>
              </a:spcBef>
              <a:buClr>
                <a:schemeClr val="tx1"/>
              </a:buClr>
              <a:buSzTx/>
              <a:buFont typeface="Monotype Sorts" pitchFamily="2" charset="2"/>
              <a:buNone/>
            </a:pP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e</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 = </a:t>
            </a:r>
            <a:r>
              <a:rPr lang="en-US" altLang="zh-CN" sz="3000" b="1" i="1" dirty="0" err="1">
                <a:latin typeface="Times New Roman" pitchFamily="18" charset="0"/>
                <a:ea typeface="仿宋_GB2312" pitchFamily="49" charset="-122"/>
              </a:rPr>
              <a:t>Ve</a:t>
            </a:r>
            <a:r>
              <a:rPr lang="en-US" altLang="zh-CN"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a:t>
            </a:r>
          </a:p>
          <a:p>
            <a:pPr marL="609600" indent="-609600">
              <a:spcBef>
                <a:spcPct val="10000"/>
              </a:spcBef>
              <a:buClr>
                <a:schemeClr val="tx1"/>
              </a:buClr>
              <a:buSzTx/>
              <a:buFont typeface="Monotype Sorts" pitchFamily="2" charset="2"/>
              <a:buAutoNum type="arabicPeriod" startAt="4"/>
            </a:pPr>
            <a:r>
              <a:rPr lang="zh-CN" altLang="en-US" sz="3000" b="1" dirty="0">
                <a:latin typeface="Times New Roman" pitchFamily="18" charset="0"/>
                <a:ea typeface="仿宋_GB2312" pitchFamily="49" charset="-122"/>
              </a:rPr>
              <a:t>活动</a:t>
            </a:r>
            <a:r>
              <a:rPr lang="en-US" altLang="zh-CN" sz="3000" b="1" i="1" dirty="0" err="1">
                <a:latin typeface="Times New Roman" pitchFamily="18" charset="0"/>
                <a:ea typeface="仿宋_GB2312" pitchFamily="49" charset="-122"/>
              </a:rPr>
              <a:t>a</a:t>
            </a:r>
            <a:r>
              <a:rPr lang="en-US" altLang="zh-CN" sz="3000" b="1" i="1" baseline="-25000" dirty="0" err="1">
                <a:latin typeface="Times New Roman" pitchFamily="18" charset="0"/>
                <a:ea typeface="仿宋_GB2312" pitchFamily="49" charset="-122"/>
              </a:rPr>
              <a:t>k</a:t>
            </a:r>
            <a:r>
              <a:rPr lang="en-US" altLang="zh-CN" sz="3000" b="1" i="1" baseline="-25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的最迟允许开始时间 </a:t>
            </a:r>
            <a:r>
              <a:rPr lang="en-US" altLang="zh-CN" sz="3000" b="1" i="1" dirty="0">
                <a:latin typeface="Times New Roman" pitchFamily="18" charset="0"/>
                <a:ea typeface="仿宋_GB2312" pitchFamily="49" charset="-122"/>
              </a:rPr>
              <a:t>l</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a:t>
            </a:r>
            <a:r>
              <a:rPr lang="en-US" altLang="zh-CN" b="1" i="1" dirty="0">
                <a:effectLst>
                  <a:outerShdw blurRad="38100" dist="38100" dir="2700000" algn="tl">
                    <a:srgbClr val="C0C0C0"/>
                  </a:outerShdw>
                </a:effectLst>
                <a:ea typeface="仿宋_GB2312" pitchFamily="49" charset="-122"/>
              </a:rPr>
              <a:t>    </a:t>
            </a:r>
            <a:endParaRPr lang="en-US" altLang="zh-CN" b="1" dirty="0">
              <a:effectLst>
                <a:outerShdw blurRad="38100" dist="38100" dir="2700000" algn="tl">
                  <a:srgbClr val="C0C0C0"/>
                </a:outerShdw>
              </a:effectLst>
              <a:ea typeface="仿宋_GB2312" pitchFamily="49" charset="-122"/>
            </a:endParaRPr>
          </a:p>
        </p:txBody>
      </p:sp>
      <p:sp>
        <p:nvSpPr>
          <p:cNvPr id="10" name="灯片编号占位符 9"/>
          <p:cNvSpPr>
            <a:spLocks noGrp="1"/>
          </p:cNvSpPr>
          <p:nvPr>
            <p:ph type="sldNum" sz="quarter" idx="12"/>
          </p:nvPr>
        </p:nvSpPr>
        <p:spPr/>
        <p:txBody>
          <a:bodyPr/>
          <a:lstStyle/>
          <a:p>
            <a:fld id="{A17EA50A-922D-41E6-B4A1-D010480F0D51}" type="slidenum">
              <a:rPr lang="en-US" altLang="zh-CN" smtClean="0"/>
              <a:pPr/>
              <a:t>58</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idx="1"/>
          </p:nvPr>
        </p:nvSpPr>
        <p:spPr>
          <a:xfrm>
            <a:off x="381000" y="646113"/>
            <a:ext cx="8305800" cy="5915025"/>
          </a:xfrm>
        </p:spPr>
        <p:txBody>
          <a:bodyPr/>
          <a:lstStyle/>
          <a:p>
            <a:pPr marL="609600" indent="-609600">
              <a:buClr>
                <a:schemeClr val="tx1"/>
              </a:buClr>
              <a:buSzPct val="115000"/>
              <a:buFont typeface="Monotype Sorts" pitchFamily="2" charset="2"/>
              <a:buNone/>
            </a:pPr>
            <a:r>
              <a:rPr lang="en-US" altLang="zh-CN" sz="3000" b="1" i="1" dirty="0" smtClean="0">
                <a:latin typeface="Times New Roman" pitchFamily="18" charset="0"/>
                <a:ea typeface="仿宋_GB2312" pitchFamily="49" charset="-122"/>
              </a:rPr>
              <a:t>       l</a:t>
            </a:r>
            <a:r>
              <a:rPr lang="en-US" altLang="zh-CN" sz="3000" b="1" dirty="0" smtClean="0">
                <a:latin typeface="Times New Roman" pitchFamily="18" charset="0"/>
                <a:ea typeface="仿宋_GB2312" pitchFamily="49" charset="-122"/>
              </a:rPr>
              <a:t>[</a:t>
            </a:r>
            <a:r>
              <a:rPr lang="en-US" altLang="zh-CN" sz="3000" b="1" i="1" dirty="0" smtClean="0">
                <a:latin typeface="Times New Roman" pitchFamily="18" charset="0"/>
                <a:ea typeface="仿宋_GB2312" pitchFamily="49" charset="-122"/>
              </a:rPr>
              <a:t>k</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是在不会引起时间延误的前提下</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该活动允许的最迟开始时间。</a:t>
            </a:r>
          </a:p>
          <a:p>
            <a:pPr marL="609600" indent="-609600">
              <a:buClr>
                <a:schemeClr val="tx1"/>
              </a:buClr>
              <a:buSzPct val="115000"/>
              <a:buFont typeface="Monotype Sorts" pitchFamily="2" charset="2"/>
              <a:buNone/>
            </a:pPr>
            <a:r>
              <a:rPr lang="zh-CN" altLang="en-US" sz="3000" b="1" i="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l</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Vl</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j</a:t>
            </a:r>
            <a:r>
              <a:rPr lang="en-US" altLang="zh-CN" sz="3000" b="1" dirty="0">
                <a:latin typeface="Times New Roman" pitchFamily="18" charset="0"/>
                <a:ea typeface="仿宋_GB2312" pitchFamily="49" charset="-122"/>
              </a:rPr>
              <a:t>]</a:t>
            </a:r>
            <a:r>
              <a:rPr lang="en-US" altLang="zh-CN" sz="3000" dirty="0">
                <a:latin typeface="Courier New" pitchFamily="49" charset="0"/>
                <a:ea typeface="仿宋_GB2312" pitchFamily="49" charset="-122"/>
              </a:rPr>
              <a:t>-</a:t>
            </a:r>
            <a:r>
              <a:rPr lang="en-US" altLang="zh-CN" sz="3000" b="1" i="1" dirty="0" err="1" smtClean="0">
                <a:latin typeface="Times New Roman" pitchFamily="18" charset="0"/>
                <a:ea typeface="仿宋_GB2312" pitchFamily="49" charset="-122"/>
              </a:rPr>
              <a:t>dur</a:t>
            </a:r>
            <a:r>
              <a:rPr lang="en-US" altLang="zh-CN" sz="3000" b="1" dirty="0" smtClean="0">
                <a:latin typeface="Times New Roman" pitchFamily="18" charset="0"/>
                <a:ea typeface="仿宋_GB2312" pitchFamily="49" charset="-122"/>
              </a:rPr>
              <a:t>(&lt;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j</a:t>
            </a:r>
            <a:r>
              <a:rPr lang="en-US" altLang="zh-CN" sz="3000" b="1" dirty="0">
                <a:latin typeface="Times New Roman" pitchFamily="18" charset="0"/>
                <a:ea typeface="仿宋_GB2312" pitchFamily="49" charset="-122"/>
              </a:rPr>
              <a:t>&gt;)</a:t>
            </a:r>
            <a:r>
              <a:rPr lang="zh-CN" altLang="en-US" sz="3000" b="1" dirty="0">
                <a:latin typeface="Times New Roman" pitchFamily="18" charset="0"/>
                <a:ea typeface="仿宋_GB2312" pitchFamily="49" charset="-122"/>
              </a:rPr>
              <a:t>。</a:t>
            </a:r>
          </a:p>
          <a:p>
            <a:pPr marL="609600" indent="-609600">
              <a:buClr>
                <a:schemeClr val="tx1"/>
              </a:buClr>
              <a:buSzPct val="115000"/>
              <a:buFont typeface="Monotype Sorts" pitchFamily="2" charset="2"/>
              <a:buNone/>
            </a:pPr>
            <a:r>
              <a:rPr lang="zh-CN" altLang="en-US" sz="3000" b="1" dirty="0">
                <a:latin typeface="Times New Roman" pitchFamily="18" charset="0"/>
                <a:ea typeface="仿宋_GB2312" pitchFamily="49" charset="-122"/>
              </a:rPr>
              <a:t>     	其中</a:t>
            </a:r>
            <a:r>
              <a:rPr lang="en-US" altLang="zh-CN" sz="3000" b="1" dirty="0">
                <a:latin typeface="Times New Roman" pitchFamily="18" charset="0"/>
                <a:ea typeface="仿宋_GB2312" pitchFamily="49" charset="-122"/>
              </a:rPr>
              <a:t>, </a:t>
            </a:r>
            <a:r>
              <a:rPr lang="en-US" altLang="zh-CN" sz="3000" b="1" i="1" dirty="0" err="1" smtClean="0">
                <a:latin typeface="Times New Roman" pitchFamily="18" charset="0"/>
                <a:ea typeface="仿宋_GB2312" pitchFamily="49" charset="-122"/>
              </a:rPr>
              <a:t>dur</a:t>
            </a:r>
            <a:r>
              <a:rPr lang="en-US" altLang="zh-CN" sz="3000" b="1" dirty="0" smtClean="0">
                <a:latin typeface="Times New Roman" pitchFamily="18" charset="0"/>
                <a:ea typeface="仿宋_GB2312" pitchFamily="49" charset="-122"/>
              </a:rPr>
              <a:t>(&lt;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j</a:t>
            </a:r>
            <a:r>
              <a:rPr lang="en-US" altLang="zh-CN" sz="3000" b="1" dirty="0">
                <a:latin typeface="Times New Roman" pitchFamily="18" charset="0"/>
                <a:ea typeface="仿宋_GB2312" pitchFamily="49" charset="-122"/>
              </a:rPr>
              <a:t>&gt;)</a:t>
            </a:r>
            <a:r>
              <a:rPr lang="zh-CN" altLang="en-US" sz="3000" b="1" dirty="0">
                <a:latin typeface="Times New Roman" pitchFamily="18" charset="0"/>
                <a:ea typeface="仿宋_GB2312" pitchFamily="49" charset="-122"/>
              </a:rPr>
              <a:t>是完成 </a:t>
            </a:r>
            <a:r>
              <a:rPr lang="en-US" altLang="zh-CN" sz="3000" b="1" i="1" dirty="0" err="1">
                <a:latin typeface="Times New Roman" pitchFamily="18" charset="0"/>
                <a:ea typeface="仿宋_GB2312" pitchFamily="49" charset="-122"/>
              </a:rPr>
              <a:t>a</a:t>
            </a:r>
            <a:r>
              <a:rPr lang="en-US" altLang="zh-CN" sz="3000" b="1" i="1" baseline="-25000" dirty="0" err="1">
                <a:latin typeface="Times New Roman" pitchFamily="18" charset="0"/>
                <a:ea typeface="仿宋_GB2312" pitchFamily="49" charset="-122"/>
              </a:rPr>
              <a:t>k</a:t>
            </a:r>
            <a:r>
              <a:rPr lang="en-US" altLang="zh-CN" sz="3000" b="1" i="1" baseline="-25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所需的时间。</a:t>
            </a:r>
          </a:p>
          <a:p>
            <a:pPr marL="609600" indent="-609600">
              <a:buClr>
                <a:schemeClr val="tx1"/>
              </a:buClr>
              <a:buSzTx/>
              <a:buFont typeface="Monotype Sorts" pitchFamily="2" charset="2"/>
              <a:buAutoNum type="arabicPeriod" startAt="5"/>
            </a:pPr>
            <a:r>
              <a:rPr lang="zh-CN" altLang="en-US" sz="3000" b="1" dirty="0">
                <a:latin typeface="Times New Roman" pitchFamily="18" charset="0"/>
                <a:ea typeface="仿宋_GB2312" pitchFamily="49" charset="-122"/>
              </a:rPr>
              <a:t>时间余量 </a:t>
            </a:r>
            <a:r>
              <a:rPr lang="en-US" altLang="zh-CN" sz="3000" b="1" i="1" dirty="0">
                <a:latin typeface="Times New Roman" pitchFamily="18" charset="0"/>
                <a:ea typeface="仿宋_GB2312" pitchFamily="49" charset="-122"/>
              </a:rPr>
              <a:t>l</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a:t>
            </a:r>
            <a:r>
              <a:rPr lang="en-US" altLang="zh-CN" sz="3000" b="1" dirty="0">
                <a:latin typeface="Courier New" pitchFamily="49" charset="0"/>
                <a:ea typeface="仿宋_GB2312" pitchFamily="49" charset="-122"/>
              </a:rPr>
              <a:t>-</a:t>
            </a:r>
            <a:r>
              <a:rPr lang="en-US" altLang="zh-CN" sz="3000" b="1" i="1" dirty="0">
                <a:latin typeface="Times New Roman" pitchFamily="18" charset="0"/>
                <a:ea typeface="仿宋_GB2312" pitchFamily="49" charset="-122"/>
              </a:rPr>
              <a:t>e</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a:t>
            </a:r>
          </a:p>
          <a:p>
            <a:pPr marL="609600" indent="-609600">
              <a:buClr>
                <a:schemeClr val="tx1"/>
              </a:buClr>
              <a:buSzPct val="115000"/>
              <a:buFont typeface="Monotype Sorts" pitchFamily="2" charset="2"/>
              <a:buNone/>
            </a:pP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表示活动</a:t>
            </a:r>
            <a:r>
              <a:rPr lang="en-US" altLang="zh-CN" sz="3000" b="1" i="1" dirty="0" err="1">
                <a:latin typeface="Times New Roman" pitchFamily="18" charset="0"/>
                <a:ea typeface="仿宋_GB2312" pitchFamily="49" charset="-122"/>
              </a:rPr>
              <a:t>a</a:t>
            </a:r>
            <a:r>
              <a:rPr lang="en-US" altLang="zh-CN" sz="3000" b="1" i="1" baseline="-25000" dirty="0" err="1">
                <a:latin typeface="Times New Roman" pitchFamily="18" charset="0"/>
                <a:ea typeface="仿宋_GB2312" pitchFamily="49" charset="-122"/>
              </a:rPr>
              <a:t>k</a:t>
            </a:r>
            <a:r>
              <a:rPr lang="zh-CN" altLang="en-US" sz="3000" b="1" dirty="0">
                <a:latin typeface="Times New Roman" pitchFamily="18" charset="0"/>
                <a:ea typeface="仿宋_GB2312" pitchFamily="49" charset="-122"/>
              </a:rPr>
              <a:t>的最早可能开始时间和最迟允许开始时间的时间余量。</a:t>
            </a:r>
            <a:r>
              <a:rPr lang="en-US" altLang="zh-CN" sz="3000" b="1" i="1" dirty="0">
                <a:solidFill>
                  <a:srgbClr val="FFFF00"/>
                </a:solidFill>
                <a:latin typeface="Times New Roman" pitchFamily="18" charset="0"/>
                <a:ea typeface="仿宋_GB2312" pitchFamily="49" charset="-122"/>
              </a:rPr>
              <a:t>l</a:t>
            </a:r>
            <a:r>
              <a:rPr lang="en-US" altLang="zh-CN" sz="3000" b="1" dirty="0">
                <a:solidFill>
                  <a:srgbClr val="FFFF00"/>
                </a:solidFill>
                <a:latin typeface="Times New Roman" pitchFamily="18" charset="0"/>
                <a:ea typeface="仿宋_GB2312" pitchFamily="49" charset="-122"/>
              </a:rPr>
              <a:t>[</a:t>
            </a:r>
            <a:r>
              <a:rPr lang="en-US" altLang="zh-CN" sz="3000" b="1" i="1" dirty="0">
                <a:solidFill>
                  <a:srgbClr val="FFFF00"/>
                </a:solidFill>
                <a:latin typeface="Times New Roman" pitchFamily="18" charset="0"/>
                <a:ea typeface="仿宋_GB2312" pitchFamily="49" charset="-122"/>
              </a:rPr>
              <a:t>k</a:t>
            </a:r>
            <a:r>
              <a:rPr lang="en-US" altLang="zh-CN" sz="3000" b="1" dirty="0">
                <a:solidFill>
                  <a:srgbClr val="FFFF00"/>
                </a:solidFill>
                <a:latin typeface="Times New Roman" pitchFamily="18" charset="0"/>
                <a:ea typeface="仿宋_GB2312" pitchFamily="49" charset="-122"/>
              </a:rPr>
              <a:t>] </a:t>
            </a:r>
            <a:r>
              <a:rPr lang="en-US" altLang="zh-CN" sz="3000" b="1" i="1" dirty="0">
                <a:solidFill>
                  <a:srgbClr val="FFFF00"/>
                </a:solidFill>
                <a:latin typeface="Times New Roman" pitchFamily="18" charset="0"/>
                <a:ea typeface="仿宋_GB2312" pitchFamily="49" charset="-122"/>
              </a:rPr>
              <a:t>== e</a:t>
            </a:r>
            <a:r>
              <a:rPr lang="en-US" altLang="zh-CN" sz="3000" b="1" dirty="0">
                <a:solidFill>
                  <a:srgbClr val="FFFF00"/>
                </a:solidFill>
                <a:latin typeface="Times New Roman" pitchFamily="18" charset="0"/>
                <a:ea typeface="仿宋_GB2312" pitchFamily="49" charset="-122"/>
              </a:rPr>
              <a:t>[</a:t>
            </a:r>
            <a:r>
              <a:rPr lang="en-US" altLang="zh-CN" sz="3000" b="1" i="1" dirty="0">
                <a:solidFill>
                  <a:srgbClr val="FFFF00"/>
                </a:solidFill>
                <a:latin typeface="Times New Roman" pitchFamily="18" charset="0"/>
                <a:ea typeface="仿宋_GB2312" pitchFamily="49" charset="-122"/>
              </a:rPr>
              <a:t>k</a:t>
            </a:r>
            <a:r>
              <a:rPr lang="en-US" altLang="zh-CN" sz="3000" b="1" dirty="0">
                <a:solidFill>
                  <a:srgbClr val="FFFF00"/>
                </a:solidFill>
                <a:latin typeface="Times New Roman" pitchFamily="18" charset="0"/>
                <a:ea typeface="仿宋_GB2312" pitchFamily="49" charset="-122"/>
              </a:rPr>
              <a:t>]</a:t>
            </a:r>
            <a:r>
              <a:rPr lang="zh-CN" altLang="en-US" sz="3000" b="1" dirty="0">
                <a:solidFill>
                  <a:srgbClr val="FFFF00"/>
                </a:solidFill>
                <a:latin typeface="Times New Roman" pitchFamily="18" charset="0"/>
                <a:ea typeface="仿宋_GB2312" pitchFamily="49" charset="-122"/>
              </a:rPr>
              <a:t>表示活动 </a:t>
            </a:r>
            <a:r>
              <a:rPr lang="en-US" altLang="zh-CN" sz="3000" b="1" i="1" dirty="0" err="1">
                <a:solidFill>
                  <a:srgbClr val="FFFF00"/>
                </a:solidFill>
                <a:latin typeface="Times New Roman" pitchFamily="18" charset="0"/>
                <a:ea typeface="仿宋_GB2312" pitchFamily="49" charset="-122"/>
              </a:rPr>
              <a:t>a</a:t>
            </a:r>
            <a:r>
              <a:rPr lang="en-US" altLang="zh-CN" sz="3000" b="1" i="1" baseline="-25000" dirty="0" err="1">
                <a:solidFill>
                  <a:srgbClr val="FFFF00"/>
                </a:solidFill>
                <a:latin typeface="Times New Roman" pitchFamily="18" charset="0"/>
                <a:ea typeface="仿宋_GB2312" pitchFamily="49" charset="-122"/>
              </a:rPr>
              <a:t>k</a:t>
            </a:r>
            <a:r>
              <a:rPr lang="en-US" altLang="zh-CN" sz="3000" b="1" i="1" baseline="-25000" dirty="0">
                <a:solidFill>
                  <a:srgbClr val="FFFF00"/>
                </a:solidFill>
                <a:latin typeface="Times New Roman" pitchFamily="18" charset="0"/>
                <a:ea typeface="仿宋_GB2312" pitchFamily="49" charset="-122"/>
              </a:rPr>
              <a:t> </a:t>
            </a:r>
            <a:r>
              <a:rPr lang="zh-CN" altLang="en-US" sz="3000" b="1" dirty="0">
                <a:solidFill>
                  <a:srgbClr val="FFFF00"/>
                </a:solidFill>
                <a:latin typeface="Times New Roman" pitchFamily="18" charset="0"/>
                <a:ea typeface="仿宋_GB2312" pitchFamily="49" charset="-122"/>
              </a:rPr>
              <a:t>是没有时间余量的关键活动。</a:t>
            </a:r>
          </a:p>
          <a:p>
            <a:pPr marL="609600" indent="-609600">
              <a:buClr>
                <a:schemeClr val="tx1"/>
              </a:buClr>
              <a:buSzPct val="50000"/>
            </a:pPr>
            <a:r>
              <a:rPr lang="zh-CN" altLang="en-US" sz="3000" b="1" dirty="0">
                <a:latin typeface="Times New Roman" pitchFamily="18" charset="0"/>
                <a:ea typeface="仿宋_GB2312" pitchFamily="49" charset="-122"/>
              </a:rPr>
              <a:t>为找出关键活动</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需要求各个活动的 </a:t>
            </a:r>
            <a:r>
              <a:rPr lang="en-US" altLang="zh-CN" sz="3000" b="1" i="1" dirty="0">
                <a:latin typeface="Times New Roman" pitchFamily="18" charset="0"/>
                <a:ea typeface="仿宋_GB2312" pitchFamily="49" charset="-122"/>
              </a:rPr>
              <a:t>e</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与 </a:t>
            </a:r>
            <a:r>
              <a:rPr lang="en-US" altLang="zh-CN" sz="3000" b="1" i="1" dirty="0">
                <a:latin typeface="Times New Roman" pitchFamily="18" charset="0"/>
                <a:ea typeface="仿宋_GB2312" pitchFamily="49" charset="-122"/>
              </a:rPr>
              <a:t>l</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，以判别是否 </a:t>
            </a:r>
            <a:r>
              <a:rPr lang="en-US" altLang="zh-CN" sz="3000" b="1" i="1" dirty="0">
                <a:latin typeface="Times New Roman" pitchFamily="18" charset="0"/>
                <a:ea typeface="仿宋_GB2312" pitchFamily="49" charset="-122"/>
              </a:rPr>
              <a:t>l</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 e</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a:t>
            </a:r>
          </a:p>
        </p:txBody>
      </p:sp>
      <p:sp>
        <p:nvSpPr>
          <p:cNvPr id="9" name="灯片编号占位符 8"/>
          <p:cNvSpPr>
            <a:spLocks noGrp="1"/>
          </p:cNvSpPr>
          <p:nvPr>
            <p:ph type="sldNum" sz="quarter" idx="12"/>
          </p:nvPr>
        </p:nvSpPr>
        <p:spPr/>
        <p:txBody>
          <a:bodyPr/>
          <a:lstStyle/>
          <a:p>
            <a:fld id="{A17EA50A-922D-41E6-B4A1-D010480F0D51}" type="slidenum">
              <a:rPr lang="en-US" altLang="zh-CN" smtClean="0"/>
              <a:pPr/>
              <a:t>59</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idx="1"/>
          </p:nvPr>
        </p:nvSpPr>
        <p:spPr>
          <a:xfrm>
            <a:off x="539750" y="747713"/>
            <a:ext cx="8153400" cy="3581400"/>
          </a:xfrm>
        </p:spPr>
        <p:txBody>
          <a:bodyPr/>
          <a:lstStyle/>
          <a:p>
            <a:pPr>
              <a:spcBef>
                <a:spcPct val="5000"/>
              </a:spcBef>
              <a:buClr>
                <a:schemeClr val="tx1"/>
              </a:buClr>
              <a:buSzPct val="50000"/>
            </a:pPr>
            <a:r>
              <a:rPr lang="zh-CN" altLang="en-US" sz="3000" b="1" dirty="0">
                <a:solidFill>
                  <a:srgbClr val="FFFF00"/>
                </a:solidFill>
                <a:latin typeface="Times New Roman" pitchFamily="18" charset="0"/>
                <a:ea typeface="仿宋_GB2312" pitchFamily="49" charset="-122"/>
              </a:rPr>
              <a:t>路径长度 </a:t>
            </a:r>
            <a:r>
              <a:rPr lang="zh-CN" altLang="en-US" sz="3000" b="1" dirty="0">
                <a:latin typeface="Times New Roman" pitchFamily="18" charset="0"/>
                <a:ea typeface="仿宋_GB2312" pitchFamily="49" charset="-122"/>
              </a:rPr>
              <a:t> 非带权图的路径长度是指此路径上边的条数。带权图的路径长度是指路径上各边的权之和。</a:t>
            </a:r>
          </a:p>
          <a:p>
            <a:pPr>
              <a:spcBef>
                <a:spcPct val="5000"/>
              </a:spcBef>
              <a:buClr>
                <a:schemeClr val="tx1"/>
              </a:buClr>
              <a:buSzPct val="50000"/>
            </a:pPr>
            <a:r>
              <a:rPr lang="zh-CN" altLang="en-US" sz="3000" b="1" dirty="0">
                <a:solidFill>
                  <a:srgbClr val="FFFF00"/>
                </a:solidFill>
                <a:latin typeface="Times New Roman" pitchFamily="18" charset="0"/>
                <a:ea typeface="仿宋_GB2312" pitchFamily="49" charset="-122"/>
              </a:rPr>
              <a:t>简单路径   </a:t>
            </a:r>
            <a:r>
              <a:rPr lang="zh-CN" altLang="en-US" sz="3000" b="1" dirty="0">
                <a:latin typeface="Times New Roman" pitchFamily="18" charset="0"/>
                <a:ea typeface="仿宋_GB2312" pitchFamily="49" charset="-122"/>
              </a:rPr>
              <a:t>若路径上各顶点 </a:t>
            </a:r>
            <a:r>
              <a:rPr lang="en-US" altLang="zh-CN" sz="3000" b="1" i="1" dirty="0">
                <a:latin typeface="Times New Roman" pitchFamily="18" charset="0"/>
                <a:ea typeface="仿宋_GB2312" pitchFamily="49" charset="-122"/>
              </a:rPr>
              <a:t>v</a:t>
            </a:r>
            <a:r>
              <a:rPr lang="en-US" altLang="zh-CN" sz="3000" b="1" baseline="-25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v</a:t>
            </a:r>
            <a:r>
              <a:rPr lang="en-US" altLang="zh-CN" sz="3000" b="1" baseline="-25000" dirty="0">
                <a:latin typeface="Times New Roman" pitchFamily="18" charset="0"/>
                <a:ea typeface="仿宋_GB2312" pitchFamily="49" charset="-122"/>
              </a:rPr>
              <a:t>2</a:t>
            </a:r>
            <a:r>
              <a:rPr lang="en-US" altLang="zh-CN" sz="3000" b="1" dirty="0">
                <a:latin typeface="Times New Roman" pitchFamily="18" charset="0"/>
                <a:ea typeface="仿宋_GB2312" pitchFamily="49" charset="-122"/>
              </a:rPr>
              <a:t>, ..., </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m</a:t>
            </a:r>
            <a:r>
              <a:rPr lang="en-US" altLang="zh-CN" sz="3000" b="1" i="1" baseline="-25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均不 互相重复</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则称这样的路径为简单路径。</a:t>
            </a:r>
          </a:p>
          <a:p>
            <a:pPr>
              <a:spcBef>
                <a:spcPct val="5000"/>
              </a:spcBef>
              <a:buClr>
                <a:schemeClr val="tx1"/>
              </a:buClr>
              <a:buSzPct val="50000"/>
            </a:pPr>
            <a:r>
              <a:rPr lang="zh-CN" altLang="en-US" sz="3000" b="1" dirty="0">
                <a:solidFill>
                  <a:srgbClr val="FFFF00"/>
                </a:solidFill>
                <a:latin typeface="Times New Roman" pitchFamily="18" charset="0"/>
                <a:ea typeface="仿宋_GB2312" pitchFamily="49" charset="-122"/>
              </a:rPr>
              <a:t>回路    </a:t>
            </a:r>
            <a:r>
              <a:rPr lang="zh-CN" altLang="en-US" sz="3000" b="1" dirty="0">
                <a:latin typeface="Times New Roman" pitchFamily="18" charset="0"/>
                <a:ea typeface="仿宋_GB2312" pitchFamily="49" charset="-122"/>
              </a:rPr>
              <a:t>若路径上第一个顶点 </a:t>
            </a:r>
            <a:r>
              <a:rPr lang="en-US" altLang="zh-CN" sz="3000" b="1" i="1" dirty="0">
                <a:latin typeface="Times New Roman" pitchFamily="18" charset="0"/>
                <a:ea typeface="仿宋_GB2312" pitchFamily="49" charset="-122"/>
              </a:rPr>
              <a:t>v</a:t>
            </a:r>
            <a:r>
              <a:rPr lang="en-US" altLang="zh-CN" sz="3000" b="1" baseline="-25000" dirty="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与最后一个顶点</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m</a:t>
            </a:r>
            <a:r>
              <a:rPr lang="en-US" altLang="zh-CN" sz="3000" b="1" i="1" baseline="-25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重合</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则称这样的路径为回路或环。</a:t>
            </a:r>
          </a:p>
        </p:txBody>
      </p:sp>
      <p:sp>
        <p:nvSpPr>
          <p:cNvPr id="312323" name="Line 3"/>
          <p:cNvSpPr>
            <a:spLocks noChangeShapeType="1"/>
          </p:cNvSpPr>
          <p:nvPr/>
        </p:nvSpPr>
        <p:spPr bwMode="auto">
          <a:xfrm>
            <a:off x="1262063" y="5322888"/>
            <a:ext cx="725487" cy="6096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24" name="Line 4"/>
          <p:cNvSpPr>
            <a:spLocks noChangeShapeType="1"/>
          </p:cNvSpPr>
          <p:nvPr/>
        </p:nvSpPr>
        <p:spPr bwMode="auto">
          <a:xfrm>
            <a:off x="2060575" y="4637088"/>
            <a:ext cx="652463" cy="5334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25" name="Line 5"/>
          <p:cNvSpPr>
            <a:spLocks noChangeShapeType="1"/>
          </p:cNvSpPr>
          <p:nvPr/>
        </p:nvSpPr>
        <p:spPr bwMode="auto">
          <a:xfrm flipH="1">
            <a:off x="2132013" y="5399088"/>
            <a:ext cx="508000" cy="3810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26" name="Line 6"/>
          <p:cNvSpPr>
            <a:spLocks noChangeShapeType="1"/>
          </p:cNvSpPr>
          <p:nvPr/>
        </p:nvSpPr>
        <p:spPr bwMode="auto">
          <a:xfrm flipH="1">
            <a:off x="1262063" y="4637088"/>
            <a:ext cx="652462" cy="5334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27" name="Line 7"/>
          <p:cNvSpPr>
            <a:spLocks noChangeShapeType="1"/>
          </p:cNvSpPr>
          <p:nvPr/>
        </p:nvSpPr>
        <p:spPr bwMode="auto">
          <a:xfrm>
            <a:off x="1335088" y="5246688"/>
            <a:ext cx="1304925" cy="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28" name="Line 8"/>
          <p:cNvSpPr>
            <a:spLocks noChangeShapeType="1"/>
          </p:cNvSpPr>
          <p:nvPr/>
        </p:nvSpPr>
        <p:spPr bwMode="auto">
          <a:xfrm>
            <a:off x="1987550" y="4667250"/>
            <a:ext cx="0" cy="1341438"/>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29" name="Oval 9"/>
          <p:cNvSpPr>
            <a:spLocks noChangeArrowheads="1"/>
          </p:cNvSpPr>
          <p:nvPr/>
        </p:nvSpPr>
        <p:spPr bwMode="auto">
          <a:xfrm>
            <a:off x="971550" y="50482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2330" name="Oval 10"/>
          <p:cNvSpPr>
            <a:spLocks noChangeArrowheads="1"/>
          </p:cNvSpPr>
          <p:nvPr/>
        </p:nvSpPr>
        <p:spPr bwMode="auto">
          <a:xfrm>
            <a:off x="2568575" y="50482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2331" name="Oval 11"/>
          <p:cNvSpPr>
            <a:spLocks noChangeArrowheads="1"/>
          </p:cNvSpPr>
          <p:nvPr/>
        </p:nvSpPr>
        <p:spPr bwMode="auto">
          <a:xfrm>
            <a:off x="1770063" y="42862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2332" name="Oval 12"/>
          <p:cNvSpPr>
            <a:spLocks noChangeArrowheads="1"/>
          </p:cNvSpPr>
          <p:nvPr/>
        </p:nvSpPr>
        <p:spPr bwMode="auto">
          <a:xfrm>
            <a:off x="1770063" y="57340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2333" name="Text Box 13"/>
          <p:cNvSpPr txBox="1">
            <a:spLocks noChangeArrowheads="1"/>
          </p:cNvSpPr>
          <p:nvPr/>
        </p:nvSpPr>
        <p:spPr bwMode="auto">
          <a:xfrm>
            <a:off x="1806575" y="425767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0</a:t>
            </a:r>
            <a:endParaRPr kumimoji="1" lang="en-US" altLang="zh-CN" sz="2800">
              <a:solidFill>
                <a:srgbClr val="002060"/>
              </a:solidFill>
              <a:ea typeface="宋体" pitchFamily="2" charset="-122"/>
            </a:endParaRPr>
          </a:p>
        </p:txBody>
      </p:sp>
      <p:sp>
        <p:nvSpPr>
          <p:cNvPr id="312334" name="Text Box 14"/>
          <p:cNvSpPr txBox="1">
            <a:spLocks noChangeArrowheads="1"/>
          </p:cNvSpPr>
          <p:nvPr/>
        </p:nvSpPr>
        <p:spPr bwMode="auto">
          <a:xfrm>
            <a:off x="1008063" y="501967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1</a:t>
            </a:r>
            <a:endParaRPr kumimoji="1" lang="en-US" altLang="zh-CN" sz="2800">
              <a:solidFill>
                <a:srgbClr val="002060"/>
              </a:solidFill>
              <a:ea typeface="宋体" pitchFamily="2" charset="-122"/>
            </a:endParaRPr>
          </a:p>
        </p:txBody>
      </p:sp>
      <p:sp>
        <p:nvSpPr>
          <p:cNvPr id="312335" name="Text Box 15"/>
          <p:cNvSpPr txBox="1">
            <a:spLocks noChangeArrowheads="1"/>
          </p:cNvSpPr>
          <p:nvPr/>
        </p:nvSpPr>
        <p:spPr bwMode="auto">
          <a:xfrm>
            <a:off x="2603500" y="501967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2</a:t>
            </a:r>
            <a:endParaRPr kumimoji="1" lang="en-US" altLang="zh-CN" sz="2800">
              <a:solidFill>
                <a:srgbClr val="002060"/>
              </a:solidFill>
              <a:ea typeface="宋体" pitchFamily="2" charset="-122"/>
            </a:endParaRPr>
          </a:p>
        </p:txBody>
      </p:sp>
      <p:sp>
        <p:nvSpPr>
          <p:cNvPr id="312336" name="Text Box 16"/>
          <p:cNvSpPr txBox="1">
            <a:spLocks noChangeArrowheads="1"/>
          </p:cNvSpPr>
          <p:nvPr/>
        </p:nvSpPr>
        <p:spPr bwMode="auto">
          <a:xfrm>
            <a:off x="1806575" y="570547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3</a:t>
            </a:r>
            <a:endParaRPr kumimoji="1" lang="en-US" altLang="zh-CN" sz="2800">
              <a:solidFill>
                <a:srgbClr val="002060"/>
              </a:solidFill>
              <a:ea typeface="宋体" pitchFamily="2" charset="-122"/>
            </a:endParaRPr>
          </a:p>
        </p:txBody>
      </p:sp>
      <p:sp>
        <p:nvSpPr>
          <p:cNvPr id="312337" name="Line 17"/>
          <p:cNvSpPr>
            <a:spLocks noChangeShapeType="1"/>
          </p:cNvSpPr>
          <p:nvPr/>
        </p:nvSpPr>
        <p:spPr bwMode="auto">
          <a:xfrm>
            <a:off x="3802063" y="5322888"/>
            <a:ext cx="725487" cy="6096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38" name="Line 18"/>
          <p:cNvSpPr>
            <a:spLocks noChangeShapeType="1"/>
          </p:cNvSpPr>
          <p:nvPr/>
        </p:nvSpPr>
        <p:spPr bwMode="auto">
          <a:xfrm>
            <a:off x="4598988" y="4637088"/>
            <a:ext cx="654050" cy="5334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39" name="Line 19"/>
          <p:cNvSpPr>
            <a:spLocks noChangeShapeType="1"/>
          </p:cNvSpPr>
          <p:nvPr/>
        </p:nvSpPr>
        <p:spPr bwMode="auto">
          <a:xfrm flipH="1">
            <a:off x="4672013" y="5399088"/>
            <a:ext cx="508000" cy="3810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40" name="Line 20"/>
          <p:cNvSpPr>
            <a:spLocks noChangeShapeType="1"/>
          </p:cNvSpPr>
          <p:nvPr/>
        </p:nvSpPr>
        <p:spPr bwMode="auto">
          <a:xfrm flipH="1">
            <a:off x="3802063" y="4637088"/>
            <a:ext cx="652462" cy="5334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41" name="Line 21"/>
          <p:cNvSpPr>
            <a:spLocks noChangeShapeType="1"/>
          </p:cNvSpPr>
          <p:nvPr/>
        </p:nvSpPr>
        <p:spPr bwMode="auto">
          <a:xfrm>
            <a:off x="3873500" y="5246688"/>
            <a:ext cx="1306513" cy="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42" name="Line 22"/>
          <p:cNvSpPr>
            <a:spLocks noChangeShapeType="1"/>
          </p:cNvSpPr>
          <p:nvPr/>
        </p:nvSpPr>
        <p:spPr bwMode="auto">
          <a:xfrm>
            <a:off x="4527550" y="4667250"/>
            <a:ext cx="0" cy="1341438"/>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43" name="Oval 23"/>
          <p:cNvSpPr>
            <a:spLocks noChangeArrowheads="1"/>
          </p:cNvSpPr>
          <p:nvPr/>
        </p:nvSpPr>
        <p:spPr bwMode="auto">
          <a:xfrm>
            <a:off x="3511550" y="50482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2344" name="Oval 24"/>
          <p:cNvSpPr>
            <a:spLocks noChangeArrowheads="1"/>
          </p:cNvSpPr>
          <p:nvPr/>
        </p:nvSpPr>
        <p:spPr bwMode="auto">
          <a:xfrm>
            <a:off x="5106988" y="5048250"/>
            <a:ext cx="436562"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2345" name="Oval 25"/>
          <p:cNvSpPr>
            <a:spLocks noChangeArrowheads="1"/>
          </p:cNvSpPr>
          <p:nvPr/>
        </p:nvSpPr>
        <p:spPr bwMode="auto">
          <a:xfrm>
            <a:off x="4310063" y="42862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2346" name="Oval 26"/>
          <p:cNvSpPr>
            <a:spLocks noChangeArrowheads="1"/>
          </p:cNvSpPr>
          <p:nvPr/>
        </p:nvSpPr>
        <p:spPr bwMode="auto">
          <a:xfrm>
            <a:off x="4310063" y="57340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2347" name="Text Box 27"/>
          <p:cNvSpPr txBox="1">
            <a:spLocks noChangeArrowheads="1"/>
          </p:cNvSpPr>
          <p:nvPr/>
        </p:nvSpPr>
        <p:spPr bwMode="auto">
          <a:xfrm>
            <a:off x="4344988" y="425767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0</a:t>
            </a:r>
            <a:endParaRPr kumimoji="1" lang="en-US" altLang="zh-CN" sz="2800">
              <a:solidFill>
                <a:srgbClr val="002060"/>
              </a:solidFill>
              <a:ea typeface="宋体" pitchFamily="2" charset="-122"/>
            </a:endParaRPr>
          </a:p>
        </p:txBody>
      </p:sp>
      <p:sp>
        <p:nvSpPr>
          <p:cNvPr id="312348" name="Text Box 28"/>
          <p:cNvSpPr txBox="1">
            <a:spLocks noChangeArrowheads="1"/>
          </p:cNvSpPr>
          <p:nvPr/>
        </p:nvSpPr>
        <p:spPr bwMode="auto">
          <a:xfrm>
            <a:off x="3546475" y="501967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1</a:t>
            </a:r>
            <a:endParaRPr kumimoji="1" lang="en-US" altLang="zh-CN" sz="2800">
              <a:solidFill>
                <a:srgbClr val="002060"/>
              </a:solidFill>
              <a:ea typeface="宋体" pitchFamily="2" charset="-122"/>
            </a:endParaRPr>
          </a:p>
        </p:txBody>
      </p:sp>
      <p:sp>
        <p:nvSpPr>
          <p:cNvPr id="312349" name="Text Box 29"/>
          <p:cNvSpPr txBox="1">
            <a:spLocks noChangeArrowheads="1"/>
          </p:cNvSpPr>
          <p:nvPr/>
        </p:nvSpPr>
        <p:spPr bwMode="auto">
          <a:xfrm>
            <a:off x="5143500" y="5019675"/>
            <a:ext cx="363538"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2</a:t>
            </a:r>
            <a:endParaRPr kumimoji="1" lang="en-US" altLang="zh-CN" sz="2800">
              <a:solidFill>
                <a:srgbClr val="002060"/>
              </a:solidFill>
              <a:ea typeface="宋体" pitchFamily="2" charset="-122"/>
            </a:endParaRPr>
          </a:p>
        </p:txBody>
      </p:sp>
      <p:sp>
        <p:nvSpPr>
          <p:cNvPr id="312350" name="Text Box 30"/>
          <p:cNvSpPr txBox="1">
            <a:spLocks noChangeArrowheads="1"/>
          </p:cNvSpPr>
          <p:nvPr/>
        </p:nvSpPr>
        <p:spPr bwMode="auto">
          <a:xfrm>
            <a:off x="4344988" y="570547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3</a:t>
            </a:r>
            <a:endParaRPr kumimoji="1" lang="en-US" altLang="zh-CN" sz="2800">
              <a:solidFill>
                <a:srgbClr val="002060"/>
              </a:solidFill>
              <a:ea typeface="宋体" pitchFamily="2" charset="-122"/>
            </a:endParaRPr>
          </a:p>
        </p:txBody>
      </p:sp>
      <p:sp>
        <p:nvSpPr>
          <p:cNvPr id="312351" name="Line 31"/>
          <p:cNvSpPr>
            <a:spLocks noChangeShapeType="1"/>
          </p:cNvSpPr>
          <p:nvPr/>
        </p:nvSpPr>
        <p:spPr bwMode="auto">
          <a:xfrm>
            <a:off x="6413500" y="5322888"/>
            <a:ext cx="725488" cy="6096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52" name="Line 32"/>
          <p:cNvSpPr>
            <a:spLocks noChangeShapeType="1"/>
          </p:cNvSpPr>
          <p:nvPr/>
        </p:nvSpPr>
        <p:spPr bwMode="auto">
          <a:xfrm>
            <a:off x="7212013" y="4637088"/>
            <a:ext cx="652462" cy="5334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53" name="Line 33"/>
          <p:cNvSpPr>
            <a:spLocks noChangeShapeType="1"/>
          </p:cNvSpPr>
          <p:nvPr/>
        </p:nvSpPr>
        <p:spPr bwMode="auto">
          <a:xfrm flipH="1">
            <a:off x="7285038" y="5399088"/>
            <a:ext cx="506412" cy="3810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54" name="Line 34"/>
          <p:cNvSpPr>
            <a:spLocks noChangeShapeType="1"/>
          </p:cNvSpPr>
          <p:nvPr/>
        </p:nvSpPr>
        <p:spPr bwMode="auto">
          <a:xfrm flipH="1">
            <a:off x="6413500" y="4637088"/>
            <a:ext cx="652463" cy="53340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55" name="Line 35"/>
          <p:cNvSpPr>
            <a:spLocks noChangeShapeType="1"/>
          </p:cNvSpPr>
          <p:nvPr/>
        </p:nvSpPr>
        <p:spPr bwMode="auto">
          <a:xfrm>
            <a:off x="6486525" y="5246688"/>
            <a:ext cx="1304925" cy="0"/>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56" name="Line 36"/>
          <p:cNvSpPr>
            <a:spLocks noChangeShapeType="1"/>
          </p:cNvSpPr>
          <p:nvPr/>
        </p:nvSpPr>
        <p:spPr bwMode="auto">
          <a:xfrm>
            <a:off x="7138988" y="4667250"/>
            <a:ext cx="0" cy="1341438"/>
          </a:xfrm>
          <a:prstGeom prst="line">
            <a:avLst/>
          </a:prstGeom>
          <a:noFill/>
          <a:ln w="28575">
            <a:solidFill>
              <a:schemeClr val="tx2"/>
            </a:solidFill>
            <a:round/>
            <a:headEnd/>
            <a:tailEnd/>
          </a:ln>
          <a:effectLst/>
        </p:spPr>
        <p:txBody>
          <a:bodyPr wrap="none" anchor="ctr"/>
          <a:lstStyle/>
          <a:p>
            <a:endParaRPr lang="zh-CN" altLang="en-US">
              <a:solidFill>
                <a:srgbClr val="002060"/>
              </a:solidFill>
            </a:endParaRPr>
          </a:p>
        </p:txBody>
      </p:sp>
      <p:sp>
        <p:nvSpPr>
          <p:cNvPr id="312357" name="Oval 37"/>
          <p:cNvSpPr>
            <a:spLocks noChangeArrowheads="1"/>
          </p:cNvSpPr>
          <p:nvPr/>
        </p:nvSpPr>
        <p:spPr bwMode="auto">
          <a:xfrm>
            <a:off x="6122988" y="50482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2358" name="Oval 38"/>
          <p:cNvSpPr>
            <a:spLocks noChangeArrowheads="1"/>
          </p:cNvSpPr>
          <p:nvPr/>
        </p:nvSpPr>
        <p:spPr bwMode="auto">
          <a:xfrm>
            <a:off x="7720013" y="50482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2359" name="Oval 39"/>
          <p:cNvSpPr>
            <a:spLocks noChangeArrowheads="1"/>
          </p:cNvSpPr>
          <p:nvPr/>
        </p:nvSpPr>
        <p:spPr bwMode="auto">
          <a:xfrm>
            <a:off x="6921500" y="42862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2360" name="Oval 40"/>
          <p:cNvSpPr>
            <a:spLocks noChangeArrowheads="1"/>
          </p:cNvSpPr>
          <p:nvPr/>
        </p:nvSpPr>
        <p:spPr bwMode="auto">
          <a:xfrm>
            <a:off x="6921500" y="57340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2361" name="Text Box 41"/>
          <p:cNvSpPr txBox="1">
            <a:spLocks noChangeArrowheads="1"/>
          </p:cNvSpPr>
          <p:nvPr/>
        </p:nvSpPr>
        <p:spPr bwMode="auto">
          <a:xfrm>
            <a:off x="6958013" y="425767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0</a:t>
            </a:r>
            <a:endParaRPr kumimoji="1" lang="en-US" altLang="zh-CN" sz="2800">
              <a:solidFill>
                <a:srgbClr val="002060"/>
              </a:solidFill>
              <a:ea typeface="宋体" pitchFamily="2" charset="-122"/>
            </a:endParaRPr>
          </a:p>
        </p:txBody>
      </p:sp>
      <p:sp>
        <p:nvSpPr>
          <p:cNvPr id="312362" name="Text Box 42"/>
          <p:cNvSpPr txBox="1">
            <a:spLocks noChangeArrowheads="1"/>
          </p:cNvSpPr>
          <p:nvPr/>
        </p:nvSpPr>
        <p:spPr bwMode="auto">
          <a:xfrm>
            <a:off x="6159500" y="5019675"/>
            <a:ext cx="363538"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1</a:t>
            </a:r>
            <a:endParaRPr kumimoji="1" lang="en-US" altLang="zh-CN" sz="2800">
              <a:solidFill>
                <a:srgbClr val="002060"/>
              </a:solidFill>
              <a:ea typeface="宋体" pitchFamily="2" charset="-122"/>
            </a:endParaRPr>
          </a:p>
        </p:txBody>
      </p:sp>
      <p:sp>
        <p:nvSpPr>
          <p:cNvPr id="312363" name="Text Box 43"/>
          <p:cNvSpPr txBox="1">
            <a:spLocks noChangeArrowheads="1"/>
          </p:cNvSpPr>
          <p:nvPr/>
        </p:nvSpPr>
        <p:spPr bwMode="auto">
          <a:xfrm>
            <a:off x="7756525" y="5019675"/>
            <a:ext cx="364202" cy="523220"/>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2</a:t>
            </a:r>
            <a:endParaRPr kumimoji="1" lang="en-US" altLang="zh-CN" sz="2800">
              <a:solidFill>
                <a:srgbClr val="002060"/>
              </a:solidFill>
              <a:ea typeface="宋体" pitchFamily="2" charset="-122"/>
            </a:endParaRPr>
          </a:p>
        </p:txBody>
      </p:sp>
      <p:sp>
        <p:nvSpPr>
          <p:cNvPr id="312364" name="Text Box 44"/>
          <p:cNvSpPr txBox="1">
            <a:spLocks noChangeArrowheads="1"/>
          </p:cNvSpPr>
          <p:nvPr/>
        </p:nvSpPr>
        <p:spPr bwMode="auto">
          <a:xfrm>
            <a:off x="6958013" y="5705475"/>
            <a:ext cx="361950" cy="519113"/>
          </a:xfrm>
          <a:prstGeom prst="rect">
            <a:avLst/>
          </a:prstGeom>
          <a:noFill/>
          <a:ln w="9525">
            <a:noFill/>
            <a:miter lim="800000"/>
            <a:headEnd/>
            <a:tailEnd/>
          </a:ln>
          <a:effectLst/>
        </p:spPr>
        <p:txBody>
          <a:bodyPr wrap="none">
            <a:spAutoFit/>
          </a:bodyPr>
          <a:lstStyle/>
          <a:p>
            <a:pPr algn="l"/>
            <a:r>
              <a:rPr kumimoji="1" lang="en-US" altLang="zh-CN" sz="2800" b="1">
                <a:solidFill>
                  <a:srgbClr val="002060"/>
                </a:solidFill>
                <a:ea typeface="宋体" pitchFamily="2" charset="-122"/>
              </a:rPr>
              <a:t>3</a:t>
            </a:r>
            <a:endParaRPr kumimoji="1" lang="en-US" altLang="zh-CN" sz="2800">
              <a:solidFill>
                <a:srgbClr val="002060"/>
              </a:solidFill>
              <a:ea typeface="宋体" pitchFamily="2" charset="-122"/>
            </a:endParaRPr>
          </a:p>
        </p:txBody>
      </p:sp>
      <p:sp>
        <p:nvSpPr>
          <p:cNvPr id="312365" name="Line 45"/>
          <p:cNvSpPr>
            <a:spLocks noChangeShapeType="1"/>
          </p:cNvSpPr>
          <p:nvPr/>
        </p:nvSpPr>
        <p:spPr bwMode="auto">
          <a:xfrm flipH="1">
            <a:off x="1479550" y="4789488"/>
            <a:ext cx="434975" cy="381000"/>
          </a:xfrm>
          <a:prstGeom prst="line">
            <a:avLst/>
          </a:prstGeom>
          <a:noFill/>
          <a:ln w="28575">
            <a:solidFill>
              <a:srgbClr val="00B0F0"/>
            </a:solidFill>
            <a:round/>
            <a:headEnd/>
            <a:tailEnd type="triangle" w="sm" len="lg"/>
          </a:ln>
          <a:effectLst/>
        </p:spPr>
        <p:txBody>
          <a:bodyPr wrap="none" anchor="ctr"/>
          <a:lstStyle/>
          <a:p>
            <a:endParaRPr lang="zh-CN" altLang="en-US">
              <a:solidFill>
                <a:srgbClr val="002060"/>
              </a:solidFill>
            </a:endParaRPr>
          </a:p>
        </p:txBody>
      </p:sp>
      <p:sp>
        <p:nvSpPr>
          <p:cNvPr id="312366" name="Line 46"/>
          <p:cNvSpPr>
            <a:spLocks noChangeShapeType="1"/>
          </p:cNvSpPr>
          <p:nvPr/>
        </p:nvSpPr>
        <p:spPr bwMode="auto">
          <a:xfrm>
            <a:off x="1552575" y="5399088"/>
            <a:ext cx="942975" cy="0"/>
          </a:xfrm>
          <a:prstGeom prst="line">
            <a:avLst/>
          </a:prstGeom>
          <a:noFill/>
          <a:ln w="28575">
            <a:solidFill>
              <a:srgbClr val="00B0F0"/>
            </a:solidFill>
            <a:round/>
            <a:headEnd/>
            <a:tailEnd type="triangle" w="sm" len="lg"/>
          </a:ln>
          <a:effectLst/>
        </p:spPr>
        <p:txBody>
          <a:bodyPr wrap="none" anchor="ctr"/>
          <a:lstStyle/>
          <a:p>
            <a:endParaRPr lang="zh-CN" altLang="en-US">
              <a:solidFill>
                <a:srgbClr val="002060"/>
              </a:solidFill>
            </a:endParaRPr>
          </a:p>
        </p:txBody>
      </p:sp>
      <p:sp>
        <p:nvSpPr>
          <p:cNvPr id="312367" name="Line 47"/>
          <p:cNvSpPr>
            <a:spLocks noChangeShapeType="1"/>
          </p:cNvSpPr>
          <p:nvPr/>
        </p:nvSpPr>
        <p:spPr bwMode="auto">
          <a:xfrm flipH="1">
            <a:off x="2278063" y="5551488"/>
            <a:ext cx="361950" cy="304800"/>
          </a:xfrm>
          <a:prstGeom prst="line">
            <a:avLst/>
          </a:prstGeom>
          <a:noFill/>
          <a:ln w="28575">
            <a:solidFill>
              <a:srgbClr val="00B0F0"/>
            </a:solidFill>
            <a:round/>
            <a:headEnd/>
            <a:tailEnd type="triangle" w="sm" len="lg"/>
          </a:ln>
          <a:effectLst/>
        </p:spPr>
        <p:txBody>
          <a:bodyPr wrap="none" anchor="ctr"/>
          <a:lstStyle/>
          <a:p>
            <a:endParaRPr lang="zh-CN" altLang="en-US">
              <a:solidFill>
                <a:srgbClr val="002060"/>
              </a:solidFill>
            </a:endParaRPr>
          </a:p>
        </p:txBody>
      </p:sp>
      <p:sp>
        <p:nvSpPr>
          <p:cNvPr id="312368" name="Line 48"/>
          <p:cNvSpPr>
            <a:spLocks noChangeShapeType="1"/>
          </p:cNvSpPr>
          <p:nvPr/>
        </p:nvSpPr>
        <p:spPr bwMode="auto">
          <a:xfrm flipH="1">
            <a:off x="6630988" y="4789488"/>
            <a:ext cx="434975" cy="381000"/>
          </a:xfrm>
          <a:prstGeom prst="line">
            <a:avLst/>
          </a:prstGeom>
          <a:noFill/>
          <a:ln w="28575">
            <a:solidFill>
              <a:srgbClr val="00B0F0"/>
            </a:solidFill>
            <a:round/>
            <a:headEnd/>
            <a:tailEnd type="triangle" w="sm" len="lg"/>
          </a:ln>
          <a:effectLst/>
        </p:spPr>
        <p:txBody>
          <a:bodyPr wrap="none" anchor="ctr"/>
          <a:lstStyle/>
          <a:p>
            <a:endParaRPr lang="zh-CN" altLang="en-US">
              <a:solidFill>
                <a:srgbClr val="002060"/>
              </a:solidFill>
            </a:endParaRPr>
          </a:p>
        </p:txBody>
      </p:sp>
      <p:sp>
        <p:nvSpPr>
          <p:cNvPr id="312369" name="Line 49"/>
          <p:cNvSpPr>
            <a:spLocks noChangeShapeType="1"/>
          </p:cNvSpPr>
          <p:nvPr/>
        </p:nvSpPr>
        <p:spPr bwMode="auto">
          <a:xfrm>
            <a:off x="6704013" y="5399088"/>
            <a:ext cx="942975" cy="0"/>
          </a:xfrm>
          <a:prstGeom prst="line">
            <a:avLst/>
          </a:prstGeom>
          <a:noFill/>
          <a:ln w="28575">
            <a:solidFill>
              <a:srgbClr val="00B0F0"/>
            </a:solidFill>
            <a:round/>
            <a:headEnd/>
            <a:tailEnd type="triangle" w="sm" len="lg"/>
          </a:ln>
          <a:effectLst/>
        </p:spPr>
        <p:txBody>
          <a:bodyPr wrap="none" anchor="ctr"/>
          <a:lstStyle/>
          <a:p>
            <a:endParaRPr lang="zh-CN" altLang="en-US">
              <a:solidFill>
                <a:srgbClr val="002060"/>
              </a:solidFill>
            </a:endParaRPr>
          </a:p>
        </p:txBody>
      </p:sp>
      <p:sp>
        <p:nvSpPr>
          <p:cNvPr id="312370" name="Line 50"/>
          <p:cNvSpPr>
            <a:spLocks noChangeShapeType="1"/>
          </p:cNvSpPr>
          <p:nvPr/>
        </p:nvSpPr>
        <p:spPr bwMode="auto">
          <a:xfrm flipH="1" flipV="1">
            <a:off x="7212013" y="4789488"/>
            <a:ext cx="434975" cy="381000"/>
          </a:xfrm>
          <a:prstGeom prst="line">
            <a:avLst/>
          </a:prstGeom>
          <a:noFill/>
          <a:ln w="28575">
            <a:solidFill>
              <a:srgbClr val="00B0F0"/>
            </a:solidFill>
            <a:round/>
            <a:headEnd/>
            <a:tailEnd type="triangle" w="sm" len="lg"/>
          </a:ln>
          <a:effectLst/>
        </p:spPr>
        <p:txBody>
          <a:bodyPr wrap="none" anchor="ctr"/>
          <a:lstStyle/>
          <a:p>
            <a:endParaRPr lang="zh-CN" altLang="en-US">
              <a:solidFill>
                <a:srgbClr val="002060"/>
              </a:solidFill>
            </a:endParaRPr>
          </a:p>
        </p:txBody>
      </p:sp>
      <p:sp>
        <p:nvSpPr>
          <p:cNvPr id="312371" name="Line 51"/>
          <p:cNvSpPr>
            <a:spLocks noChangeShapeType="1"/>
          </p:cNvSpPr>
          <p:nvPr/>
        </p:nvSpPr>
        <p:spPr bwMode="auto">
          <a:xfrm flipH="1">
            <a:off x="4019550" y="4789488"/>
            <a:ext cx="434975" cy="381000"/>
          </a:xfrm>
          <a:prstGeom prst="line">
            <a:avLst/>
          </a:prstGeom>
          <a:noFill/>
          <a:ln w="28575">
            <a:solidFill>
              <a:srgbClr val="00B0F0"/>
            </a:solidFill>
            <a:round/>
            <a:headEnd/>
            <a:tailEnd type="triangle" w="sm" len="lg"/>
          </a:ln>
          <a:effectLst/>
        </p:spPr>
        <p:txBody>
          <a:bodyPr wrap="none" anchor="ctr"/>
          <a:lstStyle/>
          <a:p>
            <a:endParaRPr lang="zh-CN" altLang="en-US">
              <a:solidFill>
                <a:srgbClr val="002060"/>
              </a:solidFill>
            </a:endParaRPr>
          </a:p>
        </p:txBody>
      </p:sp>
      <p:sp>
        <p:nvSpPr>
          <p:cNvPr id="312372" name="Line 52"/>
          <p:cNvSpPr>
            <a:spLocks noChangeShapeType="1"/>
          </p:cNvSpPr>
          <p:nvPr/>
        </p:nvSpPr>
        <p:spPr bwMode="auto">
          <a:xfrm>
            <a:off x="4090988" y="5399088"/>
            <a:ext cx="944562" cy="0"/>
          </a:xfrm>
          <a:prstGeom prst="line">
            <a:avLst/>
          </a:prstGeom>
          <a:noFill/>
          <a:ln w="28575">
            <a:solidFill>
              <a:srgbClr val="00B0F0"/>
            </a:solidFill>
            <a:round/>
            <a:headEnd/>
            <a:tailEnd type="triangle" w="sm" len="lg"/>
          </a:ln>
          <a:effectLst/>
        </p:spPr>
        <p:txBody>
          <a:bodyPr wrap="none" anchor="ctr"/>
          <a:lstStyle/>
          <a:p>
            <a:endParaRPr lang="zh-CN" altLang="en-US">
              <a:solidFill>
                <a:srgbClr val="002060"/>
              </a:solidFill>
            </a:endParaRPr>
          </a:p>
        </p:txBody>
      </p:sp>
      <p:sp>
        <p:nvSpPr>
          <p:cNvPr id="312373" name="Line 53"/>
          <p:cNvSpPr>
            <a:spLocks noChangeShapeType="1"/>
          </p:cNvSpPr>
          <p:nvPr/>
        </p:nvSpPr>
        <p:spPr bwMode="auto">
          <a:xfrm flipH="1">
            <a:off x="3802063" y="4637088"/>
            <a:ext cx="434975" cy="381000"/>
          </a:xfrm>
          <a:prstGeom prst="line">
            <a:avLst/>
          </a:prstGeom>
          <a:noFill/>
          <a:ln w="28575">
            <a:solidFill>
              <a:srgbClr val="00B0F0"/>
            </a:solidFill>
            <a:round/>
            <a:headEnd/>
            <a:tailEnd type="triangle" w="sm" len="lg"/>
          </a:ln>
          <a:effectLst/>
        </p:spPr>
        <p:txBody>
          <a:bodyPr wrap="none" anchor="ctr"/>
          <a:lstStyle/>
          <a:p>
            <a:endParaRPr lang="zh-CN" altLang="en-US">
              <a:solidFill>
                <a:srgbClr val="002060"/>
              </a:solidFill>
            </a:endParaRPr>
          </a:p>
        </p:txBody>
      </p:sp>
      <p:sp>
        <p:nvSpPr>
          <p:cNvPr id="312374" name="Line 54"/>
          <p:cNvSpPr>
            <a:spLocks noChangeShapeType="1"/>
          </p:cNvSpPr>
          <p:nvPr/>
        </p:nvSpPr>
        <p:spPr bwMode="auto">
          <a:xfrm flipH="1" flipV="1">
            <a:off x="4598988" y="4789488"/>
            <a:ext cx="436562" cy="381000"/>
          </a:xfrm>
          <a:prstGeom prst="line">
            <a:avLst/>
          </a:prstGeom>
          <a:noFill/>
          <a:ln w="28575">
            <a:solidFill>
              <a:srgbClr val="00B0F0"/>
            </a:solidFill>
            <a:round/>
            <a:headEnd/>
            <a:tailEnd type="triangle" w="sm" len="lg"/>
          </a:ln>
          <a:effectLst/>
        </p:spPr>
        <p:txBody>
          <a:bodyPr wrap="none" anchor="ctr"/>
          <a:lstStyle/>
          <a:p>
            <a:endParaRPr lang="zh-CN" altLang="en-US">
              <a:solidFill>
                <a:srgbClr val="002060"/>
              </a:solidFill>
            </a:endParaRPr>
          </a:p>
        </p:txBody>
      </p:sp>
      <p:sp>
        <p:nvSpPr>
          <p:cNvPr id="312375" name="Line 55"/>
          <p:cNvSpPr>
            <a:spLocks noChangeShapeType="1"/>
          </p:cNvSpPr>
          <p:nvPr/>
        </p:nvSpPr>
        <p:spPr bwMode="auto">
          <a:xfrm>
            <a:off x="3873500" y="5551488"/>
            <a:ext cx="436563" cy="381000"/>
          </a:xfrm>
          <a:prstGeom prst="line">
            <a:avLst/>
          </a:prstGeom>
          <a:noFill/>
          <a:ln w="28575">
            <a:solidFill>
              <a:srgbClr val="00B0F0"/>
            </a:solidFill>
            <a:round/>
            <a:headEnd/>
            <a:tailEnd type="triangle" w="sm" len="lg"/>
          </a:ln>
          <a:effectLst/>
        </p:spPr>
        <p:txBody>
          <a:bodyPr wrap="none" anchor="ctr"/>
          <a:lstStyle/>
          <a:p>
            <a:endParaRPr lang="zh-CN" altLang="en-US">
              <a:solidFill>
                <a:srgbClr val="002060"/>
              </a:solidFill>
            </a:endParaRPr>
          </a:p>
        </p:txBody>
      </p:sp>
      <p:sp>
        <p:nvSpPr>
          <p:cNvPr id="62" name="灯片编号占位符 61"/>
          <p:cNvSpPr>
            <a:spLocks noGrp="1"/>
          </p:cNvSpPr>
          <p:nvPr>
            <p:ph type="sldNum" sz="quarter" idx="12"/>
          </p:nvPr>
        </p:nvSpPr>
        <p:spPr/>
        <p:txBody>
          <a:bodyPr/>
          <a:lstStyle/>
          <a:p>
            <a:fld id="{A17EA50A-922D-41E6-B4A1-D010480F0D51}" type="slidenum">
              <a:rPr lang="en-US" altLang="zh-CN" smtClean="0"/>
              <a:pPr/>
              <a:t>6</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idx="1"/>
          </p:nvPr>
        </p:nvSpPr>
        <p:spPr>
          <a:xfrm>
            <a:off x="511175" y="658813"/>
            <a:ext cx="8382000" cy="3886200"/>
          </a:xfrm>
        </p:spPr>
        <p:txBody>
          <a:bodyPr/>
          <a:lstStyle/>
          <a:p>
            <a:pPr>
              <a:spcBef>
                <a:spcPct val="15000"/>
              </a:spcBef>
              <a:buClr>
                <a:schemeClr val="tx1"/>
              </a:buClr>
              <a:buSzPct val="50000"/>
            </a:pPr>
            <a:r>
              <a:rPr lang="zh-CN" altLang="en-US" sz="3000" b="1" dirty="0">
                <a:latin typeface="Times New Roman" pitchFamily="18" charset="0"/>
                <a:ea typeface="仿宋_GB2312" pitchFamily="49" charset="-122"/>
              </a:rPr>
              <a:t>为求得</a:t>
            </a:r>
            <a:r>
              <a:rPr lang="en-US" altLang="zh-CN" sz="3000" b="1" i="1" dirty="0">
                <a:latin typeface="Times New Roman" pitchFamily="18" charset="0"/>
                <a:ea typeface="仿宋_GB2312" pitchFamily="49" charset="-122"/>
              </a:rPr>
              <a:t>e</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与</a:t>
            </a:r>
            <a:r>
              <a:rPr lang="en-US" altLang="zh-CN" sz="3000" b="1" i="1" dirty="0">
                <a:latin typeface="Times New Roman" pitchFamily="18" charset="0"/>
                <a:ea typeface="仿宋_GB2312" pitchFamily="49" charset="-122"/>
              </a:rPr>
              <a:t>l</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需要先求得从源点</a:t>
            </a:r>
            <a:r>
              <a:rPr lang="en-US" altLang="zh-CN" sz="3000" b="1" i="1" dirty="0">
                <a:latin typeface="Times New Roman" pitchFamily="18" charset="0"/>
                <a:ea typeface="仿宋_GB2312" pitchFamily="49" charset="-122"/>
              </a:rPr>
              <a:t>V</a:t>
            </a:r>
            <a:r>
              <a:rPr lang="en-US" altLang="zh-CN" sz="3000" b="1" baseline="-25000" dirty="0">
                <a:latin typeface="Times New Roman" pitchFamily="18" charset="0"/>
                <a:ea typeface="仿宋_GB2312" pitchFamily="49" charset="-122"/>
              </a:rPr>
              <a:t>0</a:t>
            </a:r>
            <a:r>
              <a:rPr lang="zh-CN" altLang="en-US" sz="3000" b="1" dirty="0">
                <a:latin typeface="Times New Roman" pitchFamily="18" charset="0"/>
                <a:ea typeface="仿宋_GB2312" pitchFamily="49" charset="-122"/>
              </a:rPr>
              <a:t>到各个顶点</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i </a:t>
            </a:r>
            <a:r>
              <a:rPr lang="zh-CN" altLang="en-US" sz="3000" b="1" dirty="0">
                <a:latin typeface="Times New Roman" pitchFamily="18" charset="0"/>
                <a:ea typeface="仿宋_GB2312" pitchFamily="49" charset="-122"/>
              </a:rPr>
              <a:t>的</a:t>
            </a:r>
            <a:r>
              <a:rPr lang="en-US" altLang="zh-CN" sz="3000" b="1" i="1" dirty="0" err="1">
                <a:latin typeface="Times New Roman" pitchFamily="18" charset="0"/>
                <a:ea typeface="仿宋_GB2312" pitchFamily="49" charset="-122"/>
              </a:rPr>
              <a:t>Ve</a:t>
            </a:r>
            <a:r>
              <a:rPr lang="en-US" altLang="zh-CN"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和</a:t>
            </a:r>
            <a:r>
              <a:rPr lang="en-US" altLang="zh-CN" sz="3000" b="1" i="1" dirty="0" err="1">
                <a:latin typeface="Times New Roman" pitchFamily="18" charset="0"/>
                <a:ea typeface="仿宋_GB2312" pitchFamily="49" charset="-122"/>
              </a:rPr>
              <a:t>Vl</a:t>
            </a:r>
            <a:r>
              <a:rPr lang="en-US" altLang="zh-CN"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a:t>
            </a:r>
          </a:p>
          <a:p>
            <a:pPr>
              <a:spcBef>
                <a:spcPct val="15000"/>
              </a:spcBef>
              <a:buClr>
                <a:schemeClr val="tx1"/>
              </a:buClr>
              <a:buSzPct val="50000"/>
            </a:pPr>
            <a:r>
              <a:rPr lang="zh-CN" altLang="en-US" sz="3000" b="1" dirty="0">
                <a:latin typeface="Times New Roman" pitchFamily="18" charset="0"/>
                <a:ea typeface="仿宋_GB2312" pitchFamily="49" charset="-122"/>
              </a:rPr>
              <a:t>求</a:t>
            </a:r>
            <a:r>
              <a:rPr lang="en-US" altLang="zh-CN" sz="3000" b="1" i="1" dirty="0" err="1">
                <a:latin typeface="Times New Roman" pitchFamily="18" charset="0"/>
                <a:ea typeface="仿宋_GB2312" pitchFamily="49" charset="-122"/>
              </a:rPr>
              <a:t>Ve</a:t>
            </a:r>
            <a:r>
              <a:rPr lang="en-US" altLang="zh-CN"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的递推公式</a:t>
            </a:r>
          </a:p>
          <a:p>
            <a:pPr lvl="1">
              <a:spcBef>
                <a:spcPct val="1500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 从 </a:t>
            </a:r>
            <a:r>
              <a:rPr lang="en-US" altLang="zh-CN" sz="3000" b="1" i="1" dirty="0" err="1">
                <a:latin typeface="Times New Roman" pitchFamily="18" charset="0"/>
                <a:ea typeface="仿宋_GB2312" pitchFamily="49" charset="-122"/>
              </a:rPr>
              <a:t>Ve</a:t>
            </a:r>
            <a:r>
              <a:rPr lang="en-US" altLang="zh-CN" sz="3000" b="1" dirty="0">
                <a:latin typeface="Times New Roman" pitchFamily="18" charset="0"/>
                <a:ea typeface="仿宋_GB2312" pitchFamily="49" charset="-122"/>
              </a:rPr>
              <a:t>[0] = 0 </a:t>
            </a:r>
            <a:r>
              <a:rPr lang="zh-CN" altLang="en-US" sz="3000" b="1" dirty="0">
                <a:latin typeface="Times New Roman" pitchFamily="18" charset="0"/>
                <a:ea typeface="仿宋_GB2312" pitchFamily="49" charset="-122"/>
              </a:rPr>
              <a:t>开始，向前递推</a:t>
            </a:r>
          </a:p>
          <a:p>
            <a:pPr lvl="1">
              <a:spcBef>
                <a:spcPct val="15000"/>
              </a:spcBef>
              <a:buClr>
                <a:schemeClr val="tx1"/>
              </a:buClr>
              <a:buSzPct val="50000"/>
              <a:buFont typeface="Wingdings" pitchFamily="2" charset="2"/>
              <a:buChar char="u"/>
            </a:pPr>
            <a:endParaRPr lang="zh-CN" altLang="en-US" sz="3000" b="1" dirty="0">
              <a:latin typeface="Times New Roman" pitchFamily="18" charset="0"/>
              <a:ea typeface="仿宋_GB2312" pitchFamily="49" charset="-122"/>
            </a:endParaRPr>
          </a:p>
          <a:p>
            <a:pPr lvl="1">
              <a:spcBef>
                <a:spcPct val="15000"/>
              </a:spcBef>
              <a:buClr>
                <a:schemeClr val="tx1"/>
              </a:buClr>
              <a:buSzPct val="50000"/>
              <a:buFont typeface="Wingdings" pitchFamily="2" charset="2"/>
              <a:buNone/>
            </a:pPr>
            <a:r>
              <a:rPr lang="zh-CN" altLang="en-US"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&lt; </a:t>
            </a:r>
            <a:r>
              <a:rPr lang="en-US" altLang="zh-CN" sz="3000" b="1" i="1" dirty="0">
                <a:latin typeface="Times New Roman" pitchFamily="18" charset="0"/>
                <a:ea typeface="仿宋_GB2312" pitchFamily="49" charset="-122"/>
              </a:rPr>
              <a:t>V</a:t>
            </a:r>
            <a:r>
              <a:rPr lang="en-US" altLang="zh-CN" sz="3000" b="1" i="1" baseline="-25000" dirty="0">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j</a:t>
            </a:r>
            <a:r>
              <a:rPr lang="en-US" altLang="zh-CN" sz="3000" b="1" i="1" baseline="-25000"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&gt; </a:t>
            </a:r>
            <a:r>
              <a:rPr lang="en-US" altLang="zh-CN" sz="3000" b="1" dirty="0">
                <a:latin typeface="Times New Roman" pitchFamily="18" charset="0"/>
                <a:ea typeface="仿宋_GB2312" pitchFamily="49" charset="-122"/>
                <a:sym typeface="Symbol" pitchFamily="18" charset="2"/>
              </a:rPr>
              <a:t> </a:t>
            </a:r>
            <a:r>
              <a:rPr lang="en-US" altLang="zh-CN" sz="3000" b="1" i="1" dirty="0">
                <a:latin typeface="Times New Roman" pitchFamily="18" charset="0"/>
                <a:ea typeface="仿宋_GB2312" pitchFamily="49" charset="-122"/>
                <a:sym typeface="Symbol" pitchFamily="18" charset="2"/>
              </a:rPr>
              <a:t>S</a:t>
            </a:r>
            <a:r>
              <a:rPr lang="en-US" altLang="zh-CN" sz="3000" b="1" dirty="0">
                <a:latin typeface="Times New Roman" pitchFamily="18" charset="0"/>
                <a:ea typeface="仿宋_GB2312" pitchFamily="49" charset="-122"/>
                <a:sym typeface="Symbol" pitchFamily="18" charset="2"/>
              </a:rPr>
              <a:t>2,   </a:t>
            </a:r>
            <a:r>
              <a:rPr lang="en-US" altLang="zh-CN" sz="3000" b="1" i="1" dirty="0">
                <a:latin typeface="Times New Roman" pitchFamily="18" charset="0"/>
                <a:ea typeface="仿宋_GB2312" pitchFamily="49" charset="-122"/>
                <a:sym typeface="Symbol" pitchFamily="18" charset="2"/>
              </a:rPr>
              <a:t>j</a:t>
            </a:r>
            <a:r>
              <a:rPr lang="en-US" altLang="zh-CN" sz="3000" b="1" dirty="0">
                <a:latin typeface="Times New Roman" pitchFamily="18" charset="0"/>
                <a:ea typeface="仿宋_GB2312" pitchFamily="49" charset="-122"/>
                <a:sym typeface="Symbol" pitchFamily="18" charset="2"/>
              </a:rPr>
              <a:t> = 1, 2, , </a:t>
            </a:r>
            <a:r>
              <a:rPr lang="en-US" altLang="zh-CN" sz="3000" b="1" i="1" dirty="0">
                <a:latin typeface="Times New Roman" pitchFamily="18" charset="0"/>
                <a:ea typeface="仿宋_GB2312" pitchFamily="49" charset="-122"/>
                <a:sym typeface="Symbol" pitchFamily="18" charset="2"/>
              </a:rPr>
              <a:t>n</a:t>
            </a:r>
            <a:r>
              <a:rPr lang="en-US" altLang="zh-CN" sz="3000" b="1" dirty="0">
                <a:latin typeface="Times New Roman" pitchFamily="18" charset="0"/>
                <a:ea typeface="仿宋_GB2312" pitchFamily="49" charset="-122"/>
                <a:sym typeface="Symbol" pitchFamily="18" charset="2"/>
              </a:rPr>
              <a:t>-1</a:t>
            </a:r>
            <a:r>
              <a:rPr lang="en-US" altLang="zh-CN" sz="3000" b="1" dirty="0">
                <a:latin typeface="Times New Roman" pitchFamily="18" charset="0"/>
                <a:ea typeface="仿宋_GB2312" pitchFamily="49" charset="-122"/>
              </a:rPr>
              <a:t>           </a:t>
            </a:r>
          </a:p>
          <a:p>
            <a:pPr lvl="1">
              <a:spcBef>
                <a:spcPct val="15000"/>
              </a:spcBef>
              <a:buClr>
                <a:schemeClr val="tx1"/>
              </a:buClr>
              <a:buSzPct val="50000"/>
              <a:buFont typeface="Wingdings" pitchFamily="2" charset="2"/>
              <a:buNone/>
            </a:pPr>
            <a:r>
              <a:rPr lang="en-US" altLang="zh-CN" sz="3000" b="1" i="1" dirty="0">
                <a:latin typeface="Times New Roman" pitchFamily="18" charset="0"/>
                <a:ea typeface="仿宋_GB2312" pitchFamily="49" charset="-122"/>
              </a:rPr>
              <a:t>    S</a:t>
            </a:r>
            <a:r>
              <a:rPr lang="en-US" altLang="zh-CN" sz="3000" b="1" dirty="0">
                <a:latin typeface="Times New Roman" pitchFamily="18" charset="0"/>
                <a:ea typeface="仿宋_GB2312" pitchFamily="49" charset="-122"/>
              </a:rPr>
              <a:t>2 </a:t>
            </a:r>
            <a:r>
              <a:rPr lang="zh-CN" altLang="en-US" sz="3000" b="1" dirty="0">
                <a:latin typeface="Times New Roman" pitchFamily="18" charset="0"/>
                <a:ea typeface="仿宋_GB2312" pitchFamily="49" charset="-122"/>
              </a:rPr>
              <a:t>是所有指向</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j</a:t>
            </a:r>
            <a:r>
              <a:rPr lang="en-US" altLang="zh-CN" sz="3000" b="1" i="1" baseline="-25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的有向边</a:t>
            </a:r>
            <a:r>
              <a:rPr lang="en-US" altLang="zh-CN" sz="3000" b="1" dirty="0">
                <a:latin typeface="Times New Roman" pitchFamily="18" charset="0"/>
                <a:ea typeface="仿宋_GB2312" pitchFamily="49" charset="-122"/>
              </a:rPr>
              <a:t>&lt;</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i</a:t>
            </a:r>
            <a:r>
              <a:rPr lang="en-US" altLang="zh-CN" sz="3000" b="1" dirty="0" err="1">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j</a:t>
            </a:r>
            <a:r>
              <a:rPr lang="en-US" altLang="zh-CN" sz="3000" b="1" dirty="0">
                <a:latin typeface="Times New Roman" pitchFamily="18" charset="0"/>
                <a:ea typeface="仿宋_GB2312" pitchFamily="49" charset="-122"/>
              </a:rPr>
              <a:t>&gt;</a:t>
            </a:r>
            <a:r>
              <a:rPr lang="zh-CN" altLang="en-US" sz="3000" b="1" dirty="0">
                <a:latin typeface="Times New Roman" pitchFamily="18" charset="0"/>
                <a:ea typeface="仿宋_GB2312" pitchFamily="49" charset="-122"/>
              </a:rPr>
              <a:t>的集合。</a:t>
            </a:r>
          </a:p>
        </p:txBody>
      </p:sp>
      <p:graphicFrame>
        <p:nvGraphicFramePr>
          <p:cNvPr id="455683" name="Object 3"/>
          <p:cNvGraphicFramePr>
            <a:graphicFrameLocks noChangeAspect="1"/>
          </p:cNvGraphicFramePr>
          <p:nvPr/>
        </p:nvGraphicFramePr>
        <p:xfrm>
          <a:off x="1749425" y="2673350"/>
          <a:ext cx="6329363" cy="760413"/>
        </p:xfrm>
        <a:graphic>
          <a:graphicData uri="http://schemas.openxmlformats.org/presentationml/2006/ole">
            <mc:AlternateContent xmlns:mc="http://schemas.openxmlformats.org/markup-compatibility/2006">
              <mc:Choice xmlns:v="urn:schemas-microsoft-com:vml" Requires="v">
                <p:oleObj spid="_x0000_s455696" name="Equation" r:id="rId3" imgW="2539800" imgH="279360" progId="Equation.DSMT4">
                  <p:embed/>
                </p:oleObj>
              </mc:Choice>
              <mc:Fallback>
                <p:oleObj name="Equation" r:id="rId3" imgW="2539800" imgH="2793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9425" y="2673350"/>
                        <a:ext cx="6329363" cy="7604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55684" name="Oval 4"/>
          <p:cNvSpPr>
            <a:spLocks noChangeArrowheads="1"/>
          </p:cNvSpPr>
          <p:nvPr/>
        </p:nvSpPr>
        <p:spPr bwMode="auto">
          <a:xfrm>
            <a:off x="5232400" y="5080000"/>
            <a:ext cx="241300" cy="241300"/>
          </a:xfrm>
          <a:prstGeom prst="ellipse">
            <a:avLst/>
          </a:prstGeom>
          <a:solidFill>
            <a:srgbClr val="FFFF00"/>
          </a:solidFill>
          <a:ln w="9525">
            <a:noFill/>
            <a:round/>
            <a:headEnd/>
            <a:tailEnd/>
          </a:ln>
          <a:effectLst/>
        </p:spPr>
        <p:txBody>
          <a:bodyPr wrap="none" anchor="ctr"/>
          <a:lstStyle/>
          <a:p>
            <a:endParaRPr lang="zh-CN" altLang="en-US"/>
          </a:p>
        </p:txBody>
      </p:sp>
      <p:sp>
        <p:nvSpPr>
          <p:cNvPr id="455685" name="Line 5"/>
          <p:cNvSpPr>
            <a:spLocks noChangeShapeType="1"/>
          </p:cNvSpPr>
          <p:nvPr/>
        </p:nvSpPr>
        <p:spPr bwMode="auto">
          <a:xfrm>
            <a:off x="3873500" y="4787900"/>
            <a:ext cx="1397000" cy="355600"/>
          </a:xfrm>
          <a:prstGeom prst="line">
            <a:avLst/>
          </a:prstGeom>
          <a:noFill/>
          <a:ln w="25400">
            <a:solidFill>
              <a:srgbClr val="FFFF00"/>
            </a:solidFill>
            <a:round/>
            <a:headEnd/>
            <a:tailEnd type="triangle" w="sm" len="lg"/>
          </a:ln>
          <a:effectLst/>
        </p:spPr>
        <p:txBody>
          <a:bodyPr/>
          <a:lstStyle/>
          <a:p>
            <a:endParaRPr lang="zh-CN" altLang="en-US"/>
          </a:p>
        </p:txBody>
      </p:sp>
      <p:sp>
        <p:nvSpPr>
          <p:cNvPr id="455686" name="Line 6"/>
          <p:cNvSpPr>
            <a:spLocks noChangeShapeType="1"/>
          </p:cNvSpPr>
          <p:nvPr/>
        </p:nvSpPr>
        <p:spPr bwMode="auto">
          <a:xfrm flipV="1">
            <a:off x="3848100" y="5207000"/>
            <a:ext cx="1409700" cy="139700"/>
          </a:xfrm>
          <a:prstGeom prst="line">
            <a:avLst/>
          </a:prstGeom>
          <a:noFill/>
          <a:ln w="25400">
            <a:solidFill>
              <a:srgbClr val="FFFF00"/>
            </a:solidFill>
            <a:round/>
            <a:headEnd/>
            <a:tailEnd type="triangle" w="sm" len="lg"/>
          </a:ln>
          <a:effectLst/>
        </p:spPr>
        <p:txBody>
          <a:bodyPr/>
          <a:lstStyle/>
          <a:p>
            <a:endParaRPr lang="zh-CN" altLang="en-US"/>
          </a:p>
        </p:txBody>
      </p:sp>
      <p:sp>
        <p:nvSpPr>
          <p:cNvPr id="455687" name="Line 7"/>
          <p:cNvSpPr>
            <a:spLocks noChangeShapeType="1"/>
          </p:cNvSpPr>
          <p:nvPr/>
        </p:nvSpPr>
        <p:spPr bwMode="auto">
          <a:xfrm flipV="1">
            <a:off x="3810000" y="5283200"/>
            <a:ext cx="1473200" cy="635000"/>
          </a:xfrm>
          <a:prstGeom prst="line">
            <a:avLst/>
          </a:prstGeom>
          <a:noFill/>
          <a:ln w="25400">
            <a:solidFill>
              <a:srgbClr val="FFFF00"/>
            </a:solidFill>
            <a:round/>
            <a:headEnd/>
            <a:tailEnd type="triangle" w="sm" len="lg"/>
          </a:ln>
          <a:effectLst/>
        </p:spPr>
        <p:txBody>
          <a:bodyPr/>
          <a:lstStyle/>
          <a:p>
            <a:endParaRPr lang="zh-CN" altLang="en-US"/>
          </a:p>
        </p:txBody>
      </p:sp>
      <p:sp>
        <p:nvSpPr>
          <p:cNvPr id="455688" name="Oval 8"/>
          <p:cNvSpPr>
            <a:spLocks noChangeArrowheads="1"/>
          </p:cNvSpPr>
          <p:nvPr/>
        </p:nvSpPr>
        <p:spPr bwMode="auto">
          <a:xfrm>
            <a:off x="3657600" y="4622800"/>
            <a:ext cx="241300" cy="241300"/>
          </a:xfrm>
          <a:prstGeom prst="ellipse">
            <a:avLst/>
          </a:prstGeom>
          <a:solidFill>
            <a:schemeClr val="tx1"/>
          </a:solidFill>
          <a:ln w="9525">
            <a:noFill/>
            <a:round/>
            <a:headEnd/>
            <a:tailEnd/>
          </a:ln>
          <a:effectLst/>
        </p:spPr>
        <p:txBody>
          <a:bodyPr wrap="none" anchor="ctr"/>
          <a:lstStyle/>
          <a:p>
            <a:endParaRPr lang="zh-CN" altLang="en-US"/>
          </a:p>
        </p:txBody>
      </p:sp>
      <p:sp>
        <p:nvSpPr>
          <p:cNvPr id="455689" name="Oval 9"/>
          <p:cNvSpPr>
            <a:spLocks noChangeArrowheads="1"/>
          </p:cNvSpPr>
          <p:nvPr/>
        </p:nvSpPr>
        <p:spPr bwMode="auto">
          <a:xfrm>
            <a:off x="3606800" y="5232400"/>
            <a:ext cx="241300" cy="241300"/>
          </a:xfrm>
          <a:prstGeom prst="ellipse">
            <a:avLst/>
          </a:prstGeom>
          <a:solidFill>
            <a:schemeClr val="tx1"/>
          </a:solidFill>
          <a:ln w="9525">
            <a:noFill/>
            <a:round/>
            <a:headEnd/>
            <a:tailEnd/>
          </a:ln>
          <a:effectLst/>
        </p:spPr>
        <p:txBody>
          <a:bodyPr wrap="none" anchor="ctr"/>
          <a:lstStyle/>
          <a:p>
            <a:endParaRPr lang="zh-CN" altLang="en-US"/>
          </a:p>
        </p:txBody>
      </p:sp>
      <p:sp>
        <p:nvSpPr>
          <p:cNvPr id="455690" name="Oval 10"/>
          <p:cNvSpPr>
            <a:spLocks noChangeArrowheads="1"/>
          </p:cNvSpPr>
          <p:nvPr/>
        </p:nvSpPr>
        <p:spPr bwMode="auto">
          <a:xfrm>
            <a:off x="3606800" y="5829300"/>
            <a:ext cx="241300" cy="241300"/>
          </a:xfrm>
          <a:prstGeom prst="ellipse">
            <a:avLst/>
          </a:prstGeom>
          <a:solidFill>
            <a:schemeClr val="tx1"/>
          </a:solidFill>
          <a:ln w="9525">
            <a:noFill/>
            <a:round/>
            <a:headEnd/>
            <a:tailEnd/>
          </a:ln>
          <a:effectLst/>
        </p:spPr>
        <p:txBody>
          <a:bodyPr wrap="none" anchor="ctr"/>
          <a:lstStyle/>
          <a:p>
            <a:endParaRPr lang="zh-CN" altLang="en-US"/>
          </a:p>
        </p:txBody>
      </p:sp>
      <p:sp>
        <p:nvSpPr>
          <p:cNvPr id="455691" name="Text Box 11"/>
          <p:cNvSpPr txBox="1">
            <a:spLocks noChangeArrowheads="1"/>
          </p:cNvSpPr>
          <p:nvPr/>
        </p:nvSpPr>
        <p:spPr bwMode="auto">
          <a:xfrm>
            <a:off x="2511425" y="4435475"/>
            <a:ext cx="1157288" cy="519113"/>
          </a:xfrm>
          <a:prstGeom prst="rect">
            <a:avLst/>
          </a:prstGeom>
          <a:noFill/>
          <a:ln w="9525">
            <a:noFill/>
            <a:miter lim="800000"/>
            <a:headEnd/>
            <a:tailEnd/>
          </a:ln>
          <a:effectLst/>
        </p:spPr>
        <p:txBody>
          <a:bodyPr wrap="none">
            <a:spAutoFit/>
          </a:bodyPr>
          <a:lstStyle/>
          <a:p>
            <a:pPr algn="l"/>
            <a:r>
              <a:rPr kumimoji="1" lang="en-US" altLang="zh-CN" sz="2800" b="1" dirty="0" err="1">
                <a:ea typeface="宋体" pitchFamily="2" charset="-122"/>
              </a:rPr>
              <a:t>Ve</a:t>
            </a:r>
            <a:r>
              <a:rPr kumimoji="1" lang="en-US" altLang="zh-CN" sz="2800" b="1" dirty="0">
                <a:ea typeface="宋体" pitchFamily="2" charset="-122"/>
              </a:rPr>
              <a:t> = 6</a:t>
            </a:r>
          </a:p>
        </p:txBody>
      </p:sp>
      <p:sp>
        <p:nvSpPr>
          <p:cNvPr id="455692" name="Text Box 12"/>
          <p:cNvSpPr txBox="1">
            <a:spLocks noChangeArrowheads="1"/>
          </p:cNvSpPr>
          <p:nvPr/>
        </p:nvSpPr>
        <p:spPr bwMode="auto">
          <a:xfrm>
            <a:off x="2320925" y="5057775"/>
            <a:ext cx="1335088" cy="519113"/>
          </a:xfrm>
          <a:prstGeom prst="rect">
            <a:avLst/>
          </a:prstGeom>
          <a:noFill/>
          <a:ln w="9525">
            <a:noFill/>
            <a:miter lim="800000"/>
            <a:headEnd/>
            <a:tailEnd/>
          </a:ln>
          <a:effectLst/>
        </p:spPr>
        <p:txBody>
          <a:bodyPr wrap="none">
            <a:spAutoFit/>
          </a:bodyPr>
          <a:lstStyle/>
          <a:p>
            <a:pPr algn="l"/>
            <a:r>
              <a:rPr kumimoji="1" lang="en-US" altLang="zh-CN" sz="2800" b="1">
                <a:ea typeface="宋体" pitchFamily="2" charset="-122"/>
              </a:rPr>
              <a:t>Ve = 12</a:t>
            </a:r>
          </a:p>
        </p:txBody>
      </p:sp>
      <p:sp>
        <p:nvSpPr>
          <p:cNvPr id="455693" name="Text Box 13"/>
          <p:cNvSpPr txBox="1">
            <a:spLocks noChangeArrowheads="1"/>
          </p:cNvSpPr>
          <p:nvPr/>
        </p:nvSpPr>
        <p:spPr bwMode="auto">
          <a:xfrm>
            <a:off x="2409825" y="5743575"/>
            <a:ext cx="1157288" cy="519113"/>
          </a:xfrm>
          <a:prstGeom prst="rect">
            <a:avLst/>
          </a:prstGeom>
          <a:noFill/>
          <a:ln w="9525">
            <a:noFill/>
            <a:miter lim="800000"/>
            <a:headEnd/>
            <a:tailEnd/>
          </a:ln>
          <a:effectLst/>
        </p:spPr>
        <p:txBody>
          <a:bodyPr wrap="none">
            <a:spAutoFit/>
          </a:bodyPr>
          <a:lstStyle/>
          <a:p>
            <a:pPr algn="l"/>
            <a:r>
              <a:rPr kumimoji="1" lang="en-US" altLang="zh-CN" sz="2800" b="1">
                <a:ea typeface="宋体" pitchFamily="2" charset="-122"/>
              </a:rPr>
              <a:t>Ve = 9</a:t>
            </a:r>
          </a:p>
        </p:txBody>
      </p:sp>
      <p:sp>
        <p:nvSpPr>
          <p:cNvPr id="455694" name="Text Box 14"/>
          <p:cNvSpPr txBox="1">
            <a:spLocks noChangeArrowheads="1"/>
          </p:cNvSpPr>
          <p:nvPr/>
        </p:nvSpPr>
        <p:spPr bwMode="auto">
          <a:xfrm>
            <a:off x="4314825" y="4448175"/>
            <a:ext cx="361950" cy="519113"/>
          </a:xfrm>
          <a:prstGeom prst="rect">
            <a:avLst/>
          </a:prstGeom>
          <a:noFill/>
          <a:ln w="9525">
            <a:noFill/>
            <a:miter lim="800000"/>
            <a:headEnd/>
            <a:tailEnd/>
          </a:ln>
          <a:effectLst/>
        </p:spPr>
        <p:txBody>
          <a:bodyPr wrap="none">
            <a:spAutoFit/>
          </a:bodyPr>
          <a:lstStyle/>
          <a:p>
            <a:pPr algn="l"/>
            <a:r>
              <a:rPr kumimoji="1" lang="en-US" altLang="zh-CN" sz="2800" b="1">
                <a:ea typeface="宋体" pitchFamily="2" charset="-122"/>
              </a:rPr>
              <a:t>5</a:t>
            </a:r>
          </a:p>
        </p:txBody>
      </p:sp>
      <p:sp>
        <p:nvSpPr>
          <p:cNvPr id="455695" name="Text Box 15"/>
          <p:cNvSpPr txBox="1">
            <a:spLocks noChangeArrowheads="1"/>
          </p:cNvSpPr>
          <p:nvPr/>
        </p:nvSpPr>
        <p:spPr bwMode="auto">
          <a:xfrm>
            <a:off x="4048125" y="4854575"/>
            <a:ext cx="361950" cy="519113"/>
          </a:xfrm>
          <a:prstGeom prst="rect">
            <a:avLst/>
          </a:prstGeom>
          <a:noFill/>
          <a:ln w="9525">
            <a:noFill/>
            <a:miter lim="800000"/>
            <a:headEnd/>
            <a:tailEnd/>
          </a:ln>
          <a:effectLst/>
        </p:spPr>
        <p:txBody>
          <a:bodyPr wrap="none">
            <a:spAutoFit/>
          </a:bodyPr>
          <a:lstStyle/>
          <a:p>
            <a:pPr algn="l"/>
            <a:r>
              <a:rPr kumimoji="1" lang="en-US" altLang="zh-CN" sz="2800" b="1">
                <a:ea typeface="宋体" pitchFamily="2" charset="-122"/>
              </a:rPr>
              <a:t>2</a:t>
            </a:r>
          </a:p>
        </p:txBody>
      </p:sp>
      <p:sp>
        <p:nvSpPr>
          <p:cNvPr id="455696" name="Text Box 16"/>
          <p:cNvSpPr txBox="1">
            <a:spLocks noChangeArrowheads="1"/>
          </p:cNvSpPr>
          <p:nvPr/>
        </p:nvSpPr>
        <p:spPr bwMode="auto">
          <a:xfrm>
            <a:off x="4505325" y="5502275"/>
            <a:ext cx="361950" cy="519113"/>
          </a:xfrm>
          <a:prstGeom prst="rect">
            <a:avLst/>
          </a:prstGeom>
          <a:noFill/>
          <a:ln w="9525">
            <a:noFill/>
            <a:miter lim="800000"/>
            <a:headEnd/>
            <a:tailEnd/>
          </a:ln>
          <a:effectLst/>
        </p:spPr>
        <p:txBody>
          <a:bodyPr wrap="none">
            <a:spAutoFit/>
          </a:bodyPr>
          <a:lstStyle/>
          <a:p>
            <a:pPr algn="l"/>
            <a:r>
              <a:rPr kumimoji="1" lang="en-US" altLang="zh-CN" sz="2800" b="1">
                <a:ea typeface="宋体" pitchFamily="2" charset="-122"/>
              </a:rPr>
              <a:t>4</a:t>
            </a:r>
          </a:p>
        </p:txBody>
      </p:sp>
      <p:sp>
        <p:nvSpPr>
          <p:cNvPr id="455697" name="Text Box 17"/>
          <p:cNvSpPr txBox="1">
            <a:spLocks noChangeArrowheads="1"/>
          </p:cNvSpPr>
          <p:nvPr/>
        </p:nvSpPr>
        <p:spPr bwMode="auto">
          <a:xfrm>
            <a:off x="5445125" y="4918075"/>
            <a:ext cx="2757488" cy="519113"/>
          </a:xfrm>
          <a:prstGeom prst="rect">
            <a:avLst/>
          </a:prstGeom>
          <a:noFill/>
          <a:ln w="9525">
            <a:noFill/>
            <a:miter lim="800000"/>
            <a:headEnd/>
            <a:tailEnd/>
          </a:ln>
          <a:effectLst/>
        </p:spPr>
        <p:txBody>
          <a:bodyPr wrap="none">
            <a:spAutoFit/>
          </a:bodyPr>
          <a:lstStyle/>
          <a:p>
            <a:pPr algn="l"/>
            <a:r>
              <a:rPr kumimoji="1" lang="en-US" altLang="zh-CN" sz="2800" b="1">
                <a:ea typeface="宋体" pitchFamily="2" charset="-122"/>
              </a:rPr>
              <a:t>Ve = 11? 14? 13?</a:t>
            </a:r>
          </a:p>
        </p:txBody>
      </p:sp>
      <p:sp>
        <p:nvSpPr>
          <p:cNvPr id="455698" name="Text Box 18"/>
          <p:cNvSpPr txBox="1">
            <a:spLocks noChangeArrowheads="1"/>
          </p:cNvSpPr>
          <p:nvPr/>
        </p:nvSpPr>
        <p:spPr bwMode="auto">
          <a:xfrm>
            <a:off x="6956425" y="5368925"/>
            <a:ext cx="379413" cy="519113"/>
          </a:xfrm>
          <a:prstGeom prst="rect">
            <a:avLst/>
          </a:prstGeom>
          <a:noFill/>
          <a:ln w="9525">
            <a:noFill/>
            <a:miter lim="800000"/>
            <a:headEnd/>
            <a:tailEnd/>
          </a:ln>
          <a:effectLst/>
        </p:spPr>
        <p:txBody>
          <a:bodyPr wrap="none">
            <a:spAutoFit/>
          </a:bodyPr>
          <a:lstStyle/>
          <a:p>
            <a:pPr algn="l"/>
            <a:r>
              <a:rPr kumimoji="1" lang="en-US" altLang="zh-CN" sz="2800" b="1">
                <a:ea typeface="宋体" pitchFamily="2" charset="-122"/>
                <a:sym typeface="Symbol" pitchFamily="18" charset="2"/>
              </a:rPr>
              <a:t></a:t>
            </a:r>
            <a:endParaRPr kumimoji="1" lang="en-US" altLang="zh-CN" sz="2800" b="1">
              <a:ea typeface="宋体" pitchFamily="2" charset="-122"/>
            </a:endParaRPr>
          </a:p>
        </p:txBody>
      </p:sp>
      <p:sp>
        <p:nvSpPr>
          <p:cNvPr id="455699" name="Line 19"/>
          <p:cNvSpPr>
            <a:spLocks noChangeShapeType="1"/>
          </p:cNvSpPr>
          <p:nvPr/>
        </p:nvSpPr>
        <p:spPr bwMode="auto">
          <a:xfrm>
            <a:off x="3987792" y="6459579"/>
            <a:ext cx="1955800" cy="0"/>
          </a:xfrm>
          <a:prstGeom prst="line">
            <a:avLst/>
          </a:prstGeom>
          <a:noFill/>
          <a:ln w="38100" cmpd="dbl">
            <a:solidFill>
              <a:srgbClr val="FF00FF"/>
            </a:solidFill>
            <a:round/>
            <a:headEnd/>
            <a:tailEnd type="triangle" w="med" len="lg"/>
          </a:ln>
          <a:effectLst/>
        </p:spPr>
        <p:txBody>
          <a:bodyPr/>
          <a:lstStyle/>
          <a:p>
            <a:endParaRPr lang="zh-CN" altLang="en-US"/>
          </a:p>
        </p:txBody>
      </p:sp>
      <p:sp>
        <p:nvSpPr>
          <p:cNvPr id="455700" name="Text Box 20"/>
          <p:cNvSpPr txBox="1">
            <a:spLocks noChangeArrowheads="1"/>
          </p:cNvSpPr>
          <p:nvPr/>
        </p:nvSpPr>
        <p:spPr bwMode="auto">
          <a:xfrm>
            <a:off x="3147993" y="6130962"/>
            <a:ext cx="895350" cy="519112"/>
          </a:xfrm>
          <a:prstGeom prst="rect">
            <a:avLst/>
          </a:prstGeom>
          <a:noFill/>
          <a:ln w="9525">
            <a:noFill/>
            <a:miter lim="800000"/>
            <a:headEnd/>
            <a:tailEnd/>
          </a:ln>
          <a:effectLst/>
        </p:spPr>
        <p:txBody>
          <a:bodyPr wrap="none">
            <a:spAutoFit/>
          </a:bodyPr>
          <a:lstStyle/>
          <a:p>
            <a:pPr algn="l"/>
            <a:r>
              <a:rPr kumimoji="1" lang="zh-CN" altLang="en-US" sz="2800" dirty="0">
                <a:ea typeface="隶书" pitchFamily="49" charset="-122"/>
                <a:sym typeface="Symbol" pitchFamily="18" charset="2"/>
              </a:rPr>
              <a:t>已知</a:t>
            </a:r>
          </a:p>
        </p:txBody>
      </p:sp>
      <p:sp>
        <p:nvSpPr>
          <p:cNvPr id="455701" name="Text Box 21"/>
          <p:cNvSpPr txBox="1">
            <a:spLocks noChangeArrowheads="1"/>
          </p:cNvSpPr>
          <p:nvPr/>
        </p:nvSpPr>
        <p:spPr bwMode="auto">
          <a:xfrm>
            <a:off x="5996007" y="6130962"/>
            <a:ext cx="895350" cy="519112"/>
          </a:xfrm>
          <a:prstGeom prst="rect">
            <a:avLst/>
          </a:prstGeom>
          <a:noFill/>
          <a:ln w="9525">
            <a:noFill/>
            <a:miter lim="800000"/>
            <a:headEnd/>
            <a:tailEnd/>
          </a:ln>
          <a:effectLst/>
        </p:spPr>
        <p:txBody>
          <a:bodyPr wrap="none">
            <a:spAutoFit/>
          </a:bodyPr>
          <a:lstStyle/>
          <a:p>
            <a:pPr algn="l"/>
            <a:r>
              <a:rPr kumimoji="1" lang="zh-CN" altLang="en-US" sz="2800" dirty="0">
                <a:ea typeface="隶书" pitchFamily="49" charset="-122"/>
                <a:sym typeface="Symbol" pitchFamily="18" charset="2"/>
              </a:rPr>
              <a:t>求解</a:t>
            </a:r>
          </a:p>
        </p:txBody>
      </p:sp>
      <p:sp>
        <p:nvSpPr>
          <p:cNvPr id="28" name="灯片编号占位符 27"/>
          <p:cNvSpPr>
            <a:spLocks noGrp="1"/>
          </p:cNvSpPr>
          <p:nvPr>
            <p:ph type="sldNum" sz="quarter" idx="12"/>
          </p:nvPr>
        </p:nvSpPr>
        <p:spPr/>
        <p:txBody>
          <a:bodyPr/>
          <a:lstStyle/>
          <a:p>
            <a:fld id="{A17EA50A-922D-41E6-B4A1-D010480F0D51}" type="slidenum">
              <a:rPr lang="en-US" altLang="zh-CN" smtClean="0"/>
              <a:pPr/>
              <a:t>60</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idx="1"/>
          </p:nvPr>
        </p:nvSpPr>
        <p:spPr>
          <a:xfrm>
            <a:off x="467544" y="630238"/>
            <a:ext cx="8382000" cy="6362700"/>
          </a:xfrm>
        </p:spPr>
        <p:txBody>
          <a:bodyPr/>
          <a:lstStyle/>
          <a:p>
            <a:pPr>
              <a:lnSpc>
                <a:spcPct val="105000"/>
              </a:lnSpc>
              <a:buClrTx/>
              <a:buSzPct val="50000"/>
            </a:pPr>
            <a:r>
              <a:rPr lang="zh-CN" altLang="en-US" sz="3000" b="1" dirty="0">
                <a:latin typeface="Times New Roman" pitchFamily="18" charset="0"/>
                <a:ea typeface="仿宋_GB2312" pitchFamily="49" charset="-122"/>
              </a:rPr>
              <a:t>从</a:t>
            </a:r>
            <a:r>
              <a:rPr lang="en-US" altLang="zh-CN" sz="3000" b="1" i="1" dirty="0" err="1">
                <a:latin typeface="Times New Roman" pitchFamily="18" charset="0"/>
                <a:ea typeface="仿宋_GB2312" pitchFamily="49" charset="-122"/>
              </a:rPr>
              <a:t>Vl</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-1] = </a:t>
            </a:r>
            <a:r>
              <a:rPr lang="en-US" altLang="zh-CN" sz="3000" b="1" i="1" dirty="0" err="1">
                <a:latin typeface="Times New Roman" pitchFamily="18" charset="0"/>
                <a:ea typeface="仿宋_GB2312" pitchFamily="49" charset="-122"/>
              </a:rPr>
              <a:t>Ve</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-1]</a:t>
            </a:r>
            <a:r>
              <a:rPr lang="zh-CN" altLang="en-US" sz="3000" b="1" dirty="0">
                <a:latin typeface="Times New Roman" pitchFamily="18" charset="0"/>
                <a:ea typeface="仿宋_GB2312" pitchFamily="49" charset="-122"/>
              </a:rPr>
              <a:t>开始，反向递推</a:t>
            </a:r>
          </a:p>
          <a:p>
            <a:pPr lvl="1">
              <a:lnSpc>
                <a:spcPct val="105000"/>
              </a:lnSpc>
              <a:buClrTx/>
              <a:buSzPct val="50000"/>
              <a:buFont typeface="Wingdings" pitchFamily="2" charset="2"/>
              <a:buChar char="n"/>
            </a:pPr>
            <a:endParaRPr lang="zh-CN" altLang="en-US" sz="3000" b="1" dirty="0">
              <a:latin typeface="Times New Roman" pitchFamily="18" charset="0"/>
              <a:ea typeface="仿宋_GB2312" pitchFamily="49" charset="-122"/>
            </a:endParaRPr>
          </a:p>
          <a:p>
            <a:pPr lvl="1">
              <a:lnSpc>
                <a:spcPct val="105000"/>
              </a:lnSpc>
              <a:buClrTx/>
              <a:buSzPct val="50000"/>
              <a:buFont typeface="Wingdings" pitchFamily="2" charset="2"/>
              <a:buNone/>
            </a:pPr>
            <a:r>
              <a:rPr lang="zh-CN" altLang="en-US"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&lt;</a:t>
            </a:r>
            <a:r>
              <a:rPr lang="en-US" altLang="zh-CN" sz="3000" b="1" i="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j</a:t>
            </a:r>
            <a:r>
              <a:rPr lang="en-US" altLang="zh-CN"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k</a:t>
            </a:r>
            <a:r>
              <a:rPr lang="en-US" altLang="zh-CN" sz="3000" b="1" dirty="0">
                <a:latin typeface="Times New Roman" pitchFamily="18" charset="0"/>
                <a:ea typeface="仿宋_GB2312" pitchFamily="49" charset="-122"/>
              </a:rPr>
              <a:t> &gt; </a:t>
            </a:r>
            <a:r>
              <a:rPr lang="en-US" altLang="zh-CN" sz="3000" b="1" dirty="0">
                <a:latin typeface="Times New Roman" pitchFamily="18" charset="0"/>
                <a:ea typeface="仿宋_GB2312" pitchFamily="49" charset="-122"/>
                <a:sym typeface="Symbol" pitchFamily="18" charset="2"/>
              </a:rPr>
              <a:t> </a:t>
            </a:r>
            <a:r>
              <a:rPr lang="en-US" altLang="zh-CN" sz="3000" b="1" i="1" dirty="0">
                <a:latin typeface="Times New Roman" pitchFamily="18" charset="0"/>
                <a:ea typeface="仿宋_GB2312" pitchFamily="49" charset="-122"/>
                <a:sym typeface="Symbol" pitchFamily="18" charset="2"/>
              </a:rPr>
              <a:t>S</a:t>
            </a:r>
            <a:r>
              <a:rPr lang="en-US" altLang="zh-CN" sz="3000" b="1" dirty="0">
                <a:latin typeface="Times New Roman" pitchFamily="18" charset="0"/>
                <a:ea typeface="仿宋_GB2312" pitchFamily="49" charset="-122"/>
                <a:sym typeface="Symbol" pitchFamily="18" charset="2"/>
              </a:rPr>
              <a:t>1, </a:t>
            </a:r>
            <a:r>
              <a:rPr lang="en-US" altLang="zh-CN" sz="3000" b="1" i="1" dirty="0">
                <a:latin typeface="Times New Roman" pitchFamily="18" charset="0"/>
                <a:ea typeface="仿宋_GB2312" pitchFamily="49" charset="-122"/>
                <a:sym typeface="Symbol" pitchFamily="18" charset="2"/>
              </a:rPr>
              <a:t>j</a:t>
            </a:r>
            <a:r>
              <a:rPr lang="en-US" altLang="zh-CN" sz="3000" b="1" dirty="0">
                <a:latin typeface="Times New Roman" pitchFamily="18" charset="0"/>
                <a:ea typeface="仿宋_GB2312" pitchFamily="49" charset="-122"/>
                <a:sym typeface="Symbol" pitchFamily="18" charset="2"/>
              </a:rPr>
              <a:t> = </a:t>
            </a:r>
            <a:r>
              <a:rPr lang="en-US" altLang="zh-CN" sz="3000" b="1" i="1" dirty="0">
                <a:latin typeface="Times New Roman" pitchFamily="18" charset="0"/>
                <a:ea typeface="仿宋_GB2312" pitchFamily="49" charset="-122"/>
                <a:sym typeface="Symbol" pitchFamily="18" charset="2"/>
              </a:rPr>
              <a:t>n</a:t>
            </a:r>
            <a:r>
              <a:rPr lang="en-US" altLang="zh-CN" sz="3000" b="1" dirty="0">
                <a:latin typeface="Times New Roman" pitchFamily="18" charset="0"/>
                <a:ea typeface="仿宋_GB2312" pitchFamily="49" charset="-122"/>
                <a:sym typeface="Symbol" pitchFamily="18" charset="2"/>
              </a:rPr>
              <a:t>-2, </a:t>
            </a:r>
            <a:r>
              <a:rPr lang="en-US" altLang="zh-CN" sz="3000" b="1" i="1" dirty="0">
                <a:latin typeface="Times New Roman" pitchFamily="18" charset="0"/>
                <a:ea typeface="仿宋_GB2312" pitchFamily="49" charset="-122"/>
                <a:sym typeface="Symbol" pitchFamily="18" charset="2"/>
              </a:rPr>
              <a:t>n</a:t>
            </a:r>
            <a:r>
              <a:rPr lang="en-US" altLang="zh-CN" sz="3000" b="1" dirty="0">
                <a:latin typeface="Times New Roman" pitchFamily="18" charset="0"/>
                <a:ea typeface="仿宋_GB2312" pitchFamily="49" charset="-122"/>
                <a:sym typeface="Symbol" pitchFamily="18" charset="2"/>
              </a:rPr>
              <a:t>-3, , 0</a:t>
            </a:r>
            <a:endParaRPr lang="en-US" altLang="zh-CN" sz="3000" b="1" dirty="0">
              <a:latin typeface="Times New Roman" pitchFamily="18" charset="0"/>
              <a:ea typeface="仿宋_GB2312" pitchFamily="49" charset="-122"/>
            </a:endParaRPr>
          </a:p>
          <a:p>
            <a:pPr lvl="1">
              <a:lnSpc>
                <a:spcPct val="105000"/>
              </a:lnSpc>
              <a:buClrTx/>
              <a:buSzPct val="50000"/>
              <a:buFont typeface="Wingdings" pitchFamily="2" charset="2"/>
              <a:buNone/>
            </a:pPr>
            <a:r>
              <a:rPr lang="en-US" altLang="zh-CN" sz="3000" b="1" i="1" dirty="0">
                <a:latin typeface="Times New Roman" pitchFamily="18" charset="0"/>
                <a:ea typeface="仿宋_GB2312" pitchFamily="49" charset="-122"/>
              </a:rPr>
              <a:t>S</a:t>
            </a:r>
            <a:r>
              <a:rPr lang="en-US" altLang="zh-CN" sz="3000" b="1" dirty="0">
                <a:latin typeface="Times New Roman" pitchFamily="18" charset="0"/>
                <a:ea typeface="仿宋_GB2312" pitchFamily="49" charset="-122"/>
              </a:rPr>
              <a:t>1</a:t>
            </a:r>
            <a:r>
              <a:rPr lang="zh-CN" altLang="en-US" sz="3000" b="1" dirty="0">
                <a:latin typeface="Times New Roman" pitchFamily="18" charset="0"/>
                <a:ea typeface="仿宋_GB2312" pitchFamily="49" charset="-122"/>
              </a:rPr>
              <a:t>是所有源自</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j</a:t>
            </a:r>
            <a:r>
              <a:rPr lang="en-US" altLang="zh-CN" sz="3000" b="1" i="1" baseline="-25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的有向边</a:t>
            </a:r>
            <a:r>
              <a:rPr lang="en-US" altLang="zh-CN" sz="3000" b="1" dirty="0">
                <a:latin typeface="Times New Roman" pitchFamily="18" charset="0"/>
                <a:ea typeface="仿宋_GB2312" pitchFamily="49" charset="-122"/>
              </a:rPr>
              <a:t>&lt;</a:t>
            </a:r>
            <a:r>
              <a:rPr lang="en-US" altLang="zh-CN" sz="3000" b="1" i="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j</a:t>
            </a:r>
            <a:r>
              <a:rPr lang="en-US" altLang="zh-CN" sz="3000" b="1" i="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k</a:t>
            </a:r>
            <a:r>
              <a:rPr lang="en-US" altLang="zh-CN" sz="3000" b="1" dirty="0">
                <a:latin typeface="Times New Roman" pitchFamily="18" charset="0"/>
                <a:ea typeface="仿宋_GB2312" pitchFamily="49" charset="-122"/>
              </a:rPr>
              <a:t>&gt;</a:t>
            </a:r>
            <a:r>
              <a:rPr lang="zh-CN" altLang="en-US" sz="3000" b="1" dirty="0">
                <a:latin typeface="Times New Roman" pitchFamily="18" charset="0"/>
                <a:ea typeface="仿宋_GB2312" pitchFamily="49" charset="-122"/>
              </a:rPr>
              <a:t>的集合。</a:t>
            </a:r>
          </a:p>
          <a:p>
            <a:pPr lvl="1">
              <a:lnSpc>
                <a:spcPct val="105000"/>
              </a:lnSpc>
              <a:buClr>
                <a:srgbClr val="FF7C80"/>
              </a:buClr>
              <a:buSzPct val="50000"/>
              <a:buFont typeface="Wingdings" pitchFamily="2" charset="2"/>
              <a:buNone/>
            </a:pPr>
            <a:endParaRPr lang="zh-CN" altLang="en-US" sz="3000" b="1" dirty="0">
              <a:latin typeface="Times New Roman" pitchFamily="18" charset="0"/>
              <a:ea typeface="仿宋_GB2312" pitchFamily="49" charset="-122"/>
            </a:endParaRPr>
          </a:p>
          <a:p>
            <a:pPr lvl="1">
              <a:lnSpc>
                <a:spcPct val="105000"/>
              </a:lnSpc>
              <a:buClr>
                <a:srgbClr val="FF7C80"/>
              </a:buClr>
              <a:buSzPct val="50000"/>
              <a:buFont typeface="Wingdings" pitchFamily="2" charset="2"/>
              <a:buNone/>
            </a:pPr>
            <a:endParaRPr lang="zh-CN" altLang="en-US" sz="3000" b="1" dirty="0">
              <a:latin typeface="Times New Roman" pitchFamily="18" charset="0"/>
              <a:ea typeface="仿宋_GB2312" pitchFamily="49" charset="-122"/>
            </a:endParaRPr>
          </a:p>
          <a:p>
            <a:pPr lvl="1">
              <a:lnSpc>
                <a:spcPct val="105000"/>
              </a:lnSpc>
              <a:buClr>
                <a:srgbClr val="FF7C80"/>
              </a:buClr>
              <a:buSzPct val="50000"/>
              <a:buFont typeface="Wingdings" pitchFamily="2" charset="2"/>
              <a:buNone/>
            </a:pPr>
            <a:endParaRPr lang="zh-CN" altLang="en-US" sz="3000" b="1" dirty="0">
              <a:latin typeface="Times New Roman" pitchFamily="18" charset="0"/>
              <a:ea typeface="仿宋_GB2312" pitchFamily="49" charset="-122"/>
            </a:endParaRPr>
          </a:p>
          <a:p>
            <a:pPr lvl="1">
              <a:lnSpc>
                <a:spcPct val="105000"/>
              </a:lnSpc>
              <a:buClr>
                <a:srgbClr val="FF7C80"/>
              </a:buClr>
              <a:buSzPct val="50000"/>
              <a:buFont typeface="Wingdings" pitchFamily="2" charset="2"/>
              <a:buNone/>
            </a:pPr>
            <a:endParaRPr lang="zh-CN" altLang="en-US" sz="3000" b="1" dirty="0">
              <a:latin typeface="Times New Roman" pitchFamily="18" charset="0"/>
              <a:ea typeface="仿宋_GB2312" pitchFamily="49" charset="-122"/>
            </a:endParaRPr>
          </a:p>
          <a:p>
            <a:pPr>
              <a:lnSpc>
                <a:spcPct val="105000"/>
              </a:lnSpc>
              <a:buClr>
                <a:schemeClr val="tx1"/>
              </a:buClr>
              <a:buSzPct val="50000"/>
            </a:pPr>
            <a:r>
              <a:rPr lang="zh-CN" altLang="en-US" sz="3000" b="1" dirty="0">
                <a:latin typeface="Times New Roman" pitchFamily="18" charset="0"/>
                <a:ea typeface="仿宋_GB2312" pitchFamily="49" charset="-122"/>
              </a:rPr>
              <a:t>这两个递推公式的计算必须分别在</a:t>
            </a:r>
            <a:r>
              <a:rPr lang="zh-CN" altLang="en-US" sz="3000" b="1" dirty="0">
                <a:solidFill>
                  <a:srgbClr val="FFFF00"/>
                </a:solidFill>
                <a:latin typeface="Times New Roman" pitchFamily="18" charset="0"/>
                <a:ea typeface="仿宋_GB2312" pitchFamily="49" charset="-122"/>
              </a:rPr>
              <a:t>拓扑有序</a:t>
            </a:r>
            <a:r>
              <a:rPr lang="zh-CN" altLang="en-US" sz="3000" b="1" dirty="0">
                <a:latin typeface="Times New Roman" pitchFamily="18" charset="0"/>
                <a:ea typeface="仿宋_GB2312" pitchFamily="49" charset="-122"/>
              </a:rPr>
              <a:t>及</a:t>
            </a:r>
            <a:r>
              <a:rPr lang="zh-CN" altLang="en-US" sz="3000" b="1" dirty="0">
                <a:solidFill>
                  <a:srgbClr val="FFFF00"/>
                </a:solidFill>
                <a:latin typeface="Times New Roman" pitchFamily="18" charset="0"/>
                <a:ea typeface="仿宋_GB2312" pitchFamily="49" charset="-122"/>
              </a:rPr>
              <a:t>逆拓扑有序</a:t>
            </a:r>
            <a:r>
              <a:rPr lang="zh-CN" altLang="en-US" sz="3000" b="1" dirty="0">
                <a:latin typeface="Times New Roman" pitchFamily="18" charset="0"/>
                <a:ea typeface="仿宋_GB2312" pitchFamily="49" charset="-122"/>
              </a:rPr>
              <a:t>的前提下进行。</a:t>
            </a:r>
          </a:p>
        </p:txBody>
      </p:sp>
      <p:graphicFrame>
        <p:nvGraphicFramePr>
          <p:cNvPr id="456707" name="Object 3"/>
          <p:cNvGraphicFramePr>
            <a:graphicFrameLocks noChangeAspect="1"/>
          </p:cNvGraphicFramePr>
          <p:nvPr/>
        </p:nvGraphicFramePr>
        <p:xfrm>
          <a:off x="1176338" y="1196975"/>
          <a:ext cx="6062662" cy="755650"/>
        </p:xfrm>
        <a:graphic>
          <a:graphicData uri="http://schemas.openxmlformats.org/presentationml/2006/ole">
            <mc:AlternateContent xmlns:mc="http://schemas.openxmlformats.org/markup-compatibility/2006">
              <mc:Choice xmlns:v="urn:schemas-microsoft-com:vml" Requires="v">
                <p:oleObj spid="_x0000_s456720" name="Equation" r:id="rId3" imgW="2450880" imgH="279360" progId="Equation.DSMT4">
                  <p:embed/>
                </p:oleObj>
              </mc:Choice>
              <mc:Fallback>
                <p:oleObj name="Equation" r:id="rId3" imgW="2450880" imgH="2793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338" y="1196975"/>
                        <a:ext cx="6062662" cy="7556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56709" name="Oval 5"/>
          <p:cNvSpPr>
            <a:spLocks noChangeArrowheads="1"/>
          </p:cNvSpPr>
          <p:nvPr/>
        </p:nvSpPr>
        <p:spPr bwMode="auto">
          <a:xfrm>
            <a:off x="4127500" y="3757613"/>
            <a:ext cx="215900" cy="215900"/>
          </a:xfrm>
          <a:prstGeom prst="ellipse">
            <a:avLst/>
          </a:prstGeom>
          <a:solidFill>
            <a:srgbClr val="FFFFFF"/>
          </a:solidFill>
          <a:ln w="9525">
            <a:noFill/>
            <a:round/>
            <a:headEnd/>
            <a:tailEnd/>
          </a:ln>
          <a:effectLst/>
        </p:spPr>
        <p:txBody>
          <a:bodyPr wrap="none" anchor="ctr"/>
          <a:lstStyle/>
          <a:p>
            <a:endParaRPr lang="zh-CN" altLang="en-US"/>
          </a:p>
        </p:txBody>
      </p:sp>
      <p:sp>
        <p:nvSpPr>
          <p:cNvPr id="456710" name="Line 6"/>
          <p:cNvSpPr>
            <a:spLocks noChangeShapeType="1"/>
          </p:cNvSpPr>
          <p:nvPr/>
        </p:nvSpPr>
        <p:spPr bwMode="auto">
          <a:xfrm flipV="1">
            <a:off x="4305300" y="3275013"/>
            <a:ext cx="1346200" cy="533400"/>
          </a:xfrm>
          <a:prstGeom prst="line">
            <a:avLst/>
          </a:prstGeom>
          <a:noFill/>
          <a:ln w="25400">
            <a:solidFill>
              <a:srgbClr val="FFFF00"/>
            </a:solidFill>
            <a:round/>
            <a:headEnd/>
            <a:tailEnd type="triangle" w="sm" len="lg"/>
          </a:ln>
          <a:effectLst/>
        </p:spPr>
        <p:txBody>
          <a:bodyPr/>
          <a:lstStyle/>
          <a:p>
            <a:endParaRPr lang="zh-CN" altLang="en-US"/>
          </a:p>
        </p:txBody>
      </p:sp>
      <p:sp>
        <p:nvSpPr>
          <p:cNvPr id="456711" name="Line 7"/>
          <p:cNvSpPr>
            <a:spLocks noChangeShapeType="1"/>
          </p:cNvSpPr>
          <p:nvPr/>
        </p:nvSpPr>
        <p:spPr bwMode="auto">
          <a:xfrm flipV="1">
            <a:off x="4330700" y="3859213"/>
            <a:ext cx="1409700" cy="12700"/>
          </a:xfrm>
          <a:prstGeom prst="line">
            <a:avLst/>
          </a:prstGeom>
          <a:noFill/>
          <a:ln w="25400">
            <a:solidFill>
              <a:srgbClr val="FFFF00"/>
            </a:solidFill>
            <a:round/>
            <a:headEnd/>
            <a:tailEnd type="triangle" w="sm" len="lg"/>
          </a:ln>
          <a:effectLst/>
        </p:spPr>
        <p:txBody>
          <a:bodyPr/>
          <a:lstStyle/>
          <a:p>
            <a:endParaRPr lang="zh-CN" altLang="en-US"/>
          </a:p>
        </p:txBody>
      </p:sp>
      <p:sp>
        <p:nvSpPr>
          <p:cNvPr id="456712" name="Line 8"/>
          <p:cNvSpPr>
            <a:spLocks noChangeShapeType="1"/>
          </p:cNvSpPr>
          <p:nvPr/>
        </p:nvSpPr>
        <p:spPr bwMode="auto">
          <a:xfrm>
            <a:off x="4305300" y="3935413"/>
            <a:ext cx="1384300" cy="457200"/>
          </a:xfrm>
          <a:prstGeom prst="line">
            <a:avLst/>
          </a:prstGeom>
          <a:noFill/>
          <a:ln w="25400">
            <a:solidFill>
              <a:srgbClr val="FFFF00"/>
            </a:solidFill>
            <a:round/>
            <a:headEnd/>
            <a:tailEnd type="triangle" w="sm" len="lg"/>
          </a:ln>
          <a:effectLst/>
        </p:spPr>
        <p:txBody>
          <a:bodyPr/>
          <a:lstStyle/>
          <a:p>
            <a:endParaRPr lang="zh-CN" altLang="en-US"/>
          </a:p>
        </p:txBody>
      </p:sp>
      <p:sp>
        <p:nvSpPr>
          <p:cNvPr id="456713" name="Oval 9"/>
          <p:cNvSpPr>
            <a:spLocks noChangeArrowheads="1"/>
          </p:cNvSpPr>
          <p:nvPr/>
        </p:nvSpPr>
        <p:spPr bwMode="auto">
          <a:xfrm>
            <a:off x="5638800" y="3148013"/>
            <a:ext cx="215900" cy="215900"/>
          </a:xfrm>
          <a:prstGeom prst="ellipse">
            <a:avLst/>
          </a:prstGeom>
          <a:solidFill>
            <a:srgbClr val="FFFF00"/>
          </a:solidFill>
          <a:ln w="9525">
            <a:noFill/>
            <a:round/>
            <a:headEnd/>
            <a:tailEnd/>
          </a:ln>
          <a:effectLst/>
        </p:spPr>
        <p:txBody>
          <a:bodyPr wrap="none" anchor="ctr"/>
          <a:lstStyle/>
          <a:p>
            <a:endParaRPr lang="zh-CN" altLang="en-US"/>
          </a:p>
        </p:txBody>
      </p:sp>
      <p:sp>
        <p:nvSpPr>
          <p:cNvPr id="456714" name="Oval 10"/>
          <p:cNvSpPr>
            <a:spLocks noChangeArrowheads="1"/>
          </p:cNvSpPr>
          <p:nvPr/>
        </p:nvSpPr>
        <p:spPr bwMode="auto">
          <a:xfrm>
            <a:off x="5753100" y="3770313"/>
            <a:ext cx="215900" cy="215900"/>
          </a:xfrm>
          <a:prstGeom prst="ellipse">
            <a:avLst/>
          </a:prstGeom>
          <a:solidFill>
            <a:srgbClr val="FFFF00"/>
          </a:solidFill>
          <a:ln w="9525">
            <a:noFill/>
            <a:round/>
            <a:headEnd/>
            <a:tailEnd/>
          </a:ln>
          <a:effectLst/>
        </p:spPr>
        <p:txBody>
          <a:bodyPr wrap="none" anchor="ctr"/>
          <a:lstStyle/>
          <a:p>
            <a:endParaRPr lang="zh-CN" altLang="en-US"/>
          </a:p>
        </p:txBody>
      </p:sp>
      <p:sp>
        <p:nvSpPr>
          <p:cNvPr id="456715" name="Oval 11"/>
          <p:cNvSpPr>
            <a:spLocks noChangeArrowheads="1"/>
          </p:cNvSpPr>
          <p:nvPr/>
        </p:nvSpPr>
        <p:spPr bwMode="auto">
          <a:xfrm>
            <a:off x="5676900" y="4316413"/>
            <a:ext cx="215900" cy="215900"/>
          </a:xfrm>
          <a:prstGeom prst="ellipse">
            <a:avLst/>
          </a:prstGeom>
          <a:solidFill>
            <a:srgbClr val="FFFF00"/>
          </a:solidFill>
          <a:ln w="9525">
            <a:noFill/>
            <a:round/>
            <a:headEnd/>
            <a:tailEnd/>
          </a:ln>
          <a:effectLst/>
        </p:spPr>
        <p:txBody>
          <a:bodyPr wrap="none" anchor="ctr"/>
          <a:lstStyle/>
          <a:p>
            <a:endParaRPr lang="zh-CN" altLang="en-US"/>
          </a:p>
        </p:txBody>
      </p:sp>
      <p:sp>
        <p:nvSpPr>
          <p:cNvPr id="456716" name="Line 12"/>
          <p:cNvSpPr>
            <a:spLocks noChangeShapeType="1"/>
          </p:cNvSpPr>
          <p:nvPr/>
        </p:nvSpPr>
        <p:spPr bwMode="auto">
          <a:xfrm flipH="1">
            <a:off x="4191000" y="4964113"/>
            <a:ext cx="1739900" cy="0"/>
          </a:xfrm>
          <a:prstGeom prst="line">
            <a:avLst/>
          </a:prstGeom>
          <a:noFill/>
          <a:ln w="38100" cmpd="dbl">
            <a:solidFill>
              <a:srgbClr val="FF00FF"/>
            </a:solidFill>
            <a:round/>
            <a:headEnd/>
            <a:tailEnd type="triangle" w="med" len="lg"/>
          </a:ln>
          <a:effectLst/>
        </p:spPr>
        <p:txBody>
          <a:bodyPr/>
          <a:lstStyle/>
          <a:p>
            <a:endParaRPr lang="zh-CN" altLang="en-US"/>
          </a:p>
        </p:txBody>
      </p:sp>
      <p:sp>
        <p:nvSpPr>
          <p:cNvPr id="456717" name="Text Box 13"/>
          <p:cNvSpPr txBox="1">
            <a:spLocks noChangeArrowheads="1"/>
          </p:cNvSpPr>
          <p:nvPr/>
        </p:nvSpPr>
        <p:spPr bwMode="auto">
          <a:xfrm>
            <a:off x="4695825" y="3100388"/>
            <a:ext cx="361950" cy="519112"/>
          </a:xfrm>
          <a:prstGeom prst="rect">
            <a:avLst/>
          </a:prstGeom>
          <a:noFill/>
          <a:ln w="9525">
            <a:noFill/>
            <a:miter lim="800000"/>
            <a:headEnd/>
            <a:tailEnd/>
          </a:ln>
          <a:effectLst/>
        </p:spPr>
        <p:txBody>
          <a:bodyPr>
            <a:spAutoFit/>
          </a:bodyPr>
          <a:lstStyle/>
          <a:p>
            <a:pPr algn="l"/>
            <a:r>
              <a:rPr kumimoji="1" lang="en-US" altLang="zh-CN" sz="2800" b="1">
                <a:ea typeface="宋体" pitchFamily="2" charset="-122"/>
              </a:rPr>
              <a:t>6</a:t>
            </a:r>
          </a:p>
        </p:txBody>
      </p:sp>
      <p:sp>
        <p:nvSpPr>
          <p:cNvPr id="456718" name="Text Box 14"/>
          <p:cNvSpPr txBox="1">
            <a:spLocks noChangeArrowheads="1"/>
          </p:cNvSpPr>
          <p:nvPr/>
        </p:nvSpPr>
        <p:spPr bwMode="auto">
          <a:xfrm>
            <a:off x="5127625" y="3430588"/>
            <a:ext cx="361950" cy="519112"/>
          </a:xfrm>
          <a:prstGeom prst="rect">
            <a:avLst/>
          </a:prstGeom>
          <a:noFill/>
          <a:ln w="9525">
            <a:noFill/>
            <a:miter lim="800000"/>
            <a:headEnd/>
            <a:tailEnd/>
          </a:ln>
          <a:effectLst/>
        </p:spPr>
        <p:txBody>
          <a:bodyPr>
            <a:spAutoFit/>
          </a:bodyPr>
          <a:lstStyle/>
          <a:p>
            <a:pPr algn="l"/>
            <a:r>
              <a:rPr kumimoji="1" lang="en-US" altLang="zh-CN" sz="2800" b="1">
                <a:ea typeface="宋体" pitchFamily="2" charset="-122"/>
              </a:rPr>
              <a:t>7</a:t>
            </a:r>
          </a:p>
        </p:txBody>
      </p:sp>
      <p:sp>
        <p:nvSpPr>
          <p:cNvPr id="456719" name="Text Box 15"/>
          <p:cNvSpPr txBox="1">
            <a:spLocks noChangeArrowheads="1"/>
          </p:cNvSpPr>
          <p:nvPr/>
        </p:nvSpPr>
        <p:spPr bwMode="auto">
          <a:xfrm>
            <a:off x="4568825" y="4052888"/>
            <a:ext cx="361950" cy="519112"/>
          </a:xfrm>
          <a:prstGeom prst="rect">
            <a:avLst/>
          </a:prstGeom>
          <a:noFill/>
          <a:ln w="9525">
            <a:noFill/>
            <a:miter lim="800000"/>
            <a:headEnd/>
            <a:tailEnd/>
          </a:ln>
          <a:effectLst/>
        </p:spPr>
        <p:txBody>
          <a:bodyPr>
            <a:spAutoFit/>
          </a:bodyPr>
          <a:lstStyle/>
          <a:p>
            <a:pPr algn="l"/>
            <a:r>
              <a:rPr kumimoji="1" lang="en-US" altLang="zh-CN" sz="2800" b="1">
                <a:ea typeface="宋体" pitchFamily="2" charset="-122"/>
              </a:rPr>
              <a:t>5</a:t>
            </a:r>
          </a:p>
        </p:txBody>
      </p:sp>
      <p:sp>
        <p:nvSpPr>
          <p:cNvPr id="456720" name="Text Box 16"/>
          <p:cNvSpPr txBox="1">
            <a:spLocks noChangeArrowheads="1"/>
          </p:cNvSpPr>
          <p:nvPr/>
        </p:nvSpPr>
        <p:spPr bwMode="auto">
          <a:xfrm>
            <a:off x="5889625" y="2960688"/>
            <a:ext cx="1352550" cy="519112"/>
          </a:xfrm>
          <a:prstGeom prst="rect">
            <a:avLst/>
          </a:prstGeom>
          <a:noFill/>
          <a:ln w="9525">
            <a:noFill/>
            <a:miter lim="800000"/>
            <a:headEnd/>
            <a:tailEnd/>
          </a:ln>
          <a:effectLst/>
        </p:spPr>
        <p:txBody>
          <a:bodyPr>
            <a:spAutoFit/>
          </a:bodyPr>
          <a:lstStyle/>
          <a:p>
            <a:pPr algn="l"/>
            <a:r>
              <a:rPr kumimoji="1" lang="en-US" altLang="zh-CN" sz="2800" b="1" i="1">
                <a:ea typeface="宋体" pitchFamily="2" charset="-122"/>
              </a:rPr>
              <a:t>Vl </a:t>
            </a:r>
            <a:r>
              <a:rPr kumimoji="1" lang="en-US" altLang="zh-CN" sz="2800" b="1">
                <a:ea typeface="宋体" pitchFamily="2" charset="-122"/>
              </a:rPr>
              <a:t>= 19</a:t>
            </a:r>
          </a:p>
        </p:txBody>
      </p:sp>
      <p:sp>
        <p:nvSpPr>
          <p:cNvPr id="456721" name="Text Box 17"/>
          <p:cNvSpPr txBox="1">
            <a:spLocks noChangeArrowheads="1"/>
          </p:cNvSpPr>
          <p:nvPr/>
        </p:nvSpPr>
        <p:spPr bwMode="auto">
          <a:xfrm>
            <a:off x="5940425" y="3608388"/>
            <a:ext cx="1352550" cy="519112"/>
          </a:xfrm>
          <a:prstGeom prst="rect">
            <a:avLst/>
          </a:prstGeom>
          <a:noFill/>
          <a:ln w="9525">
            <a:noFill/>
            <a:miter lim="800000"/>
            <a:headEnd/>
            <a:tailEnd/>
          </a:ln>
          <a:effectLst/>
        </p:spPr>
        <p:txBody>
          <a:bodyPr>
            <a:spAutoFit/>
          </a:bodyPr>
          <a:lstStyle/>
          <a:p>
            <a:pPr algn="l"/>
            <a:r>
              <a:rPr kumimoji="1" lang="en-US" altLang="zh-CN" sz="2800" b="1" i="1">
                <a:ea typeface="宋体" pitchFamily="2" charset="-122"/>
              </a:rPr>
              <a:t>Vl </a:t>
            </a:r>
            <a:r>
              <a:rPr kumimoji="1" lang="en-US" altLang="zh-CN" sz="2800" b="1">
                <a:ea typeface="宋体" pitchFamily="2" charset="-122"/>
              </a:rPr>
              <a:t>= 24</a:t>
            </a:r>
          </a:p>
        </p:txBody>
      </p:sp>
      <p:sp>
        <p:nvSpPr>
          <p:cNvPr id="456722" name="Text Box 18"/>
          <p:cNvSpPr txBox="1">
            <a:spLocks noChangeArrowheads="1"/>
          </p:cNvSpPr>
          <p:nvPr/>
        </p:nvSpPr>
        <p:spPr bwMode="auto">
          <a:xfrm>
            <a:off x="5851525" y="4179888"/>
            <a:ext cx="1352550" cy="519112"/>
          </a:xfrm>
          <a:prstGeom prst="rect">
            <a:avLst/>
          </a:prstGeom>
          <a:noFill/>
          <a:ln w="9525">
            <a:noFill/>
            <a:miter lim="800000"/>
            <a:headEnd/>
            <a:tailEnd/>
          </a:ln>
          <a:effectLst/>
        </p:spPr>
        <p:txBody>
          <a:bodyPr>
            <a:spAutoFit/>
          </a:bodyPr>
          <a:lstStyle/>
          <a:p>
            <a:pPr algn="l"/>
            <a:r>
              <a:rPr kumimoji="1" lang="en-US" altLang="zh-CN" sz="2800" b="1" i="1">
                <a:ea typeface="宋体" pitchFamily="2" charset="-122"/>
              </a:rPr>
              <a:t>Vl </a:t>
            </a:r>
            <a:r>
              <a:rPr kumimoji="1" lang="en-US" altLang="zh-CN" sz="2800" b="1">
                <a:ea typeface="宋体" pitchFamily="2" charset="-122"/>
              </a:rPr>
              <a:t>= 11</a:t>
            </a:r>
          </a:p>
        </p:txBody>
      </p:sp>
      <p:sp>
        <p:nvSpPr>
          <p:cNvPr id="456723" name="Text Box 19"/>
          <p:cNvSpPr txBox="1">
            <a:spLocks noChangeArrowheads="1"/>
          </p:cNvSpPr>
          <p:nvPr/>
        </p:nvSpPr>
        <p:spPr bwMode="auto">
          <a:xfrm>
            <a:off x="1511660" y="3595688"/>
            <a:ext cx="2619015" cy="519112"/>
          </a:xfrm>
          <a:prstGeom prst="rect">
            <a:avLst/>
          </a:prstGeom>
          <a:noFill/>
          <a:ln w="9525">
            <a:noFill/>
            <a:miter lim="800000"/>
            <a:headEnd/>
            <a:tailEnd/>
          </a:ln>
          <a:effectLst/>
        </p:spPr>
        <p:txBody>
          <a:bodyPr wrap="square">
            <a:spAutoFit/>
          </a:bodyPr>
          <a:lstStyle/>
          <a:p>
            <a:pPr algn="l"/>
            <a:r>
              <a:rPr kumimoji="1" lang="en-US" altLang="zh-CN" sz="2800" b="1" i="1" dirty="0" err="1">
                <a:ea typeface="宋体" pitchFamily="2" charset="-122"/>
              </a:rPr>
              <a:t>Vl</a:t>
            </a:r>
            <a:r>
              <a:rPr kumimoji="1" lang="en-US" altLang="zh-CN" sz="2800" b="1" i="1" dirty="0">
                <a:ea typeface="宋体" pitchFamily="2" charset="-122"/>
              </a:rPr>
              <a:t> </a:t>
            </a:r>
            <a:r>
              <a:rPr kumimoji="1" lang="en-US" altLang="zh-CN" sz="2800" b="1" dirty="0">
                <a:ea typeface="宋体" pitchFamily="2" charset="-122"/>
              </a:rPr>
              <a:t>= 13? </a:t>
            </a:r>
            <a:r>
              <a:rPr kumimoji="1" lang="en-US" altLang="zh-CN" sz="2800" b="1" dirty="0" smtClean="0">
                <a:ea typeface="宋体" pitchFamily="2" charset="-122"/>
              </a:rPr>
              <a:t>17? </a:t>
            </a:r>
            <a:r>
              <a:rPr kumimoji="1" lang="en-US" altLang="zh-CN" sz="2800" b="1" dirty="0">
                <a:ea typeface="宋体" pitchFamily="2" charset="-122"/>
              </a:rPr>
              <a:t>6?</a:t>
            </a:r>
          </a:p>
        </p:txBody>
      </p:sp>
      <p:sp>
        <p:nvSpPr>
          <p:cNvPr id="456724" name="Text Box 20"/>
          <p:cNvSpPr txBox="1">
            <a:spLocks noChangeArrowheads="1"/>
          </p:cNvSpPr>
          <p:nvPr/>
        </p:nvSpPr>
        <p:spPr bwMode="auto">
          <a:xfrm>
            <a:off x="3578225" y="4021138"/>
            <a:ext cx="379413" cy="519112"/>
          </a:xfrm>
          <a:prstGeom prst="rect">
            <a:avLst/>
          </a:prstGeom>
          <a:noFill/>
          <a:ln w="9525">
            <a:noFill/>
            <a:miter lim="800000"/>
            <a:headEnd/>
            <a:tailEnd/>
          </a:ln>
          <a:effectLst/>
        </p:spPr>
        <p:txBody>
          <a:bodyPr wrap="none">
            <a:spAutoFit/>
          </a:bodyPr>
          <a:lstStyle/>
          <a:p>
            <a:pPr algn="l"/>
            <a:r>
              <a:rPr kumimoji="1" lang="en-US" altLang="zh-CN" sz="2800" b="1">
                <a:ea typeface="宋体" pitchFamily="2" charset="-122"/>
                <a:sym typeface="Symbol" pitchFamily="18" charset="2"/>
              </a:rPr>
              <a:t></a:t>
            </a:r>
            <a:endParaRPr kumimoji="1" lang="en-US" altLang="zh-CN" sz="2800" b="1">
              <a:ea typeface="宋体" pitchFamily="2" charset="-122"/>
            </a:endParaRPr>
          </a:p>
        </p:txBody>
      </p:sp>
      <p:sp>
        <p:nvSpPr>
          <p:cNvPr id="456725" name="Text Box 21"/>
          <p:cNvSpPr txBox="1">
            <a:spLocks noChangeArrowheads="1"/>
          </p:cNvSpPr>
          <p:nvPr/>
        </p:nvSpPr>
        <p:spPr bwMode="auto">
          <a:xfrm>
            <a:off x="6042025" y="4703763"/>
            <a:ext cx="895350" cy="519112"/>
          </a:xfrm>
          <a:prstGeom prst="rect">
            <a:avLst/>
          </a:prstGeom>
          <a:noFill/>
          <a:ln w="9525">
            <a:noFill/>
            <a:miter lim="800000"/>
            <a:headEnd/>
            <a:tailEnd/>
          </a:ln>
          <a:effectLst/>
        </p:spPr>
        <p:txBody>
          <a:bodyPr wrap="none">
            <a:spAutoFit/>
          </a:bodyPr>
          <a:lstStyle/>
          <a:p>
            <a:pPr algn="l"/>
            <a:r>
              <a:rPr kumimoji="1" lang="zh-CN" altLang="en-US" sz="2800">
                <a:ea typeface="隶书" pitchFamily="49" charset="-122"/>
                <a:sym typeface="Symbol" pitchFamily="18" charset="2"/>
              </a:rPr>
              <a:t>已知</a:t>
            </a:r>
          </a:p>
        </p:txBody>
      </p:sp>
      <p:sp>
        <p:nvSpPr>
          <p:cNvPr id="456726" name="Text Box 22"/>
          <p:cNvSpPr txBox="1">
            <a:spLocks noChangeArrowheads="1"/>
          </p:cNvSpPr>
          <p:nvPr/>
        </p:nvSpPr>
        <p:spPr bwMode="auto">
          <a:xfrm>
            <a:off x="3286125" y="4691063"/>
            <a:ext cx="895350" cy="519112"/>
          </a:xfrm>
          <a:prstGeom prst="rect">
            <a:avLst/>
          </a:prstGeom>
          <a:noFill/>
          <a:ln w="9525">
            <a:noFill/>
            <a:miter lim="800000"/>
            <a:headEnd/>
            <a:tailEnd/>
          </a:ln>
          <a:effectLst/>
        </p:spPr>
        <p:txBody>
          <a:bodyPr wrap="none">
            <a:spAutoFit/>
          </a:bodyPr>
          <a:lstStyle/>
          <a:p>
            <a:pPr algn="l"/>
            <a:r>
              <a:rPr kumimoji="1" lang="zh-CN" altLang="en-US" sz="2800">
                <a:ea typeface="隶书" pitchFamily="49" charset="-122"/>
                <a:sym typeface="Symbol" pitchFamily="18" charset="2"/>
              </a:rPr>
              <a:t>求解</a:t>
            </a:r>
          </a:p>
        </p:txBody>
      </p:sp>
      <p:sp>
        <p:nvSpPr>
          <p:cNvPr id="28" name="灯片编号占位符 27"/>
          <p:cNvSpPr>
            <a:spLocks noGrp="1"/>
          </p:cNvSpPr>
          <p:nvPr>
            <p:ph type="sldNum" sz="quarter" idx="12"/>
          </p:nvPr>
        </p:nvSpPr>
        <p:spPr/>
        <p:txBody>
          <a:bodyPr/>
          <a:lstStyle/>
          <a:p>
            <a:fld id="{A17EA50A-922D-41E6-B4A1-D010480F0D51}" type="slidenum">
              <a:rPr lang="en-US" altLang="zh-CN" smtClean="0"/>
              <a:pPr/>
              <a:t>61</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idx="1"/>
          </p:nvPr>
        </p:nvSpPr>
        <p:spPr>
          <a:xfrm>
            <a:off x="482600" y="558800"/>
            <a:ext cx="8158163" cy="5715000"/>
          </a:xfrm>
        </p:spPr>
        <p:txBody>
          <a:bodyPr/>
          <a:lstStyle/>
          <a:p>
            <a:pPr lvl="1">
              <a:spcBef>
                <a:spcPct val="15000"/>
              </a:spcBef>
              <a:buClr>
                <a:srgbClr val="FF7C80"/>
              </a:buClr>
              <a:buSzPct val="50000"/>
              <a:buFont typeface="Wingdings" pitchFamily="2" charset="2"/>
              <a:buNone/>
            </a:pPr>
            <a:endParaRPr lang="en-US" altLang="zh-CN" sz="800" b="1" dirty="0">
              <a:effectLst>
                <a:outerShdw blurRad="38100" dist="38100" dir="2700000" algn="tl">
                  <a:srgbClr val="C0C0C0"/>
                </a:outerShdw>
              </a:effectLst>
              <a:ea typeface="仿宋_GB2312" pitchFamily="49" charset="-122"/>
            </a:endParaRPr>
          </a:p>
          <a:p>
            <a:pPr>
              <a:lnSpc>
                <a:spcPct val="105000"/>
              </a:lnSpc>
              <a:buClr>
                <a:schemeClr val="tx1"/>
              </a:buClr>
              <a:buSzPct val="50000"/>
            </a:pPr>
            <a:r>
              <a:rPr lang="zh-CN" altLang="en-US" sz="3000" b="1" dirty="0">
                <a:latin typeface="Times New Roman" pitchFamily="18" charset="0"/>
                <a:ea typeface="仿宋_GB2312" pitchFamily="49" charset="-122"/>
              </a:rPr>
              <a:t>设活动</a:t>
            </a:r>
            <a:r>
              <a:rPr lang="en-US" altLang="zh-CN" sz="3000" b="1" i="1" dirty="0" err="1">
                <a:latin typeface="Times New Roman" pitchFamily="18" charset="0"/>
                <a:ea typeface="仿宋_GB2312" pitchFamily="49" charset="-122"/>
              </a:rPr>
              <a:t>a</a:t>
            </a:r>
            <a:r>
              <a:rPr lang="en-US" altLang="zh-CN" sz="3000" b="1" i="1" baseline="-25000" dirty="0" err="1">
                <a:latin typeface="Times New Roman" pitchFamily="18" charset="0"/>
                <a:ea typeface="仿宋_GB2312" pitchFamily="49" charset="-122"/>
              </a:rPr>
              <a:t>k</a:t>
            </a:r>
            <a:r>
              <a:rPr lang="en-US" altLang="zh-CN" sz="3000" b="1" i="1" baseline="-25000"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=1, 2, …, </a:t>
            </a:r>
            <a:r>
              <a:rPr lang="en-US" altLang="zh-CN" sz="3000" b="1" i="1" dirty="0">
                <a:latin typeface="Times New Roman" pitchFamily="18" charset="0"/>
                <a:ea typeface="仿宋_GB2312" pitchFamily="49" charset="-122"/>
              </a:rPr>
              <a:t>e</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在带权有向边</a:t>
            </a:r>
            <a:r>
              <a:rPr lang="en-US" altLang="zh-CN" sz="3000" b="1" dirty="0">
                <a:latin typeface="Times New Roman" pitchFamily="18" charset="0"/>
                <a:ea typeface="仿宋_GB2312" pitchFamily="49" charset="-122"/>
              </a:rPr>
              <a:t>&lt;</a:t>
            </a:r>
            <a:r>
              <a:rPr lang="en-US" altLang="zh-CN" sz="3000" b="1" i="1" dirty="0">
                <a:latin typeface="Times New Roman" pitchFamily="18" charset="0"/>
                <a:ea typeface="仿宋_GB2312" pitchFamily="49" charset="-122"/>
              </a:rPr>
              <a:t> V</a:t>
            </a:r>
            <a:r>
              <a:rPr lang="en-US" altLang="zh-CN" sz="3000" b="1" i="1" baseline="-25000" dirty="0">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j</a:t>
            </a:r>
            <a:r>
              <a:rPr lang="en-US" altLang="zh-CN" sz="3000" b="1" i="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&gt;</a:t>
            </a:r>
            <a:r>
              <a:rPr lang="zh-CN" altLang="en-US" sz="3000" b="1" dirty="0">
                <a:latin typeface="Times New Roman" pitchFamily="18" charset="0"/>
                <a:ea typeface="仿宋_GB2312" pitchFamily="49" charset="-122"/>
              </a:rPr>
              <a:t>上</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其持续时间用</a:t>
            </a:r>
            <a:r>
              <a:rPr lang="en-US" altLang="zh-CN" sz="3000" b="1" i="1" dirty="0" err="1">
                <a:latin typeface="Times New Roman" pitchFamily="18" charset="0"/>
                <a:ea typeface="仿宋_GB2312" pitchFamily="49" charset="-122"/>
              </a:rPr>
              <a:t>dur</a:t>
            </a:r>
            <a:r>
              <a:rPr lang="en-US" altLang="zh-CN" sz="3000" b="1" i="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(&lt;</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i</a:t>
            </a:r>
            <a:r>
              <a:rPr lang="en-US" altLang="zh-CN" sz="3000" b="1" dirty="0" err="1">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j</a:t>
            </a:r>
            <a:r>
              <a:rPr lang="en-US" altLang="zh-CN" sz="3000" b="1" dirty="0">
                <a:latin typeface="Times New Roman" pitchFamily="18" charset="0"/>
                <a:ea typeface="仿宋_GB2312" pitchFamily="49" charset="-122"/>
              </a:rPr>
              <a:t>&gt;)</a:t>
            </a:r>
            <a:r>
              <a:rPr lang="zh-CN" altLang="en-US" sz="3000" b="1" dirty="0">
                <a:latin typeface="Times New Roman" pitchFamily="18" charset="0"/>
                <a:ea typeface="仿宋_GB2312" pitchFamily="49" charset="-122"/>
              </a:rPr>
              <a:t>表示</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则有</a:t>
            </a:r>
          </a:p>
          <a:p>
            <a:pPr>
              <a:lnSpc>
                <a:spcPct val="105000"/>
              </a:lnSpc>
              <a:buClr>
                <a:schemeClr val="tx1"/>
              </a:buClr>
              <a:buFont typeface="Wingdings" pitchFamily="2" charset="2"/>
              <a:buNone/>
            </a:pPr>
            <a:r>
              <a:rPr lang="zh-CN" altLang="en-US"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e</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Ve</a:t>
            </a:r>
            <a:r>
              <a:rPr lang="en-US" altLang="zh-CN"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a:t>
            </a:r>
          </a:p>
          <a:p>
            <a:pPr>
              <a:lnSpc>
                <a:spcPct val="105000"/>
              </a:lnSpc>
              <a:buClr>
                <a:schemeClr val="tx1"/>
              </a:buClr>
              <a:buFont typeface="Wingdings" pitchFamily="2" charset="2"/>
              <a:buNone/>
            </a:pPr>
            <a:r>
              <a:rPr lang="zh-CN" altLang="en-US"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l</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Vl</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j</a:t>
            </a:r>
            <a:r>
              <a:rPr lang="en-US" altLang="zh-CN" sz="3000" b="1" dirty="0">
                <a:latin typeface="Times New Roman" pitchFamily="18" charset="0"/>
                <a:ea typeface="仿宋_GB2312" pitchFamily="49" charset="-122"/>
              </a:rPr>
              <a:t>]</a:t>
            </a:r>
            <a:r>
              <a:rPr lang="en-US" altLang="zh-CN" sz="3000" dirty="0">
                <a:latin typeface="Courier New" pitchFamily="49" charset="0"/>
                <a:ea typeface="黑体" pitchFamily="2" charset="-122"/>
              </a:rPr>
              <a:t>-</a:t>
            </a:r>
            <a:r>
              <a:rPr lang="en-US" altLang="zh-CN" sz="3000" b="1" i="1" dirty="0" err="1">
                <a:latin typeface="Times New Roman" pitchFamily="18" charset="0"/>
                <a:ea typeface="仿宋_GB2312" pitchFamily="49" charset="-122"/>
              </a:rPr>
              <a:t>dur</a:t>
            </a:r>
            <a:r>
              <a:rPr lang="en-US" altLang="zh-CN" sz="3000" b="1" dirty="0">
                <a:latin typeface="Times New Roman" pitchFamily="18" charset="0"/>
                <a:ea typeface="仿宋_GB2312" pitchFamily="49" charset="-122"/>
              </a:rPr>
              <a:t>(&lt;</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i</a:t>
            </a:r>
            <a:r>
              <a:rPr lang="en-US" altLang="zh-CN" sz="3000" b="1" dirty="0" err="1">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V</a:t>
            </a:r>
            <a:r>
              <a:rPr lang="en-US" altLang="zh-CN" sz="3000" b="1" i="1" baseline="-25000" dirty="0" err="1">
                <a:latin typeface="Times New Roman" pitchFamily="18" charset="0"/>
                <a:ea typeface="仿宋_GB2312" pitchFamily="49" charset="-122"/>
              </a:rPr>
              <a:t>j</a:t>
            </a:r>
            <a:r>
              <a:rPr lang="en-US" altLang="zh-CN" sz="3000" b="1" dirty="0">
                <a:latin typeface="Times New Roman" pitchFamily="18" charset="0"/>
                <a:ea typeface="仿宋_GB2312" pitchFamily="49" charset="-122"/>
              </a:rPr>
              <a:t>&gt;)</a:t>
            </a:r>
            <a:r>
              <a:rPr lang="zh-CN" altLang="en-US"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 = 1, 2, …, </a:t>
            </a:r>
            <a:r>
              <a:rPr lang="en-US" altLang="zh-CN" sz="3000" b="1" i="1" dirty="0">
                <a:latin typeface="Times New Roman" pitchFamily="18" charset="0"/>
                <a:ea typeface="仿宋_GB2312" pitchFamily="49" charset="-122"/>
              </a:rPr>
              <a:t>e</a:t>
            </a:r>
            <a:r>
              <a:rPr lang="zh-CN" altLang="en-US" sz="3000" b="1" dirty="0">
                <a:latin typeface="Times New Roman" pitchFamily="18" charset="0"/>
                <a:ea typeface="仿宋_GB2312" pitchFamily="49" charset="-122"/>
              </a:rPr>
              <a:t>。</a:t>
            </a:r>
          </a:p>
          <a:p>
            <a:pPr>
              <a:lnSpc>
                <a:spcPct val="105000"/>
              </a:lnSpc>
              <a:buClr>
                <a:schemeClr val="tx1"/>
              </a:buClr>
              <a:buFont typeface="Wingdings" pitchFamily="2" charset="2"/>
              <a:buNone/>
            </a:pPr>
            <a:r>
              <a:rPr lang="zh-CN" altLang="en-US" sz="3000" b="1" dirty="0">
                <a:latin typeface="Times New Roman" pitchFamily="18" charset="0"/>
                <a:ea typeface="仿宋_GB2312" pitchFamily="49" charset="-122"/>
              </a:rPr>
              <a:t>	这样就得到计算关键路径的算法。</a:t>
            </a:r>
          </a:p>
          <a:p>
            <a:pPr>
              <a:lnSpc>
                <a:spcPct val="105000"/>
              </a:lnSpc>
              <a:buClr>
                <a:schemeClr val="tx1"/>
              </a:buClr>
              <a:buSzPct val="50000"/>
            </a:pPr>
            <a:r>
              <a:rPr lang="zh-CN" altLang="en-US" sz="3000" b="1" dirty="0">
                <a:latin typeface="Times New Roman" pitchFamily="18" charset="0"/>
                <a:ea typeface="仿宋_GB2312" pitchFamily="49" charset="-122"/>
              </a:rPr>
              <a:t>为了简化算法</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假定在求关键路径之前已经对各顶点实现了拓扑排序</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并按拓扑有序的顺序对各顶点重新进行了编号。</a:t>
            </a:r>
          </a:p>
        </p:txBody>
      </p:sp>
      <p:sp>
        <p:nvSpPr>
          <p:cNvPr id="9" name="灯片编号占位符 8"/>
          <p:cNvSpPr>
            <a:spLocks noGrp="1"/>
          </p:cNvSpPr>
          <p:nvPr>
            <p:ph type="sldNum" sz="quarter" idx="12"/>
          </p:nvPr>
        </p:nvSpPr>
        <p:spPr/>
        <p:txBody>
          <a:bodyPr/>
          <a:lstStyle/>
          <a:p>
            <a:fld id="{A17EA50A-922D-41E6-B4A1-D010480F0D51}" type="slidenum">
              <a:rPr lang="en-US" altLang="zh-CN" smtClean="0"/>
              <a:pPr/>
              <a:t>62</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17EA50A-922D-41E6-B4A1-D010480F0D51}" type="slidenum">
              <a:rPr lang="en-US" altLang="zh-CN" smtClean="0"/>
              <a:pPr/>
              <a:t>63</a:t>
            </a:fld>
            <a:endParaRPr lang="en-US" altLang="zh-CN" dirty="0"/>
          </a:p>
        </p:txBody>
      </p:sp>
      <p:sp>
        <p:nvSpPr>
          <p:cNvPr id="553985" name="Rectangle 1"/>
          <p:cNvSpPr>
            <a:spLocks noChangeArrowheads="1"/>
          </p:cNvSpPr>
          <p:nvPr/>
        </p:nvSpPr>
        <p:spPr bwMode="auto">
          <a:xfrm>
            <a:off x="0" y="-1"/>
            <a:ext cx="9144000" cy="66787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effectLst/>
                <a:ea typeface="新宋体" pitchFamily="49" charset="-122"/>
                <a:cs typeface="Times New Roman" pitchFamily="18" charset="0"/>
              </a:rPr>
              <a:t>Status </a:t>
            </a:r>
            <a:r>
              <a:rPr kumimoji="0" lang="en-US" altLang="zh-CN" sz="1800" b="0" i="0" u="none" strike="noStrike" cap="none" normalizeH="0" baseline="0" dirty="0" err="1" smtClean="0">
                <a:ln>
                  <a:noFill/>
                </a:ln>
                <a:effectLst/>
                <a:ea typeface="新宋体" pitchFamily="49" charset="-122"/>
                <a:cs typeface="Times New Roman" pitchFamily="18" charset="0"/>
              </a:rPr>
              <a:t>TopologicalOrder</a:t>
            </a:r>
            <a:r>
              <a:rPr kumimoji="0" lang="en-US" altLang="zh-CN" sz="1800" b="0" i="0" u="none" strike="noStrike" cap="none" normalizeH="0" baseline="0" dirty="0" smtClean="0">
                <a:ln>
                  <a:noFill/>
                </a:ln>
                <a:effectLst/>
                <a:ea typeface="新宋体" pitchFamily="49" charset="-122"/>
                <a:cs typeface="Times New Roman" pitchFamily="18" charset="0"/>
              </a:rPr>
              <a:t>(</a:t>
            </a:r>
            <a:r>
              <a:rPr kumimoji="0" lang="en-US" altLang="zh-CN" sz="1800" b="0" i="0" u="none" strike="noStrike" cap="none" normalizeH="0" baseline="0" dirty="0" err="1" smtClean="0">
                <a:ln>
                  <a:noFill/>
                </a:ln>
                <a:effectLst/>
                <a:ea typeface="新宋体" pitchFamily="49" charset="-122"/>
                <a:cs typeface="Times New Roman" pitchFamily="18" charset="0"/>
              </a:rPr>
              <a:t>ALGraph</a:t>
            </a:r>
            <a:r>
              <a:rPr kumimoji="0" lang="en-US" altLang="zh-CN" sz="1800" b="0" i="0" u="none" strike="noStrike" cap="none" normalizeH="0" baseline="0" dirty="0" smtClean="0">
                <a:ln>
                  <a:noFill/>
                </a:ln>
                <a:effectLst/>
                <a:ea typeface="新宋体" pitchFamily="49" charset="-122"/>
                <a:cs typeface="Times New Roman" pitchFamily="18" charset="0"/>
              </a:rPr>
              <a:t> G, Stack &amp;T) {  // </a:t>
            </a:r>
            <a:r>
              <a:rPr kumimoji="0" lang="zh-CN" altLang="en-US" sz="1800" b="0" i="0" u="none" strike="noStrike" cap="none" normalizeH="0" baseline="0" dirty="0" smtClean="0">
                <a:ln>
                  <a:noFill/>
                </a:ln>
                <a:effectLst/>
                <a:ea typeface="新宋体" pitchFamily="49" charset="-122"/>
                <a:cs typeface="Times New Roman" pitchFamily="18" charset="0"/>
              </a:rPr>
              <a:t>算法</a:t>
            </a:r>
            <a:r>
              <a:rPr kumimoji="0" lang="en-US" altLang="zh-CN" sz="1800" b="0" i="0" u="none" strike="noStrike" cap="none" normalizeH="0" baseline="0" smtClean="0">
                <a:ln>
                  <a:noFill/>
                </a:ln>
                <a:effectLst/>
                <a:ea typeface="新宋体" pitchFamily="49" charset="-122"/>
                <a:cs typeface="Times New Roman" pitchFamily="18" charset="0"/>
              </a:rPr>
              <a:t>7.13</a:t>
            </a:r>
            <a:endParaRPr kumimoji="0" lang="en-US" altLang="zh-CN" sz="1600" b="0" i="0" u="none" strike="noStrike" cap="none" normalizeH="0" baseline="0" dirty="0" smtClean="0">
              <a:ln>
                <a:noFill/>
              </a:ln>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effectLst/>
                <a:ea typeface="新宋体" pitchFamily="49" charset="-122"/>
                <a:cs typeface="Times New Roman" pitchFamily="18" charset="0"/>
              </a:rPr>
              <a:t>  // </a:t>
            </a:r>
            <a:r>
              <a:rPr kumimoji="0" lang="zh-CN" altLang="en-US" sz="1800" b="0" i="0" u="none" strike="noStrike" cap="none" normalizeH="0" baseline="0" dirty="0" smtClean="0">
                <a:ln>
                  <a:noFill/>
                </a:ln>
                <a:effectLst/>
                <a:ea typeface="新宋体" pitchFamily="49" charset="-122"/>
                <a:cs typeface="Times New Roman" pitchFamily="18" charset="0"/>
              </a:rPr>
              <a:t>有向网</a:t>
            </a:r>
            <a:r>
              <a:rPr kumimoji="0" lang="en-US" altLang="zh-CN" sz="1800" b="0" i="0" u="none" strike="noStrike" cap="none" normalizeH="0" baseline="0" dirty="0" smtClean="0">
                <a:ln>
                  <a:noFill/>
                </a:ln>
                <a:effectLst/>
                <a:ea typeface="新宋体" pitchFamily="49" charset="-122"/>
                <a:cs typeface="Times New Roman" pitchFamily="18" charset="0"/>
              </a:rPr>
              <a:t>G</a:t>
            </a:r>
            <a:r>
              <a:rPr kumimoji="0" lang="zh-CN" altLang="en-US" sz="1800" b="0" i="0" u="none" strike="noStrike" cap="none" normalizeH="0" baseline="0" dirty="0" smtClean="0">
                <a:ln>
                  <a:noFill/>
                </a:ln>
                <a:effectLst/>
                <a:ea typeface="新宋体" pitchFamily="49" charset="-122"/>
                <a:cs typeface="Times New Roman" pitchFamily="18" charset="0"/>
              </a:rPr>
              <a:t>采用邻接表存储结构，求各顶点事件的最早发生时间</a:t>
            </a:r>
            <a:r>
              <a:rPr kumimoji="0" lang="en-US" altLang="zh-CN" sz="1800" b="0" i="0" u="none" strike="noStrike" cap="none" normalizeH="0" baseline="0" dirty="0" err="1" smtClean="0">
                <a:ln>
                  <a:noFill/>
                </a:ln>
                <a:effectLst/>
                <a:ea typeface="新宋体" pitchFamily="49" charset="-122"/>
                <a:cs typeface="Times New Roman" pitchFamily="18" charset="0"/>
              </a:rPr>
              <a:t>ve</a:t>
            </a:r>
            <a:r>
              <a:rPr kumimoji="0" lang="en-US" altLang="zh-CN" sz="1800" b="0" i="0" u="none" strike="noStrike" cap="none" normalizeH="0" baseline="0" dirty="0" smtClean="0">
                <a:ln>
                  <a:noFill/>
                </a:ln>
                <a:effectLst/>
                <a:ea typeface="新宋体" pitchFamily="49" charset="-122"/>
                <a:cs typeface="Times New Roman" pitchFamily="18" charset="0"/>
              </a:rPr>
              <a:t>(</a:t>
            </a:r>
            <a:r>
              <a:rPr kumimoji="0" lang="zh-CN" altLang="en-US" sz="1800" b="0" i="0" u="none" strike="noStrike" cap="none" normalizeH="0" baseline="0" dirty="0" smtClean="0">
                <a:ln>
                  <a:noFill/>
                </a:ln>
                <a:effectLst/>
                <a:ea typeface="新宋体" pitchFamily="49" charset="-122"/>
                <a:cs typeface="Times New Roman" pitchFamily="18" charset="0"/>
              </a:rPr>
              <a:t>全局变量</a:t>
            </a:r>
            <a:r>
              <a:rPr kumimoji="0" lang="en-US" altLang="zh-CN" sz="1800" b="0" i="0" u="none" strike="noStrike" cap="none" normalizeH="0" baseline="0" dirty="0" smtClean="0">
                <a:ln>
                  <a:noFill/>
                </a:ln>
                <a:effectLst/>
                <a:ea typeface="新宋体" pitchFamily="49" charset="-122"/>
                <a:cs typeface="Times New Roman" pitchFamily="18" charset="0"/>
              </a:rPr>
              <a:t>)</a:t>
            </a:r>
            <a:r>
              <a:rPr kumimoji="0" lang="zh-CN" altLang="en-US" sz="1800" b="0" i="0" u="none" strike="noStrike" cap="none" normalizeH="0" baseline="0" dirty="0" smtClean="0">
                <a:ln>
                  <a:noFill/>
                </a:ln>
                <a:effectLst/>
                <a:ea typeface="新宋体" pitchFamily="49" charset="-122"/>
                <a:cs typeface="Times New Roman" pitchFamily="18" charset="0"/>
              </a:rPr>
              <a:t>。</a:t>
            </a:r>
            <a:endParaRPr kumimoji="0" lang="zh-CN" altLang="en-US" sz="1600" b="0" i="0" u="none" strike="noStrike" cap="none" normalizeH="0" baseline="0" dirty="0" smtClean="0">
              <a:ln>
                <a:noFill/>
              </a:ln>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effectLst/>
                <a:ea typeface="新宋体" pitchFamily="49" charset="-122"/>
                <a:cs typeface="Times New Roman" pitchFamily="18" charset="0"/>
              </a:rPr>
              <a:t>  </a:t>
            </a:r>
            <a:r>
              <a:rPr kumimoji="0" lang="en-US" altLang="zh-CN" sz="1800" b="0" i="0" u="none" strike="noStrike" cap="none" normalizeH="0" baseline="0" dirty="0" smtClean="0">
                <a:ln>
                  <a:noFill/>
                </a:ln>
                <a:effectLst/>
                <a:ea typeface="新宋体" pitchFamily="49" charset="-122"/>
                <a:cs typeface="Times New Roman" pitchFamily="18" charset="0"/>
              </a:rPr>
              <a:t>// T</a:t>
            </a:r>
            <a:r>
              <a:rPr kumimoji="0" lang="zh-CN" altLang="en-US" sz="1800" b="0" i="0" u="none" strike="noStrike" cap="none" normalizeH="0" baseline="0" dirty="0" smtClean="0">
                <a:ln>
                  <a:noFill/>
                </a:ln>
                <a:effectLst/>
                <a:ea typeface="新宋体" pitchFamily="49" charset="-122"/>
                <a:cs typeface="Times New Roman" pitchFamily="18" charset="0"/>
              </a:rPr>
              <a:t>为拓扑序列定点栈，</a:t>
            </a:r>
            <a:r>
              <a:rPr kumimoji="0" lang="en-US" altLang="zh-CN" sz="1800" b="0" i="0" u="none" strike="noStrike" cap="none" normalizeH="0" baseline="0" dirty="0" smtClean="0">
                <a:ln>
                  <a:noFill/>
                </a:ln>
                <a:effectLst/>
                <a:ea typeface="新宋体" pitchFamily="49" charset="-122"/>
                <a:cs typeface="Times New Roman" pitchFamily="18" charset="0"/>
              </a:rPr>
              <a:t>S</a:t>
            </a:r>
            <a:r>
              <a:rPr kumimoji="0" lang="zh-CN" altLang="en-US" sz="1800" b="0" i="0" u="none" strike="noStrike" cap="none" normalizeH="0" baseline="0" dirty="0" smtClean="0">
                <a:ln>
                  <a:noFill/>
                </a:ln>
                <a:effectLst/>
                <a:ea typeface="新宋体" pitchFamily="49" charset="-122"/>
                <a:cs typeface="Times New Roman" pitchFamily="18" charset="0"/>
              </a:rPr>
              <a:t>为零入度顶点栈。</a:t>
            </a:r>
            <a:endParaRPr kumimoji="0" lang="zh-CN" altLang="en-US" sz="1600" b="0" i="0" u="none" strike="noStrike" cap="none" normalizeH="0" baseline="0" dirty="0" smtClean="0">
              <a:ln>
                <a:noFill/>
              </a:ln>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effectLst/>
                <a:ea typeface="新宋体" pitchFamily="49" charset="-122"/>
                <a:cs typeface="Times New Roman" pitchFamily="18" charset="0"/>
              </a:rPr>
              <a:t>  </a:t>
            </a:r>
            <a:r>
              <a:rPr kumimoji="0" lang="en-US" altLang="zh-CN" sz="1800" b="0" i="0" u="none" strike="noStrike" cap="none" normalizeH="0" baseline="0" dirty="0" smtClean="0">
                <a:ln>
                  <a:noFill/>
                </a:ln>
                <a:effectLst/>
                <a:ea typeface="新宋体" pitchFamily="49" charset="-122"/>
                <a:cs typeface="Times New Roman" pitchFamily="18" charset="0"/>
              </a:rPr>
              <a:t>// </a:t>
            </a:r>
            <a:r>
              <a:rPr kumimoji="0" lang="zh-CN" altLang="en-US" sz="1800" b="0" i="0" u="none" strike="noStrike" cap="none" normalizeH="0" baseline="0" dirty="0" smtClean="0">
                <a:ln>
                  <a:noFill/>
                </a:ln>
                <a:effectLst/>
                <a:ea typeface="新宋体" pitchFamily="49" charset="-122"/>
                <a:cs typeface="Times New Roman" pitchFamily="18" charset="0"/>
              </a:rPr>
              <a:t>若</a:t>
            </a:r>
            <a:r>
              <a:rPr kumimoji="0" lang="en-US" altLang="zh-CN" sz="1800" b="0" i="0" u="none" strike="noStrike" cap="none" normalizeH="0" baseline="0" dirty="0" smtClean="0">
                <a:ln>
                  <a:noFill/>
                </a:ln>
                <a:effectLst/>
                <a:ea typeface="新宋体" pitchFamily="49" charset="-122"/>
                <a:cs typeface="Times New Roman" pitchFamily="18" charset="0"/>
              </a:rPr>
              <a:t>G</a:t>
            </a:r>
            <a:r>
              <a:rPr kumimoji="0" lang="zh-CN" altLang="en-US" sz="1800" b="0" i="0" u="none" strike="noStrike" cap="none" normalizeH="0" baseline="0" dirty="0" smtClean="0">
                <a:ln>
                  <a:noFill/>
                </a:ln>
                <a:effectLst/>
                <a:ea typeface="新宋体" pitchFamily="49" charset="-122"/>
                <a:cs typeface="Times New Roman" pitchFamily="18" charset="0"/>
              </a:rPr>
              <a:t>无回路，则用栈</a:t>
            </a:r>
            <a:r>
              <a:rPr kumimoji="0" lang="en-US" altLang="zh-CN" sz="1800" b="0" i="0" u="none" strike="noStrike" cap="none" normalizeH="0" baseline="0" dirty="0" smtClean="0">
                <a:ln>
                  <a:noFill/>
                </a:ln>
                <a:effectLst/>
                <a:ea typeface="新宋体" pitchFamily="49" charset="-122"/>
                <a:cs typeface="Times New Roman" pitchFamily="18" charset="0"/>
              </a:rPr>
              <a:t>T</a:t>
            </a:r>
            <a:r>
              <a:rPr kumimoji="0" lang="zh-CN" altLang="en-US" sz="1800" b="0" i="0" u="none" strike="noStrike" cap="none" normalizeH="0" baseline="0" dirty="0" smtClean="0">
                <a:ln>
                  <a:noFill/>
                </a:ln>
                <a:effectLst/>
                <a:ea typeface="新宋体" pitchFamily="49" charset="-122"/>
                <a:cs typeface="Times New Roman" pitchFamily="18" charset="0"/>
              </a:rPr>
              <a:t>返回</a:t>
            </a:r>
            <a:r>
              <a:rPr kumimoji="0" lang="en-US" altLang="zh-CN" sz="1800" b="0" i="0" u="none" strike="noStrike" cap="none" normalizeH="0" baseline="0" dirty="0" smtClean="0">
                <a:ln>
                  <a:noFill/>
                </a:ln>
                <a:effectLst/>
                <a:ea typeface="新宋体" pitchFamily="49" charset="-122"/>
                <a:cs typeface="Times New Roman" pitchFamily="18" charset="0"/>
              </a:rPr>
              <a:t>G</a:t>
            </a:r>
            <a:r>
              <a:rPr kumimoji="0" lang="zh-CN" altLang="en-US" sz="1800" b="0" i="0" u="none" strike="noStrike" cap="none" normalizeH="0" baseline="0" dirty="0" smtClean="0">
                <a:ln>
                  <a:noFill/>
                </a:ln>
                <a:effectLst/>
                <a:ea typeface="新宋体" pitchFamily="49" charset="-122"/>
                <a:cs typeface="Times New Roman" pitchFamily="18" charset="0"/>
              </a:rPr>
              <a:t>的一个拓扑序列，且函数值为</a:t>
            </a:r>
            <a:r>
              <a:rPr kumimoji="0" lang="en-US" altLang="zh-CN" sz="1800" b="0" i="0" u="none" strike="noStrike" cap="none" normalizeH="0" baseline="0" dirty="0" smtClean="0">
                <a:ln>
                  <a:noFill/>
                </a:ln>
                <a:effectLst/>
                <a:ea typeface="新宋体" pitchFamily="49" charset="-122"/>
                <a:cs typeface="Times New Roman" pitchFamily="18" charset="0"/>
              </a:rPr>
              <a:t>OK</a:t>
            </a:r>
            <a:r>
              <a:rPr kumimoji="0" lang="zh-CN" altLang="en-US" sz="1800" b="0" i="0" u="none" strike="noStrike" cap="none" normalizeH="0" baseline="0" dirty="0" smtClean="0">
                <a:ln>
                  <a:noFill/>
                </a:ln>
                <a:effectLst/>
                <a:ea typeface="新宋体" pitchFamily="49" charset="-122"/>
                <a:cs typeface="Times New Roman" pitchFamily="18" charset="0"/>
              </a:rPr>
              <a:t>，否则为</a:t>
            </a:r>
            <a:r>
              <a:rPr kumimoji="0" lang="en-US" altLang="zh-CN" sz="1800" b="0" i="0" u="none" strike="noStrike" cap="none" normalizeH="0" baseline="0" dirty="0" smtClean="0">
                <a:ln>
                  <a:noFill/>
                </a:ln>
                <a:effectLst/>
                <a:ea typeface="新宋体" pitchFamily="49" charset="-122"/>
                <a:cs typeface="Times New Roman" pitchFamily="18" charset="0"/>
              </a:rPr>
              <a:t>ERROR</a:t>
            </a:r>
            <a:r>
              <a:rPr kumimoji="0" lang="zh-CN" altLang="en-US" sz="1800" b="0" i="0" u="none" strike="noStrike" cap="none" normalizeH="0" baseline="0" dirty="0" smtClean="0">
                <a:ln>
                  <a:noFill/>
                </a:ln>
                <a:effectLst/>
                <a:ea typeface="新宋体" pitchFamily="49" charset="-122"/>
                <a:cs typeface="Times New Roman" pitchFamily="18" charset="0"/>
              </a:rPr>
              <a:t>。</a:t>
            </a:r>
            <a:endParaRPr kumimoji="0" lang="zh-CN" altLang="en-US" sz="1600" b="0" i="0" u="none" strike="noStrike" cap="none" normalizeH="0" baseline="0" dirty="0" smtClean="0">
              <a:ln>
                <a:noFill/>
              </a:ln>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dirty="0" smtClean="0">
                <a:ln>
                  <a:noFill/>
                </a:ln>
                <a:effectLst/>
                <a:ea typeface="新宋体" pitchFamily="49" charset="-122"/>
                <a:cs typeface="Times New Roman" pitchFamily="18" charset="0"/>
              </a:rPr>
              <a:t>  </a:t>
            </a:r>
            <a:r>
              <a:rPr kumimoji="0" lang="en-US" altLang="zh-CN" sz="2000" b="0" i="0" u="none" strike="noStrike" cap="none" normalizeH="0" baseline="0" dirty="0" err="1" smtClean="0">
                <a:ln>
                  <a:noFill/>
                </a:ln>
                <a:effectLst/>
                <a:ea typeface="新宋体" pitchFamily="49" charset="-122"/>
                <a:cs typeface="Times New Roman" pitchFamily="18" charset="0"/>
              </a:rPr>
              <a:t>InitStack</a:t>
            </a:r>
            <a:r>
              <a:rPr kumimoji="0" lang="en-US" altLang="zh-CN" sz="2000" b="0" i="0" u="none" strike="noStrike" cap="none" normalizeH="0" baseline="0" dirty="0" smtClean="0">
                <a:ln>
                  <a:noFill/>
                </a:ln>
                <a:effectLst/>
                <a:ea typeface="新宋体" pitchFamily="49" charset="-122"/>
                <a:cs typeface="Times New Roman" pitchFamily="18" charset="0"/>
              </a:rPr>
              <a:t>(S);</a:t>
            </a:r>
            <a:endParaRPr kumimoji="0" lang="en-US" altLang="zh-CN" sz="1800" b="0" i="0" u="none" strike="noStrike" cap="none" normalizeH="0" baseline="0" dirty="0" smtClean="0">
              <a:ln>
                <a:noFill/>
              </a:ln>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effectLst/>
                <a:ea typeface="新宋体" pitchFamily="49" charset="-122"/>
                <a:cs typeface="Times New Roman" pitchFamily="18" charset="0"/>
              </a:rPr>
              <a:t>  </a:t>
            </a:r>
            <a:r>
              <a:rPr kumimoji="0" lang="en-US" altLang="zh-CN" sz="2000" b="0" i="0" u="none" strike="noStrike" cap="none" normalizeH="0" baseline="0" dirty="0" err="1" smtClean="0">
                <a:ln>
                  <a:noFill/>
                </a:ln>
                <a:effectLst/>
                <a:ea typeface="新宋体" pitchFamily="49" charset="-122"/>
                <a:cs typeface="Times New Roman" pitchFamily="18" charset="0"/>
              </a:rPr>
              <a:t>FindInDegree</a:t>
            </a:r>
            <a:r>
              <a:rPr kumimoji="0" lang="en-US" altLang="zh-CN" sz="2000" b="0" i="0" u="none" strike="noStrike" cap="none" normalizeH="0" baseline="0" dirty="0" smtClean="0">
                <a:ln>
                  <a:noFill/>
                </a:ln>
                <a:effectLst/>
                <a:ea typeface="新宋体" pitchFamily="49" charset="-122"/>
                <a:cs typeface="Times New Roman" pitchFamily="18" charset="0"/>
              </a:rPr>
              <a:t>(G, </a:t>
            </a:r>
            <a:r>
              <a:rPr kumimoji="0" lang="en-US" altLang="zh-CN" sz="2000" b="0" i="0" u="none" strike="noStrike" cap="none" normalizeH="0" baseline="0" dirty="0" err="1" smtClean="0">
                <a:ln>
                  <a:noFill/>
                </a:ln>
                <a:effectLst/>
                <a:ea typeface="新宋体" pitchFamily="49" charset="-122"/>
                <a:cs typeface="Times New Roman" pitchFamily="18" charset="0"/>
              </a:rPr>
              <a:t>indegree</a:t>
            </a:r>
            <a:r>
              <a:rPr kumimoji="0" lang="en-US" altLang="zh-CN" sz="2000" b="0" i="0" u="none" strike="noStrike" cap="none" normalizeH="0" baseline="0" dirty="0" smtClean="0">
                <a:ln>
                  <a:noFill/>
                </a:ln>
                <a:effectLst/>
                <a:ea typeface="新宋体" pitchFamily="49" charset="-122"/>
                <a:cs typeface="Times New Roman" pitchFamily="18" charset="0"/>
              </a:rPr>
              <a:t>);  // </a:t>
            </a:r>
            <a:r>
              <a:rPr kumimoji="0" lang="zh-CN" altLang="en-US" sz="2000" b="0" i="0" u="none" strike="noStrike" cap="none" normalizeH="0" baseline="0" dirty="0" smtClean="0">
                <a:ln>
                  <a:noFill/>
                </a:ln>
                <a:effectLst/>
                <a:ea typeface="新宋体" pitchFamily="49" charset="-122"/>
                <a:cs typeface="Times New Roman" pitchFamily="18" charset="0"/>
              </a:rPr>
              <a:t>对各顶点求入度</a:t>
            </a:r>
            <a:r>
              <a:rPr kumimoji="0" lang="en-US" altLang="zh-CN" sz="2000" b="0" i="0" u="none" strike="noStrike" cap="none" normalizeH="0" baseline="0" dirty="0" err="1" smtClean="0">
                <a:ln>
                  <a:noFill/>
                </a:ln>
                <a:effectLst/>
                <a:ea typeface="新宋体" pitchFamily="49" charset="-122"/>
                <a:cs typeface="Times New Roman" pitchFamily="18" charset="0"/>
              </a:rPr>
              <a:t>indegree</a:t>
            </a:r>
            <a:r>
              <a:rPr kumimoji="0" lang="en-US" altLang="zh-CN" sz="2000" b="0" i="0" u="none" strike="noStrike" cap="none" normalizeH="0" baseline="0" dirty="0" smtClean="0">
                <a:ln>
                  <a:noFill/>
                </a:ln>
                <a:effectLst/>
                <a:ea typeface="新宋体" pitchFamily="49" charset="-122"/>
                <a:cs typeface="Times New Roman" pitchFamily="18" charset="0"/>
              </a:rPr>
              <a:t>[0..vernum-1]</a:t>
            </a:r>
            <a:endParaRPr kumimoji="0" lang="en-US" altLang="zh-CN" sz="1800" b="0" i="0" u="none" strike="noStrike" cap="none" normalizeH="0" baseline="0" dirty="0" smtClean="0">
              <a:ln>
                <a:noFill/>
              </a:ln>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effectLst/>
                <a:ea typeface="新宋体" pitchFamily="49" charset="-122"/>
                <a:cs typeface="Times New Roman" pitchFamily="18" charset="0"/>
              </a:rPr>
              <a:t>  for (</a:t>
            </a:r>
            <a:r>
              <a:rPr kumimoji="0" lang="en-US" altLang="zh-CN" sz="2000" b="0" i="0" u="none" strike="noStrike" cap="none" normalizeH="0" baseline="0" dirty="0" err="1" smtClean="0">
                <a:ln>
                  <a:noFill/>
                </a:ln>
                <a:effectLst/>
                <a:ea typeface="新宋体" pitchFamily="49" charset="-122"/>
                <a:cs typeface="Times New Roman" pitchFamily="18" charset="0"/>
              </a:rPr>
              <a:t>int</a:t>
            </a:r>
            <a:r>
              <a:rPr kumimoji="0" lang="en-US" altLang="zh-CN" sz="2000" b="0" i="0" u="none" strike="noStrike" cap="none" normalizeH="0" baseline="0" dirty="0" smtClean="0">
                <a:ln>
                  <a:noFill/>
                </a:ln>
                <a:effectLst/>
                <a:ea typeface="新宋体" pitchFamily="49" charset="-122"/>
                <a:cs typeface="Times New Roman" pitchFamily="18" charset="0"/>
              </a:rPr>
              <a:t> j=0; j&lt;</a:t>
            </a:r>
            <a:r>
              <a:rPr kumimoji="0" lang="en-US" altLang="zh-CN" sz="2000" b="0" i="0" u="none" strike="noStrike" cap="none" normalizeH="0" baseline="0" dirty="0" err="1" smtClean="0">
                <a:ln>
                  <a:noFill/>
                </a:ln>
                <a:effectLst/>
                <a:ea typeface="新宋体" pitchFamily="49" charset="-122"/>
                <a:cs typeface="Times New Roman" pitchFamily="18" charset="0"/>
              </a:rPr>
              <a:t>G.vexnum</a:t>
            </a:r>
            <a:r>
              <a:rPr kumimoji="0" lang="en-US" altLang="zh-CN" sz="2000" b="0" i="0" u="none" strike="noStrike" cap="none" normalizeH="0" baseline="0" dirty="0" smtClean="0">
                <a:ln>
                  <a:noFill/>
                </a:ln>
                <a:effectLst/>
                <a:ea typeface="新宋体" pitchFamily="49" charset="-122"/>
                <a:cs typeface="Times New Roman" pitchFamily="18" charset="0"/>
              </a:rPr>
              <a:t>; ++j)     // </a:t>
            </a:r>
            <a:r>
              <a:rPr kumimoji="0" lang="zh-CN" altLang="en-US" sz="2000" b="0" i="0" u="none" strike="noStrike" cap="none" normalizeH="0" baseline="0" dirty="0" smtClean="0">
                <a:ln>
                  <a:noFill/>
                </a:ln>
                <a:effectLst/>
                <a:ea typeface="新宋体" pitchFamily="49" charset="-122"/>
                <a:cs typeface="Times New Roman" pitchFamily="18" charset="0"/>
              </a:rPr>
              <a:t>建零入度顶点栈</a:t>
            </a:r>
            <a:r>
              <a:rPr kumimoji="0" lang="en-US" altLang="zh-CN" sz="2000" b="0" i="0" u="none" strike="noStrike" cap="none" normalizeH="0" baseline="0" dirty="0" smtClean="0">
                <a:ln>
                  <a:noFill/>
                </a:ln>
                <a:effectLst/>
                <a:ea typeface="新宋体" pitchFamily="49" charset="-122"/>
                <a:cs typeface="Times New Roman" pitchFamily="18" charset="0"/>
              </a:rPr>
              <a:t>S</a:t>
            </a:r>
            <a:endParaRPr kumimoji="0" lang="en-US" altLang="zh-CN" sz="1800" b="0" i="0" u="none" strike="noStrike" cap="none" normalizeH="0" baseline="0" dirty="0" smtClean="0">
              <a:ln>
                <a:noFill/>
              </a:ln>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effectLst/>
                <a:ea typeface="新宋体" pitchFamily="49" charset="-122"/>
                <a:cs typeface="Times New Roman" pitchFamily="18" charset="0"/>
              </a:rPr>
              <a:t>    if (</a:t>
            </a:r>
            <a:r>
              <a:rPr kumimoji="0" lang="en-US" altLang="zh-CN" sz="2000" b="0" i="0" u="none" strike="noStrike" cap="none" normalizeH="0" baseline="0" dirty="0" err="1" smtClean="0">
                <a:ln>
                  <a:noFill/>
                </a:ln>
                <a:effectLst/>
                <a:ea typeface="新宋体" pitchFamily="49" charset="-122"/>
                <a:cs typeface="Times New Roman" pitchFamily="18" charset="0"/>
              </a:rPr>
              <a:t>indegree</a:t>
            </a:r>
            <a:r>
              <a:rPr kumimoji="0" lang="en-US" altLang="zh-CN" sz="2000" b="0" i="0" u="none" strike="noStrike" cap="none" normalizeH="0" baseline="0" dirty="0" smtClean="0">
                <a:ln>
                  <a:noFill/>
                </a:ln>
                <a:effectLst/>
                <a:ea typeface="新宋体" pitchFamily="49" charset="-122"/>
                <a:cs typeface="Times New Roman" pitchFamily="18" charset="0"/>
              </a:rPr>
              <a:t>[j]==0) Push(S, j);  // </a:t>
            </a:r>
            <a:r>
              <a:rPr kumimoji="0" lang="zh-CN" altLang="en-US" sz="2000" b="0" i="0" u="none" strike="noStrike" cap="none" normalizeH="0" baseline="0" dirty="0" smtClean="0">
                <a:ln>
                  <a:noFill/>
                </a:ln>
                <a:effectLst/>
                <a:ea typeface="新宋体" pitchFamily="49" charset="-122"/>
                <a:cs typeface="Times New Roman" pitchFamily="18" charset="0"/>
              </a:rPr>
              <a:t>入度为者进栈</a:t>
            </a:r>
            <a:endParaRPr kumimoji="0" lang="zh-CN" altLang="en-US" sz="1800" b="0" i="0" u="none" strike="noStrike" cap="none" normalizeH="0" baseline="0" dirty="0" smtClean="0">
              <a:ln>
                <a:noFill/>
              </a:ln>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effectLst/>
                <a:ea typeface="新宋体" pitchFamily="49" charset="-122"/>
                <a:cs typeface="Times New Roman" pitchFamily="18" charset="0"/>
              </a:rPr>
              <a:t>  </a:t>
            </a:r>
            <a:r>
              <a:rPr kumimoji="0" lang="en-US" altLang="zh-CN" sz="2000" b="0" i="0" u="none" strike="noStrike" cap="none" normalizeH="0" baseline="0" dirty="0" err="1" smtClean="0">
                <a:ln>
                  <a:noFill/>
                </a:ln>
                <a:effectLst/>
                <a:ea typeface="新宋体" pitchFamily="49" charset="-122"/>
                <a:cs typeface="Times New Roman" pitchFamily="18" charset="0"/>
              </a:rPr>
              <a:t>InitStack</a:t>
            </a:r>
            <a:r>
              <a:rPr kumimoji="0" lang="en-US" altLang="zh-CN" sz="2000" b="0" i="0" u="none" strike="noStrike" cap="none" normalizeH="0" baseline="0" dirty="0" smtClean="0">
                <a:ln>
                  <a:noFill/>
                </a:ln>
                <a:effectLst/>
                <a:ea typeface="新宋体" pitchFamily="49" charset="-122"/>
                <a:cs typeface="Times New Roman" pitchFamily="18" charset="0"/>
              </a:rPr>
              <a:t>(T);//</a:t>
            </a:r>
            <a:r>
              <a:rPr kumimoji="0" lang="zh-CN" altLang="en-US" sz="2000" b="0" i="0" u="none" strike="noStrike" cap="none" normalizeH="0" baseline="0" dirty="0" smtClean="0">
                <a:ln>
                  <a:noFill/>
                </a:ln>
                <a:effectLst/>
                <a:ea typeface="新宋体" pitchFamily="49" charset="-122"/>
                <a:cs typeface="Times New Roman" pitchFamily="18" charset="0"/>
              </a:rPr>
              <a:t>建拓扑序列顶点栈</a:t>
            </a:r>
            <a:r>
              <a:rPr kumimoji="0" lang="en-US" altLang="zh-CN" sz="2000" b="0" i="0" u="none" strike="noStrike" cap="none" normalizeH="0" baseline="0" dirty="0" smtClean="0">
                <a:ln>
                  <a:noFill/>
                </a:ln>
                <a:effectLst/>
                <a:ea typeface="新宋体" pitchFamily="49" charset="-122"/>
                <a:cs typeface="Times New Roman" pitchFamily="18" charset="0"/>
              </a:rPr>
              <a:t>T</a:t>
            </a:r>
            <a:endParaRPr kumimoji="0" lang="en-US" altLang="zh-CN" sz="1800" b="0" i="0" u="none" strike="noStrike" cap="none" normalizeH="0" baseline="0" dirty="0" smtClean="0">
              <a:ln>
                <a:noFill/>
              </a:ln>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effectLst/>
                <a:ea typeface="新宋体" pitchFamily="49" charset="-122"/>
                <a:cs typeface="Times New Roman" pitchFamily="18" charset="0"/>
              </a:rPr>
              <a:t>  count = 0;  </a:t>
            </a:r>
            <a:endParaRPr kumimoji="0" lang="en-US" altLang="zh-CN" sz="1800" b="0" i="0" u="none" strike="noStrike" cap="none" normalizeH="0" baseline="0" dirty="0" smtClean="0">
              <a:ln>
                <a:noFill/>
              </a:ln>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effectLst/>
                <a:ea typeface="新宋体" pitchFamily="49" charset="-122"/>
                <a:cs typeface="Times New Roman" pitchFamily="18" charset="0"/>
              </a:rPr>
              <a:t>  for(</a:t>
            </a:r>
            <a:r>
              <a:rPr kumimoji="0" lang="en-US" altLang="zh-CN" sz="2000" b="0" i="0" u="none" strike="noStrike" cap="none" normalizeH="0" baseline="0" dirty="0" err="1" smtClean="0">
                <a:ln>
                  <a:noFill/>
                </a:ln>
                <a:effectLst/>
                <a:ea typeface="新宋体" pitchFamily="49" charset="-122"/>
                <a:cs typeface="Times New Roman" pitchFamily="18" charset="0"/>
              </a:rPr>
              <a:t>int</a:t>
            </a:r>
            <a:r>
              <a:rPr kumimoji="0" lang="en-US" altLang="zh-CN" sz="2000" b="0" i="0" u="none" strike="noStrike" cap="none" normalizeH="0" baseline="0" dirty="0" smtClean="0">
                <a:ln>
                  <a:noFill/>
                </a:ln>
                <a:effectLst/>
                <a:ea typeface="新宋体" pitchFamily="49" charset="-122"/>
                <a:cs typeface="Times New Roman" pitchFamily="18" charset="0"/>
              </a:rPr>
              <a:t> </a:t>
            </a:r>
            <a:r>
              <a:rPr kumimoji="0" lang="en-US" altLang="zh-CN" sz="2000" b="0" i="0" u="none" strike="noStrike" cap="none" normalizeH="0" baseline="0" dirty="0" err="1" smtClean="0">
                <a:ln>
                  <a:noFill/>
                </a:ln>
                <a:effectLst/>
                <a:ea typeface="新宋体" pitchFamily="49" charset="-122"/>
                <a:cs typeface="Times New Roman" pitchFamily="18" charset="0"/>
              </a:rPr>
              <a:t>i</a:t>
            </a:r>
            <a:r>
              <a:rPr kumimoji="0" lang="en-US" altLang="zh-CN" sz="2000" b="0" i="0" u="none" strike="noStrike" cap="none" normalizeH="0" baseline="0" dirty="0" smtClean="0">
                <a:ln>
                  <a:noFill/>
                </a:ln>
                <a:effectLst/>
                <a:ea typeface="新宋体" pitchFamily="49" charset="-122"/>
                <a:cs typeface="Times New Roman" pitchFamily="18" charset="0"/>
              </a:rPr>
              <a:t>=0; </a:t>
            </a:r>
            <a:r>
              <a:rPr kumimoji="0" lang="en-US" altLang="zh-CN" sz="2000" b="0" i="0" u="none" strike="noStrike" cap="none" normalizeH="0" baseline="0" dirty="0" err="1" smtClean="0">
                <a:ln>
                  <a:noFill/>
                </a:ln>
                <a:effectLst/>
                <a:ea typeface="新宋体" pitchFamily="49" charset="-122"/>
                <a:cs typeface="Times New Roman" pitchFamily="18" charset="0"/>
              </a:rPr>
              <a:t>i</a:t>
            </a:r>
            <a:r>
              <a:rPr kumimoji="0" lang="en-US" altLang="zh-CN" sz="2000" b="0" i="0" u="none" strike="noStrike" cap="none" normalizeH="0" baseline="0" dirty="0" smtClean="0">
                <a:ln>
                  <a:noFill/>
                </a:ln>
                <a:effectLst/>
                <a:ea typeface="新宋体" pitchFamily="49" charset="-122"/>
                <a:cs typeface="Times New Roman" pitchFamily="18" charset="0"/>
              </a:rPr>
              <a:t>&lt;</a:t>
            </a:r>
            <a:r>
              <a:rPr kumimoji="0" lang="en-US" altLang="zh-CN" sz="2000" b="0" i="0" u="none" strike="noStrike" cap="none" normalizeH="0" baseline="0" dirty="0" err="1" smtClean="0">
                <a:ln>
                  <a:noFill/>
                </a:ln>
                <a:effectLst/>
                <a:ea typeface="新宋体" pitchFamily="49" charset="-122"/>
                <a:cs typeface="Times New Roman" pitchFamily="18" charset="0"/>
              </a:rPr>
              <a:t>G.vexnum</a:t>
            </a:r>
            <a:r>
              <a:rPr kumimoji="0" lang="en-US" altLang="zh-CN" sz="2000" b="0" i="0" u="none" strike="noStrike" cap="none" normalizeH="0" baseline="0" dirty="0" smtClean="0">
                <a:ln>
                  <a:noFill/>
                </a:ln>
                <a:effectLst/>
                <a:ea typeface="新宋体" pitchFamily="49" charset="-122"/>
                <a:cs typeface="Times New Roman" pitchFamily="18" charset="0"/>
              </a:rPr>
              <a:t>; </a:t>
            </a:r>
            <a:r>
              <a:rPr kumimoji="0" lang="en-US" altLang="zh-CN" sz="2000" b="0" i="0" u="none" strike="noStrike" cap="none" normalizeH="0" baseline="0" dirty="0" err="1" smtClean="0">
                <a:ln>
                  <a:noFill/>
                </a:ln>
                <a:effectLst/>
                <a:ea typeface="新宋体" pitchFamily="49" charset="-122"/>
                <a:cs typeface="Times New Roman" pitchFamily="18" charset="0"/>
              </a:rPr>
              <a:t>i</a:t>
            </a:r>
            <a:r>
              <a:rPr kumimoji="0" lang="en-US" altLang="zh-CN" sz="2000" b="0" i="0" u="none" strike="noStrike" cap="none" normalizeH="0" baseline="0" dirty="0" smtClean="0">
                <a:ln>
                  <a:noFill/>
                </a:ln>
                <a:effectLst/>
                <a:ea typeface="新宋体" pitchFamily="49" charset="-122"/>
                <a:cs typeface="Times New Roman" pitchFamily="18" charset="0"/>
              </a:rPr>
              <a:t>++) </a:t>
            </a:r>
            <a:r>
              <a:rPr kumimoji="0" lang="en-US" altLang="zh-CN" sz="2000" b="0" i="0" u="none" strike="noStrike" cap="none" normalizeH="0" baseline="0" dirty="0" err="1" smtClean="0">
                <a:ln>
                  <a:noFill/>
                </a:ln>
                <a:effectLst/>
                <a:ea typeface="新宋体" pitchFamily="49" charset="-122"/>
                <a:cs typeface="Times New Roman" pitchFamily="18" charset="0"/>
              </a:rPr>
              <a:t>ve</a:t>
            </a:r>
            <a:r>
              <a:rPr kumimoji="0" lang="en-US" altLang="zh-CN" sz="2000" b="0" i="0" u="none" strike="noStrike" cap="none" normalizeH="0" baseline="0" dirty="0" smtClean="0">
                <a:ln>
                  <a:noFill/>
                </a:ln>
                <a:effectLst/>
                <a:ea typeface="新宋体" pitchFamily="49" charset="-122"/>
                <a:cs typeface="Times New Roman" pitchFamily="18" charset="0"/>
              </a:rPr>
              <a:t>[</a:t>
            </a:r>
            <a:r>
              <a:rPr kumimoji="0" lang="en-US" altLang="zh-CN" sz="2000" b="0" i="0" u="none" strike="noStrike" cap="none" normalizeH="0" baseline="0" dirty="0" err="1" smtClean="0">
                <a:ln>
                  <a:noFill/>
                </a:ln>
                <a:effectLst/>
                <a:ea typeface="新宋体" pitchFamily="49" charset="-122"/>
                <a:cs typeface="Times New Roman" pitchFamily="18" charset="0"/>
              </a:rPr>
              <a:t>i</a:t>
            </a:r>
            <a:r>
              <a:rPr kumimoji="0" lang="en-US" altLang="zh-CN" sz="2000" b="0" i="0" u="none" strike="noStrike" cap="none" normalizeH="0" baseline="0" dirty="0" smtClean="0">
                <a:ln>
                  <a:noFill/>
                </a:ln>
                <a:effectLst/>
                <a:ea typeface="新宋体" pitchFamily="49" charset="-122"/>
                <a:cs typeface="Times New Roman" pitchFamily="18" charset="0"/>
              </a:rPr>
              <a:t>] = 0;  // </a:t>
            </a:r>
            <a:r>
              <a:rPr kumimoji="0" lang="zh-CN" altLang="en-US" sz="2000" b="0" i="0" u="none" strike="noStrike" cap="none" normalizeH="0" baseline="0" dirty="0" smtClean="0">
                <a:ln>
                  <a:noFill/>
                </a:ln>
                <a:effectLst/>
                <a:ea typeface="新宋体" pitchFamily="49" charset="-122"/>
                <a:cs typeface="Times New Roman" pitchFamily="18" charset="0"/>
              </a:rPr>
              <a:t>初始化</a:t>
            </a:r>
            <a:endParaRPr kumimoji="0" lang="zh-CN" altLang="en-US" sz="1800" b="0" i="0" u="none" strike="noStrike" cap="none" normalizeH="0" baseline="0" dirty="0" smtClean="0">
              <a:ln>
                <a:noFill/>
              </a:ln>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FF00"/>
                </a:solidFill>
                <a:effectLst/>
                <a:ea typeface="新宋体" pitchFamily="49" charset="-122"/>
                <a:cs typeface="Times New Roman" pitchFamily="18" charset="0"/>
              </a:rPr>
              <a:t>  </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while (!</a:t>
            </a:r>
            <a:r>
              <a:rPr kumimoji="0" lang="en-US" altLang="zh-CN" sz="2000" b="0" i="0" u="none" strike="noStrike" cap="none" normalizeH="0" baseline="0" dirty="0" err="1" smtClean="0">
                <a:ln>
                  <a:noFill/>
                </a:ln>
                <a:solidFill>
                  <a:srgbClr val="FFFF00"/>
                </a:solidFill>
                <a:effectLst/>
                <a:ea typeface="新宋体" pitchFamily="49" charset="-122"/>
                <a:cs typeface="Times New Roman" pitchFamily="18" charset="0"/>
              </a:rPr>
              <a:t>StackEmpty</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(S)) {</a:t>
            </a:r>
            <a:endParaRPr kumimoji="0" lang="en-US" altLang="zh-CN" sz="1800" b="0" i="0" u="none" strike="noStrike" cap="none" normalizeH="0" baseline="0" dirty="0" smtClean="0">
              <a:ln>
                <a:noFill/>
              </a:ln>
              <a:solidFill>
                <a:srgbClr val="FFFF00"/>
              </a:solidFill>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    Pop(S, j);  Push(T, j);  ++count;       // j</a:t>
            </a:r>
            <a:r>
              <a:rPr kumimoji="0" lang="zh-CN" altLang="en-US" sz="2000" b="0" i="0" u="none" strike="noStrike" cap="none" normalizeH="0" baseline="0" dirty="0" smtClean="0">
                <a:ln>
                  <a:noFill/>
                </a:ln>
                <a:solidFill>
                  <a:srgbClr val="FFFF00"/>
                </a:solidFill>
                <a:effectLst/>
                <a:ea typeface="新宋体" pitchFamily="49" charset="-122"/>
                <a:cs typeface="Times New Roman" pitchFamily="18" charset="0"/>
              </a:rPr>
              <a:t>号顶点入</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T</a:t>
            </a:r>
            <a:r>
              <a:rPr kumimoji="0" lang="zh-CN" altLang="en-US" sz="2000" b="0" i="0" u="none" strike="noStrike" cap="none" normalizeH="0" baseline="0" dirty="0" smtClean="0">
                <a:ln>
                  <a:noFill/>
                </a:ln>
                <a:solidFill>
                  <a:srgbClr val="FFFF00"/>
                </a:solidFill>
                <a:effectLst/>
                <a:ea typeface="新宋体" pitchFamily="49" charset="-122"/>
                <a:cs typeface="Times New Roman" pitchFamily="18" charset="0"/>
              </a:rPr>
              <a:t>栈并计数</a:t>
            </a:r>
            <a:endParaRPr kumimoji="0" lang="zh-CN" altLang="en-US" sz="1800" b="0" i="0" u="none" strike="noStrike" cap="none" normalizeH="0" baseline="0" dirty="0" smtClean="0">
              <a:ln>
                <a:noFill/>
              </a:ln>
              <a:solidFill>
                <a:srgbClr val="FFFF00"/>
              </a:solidFill>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FF00"/>
                </a:solidFill>
                <a:effectLst/>
                <a:ea typeface="新宋体" pitchFamily="49" charset="-122"/>
                <a:cs typeface="Times New Roman" pitchFamily="18" charset="0"/>
              </a:rPr>
              <a:t>    </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for (p=</a:t>
            </a:r>
            <a:r>
              <a:rPr kumimoji="0" lang="en-US" altLang="zh-CN" sz="2000" b="0" i="0" u="none" strike="noStrike" cap="none" normalizeH="0" baseline="0" dirty="0" err="1" smtClean="0">
                <a:ln>
                  <a:noFill/>
                </a:ln>
                <a:solidFill>
                  <a:srgbClr val="FFFF00"/>
                </a:solidFill>
                <a:effectLst/>
                <a:ea typeface="新宋体" pitchFamily="49" charset="-122"/>
                <a:cs typeface="Times New Roman" pitchFamily="18" charset="0"/>
              </a:rPr>
              <a:t>G.vertices</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[j].</a:t>
            </a:r>
            <a:r>
              <a:rPr kumimoji="0" lang="en-US" altLang="zh-CN" sz="2000" b="0" i="0" u="none" strike="noStrike" cap="none" normalizeH="0" baseline="0" dirty="0" err="1" smtClean="0">
                <a:ln>
                  <a:noFill/>
                </a:ln>
                <a:solidFill>
                  <a:srgbClr val="FFFF00"/>
                </a:solidFill>
                <a:effectLst/>
                <a:ea typeface="新宋体" pitchFamily="49" charset="-122"/>
                <a:cs typeface="Times New Roman" pitchFamily="18" charset="0"/>
              </a:rPr>
              <a:t>firstarc</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  p;  p=p-&gt;</a:t>
            </a:r>
            <a:r>
              <a:rPr kumimoji="0" lang="en-US" altLang="zh-CN" sz="2000" b="0" i="0" u="none" strike="noStrike" cap="none" normalizeH="0" baseline="0" dirty="0" err="1" smtClean="0">
                <a:ln>
                  <a:noFill/>
                </a:ln>
                <a:solidFill>
                  <a:srgbClr val="FFFF00"/>
                </a:solidFill>
                <a:effectLst/>
                <a:ea typeface="新宋体" pitchFamily="49" charset="-122"/>
                <a:cs typeface="Times New Roman" pitchFamily="18" charset="0"/>
              </a:rPr>
              <a:t>nextarc</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 {</a:t>
            </a:r>
            <a:endParaRPr kumimoji="0" lang="en-US" altLang="zh-CN" sz="1800" b="0" i="0" u="none" strike="noStrike" cap="none" normalizeH="0" baseline="0" dirty="0" smtClean="0">
              <a:ln>
                <a:noFill/>
              </a:ln>
              <a:solidFill>
                <a:srgbClr val="FFFF00"/>
              </a:solidFill>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      k = p-&gt;</a:t>
            </a:r>
            <a:r>
              <a:rPr kumimoji="0" lang="en-US" altLang="zh-CN" sz="2000" b="0" i="0" u="none" strike="noStrike" cap="none" normalizeH="0" baseline="0" dirty="0" err="1" smtClean="0">
                <a:ln>
                  <a:noFill/>
                </a:ln>
                <a:solidFill>
                  <a:srgbClr val="FFFF00"/>
                </a:solidFill>
                <a:effectLst/>
                <a:ea typeface="新宋体" pitchFamily="49" charset="-122"/>
                <a:cs typeface="Times New Roman" pitchFamily="18" charset="0"/>
              </a:rPr>
              <a:t>adjvex</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            // </a:t>
            </a:r>
            <a:r>
              <a:rPr kumimoji="0" lang="zh-CN" altLang="en-US" sz="2000" b="0" i="0" u="none" strike="noStrike" cap="none" normalizeH="0" baseline="0" dirty="0" smtClean="0">
                <a:ln>
                  <a:noFill/>
                </a:ln>
                <a:solidFill>
                  <a:srgbClr val="FFFF00"/>
                </a:solidFill>
                <a:effectLst/>
                <a:ea typeface="新宋体" pitchFamily="49" charset="-122"/>
                <a:cs typeface="Times New Roman" pitchFamily="18" charset="0"/>
              </a:rPr>
              <a:t>对</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j</a:t>
            </a:r>
            <a:r>
              <a:rPr kumimoji="0" lang="zh-CN" altLang="en-US" sz="2000" b="0" i="0" u="none" strike="noStrike" cap="none" normalizeH="0" baseline="0" dirty="0" smtClean="0">
                <a:ln>
                  <a:noFill/>
                </a:ln>
                <a:solidFill>
                  <a:srgbClr val="FFFF00"/>
                </a:solidFill>
                <a:effectLst/>
                <a:ea typeface="新宋体" pitchFamily="49" charset="-122"/>
                <a:cs typeface="Times New Roman" pitchFamily="18" charset="0"/>
              </a:rPr>
              <a:t>号顶点的每个邻接点的入度减</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1</a:t>
            </a:r>
            <a:endParaRPr kumimoji="0" lang="zh-CN" altLang="en-US" sz="1800" b="0" i="0" u="none" strike="noStrike" cap="none" normalizeH="0" baseline="0" dirty="0" smtClean="0">
              <a:ln>
                <a:noFill/>
              </a:ln>
              <a:solidFill>
                <a:srgbClr val="FFFF00"/>
              </a:solidFill>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FF00"/>
                </a:solidFill>
                <a:effectLst/>
                <a:ea typeface="新宋体" pitchFamily="49" charset="-122"/>
                <a:cs typeface="Times New Roman" pitchFamily="18" charset="0"/>
              </a:rPr>
              <a:t>      </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if (--</a:t>
            </a:r>
            <a:r>
              <a:rPr kumimoji="0" lang="en-US" altLang="zh-CN" sz="2000" b="0" i="0" u="none" strike="noStrike" cap="none" normalizeH="0" baseline="0" dirty="0" err="1" smtClean="0">
                <a:ln>
                  <a:noFill/>
                </a:ln>
                <a:solidFill>
                  <a:srgbClr val="FFFF00"/>
                </a:solidFill>
                <a:effectLst/>
                <a:ea typeface="新宋体" pitchFamily="49" charset="-122"/>
                <a:cs typeface="Times New Roman" pitchFamily="18" charset="0"/>
              </a:rPr>
              <a:t>indegree</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[k] == 0) Push(S, k);   // </a:t>
            </a:r>
            <a:r>
              <a:rPr kumimoji="0" lang="zh-CN" altLang="en-US" sz="2000" b="0" i="0" u="none" strike="noStrike" cap="none" normalizeH="0" baseline="0" dirty="0" smtClean="0">
                <a:ln>
                  <a:noFill/>
                </a:ln>
                <a:solidFill>
                  <a:srgbClr val="FFFF00"/>
                </a:solidFill>
                <a:effectLst/>
                <a:ea typeface="新宋体" pitchFamily="49" charset="-122"/>
                <a:cs typeface="Times New Roman" pitchFamily="18" charset="0"/>
              </a:rPr>
              <a:t>若入度减为，则入栈</a:t>
            </a:r>
            <a:endParaRPr kumimoji="0" lang="zh-CN" altLang="en-US" sz="1800" b="0" i="0" u="none" strike="noStrike" cap="none" normalizeH="0" baseline="0" dirty="0" smtClean="0">
              <a:ln>
                <a:noFill/>
              </a:ln>
              <a:solidFill>
                <a:srgbClr val="FFFF00"/>
              </a:solidFill>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FF00"/>
                </a:solidFill>
                <a:effectLst/>
                <a:ea typeface="新宋体" pitchFamily="49" charset="-122"/>
                <a:cs typeface="Times New Roman" pitchFamily="18" charset="0"/>
              </a:rPr>
              <a:t>      </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if (</a:t>
            </a:r>
            <a:r>
              <a:rPr kumimoji="0" lang="en-US" altLang="zh-CN" sz="2000" b="0" i="0" u="none" strike="noStrike" cap="none" normalizeH="0" baseline="0" dirty="0" err="1" smtClean="0">
                <a:ln>
                  <a:noFill/>
                </a:ln>
                <a:solidFill>
                  <a:srgbClr val="FFFF00"/>
                </a:solidFill>
                <a:effectLst/>
                <a:ea typeface="新宋体" pitchFamily="49" charset="-122"/>
                <a:cs typeface="Times New Roman" pitchFamily="18" charset="0"/>
              </a:rPr>
              <a:t>ve</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[j]+p-&gt;info &gt; </a:t>
            </a:r>
            <a:r>
              <a:rPr kumimoji="0" lang="en-US" altLang="zh-CN" sz="2000" b="0" i="0" u="none" strike="noStrike" cap="none" normalizeH="0" baseline="0" dirty="0" err="1" smtClean="0">
                <a:ln>
                  <a:noFill/>
                </a:ln>
                <a:solidFill>
                  <a:srgbClr val="FFFF00"/>
                </a:solidFill>
                <a:effectLst/>
                <a:ea typeface="新宋体" pitchFamily="49" charset="-122"/>
                <a:cs typeface="Times New Roman" pitchFamily="18" charset="0"/>
              </a:rPr>
              <a:t>ve</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[k])  </a:t>
            </a:r>
            <a:r>
              <a:rPr kumimoji="0" lang="en-US" altLang="zh-CN" sz="2000" b="0" i="0" u="none" strike="noStrike" cap="none" normalizeH="0" baseline="0" dirty="0" err="1" smtClean="0">
                <a:ln>
                  <a:noFill/>
                </a:ln>
                <a:solidFill>
                  <a:srgbClr val="FFFF00"/>
                </a:solidFill>
                <a:effectLst/>
                <a:ea typeface="新宋体" pitchFamily="49" charset="-122"/>
                <a:cs typeface="Times New Roman" pitchFamily="18" charset="0"/>
              </a:rPr>
              <a:t>ve</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[k] = </a:t>
            </a:r>
            <a:r>
              <a:rPr kumimoji="0" lang="en-US" altLang="zh-CN" sz="2000" b="0" i="0" u="none" strike="noStrike" cap="none" normalizeH="0" baseline="0" dirty="0" err="1" smtClean="0">
                <a:ln>
                  <a:noFill/>
                </a:ln>
                <a:solidFill>
                  <a:srgbClr val="FFFF00"/>
                </a:solidFill>
                <a:effectLst/>
                <a:ea typeface="新宋体" pitchFamily="49" charset="-122"/>
                <a:cs typeface="Times New Roman" pitchFamily="18" charset="0"/>
              </a:rPr>
              <a:t>ve</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[j]+p-&gt;info;</a:t>
            </a:r>
            <a:endParaRPr kumimoji="0" lang="en-US" altLang="zh-CN" sz="1800" b="0" i="0" u="none" strike="noStrike" cap="none" normalizeH="0" baseline="0" dirty="0" smtClean="0">
              <a:ln>
                <a:noFill/>
              </a:ln>
              <a:solidFill>
                <a:srgbClr val="FFFF00"/>
              </a:solidFill>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    }//for  *(p-&gt;info)=</a:t>
            </a:r>
            <a:r>
              <a:rPr kumimoji="0" lang="en-US" altLang="zh-CN" sz="2000" b="0" i="0" u="none" strike="noStrike" cap="none" normalizeH="0" baseline="0" dirty="0" err="1" smtClean="0">
                <a:ln>
                  <a:noFill/>
                </a:ln>
                <a:solidFill>
                  <a:srgbClr val="FFFF00"/>
                </a:solidFill>
                <a:effectLst/>
                <a:ea typeface="新宋体" pitchFamily="49" charset="-122"/>
                <a:cs typeface="Times New Roman" pitchFamily="18" charset="0"/>
              </a:rPr>
              <a:t>dut</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(&lt;</a:t>
            </a:r>
            <a:r>
              <a:rPr kumimoji="0" lang="en-US" altLang="zh-CN" sz="2000" b="0" i="0" u="none" strike="noStrike" cap="none" normalizeH="0" baseline="0" dirty="0" err="1" smtClean="0">
                <a:ln>
                  <a:noFill/>
                </a:ln>
                <a:solidFill>
                  <a:srgbClr val="FFFF00"/>
                </a:solidFill>
                <a:effectLst/>
                <a:ea typeface="新宋体" pitchFamily="49" charset="-122"/>
                <a:cs typeface="Times New Roman" pitchFamily="18" charset="0"/>
              </a:rPr>
              <a:t>j,k</a:t>
            </a: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&gt;)</a:t>
            </a:r>
            <a:endParaRPr kumimoji="0" lang="en-US" altLang="zh-CN" sz="1800" b="0" i="0" u="none" strike="noStrike" cap="none" normalizeH="0" baseline="0" dirty="0" smtClean="0">
              <a:ln>
                <a:noFill/>
              </a:ln>
              <a:solidFill>
                <a:srgbClr val="FFFF00"/>
              </a:solidFill>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FF00"/>
                </a:solidFill>
                <a:effectLst/>
                <a:ea typeface="新宋体" pitchFamily="49" charset="-122"/>
                <a:cs typeface="Times New Roman" pitchFamily="18" charset="0"/>
              </a:rPr>
              <a:t>  }//while</a:t>
            </a:r>
            <a:endParaRPr kumimoji="0" lang="en-US" altLang="zh-CN" sz="1800" b="0" i="0" u="none" strike="noStrike" cap="none" normalizeH="0" baseline="0" dirty="0" smtClean="0">
              <a:ln>
                <a:noFill/>
              </a:ln>
              <a:solidFill>
                <a:srgbClr val="FFFF00"/>
              </a:solidFill>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effectLst/>
                <a:ea typeface="新宋体" pitchFamily="49" charset="-122"/>
                <a:cs typeface="Times New Roman" pitchFamily="18" charset="0"/>
              </a:rPr>
              <a:t>  if (count&lt;</a:t>
            </a:r>
            <a:r>
              <a:rPr kumimoji="0" lang="en-US" altLang="zh-CN" sz="2000" b="0" i="0" u="none" strike="noStrike" cap="none" normalizeH="0" baseline="0" dirty="0" err="1" smtClean="0">
                <a:ln>
                  <a:noFill/>
                </a:ln>
                <a:effectLst/>
                <a:ea typeface="新宋体" pitchFamily="49" charset="-122"/>
                <a:cs typeface="Times New Roman" pitchFamily="18" charset="0"/>
              </a:rPr>
              <a:t>G.vexnum</a:t>
            </a:r>
            <a:r>
              <a:rPr kumimoji="0" lang="en-US" altLang="zh-CN" sz="2000" b="0" i="0" u="none" strike="noStrike" cap="none" normalizeH="0" baseline="0" dirty="0" smtClean="0">
                <a:ln>
                  <a:noFill/>
                </a:ln>
                <a:effectLst/>
                <a:ea typeface="新宋体" pitchFamily="49" charset="-122"/>
                <a:cs typeface="Times New Roman" pitchFamily="18" charset="0"/>
              </a:rPr>
              <a:t>) return ERROR;  // </a:t>
            </a:r>
            <a:r>
              <a:rPr kumimoji="0" lang="zh-CN" altLang="en-US" sz="2000" b="0" i="0" u="none" strike="noStrike" cap="none" normalizeH="0" baseline="0" dirty="0" smtClean="0">
                <a:ln>
                  <a:noFill/>
                </a:ln>
                <a:effectLst/>
                <a:ea typeface="新宋体" pitchFamily="49" charset="-122"/>
                <a:cs typeface="Times New Roman" pitchFamily="18" charset="0"/>
              </a:rPr>
              <a:t>该有向网有回路</a:t>
            </a:r>
            <a:endParaRPr kumimoji="0" lang="zh-CN" altLang="en-US" sz="1800" b="0" i="0" u="none" strike="noStrike" cap="none" normalizeH="0" baseline="0" dirty="0" smtClean="0">
              <a:ln>
                <a:noFill/>
              </a:ln>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effectLst/>
                <a:ea typeface="新宋体" pitchFamily="49" charset="-122"/>
                <a:cs typeface="Times New Roman" pitchFamily="18" charset="0"/>
              </a:rPr>
              <a:t>  </a:t>
            </a:r>
            <a:r>
              <a:rPr kumimoji="0" lang="en-US" altLang="zh-CN" sz="2000" b="0" i="0" u="none" strike="noStrike" cap="none" normalizeH="0" baseline="0" dirty="0" smtClean="0">
                <a:ln>
                  <a:noFill/>
                </a:ln>
                <a:effectLst/>
                <a:ea typeface="新宋体" pitchFamily="49" charset="-122"/>
                <a:cs typeface="Times New Roman" pitchFamily="18" charset="0"/>
              </a:rPr>
              <a:t>else return OK;</a:t>
            </a:r>
            <a:endParaRPr kumimoji="0" lang="en-US" altLang="zh-CN" sz="1800" b="0" i="0" u="none" strike="noStrike" cap="none" normalizeH="0" baseline="0" dirty="0" smtClean="0">
              <a:ln>
                <a:noFill/>
              </a:ln>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effectLst/>
                <a:ea typeface="新宋体" pitchFamily="49" charset="-122"/>
                <a:cs typeface="Times New Roman" pitchFamily="18" charset="0"/>
              </a:rPr>
              <a:t>} // </a:t>
            </a:r>
            <a:r>
              <a:rPr kumimoji="0" lang="en-US" altLang="zh-CN" sz="2000" b="0" i="0" u="none" strike="noStrike" cap="none" normalizeH="0" baseline="0" dirty="0" err="1" smtClean="0">
                <a:ln>
                  <a:noFill/>
                </a:ln>
                <a:effectLst/>
                <a:ea typeface="新宋体" pitchFamily="49" charset="-122"/>
                <a:cs typeface="Times New Roman" pitchFamily="18" charset="0"/>
              </a:rPr>
              <a:t>TopologicalOrder</a:t>
            </a:r>
            <a:endParaRPr kumimoji="0" lang="en-US" altLang="zh-CN" sz="4800" b="0" i="0" u="none" strike="noStrike" cap="none" normalizeH="0" baseline="0" dirty="0" smtClean="0">
              <a:ln>
                <a:noFill/>
              </a:ln>
              <a:effectLst/>
              <a:ea typeface="宋体" pitchFamily="2" charset="-122"/>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17EA50A-922D-41E6-B4A1-D010480F0D51}" type="slidenum">
              <a:rPr lang="en-US" altLang="zh-CN" smtClean="0"/>
              <a:pPr/>
              <a:t>64</a:t>
            </a:fld>
            <a:endParaRPr lang="en-US" altLang="zh-CN" dirty="0"/>
          </a:p>
        </p:txBody>
      </p:sp>
      <p:sp>
        <p:nvSpPr>
          <p:cNvPr id="5" name="矩形 4"/>
          <p:cNvSpPr/>
          <p:nvPr/>
        </p:nvSpPr>
        <p:spPr>
          <a:xfrm>
            <a:off x="-1" y="117693"/>
            <a:ext cx="8770995" cy="6524863"/>
          </a:xfrm>
          <a:prstGeom prst="rect">
            <a:avLst/>
          </a:prstGeom>
        </p:spPr>
        <p:txBody>
          <a:bodyPr wrap="square">
            <a:spAutoFit/>
          </a:bodyPr>
          <a:lstStyle/>
          <a:p>
            <a:pPr algn="just"/>
            <a:r>
              <a:rPr lang="en-US" altLang="zh-CN" sz="2200" dirty="0" smtClean="0"/>
              <a:t>Status </a:t>
            </a:r>
            <a:r>
              <a:rPr lang="en-US" altLang="zh-CN" sz="2200" dirty="0" err="1" smtClean="0"/>
              <a:t>CriticalPath</a:t>
            </a:r>
            <a:r>
              <a:rPr lang="en-US" altLang="zh-CN" sz="2200" dirty="0" smtClean="0"/>
              <a:t>(</a:t>
            </a:r>
            <a:r>
              <a:rPr lang="en-US" altLang="zh-CN" sz="2200" dirty="0" err="1" smtClean="0"/>
              <a:t>ALGraph</a:t>
            </a:r>
            <a:r>
              <a:rPr lang="en-US" altLang="zh-CN" sz="2200" dirty="0" smtClean="0"/>
              <a:t> G) {  // </a:t>
            </a:r>
            <a:r>
              <a:rPr lang="zh-CN" altLang="en-US" sz="2200" dirty="0" smtClean="0"/>
              <a:t>算法</a:t>
            </a:r>
            <a:r>
              <a:rPr lang="en-US" altLang="zh-CN" sz="2200" dirty="0" smtClean="0"/>
              <a:t>7.14</a:t>
            </a:r>
          </a:p>
          <a:p>
            <a:pPr algn="just"/>
            <a:r>
              <a:rPr lang="en-US" altLang="zh-CN" sz="2200" dirty="0" smtClean="0"/>
              <a:t>  // G</a:t>
            </a:r>
            <a:r>
              <a:rPr lang="zh-CN" altLang="en-US" sz="2200" dirty="0" smtClean="0"/>
              <a:t>为有向网，输出</a:t>
            </a:r>
            <a:r>
              <a:rPr lang="en-US" altLang="zh-CN" sz="2200" dirty="0" smtClean="0"/>
              <a:t>G</a:t>
            </a:r>
            <a:r>
              <a:rPr lang="zh-CN" altLang="en-US" sz="2200" dirty="0" smtClean="0"/>
              <a:t>的各项关键活动。</a:t>
            </a:r>
          </a:p>
          <a:p>
            <a:pPr algn="just"/>
            <a:r>
              <a:rPr lang="en-US" altLang="zh-CN" sz="2200" dirty="0" smtClean="0"/>
              <a:t>  if (!</a:t>
            </a:r>
            <a:r>
              <a:rPr lang="en-US" altLang="zh-CN" sz="2200" dirty="0" err="1" smtClean="0"/>
              <a:t>TopologicalOrder</a:t>
            </a:r>
            <a:r>
              <a:rPr lang="en-US" altLang="zh-CN" sz="2200" dirty="0" smtClean="0"/>
              <a:t>(G, T)) return ERROR;</a:t>
            </a:r>
          </a:p>
          <a:p>
            <a:pPr algn="just"/>
            <a:r>
              <a:rPr lang="en-US" altLang="zh-CN" sz="2200" dirty="0" smtClean="0"/>
              <a:t>  for(a=0; a&lt;</a:t>
            </a:r>
            <a:r>
              <a:rPr lang="en-US" altLang="zh-CN" sz="2200" dirty="0" err="1" smtClean="0"/>
              <a:t>G.vexnum</a:t>
            </a:r>
            <a:r>
              <a:rPr lang="en-US" altLang="zh-CN" sz="2200" dirty="0" smtClean="0"/>
              <a:t>; a++)</a:t>
            </a:r>
          </a:p>
          <a:p>
            <a:pPr algn="just"/>
            <a:r>
              <a:rPr lang="en-US" altLang="zh-CN" sz="2200" dirty="0" smtClean="0"/>
              <a:t>    </a:t>
            </a:r>
            <a:r>
              <a:rPr lang="en-US" altLang="zh-CN" sz="2200" dirty="0" err="1" smtClean="0">
                <a:solidFill>
                  <a:srgbClr val="FFFF00"/>
                </a:solidFill>
              </a:rPr>
              <a:t>vl</a:t>
            </a:r>
            <a:r>
              <a:rPr lang="en-US" altLang="zh-CN" sz="2200" dirty="0" smtClean="0">
                <a:solidFill>
                  <a:srgbClr val="FFFF00"/>
                </a:solidFill>
              </a:rPr>
              <a:t>[a] = </a:t>
            </a:r>
            <a:r>
              <a:rPr lang="en-US" altLang="zh-CN" sz="2200" dirty="0" err="1" smtClean="0">
                <a:solidFill>
                  <a:srgbClr val="FFFF00"/>
                </a:solidFill>
              </a:rPr>
              <a:t>ve</a:t>
            </a:r>
            <a:r>
              <a:rPr lang="en-US" altLang="zh-CN" sz="2200" dirty="0" smtClean="0">
                <a:solidFill>
                  <a:srgbClr val="FFFF00"/>
                </a:solidFill>
              </a:rPr>
              <a:t>[G.vexnum-1]; </a:t>
            </a:r>
            <a:r>
              <a:rPr lang="en-US" altLang="zh-CN" sz="2200" dirty="0" smtClean="0"/>
              <a:t>   // </a:t>
            </a:r>
            <a:r>
              <a:rPr lang="zh-CN" altLang="en-US" sz="2200" dirty="0" smtClean="0"/>
              <a:t>初始化顶点事件的最迟发生时间</a:t>
            </a:r>
          </a:p>
          <a:p>
            <a:pPr algn="just"/>
            <a:r>
              <a:rPr lang="zh-CN" altLang="en-US" sz="2200" dirty="0" smtClean="0">
                <a:solidFill>
                  <a:srgbClr val="FFFF00"/>
                </a:solidFill>
              </a:rPr>
              <a:t>  </a:t>
            </a:r>
            <a:r>
              <a:rPr lang="en-US" altLang="zh-CN" sz="2200" dirty="0" smtClean="0">
                <a:solidFill>
                  <a:srgbClr val="FFFF00"/>
                </a:solidFill>
              </a:rPr>
              <a:t>while (!</a:t>
            </a:r>
            <a:r>
              <a:rPr lang="en-US" altLang="zh-CN" sz="2200" dirty="0" err="1" smtClean="0">
                <a:solidFill>
                  <a:srgbClr val="FFFF00"/>
                </a:solidFill>
              </a:rPr>
              <a:t>StackEmpty</a:t>
            </a:r>
            <a:r>
              <a:rPr lang="en-US" altLang="zh-CN" sz="2200" dirty="0" smtClean="0">
                <a:solidFill>
                  <a:srgbClr val="FFFF00"/>
                </a:solidFill>
              </a:rPr>
              <a:t>(T))       // </a:t>
            </a:r>
            <a:r>
              <a:rPr lang="zh-CN" altLang="en-US" sz="2200" dirty="0" smtClean="0">
                <a:solidFill>
                  <a:srgbClr val="FFFF00"/>
                </a:solidFill>
              </a:rPr>
              <a:t>按拓扑逆序求各顶点的</a:t>
            </a:r>
            <a:r>
              <a:rPr lang="en-US" altLang="zh-CN" sz="2200" dirty="0" err="1" smtClean="0">
                <a:solidFill>
                  <a:srgbClr val="FFFF00"/>
                </a:solidFill>
              </a:rPr>
              <a:t>vl</a:t>
            </a:r>
            <a:r>
              <a:rPr lang="zh-CN" altLang="en-US" sz="2200" dirty="0" smtClean="0">
                <a:solidFill>
                  <a:srgbClr val="FFFF00"/>
                </a:solidFill>
              </a:rPr>
              <a:t>值</a:t>
            </a:r>
          </a:p>
          <a:p>
            <a:pPr algn="just"/>
            <a:r>
              <a:rPr lang="zh-CN" altLang="en-US" sz="2200" dirty="0" smtClean="0">
                <a:solidFill>
                  <a:srgbClr val="FFFF00"/>
                </a:solidFill>
              </a:rPr>
              <a:t>    </a:t>
            </a:r>
            <a:r>
              <a:rPr lang="en-US" altLang="zh-CN" sz="2200" dirty="0" smtClean="0">
                <a:solidFill>
                  <a:srgbClr val="FFFF00"/>
                </a:solidFill>
              </a:rPr>
              <a:t>for (Pop(T, j), p=</a:t>
            </a:r>
            <a:r>
              <a:rPr lang="en-US" altLang="zh-CN" sz="2200" dirty="0" err="1" smtClean="0">
                <a:solidFill>
                  <a:srgbClr val="FFFF00"/>
                </a:solidFill>
              </a:rPr>
              <a:t>G.vertices</a:t>
            </a:r>
            <a:r>
              <a:rPr lang="en-US" altLang="zh-CN" sz="2200" dirty="0" smtClean="0">
                <a:solidFill>
                  <a:srgbClr val="FFFF00"/>
                </a:solidFill>
              </a:rPr>
              <a:t>[j].</a:t>
            </a:r>
            <a:r>
              <a:rPr lang="en-US" altLang="zh-CN" sz="2200" dirty="0" err="1" smtClean="0">
                <a:solidFill>
                  <a:srgbClr val="FFFF00"/>
                </a:solidFill>
              </a:rPr>
              <a:t>firstarc</a:t>
            </a:r>
            <a:r>
              <a:rPr lang="en-US" altLang="zh-CN" sz="2200" dirty="0" smtClean="0">
                <a:solidFill>
                  <a:srgbClr val="FFFF00"/>
                </a:solidFill>
              </a:rPr>
              <a:t>;  p;  p=p-&gt;</a:t>
            </a:r>
            <a:r>
              <a:rPr lang="en-US" altLang="zh-CN" sz="2200" dirty="0" err="1" smtClean="0">
                <a:solidFill>
                  <a:srgbClr val="FFFF00"/>
                </a:solidFill>
              </a:rPr>
              <a:t>nextarc</a:t>
            </a:r>
            <a:r>
              <a:rPr lang="en-US" altLang="zh-CN" sz="2200" dirty="0" smtClean="0">
                <a:solidFill>
                  <a:srgbClr val="FFFF00"/>
                </a:solidFill>
              </a:rPr>
              <a:t>) {</a:t>
            </a:r>
          </a:p>
          <a:p>
            <a:pPr algn="just"/>
            <a:r>
              <a:rPr lang="en-US" altLang="zh-CN" sz="2200" dirty="0" smtClean="0">
                <a:solidFill>
                  <a:srgbClr val="FFFF00"/>
                </a:solidFill>
              </a:rPr>
              <a:t>      k=p-&gt;</a:t>
            </a:r>
            <a:r>
              <a:rPr lang="en-US" altLang="zh-CN" sz="2200" dirty="0" err="1" smtClean="0">
                <a:solidFill>
                  <a:srgbClr val="FFFF00"/>
                </a:solidFill>
              </a:rPr>
              <a:t>adjvex</a:t>
            </a:r>
            <a:r>
              <a:rPr lang="en-US" altLang="zh-CN" sz="2200" dirty="0" smtClean="0">
                <a:solidFill>
                  <a:srgbClr val="FFFF00"/>
                </a:solidFill>
              </a:rPr>
              <a:t>;  </a:t>
            </a:r>
            <a:r>
              <a:rPr lang="en-US" altLang="zh-CN" sz="2200" dirty="0" err="1" smtClean="0">
                <a:solidFill>
                  <a:srgbClr val="FFFF00"/>
                </a:solidFill>
              </a:rPr>
              <a:t>dut</a:t>
            </a:r>
            <a:r>
              <a:rPr lang="en-US" altLang="zh-CN" sz="2200" dirty="0" smtClean="0">
                <a:solidFill>
                  <a:srgbClr val="FFFF00"/>
                </a:solidFill>
              </a:rPr>
              <a:t>=p-&gt;info;     //</a:t>
            </a:r>
            <a:r>
              <a:rPr lang="en-US" altLang="zh-CN" sz="2200" dirty="0" err="1" smtClean="0">
                <a:solidFill>
                  <a:srgbClr val="FFFF00"/>
                </a:solidFill>
              </a:rPr>
              <a:t>dut</a:t>
            </a:r>
            <a:r>
              <a:rPr lang="en-US" altLang="zh-CN" sz="2200" dirty="0" smtClean="0">
                <a:solidFill>
                  <a:srgbClr val="FFFF00"/>
                </a:solidFill>
              </a:rPr>
              <a:t>&lt;</a:t>
            </a:r>
            <a:r>
              <a:rPr lang="en-US" altLang="zh-CN" sz="2200" dirty="0" err="1" smtClean="0">
                <a:solidFill>
                  <a:srgbClr val="FFFF00"/>
                </a:solidFill>
              </a:rPr>
              <a:t>j,k</a:t>
            </a:r>
            <a:r>
              <a:rPr lang="en-US" altLang="zh-CN" sz="2200" dirty="0" smtClean="0">
                <a:solidFill>
                  <a:srgbClr val="FFFF00"/>
                </a:solidFill>
              </a:rPr>
              <a:t>&gt;</a:t>
            </a:r>
          </a:p>
          <a:p>
            <a:pPr algn="just"/>
            <a:r>
              <a:rPr lang="en-US" altLang="zh-CN" sz="2200" dirty="0" smtClean="0">
                <a:solidFill>
                  <a:srgbClr val="FFFF00"/>
                </a:solidFill>
              </a:rPr>
              <a:t>      if (</a:t>
            </a:r>
            <a:r>
              <a:rPr lang="en-US" altLang="zh-CN" sz="2200" dirty="0" err="1" smtClean="0">
                <a:solidFill>
                  <a:srgbClr val="FFFF00"/>
                </a:solidFill>
              </a:rPr>
              <a:t>vl</a:t>
            </a:r>
            <a:r>
              <a:rPr lang="en-US" altLang="zh-CN" sz="2200" dirty="0" smtClean="0">
                <a:solidFill>
                  <a:srgbClr val="FFFF00"/>
                </a:solidFill>
              </a:rPr>
              <a:t>[k]-</a:t>
            </a:r>
            <a:r>
              <a:rPr lang="en-US" altLang="zh-CN" sz="2200" dirty="0" err="1" smtClean="0">
                <a:solidFill>
                  <a:srgbClr val="FFFF00"/>
                </a:solidFill>
              </a:rPr>
              <a:t>dut</a:t>
            </a:r>
            <a:r>
              <a:rPr lang="en-US" altLang="zh-CN" sz="2200" dirty="0" smtClean="0">
                <a:solidFill>
                  <a:srgbClr val="FFFF00"/>
                </a:solidFill>
              </a:rPr>
              <a:t> &lt; </a:t>
            </a:r>
            <a:r>
              <a:rPr lang="en-US" altLang="zh-CN" sz="2200" dirty="0" err="1" smtClean="0">
                <a:solidFill>
                  <a:srgbClr val="FFFF00"/>
                </a:solidFill>
              </a:rPr>
              <a:t>vl</a:t>
            </a:r>
            <a:r>
              <a:rPr lang="en-US" altLang="zh-CN" sz="2200" dirty="0" smtClean="0">
                <a:solidFill>
                  <a:srgbClr val="FFFF00"/>
                </a:solidFill>
              </a:rPr>
              <a:t>[j]) </a:t>
            </a:r>
            <a:r>
              <a:rPr lang="en-US" altLang="zh-CN" sz="2200" dirty="0" err="1" smtClean="0">
                <a:solidFill>
                  <a:srgbClr val="FFFF00"/>
                </a:solidFill>
              </a:rPr>
              <a:t>vl</a:t>
            </a:r>
            <a:r>
              <a:rPr lang="en-US" altLang="zh-CN" sz="2200" dirty="0" smtClean="0">
                <a:solidFill>
                  <a:srgbClr val="FFFF00"/>
                </a:solidFill>
              </a:rPr>
              <a:t>[j] = </a:t>
            </a:r>
            <a:r>
              <a:rPr lang="en-US" altLang="zh-CN" sz="2200" dirty="0" err="1" smtClean="0">
                <a:solidFill>
                  <a:srgbClr val="FFFF00"/>
                </a:solidFill>
              </a:rPr>
              <a:t>vl</a:t>
            </a:r>
            <a:r>
              <a:rPr lang="en-US" altLang="zh-CN" sz="2200" dirty="0" smtClean="0">
                <a:solidFill>
                  <a:srgbClr val="FFFF00"/>
                </a:solidFill>
              </a:rPr>
              <a:t>[k]-</a:t>
            </a:r>
            <a:r>
              <a:rPr lang="en-US" altLang="zh-CN" sz="2200" dirty="0" err="1" smtClean="0">
                <a:solidFill>
                  <a:srgbClr val="FFFF00"/>
                </a:solidFill>
              </a:rPr>
              <a:t>dut</a:t>
            </a:r>
            <a:r>
              <a:rPr lang="en-US" altLang="zh-CN" sz="2200" dirty="0" smtClean="0">
                <a:solidFill>
                  <a:srgbClr val="FFFF00"/>
                </a:solidFill>
              </a:rPr>
              <a:t>;</a:t>
            </a:r>
          </a:p>
          <a:p>
            <a:pPr algn="just"/>
            <a:r>
              <a:rPr lang="en-US" altLang="zh-CN" sz="2200" dirty="0" smtClean="0">
                <a:solidFill>
                  <a:srgbClr val="FFFF00"/>
                </a:solidFill>
              </a:rPr>
              <a:t>    }</a:t>
            </a:r>
          </a:p>
          <a:p>
            <a:pPr algn="just"/>
            <a:r>
              <a:rPr lang="en-US" altLang="zh-CN" sz="2200" dirty="0" smtClean="0"/>
              <a:t>  </a:t>
            </a:r>
            <a:r>
              <a:rPr lang="en-US" altLang="zh-CN" sz="2200" dirty="0" smtClean="0">
                <a:solidFill>
                  <a:srgbClr val="04FC0A"/>
                </a:solidFill>
              </a:rPr>
              <a:t>for (j=0; j&lt;</a:t>
            </a:r>
            <a:r>
              <a:rPr lang="en-US" altLang="zh-CN" sz="2200" dirty="0" err="1" smtClean="0">
                <a:solidFill>
                  <a:srgbClr val="04FC0A"/>
                </a:solidFill>
              </a:rPr>
              <a:t>G.vexnum</a:t>
            </a:r>
            <a:r>
              <a:rPr lang="en-US" altLang="zh-CN" sz="2200" dirty="0" smtClean="0">
                <a:solidFill>
                  <a:srgbClr val="04FC0A"/>
                </a:solidFill>
              </a:rPr>
              <a:t>; ++j)            // </a:t>
            </a:r>
            <a:r>
              <a:rPr lang="zh-CN" altLang="en-US" sz="2200" dirty="0" smtClean="0">
                <a:solidFill>
                  <a:srgbClr val="04FC0A"/>
                </a:solidFill>
              </a:rPr>
              <a:t>求</a:t>
            </a:r>
            <a:r>
              <a:rPr lang="en-US" altLang="zh-CN" sz="2200" dirty="0" err="1" smtClean="0">
                <a:solidFill>
                  <a:srgbClr val="04FC0A"/>
                </a:solidFill>
              </a:rPr>
              <a:t>ee,el</a:t>
            </a:r>
            <a:r>
              <a:rPr lang="zh-CN" altLang="en-US" sz="2200" dirty="0" smtClean="0">
                <a:solidFill>
                  <a:srgbClr val="04FC0A"/>
                </a:solidFill>
              </a:rPr>
              <a:t>和关键活动</a:t>
            </a:r>
          </a:p>
          <a:p>
            <a:pPr algn="just"/>
            <a:r>
              <a:rPr lang="zh-CN" altLang="en-US" sz="2200" dirty="0" smtClean="0">
                <a:solidFill>
                  <a:srgbClr val="04FC0A"/>
                </a:solidFill>
              </a:rPr>
              <a:t>    </a:t>
            </a:r>
            <a:r>
              <a:rPr lang="en-US" altLang="zh-CN" sz="2200" dirty="0" smtClean="0">
                <a:solidFill>
                  <a:srgbClr val="04FC0A"/>
                </a:solidFill>
              </a:rPr>
              <a:t>for (p=</a:t>
            </a:r>
            <a:r>
              <a:rPr lang="en-US" altLang="zh-CN" sz="2200" dirty="0" err="1" smtClean="0">
                <a:solidFill>
                  <a:srgbClr val="04FC0A"/>
                </a:solidFill>
              </a:rPr>
              <a:t>G.vertices</a:t>
            </a:r>
            <a:r>
              <a:rPr lang="en-US" altLang="zh-CN" sz="2200" dirty="0" smtClean="0">
                <a:solidFill>
                  <a:srgbClr val="04FC0A"/>
                </a:solidFill>
              </a:rPr>
              <a:t>[j].</a:t>
            </a:r>
            <a:r>
              <a:rPr lang="en-US" altLang="zh-CN" sz="2200" dirty="0" err="1" smtClean="0">
                <a:solidFill>
                  <a:srgbClr val="04FC0A"/>
                </a:solidFill>
              </a:rPr>
              <a:t>firstarc</a:t>
            </a:r>
            <a:r>
              <a:rPr lang="en-US" altLang="zh-CN" sz="2200" dirty="0" smtClean="0">
                <a:solidFill>
                  <a:srgbClr val="04FC0A"/>
                </a:solidFill>
              </a:rPr>
              <a:t>;  p;  p=p-&gt;</a:t>
            </a:r>
            <a:r>
              <a:rPr lang="en-US" altLang="zh-CN" sz="2200" dirty="0" err="1" smtClean="0">
                <a:solidFill>
                  <a:srgbClr val="04FC0A"/>
                </a:solidFill>
              </a:rPr>
              <a:t>nextarc</a:t>
            </a:r>
            <a:r>
              <a:rPr lang="en-US" altLang="zh-CN" sz="2200" dirty="0" smtClean="0">
                <a:solidFill>
                  <a:srgbClr val="04FC0A"/>
                </a:solidFill>
              </a:rPr>
              <a:t>) {</a:t>
            </a:r>
          </a:p>
          <a:p>
            <a:pPr algn="just"/>
            <a:r>
              <a:rPr lang="en-US" altLang="zh-CN" sz="2200" dirty="0" smtClean="0">
                <a:solidFill>
                  <a:srgbClr val="04FC0A"/>
                </a:solidFill>
              </a:rPr>
              <a:t>      k=p-&gt;</a:t>
            </a:r>
            <a:r>
              <a:rPr lang="en-US" altLang="zh-CN" sz="2200" dirty="0" err="1" smtClean="0">
                <a:solidFill>
                  <a:srgbClr val="04FC0A"/>
                </a:solidFill>
              </a:rPr>
              <a:t>adjvex;dut</a:t>
            </a:r>
            <a:r>
              <a:rPr lang="en-US" altLang="zh-CN" sz="2200" dirty="0" smtClean="0">
                <a:solidFill>
                  <a:srgbClr val="04FC0A"/>
                </a:solidFill>
              </a:rPr>
              <a:t>=p-&gt;info;   </a:t>
            </a:r>
          </a:p>
          <a:p>
            <a:pPr algn="just"/>
            <a:r>
              <a:rPr lang="en-US" altLang="zh-CN" sz="2200" dirty="0" smtClean="0">
                <a:solidFill>
                  <a:srgbClr val="04FC0A"/>
                </a:solidFill>
              </a:rPr>
              <a:t>      </a:t>
            </a:r>
            <a:r>
              <a:rPr lang="en-US" altLang="zh-CN" sz="2200" dirty="0" err="1" smtClean="0">
                <a:solidFill>
                  <a:srgbClr val="04FC0A"/>
                </a:solidFill>
              </a:rPr>
              <a:t>ee</a:t>
            </a:r>
            <a:r>
              <a:rPr lang="en-US" altLang="zh-CN" sz="2200" dirty="0" smtClean="0">
                <a:solidFill>
                  <a:srgbClr val="04FC0A"/>
                </a:solidFill>
              </a:rPr>
              <a:t> = </a:t>
            </a:r>
            <a:r>
              <a:rPr lang="en-US" altLang="zh-CN" sz="2200" dirty="0" err="1" smtClean="0">
                <a:solidFill>
                  <a:srgbClr val="04FC0A"/>
                </a:solidFill>
              </a:rPr>
              <a:t>ve</a:t>
            </a:r>
            <a:r>
              <a:rPr lang="en-US" altLang="zh-CN" sz="2200" dirty="0" smtClean="0">
                <a:solidFill>
                  <a:srgbClr val="04FC0A"/>
                </a:solidFill>
              </a:rPr>
              <a:t>[j];  el = </a:t>
            </a:r>
            <a:r>
              <a:rPr lang="en-US" altLang="zh-CN" sz="2200" dirty="0" err="1" smtClean="0">
                <a:solidFill>
                  <a:srgbClr val="04FC0A"/>
                </a:solidFill>
              </a:rPr>
              <a:t>vl</a:t>
            </a:r>
            <a:r>
              <a:rPr lang="en-US" altLang="zh-CN" sz="2200" dirty="0" smtClean="0">
                <a:solidFill>
                  <a:srgbClr val="04FC0A"/>
                </a:solidFill>
              </a:rPr>
              <a:t>[k]-</a:t>
            </a:r>
            <a:r>
              <a:rPr lang="en-US" altLang="zh-CN" sz="2200" dirty="0" err="1" smtClean="0">
                <a:solidFill>
                  <a:srgbClr val="04FC0A"/>
                </a:solidFill>
              </a:rPr>
              <a:t>dut</a:t>
            </a:r>
            <a:r>
              <a:rPr lang="en-US" altLang="zh-CN" sz="2200" dirty="0" smtClean="0">
                <a:solidFill>
                  <a:srgbClr val="04FC0A"/>
                </a:solidFill>
              </a:rPr>
              <a:t>;</a:t>
            </a:r>
          </a:p>
          <a:p>
            <a:pPr algn="just"/>
            <a:r>
              <a:rPr lang="en-US" altLang="zh-CN" sz="2200" dirty="0" smtClean="0">
                <a:solidFill>
                  <a:srgbClr val="04FC0A"/>
                </a:solidFill>
              </a:rPr>
              <a:t>      tag = (</a:t>
            </a:r>
            <a:r>
              <a:rPr lang="en-US" altLang="zh-CN" sz="2200" dirty="0" err="1" smtClean="0">
                <a:solidFill>
                  <a:srgbClr val="04FC0A"/>
                </a:solidFill>
              </a:rPr>
              <a:t>ee</a:t>
            </a:r>
            <a:r>
              <a:rPr lang="en-US" altLang="zh-CN" sz="2200" dirty="0" smtClean="0">
                <a:solidFill>
                  <a:srgbClr val="04FC0A"/>
                </a:solidFill>
              </a:rPr>
              <a:t>==el) ? '*' : ' ';</a:t>
            </a:r>
          </a:p>
          <a:p>
            <a:pPr algn="just"/>
            <a:r>
              <a:rPr lang="en-US" altLang="zh-CN" sz="2200" dirty="0" smtClean="0">
                <a:solidFill>
                  <a:srgbClr val="04FC0A"/>
                </a:solidFill>
              </a:rPr>
              <a:t>      </a:t>
            </a:r>
            <a:r>
              <a:rPr lang="en-US" altLang="zh-CN" sz="2200" dirty="0" err="1" smtClean="0">
                <a:solidFill>
                  <a:srgbClr val="04FC0A"/>
                </a:solidFill>
              </a:rPr>
              <a:t>printf</a:t>
            </a:r>
            <a:r>
              <a:rPr lang="en-US" altLang="zh-CN" sz="2200" dirty="0" smtClean="0">
                <a:solidFill>
                  <a:srgbClr val="04FC0A"/>
                </a:solidFill>
              </a:rPr>
              <a:t>(j, k, </a:t>
            </a:r>
            <a:r>
              <a:rPr lang="en-US" altLang="zh-CN" sz="2200" dirty="0" err="1" smtClean="0">
                <a:solidFill>
                  <a:srgbClr val="04FC0A"/>
                </a:solidFill>
              </a:rPr>
              <a:t>dut</a:t>
            </a:r>
            <a:r>
              <a:rPr lang="en-US" altLang="zh-CN" sz="2200" dirty="0" smtClean="0">
                <a:solidFill>
                  <a:srgbClr val="04FC0A"/>
                </a:solidFill>
              </a:rPr>
              <a:t>, </a:t>
            </a:r>
            <a:r>
              <a:rPr lang="en-US" altLang="zh-CN" sz="2200" dirty="0" err="1" smtClean="0">
                <a:solidFill>
                  <a:srgbClr val="04FC0A"/>
                </a:solidFill>
              </a:rPr>
              <a:t>ee</a:t>
            </a:r>
            <a:r>
              <a:rPr lang="en-US" altLang="zh-CN" sz="2200" dirty="0" smtClean="0">
                <a:solidFill>
                  <a:srgbClr val="04FC0A"/>
                </a:solidFill>
              </a:rPr>
              <a:t>, el, tag);   // </a:t>
            </a:r>
            <a:r>
              <a:rPr lang="zh-CN" altLang="en-US" sz="2200" dirty="0" smtClean="0">
                <a:solidFill>
                  <a:srgbClr val="04FC0A"/>
                </a:solidFill>
              </a:rPr>
              <a:t>输出关键活动</a:t>
            </a:r>
          </a:p>
          <a:p>
            <a:pPr algn="just"/>
            <a:r>
              <a:rPr lang="zh-CN" altLang="en-US" sz="2200" dirty="0" smtClean="0">
                <a:solidFill>
                  <a:srgbClr val="04FC0A"/>
                </a:solidFill>
              </a:rPr>
              <a:t>    </a:t>
            </a:r>
            <a:r>
              <a:rPr lang="en-US" altLang="zh-CN" sz="2200" dirty="0" smtClean="0">
                <a:solidFill>
                  <a:srgbClr val="04FC0A"/>
                </a:solidFill>
              </a:rPr>
              <a:t>}</a:t>
            </a:r>
          </a:p>
          <a:p>
            <a:pPr algn="just"/>
            <a:r>
              <a:rPr lang="en-US" altLang="zh-CN" sz="2200" dirty="0" smtClean="0"/>
              <a:t>  return OK;</a:t>
            </a:r>
          </a:p>
          <a:p>
            <a:pPr algn="just"/>
            <a:r>
              <a:rPr lang="en-US" altLang="zh-CN" sz="2200" dirty="0" smtClean="0"/>
              <a:t>} // </a:t>
            </a:r>
            <a:r>
              <a:rPr lang="en-US" altLang="zh-CN" sz="2200" dirty="0" err="1" smtClean="0"/>
              <a:t>CriticalPath</a:t>
            </a:r>
            <a:endParaRPr lang="zh-CN" altLang="en-US" sz="2200" dirty="0"/>
          </a:p>
        </p:txBody>
      </p:sp>
    </p:spTree>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482544" y="69804"/>
            <a:ext cx="8229600" cy="847725"/>
          </a:xfrm>
        </p:spPr>
        <p:txBody>
          <a:bodyPr/>
          <a:lstStyle/>
          <a:p>
            <a:pPr algn="ctr"/>
            <a:r>
              <a:rPr lang="en-US" altLang="zh-CN" sz="4000" dirty="0" smtClean="0">
                <a:latin typeface="华文新魏" pitchFamily="2" charset="-122"/>
                <a:ea typeface="华文新魏" pitchFamily="2" charset="-122"/>
              </a:rPr>
              <a:t>7.6 </a:t>
            </a:r>
            <a:r>
              <a:rPr lang="zh-CN" altLang="en-US" sz="4000" dirty="0" smtClean="0">
                <a:latin typeface="华文新魏" pitchFamily="2" charset="-122"/>
                <a:ea typeface="华文新魏" pitchFamily="2" charset="-122"/>
              </a:rPr>
              <a:t>最</a:t>
            </a:r>
            <a:r>
              <a:rPr lang="zh-CN" altLang="en-US" sz="4000" dirty="0">
                <a:latin typeface="华文新魏" pitchFamily="2" charset="-122"/>
                <a:ea typeface="华文新魏" pitchFamily="2" charset="-122"/>
              </a:rPr>
              <a:t>短路径 </a:t>
            </a:r>
            <a:r>
              <a:rPr lang="en-US" altLang="zh-CN" sz="4000" dirty="0">
                <a:latin typeface="华文新魏" pitchFamily="2" charset="-122"/>
                <a:ea typeface="华文新魏" pitchFamily="2" charset="-122"/>
              </a:rPr>
              <a:t>(Shortest Path)</a:t>
            </a:r>
          </a:p>
        </p:txBody>
      </p:sp>
      <p:sp>
        <p:nvSpPr>
          <p:cNvPr id="406531" name="Rectangle 3"/>
          <p:cNvSpPr>
            <a:spLocks noGrp="1" noChangeArrowheads="1"/>
          </p:cNvSpPr>
          <p:nvPr>
            <p:ph idx="1"/>
          </p:nvPr>
        </p:nvSpPr>
        <p:spPr>
          <a:xfrm>
            <a:off x="336492" y="989019"/>
            <a:ext cx="8471016" cy="5507073"/>
          </a:xfrm>
        </p:spPr>
        <p:txBody>
          <a:bodyPr>
            <a:normAutofit lnSpcReduction="10000"/>
          </a:bodyPr>
          <a:lstStyle/>
          <a:p>
            <a:pPr marL="0" indent="0">
              <a:lnSpc>
                <a:spcPct val="110000"/>
              </a:lnSpc>
              <a:buNone/>
            </a:pPr>
            <a:r>
              <a:rPr lang="zh-CN" altLang="en-US" sz="2800" b="1" dirty="0" smtClean="0">
                <a:latin typeface="宋体" charset="-122"/>
                <a:ea typeface="仿宋_GB2312"/>
              </a:rPr>
              <a:t>若用带权图表示交通网</a:t>
            </a:r>
            <a:r>
              <a:rPr lang="zh-CN" altLang="en-US" sz="2800" b="1" dirty="0" smtClean="0">
                <a:ea typeface="仿宋_GB2312"/>
              </a:rPr>
              <a:t>，图中顶点表示地点，边代表两地之间有直接道路，边上的权值表示路程</a:t>
            </a:r>
            <a:r>
              <a:rPr lang="en-US" altLang="zh-CN" sz="2800" b="1" dirty="0" smtClean="0">
                <a:ea typeface="仿宋_GB2312"/>
              </a:rPr>
              <a:t>(</a:t>
            </a:r>
            <a:r>
              <a:rPr lang="zh-CN" altLang="en-US" sz="2800" b="1" dirty="0" smtClean="0">
                <a:ea typeface="仿宋_GB2312"/>
              </a:rPr>
              <a:t>或所花费用或时间</a:t>
            </a:r>
            <a:r>
              <a:rPr lang="en-US" altLang="zh-CN" sz="2800" b="1" dirty="0" smtClean="0">
                <a:ea typeface="仿宋_GB2312"/>
              </a:rPr>
              <a:t>) </a:t>
            </a:r>
            <a:r>
              <a:rPr lang="zh-CN" altLang="en-US" sz="2800" b="1" dirty="0" smtClean="0">
                <a:latin typeface="宋体" charset="-122"/>
                <a:ea typeface="仿宋_GB2312"/>
              </a:rPr>
              <a:t>。从一个地方到另一个地方的路径长度表示该路径上各边的权值之和。</a:t>
            </a:r>
            <a:r>
              <a:rPr lang="zh-CN" altLang="en-US" sz="2800" b="1" dirty="0" smtClean="0">
                <a:ea typeface="仿宋_GB2312"/>
              </a:rPr>
              <a:t>问题</a:t>
            </a:r>
            <a:r>
              <a:rPr lang="zh-CN" altLang="en-US" sz="2800" b="1" dirty="0" smtClean="0">
                <a:latin typeface="宋体" charset="-122"/>
                <a:ea typeface="仿宋_GB2312"/>
              </a:rPr>
              <a:t>：</a:t>
            </a:r>
          </a:p>
          <a:p>
            <a:pPr marL="533400" lvl="1" indent="0">
              <a:lnSpc>
                <a:spcPct val="110000"/>
              </a:lnSpc>
              <a:buNone/>
            </a:pPr>
            <a:r>
              <a:rPr lang="zh-CN" altLang="en-US" b="1" dirty="0" smtClean="0">
                <a:ea typeface="仿宋_GB2312"/>
              </a:rPr>
              <a:t>◆</a:t>
            </a:r>
            <a:r>
              <a:rPr lang="zh-CN" altLang="en-US" b="1" dirty="0" smtClean="0">
                <a:latin typeface="宋体" charset="-122"/>
                <a:ea typeface="仿宋_GB2312"/>
                <a:cs typeface="Arial Unicode MS" pitchFamily="34" charset="-122"/>
              </a:rPr>
              <a:t> </a:t>
            </a:r>
            <a:r>
              <a:rPr lang="zh-CN" altLang="en-US" b="1" dirty="0" smtClean="0">
                <a:ea typeface="仿宋_GB2312"/>
              </a:rPr>
              <a:t>两地之间是否有通路</a:t>
            </a:r>
            <a:r>
              <a:rPr lang="en-US" altLang="zh-CN" b="1" dirty="0" smtClean="0">
                <a:ea typeface="仿宋_GB2312"/>
              </a:rPr>
              <a:t>?</a:t>
            </a:r>
          </a:p>
          <a:p>
            <a:pPr marL="533400" lvl="1" indent="0">
              <a:lnSpc>
                <a:spcPct val="110000"/>
              </a:lnSpc>
              <a:buNone/>
            </a:pPr>
            <a:r>
              <a:rPr lang="en-US" altLang="zh-CN" b="1" dirty="0" smtClean="0">
                <a:ea typeface="仿宋_GB2312"/>
              </a:rPr>
              <a:t>◆</a:t>
            </a:r>
            <a:r>
              <a:rPr lang="en-US" altLang="zh-CN" b="1" dirty="0" smtClean="0">
                <a:latin typeface="宋体" charset="-122"/>
                <a:ea typeface="仿宋_GB2312"/>
                <a:cs typeface="Arial Unicode MS" pitchFamily="34" charset="-122"/>
              </a:rPr>
              <a:t> </a:t>
            </a:r>
            <a:r>
              <a:rPr lang="zh-CN" altLang="en-US" b="1" dirty="0" smtClean="0">
                <a:latin typeface="宋体" charset="-122"/>
                <a:ea typeface="仿宋_GB2312"/>
              </a:rPr>
              <a:t>在有多条通路的情况下</a:t>
            </a:r>
            <a:r>
              <a:rPr lang="zh-CN" altLang="en-US" b="1" dirty="0" smtClean="0">
                <a:ea typeface="仿宋_GB2312"/>
              </a:rPr>
              <a:t>，哪条最短</a:t>
            </a:r>
            <a:r>
              <a:rPr lang="en-US" altLang="zh-CN" b="1" dirty="0" smtClean="0">
                <a:ea typeface="仿宋_GB2312"/>
              </a:rPr>
              <a:t>?</a:t>
            </a:r>
          </a:p>
          <a:p>
            <a:pPr marL="0" indent="0">
              <a:lnSpc>
                <a:spcPct val="110000"/>
              </a:lnSpc>
              <a:buNone/>
            </a:pPr>
            <a:r>
              <a:rPr lang="zh-CN" altLang="en-US" sz="2800" b="1" dirty="0" smtClean="0">
                <a:ea typeface="仿宋_GB2312"/>
              </a:rPr>
              <a:t>    考虑到交通网的有向性，直接讨论的是带权有向图的最短路径问题，但解决问题的算法也适用于无向图</a:t>
            </a:r>
            <a:r>
              <a:rPr lang="zh-CN" altLang="en-US" sz="2800" b="1" dirty="0" smtClean="0">
                <a:latin typeface="宋体" charset="-122"/>
                <a:ea typeface="仿宋_GB2312"/>
              </a:rPr>
              <a:t>。</a:t>
            </a:r>
          </a:p>
          <a:p>
            <a:pPr marL="0" indent="0">
              <a:lnSpc>
                <a:spcPct val="110000"/>
              </a:lnSpc>
              <a:buNone/>
            </a:pPr>
            <a:r>
              <a:rPr lang="zh-CN" altLang="en-US" sz="2800" b="1" dirty="0" smtClean="0">
                <a:latin typeface="宋体" charset="-122"/>
                <a:ea typeface="仿宋_GB2312"/>
              </a:rPr>
              <a:t>    将一个路径的起始顶点称为源点</a:t>
            </a:r>
            <a:r>
              <a:rPr lang="zh-CN" altLang="en-US" sz="2800" b="1" dirty="0" smtClean="0">
                <a:ea typeface="仿宋_GB2312"/>
              </a:rPr>
              <a:t>，最后一个</a:t>
            </a:r>
            <a:r>
              <a:rPr lang="zh-CN" altLang="en-US" sz="2800" b="1" dirty="0" smtClean="0">
                <a:latin typeface="宋体" charset="-122"/>
                <a:ea typeface="仿宋_GB2312"/>
              </a:rPr>
              <a:t>顶点称为终点。</a:t>
            </a:r>
          </a:p>
          <a:p>
            <a:pPr>
              <a:spcBef>
                <a:spcPct val="0"/>
              </a:spcBef>
              <a:buClrTx/>
              <a:buSzPct val="50000"/>
              <a:buNone/>
            </a:pPr>
            <a:endParaRPr lang="zh-CN" altLang="en-US" sz="3000" b="1" dirty="0">
              <a:ea typeface="仿宋_GB2312" pitchFamily="49" charset="-122"/>
            </a:endParaRPr>
          </a:p>
        </p:txBody>
      </p:sp>
      <p:sp>
        <p:nvSpPr>
          <p:cNvPr id="10" name="灯片编号占位符 9"/>
          <p:cNvSpPr>
            <a:spLocks noGrp="1"/>
          </p:cNvSpPr>
          <p:nvPr>
            <p:ph type="sldNum" sz="quarter" idx="12"/>
          </p:nvPr>
        </p:nvSpPr>
        <p:spPr/>
        <p:txBody>
          <a:bodyPr/>
          <a:lstStyle/>
          <a:p>
            <a:fld id="{A17EA50A-922D-41E6-B4A1-D010480F0D51}" type="slidenum">
              <a:rPr lang="en-US" altLang="zh-CN" smtClean="0"/>
              <a:pPr/>
              <a:t>65</a:t>
            </a:fld>
            <a:endParaRPr lang="en-US" altLang="zh-CN" dirty="0"/>
          </a:p>
        </p:txBody>
      </p:sp>
    </p:spTree>
    <p:extLst>
      <p:ext uri="{BB962C8B-B14F-4D97-AF65-F5344CB8AC3E}">
        <p14:creationId xmlns:p14="http://schemas.microsoft.com/office/powerpoint/2010/main" val="271168281"/>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466" y="215856"/>
            <a:ext cx="8423335" cy="4525963"/>
          </a:xfrm>
        </p:spPr>
        <p:txBody>
          <a:bodyPr>
            <a:normAutofit/>
          </a:bodyPr>
          <a:lstStyle/>
          <a:p>
            <a:pPr>
              <a:spcBef>
                <a:spcPct val="0"/>
              </a:spcBef>
              <a:buClrTx/>
              <a:buSzPct val="50000"/>
            </a:pPr>
            <a:r>
              <a:rPr lang="zh-CN" altLang="en-US" b="1" dirty="0" smtClean="0">
                <a:ea typeface="仿宋_GB2312" pitchFamily="49" charset="-122"/>
              </a:rPr>
              <a:t>问题解法</a:t>
            </a:r>
          </a:p>
          <a:p>
            <a:pPr lvl="1">
              <a:spcBef>
                <a:spcPct val="0"/>
              </a:spcBef>
              <a:buClrTx/>
              <a:buSzPct val="50000"/>
              <a:buFont typeface="Wingdings" pitchFamily="2" charset="2"/>
              <a:buChar char="u"/>
            </a:pPr>
            <a:r>
              <a:rPr lang="zh-CN" altLang="en-US" sz="3000" b="1" dirty="0" smtClean="0">
                <a:effectLst>
                  <a:outerShdw blurRad="38100" dist="38100" dir="2700000" algn="tl">
                    <a:srgbClr val="C0C0C0"/>
                  </a:outerShdw>
                </a:effectLst>
                <a:ea typeface="仿宋_GB2312" pitchFamily="49" charset="-122"/>
              </a:rPr>
              <a:t> </a:t>
            </a:r>
            <a:r>
              <a:rPr lang="zh-CN" altLang="en-US" sz="3000" b="1" dirty="0" smtClean="0">
                <a:latin typeface="Times New Roman" pitchFamily="18" charset="0"/>
                <a:ea typeface="仿宋_GB2312" pitchFamily="49" charset="-122"/>
              </a:rPr>
              <a:t>边上权值非负情形的单源最短路径问题</a:t>
            </a:r>
          </a:p>
          <a:p>
            <a:pPr lvl="1">
              <a:spcBef>
                <a:spcPct val="0"/>
              </a:spcBef>
              <a:buClrTx/>
              <a:buSzPct val="50000"/>
              <a:buFont typeface="Wingdings" pitchFamily="2" charset="2"/>
              <a:buNone/>
            </a:pPr>
            <a:r>
              <a:rPr lang="en-US" altLang="zh-CN" sz="3000" b="1" dirty="0" smtClean="0">
                <a:latin typeface="Times New Roman" pitchFamily="18" charset="0"/>
                <a:ea typeface="仿宋_GB2312" pitchFamily="49" charset="-122"/>
              </a:rPr>
              <a:t>		—  7.6.1 </a:t>
            </a:r>
            <a:r>
              <a:rPr lang="en-US" altLang="zh-CN" sz="3000" b="1" dirty="0" err="1" smtClean="0">
                <a:latin typeface="Times New Roman" pitchFamily="18" charset="0"/>
                <a:ea typeface="仿宋_GB2312" pitchFamily="49" charset="-122"/>
              </a:rPr>
              <a:t>Dijkstra</a:t>
            </a:r>
            <a:r>
              <a:rPr lang="zh-CN" altLang="en-US" sz="3000" b="1" dirty="0" smtClean="0">
                <a:latin typeface="Times New Roman" pitchFamily="18" charset="0"/>
                <a:ea typeface="仿宋_GB2312" pitchFamily="49" charset="-122"/>
              </a:rPr>
              <a:t>算法   </a:t>
            </a:r>
            <a:r>
              <a:rPr lang="zh-CN" altLang="en-US" sz="3000" b="1" dirty="0" smtClean="0">
                <a:latin typeface="Times New Roman" pitchFamily="18" charset="0"/>
                <a:ea typeface="仿宋_GB2312" pitchFamily="49" charset="-122"/>
                <a:sym typeface="Symbol" pitchFamily="18" charset="2"/>
              </a:rPr>
              <a:t> </a:t>
            </a:r>
            <a:r>
              <a:rPr lang="en-US" altLang="zh-CN" sz="3000" b="1" dirty="0" smtClean="0">
                <a:latin typeface="Times New Roman" pitchFamily="18" charset="0"/>
                <a:ea typeface="仿宋_GB2312" pitchFamily="49" charset="-122"/>
                <a:sym typeface="Symbol" pitchFamily="18" charset="2"/>
              </a:rPr>
              <a:t>(</a:t>
            </a:r>
            <a:r>
              <a:rPr lang="zh-CN" altLang="zh-CN" sz="3000" b="1" dirty="0" smtClean="0">
                <a:latin typeface="Times New Roman" pitchFamily="18" charset="0"/>
                <a:ea typeface="仿宋_GB2312" pitchFamily="49" charset="-122"/>
                <a:sym typeface="Symbol" pitchFamily="18" charset="2"/>
              </a:rPr>
              <a:t>仅讲此算法</a:t>
            </a:r>
            <a:r>
              <a:rPr lang="en-US" altLang="zh-CN" sz="3000" b="1" dirty="0" smtClean="0">
                <a:latin typeface="Times New Roman" pitchFamily="18" charset="0"/>
                <a:ea typeface="仿宋_GB2312" pitchFamily="49" charset="-122"/>
                <a:sym typeface="Symbol" pitchFamily="18" charset="2"/>
              </a:rPr>
              <a:t>)</a:t>
            </a:r>
            <a:endParaRPr lang="en-US" altLang="zh-CN" sz="3000" b="1" dirty="0" smtClean="0">
              <a:latin typeface="Times New Roman" pitchFamily="18" charset="0"/>
              <a:ea typeface="仿宋_GB2312" pitchFamily="49" charset="-122"/>
            </a:endParaRPr>
          </a:p>
          <a:p>
            <a:pPr lvl="1">
              <a:spcBef>
                <a:spcPct val="0"/>
              </a:spcBef>
              <a:buClrTx/>
              <a:buSzPct val="50000"/>
              <a:buFont typeface="Wingdings" pitchFamily="2" charset="2"/>
              <a:buChar char="u"/>
            </a:pP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边上权值为任意值的单源最短路径问题</a:t>
            </a:r>
          </a:p>
          <a:p>
            <a:pPr lvl="1">
              <a:spcBef>
                <a:spcPct val="0"/>
              </a:spcBef>
              <a:buClrTx/>
              <a:buSzPct val="50000"/>
              <a:buFont typeface="Wingdings" pitchFamily="2" charset="2"/>
              <a:buNone/>
            </a:pPr>
            <a:r>
              <a:rPr lang="zh-CN" altLang="en-US" sz="3000" b="1" dirty="0" smtClean="0">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 — Bellman</a:t>
            </a:r>
            <a:r>
              <a:rPr lang="zh-CN" altLang="en-US" sz="3000" b="1" dirty="0" smtClean="0">
                <a:latin typeface="Times New Roman" pitchFamily="18" charset="0"/>
                <a:ea typeface="仿宋_GB2312" pitchFamily="49" charset="-122"/>
              </a:rPr>
              <a:t>和</a:t>
            </a:r>
            <a:r>
              <a:rPr lang="en-US" altLang="zh-CN" sz="3000" b="1" dirty="0" smtClean="0">
                <a:latin typeface="Times New Roman" pitchFamily="18" charset="0"/>
                <a:ea typeface="仿宋_GB2312" pitchFamily="49" charset="-122"/>
              </a:rPr>
              <a:t>Ford</a:t>
            </a:r>
            <a:r>
              <a:rPr lang="zh-CN" altLang="en-US" sz="3000" b="1" dirty="0" smtClean="0">
                <a:latin typeface="Times New Roman" pitchFamily="18" charset="0"/>
                <a:ea typeface="仿宋_GB2312" pitchFamily="49" charset="-122"/>
              </a:rPr>
              <a:t>算法  </a:t>
            </a:r>
            <a:r>
              <a:rPr lang="zh-CN" altLang="en-US" sz="3000" b="1" dirty="0" smtClean="0">
                <a:latin typeface="Times New Roman" pitchFamily="18" charset="0"/>
                <a:ea typeface="仿宋_GB2312" pitchFamily="49" charset="-122"/>
                <a:sym typeface="Symbol" pitchFamily="18" charset="2"/>
              </a:rPr>
              <a:t> </a:t>
            </a:r>
            <a:r>
              <a:rPr lang="en-US" altLang="zh-CN" sz="3000" b="1" dirty="0" smtClean="0">
                <a:latin typeface="Times New Roman" pitchFamily="18" charset="0"/>
                <a:ea typeface="仿宋_GB2312" pitchFamily="49" charset="-122"/>
                <a:sym typeface="Symbol" pitchFamily="18" charset="2"/>
              </a:rPr>
              <a:t>(</a:t>
            </a:r>
            <a:r>
              <a:rPr lang="zh-CN" altLang="en-US" sz="3000" b="1" dirty="0" smtClean="0">
                <a:latin typeface="Times New Roman" pitchFamily="18" charset="0"/>
                <a:ea typeface="仿宋_GB2312" pitchFamily="49" charset="-122"/>
                <a:sym typeface="Symbol" pitchFamily="18" charset="2"/>
              </a:rPr>
              <a:t>不讲</a:t>
            </a:r>
            <a:r>
              <a:rPr lang="en-US" altLang="zh-CN" sz="3000" b="1" dirty="0" smtClean="0">
                <a:latin typeface="Times New Roman" pitchFamily="18" charset="0"/>
                <a:ea typeface="仿宋_GB2312" pitchFamily="49" charset="-122"/>
                <a:sym typeface="Symbol" pitchFamily="18" charset="2"/>
              </a:rPr>
              <a:t>)</a:t>
            </a:r>
            <a:endParaRPr lang="en-US" altLang="zh-CN" sz="3000" b="1" dirty="0" smtClean="0">
              <a:latin typeface="Times New Roman" pitchFamily="18" charset="0"/>
              <a:ea typeface="仿宋_GB2312" pitchFamily="49" charset="-122"/>
            </a:endParaRPr>
          </a:p>
          <a:p>
            <a:pPr lvl="1">
              <a:spcBef>
                <a:spcPct val="0"/>
              </a:spcBef>
              <a:buClrTx/>
              <a:buSzPct val="50000"/>
              <a:buFont typeface="Wingdings" pitchFamily="2" charset="2"/>
              <a:buChar char="u"/>
            </a:pPr>
            <a:r>
              <a:rPr lang="zh-CN" altLang="en-US" sz="3000" b="1" dirty="0" smtClean="0">
                <a:latin typeface="Times New Roman" pitchFamily="18" charset="0"/>
                <a:ea typeface="仿宋_GB2312" pitchFamily="49" charset="-122"/>
              </a:rPr>
              <a:t>所有顶点之间的最短路径</a:t>
            </a:r>
          </a:p>
          <a:p>
            <a:pPr lvl="1">
              <a:spcBef>
                <a:spcPct val="0"/>
              </a:spcBef>
              <a:buClrTx/>
              <a:buSzPct val="50000"/>
              <a:buFont typeface="Wingdings" pitchFamily="2" charset="2"/>
              <a:buNone/>
            </a:pPr>
            <a:r>
              <a:rPr lang="zh-CN" altLang="en-US" sz="3000" b="1" dirty="0" smtClean="0">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 Floyd</a:t>
            </a:r>
            <a:r>
              <a:rPr lang="zh-CN" altLang="en-US" sz="3000" b="1" dirty="0" smtClean="0">
                <a:latin typeface="Times New Roman" pitchFamily="18" charset="0"/>
                <a:ea typeface="仿宋_GB2312" pitchFamily="49" charset="-122"/>
              </a:rPr>
              <a:t>算法   </a:t>
            </a:r>
            <a:r>
              <a:rPr lang="zh-CN" altLang="en-US" sz="3000" b="1" dirty="0" smtClean="0">
                <a:latin typeface="Times New Roman" pitchFamily="18" charset="0"/>
                <a:ea typeface="仿宋_GB2312" pitchFamily="49" charset="-122"/>
                <a:sym typeface="Symbol" pitchFamily="18" charset="2"/>
              </a:rPr>
              <a:t> </a:t>
            </a:r>
            <a:r>
              <a:rPr lang="en-US" altLang="zh-CN" sz="3000" b="1" dirty="0" smtClean="0">
                <a:latin typeface="Times New Roman" pitchFamily="18" charset="0"/>
                <a:ea typeface="仿宋_GB2312" pitchFamily="49" charset="-122"/>
                <a:sym typeface="Symbol" pitchFamily="18" charset="2"/>
              </a:rPr>
              <a:t>(</a:t>
            </a:r>
            <a:r>
              <a:rPr lang="zh-CN" altLang="en-US" sz="3000" b="1" dirty="0" smtClean="0">
                <a:latin typeface="Times New Roman" pitchFamily="18" charset="0"/>
                <a:ea typeface="仿宋_GB2312" pitchFamily="49" charset="-122"/>
                <a:sym typeface="Symbol" pitchFamily="18" charset="2"/>
              </a:rPr>
              <a:t>不讲</a:t>
            </a:r>
            <a:r>
              <a:rPr lang="en-US" altLang="zh-CN" sz="3000" b="1" dirty="0" smtClean="0">
                <a:latin typeface="Times New Roman" pitchFamily="18" charset="0"/>
                <a:ea typeface="仿宋_GB2312" pitchFamily="49" charset="-122"/>
                <a:sym typeface="Symbol" pitchFamily="18" charset="2"/>
              </a:rPr>
              <a:t>)</a:t>
            </a:r>
          </a:p>
          <a:p>
            <a:endParaRPr lang="zh-CN" altLang="en-US" dirty="0"/>
          </a:p>
        </p:txBody>
      </p:sp>
      <p:sp>
        <p:nvSpPr>
          <p:cNvPr id="9" name="灯片编号占位符 8"/>
          <p:cNvSpPr>
            <a:spLocks noGrp="1"/>
          </p:cNvSpPr>
          <p:nvPr>
            <p:ph type="sldNum" sz="quarter" idx="12"/>
          </p:nvPr>
        </p:nvSpPr>
        <p:spPr/>
        <p:txBody>
          <a:bodyPr/>
          <a:lstStyle/>
          <a:p>
            <a:fld id="{A17EA50A-922D-41E6-B4A1-D010480F0D51}" type="slidenum">
              <a:rPr lang="en-US" altLang="zh-CN" smtClean="0"/>
              <a:pPr/>
              <a:t>66</a:t>
            </a:fld>
            <a:endParaRPr lang="en-US" altLang="zh-CN" dirty="0"/>
          </a:p>
        </p:txBody>
      </p:sp>
    </p:spTree>
    <p:extLst>
      <p:ext uri="{BB962C8B-B14F-4D97-AF65-F5344CB8AC3E}">
        <p14:creationId xmlns:p14="http://schemas.microsoft.com/office/powerpoint/2010/main" val="1533276228"/>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555570" y="252369"/>
            <a:ext cx="8229600" cy="1395412"/>
          </a:xfrm>
        </p:spPr>
        <p:txBody>
          <a:bodyPr/>
          <a:lstStyle/>
          <a:p>
            <a:pPr algn="ctr">
              <a:lnSpc>
                <a:spcPct val="90000"/>
              </a:lnSpc>
            </a:pPr>
            <a:r>
              <a:rPr lang="en-US" altLang="zh-CN" sz="4000" dirty="0" smtClean="0">
                <a:latin typeface="华文新魏" pitchFamily="2" charset="-122"/>
                <a:ea typeface="华文新魏" pitchFamily="2" charset="-122"/>
              </a:rPr>
              <a:t>7.6 </a:t>
            </a:r>
            <a:r>
              <a:rPr lang="zh-CN" altLang="en-US" sz="4000" dirty="0" smtClean="0">
                <a:ea typeface="华文新魏" pitchFamily="2" charset="-122"/>
              </a:rPr>
              <a:t>边上</a:t>
            </a:r>
            <a:r>
              <a:rPr lang="zh-CN" altLang="en-US" sz="4000" dirty="0">
                <a:ea typeface="华文新魏" pitchFamily="2" charset="-122"/>
              </a:rPr>
              <a:t>权值非负情形的</a:t>
            </a:r>
            <a:br>
              <a:rPr lang="zh-CN" altLang="en-US" sz="4000" dirty="0">
                <a:ea typeface="华文新魏" pitchFamily="2" charset="-122"/>
              </a:rPr>
            </a:br>
            <a:r>
              <a:rPr lang="zh-CN" altLang="en-US" sz="4000" dirty="0">
                <a:ea typeface="华文新魏" pitchFamily="2" charset="-122"/>
              </a:rPr>
              <a:t>单源最短路径问题</a:t>
            </a:r>
          </a:p>
        </p:txBody>
      </p:sp>
      <p:sp>
        <p:nvSpPr>
          <p:cNvPr id="407555" name="Rectangle 3"/>
          <p:cNvSpPr>
            <a:spLocks noGrp="1" noChangeArrowheads="1"/>
          </p:cNvSpPr>
          <p:nvPr>
            <p:ph idx="1"/>
          </p:nvPr>
        </p:nvSpPr>
        <p:spPr>
          <a:xfrm>
            <a:off x="527050" y="1770063"/>
            <a:ext cx="8185150" cy="4538662"/>
          </a:xfrm>
        </p:spPr>
        <p:txBody>
          <a:bodyPr>
            <a:normAutofit lnSpcReduction="10000"/>
          </a:bodyPr>
          <a:lstStyle/>
          <a:p>
            <a:pPr>
              <a:lnSpc>
                <a:spcPct val="105000"/>
              </a:lnSpc>
              <a:spcBef>
                <a:spcPct val="15000"/>
              </a:spcBef>
              <a:buClr>
                <a:schemeClr val="tx1"/>
              </a:buClr>
              <a:buSzPct val="50000"/>
            </a:pPr>
            <a:r>
              <a:rPr lang="zh-CN" altLang="en-US" sz="3000" b="1" dirty="0" smtClean="0">
                <a:latin typeface="Times New Roman" pitchFamily="18" charset="0"/>
                <a:ea typeface="仿宋_GB2312" pitchFamily="49" charset="-122"/>
              </a:rPr>
              <a:t>问题：</a:t>
            </a:r>
            <a:r>
              <a:rPr lang="zh-CN" altLang="en-US" sz="3000" b="1" dirty="0">
                <a:latin typeface="Times New Roman" pitchFamily="18" charset="0"/>
                <a:ea typeface="仿宋_GB2312" pitchFamily="49" charset="-122"/>
              </a:rPr>
              <a:t>给定一个带权有向图</a:t>
            </a:r>
            <a:r>
              <a:rPr lang="en-US" altLang="zh-CN" sz="3000" b="1" dirty="0">
                <a:latin typeface="Times New Roman" pitchFamily="18" charset="0"/>
                <a:ea typeface="仿宋_GB2312" pitchFamily="49" charset="-122"/>
              </a:rPr>
              <a:t>D</a:t>
            </a:r>
            <a:r>
              <a:rPr lang="zh-CN" altLang="en-US" sz="3000" b="1" dirty="0">
                <a:latin typeface="Times New Roman" pitchFamily="18" charset="0"/>
                <a:ea typeface="仿宋_GB2312" pitchFamily="49" charset="-122"/>
              </a:rPr>
              <a:t>与源点 </a:t>
            </a:r>
            <a:r>
              <a:rPr lang="en-US" altLang="zh-CN" sz="3000" b="1" dirty="0">
                <a:latin typeface="Times New Roman" pitchFamily="18" charset="0"/>
                <a:ea typeface="仿宋_GB2312" pitchFamily="49" charset="-122"/>
              </a:rPr>
              <a:t>v</a:t>
            </a:r>
            <a:r>
              <a:rPr lang="zh-CN" altLang="en-US" sz="3000" b="1" dirty="0">
                <a:latin typeface="Times New Roman" pitchFamily="18" charset="0"/>
                <a:ea typeface="仿宋_GB2312" pitchFamily="49" charset="-122"/>
              </a:rPr>
              <a:t>，求从</a:t>
            </a:r>
            <a:r>
              <a:rPr lang="en-US" altLang="zh-CN" sz="3000" b="1" dirty="0">
                <a:latin typeface="Times New Roman" pitchFamily="18" charset="0"/>
                <a:ea typeface="仿宋_GB2312" pitchFamily="49" charset="-122"/>
              </a:rPr>
              <a:t>v</a:t>
            </a:r>
            <a:r>
              <a:rPr lang="zh-CN" altLang="en-US" sz="3000" b="1" dirty="0">
                <a:latin typeface="Times New Roman" pitchFamily="18" charset="0"/>
                <a:ea typeface="仿宋_GB2312" pitchFamily="49" charset="-122"/>
              </a:rPr>
              <a:t>到</a:t>
            </a:r>
            <a:r>
              <a:rPr lang="en-US" altLang="zh-CN" sz="3000" b="1" dirty="0">
                <a:latin typeface="Times New Roman" pitchFamily="18" charset="0"/>
                <a:ea typeface="仿宋_GB2312" pitchFamily="49" charset="-122"/>
              </a:rPr>
              <a:t>D</a:t>
            </a:r>
            <a:r>
              <a:rPr lang="zh-CN" altLang="en-US" sz="3000" b="1" dirty="0">
                <a:latin typeface="Times New Roman" pitchFamily="18" charset="0"/>
                <a:ea typeface="仿宋_GB2312" pitchFamily="49" charset="-122"/>
              </a:rPr>
              <a:t>中其他顶点的最短路径。</a:t>
            </a:r>
          </a:p>
          <a:p>
            <a:pPr>
              <a:lnSpc>
                <a:spcPct val="105000"/>
              </a:lnSpc>
              <a:spcBef>
                <a:spcPct val="15000"/>
              </a:spcBef>
              <a:buClr>
                <a:schemeClr val="tx1"/>
              </a:buClr>
              <a:buSzPct val="50000"/>
              <a:buFont typeface="Wingdings" pitchFamily="2" charset="2"/>
              <a:buNone/>
            </a:pPr>
            <a:r>
              <a:rPr lang="zh-CN" altLang="en-US" sz="3000" b="1" dirty="0">
                <a:solidFill>
                  <a:srgbClr val="FFFF00"/>
                </a:solidFill>
                <a:latin typeface="Times New Roman" pitchFamily="18" charset="0"/>
                <a:ea typeface="仿宋_GB2312" pitchFamily="49" charset="-122"/>
              </a:rPr>
              <a:t>	限定各边上的权值大于或等于</a:t>
            </a:r>
            <a:r>
              <a:rPr lang="en-US" altLang="zh-CN" sz="3000" b="1" dirty="0">
                <a:solidFill>
                  <a:srgbClr val="FFFF00"/>
                </a:solidFill>
                <a:latin typeface="Times New Roman" pitchFamily="18" charset="0"/>
                <a:ea typeface="仿宋_GB2312" pitchFamily="49" charset="-122"/>
              </a:rPr>
              <a:t>0</a:t>
            </a:r>
            <a:r>
              <a:rPr lang="zh-CN" altLang="en-US" sz="3000" b="1" dirty="0">
                <a:solidFill>
                  <a:srgbClr val="FFFF00"/>
                </a:solidFill>
                <a:latin typeface="Times New Roman" pitchFamily="18" charset="0"/>
                <a:ea typeface="仿宋_GB2312" pitchFamily="49" charset="-122"/>
              </a:rPr>
              <a:t>。</a:t>
            </a:r>
          </a:p>
          <a:p>
            <a:pPr>
              <a:lnSpc>
                <a:spcPct val="105000"/>
              </a:lnSpc>
              <a:spcBef>
                <a:spcPct val="15000"/>
              </a:spcBef>
              <a:buClr>
                <a:schemeClr val="tx1"/>
              </a:buClr>
              <a:buSzPct val="50000"/>
            </a:pPr>
            <a:r>
              <a:rPr lang="zh-CN" altLang="en-US" sz="3000" b="1" dirty="0">
                <a:latin typeface="Times New Roman" pitchFamily="18" charset="0"/>
                <a:ea typeface="仿宋_GB2312" pitchFamily="49" charset="-122"/>
              </a:rPr>
              <a:t>为求得这些最短路径</a:t>
            </a:r>
            <a:r>
              <a:rPr lang="en-US" altLang="zh-CN" sz="3000" b="1" dirty="0">
                <a:latin typeface="Times New Roman" pitchFamily="18" charset="0"/>
                <a:ea typeface="仿宋_GB2312" pitchFamily="49" charset="-122"/>
              </a:rPr>
              <a:t>, </a:t>
            </a:r>
            <a:r>
              <a:rPr lang="en-US" altLang="zh-CN" sz="3000" b="1" dirty="0" err="1">
                <a:latin typeface="Times New Roman" pitchFamily="18" charset="0"/>
                <a:ea typeface="仿宋_GB2312" pitchFamily="49" charset="-122"/>
              </a:rPr>
              <a:t>Dijkstra</a:t>
            </a:r>
            <a:r>
              <a:rPr lang="zh-CN" altLang="en-US" sz="3000" b="1" dirty="0">
                <a:latin typeface="Times New Roman" pitchFamily="18" charset="0"/>
                <a:ea typeface="仿宋_GB2312" pitchFamily="49" charset="-122"/>
              </a:rPr>
              <a:t>提出按路径长度的递增次序</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逐步产生最短路径的算法。首先求出长度最短的一条最短路径，再参照它求出长度次短的一条最短路径，依次类推，直到从顶点</a:t>
            </a:r>
            <a:r>
              <a:rPr lang="en-US" altLang="zh-CN" sz="3000" b="1" dirty="0">
                <a:latin typeface="Times New Roman" pitchFamily="18" charset="0"/>
                <a:ea typeface="仿宋_GB2312" pitchFamily="49" charset="-122"/>
              </a:rPr>
              <a:t>v</a:t>
            </a:r>
            <a:r>
              <a:rPr lang="zh-CN" altLang="en-US" sz="3000" b="1" dirty="0">
                <a:latin typeface="Times New Roman" pitchFamily="18" charset="0"/>
                <a:ea typeface="仿宋_GB2312" pitchFamily="49" charset="-122"/>
              </a:rPr>
              <a:t>到其它各顶点的最短路径全部求出为止。</a:t>
            </a:r>
          </a:p>
        </p:txBody>
      </p:sp>
      <p:sp>
        <p:nvSpPr>
          <p:cNvPr id="10" name="灯片编号占位符 9"/>
          <p:cNvSpPr>
            <a:spLocks noGrp="1"/>
          </p:cNvSpPr>
          <p:nvPr>
            <p:ph type="sldNum" sz="quarter" idx="12"/>
          </p:nvPr>
        </p:nvSpPr>
        <p:spPr/>
        <p:txBody>
          <a:bodyPr/>
          <a:lstStyle/>
          <a:p>
            <a:fld id="{A17EA50A-922D-41E6-B4A1-D010480F0D51}" type="slidenum">
              <a:rPr lang="en-US" altLang="zh-CN" smtClean="0"/>
              <a:pPr/>
              <a:t>67</a:t>
            </a:fld>
            <a:endParaRPr lang="en-US" altLang="zh-CN" dirty="0"/>
          </a:p>
        </p:txBody>
      </p:sp>
    </p:spTree>
    <p:extLst>
      <p:ext uri="{BB962C8B-B14F-4D97-AF65-F5344CB8AC3E}">
        <p14:creationId xmlns:p14="http://schemas.microsoft.com/office/powerpoint/2010/main" val="3703122420"/>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99" y="179344"/>
            <a:ext cx="8313795" cy="5946820"/>
          </a:xfrm>
        </p:spPr>
        <p:txBody>
          <a:bodyPr>
            <a:normAutofit/>
          </a:bodyPr>
          <a:lstStyle/>
          <a:p>
            <a:pPr algn="just">
              <a:buClr>
                <a:schemeClr val="tx1"/>
              </a:buClr>
            </a:pPr>
            <a:r>
              <a:rPr lang="zh-CN" altLang="en-US" sz="2800" b="1" dirty="0" smtClean="0">
                <a:latin typeface="Times New Roman" pitchFamily="18" charset="0"/>
                <a:ea typeface="仿宋_GB2312" pitchFamily="49" charset="-122"/>
              </a:rPr>
              <a:t>设已求出最短路径的顶点集为</a:t>
            </a:r>
            <a:r>
              <a:rPr lang="en-US" altLang="zh-CN" sz="2800" b="1" dirty="0" smtClean="0">
                <a:latin typeface="Times New Roman" pitchFamily="18" charset="0"/>
                <a:ea typeface="仿宋_GB2312" pitchFamily="49" charset="-122"/>
              </a:rPr>
              <a:t>S</a:t>
            </a:r>
            <a:r>
              <a:rPr lang="zh-CN" altLang="en-US" sz="2800" b="1" dirty="0" smtClean="0">
                <a:latin typeface="Times New Roman" pitchFamily="18" charset="0"/>
                <a:ea typeface="仿宋_GB2312" pitchFamily="49" charset="-122"/>
              </a:rPr>
              <a:t>，未求出最短路径的顶点集为</a:t>
            </a:r>
            <a:r>
              <a:rPr lang="en-US" altLang="zh-CN" sz="2800" b="1" dirty="0" smtClean="0">
                <a:latin typeface="Times New Roman" pitchFamily="18" charset="0"/>
                <a:ea typeface="仿宋_GB2312" pitchFamily="49" charset="-122"/>
              </a:rPr>
              <a:t>V-S</a:t>
            </a:r>
            <a:r>
              <a:rPr lang="zh-CN" altLang="en-US" sz="2800" b="1" dirty="0" smtClean="0">
                <a:latin typeface="Times New Roman" pitchFamily="18" charset="0"/>
                <a:ea typeface="仿宋_GB2312" pitchFamily="49" charset="-122"/>
              </a:rPr>
              <a:t>。</a:t>
            </a:r>
            <a:endParaRPr lang="en-US" altLang="zh-CN" sz="2800" b="1" dirty="0" smtClean="0">
              <a:latin typeface="Times New Roman" pitchFamily="18" charset="0"/>
              <a:ea typeface="仿宋_GB2312" pitchFamily="49" charset="-122"/>
            </a:endParaRPr>
          </a:p>
          <a:p>
            <a:pPr algn="just">
              <a:buClr>
                <a:schemeClr val="tx1"/>
              </a:buClr>
            </a:pPr>
            <a:r>
              <a:rPr lang="zh-CN" altLang="en-US" sz="2800" b="1" dirty="0" smtClean="0">
                <a:latin typeface="Times New Roman" pitchFamily="18" charset="0"/>
                <a:ea typeface="仿宋_GB2312" pitchFamily="49" charset="-122"/>
              </a:rPr>
              <a:t>引入数组</a:t>
            </a:r>
            <a:r>
              <a:rPr lang="en-US" altLang="zh-CN" sz="2800" b="1" dirty="0" smtClean="0">
                <a:latin typeface="Times New Roman" pitchFamily="18" charset="0"/>
                <a:ea typeface="仿宋_GB2312" pitchFamily="49" charset="-122"/>
              </a:rPr>
              <a:t>D[n]</a:t>
            </a:r>
            <a:r>
              <a:rPr lang="zh-CN" altLang="en-US" sz="2800" b="1" dirty="0" smtClean="0">
                <a:latin typeface="Times New Roman" pitchFamily="18" charset="0"/>
                <a:ea typeface="仿宋_GB2312" pitchFamily="49" charset="-122"/>
              </a:rPr>
              <a:t>存放图中每个顶点</a:t>
            </a:r>
            <a:r>
              <a:rPr lang="en-US" altLang="zh-CN" sz="2800" b="1" dirty="0" err="1" smtClean="0">
                <a:latin typeface="Times New Roman" pitchFamily="18" charset="0"/>
                <a:ea typeface="仿宋_GB2312" pitchFamily="49" charset="-122"/>
              </a:rPr>
              <a:t>i</a:t>
            </a:r>
            <a:r>
              <a:rPr lang="zh-CN" altLang="en-US" sz="2800" b="1" dirty="0" smtClean="0">
                <a:latin typeface="Times New Roman" pitchFamily="18" charset="0"/>
                <a:ea typeface="仿宋_GB2312" pitchFamily="49" charset="-122"/>
              </a:rPr>
              <a:t>，从源点</a:t>
            </a:r>
            <a:r>
              <a:rPr lang="en-US" altLang="zh-CN" sz="2800" b="1" dirty="0" smtClean="0">
                <a:latin typeface="Times New Roman" pitchFamily="18" charset="0"/>
                <a:ea typeface="仿宋_GB2312" pitchFamily="49" charset="-122"/>
              </a:rPr>
              <a:t>v</a:t>
            </a:r>
            <a:r>
              <a:rPr lang="zh-CN" altLang="en-US" sz="2800" b="1" dirty="0" smtClean="0">
                <a:latin typeface="Times New Roman" pitchFamily="18" charset="0"/>
                <a:ea typeface="仿宋_GB2312" pitchFamily="49" charset="-122"/>
              </a:rPr>
              <a:t>到</a:t>
            </a:r>
            <a:r>
              <a:rPr lang="en-US" altLang="zh-CN" sz="2800" b="1" dirty="0" err="1" smtClean="0">
                <a:latin typeface="Times New Roman" pitchFamily="18" charset="0"/>
                <a:ea typeface="仿宋_GB2312" pitchFamily="49" charset="-122"/>
              </a:rPr>
              <a:t>i</a:t>
            </a:r>
            <a:r>
              <a:rPr lang="zh-CN" altLang="en-US" sz="2800" b="1" dirty="0" smtClean="0">
                <a:latin typeface="Times New Roman" pitchFamily="18" charset="0"/>
                <a:ea typeface="仿宋_GB2312" pitchFamily="49" charset="-122"/>
              </a:rPr>
              <a:t>且中间只经过</a:t>
            </a:r>
            <a:r>
              <a:rPr lang="en-US" altLang="zh-CN" sz="2800" b="1" dirty="0" smtClean="0">
                <a:latin typeface="Times New Roman" pitchFamily="18" charset="0"/>
                <a:ea typeface="仿宋_GB2312" pitchFamily="49" charset="-122"/>
              </a:rPr>
              <a:t>S</a:t>
            </a:r>
            <a:r>
              <a:rPr lang="zh-CN" altLang="en-US" sz="2800" b="1" dirty="0" smtClean="0">
                <a:latin typeface="Times New Roman" pitchFamily="18" charset="0"/>
                <a:ea typeface="仿宋_GB2312" pitchFamily="49" charset="-122"/>
              </a:rPr>
              <a:t>中顶点的最短路径的长度。显然当顶点</a:t>
            </a:r>
            <a:r>
              <a:rPr lang="en-US" altLang="zh-CN" sz="2800" b="1" dirty="0" err="1" smtClean="0">
                <a:latin typeface="Times New Roman" pitchFamily="18" charset="0"/>
                <a:ea typeface="仿宋_GB2312" pitchFamily="49" charset="-122"/>
              </a:rPr>
              <a:t>x</a:t>
            </a:r>
            <a:r>
              <a:rPr lang="en-US" altLang="zh-CN" sz="2800" b="1" dirty="0" err="1" smtClean="0">
                <a:latin typeface="Times New Roman" pitchFamily="18" charset="0"/>
                <a:ea typeface="仿宋_GB2312" pitchFamily="49" charset="-122"/>
                <a:sym typeface="Symbol" pitchFamily="18" charset="2"/>
              </a:rPr>
              <a:t></a:t>
            </a:r>
            <a:r>
              <a:rPr lang="en-US" altLang="zh-CN" sz="2800" b="1" dirty="0" err="1" smtClean="0">
                <a:latin typeface="Times New Roman" pitchFamily="18" charset="0"/>
                <a:ea typeface="仿宋_GB2312" pitchFamily="49" charset="-122"/>
              </a:rPr>
              <a:t>S</a:t>
            </a:r>
            <a:r>
              <a:rPr lang="zh-CN" altLang="en-US" sz="2800" b="1" dirty="0" smtClean="0">
                <a:latin typeface="Times New Roman" pitchFamily="18" charset="0"/>
                <a:ea typeface="仿宋_GB2312" pitchFamily="49" charset="-122"/>
              </a:rPr>
              <a:t>时</a:t>
            </a:r>
            <a:r>
              <a:rPr lang="en-US" altLang="zh-CN" sz="2800" b="1" dirty="0" smtClean="0">
                <a:latin typeface="Times New Roman" pitchFamily="18" charset="0"/>
                <a:ea typeface="仿宋_GB2312" pitchFamily="49" charset="-122"/>
              </a:rPr>
              <a:t>D[x]</a:t>
            </a:r>
            <a:r>
              <a:rPr lang="zh-CN" altLang="en-US" sz="2800" b="1" dirty="0" smtClean="0">
                <a:latin typeface="Times New Roman" pitchFamily="18" charset="0"/>
                <a:ea typeface="仿宋_GB2312" pitchFamily="49" charset="-122"/>
              </a:rPr>
              <a:t>中存放的就是</a:t>
            </a:r>
            <a:r>
              <a:rPr lang="en-US" altLang="zh-CN" sz="2800" b="1" dirty="0" smtClean="0">
                <a:latin typeface="Times New Roman" pitchFamily="18" charset="0"/>
                <a:ea typeface="仿宋_GB2312" pitchFamily="49" charset="-122"/>
              </a:rPr>
              <a:t>v</a:t>
            </a:r>
            <a:r>
              <a:rPr lang="zh-CN" altLang="en-US" sz="2800" b="1" dirty="0" smtClean="0">
                <a:latin typeface="Times New Roman" pitchFamily="18" charset="0"/>
                <a:ea typeface="仿宋_GB2312" pitchFamily="49" charset="-122"/>
              </a:rPr>
              <a:t>到</a:t>
            </a:r>
            <a:r>
              <a:rPr lang="en-US" altLang="zh-CN" sz="2800" b="1" dirty="0" smtClean="0">
                <a:latin typeface="Times New Roman" pitchFamily="18" charset="0"/>
                <a:ea typeface="仿宋_GB2312" pitchFamily="49" charset="-122"/>
              </a:rPr>
              <a:t>x</a:t>
            </a:r>
            <a:r>
              <a:rPr lang="zh-CN" altLang="en-US" sz="2800" b="1" dirty="0" smtClean="0">
                <a:latin typeface="Times New Roman" pitchFamily="18" charset="0"/>
                <a:ea typeface="仿宋_GB2312" pitchFamily="49" charset="-122"/>
              </a:rPr>
              <a:t>的最短路径的长度。当</a:t>
            </a:r>
            <a:r>
              <a:rPr lang="en-US" altLang="zh-CN" sz="2800" b="1" dirty="0" err="1" smtClean="0">
                <a:latin typeface="Times New Roman" pitchFamily="18" charset="0"/>
                <a:ea typeface="仿宋_GB2312" pitchFamily="49" charset="-122"/>
              </a:rPr>
              <a:t>x</a:t>
            </a:r>
            <a:r>
              <a:rPr lang="en-US" altLang="zh-CN" sz="2800" b="1" dirty="0" err="1" smtClean="0">
                <a:latin typeface="Times New Roman" pitchFamily="18" charset="0"/>
                <a:ea typeface="仿宋_GB2312" pitchFamily="49" charset="-122"/>
                <a:sym typeface="Symbol" pitchFamily="18" charset="2"/>
              </a:rPr>
              <a:t>V</a:t>
            </a:r>
            <a:r>
              <a:rPr lang="en-US" altLang="zh-CN" sz="2800" b="1" dirty="0" smtClean="0">
                <a:latin typeface="Times New Roman" pitchFamily="18" charset="0"/>
                <a:ea typeface="仿宋_GB2312" pitchFamily="49" charset="-122"/>
                <a:sym typeface="Symbol" pitchFamily="18" charset="2"/>
              </a:rPr>
              <a:t>-</a:t>
            </a:r>
            <a:r>
              <a:rPr lang="en-US" altLang="zh-CN" sz="2800" b="1" dirty="0" smtClean="0">
                <a:latin typeface="Times New Roman" pitchFamily="18" charset="0"/>
                <a:ea typeface="仿宋_GB2312" pitchFamily="49" charset="-122"/>
              </a:rPr>
              <a:t>S</a:t>
            </a:r>
            <a:r>
              <a:rPr lang="zh-CN" altLang="en-US" sz="2800" b="1" dirty="0" smtClean="0">
                <a:latin typeface="Times New Roman" pitchFamily="18" charset="0"/>
                <a:ea typeface="仿宋_GB2312" pitchFamily="49" charset="-122"/>
              </a:rPr>
              <a:t>时，</a:t>
            </a:r>
            <a:r>
              <a:rPr lang="en-US" altLang="zh-CN" sz="2800" b="1" dirty="0" smtClean="0">
                <a:latin typeface="Times New Roman" pitchFamily="18" charset="0"/>
                <a:ea typeface="仿宋_GB2312" pitchFamily="49" charset="-122"/>
              </a:rPr>
              <a:t>D[x]</a:t>
            </a:r>
            <a:r>
              <a:rPr lang="zh-CN" altLang="en-US" sz="2800" b="1" dirty="0" smtClean="0">
                <a:latin typeface="Times New Roman" pitchFamily="18" charset="0"/>
                <a:ea typeface="仿宋_GB2312" pitchFamily="49" charset="-122"/>
              </a:rPr>
              <a:t>中存放的不一定是</a:t>
            </a:r>
            <a:r>
              <a:rPr lang="en-US" altLang="zh-CN" sz="2800" b="1" dirty="0" smtClean="0">
                <a:latin typeface="Times New Roman" pitchFamily="18" charset="0"/>
                <a:ea typeface="仿宋_GB2312" pitchFamily="49" charset="-122"/>
              </a:rPr>
              <a:t>v</a:t>
            </a:r>
            <a:r>
              <a:rPr lang="zh-CN" altLang="en-US" sz="2800" b="1" dirty="0" smtClean="0">
                <a:latin typeface="Times New Roman" pitchFamily="18" charset="0"/>
                <a:ea typeface="仿宋_GB2312" pitchFamily="49" charset="-122"/>
              </a:rPr>
              <a:t>到</a:t>
            </a:r>
            <a:r>
              <a:rPr lang="en-US" altLang="zh-CN" sz="2800" b="1" dirty="0" smtClean="0">
                <a:latin typeface="Times New Roman" pitchFamily="18" charset="0"/>
                <a:ea typeface="仿宋_GB2312" pitchFamily="49" charset="-122"/>
              </a:rPr>
              <a:t>x</a:t>
            </a:r>
            <a:r>
              <a:rPr lang="zh-CN" altLang="en-US" sz="2800" b="1" dirty="0" smtClean="0">
                <a:latin typeface="Times New Roman" pitchFamily="18" charset="0"/>
                <a:ea typeface="仿宋_GB2312" pitchFamily="49" charset="-122"/>
              </a:rPr>
              <a:t>的最短路径的长度，因为有可能存在从</a:t>
            </a:r>
            <a:r>
              <a:rPr lang="en-US" altLang="zh-CN" sz="2800" b="1" dirty="0" smtClean="0">
                <a:latin typeface="Times New Roman" pitchFamily="18" charset="0"/>
                <a:ea typeface="仿宋_GB2312" pitchFamily="49" charset="-122"/>
              </a:rPr>
              <a:t>v</a:t>
            </a:r>
            <a:r>
              <a:rPr lang="zh-CN" altLang="en-US" sz="2800" b="1" dirty="0" smtClean="0">
                <a:latin typeface="Times New Roman" pitchFamily="18" charset="0"/>
                <a:ea typeface="仿宋_GB2312" pitchFamily="49" charset="-122"/>
              </a:rPr>
              <a:t>出发经过其他</a:t>
            </a:r>
            <a:r>
              <a:rPr lang="en-US" altLang="zh-CN" sz="2800" b="1" dirty="0" smtClean="0">
                <a:latin typeface="Times New Roman" pitchFamily="18" charset="0"/>
                <a:ea typeface="仿宋_GB2312" pitchFamily="49" charset="-122"/>
              </a:rPr>
              <a:t>V-S</a:t>
            </a:r>
            <a:r>
              <a:rPr lang="zh-CN" altLang="en-US" sz="2800" b="1" dirty="0" smtClean="0">
                <a:latin typeface="Times New Roman" pitchFamily="18" charset="0"/>
                <a:ea typeface="仿宋_GB2312" pitchFamily="49" charset="-122"/>
              </a:rPr>
              <a:t>中顶点的路径长度更短。</a:t>
            </a:r>
            <a:endParaRPr lang="en-US" altLang="zh-CN" sz="2800" b="1" dirty="0" smtClean="0">
              <a:latin typeface="Times New Roman" pitchFamily="18" charset="0"/>
              <a:ea typeface="仿宋_GB2312" pitchFamily="49" charset="-122"/>
            </a:endParaRPr>
          </a:p>
          <a:p>
            <a:pPr algn="just">
              <a:buClr>
                <a:schemeClr val="tx1"/>
              </a:buClr>
            </a:pPr>
            <a:r>
              <a:rPr lang="zh-CN" altLang="en-US" sz="2800" b="1" dirty="0" smtClean="0">
                <a:latin typeface="Times New Roman" pitchFamily="18" charset="0"/>
                <a:ea typeface="仿宋_GB2312" pitchFamily="49" charset="-122"/>
              </a:rPr>
              <a:t>但可以证明，当前</a:t>
            </a:r>
            <a:r>
              <a:rPr lang="en-US" altLang="zh-CN" sz="2800" b="1" dirty="0" smtClean="0">
                <a:latin typeface="Times New Roman" pitchFamily="18" charset="0"/>
                <a:ea typeface="仿宋_GB2312" pitchFamily="49" charset="-122"/>
              </a:rPr>
              <a:t>V-S</a:t>
            </a:r>
            <a:r>
              <a:rPr lang="zh-CN" altLang="en-US" sz="2800" b="1" dirty="0" smtClean="0">
                <a:latin typeface="Times New Roman" pitchFamily="18" charset="0"/>
                <a:ea typeface="仿宋_GB2312" pitchFamily="49" charset="-122"/>
              </a:rPr>
              <a:t>中具有最小</a:t>
            </a:r>
            <a:r>
              <a:rPr lang="en-US" altLang="zh-CN" sz="2800" b="1" dirty="0" smtClean="0">
                <a:latin typeface="Times New Roman" pitchFamily="18" charset="0"/>
                <a:ea typeface="仿宋_GB2312" pitchFamily="49" charset="-122"/>
              </a:rPr>
              <a:t>D[k]</a:t>
            </a:r>
            <a:r>
              <a:rPr lang="zh-CN" altLang="en-US" sz="2800" b="1" dirty="0" smtClean="0">
                <a:latin typeface="Times New Roman" pitchFamily="18" charset="0"/>
                <a:ea typeface="仿宋_GB2312" pitchFamily="49" charset="-122"/>
              </a:rPr>
              <a:t>的顶点</a:t>
            </a:r>
            <a:r>
              <a:rPr lang="en-US" altLang="zh-CN" sz="2800" b="1" dirty="0" smtClean="0">
                <a:latin typeface="Times New Roman" pitchFamily="18" charset="0"/>
                <a:ea typeface="仿宋_GB2312" pitchFamily="49" charset="-122"/>
              </a:rPr>
              <a:t>k</a:t>
            </a:r>
            <a:r>
              <a:rPr lang="zh-CN" altLang="en-US" sz="2800" b="1" dirty="0" smtClean="0">
                <a:latin typeface="Times New Roman" pitchFamily="18" charset="0"/>
                <a:ea typeface="仿宋_GB2312" pitchFamily="49" charset="-122"/>
              </a:rPr>
              <a:t>，</a:t>
            </a:r>
            <a:r>
              <a:rPr lang="zh-CN" altLang="en-US" sz="2800" b="1" dirty="0" smtClean="0">
                <a:solidFill>
                  <a:srgbClr val="FFFF66"/>
                </a:solidFill>
                <a:latin typeface="Times New Roman" pitchFamily="18" charset="0"/>
                <a:ea typeface="仿宋_GB2312" pitchFamily="49" charset="-122"/>
              </a:rPr>
              <a:t>它的</a:t>
            </a:r>
            <a:r>
              <a:rPr lang="en-US" altLang="zh-CN" sz="2800" b="1" dirty="0" smtClean="0">
                <a:solidFill>
                  <a:srgbClr val="FFFF66"/>
                </a:solidFill>
                <a:latin typeface="Times New Roman" pitchFamily="18" charset="0"/>
                <a:ea typeface="仿宋_GB2312" pitchFamily="49" charset="-122"/>
              </a:rPr>
              <a:t>D[k]</a:t>
            </a:r>
            <a:r>
              <a:rPr lang="zh-CN" altLang="en-US" sz="2800" b="1" dirty="0" smtClean="0">
                <a:solidFill>
                  <a:srgbClr val="FFFF66"/>
                </a:solidFill>
                <a:latin typeface="Times New Roman" pitchFamily="18" charset="0"/>
                <a:ea typeface="仿宋_GB2312" pitchFamily="49" charset="-122"/>
              </a:rPr>
              <a:t>是其最短路径长度</a:t>
            </a:r>
            <a:r>
              <a:rPr lang="zh-CN" altLang="en-US" sz="2800" b="1" dirty="0" smtClean="0">
                <a:latin typeface="Times New Roman" pitchFamily="18" charset="0"/>
                <a:ea typeface="仿宋_GB2312" pitchFamily="49" charset="-122"/>
              </a:rPr>
              <a:t>，并且</a:t>
            </a:r>
            <a:r>
              <a:rPr lang="en-US" altLang="zh-CN" sz="2800" b="1" dirty="0" smtClean="0">
                <a:solidFill>
                  <a:srgbClr val="FFFF66"/>
                </a:solidFill>
                <a:latin typeface="Times New Roman" pitchFamily="18" charset="0"/>
                <a:ea typeface="仿宋_GB2312" pitchFamily="49" charset="-122"/>
              </a:rPr>
              <a:t>k</a:t>
            </a:r>
            <a:r>
              <a:rPr lang="zh-CN" altLang="en-US" sz="2800" b="1" dirty="0" smtClean="0">
                <a:solidFill>
                  <a:srgbClr val="FFFF66"/>
                </a:solidFill>
                <a:latin typeface="Times New Roman" pitchFamily="18" charset="0"/>
                <a:ea typeface="仿宋_GB2312" pitchFamily="49" charset="-122"/>
              </a:rPr>
              <a:t>是</a:t>
            </a:r>
            <a:r>
              <a:rPr lang="en-US" altLang="zh-CN" sz="2800" b="1" dirty="0" smtClean="0">
                <a:solidFill>
                  <a:srgbClr val="FFFF66"/>
                </a:solidFill>
                <a:latin typeface="Times New Roman" pitchFamily="18" charset="0"/>
                <a:ea typeface="仿宋_GB2312" pitchFamily="49" charset="-122"/>
              </a:rPr>
              <a:t>V-S</a:t>
            </a:r>
            <a:r>
              <a:rPr lang="zh-CN" altLang="en-US" sz="2800" b="1" dirty="0" smtClean="0">
                <a:solidFill>
                  <a:srgbClr val="FFFF66"/>
                </a:solidFill>
                <a:latin typeface="Times New Roman" pitchFamily="18" charset="0"/>
                <a:ea typeface="仿宋_GB2312" pitchFamily="49" charset="-122"/>
              </a:rPr>
              <a:t>中最短路径长度最短的顶点</a:t>
            </a:r>
            <a:r>
              <a:rPr lang="zh-CN" altLang="en-US" sz="2800" b="1" dirty="0" smtClean="0">
                <a:latin typeface="Times New Roman" pitchFamily="18" charset="0"/>
                <a:ea typeface="仿宋_GB2312" pitchFamily="49" charset="-122"/>
              </a:rPr>
              <a:t>（即下一个加入</a:t>
            </a:r>
            <a:r>
              <a:rPr lang="en-US" altLang="zh-CN" sz="2800" b="1" dirty="0" smtClean="0">
                <a:latin typeface="Times New Roman" pitchFamily="18" charset="0"/>
                <a:ea typeface="仿宋_GB2312" pitchFamily="49" charset="-122"/>
              </a:rPr>
              <a:t>S</a:t>
            </a:r>
            <a:r>
              <a:rPr lang="zh-CN" altLang="en-US" sz="2800" b="1" dirty="0" smtClean="0">
                <a:latin typeface="Times New Roman" pitchFamily="18" charset="0"/>
                <a:ea typeface="仿宋_GB2312" pitchFamily="49" charset="-122"/>
              </a:rPr>
              <a:t>中的顶点）。</a:t>
            </a:r>
            <a:r>
              <a:rPr lang="en-US" altLang="zh-CN" dirty="0" smtClean="0"/>
              <a:t/>
            </a:r>
            <a:br>
              <a:rPr lang="en-US" altLang="zh-CN" dirty="0" smtClean="0"/>
            </a:br>
            <a:r>
              <a:rPr lang="zh-CN" altLang="en-US" dirty="0" smtClean="0"/>
              <a:t>可分别利用反证法证明。</a:t>
            </a:r>
            <a:endParaRPr lang="en-US" altLang="zh-CN" sz="2800" b="1" dirty="0" smtClean="0">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fld id="{A17EA50A-922D-41E6-B4A1-D010480F0D51}" type="slidenum">
              <a:rPr lang="en-US" altLang="zh-CN" smtClean="0"/>
              <a:pPr/>
              <a:t>68</a:t>
            </a:fld>
            <a:endParaRPr lang="en-US" altLang="zh-CN" dirty="0"/>
          </a:p>
        </p:txBody>
      </p:sp>
    </p:spTree>
    <p:extLst>
      <p:ext uri="{BB962C8B-B14F-4D97-AF65-F5344CB8AC3E}">
        <p14:creationId xmlns:p14="http://schemas.microsoft.com/office/powerpoint/2010/main" val="698259736"/>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446031" y="106317"/>
            <a:ext cx="6096000" cy="685800"/>
          </a:xfrm>
        </p:spPr>
        <p:txBody>
          <a:bodyPr>
            <a:normAutofit fontScale="90000"/>
          </a:bodyPr>
          <a:lstStyle/>
          <a:p>
            <a:pPr algn="just"/>
            <a:r>
              <a:rPr lang="en-US" altLang="zh-CN" sz="4000" dirty="0" err="1">
                <a:latin typeface="华文新魏" pitchFamily="2" charset="-122"/>
                <a:ea typeface="华文新魏" pitchFamily="2" charset="-122"/>
              </a:rPr>
              <a:t>Dijkstra</a:t>
            </a:r>
            <a:r>
              <a:rPr lang="zh-CN" altLang="en-US" sz="4000" dirty="0" smtClean="0">
                <a:latin typeface="华文新魏" pitchFamily="2" charset="-122"/>
                <a:ea typeface="华文新魏" pitchFamily="2" charset="-122"/>
              </a:rPr>
              <a:t>算法描述：</a:t>
            </a:r>
            <a:endParaRPr lang="zh-CN" altLang="en-US" sz="4000" dirty="0">
              <a:latin typeface="华文新魏" pitchFamily="2" charset="-122"/>
              <a:ea typeface="华文新魏" pitchFamily="2" charset="-122"/>
            </a:endParaRPr>
          </a:p>
        </p:txBody>
      </p:sp>
      <p:sp>
        <p:nvSpPr>
          <p:cNvPr id="410627" name="Rectangle 3"/>
          <p:cNvSpPr>
            <a:spLocks noGrp="1" noChangeArrowheads="1"/>
          </p:cNvSpPr>
          <p:nvPr>
            <p:ph idx="1"/>
          </p:nvPr>
        </p:nvSpPr>
        <p:spPr>
          <a:xfrm>
            <a:off x="409518" y="873090"/>
            <a:ext cx="8402637" cy="5257800"/>
          </a:xfrm>
        </p:spPr>
        <p:txBody>
          <a:bodyPr/>
          <a:lstStyle/>
          <a:p>
            <a:pPr>
              <a:lnSpc>
                <a:spcPct val="105000"/>
              </a:lnSpc>
              <a:spcBef>
                <a:spcPct val="0"/>
              </a:spcBef>
              <a:buClr>
                <a:schemeClr val="tx1"/>
              </a:buClr>
              <a:buSzPct val="115000"/>
              <a:buFont typeface="Monotype Sorts" pitchFamily="2" charset="2"/>
              <a:buNone/>
            </a:pPr>
            <a:r>
              <a:rPr lang="en-US" altLang="zh-CN" sz="3000" b="1" dirty="0">
                <a:latin typeface="Times New Roman" pitchFamily="18" charset="0"/>
                <a:ea typeface="仿宋_GB2312" pitchFamily="49" charset="-122"/>
              </a:rPr>
              <a:t>① </a:t>
            </a:r>
            <a:r>
              <a:rPr lang="zh-CN" altLang="en-US" sz="3000" b="1" dirty="0">
                <a:latin typeface="Times New Roman" pitchFamily="18" charset="0"/>
                <a:ea typeface="仿宋_GB2312" pitchFamily="49" charset="-122"/>
              </a:rPr>
              <a:t>初始化： </a:t>
            </a:r>
            <a:r>
              <a:rPr lang="en-US" altLang="zh-CN" sz="3000" b="1" dirty="0">
                <a:latin typeface="Times New Roman" pitchFamily="18" charset="0"/>
                <a:ea typeface="仿宋_GB2312" pitchFamily="49" charset="-122"/>
              </a:rPr>
              <a:t>S</a:t>
            </a:r>
            <a:r>
              <a:rPr lang="en-US" altLang="zh-CN" sz="3000" b="1" dirty="0">
                <a:latin typeface="宋体" pitchFamily="2" charset="-122"/>
                <a:sym typeface="Symbol" pitchFamily="18" charset="2"/>
              </a:rPr>
              <a:t></a:t>
            </a:r>
            <a:r>
              <a:rPr lang="en-US" altLang="zh-CN" sz="3000" b="1" dirty="0">
                <a:latin typeface="Times New Roman" pitchFamily="18" charset="0"/>
                <a:ea typeface="仿宋_GB2312" pitchFamily="49" charset="-122"/>
              </a:rPr>
              <a:t>{v</a:t>
            </a:r>
            <a:r>
              <a:rPr lang="en-US" altLang="zh-CN" sz="3000" b="1" baseline="-25000" dirty="0">
                <a:latin typeface="Times New Roman" pitchFamily="18" charset="0"/>
                <a:ea typeface="仿宋_GB2312" pitchFamily="49" charset="-122"/>
              </a:rPr>
              <a:t>0</a:t>
            </a:r>
            <a:r>
              <a:rPr lang="en-US" altLang="zh-CN" sz="3000" b="1" dirty="0">
                <a:latin typeface="Times New Roman" pitchFamily="18" charset="0"/>
                <a:ea typeface="仿宋_GB2312" pitchFamily="49" charset="-122"/>
              </a:rPr>
              <a:t>};  </a:t>
            </a:r>
          </a:p>
          <a:p>
            <a:pPr>
              <a:lnSpc>
                <a:spcPct val="105000"/>
              </a:lnSpc>
              <a:spcBef>
                <a:spcPct val="0"/>
              </a:spcBef>
              <a:buClr>
                <a:schemeClr val="tx1"/>
              </a:buClr>
              <a:buSzPct val="115000"/>
              <a:buFont typeface="Monotype Sorts" pitchFamily="2" charset="2"/>
              <a:buNone/>
            </a:pPr>
            <a:r>
              <a:rPr lang="en-US" altLang="zh-CN" sz="3000" b="1" dirty="0">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D[j</a:t>
            </a:r>
            <a:r>
              <a:rPr lang="en-US" altLang="zh-CN" sz="3000" b="1" dirty="0">
                <a:latin typeface="Times New Roman" pitchFamily="18" charset="0"/>
                <a:ea typeface="仿宋_GB2312" pitchFamily="49" charset="-122"/>
              </a:rPr>
              <a:t>]</a:t>
            </a:r>
            <a:r>
              <a:rPr lang="en-US" altLang="zh-CN" sz="3000" b="1" dirty="0">
                <a:latin typeface="宋体" pitchFamily="2" charset="-122"/>
                <a:sym typeface="Symbol" pitchFamily="18" charset="2"/>
              </a:rPr>
              <a:t></a:t>
            </a:r>
            <a:r>
              <a:rPr lang="en-US" altLang="zh-CN" sz="3000" b="1" dirty="0">
                <a:latin typeface="Times New Roman" pitchFamily="18" charset="0"/>
                <a:ea typeface="仿宋_GB2312" pitchFamily="49" charset="-122"/>
              </a:rPr>
              <a:t>Edge[0][j],   j = 1, 2, …, n-1;</a:t>
            </a:r>
          </a:p>
          <a:p>
            <a:pPr>
              <a:lnSpc>
                <a:spcPct val="105000"/>
              </a:lnSpc>
              <a:spcBef>
                <a:spcPct val="0"/>
              </a:spcBef>
              <a:buClr>
                <a:schemeClr val="tx1"/>
              </a:buClr>
              <a:buSzPct val="115000"/>
              <a:buFont typeface="Monotype Sorts" pitchFamily="2" charset="2"/>
              <a:buNone/>
            </a:pPr>
            <a:r>
              <a:rPr lang="en-US" altLang="zh-CN" sz="3000" b="1" dirty="0">
                <a:latin typeface="Times New Roman" pitchFamily="18" charset="0"/>
                <a:ea typeface="仿宋_GB2312" pitchFamily="49" charset="-122"/>
              </a:rPr>
              <a:t>                                         // n</a:t>
            </a:r>
            <a:r>
              <a:rPr lang="zh-CN" altLang="en-US" sz="3000" b="1" dirty="0">
                <a:latin typeface="Times New Roman" pitchFamily="18" charset="0"/>
                <a:ea typeface="仿宋_GB2312" pitchFamily="49" charset="-122"/>
              </a:rPr>
              <a:t>为图中顶点个数</a:t>
            </a:r>
          </a:p>
          <a:p>
            <a:pPr>
              <a:lnSpc>
                <a:spcPct val="105000"/>
              </a:lnSpc>
              <a:spcBef>
                <a:spcPct val="0"/>
              </a:spcBef>
              <a:buClr>
                <a:schemeClr val="tx1"/>
              </a:buClr>
              <a:buSzPct val="115000"/>
              <a:buFont typeface="Monotype Sorts" pitchFamily="2" charset="2"/>
              <a:buNone/>
            </a:pPr>
            <a:r>
              <a:rPr lang="zh-CN" altLang="en-US" sz="3000" b="1" dirty="0">
                <a:latin typeface="Times New Roman" pitchFamily="18" charset="0"/>
                <a:ea typeface="仿宋_GB2312" pitchFamily="49" charset="-122"/>
              </a:rPr>
              <a:t>② 求出最短路径的长度：</a:t>
            </a:r>
          </a:p>
          <a:p>
            <a:pPr>
              <a:lnSpc>
                <a:spcPct val="105000"/>
              </a:lnSpc>
              <a:spcBef>
                <a:spcPct val="0"/>
              </a:spcBef>
              <a:buClr>
                <a:schemeClr val="tx1"/>
              </a:buClr>
              <a:buSzPct val="115000"/>
              <a:buFont typeface="Monotype Sorts" pitchFamily="2" charset="2"/>
              <a:buNone/>
            </a:pPr>
            <a:r>
              <a:rPr lang="zh-CN" altLang="en-US" sz="3000" b="1" dirty="0">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D[k</a:t>
            </a:r>
            <a:r>
              <a:rPr lang="en-US" altLang="zh-CN" sz="3000" b="1" dirty="0">
                <a:latin typeface="Times New Roman" pitchFamily="18" charset="0"/>
                <a:ea typeface="仿宋_GB2312" pitchFamily="49" charset="-122"/>
              </a:rPr>
              <a:t>]</a:t>
            </a:r>
            <a:r>
              <a:rPr lang="en-US" altLang="zh-CN" sz="3000" b="1" dirty="0">
                <a:latin typeface="宋体" pitchFamily="2" charset="-122"/>
                <a:sym typeface="Symbol" pitchFamily="18" charset="2"/>
              </a:rPr>
              <a:t></a:t>
            </a:r>
            <a:r>
              <a:rPr lang="en-US" altLang="zh-CN" sz="3000" b="1" dirty="0">
                <a:latin typeface="Times New Roman" pitchFamily="18" charset="0"/>
                <a:ea typeface="仿宋_GB2312" pitchFamily="49" charset="-122"/>
              </a:rPr>
              <a:t>min </a:t>
            </a:r>
            <a:r>
              <a:rPr lang="en-US" altLang="zh-CN" sz="3000" b="1" dirty="0" smtClean="0">
                <a:latin typeface="Times New Roman" pitchFamily="18" charset="0"/>
                <a:ea typeface="仿宋_GB2312" pitchFamily="49" charset="-122"/>
              </a:rPr>
              <a:t>{D[</a:t>
            </a:r>
            <a:r>
              <a:rPr lang="en-US" altLang="zh-CN" sz="3000" b="1" dirty="0" err="1" smtClean="0">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en-US" altLang="zh-CN" sz="3000" b="1" dirty="0" err="1">
                <a:latin typeface="Times New Roman" pitchFamily="18" charset="0"/>
                <a:ea typeface="仿宋_GB2312" pitchFamily="49" charset="-122"/>
              </a:rPr>
              <a:t>i</a:t>
            </a:r>
            <a:r>
              <a:rPr lang="en-US" altLang="zh-CN" sz="3000" b="1" dirty="0" err="1">
                <a:latin typeface="Times New Roman" pitchFamily="18" charset="0"/>
                <a:ea typeface="仿宋_GB2312" pitchFamily="49" charset="-122"/>
                <a:sym typeface="Symbol" pitchFamily="18" charset="2"/>
              </a:rPr>
              <a:t></a:t>
            </a:r>
            <a:r>
              <a:rPr lang="en-US" altLang="zh-CN" sz="3000" b="1" dirty="0" err="1">
                <a:latin typeface="Times New Roman" pitchFamily="18" charset="0"/>
                <a:ea typeface="仿宋_GB2312" pitchFamily="49" charset="-122"/>
              </a:rPr>
              <a:t>V</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S ; </a:t>
            </a:r>
          </a:p>
          <a:p>
            <a:pPr>
              <a:lnSpc>
                <a:spcPct val="105000"/>
              </a:lnSpc>
              <a:spcBef>
                <a:spcPct val="0"/>
              </a:spcBef>
              <a:buClr>
                <a:schemeClr val="tx1"/>
              </a:buClr>
              <a:buSzPct val="115000"/>
              <a:buFont typeface="Monotype Sorts" pitchFamily="2" charset="2"/>
              <a:buNone/>
            </a:pPr>
            <a:r>
              <a:rPr lang="en-US" altLang="zh-CN" sz="3000" b="1" dirty="0">
                <a:latin typeface="Times New Roman" pitchFamily="18" charset="0"/>
                <a:ea typeface="仿宋_GB2312" pitchFamily="49" charset="-122"/>
              </a:rPr>
              <a:t>         S</a:t>
            </a:r>
            <a:r>
              <a:rPr lang="en-US" altLang="zh-CN" sz="3000" b="1" dirty="0">
                <a:latin typeface="宋体" pitchFamily="2" charset="-122"/>
                <a:sym typeface="Symbol" pitchFamily="18" charset="2"/>
              </a:rPr>
              <a:t></a:t>
            </a:r>
            <a:r>
              <a:rPr lang="en-US" altLang="zh-CN" sz="3000" b="1" dirty="0">
                <a:latin typeface="Times New Roman" pitchFamily="18" charset="0"/>
                <a:ea typeface="仿宋_GB2312" pitchFamily="49" charset="-122"/>
              </a:rPr>
              <a:t>S</a:t>
            </a:r>
            <a:r>
              <a:rPr lang="en-US" altLang="zh-CN" sz="3000" b="1" dirty="0">
                <a:latin typeface="宋体" pitchFamily="2" charset="-122"/>
              </a:rPr>
              <a:t>∪</a:t>
            </a:r>
            <a:r>
              <a:rPr lang="en-US" altLang="zh-CN" sz="3000" b="1" dirty="0">
                <a:latin typeface="Times New Roman" pitchFamily="18" charset="0"/>
                <a:ea typeface="仿宋_GB2312" pitchFamily="49" charset="-122"/>
              </a:rPr>
              <a:t>{k};</a:t>
            </a:r>
          </a:p>
          <a:p>
            <a:pPr>
              <a:lnSpc>
                <a:spcPct val="105000"/>
              </a:lnSpc>
              <a:spcBef>
                <a:spcPct val="0"/>
              </a:spcBef>
              <a:buClr>
                <a:schemeClr val="tx1"/>
              </a:buClr>
              <a:buSzPct val="115000"/>
              <a:buFont typeface="Monotype Sorts" pitchFamily="2" charset="2"/>
              <a:buNone/>
            </a:pPr>
            <a:r>
              <a:rPr lang="en-US" altLang="zh-CN" sz="3000" b="1" dirty="0">
                <a:latin typeface="Times New Roman" pitchFamily="18" charset="0"/>
                <a:ea typeface="仿宋_GB2312" pitchFamily="49" charset="-122"/>
              </a:rPr>
              <a:t>③ </a:t>
            </a:r>
            <a:r>
              <a:rPr lang="zh-CN" altLang="en-US" sz="3000" b="1" dirty="0">
                <a:latin typeface="Times New Roman" pitchFamily="18" charset="0"/>
                <a:ea typeface="仿宋_GB2312" pitchFamily="49" charset="-122"/>
              </a:rPr>
              <a:t>修改：  </a:t>
            </a:r>
          </a:p>
          <a:p>
            <a:pPr>
              <a:lnSpc>
                <a:spcPct val="105000"/>
              </a:lnSpc>
              <a:spcBef>
                <a:spcPct val="0"/>
              </a:spcBef>
              <a:buClr>
                <a:schemeClr val="tx1"/>
              </a:buClr>
              <a:buSzPct val="115000"/>
              <a:buFont typeface="Monotype Sorts" pitchFamily="2" charset="2"/>
              <a:buNone/>
            </a:pPr>
            <a:r>
              <a:rPr lang="zh-CN" altLang="en-US" sz="3000" b="1" dirty="0">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D[</a:t>
            </a:r>
            <a:r>
              <a:rPr lang="en-US" altLang="zh-CN" sz="3000" b="1" dirty="0" err="1" smtClean="0">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en-US" altLang="zh-CN" sz="3000" b="1" dirty="0">
                <a:latin typeface="宋体" pitchFamily="2" charset="-122"/>
                <a:sym typeface="Symbol" pitchFamily="18" charset="2"/>
              </a:rPr>
              <a:t></a:t>
            </a:r>
            <a:r>
              <a:rPr lang="en-US" altLang="zh-CN" sz="3000" b="1" dirty="0" smtClean="0">
                <a:latin typeface="Times New Roman" pitchFamily="18" charset="0"/>
                <a:ea typeface="仿宋_GB2312" pitchFamily="49" charset="-122"/>
              </a:rPr>
              <a:t>min{D[</a:t>
            </a:r>
            <a:r>
              <a:rPr lang="en-US" altLang="zh-CN" sz="3000" b="1" dirty="0" err="1" smtClean="0">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D[k</a:t>
            </a:r>
            <a:r>
              <a:rPr lang="en-US" altLang="zh-CN" sz="3000" b="1" dirty="0">
                <a:latin typeface="Times New Roman" pitchFamily="18" charset="0"/>
                <a:ea typeface="仿宋_GB2312" pitchFamily="49" charset="-122"/>
              </a:rPr>
              <a:t>]+Edge[k][</a:t>
            </a:r>
            <a:r>
              <a:rPr lang="en-US" altLang="zh-CN" sz="3000" b="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p>
          <a:p>
            <a:pPr>
              <a:lnSpc>
                <a:spcPct val="105000"/>
              </a:lnSpc>
              <a:spcBef>
                <a:spcPct val="0"/>
              </a:spcBef>
              <a:buClr>
                <a:schemeClr val="tx1"/>
              </a:buClr>
              <a:buSzPct val="115000"/>
              <a:buFont typeface="Monotype Sorts" pitchFamily="2" charset="2"/>
              <a:buNone/>
            </a:pP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对于每一个 </a:t>
            </a:r>
            <a:r>
              <a:rPr lang="en-US" altLang="zh-CN" sz="3000" b="1" dirty="0" err="1">
                <a:latin typeface="Times New Roman" pitchFamily="18" charset="0"/>
                <a:ea typeface="仿宋_GB2312" pitchFamily="49" charset="-122"/>
              </a:rPr>
              <a:t>i</a:t>
            </a:r>
            <a:r>
              <a:rPr lang="en-US" altLang="zh-CN" sz="3000" b="1" dirty="0" err="1">
                <a:latin typeface="Times New Roman" pitchFamily="18" charset="0"/>
                <a:ea typeface="仿宋_GB2312" pitchFamily="49" charset="-122"/>
                <a:sym typeface="Symbol" pitchFamily="18" charset="2"/>
              </a:rPr>
              <a:t></a:t>
            </a:r>
            <a:r>
              <a:rPr lang="en-US" altLang="zh-CN" sz="3000" b="1" dirty="0" err="1">
                <a:latin typeface="Times New Roman" pitchFamily="18" charset="0"/>
                <a:ea typeface="仿宋_GB2312" pitchFamily="49" charset="-122"/>
              </a:rPr>
              <a:t>V</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S ; </a:t>
            </a:r>
          </a:p>
          <a:p>
            <a:pPr>
              <a:lnSpc>
                <a:spcPct val="105000"/>
              </a:lnSpc>
              <a:spcBef>
                <a:spcPct val="0"/>
              </a:spcBef>
              <a:buClr>
                <a:schemeClr val="tx1"/>
              </a:buClr>
              <a:buSzPct val="115000"/>
              <a:buFont typeface="Monotype Sorts" pitchFamily="2" charset="2"/>
              <a:buNone/>
            </a:pPr>
            <a:r>
              <a:rPr lang="en-US" altLang="zh-CN" sz="3000" b="1" dirty="0">
                <a:latin typeface="Times New Roman" pitchFamily="18" charset="0"/>
                <a:ea typeface="仿宋_GB2312" pitchFamily="49" charset="-122"/>
              </a:rPr>
              <a:t>④ </a:t>
            </a:r>
            <a:r>
              <a:rPr lang="zh-CN" altLang="en-US" sz="3000" b="1" dirty="0">
                <a:latin typeface="Times New Roman" pitchFamily="18" charset="0"/>
                <a:ea typeface="仿宋_GB2312" pitchFamily="49" charset="-122"/>
              </a:rPr>
              <a:t>判断：若 </a:t>
            </a:r>
            <a:r>
              <a:rPr lang="en-US" altLang="zh-CN" sz="3000" b="1" dirty="0">
                <a:latin typeface="Times New Roman" pitchFamily="18" charset="0"/>
                <a:ea typeface="仿宋_GB2312" pitchFamily="49" charset="-122"/>
              </a:rPr>
              <a:t>S = V, </a:t>
            </a:r>
            <a:r>
              <a:rPr lang="zh-CN" altLang="en-US" sz="3000" b="1" dirty="0">
                <a:latin typeface="Times New Roman" pitchFamily="18" charset="0"/>
                <a:ea typeface="仿宋_GB2312" pitchFamily="49" charset="-122"/>
              </a:rPr>
              <a:t>则算法结束，否则转②。</a:t>
            </a:r>
          </a:p>
        </p:txBody>
      </p:sp>
      <p:sp>
        <p:nvSpPr>
          <p:cNvPr id="10" name="灯片编号占位符 9"/>
          <p:cNvSpPr>
            <a:spLocks noGrp="1"/>
          </p:cNvSpPr>
          <p:nvPr>
            <p:ph type="sldNum" sz="quarter" idx="12"/>
          </p:nvPr>
        </p:nvSpPr>
        <p:spPr/>
        <p:txBody>
          <a:bodyPr/>
          <a:lstStyle/>
          <a:p>
            <a:fld id="{A17EA50A-922D-41E6-B4A1-D010480F0D51}" type="slidenum">
              <a:rPr lang="en-US" altLang="zh-CN" smtClean="0"/>
              <a:pPr/>
              <a:t>69</a:t>
            </a:fld>
            <a:endParaRPr lang="en-US" altLang="zh-CN" dirty="0"/>
          </a:p>
        </p:txBody>
      </p:sp>
    </p:spTree>
    <p:extLst>
      <p:ext uri="{BB962C8B-B14F-4D97-AF65-F5344CB8AC3E}">
        <p14:creationId xmlns:p14="http://schemas.microsoft.com/office/powerpoint/2010/main" val="1454359845"/>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idx="1"/>
          </p:nvPr>
        </p:nvSpPr>
        <p:spPr>
          <a:xfrm>
            <a:off x="527050" y="671513"/>
            <a:ext cx="8077200" cy="5745162"/>
          </a:xfrm>
        </p:spPr>
        <p:txBody>
          <a:bodyPr>
            <a:normAutofit lnSpcReduction="10000"/>
          </a:bodyPr>
          <a:lstStyle/>
          <a:p>
            <a:pPr>
              <a:lnSpc>
                <a:spcPct val="105000"/>
              </a:lnSpc>
              <a:buClr>
                <a:schemeClr val="tx1"/>
              </a:buClr>
              <a:buSzPct val="50000"/>
            </a:pPr>
            <a:r>
              <a:rPr lang="zh-CN" altLang="en-US" sz="3000" b="1" dirty="0">
                <a:solidFill>
                  <a:srgbClr val="FFFF00"/>
                </a:solidFill>
                <a:latin typeface="Times New Roman" pitchFamily="18" charset="0"/>
                <a:ea typeface="仿宋_GB2312" pitchFamily="49" charset="-122"/>
              </a:rPr>
              <a:t>连通图与连通分量   </a:t>
            </a:r>
            <a:r>
              <a:rPr lang="zh-CN" altLang="en-US" sz="3000" b="1" dirty="0">
                <a:latin typeface="Times New Roman" pitchFamily="18" charset="0"/>
                <a:ea typeface="仿宋_GB2312" pitchFamily="49" charset="-122"/>
              </a:rPr>
              <a:t>在无向图中</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若从顶点</a:t>
            </a:r>
            <a:r>
              <a:rPr lang="en-US" altLang="zh-CN" sz="3000" b="1" i="1" dirty="0">
                <a:latin typeface="Times New Roman" pitchFamily="18" charset="0"/>
                <a:ea typeface="仿宋_GB2312" pitchFamily="49" charset="-122"/>
              </a:rPr>
              <a:t>v</a:t>
            </a:r>
            <a:r>
              <a:rPr lang="en-US" altLang="zh-CN" sz="3000" b="1" baseline="-25000" dirty="0">
                <a:latin typeface="Times New Roman" pitchFamily="18" charset="0"/>
                <a:ea typeface="仿宋_GB2312" pitchFamily="49" charset="-122"/>
              </a:rPr>
              <a:t>1</a:t>
            </a:r>
            <a:r>
              <a:rPr lang="zh-CN" altLang="en-US" sz="3000" b="1" dirty="0">
                <a:latin typeface="Times New Roman" pitchFamily="18" charset="0"/>
                <a:ea typeface="仿宋_GB2312" pitchFamily="49" charset="-122"/>
              </a:rPr>
              <a:t>到顶点</a:t>
            </a:r>
            <a:r>
              <a:rPr lang="en-US" altLang="zh-CN" sz="3000" b="1" i="1" dirty="0">
                <a:latin typeface="Times New Roman" pitchFamily="18" charset="0"/>
                <a:ea typeface="仿宋_GB2312" pitchFamily="49" charset="-122"/>
              </a:rPr>
              <a:t>v</a:t>
            </a:r>
            <a:r>
              <a:rPr lang="en-US" altLang="zh-CN" sz="3000" b="1" baseline="-25000" dirty="0">
                <a:latin typeface="Times New Roman" pitchFamily="18" charset="0"/>
                <a:ea typeface="仿宋_GB2312" pitchFamily="49" charset="-122"/>
              </a:rPr>
              <a:t>2</a:t>
            </a:r>
            <a:r>
              <a:rPr lang="zh-CN" altLang="en-US" sz="3000" b="1" dirty="0">
                <a:latin typeface="Times New Roman" pitchFamily="18" charset="0"/>
                <a:ea typeface="仿宋_GB2312" pitchFamily="49" charset="-122"/>
              </a:rPr>
              <a:t>有路径</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则称顶点</a:t>
            </a:r>
            <a:r>
              <a:rPr lang="en-US" altLang="zh-CN" sz="3000" b="1" i="1" dirty="0">
                <a:latin typeface="Times New Roman" pitchFamily="18" charset="0"/>
                <a:ea typeface="仿宋_GB2312" pitchFamily="49" charset="-122"/>
              </a:rPr>
              <a:t>v</a:t>
            </a:r>
            <a:r>
              <a:rPr lang="en-US" altLang="zh-CN" sz="3000" b="1" baseline="-25000" dirty="0">
                <a:latin typeface="Times New Roman" pitchFamily="18" charset="0"/>
                <a:ea typeface="仿宋_GB2312" pitchFamily="49" charset="-122"/>
              </a:rPr>
              <a:t>1</a:t>
            </a:r>
            <a:r>
              <a:rPr lang="zh-CN" altLang="en-US" sz="3000" b="1" dirty="0">
                <a:latin typeface="Times New Roman" pitchFamily="18" charset="0"/>
                <a:ea typeface="仿宋_GB2312" pitchFamily="49" charset="-122"/>
              </a:rPr>
              <a:t>与</a:t>
            </a:r>
            <a:r>
              <a:rPr lang="en-US" altLang="zh-CN" sz="3000" b="1" i="1" dirty="0">
                <a:latin typeface="Times New Roman" pitchFamily="18" charset="0"/>
                <a:ea typeface="仿宋_GB2312" pitchFamily="49" charset="-122"/>
              </a:rPr>
              <a:t>v</a:t>
            </a:r>
            <a:r>
              <a:rPr lang="en-US" altLang="zh-CN" sz="3000" b="1" baseline="-25000" dirty="0">
                <a:latin typeface="Times New Roman" pitchFamily="18" charset="0"/>
                <a:ea typeface="仿宋_GB2312" pitchFamily="49" charset="-122"/>
              </a:rPr>
              <a:t>2</a:t>
            </a:r>
            <a:r>
              <a:rPr lang="zh-CN" altLang="en-US" sz="3000" b="1" dirty="0">
                <a:latin typeface="Times New Roman" pitchFamily="18" charset="0"/>
                <a:ea typeface="仿宋_GB2312" pitchFamily="49" charset="-122"/>
              </a:rPr>
              <a:t>是连通的。如果图中任意一对顶点都是连通的</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则称此图是连通图。非连通图的极大连通子图叫做连通分量。</a:t>
            </a:r>
          </a:p>
          <a:p>
            <a:pPr>
              <a:lnSpc>
                <a:spcPct val="105000"/>
              </a:lnSpc>
              <a:buClr>
                <a:schemeClr val="tx1"/>
              </a:buClr>
              <a:buSzPct val="50000"/>
            </a:pPr>
            <a:r>
              <a:rPr lang="zh-CN" altLang="en-US" sz="3000" b="1" dirty="0">
                <a:solidFill>
                  <a:srgbClr val="FFFF00"/>
                </a:solidFill>
                <a:latin typeface="Times New Roman" pitchFamily="18" charset="0"/>
                <a:ea typeface="仿宋_GB2312" pitchFamily="49" charset="-122"/>
              </a:rPr>
              <a:t>强连通图与强连通分量    </a:t>
            </a:r>
            <a:r>
              <a:rPr lang="zh-CN" altLang="en-US" sz="3000" b="1" dirty="0">
                <a:latin typeface="Times New Roman" pitchFamily="18" charset="0"/>
                <a:ea typeface="仿宋_GB2312" pitchFamily="49" charset="-122"/>
              </a:rPr>
              <a:t>在有向图中</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若对于每一对顶点</a:t>
            </a:r>
            <a:r>
              <a:rPr lang="en-US" altLang="zh-CN" sz="3000" b="1" i="1" dirty="0">
                <a:latin typeface="Times New Roman" pitchFamily="18" charset="0"/>
                <a:ea typeface="仿宋_GB2312" pitchFamily="49" charset="-122"/>
              </a:rPr>
              <a:t>v</a:t>
            </a:r>
            <a:r>
              <a:rPr lang="en-US" altLang="zh-CN" sz="3000" b="1" baseline="-25000" dirty="0">
                <a:latin typeface="Times New Roman" pitchFamily="18" charset="0"/>
                <a:ea typeface="仿宋_GB2312" pitchFamily="49" charset="-122"/>
              </a:rPr>
              <a:t>i</a:t>
            </a:r>
            <a:r>
              <a:rPr lang="zh-CN" altLang="en-US" sz="3000" b="1" dirty="0">
                <a:latin typeface="Times New Roman" pitchFamily="18" charset="0"/>
                <a:ea typeface="仿宋_GB2312" pitchFamily="49" charset="-122"/>
              </a:rPr>
              <a:t>和</a:t>
            </a:r>
            <a:r>
              <a:rPr lang="en-US" altLang="zh-CN" sz="3000" b="1" i="1" dirty="0" err="1">
                <a:latin typeface="Times New Roman" pitchFamily="18" charset="0"/>
                <a:ea typeface="仿宋_GB2312" pitchFamily="49" charset="-122"/>
              </a:rPr>
              <a:t>v</a:t>
            </a:r>
            <a:r>
              <a:rPr lang="en-US" altLang="zh-CN" sz="3000" b="1" baseline="-25000" dirty="0" err="1">
                <a:latin typeface="Times New Roman" pitchFamily="18" charset="0"/>
                <a:ea typeface="仿宋_GB2312" pitchFamily="49" charset="-122"/>
              </a:rPr>
              <a:t>j</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都存在一条从</a:t>
            </a:r>
            <a:r>
              <a:rPr lang="en-US" altLang="zh-CN" sz="3000" b="1" i="1" dirty="0">
                <a:latin typeface="Times New Roman" pitchFamily="18" charset="0"/>
                <a:ea typeface="仿宋_GB2312" pitchFamily="49" charset="-122"/>
              </a:rPr>
              <a:t>v</a:t>
            </a:r>
            <a:r>
              <a:rPr lang="en-US" altLang="zh-CN" sz="3000" b="1" baseline="-25000" dirty="0">
                <a:latin typeface="Times New Roman" pitchFamily="18" charset="0"/>
                <a:ea typeface="仿宋_GB2312" pitchFamily="49" charset="-122"/>
              </a:rPr>
              <a:t>i</a:t>
            </a:r>
            <a:r>
              <a:rPr lang="zh-CN" altLang="en-US" sz="3000" b="1" dirty="0">
                <a:latin typeface="Times New Roman" pitchFamily="18" charset="0"/>
                <a:ea typeface="仿宋_GB2312" pitchFamily="49" charset="-122"/>
              </a:rPr>
              <a:t>到</a:t>
            </a:r>
            <a:r>
              <a:rPr lang="en-US" altLang="zh-CN" sz="3000" b="1" i="1" dirty="0" err="1">
                <a:latin typeface="Times New Roman" pitchFamily="18" charset="0"/>
                <a:ea typeface="仿宋_GB2312" pitchFamily="49" charset="-122"/>
              </a:rPr>
              <a:t>v</a:t>
            </a:r>
            <a:r>
              <a:rPr lang="en-US" altLang="zh-CN" sz="3000" b="1" baseline="-25000" dirty="0" err="1">
                <a:latin typeface="Times New Roman" pitchFamily="18" charset="0"/>
                <a:ea typeface="仿宋_GB2312" pitchFamily="49" charset="-122"/>
              </a:rPr>
              <a:t>j</a:t>
            </a:r>
            <a:r>
              <a:rPr lang="zh-CN" altLang="en-US" sz="3000" b="1" dirty="0">
                <a:latin typeface="Times New Roman" pitchFamily="18" charset="0"/>
                <a:ea typeface="仿宋_GB2312" pitchFamily="49" charset="-122"/>
              </a:rPr>
              <a:t>和从</a:t>
            </a:r>
            <a:r>
              <a:rPr lang="en-US" altLang="zh-CN" sz="3000" b="1" i="1" dirty="0" err="1">
                <a:latin typeface="Times New Roman" pitchFamily="18" charset="0"/>
                <a:ea typeface="仿宋_GB2312" pitchFamily="49" charset="-122"/>
              </a:rPr>
              <a:t>v</a:t>
            </a:r>
            <a:r>
              <a:rPr lang="en-US" altLang="zh-CN" sz="3000" b="1" baseline="-25000" dirty="0" err="1">
                <a:latin typeface="Times New Roman" pitchFamily="18" charset="0"/>
                <a:ea typeface="仿宋_GB2312" pitchFamily="49" charset="-122"/>
              </a:rPr>
              <a:t>j</a:t>
            </a:r>
            <a:r>
              <a:rPr lang="zh-CN" altLang="en-US" sz="3000" b="1" dirty="0">
                <a:latin typeface="Times New Roman" pitchFamily="18" charset="0"/>
                <a:ea typeface="仿宋_GB2312" pitchFamily="49" charset="-122"/>
              </a:rPr>
              <a:t>到</a:t>
            </a:r>
            <a:r>
              <a:rPr lang="en-US" altLang="zh-CN" sz="3000" b="1" i="1" dirty="0">
                <a:latin typeface="Times New Roman" pitchFamily="18" charset="0"/>
                <a:ea typeface="仿宋_GB2312" pitchFamily="49" charset="-122"/>
              </a:rPr>
              <a:t>v</a:t>
            </a:r>
            <a:r>
              <a:rPr lang="en-US" altLang="zh-CN" sz="3000" b="1" baseline="-25000" dirty="0">
                <a:latin typeface="Times New Roman" pitchFamily="18" charset="0"/>
                <a:ea typeface="仿宋_GB2312" pitchFamily="49" charset="-122"/>
              </a:rPr>
              <a:t>i</a:t>
            </a:r>
            <a:r>
              <a:rPr lang="zh-CN" altLang="en-US" sz="3000" b="1" dirty="0">
                <a:latin typeface="Times New Roman" pitchFamily="18" charset="0"/>
                <a:ea typeface="仿宋_GB2312" pitchFamily="49" charset="-122"/>
              </a:rPr>
              <a:t>的路径</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则称此图是强连通图。非强连通图的极大强连通子图叫做强连通分量。</a:t>
            </a:r>
          </a:p>
          <a:p>
            <a:pPr>
              <a:lnSpc>
                <a:spcPct val="105000"/>
              </a:lnSpc>
              <a:buClr>
                <a:schemeClr val="tx1"/>
              </a:buClr>
              <a:buSzPct val="50000"/>
            </a:pPr>
            <a:r>
              <a:rPr lang="zh-CN" altLang="en-US" sz="3000" b="1" dirty="0">
                <a:solidFill>
                  <a:srgbClr val="FFFF00"/>
                </a:solidFill>
                <a:latin typeface="Times New Roman" pitchFamily="18" charset="0"/>
                <a:ea typeface="仿宋_GB2312" pitchFamily="49" charset="-122"/>
              </a:rPr>
              <a:t>生成树</a:t>
            </a:r>
            <a:r>
              <a:rPr lang="zh-CN" altLang="en-US" sz="3000" b="1" dirty="0">
                <a:latin typeface="Times New Roman" pitchFamily="18" charset="0"/>
                <a:ea typeface="仿宋_GB2312" pitchFamily="49" charset="-122"/>
              </a:rPr>
              <a:t>   一个连通图的生成树是其极小连通子图</a:t>
            </a:r>
            <a:r>
              <a:rPr lang="zh-CN" altLang="en-US" sz="3000" b="1" dirty="0" smtClean="0">
                <a:latin typeface="Times New Roman" pitchFamily="18" charset="0"/>
                <a:ea typeface="仿宋_GB2312" pitchFamily="49" charset="-122"/>
              </a:rPr>
              <a:t>，包含图中所有顶点，但在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个顶点的情形下，有 </a:t>
            </a:r>
            <a:r>
              <a:rPr lang="en-US" altLang="zh-CN" sz="3000" b="1" i="1" dirty="0">
                <a:latin typeface="Times New Roman" pitchFamily="18" charset="0"/>
                <a:ea typeface="仿宋_GB2312" pitchFamily="49" charset="-122"/>
              </a:rPr>
              <a:t>n</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条边。</a:t>
            </a:r>
          </a:p>
        </p:txBody>
      </p:sp>
      <p:sp>
        <p:nvSpPr>
          <p:cNvPr id="9" name="灯片编号占位符 8"/>
          <p:cNvSpPr>
            <a:spLocks noGrp="1"/>
          </p:cNvSpPr>
          <p:nvPr>
            <p:ph type="sldNum" sz="quarter" idx="12"/>
          </p:nvPr>
        </p:nvSpPr>
        <p:spPr/>
        <p:txBody>
          <a:bodyPr/>
          <a:lstStyle/>
          <a:p>
            <a:fld id="{A17EA50A-922D-41E6-B4A1-D010480F0D51}" type="slidenum">
              <a:rPr lang="en-US" altLang="zh-CN" smtClean="0"/>
              <a:pPr/>
              <a:t>7</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7" name="Rectangle 1"/>
          <p:cNvSpPr>
            <a:spLocks noChangeArrowheads="1"/>
          </p:cNvSpPr>
          <p:nvPr/>
        </p:nvSpPr>
        <p:spPr bwMode="auto">
          <a:xfrm>
            <a:off x="0" y="0"/>
            <a:ext cx="91440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void </a:t>
            </a:r>
            <a:r>
              <a:rPr kumimoji="0" lang="en-US" altLang="zh-CN" sz="2400" b="0" i="0" u="none" strike="noStrike" cap="none" normalizeH="0" baseline="0" dirty="0" err="1" smtClean="0">
                <a:ln>
                  <a:noFill/>
                </a:ln>
                <a:effectLst/>
                <a:latin typeface="Georgia" pitchFamily="18" charset="0"/>
                <a:ea typeface="新宋体" pitchFamily="49" charset="-122"/>
                <a:cs typeface="Times New Roman" pitchFamily="18" charset="0"/>
              </a:rPr>
              <a:t>ShortestPath_DIJ</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a:t>
            </a:r>
            <a:r>
              <a:rPr kumimoji="0" lang="en-US" altLang="zh-CN" sz="2400" b="0" i="0" u="none" strike="noStrike" cap="none" normalizeH="0" baseline="0" dirty="0" err="1" smtClean="0">
                <a:ln>
                  <a:noFill/>
                </a:ln>
                <a:effectLst/>
                <a:latin typeface="Georgia" pitchFamily="18" charset="0"/>
                <a:ea typeface="新宋体" pitchFamily="49" charset="-122"/>
                <a:cs typeface="Times New Roman" pitchFamily="18" charset="0"/>
              </a:rPr>
              <a:t>MGraph</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 </a:t>
            </a:r>
            <a:r>
              <a:rPr kumimoji="0" lang="en-US" altLang="zh-CN" sz="2400" b="0" i="0" u="none" strike="noStrike" cap="none" normalizeH="0" baseline="0" dirty="0" err="1" smtClean="0">
                <a:ln>
                  <a:noFill/>
                </a:ln>
                <a:effectLst/>
                <a:latin typeface="Georgia" pitchFamily="18" charset="0"/>
                <a:ea typeface="新宋体" pitchFamily="49" charset="-122"/>
                <a:cs typeface="Times New Roman" pitchFamily="18" charset="0"/>
              </a:rPr>
              <a:t>G,int</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 v0,PathMatrix &amp;</a:t>
            </a:r>
            <a:r>
              <a:rPr kumimoji="0" lang="en-US" altLang="zh-CN" sz="2400" b="0" i="0" u="none" strike="noStrike" cap="none" normalizeH="0" baseline="0" dirty="0" err="1" smtClean="0">
                <a:ln>
                  <a:noFill/>
                </a:ln>
                <a:effectLst/>
                <a:latin typeface="Georgia" pitchFamily="18" charset="0"/>
                <a:ea typeface="新宋体" pitchFamily="49" charset="-122"/>
                <a:cs typeface="Times New Roman" pitchFamily="18" charset="0"/>
              </a:rPr>
              <a:t>P,ShortPathTable</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 &amp;D)</a:t>
            </a:r>
            <a:endParaRPr kumimoji="0" lang="en-US" altLang="zh-CN" sz="1100" b="0" i="0" u="none" strike="noStrike" cap="none" normalizeH="0" baseline="0" dirty="0" smtClean="0">
              <a:ln>
                <a:noFill/>
              </a:ln>
              <a:effectLst/>
              <a:latin typeface="Georgia"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 // </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算法</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7.15, </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用</a:t>
            </a:r>
            <a:r>
              <a:rPr kumimoji="0" lang="en-US" altLang="zh-CN" sz="2400" b="0" i="0" u="none" strike="noStrike" cap="none" normalizeH="0" baseline="0" dirty="0" err="1" smtClean="0">
                <a:ln>
                  <a:noFill/>
                </a:ln>
                <a:effectLst/>
                <a:latin typeface="Georgia" pitchFamily="18" charset="0"/>
                <a:ea typeface="新宋体" pitchFamily="49" charset="-122"/>
                <a:cs typeface="Times New Roman" pitchFamily="18" charset="0"/>
              </a:rPr>
              <a:t>Dijkstra</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算法求有向网</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G</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的</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v0</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顶点到其余顶点</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v</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的最  短路径</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P[v]</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及其带权长度</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D[v]</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a:t>
            </a:r>
            <a:endParaRPr kumimoji="0" lang="zh-CN" altLang="en-US" sz="1100" b="0" i="0" u="none" strike="noStrike" cap="none" normalizeH="0" baseline="0" dirty="0" smtClean="0">
              <a:ln>
                <a:noFill/>
              </a:ln>
              <a:effectLst/>
              <a:latin typeface="Georgia"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  </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 </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若</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P[v] </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为最短路径上前驱顶点。</a:t>
            </a:r>
            <a:endParaRPr kumimoji="0" lang="zh-CN" altLang="en-US" sz="1100" b="0" i="0" u="none" strike="noStrike" cap="none" normalizeH="0" baseline="0" dirty="0" smtClean="0">
              <a:ln>
                <a:noFill/>
              </a:ln>
              <a:effectLst/>
              <a:latin typeface="Georgia"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  </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 final[v]</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为</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TRUE</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当且仅当</a:t>
            </a:r>
            <a:r>
              <a:rPr kumimoji="0" lang="en-US" altLang="zh-CN" sz="2400" b="0" i="0" u="none" strike="noStrike" cap="none" normalizeH="0" baseline="0" dirty="0" err="1" smtClean="0">
                <a:ln>
                  <a:noFill/>
                </a:ln>
                <a:effectLst/>
                <a:latin typeface="Georgia" pitchFamily="18" charset="0"/>
                <a:ea typeface="新宋体" pitchFamily="49" charset="-122"/>
                <a:cs typeface="Times New Roman" pitchFamily="18" charset="0"/>
              </a:rPr>
              <a:t>v</a:t>
            </a:r>
            <a:r>
              <a:rPr kumimoji="0" lang="en-US" altLang="zh-CN" sz="2400" b="0" i="0" u="none" strike="noStrike" cap="none" normalizeH="0" baseline="0" dirty="0" err="1" smtClean="0">
                <a:ln>
                  <a:noFill/>
                </a:ln>
                <a:effectLst/>
                <a:latin typeface="Georgia" pitchFamily="18" charset="0"/>
                <a:ea typeface="宋体" pitchFamily="2" charset="-122"/>
                <a:cs typeface="Times New Roman" pitchFamily="18" charset="0"/>
              </a:rPr>
              <a:t>∈</a:t>
            </a:r>
            <a:r>
              <a:rPr kumimoji="0" lang="en-US" altLang="zh-CN" sz="2400" b="0" i="0" u="none" strike="noStrike" cap="none" normalizeH="0" baseline="0" dirty="0" err="1" smtClean="0">
                <a:ln>
                  <a:noFill/>
                </a:ln>
                <a:effectLst/>
                <a:latin typeface="Georgia" pitchFamily="18" charset="0"/>
                <a:ea typeface="新宋体" pitchFamily="49" charset="-122"/>
                <a:cs typeface="Times New Roman" pitchFamily="18" charset="0"/>
              </a:rPr>
              <a:t>S</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即已经求得从</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v0</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到</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v</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的最短路径</a:t>
            </a:r>
            <a:endPar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100" b="0" i="0" u="none" strike="noStrike" cap="none" normalizeH="0" baseline="0" dirty="0" smtClean="0">
              <a:ln>
                <a:noFill/>
              </a:ln>
              <a:effectLst/>
              <a:latin typeface="Georgia"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  </a:t>
            </a:r>
            <a:r>
              <a:rPr kumimoji="0" lang="en-US" altLang="zh-CN" sz="2400" b="0" i="0" u="none" strike="noStrike" cap="none" normalizeH="0" baseline="0" dirty="0" err="1" smtClean="0">
                <a:ln>
                  <a:noFill/>
                </a:ln>
                <a:effectLst/>
                <a:latin typeface="Georgia" pitchFamily="18" charset="0"/>
                <a:ea typeface="新宋体" pitchFamily="49" charset="-122"/>
                <a:cs typeface="Times New Roman" pitchFamily="18" charset="0"/>
              </a:rPr>
              <a:t>int</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 </a:t>
            </a:r>
            <a:r>
              <a:rPr kumimoji="0" lang="en-US" altLang="zh-CN" sz="2400" b="0" i="0" u="none" strike="noStrike" cap="none" normalizeH="0" baseline="0" dirty="0" err="1" smtClean="0">
                <a:ln>
                  <a:noFill/>
                </a:ln>
                <a:effectLst/>
                <a:latin typeface="Georgia" pitchFamily="18" charset="0"/>
                <a:ea typeface="新宋体" pitchFamily="49" charset="-122"/>
                <a:cs typeface="Times New Roman" pitchFamily="18" charset="0"/>
              </a:rPr>
              <a:t>i</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=0,j, </a:t>
            </a:r>
            <a:r>
              <a:rPr kumimoji="0" lang="en-US" altLang="zh-CN" sz="2400" b="0" i="0" u="none" strike="noStrike" cap="none" normalizeH="0" baseline="0" dirty="0" err="1" smtClean="0">
                <a:ln>
                  <a:noFill/>
                </a:ln>
                <a:effectLst/>
                <a:latin typeface="Georgia" pitchFamily="18" charset="0"/>
                <a:ea typeface="新宋体" pitchFamily="49" charset="-122"/>
                <a:cs typeface="Times New Roman" pitchFamily="18" charset="0"/>
              </a:rPr>
              <a:t>v,w,min</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a:t>
            </a:r>
            <a:endParaRPr kumimoji="0" lang="en-US" altLang="zh-CN" sz="1100" b="0" i="0" u="none" strike="noStrike" cap="none" normalizeH="0" baseline="0" dirty="0" smtClean="0">
              <a:ln>
                <a:noFill/>
              </a:ln>
              <a:effectLst/>
              <a:latin typeface="Georgia"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  </a:t>
            </a:r>
            <a:r>
              <a:rPr kumimoji="0" lang="en-US" altLang="zh-CN" sz="2400" b="0" i="0" u="none" strike="noStrike" cap="none" normalizeH="0" baseline="0" dirty="0" err="1" smtClean="0">
                <a:ln>
                  <a:noFill/>
                </a:ln>
                <a:effectLst/>
                <a:latin typeface="Georgia" pitchFamily="18" charset="0"/>
                <a:ea typeface="新宋体" pitchFamily="49" charset="-122"/>
                <a:cs typeface="Times New Roman" pitchFamily="18" charset="0"/>
              </a:rPr>
              <a:t>bool</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 final[MAX_VERTEX_NUM];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100" b="0" i="0" u="none" strike="noStrike" cap="none" normalizeH="0" baseline="0" dirty="0" smtClean="0">
              <a:ln>
                <a:noFill/>
              </a:ln>
              <a:effectLst/>
              <a:latin typeface="Georgia"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  for (v=0; v&lt;</a:t>
            </a:r>
            <a:r>
              <a:rPr kumimoji="0" lang="en-US" altLang="zh-CN" sz="2400" b="0" i="0" u="none" strike="noStrike" cap="none" normalizeH="0" baseline="0" dirty="0" err="1" smtClean="0">
                <a:ln>
                  <a:noFill/>
                </a:ln>
                <a:effectLst/>
                <a:latin typeface="Georgia" pitchFamily="18" charset="0"/>
                <a:ea typeface="新宋体" pitchFamily="49" charset="-122"/>
                <a:cs typeface="Times New Roman" pitchFamily="18" charset="0"/>
              </a:rPr>
              <a:t>G.vexnum</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 ++v) {</a:t>
            </a:r>
            <a:endParaRPr kumimoji="0" lang="en-US" altLang="zh-CN" sz="1100" b="0" i="0" u="none" strike="noStrike" cap="none" normalizeH="0" baseline="0" dirty="0" smtClean="0">
              <a:ln>
                <a:noFill/>
              </a:ln>
              <a:effectLst/>
              <a:latin typeface="Georgia"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    final[v] = FALSE;  D[v] = </a:t>
            </a:r>
            <a:r>
              <a:rPr kumimoji="0" lang="en-US" altLang="zh-CN" sz="2400" b="0" i="0" u="none" strike="noStrike" cap="none" normalizeH="0" baseline="0" dirty="0" err="1" smtClean="0">
                <a:ln>
                  <a:noFill/>
                </a:ln>
                <a:effectLst/>
                <a:latin typeface="Georgia" pitchFamily="18" charset="0"/>
                <a:ea typeface="新宋体" pitchFamily="49" charset="-122"/>
                <a:cs typeface="Times New Roman" pitchFamily="18" charset="0"/>
              </a:rPr>
              <a:t>G.arcs</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[v0][v].</a:t>
            </a:r>
            <a:r>
              <a:rPr kumimoji="0" lang="en-US" altLang="zh-CN" sz="2400" b="0" i="0" u="none" strike="noStrike" cap="none" normalizeH="0" baseline="0" dirty="0" err="1" smtClean="0">
                <a:ln>
                  <a:noFill/>
                </a:ln>
                <a:effectLst/>
                <a:latin typeface="Georgia" pitchFamily="18" charset="0"/>
                <a:ea typeface="新宋体" pitchFamily="49" charset="-122"/>
                <a:cs typeface="Times New Roman" pitchFamily="18" charset="0"/>
              </a:rPr>
              <a:t>adj</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 </a:t>
            </a:r>
            <a:r>
              <a:rPr kumimoji="0" lang="en-US" altLang="zh-CN" sz="2400" b="0" i="0" u="none" strike="noStrike" cap="none" normalizeH="0" baseline="0" dirty="0" smtClean="0">
                <a:ln>
                  <a:noFill/>
                </a:ln>
                <a:solidFill>
                  <a:srgbClr val="FFFF00"/>
                </a:solidFill>
                <a:effectLst/>
                <a:latin typeface="Georgia" pitchFamily="18" charset="0"/>
                <a:ea typeface="新宋体" pitchFamily="49" charset="-122"/>
                <a:cs typeface="Times New Roman" pitchFamily="18" charset="0"/>
              </a:rPr>
              <a:t>P[v] = -1;</a:t>
            </a:r>
            <a:endParaRPr kumimoji="0" lang="en-US" altLang="zh-CN" sz="1100" b="0" i="0" u="none" strike="noStrike" cap="none" normalizeH="0" baseline="0" dirty="0" smtClean="0">
              <a:ln>
                <a:noFill/>
              </a:ln>
              <a:solidFill>
                <a:srgbClr val="FFFF00"/>
              </a:solidFill>
              <a:effectLst/>
              <a:latin typeface="Georgia" pitchFamily="18" charset="0"/>
              <a:ea typeface="宋体" pitchFamily="2" charset="-122"/>
              <a:cs typeface="Times New Roman" pitchFamily="18" charset="0"/>
            </a:endParaRPr>
          </a:p>
          <a:p>
            <a:pPr lvl="0" algn="l" eaLnBrk="0" hangingPunct="0"/>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    if (D[v] &lt; INFINITY) { </a:t>
            </a:r>
            <a:r>
              <a:rPr kumimoji="0" lang="en-US" altLang="zh-CN" sz="2400" b="0" i="0" u="none" strike="noStrike" cap="none" normalizeH="0" baseline="0" dirty="0" smtClean="0">
                <a:ln>
                  <a:noFill/>
                </a:ln>
                <a:solidFill>
                  <a:srgbClr val="FFFF00"/>
                </a:solidFill>
                <a:effectLst/>
                <a:latin typeface="Georgia" pitchFamily="18" charset="0"/>
                <a:ea typeface="新宋体" pitchFamily="49" charset="-122"/>
                <a:cs typeface="Times New Roman" pitchFamily="18" charset="0"/>
              </a:rPr>
              <a:t>P[v] = </a:t>
            </a:r>
            <a:r>
              <a:rPr lang="en-US" altLang="zh-CN" sz="2400" dirty="0" smtClean="0">
                <a:solidFill>
                  <a:srgbClr val="FFFF00"/>
                </a:solidFill>
                <a:latin typeface="Georgia" pitchFamily="18" charset="0"/>
                <a:ea typeface="新宋体" pitchFamily="49" charset="-122"/>
                <a:cs typeface="Times New Roman" pitchFamily="18" charset="0"/>
              </a:rPr>
              <a:t>v0</a:t>
            </a:r>
            <a:r>
              <a:rPr kumimoji="0" lang="en-US" altLang="zh-CN" sz="2400" b="0" i="0" u="none" strike="noStrike" cap="none" normalizeH="0" baseline="0" dirty="0" smtClean="0">
                <a:ln>
                  <a:noFill/>
                </a:ln>
                <a:solidFill>
                  <a:srgbClr val="FFFF00"/>
                </a:solidFill>
                <a:effectLst/>
                <a:latin typeface="Georgia" pitchFamily="18" charset="0"/>
                <a:ea typeface="新宋体" pitchFamily="49" charset="-122"/>
                <a:cs typeface="Times New Roman" pitchFamily="18" charset="0"/>
              </a:rPr>
              <a:t>; </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a:t>
            </a:r>
            <a:endParaRPr kumimoji="0" lang="en-US" altLang="zh-CN" sz="1100" b="0" i="0" u="none" strike="noStrike" cap="none" normalizeH="0" baseline="0" dirty="0" smtClean="0">
              <a:ln>
                <a:noFill/>
              </a:ln>
              <a:effectLst/>
              <a:latin typeface="Georgia"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  }</a:t>
            </a:r>
            <a:endParaRPr kumimoji="0" lang="en-US" altLang="zh-CN" sz="1100" b="0" i="0" u="none" strike="noStrike" cap="none" normalizeH="0" baseline="0" dirty="0" smtClean="0">
              <a:ln>
                <a:noFill/>
              </a:ln>
              <a:effectLst/>
              <a:latin typeface="Georgia"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  D[v0] = 0;  final[v0] = TRUE;        // </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初始化，</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v0</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顶点属于</a:t>
            </a:r>
            <a:r>
              <a:rPr kumimoji="0" lang="en-US" altLang="zh-CN" sz="2400" b="0" i="0" u="none" strike="noStrike" cap="none" normalizeH="0" baseline="0" dirty="0" smtClean="0">
                <a:ln>
                  <a:noFill/>
                </a:ln>
                <a:effectLst/>
                <a:latin typeface="Georgia" pitchFamily="18" charset="0"/>
                <a:ea typeface="新宋体" pitchFamily="49" charset="-122"/>
                <a:cs typeface="Times New Roman" pitchFamily="18" charset="0"/>
              </a:rPr>
              <a:t>S</a:t>
            </a:r>
            <a:r>
              <a:rPr kumimoji="0" lang="zh-CN" altLang="en-US" sz="2400" b="0" i="0" u="none" strike="noStrike" cap="none" normalizeH="0" baseline="0" dirty="0" smtClean="0">
                <a:ln>
                  <a:noFill/>
                </a:ln>
                <a:effectLst/>
                <a:latin typeface="Georgia" pitchFamily="18" charset="0"/>
                <a:ea typeface="新宋体" pitchFamily="49" charset="-122"/>
                <a:cs typeface="Times New Roman" pitchFamily="18" charset="0"/>
              </a:rPr>
              <a:t>集</a:t>
            </a:r>
            <a:endParaRPr kumimoji="0" lang="zh-CN" altLang="en-US" sz="1100" b="0" i="0" u="none" strike="noStrike" cap="none" normalizeH="0" baseline="0" dirty="0" smtClean="0">
              <a:ln>
                <a:noFill/>
              </a:ln>
              <a:effectLst/>
              <a:latin typeface="Georgia"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灯片编号占位符 5"/>
          <p:cNvSpPr>
            <a:spLocks noGrp="1"/>
          </p:cNvSpPr>
          <p:nvPr>
            <p:ph type="sldNum" sz="quarter" idx="12"/>
          </p:nvPr>
        </p:nvSpPr>
        <p:spPr/>
        <p:txBody>
          <a:bodyPr/>
          <a:lstStyle/>
          <a:p>
            <a:fld id="{A17EA50A-922D-41E6-B4A1-D010480F0D51}" type="slidenum">
              <a:rPr lang="en-US" altLang="zh-CN" smtClean="0"/>
              <a:pPr/>
              <a:t>70</a:t>
            </a:fld>
            <a:endParaRPr lang="en-US" altLang="zh-CN" dirty="0"/>
          </a:p>
        </p:txBody>
      </p:sp>
    </p:spTree>
    <p:extLst>
      <p:ext uri="{BB962C8B-B14F-4D97-AF65-F5344CB8AC3E}">
        <p14:creationId xmlns:p14="http://schemas.microsoft.com/office/powerpoint/2010/main" val="2417199129"/>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7" name="Rectangle 1"/>
          <p:cNvSpPr>
            <a:spLocks noChangeArrowheads="1"/>
          </p:cNvSpPr>
          <p:nvPr/>
        </p:nvSpPr>
        <p:spPr bwMode="auto">
          <a:xfrm>
            <a:off x="0" y="0"/>
            <a:ext cx="91440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l" eaLnBrk="0" hangingPunct="0"/>
            <a:r>
              <a:rPr lang="zh-CN" altLang="en-US" sz="2400" dirty="0" smtClean="0">
                <a:latin typeface="Georgia" pitchFamily="18" charset="0"/>
                <a:ea typeface="新宋体" pitchFamily="49" charset="-122"/>
                <a:cs typeface="Times New Roman" pitchFamily="18" charset="0"/>
              </a:rPr>
              <a:t> </a:t>
            </a:r>
            <a:r>
              <a:rPr lang="en-US" altLang="zh-CN" sz="2400" dirty="0" smtClean="0">
                <a:latin typeface="Georgia" pitchFamily="18" charset="0"/>
                <a:ea typeface="新宋体" pitchFamily="49" charset="-122"/>
                <a:cs typeface="Times New Roman" pitchFamily="18" charset="0"/>
              </a:rPr>
              <a:t>//</a:t>
            </a:r>
            <a:r>
              <a:rPr lang="zh-CN" altLang="en-US" sz="2400" dirty="0" smtClean="0">
                <a:latin typeface="Georgia" pitchFamily="18" charset="0"/>
                <a:ea typeface="新宋体" pitchFamily="49" charset="-122"/>
                <a:cs typeface="Times New Roman" pitchFamily="18" charset="0"/>
              </a:rPr>
              <a:t>开始主循环，每次求得</a:t>
            </a:r>
            <a:r>
              <a:rPr lang="en-US" altLang="zh-CN" sz="2400" dirty="0" smtClean="0">
                <a:latin typeface="Georgia" pitchFamily="18" charset="0"/>
                <a:ea typeface="新宋体" pitchFamily="49" charset="-122"/>
                <a:cs typeface="Times New Roman" pitchFamily="18" charset="0"/>
              </a:rPr>
              <a:t>v0</a:t>
            </a:r>
            <a:r>
              <a:rPr lang="zh-CN" altLang="en-US" sz="2400" dirty="0" smtClean="0">
                <a:latin typeface="Georgia" pitchFamily="18" charset="0"/>
                <a:ea typeface="新宋体" pitchFamily="49" charset="-122"/>
                <a:cs typeface="Times New Roman" pitchFamily="18" charset="0"/>
              </a:rPr>
              <a:t>到某个</a:t>
            </a:r>
            <a:r>
              <a:rPr lang="en-US" altLang="zh-CN" sz="2400" dirty="0" smtClean="0">
                <a:latin typeface="Georgia" pitchFamily="18" charset="0"/>
                <a:ea typeface="新宋体" pitchFamily="49" charset="-122"/>
                <a:cs typeface="Times New Roman" pitchFamily="18" charset="0"/>
              </a:rPr>
              <a:t>v</a:t>
            </a:r>
            <a:r>
              <a:rPr lang="zh-CN" altLang="en-US" sz="2400" dirty="0" smtClean="0">
                <a:latin typeface="Georgia" pitchFamily="18" charset="0"/>
                <a:ea typeface="新宋体" pitchFamily="49" charset="-122"/>
                <a:cs typeface="Times New Roman" pitchFamily="18" charset="0"/>
              </a:rPr>
              <a:t>顶点的最短路径，并加</a:t>
            </a:r>
            <a:r>
              <a:rPr lang="en-US" altLang="zh-CN" sz="2400" dirty="0" smtClean="0">
                <a:latin typeface="Georgia" pitchFamily="18" charset="0"/>
                <a:ea typeface="新宋体" pitchFamily="49" charset="-122"/>
                <a:cs typeface="Times New Roman" pitchFamily="18" charset="0"/>
              </a:rPr>
              <a:t>v</a:t>
            </a:r>
            <a:r>
              <a:rPr lang="zh-CN" altLang="en-US" sz="2400" dirty="0" smtClean="0">
                <a:latin typeface="Georgia" pitchFamily="18" charset="0"/>
                <a:ea typeface="新宋体" pitchFamily="49" charset="-122"/>
                <a:cs typeface="Times New Roman" pitchFamily="18" charset="0"/>
              </a:rPr>
              <a:t>到</a:t>
            </a:r>
            <a:r>
              <a:rPr lang="en-US" altLang="zh-CN" sz="2400" dirty="0" smtClean="0">
                <a:latin typeface="Georgia" pitchFamily="18" charset="0"/>
                <a:ea typeface="新宋体" pitchFamily="49" charset="-122"/>
                <a:cs typeface="Times New Roman" pitchFamily="18" charset="0"/>
              </a:rPr>
              <a:t>S</a:t>
            </a:r>
            <a:r>
              <a:rPr lang="zh-CN" altLang="en-US" sz="2400" dirty="0" smtClean="0">
                <a:latin typeface="Georgia" pitchFamily="18" charset="0"/>
                <a:ea typeface="新宋体" pitchFamily="49" charset="-122"/>
                <a:cs typeface="Times New Roman" pitchFamily="18" charset="0"/>
              </a:rPr>
              <a:t>集</a:t>
            </a:r>
            <a:endParaRPr lang="en-US" altLang="zh-CN" sz="1100" dirty="0" smtClean="0">
              <a:latin typeface="Georgia" pitchFamily="18" charset="0"/>
              <a:ea typeface="宋体" pitchFamily="2" charset="-122"/>
              <a:cs typeface="Times New Roman" pitchFamily="18" charset="0"/>
            </a:endParaRPr>
          </a:p>
          <a:p>
            <a:pPr lvl="0" algn="l" eaLnBrk="0" hangingPunct="0"/>
            <a:r>
              <a:rPr lang="en-US" altLang="zh-CN" sz="2400" dirty="0" smtClean="0">
                <a:latin typeface="Georgia" pitchFamily="18" charset="0"/>
                <a:ea typeface="新宋体" pitchFamily="49" charset="-122"/>
                <a:cs typeface="Times New Roman" pitchFamily="18" charset="0"/>
              </a:rPr>
              <a:t>  for (</a:t>
            </a:r>
            <a:r>
              <a:rPr lang="en-US" altLang="zh-CN" sz="2400" dirty="0" err="1" smtClean="0">
                <a:latin typeface="Georgia" pitchFamily="18" charset="0"/>
                <a:ea typeface="新宋体" pitchFamily="49" charset="-122"/>
                <a:cs typeface="Times New Roman" pitchFamily="18" charset="0"/>
              </a:rPr>
              <a:t>i</a:t>
            </a:r>
            <a:r>
              <a:rPr lang="en-US" altLang="zh-CN" sz="2400" dirty="0" smtClean="0">
                <a:latin typeface="Georgia" pitchFamily="18" charset="0"/>
                <a:ea typeface="新宋体" pitchFamily="49" charset="-122"/>
                <a:cs typeface="Times New Roman" pitchFamily="18" charset="0"/>
              </a:rPr>
              <a:t>=1; </a:t>
            </a:r>
            <a:r>
              <a:rPr lang="en-US" altLang="zh-CN" sz="2400" dirty="0" err="1" smtClean="0">
                <a:latin typeface="Georgia" pitchFamily="18" charset="0"/>
                <a:ea typeface="新宋体" pitchFamily="49" charset="-122"/>
                <a:cs typeface="Times New Roman" pitchFamily="18" charset="0"/>
              </a:rPr>
              <a:t>i</a:t>
            </a:r>
            <a:r>
              <a:rPr lang="en-US" altLang="zh-CN" sz="2400" dirty="0" smtClean="0">
                <a:latin typeface="Georgia" pitchFamily="18" charset="0"/>
                <a:ea typeface="新宋体" pitchFamily="49" charset="-122"/>
                <a:cs typeface="Times New Roman" pitchFamily="18" charset="0"/>
              </a:rPr>
              <a:t>&lt;</a:t>
            </a:r>
            <a:r>
              <a:rPr lang="en-US" altLang="zh-CN" sz="2400" dirty="0" err="1" smtClean="0">
                <a:latin typeface="Georgia" pitchFamily="18" charset="0"/>
                <a:ea typeface="新宋体" pitchFamily="49" charset="-122"/>
                <a:cs typeface="Times New Roman" pitchFamily="18" charset="0"/>
              </a:rPr>
              <a:t>G.vexnum</a:t>
            </a:r>
            <a:r>
              <a:rPr lang="en-US" altLang="zh-CN" sz="2400" dirty="0" smtClean="0">
                <a:latin typeface="Georgia" pitchFamily="18" charset="0"/>
                <a:ea typeface="新宋体" pitchFamily="49" charset="-122"/>
                <a:cs typeface="Times New Roman" pitchFamily="18" charset="0"/>
              </a:rPr>
              <a:t>; ++</a:t>
            </a:r>
            <a:r>
              <a:rPr lang="en-US" altLang="zh-CN" sz="2400" dirty="0" err="1" smtClean="0">
                <a:latin typeface="Georgia" pitchFamily="18" charset="0"/>
                <a:ea typeface="新宋体" pitchFamily="49" charset="-122"/>
                <a:cs typeface="Times New Roman" pitchFamily="18" charset="0"/>
              </a:rPr>
              <a:t>i</a:t>
            </a:r>
            <a:r>
              <a:rPr lang="en-US" altLang="zh-CN" sz="2400" dirty="0" smtClean="0">
                <a:latin typeface="Georgia" pitchFamily="18" charset="0"/>
                <a:ea typeface="新宋体" pitchFamily="49" charset="-122"/>
                <a:cs typeface="Times New Roman" pitchFamily="18" charset="0"/>
              </a:rPr>
              <a:t>) {   // </a:t>
            </a:r>
            <a:r>
              <a:rPr lang="zh-CN" altLang="en-US" sz="2400" dirty="0" smtClean="0">
                <a:latin typeface="Georgia" pitchFamily="18" charset="0"/>
                <a:ea typeface="新宋体" pitchFamily="49" charset="-122"/>
                <a:cs typeface="Times New Roman" pitchFamily="18" charset="0"/>
              </a:rPr>
              <a:t>其余</a:t>
            </a:r>
            <a:r>
              <a:rPr lang="en-US" altLang="zh-CN" sz="2400" dirty="0" smtClean="0">
                <a:latin typeface="Georgia" pitchFamily="18" charset="0"/>
                <a:ea typeface="新宋体" pitchFamily="49" charset="-122"/>
                <a:cs typeface="Times New Roman" pitchFamily="18" charset="0"/>
              </a:rPr>
              <a:t>G.vexnum-1</a:t>
            </a:r>
            <a:r>
              <a:rPr lang="zh-CN" altLang="en-US" sz="2400" dirty="0" smtClean="0">
                <a:latin typeface="Georgia" pitchFamily="18" charset="0"/>
                <a:ea typeface="新宋体" pitchFamily="49" charset="-122"/>
                <a:cs typeface="Times New Roman" pitchFamily="18" charset="0"/>
              </a:rPr>
              <a:t>个顶点</a:t>
            </a:r>
            <a:endParaRPr lang="zh-CN" altLang="en-US" sz="1100" dirty="0" smtClean="0">
              <a:latin typeface="Georgia" pitchFamily="18" charset="0"/>
              <a:ea typeface="宋体" pitchFamily="2" charset="-122"/>
              <a:cs typeface="Times New Roman" pitchFamily="18" charset="0"/>
            </a:endParaRPr>
          </a:p>
          <a:p>
            <a:pPr lvl="0" algn="l" eaLnBrk="0" hangingPunct="0"/>
            <a:r>
              <a:rPr lang="zh-CN" altLang="en-US" sz="2400" dirty="0" smtClean="0">
                <a:latin typeface="Georgia" pitchFamily="18" charset="0"/>
                <a:ea typeface="新宋体" pitchFamily="49" charset="-122"/>
                <a:cs typeface="Times New Roman" pitchFamily="18" charset="0"/>
              </a:rPr>
              <a:t>    </a:t>
            </a:r>
            <a:r>
              <a:rPr lang="en-US" altLang="zh-CN" sz="2400" dirty="0" smtClean="0">
                <a:latin typeface="Georgia" pitchFamily="18" charset="0"/>
                <a:ea typeface="新宋体" pitchFamily="49" charset="-122"/>
                <a:cs typeface="Times New Roman" pitchFamily="18" charset="0"/>
              </a:rPr>
              <a:t>min = INFINITY;                    // </a:t>
            </a:r>
            <a:r>
              <a:rPr lang="zh-CN" altLang="en-US" sz="2400" dirty="0" smtClean="0">
                <a:latin typeface="Georgia" pitchFamily="18" charset="0"/>
                <a:ea typeface="新宋体" pitchFamily="49" charset="-122"/>
                <a:cs typeface="Times New Roman" pitchFamily="18" charset="0"/>
              </a:rPr>
              <a:t>当前所知离</a:t>
            </a:r>
            <a:r>
              <a:rPr lang="en-US" altLang="zh-CN" sz="2400" dirty="0" smtClean="0">
                <a:latin typeface="Georgia" pitchFamily="18" charset="0"/>
                <a:ea typeface="新宋体" pitchFamily="49" charset="-122"/>
                <a:cs typeface="Times New Roman" pitchFamily="18" charset="0"/>
              </a:rPr>
              <a:t>v0</a:t>
            </a:r>
            <a:r>
              <a:rPr lang="zh-CN" altLang="en-US" sz="2400" dirty="0" smtClean="0">
                <a:latin typeface="Georgia" pitchFamily="18" charset="0"/>
                <a:ea typeface="新宋体" pitchFamily="49" charset="-122"/>
                <a:cs typeface="Times New Roman" pitchFamily="18" charset="0"/>
              </a:rPr>
              <a:t>顶点的最近距离</a:t>
            </a:r>
            <a:endParaRPr lang="zh-CN" altLang="en-US" sz="1100" dirty="0" smtClean="0">
              <a:latin typeface="Georgia" pitchFamily="18" charset="0"/>
              <a:ea typeface="宋体" pitchFamily="2" charset="-122"/>
              <a:cs typeface="Times New Roman" pitchFamily="18" charset="0"/>
            </a:endParaRPr>
          </a:p>
          <a:p>
            <a:pPr lvl="0" algn="l" eaLnBrk="0" hangingPunct="0"/>
            <a:r>
              <a:rPr lang="zh-CN" altLang="en-US" sz="2400" dirty="0" smtClean="0">
                <a:latin typeface="Georgia" pitchFamily="18" charset="0"/>
                <a:ea typeface="新宋体" pitchFamily="49" charset="-122"/>
                <a:cs typeface="Times New Roman" pitchFamily="18" charset="0"/>
              </a:rPr>
              <a:t>    </a:t>
            </a:r>
            <a:r>
              <a:rPr lang="en-US" altLang="zh-CN" sz="2400" dirty="0" smtClean="0">
                <a:latin typeface="Georgia" pitchFamily="18" charset="0"/>
                <a:ea typeface="新宋体" pitchFamily="49" charset="-122"/>
                <a:cs typeface="Times New Roman" pitchFamily="18" charset="0"/>
              </a:rPr>
              <a:t>for (w=0; w&lt;</a:t>
            </a:r>
            <a:r>
              <a:rPr lang="en-US" altLang="zh-CN" sz="2400" dirty="0" err="1" smtClean="0">
                <a:latin typeface="Georgia" pitchFamily="18" charset="0"/>
                <a:ea typeface="新宋体" pitchFamily="49" charset="-122"/>
                <a:cs typeface="Times New Roman" pitchFamily="18" charset="0"/>
              </a:rPr>
              <a:t>G.vexnum</a:t>
            </a:r>
            <a:r>
              <a:rPr lang="en-US" altLang="zh-CN" sz="2400" dirty="0" smtClean="0">
                <a:latin typeface="Georgia" pitchFamily="18" charset="0"/>
                <a:ea typeface="新宋体" pitchFamily="49" charset="-122"/>
                <a:cs typeface="Times New Roman" pitchFamily="18" charset="0"/>
              </a:rPr>
              <a:t>; ++w)</a:t>
            </a:r>
            <a:endParaRPr lang="en-US" altLang="zh-CN" sz="1100" dirty="0" smtClean="0">
              <a:latin typeface="Georgia" pitchFamily="18" charset="0"/>
              <a:ea typeface="宋体" pitchFamily="2" charset="-122"/>
              <a:cs typeface="Times New Roman" pitchFamily="18" charset="0"/>
            </a:endParaRPr>
          </a:p>
          <a:p>
            <a:pPr lvl="0" algn="l" eaLnBrk="0" hangingPunct="0"/>
            <a:r>
              <a:rPr lang="en-US" altLang="zh-CN" sz="2400" dirty="0" smtClean="0">
                <a:latin typeface="Georgia" pitchFamily="18" charset="0"/>
                <a:ea typeface="新宋体" pitchFamily="49" charset="-122"/>
                <a:cs typeface="Times New Roman" pitchFamily="18" charset="0"/>
              </a:rPr>
              <a:t>      if (!final[w])                           // w</a:t>
            </a:r>
            <a:r>
              <a:rPr lang="zh-CN" altLang="en-US" sz="2400" dirty="0" smtClean="0">
                <a:latin typeface="Georgia" pitchFamily="18" charset="0"/>
                <a:ea typeface="新宋体" pitchFamily="49" charset="-122"/>
                <a:cs typeface="Times New Roman" pitchFamily="18" charset="0"/>
              </a:rPr>
              <a:t>顶点在</a:t>
            </a:r>
            <a:r>
              <a:rPr lang="en-US" altLang="zh-CN" sz="2400" dirty="0" smtClean="0">
                <a:latin typeface="Georgia" pitchFamily="18" charset="0"/>
                <a:ea typeface="新宋体" pitchFamily="49" charset="-122"/>
                <a:cs typeface="Times New Roman" pitchFamily="18" charset="0"/>
              </a:rPr>
              <a:t>V-S</a:t>
            </a:r>
            <a:r>
              <a:rPr lang="zh-CN" altLang="en-US" sz="2400" dirty="0" smtClean="0">
                <a:latin typeface="Georgia" pitchFamily="18" charset="0"/>
                <a:ea typeface="新宋体" pitchFamily="49" charset="-122"/>
                <a:cs typeface="Times New Roman" pitchFamily="18" charset="0"/>
              </a:rPr>
              <a:t>中</a:t>
            </a:r>
            <a:endParaRPr lang="zh-CN" altLang="en-US" sz="1100" dirty="0" smtClean="0">
              <a:latin typeface="Georgia" pitchFamily="18" charset="0"/>
              <a:ea typeface="宋体" pitchFamily="2" charset="-122"/>
              <a:cs typeface="Times New Roman" pitchFamily="18" charset="0"/>
            </a:endParaRPr>
          </a:p>
          <a:p>
            <a:pPr lvl="0" algn="l" eaLnBrk="0" hangingPunct="0"/>
            <a:r>
              <a:rPr lang="zh-CN" altLang="en-US" sz="2400" dirty="0" smtClean="0">
                <a:latin typeface="Georgia" pitchFamily="18" charset="0"/>
                <a:ea typeface="新宋体" pitchFamily="49" charset="-122"/>
                <a:cs typeface="Times New Roman" pitchFamily="18" charset="0"/>
              </a:rPr>
              <a:t>        </a:t>
            </a:r>
            <a:r>
              <a:rPr lang="en-US" altLang="zh-CN" sz="2400" dirty="0" smtClean="0">
                <a:latin typeface="Georgia" pitchFamily="18" charset="0"/>
                <a:ea typeface="新宋体" pitchFamily="49" charset="-122"/>
                <a:cs typeface="Times New Roman" pitchFamily="18" charset="0"/>
              </a:rPr>
              <a:t>if (D[w]&lt;min) { v = w;  min = D[w]; }  // w</a:t>
            </a:r>
            <a:r>
              <a:rPr lang="zh-CN" altLang="en-US" sz="2400" dirty="0" smtClean="0">
                <a:latin typeface="Georgia" pitchFamily="18" charset="0"/>
                <a:ea typeface="新宋体" pitchFamily="49" charset="-122"/>
                <a:cs typeface="Times New Roman" pitchFamily="18" charset="0"/>
              </a:rPr>
              <a:t>顶点离</a:t>
            </a:r>
            <a:r>
              <a:rPr lang="en-US" altLang="zh-CN" sz="2400" dirty="0" smtClean="0">
                <a:latin typeface="Georgia" pitchFamily="18" charset="0"/>
                <a:ea typeface="新宋体" pitchFamily="49" charset="-122"/>
                <a:cs typeface="Times New Roman" pitchFamily="18" charset="0"/>
              </a:rPr>
              <a:t>v0</a:t>
            </a:r>
            <a:r>
              <a:rPr lang="zh-CN" altLang="en-US" sz="2400" dirty="0" smtClean="0">
                <a:latin typeface="Georgia" pitchFamily="18" charset="0"/>
                <a:ea typeface="新宋体" pitchFamily="49" charset="-122"/>
                <a:cs typeface="Times New Roman" pitchFamily="18" charset="0"/>
              </a:rPr>
              <a:t>顶点更近</a:t>
            </a:r>
            <a:endParaRPr lang="zh-CN" altLang="en-US" sz="1100" dirty="0" smtClean="0">
              <a:latin typeface="Georgia" pitchFamily="18" charset="0"/>
              <a:ea typeface="宋体" pitchFamily="2" charset="-122"/>
              <a:cs typeface="Times New Roman" pitchFamily="18" charset="0"/>
            </a:endParaRPr>
          </a:p>
          <a:p>
            <a:pPr lvl="0" algn="l" eaLnBrk="0" hangingPunct="0"/>
            <a:r>
              <a:rPr lang="zh-CN" altLang="en-US" sz="2400" dirty="0" smtClean="0">
                <a:latin typeface="Georgia" pitchFamily="18" charset="0"/>
                <a:ea typeface="新宋体" pitchFamily="49" charset="-122"/>
                <a:cs typeface="Times New Roman" pitchFamily="18" charset="0"/>
              </a:rPr>
              <a:t>    </a:t>
            </a:r>
            <a:r>
              <a:rPr lang="en-US" altLang="zh-CN" sz="2400" dirty="0" smtClean="0">
                <a:latin typeface="Georgia" pitchFamily="18" charset="0"/>
                <a:ea typeface="新宋体" pitchFamily="49" charset="-122"/>
                <a:cs typeface="Times New Roman" pitchFamily="18" charset="0"/>
              </a:rPr>
              <a:t>final[v] = TRUE;                    // </a:t>
            </a:r>
            <a:r>
              <a:rPr lang="zh-CN" altLang="en-US" sz="2400" dirty="0" smtClean="0">
                <a:latin typeface="Georgia" pitchFamily="18" charset="0"/>
                <a:ea typeface="新宋体" pitchFamily="49" charset="-122"/>
                <a:cs typeface="Times New Roman" pitchFamily="18" charset="0"/>
              </a:rPr>
              <a:t>离</a:t>
            </a:r>
            <a:r>
              <a:rPr lang="en-US" altLang="zh-CN" sz="2400" dirty="0" smtClean="0">
                <a:latin typeface="Georgia" pitchFamily="18" charset="0"/>
                <a:ea typeface="新宋体" pitchFamily="49" charset="-122"/>
                <a:cs typeface="Times New Roman" pitchFamily="18" charset="0"/>
              </a:rPr>
              <a:t>v0</a:t>
            </a:r>
            <a:r>
              <a:rPr lang="zh-CN" altLang="en-US" sz="2400" dirty="0" smtClean="0">
                <a:latin typeface="Georgia" pitchFamily="18" charset="0"/>
                <a:ea typeface="新宋体" pitchFamily="49" charset="-122"/>
                <a:cs typeface="Times New Roman" pitchFamily="18" charset="0"/>
              </a:rPr>
              <a:t>顶点最近的</a:t>
            </a:r>
            <a:r>
              <a:rPr lang="en-US" altLang="zh-CN" sz="2400" dirty="0" smtClean="0">
                <a:latin typeface="Georgia" pitchFamily="18" charset="0"/>
                <a:ea typeface="新宋体" pitchFamily="49" charset="-122"/>
                <a:cs typeface="Times New Roman" pitchFamily="18" charset="0"/>
              </a:rPr>
              <a:t>v</a:t>
            </a:r>
            <a:r>
              <a:rPr lang="zh-CN" altLang="en-US" sz="2400" dirty="0" smtClean="0">
                <a:latin typeface="Georgia" pitchFamily="18" charset="0"/>
                <a:ea typeface="新宋体" pitchFamily="49" charset="-122"/>
                <a:cs typeface="Times New Roman" pitchFamily="18" charset="0"/>
              </a:rPr>
              <a:t>加入</a:t>
            </a:r>
            <a:r>
              <a:rPr lang="en-US" altLang="zh-CN" sz="2400" dirty="0" smtClean="0">
                <a:latin typeface="Georgia" pitchFamily="18" charset="0"/>
                <a:ea typeface="新宋体" pitchFamily="49" charset="-122"/>
                <a:cs typeface="Times New Roman" pitchFamily="18" charset="0"/>
              </a:rPr>
              <a:t>S</a:t>
            </a:r>
            <a:r>
              <a:rPr lang="zh-CN" altLang="en-US" sz="2400" dirty="0" smtClean="0">
                <a:latin typeface="Georgia" pitchFamily="18" charset="0"/>
                <a:ea typeface="新宋体" pitchFamily="49" charset="-122"/>
                <a:cs typeface="Times New Roman" pitchFamily="18" charset="0"/>
              </a:rPr>
              <a:t>集</a:t>
            </a:r>
            <a:endParaRPr lang="zh-CN" altLang="en-US" sz="1100" dirty="0" smtClean="0">
              <a:latin typeface="Georgia" pitchFamily="18" charset="0"/>
              <a:ea typeface="宋体" pitchFamily="2" charset="-122"/>
              <a:cs typeface="Times New Roman" pitchFamily="18" charset="0"/>
            </a:endParaRPr>
          </a:p>
          <a:p>
            <a:pPr lvl="0" algn="l" eaLnBrk="0" hangingPunct="0"/>
            <a:r>
              <a:rPr lang="zh-CN" altLang="en-US" sz="2400" dirty="0" smtClean="0">
                <a:latin typeface="Georgia" pitchFamily="18" charset="0"/>
                <a:ea typeface="新宋体" pitchFamily="49" charset="-122"/>
                <a:cs typeface="Times New Roman" pitchFamily="18" charset="0"/>
              </a:rPr>
              <a:t>    </a:t>
            </a:r>
            <a:r>
              <a:rPr lang="en-US" altLang="zh-CN" sz="2400" dirty="0" smtClean="0">
                <a:latin typeface="Georgia" pitchFamily="18" charset="0"/>
                <a:ea typeface="新宋体" pitchFamily="49" charset="-122"/>
                <a:cs typeface="Times New Roman" pitchFamily="18" charset="0"/>
              </a:rPr>
              <a:t>for (w=0; w&lt;</a:t>
            </a:r>
            <a:r>
              <a:rPr lang="en-US" altLang="zh-CN" sz="2400" dirty="0" err="1" smtClean="0">
                <a:latin typeface="Georgia" pitchFamily="18" charset="0"/>
                <a:ea typeface="新宋体" pitchFamily="49" charset="-122"/>
                <a:cs typeface="Times New Roman" pitchFamily="18" charset="0"/>
              </a:rPr>
              <a:t>G.vexnum</a:t>
            </a:r>
            <a:r>
              <a:rPr lang="en-US" altLang="zh-CN" sz="2400" dirty="0" smtClean="0">
                <a:latin typeface="Georgia" pitchFamily="18" charset="0"/>
                <a:ea typeface="新宋体" pitchFamily="49" charset="-122"/>
                <a:cs typeface="Times New Roman" pitchFamily="18" charset="0"/>
              </a:rPr>
              <a:t>; ++w)    // </a:t>
            </a:r>
            <a:r>
              <a:rPr lang="zh-CN" altLang="en-US" sz="2400" dirty="0" smtClean="0">
                <a:latin typeface="Georgia" pitchFamily="18" charset="0"/>
                <a:ea typeface="新宋体" pitchFamily="49" charset="-122"/>
                <a:cs typeface="Times New Roman" pitchFamily="18" charset="0"/>
              </a:rPr>
              <a:t>更新当前最短路径及距离</a:t>
            </a:r>
            <a:endParaRPr lang="zh-CN" altLang="en-US" sz="1100" dirty="0" smtClean="0">
              <a:latin typeface="Georgia" pitchFamily="18" charset="0"/>
              <a:ea typeface="宋体" pitchFamily="2" charset="-122"/>
              <a:cs typeface="Times New Roman" pitchFamily="18" charset="0"/>
            </a:endParaRPr>
          </a:p>
          <a:p>
            <a:pPr lvl="0" algn="l" eaLnBrk="0" hangingPunct="0"/>
            <a:r>
              <a:rPr lang="zh-CN" altLang="en-US" sz="2400" dirty="0" smtClean="0">
                <a:latin typeface="Georgia" pitchFamily="18" charset="0"/>
                <a:ea typeface="新宋体" pitchFamily="49" charset="-122"/>
                <a:cs typeface="Times New Roman" pitchFamily="18" charset="0"/>
              </a:rPr>
              <a:t>      </a:t>
            </a:r>
            <a:r>
              <a:rPr lang="en-US" altLang="zh-CN" sz="2400" dirty="0" smtClean="0">
                <a:latin typeface="Georgia" pitchFamily="18" charset="0"/>
                <a:ea typeface="新宋体" pitchFamily="49" charset="-122"/>
                <a:cs typeface="Times New Roman" pitchFamily="18" charset="0"/>
              </a:rPr>
              <a:t>if (!final[w] &amp;&amp; (</a:t>
            </a:r>
            <a:r>
              <a:rPr lang="en-US" altLang="zh-CN" sz="2400" dirty="0" err="1" smtClean="0">
                <a:latin typeface="Georgia" pitchFamily="18" charset="0"/>
                <a:ea typeface="新宋体" pitchFamily="49" charset="-122"/>
                <a:cs typeface="Times New Roman" pitchFamily="18" charset="0"/>
              </a:rPr>
              <a:t>min+G.arcs</a:t>
            </a:r>
            <a:r>
              <a:rPr lang="en-US" altLang="zh-CN" sz="2400" dirty="0" smtClean="0">
                <a:latin typeface="Georgia" pitchFamily="18" charset="0"/>
                <a:ea typeface="新宋体" pitchFamily="49" charset="-122"/>
                <a:cs typeface="Times New Roman" pitchFamily="18" charset="0"/>
              </a:rPr>
              <a:t>[v][w].</a:t>
            </a:r>
            <a:r>
              <a:rPr lang="en-US" altLang="zh-CN" sz="2400" dirty="0" err="1" smtClean="0">
                <a:latin typeface="Georgia" pitchFamily="18" charset="0"/>
                <a:ea typeface="新宋体" pitchFamily="49" charset="-122"/>
                <a:cs typeface="Times New Roman" pitchFamily="18" charset="0"/>
              </a:rPr>
              <a:t>adj</a:t>
            </a:r>
            <a:r>
              <a:rPr lang="en-US" altLang="zh-CN" sz="2400" dirty="0" smtClean="0">
                <a:latin typeface="Georgia" pitchFamily="18" charset="0"/>
                <a:ea typeface="新宋体" pitchFamily="49" charset="-122"/>
                <a:cs typeface="Times New Roman" pitchFamily="18" charset="0"/>
              </a:rPr>
              <a:t>&lt;D[w])) { </a:t>
            </a:r>
            <a:endParaRPr lang="en-US" altLang="zh-CN" sz="1100" dirty="0" smtClean="0">
              <a:latin typeface="Georgia" pitchFamily="18" charset="0"/>
              <a:ea typeface="宋体" pitchFamily="2" charset="-122"/>
              <a:cs typeface="Times New Roman" pitchFamily="18" charset="0"/>
            </a:endParaRPr>
          </a:p>
          <a:p>
            <a:pPr lvl="0" algn="l" eaLnBrk="0" hangingPunct="0"/>
            <a:r>
              <a:rPr lang="en-US" altLang="zh-CN" sz="2400" dirty="0" smtClean="0">
                <a:latin typeface="Georgia" pitchFamily="18" charset="0"/>
                <a:ea typeface="新宋体" pitchFamily="49" charset="-122"/>
                <a:cs typeface="Times New Roman" pitchFamily="18" charset="0"/>
              </a:rPr>
              <a:t>        // </a:t>
            </a:r>
            <a:r>
              <a:rPr lang="zh-CN" altLang="en-US" sz="2400" dirty="0" smtClean="0">
                <a:latin typeface="Georgia" pitchFamily="18" charset="0"/>
                <a:ea typeface="新宋体" pitchFamily="49" charset="-122"/>
                <a:cs typeface="Times New Roman" pitchFamily="18" charset="0"/>
              </a:rPr>
              <a:t>修改</a:t>
            </a:r>
            <a:r>
              <a:rPr lang="en-US" altLang="zh-CN" sz="2400" dirty="0" smtClean="0">
                <a:latin typeface="Georgia" pitchFamily="18" charset="0"/>
                <a:ea typeface="新宋体" pitchFamily="49" charset="-122"/>
                <a:cs typeface="Times New Roman" pitchFamily="18" charset="0"/>
              </a:rPr>
              <a:t>D[w]</a:t>
            </a:r>
            <a:r>
              <a:rPr lang="zh-CN" altLang="en-US" sz="2400" dirty="0" smtClean="0">
                <a:latin typeface="Georgia" pitchFamily="18" charset="0"/>
                <a:ea typeface="新宋体" pitchFamily="49" charset="-122"/>
                <a:cs typeface="Times New Roman" pitchFamily="18" charset="0"/>
              </a:rPr>
              <a:t>和</a:t>
            </a:r>
            <a:r>
              <a:rPr lang="en-US" altLang="zh-CN" sz="2400" dirty="0" smtClean="0">
                <a:latin typeface="Georgia" pitchFamily="18" charset="0"/>
                <a:ea typeface="新宋体" pitchFamily="49" charset="-122"/>
                <a:cs typeface="Times New Roman" pitchFamily="18" charset="0"/>
              </a:rPr>
              <a:t>P[w], </a:t>
            </a:r>
            <a:r>
              <a:rPr lang="en-US" altLang="zh-CN" sz="2400" dirty="0" err="1" smtClean="0">
                <a:latin typeface="Georgia" pitchFamily="18" charset="0"/>
                <a:ea typeface="新宋体" pitchFamily="49" charset="-122"/>
                <a:cs typeface="Times New Roman" pitchFamily="18" charset="0"/>
              </a:rPr>
              <a:t>w</a:t>
            </a:r>
            <a:r>
              <a:rPr lang="en-US" altLang="zh-CN" sz="2400" dirty="0" err="1" smtClean="0">
                <a:latin typeface="Georgia" pitchFamily="18" charset="0"/>
                <a:ea typeface="宋体" pitchFamily="2" charset="-122"/>
                <a:cs typeface="Times New Roman" pitchFamily="18" charset="0"/>
              </a:rPr>
              <a:t>∈</a:t>
            </a:r>
            <a:r>
              <a:rPr lang="en-US" altLang="zh-CN" sz="2400" dirty="0" err="1" smtClean="0">
                <a:latin typeface="Georgia" pitchFamily="18" charset="0"/>
                <a:ea typeface="新宋体" pitchFamily="49" charset="-122"/>
                <a:cs typeface="Times New Roman" pitchFamily="18" charset="0"/>
              </a:rPr>
              <a:t>V</a:t>
            </a:r>
            <a:r>
              <a:rPr lang="en-US" altLang="zh-CN" sz="2400" dirty="0" smtClean="0">
                <a:latin typeface="Georgia" pitchFamily="18" charset="0"/>
                <a:ea typeface="新宋体" pitchFamily="49" charset="-122"/>
                <a:cs typeface="Times New Roman" pitchFamily="18" charset="0"/>
              </a:rPr>
              <a:t>-S</a:t>
            </a:r>
            <a:endParaRPr lang="en-US" altLang="zh-CN" sz="1100" dirty="0" smtClean="0">
              <a:latin typeface="Georgia" pitchFamily="18" charset="0"/>
              <a:ea typeface="宋体" pitchFamily="2" charset="-122"/>
              <a:cs typeface="Times New Roman" pitchFamily="18" charset="0"/>
            </a:endParaRPr>
          </a:p>
          <a:p>
            <a:pPr lvl="0" algn="l" eaLnBrk="0" hangingPunct="0"/>
            <a:r>
              <a:rPr lang="en-US" altLang="zh-CN" sz="2400" dirty="0" smtClean="0">
                <a:latin typeface="Georgia" pitchFamily="18" charset="0"/>
                <a:ea typeface="新宋体" pitchFamily="49" charset="-122"/>
                <a:cs typeface="Times New Roman" pitchFamily="18" charset="0"/>
              </a:rPr>
              <a:t>        D[w] = min + </a:t>
            </a:r>
            <a:r>
              <a:rPr lang="en-US" altLang="zh-CN" sz="2400" dirty="0" err="1" smtClean="0">
                <a:latin typeface="Georgia" pitchFamily="18" charset="0"/>
                <a:ea typeface="新宋体" pitchFamily="49" charset="-122"/>
                <a:cs typeface="Times New Roman" pitchFamily="18" charset="0"/>
              </a:rPr>
              <a:t>G.arcs</a:t>
            </a:r>
            <a:r>
              <a:rPr lang="en-US" altLang="zh-CN" sz="2400" dirty="0" smtClean="0">
                <a:latin typeface="Georgia" pitchFamily="18" charset="0"/>
                <a:ea typeface="新宋体" pitchFamily="49" charset="-122"/>
                <a:cs typeface="Times New Roman" pitchFamily="18" charset="0"/>
              </a:rPr>
              <a:t>[v][w].</a:t>
            </a:r>
            <a:r>
              <a:rPr lang="en-US" altLang="zh-CN" sz="2400" dirty="0" err="1" smtClean="0">
                <a:latin typeface="Georgia" pitchFamily="18" charset="0"/>
                <a:ea typeface="新宋体" pitchFamily="49" charset="-122"/>
                <a:cs typeface="Times New Roman" pitchFamily="18" charset="0"/>
              </a:rPr>
              <a:t>adj</a:t>
            </a:r>
            <a:r>
              <a:rPr lang="en-US" altLang="zh-CN" sz="2400" dirty="0" smtClean="0">
                <a:latin typeface="Georgia" pitchFamily="18" charset="0"/>
                <a:ea typeface="新宋体" pitchFamily="49" charset="-122"/>
                <a:cs typeface="Times New Roman" pitchFamily="18" charset="0"/>
              </a:rPr>
              <a:t>;</a:t>
            </a:r>
            <a:r>
              <a:rPr lang="en-US" altLang="zh-CN" sz="1100" dirty="0" smtClean="0">
                <a:latin typeface="Georgia" pitchFamily="18" charset="0"/>
                <a:ea typeface="宋体" pitchFamily="2" charset="-122"/>
                <a:cs typeface="Times New Roman" pitchFamily="18" charset="0"/>
              </a:rPr>
              <a:t>  </a:t>
            </a:r>
            <a:r>
              <a:rPr lang="en-US" altLang="zh-CN" sz="2400" dirty="0" smtClean="0">
                <a:solidFill>
                  <a:srgbClr val="FFFF00"/>
                </a:solidFill>
                <a:latin typeface="Georgia" pitchFamily="18" charset="0"/>
                <a:ea typeface="新宋体" pitchFamily="49" charset="-122"/>
                <a:cs typeface="Times New Roman" pitchFamily="18" charset="0"/>
              </a:rPr>
              <a:t>P[w] = v;</a:t>
            </a:r>
            <a:endParaRPr lang="en-US" altLang="zh-CN" sz="1100" dirty="0" smtClean="0">
              <a:solidFill>
                <a:srgbClr val="FFFF00"/>
              </a:solidFill>
              <a:latin typeface="Georgia" pitchFamily="18" charset="0"/>
              <a:ea typeface="宋体" pitchFamily="2" charset="-122"/>
              <a:cs typeface="Times New Roman" pitchFamily="18" charset="0"/>
            </a:endParaRPr>
          </a:p>
          <a:p>
            <a:pPr lvl="0" algn="l" eaLnBrk="0" hangingPunct="0"/>
            <a:r>
              <a:rPr lang="en-US" altLang="zh-CN" sz="2400" dirty="0" smtClean="0">
                <a:latin typeface="Georgia" pitchFamily="18" charset="0"/>
                <a:ea typeface="新宋体" pitchFamily="49" charset="-122"/>
                <a:cs typeface="Times New Roman" pitchFamily="18" charset="0"/>
              </a:rPr>
              <a:t>      }//if</a:t>
            </a:r>
            <a:endParaRPr lang="en-US" altLang="zh-CN" sz="1100" dirty="0" smtClean="0">
              <a:latin typeface="Georgia" pitchFamily="18" charset="0"/>
              <a:ea typeface="宋体" pitchFamily="2" charset="-122"/>
              <a:cs typeface="Times New Roman" pitchFamily="18" charset="0"/>
            </a:endParaRPr>
          </a:p>
          <a:p>
            <a:pPr lvl="0" algn="l" eaLnBrk="0" hangingPunct="0"/>
            <a:r>
              <a:rPr lang="en-US" altLang="zh-CN" sz="2400" dirty="0" smtClean="0">
                <a:latin typeface="Georgia" pitchFamily="18" charset="0"/>
                <a:ea typeface="新宋体" pitchFamily="49" charset="-122"/>
                <a:cs typeface="Times New Roman" pitchFamily="18" charset="0"/>
              </a:rPr>
              <a:t>  }//for</a:t>
            </a:r>
            <a:endParaRPr lang="en-US" altLang="zh-CN" sz="1100" dirty="0" smtClean="0">
              <a:latin typeface="Georgia" pitchFamily="18" charset="0"/>
              <a:ea typeface="宋体" pitchFamily="2" charset="-122"/>
              <a:cs typeface="Times New Roman" pitchFamily="18" charset="0"/>
            </a:endParaRPr>
          </a:p>
          <a:p>
            <a:pPr lvl="0" algn="l" eaLnBrk="0" hangingPunct="0"/>
            <a:r>
              <a:rPr lang="en-US" altLang="zh-CN" sz="2400" dirty="0" smtClean="0">
                <a:latin typeface="Georgia" pitchFamily="18" charset="0"/>
                <a:ea typeface="新宋体" pitchFamily="49" charset="-122"/>
                <a:cs typeface="Times New Roman" pitchFamily="18" charset="0"/>
              </a:rPr>
              <a:t>} // </a:t>
            </a:r>
            <a:r>
              <a:rPr lang="en-US" altLang="zh-CN" sz="2400" dirty="0" err="1" smtClean="0">
                <a:latin typeface="Georgia" pitchFamily="18" charset="0"/>
                <a:ea typeface="新宋体" pitchFamily="49" charset="-122"/>
                <a:cs typeface="Times New Roman" pitchFamily="18" charset="0"/>
              </a:rPr>
              <a:t>ShortestPath_DIJ</a:t>
            </a: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灯片编号占位符 5"/>
          <p:cNvSpPr>
            <a:spLocks noGrp="1"/>
          </p:cNvSpPr>
          <p:nvPr>
            <p:ph type="sldNum" sz="quarter" idx="12"/>
          </p:nvPr>
        </p:nvSpPr>
        <p:spPr/>
        <p:txBody>
          <a:bodyPr/>
          <a:lstStyle/>
          <a:p>
            <a:fld id="{A17EA50A-922D-41E6-B4A1-D010480F0D51}" type="slidenum">
              <a:rPr lang="en-US" altLang="zh-CN" smtClean="0"/>
              <a:pPr/>
              <a:t>71</a:t>
            </a:fld>
            <a:endParaRPr lang="en-US" altLang="zh-CN" dirty="0"/>
          </a:p>
        </p:txBody>
      </p:sp>
    </p:spTree>
    <p:extLst>
      <p:ext uri="{BB962C8B-B14F-4D97-AF65-F5344CB8AC3E}">
        <p14:creationId xmlns:p14="http://schemas.microsoft.com/office/powerpoint/2010/main" val="1669020635"/>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90440" y="909603"/>
            <a:ext cx="2994066" cy="2519397"/>
            <a:chOff x="684213" y="398463"/>
            <a:chExt cx="3270250" cy="2792413"/>
          </a:xfrm>
        </p:grpSpPr>
        <p:grpSp>
          <p:nvGrpSpPr>
            <p:cNvPr id="408607" name="Group 31"/>
            <p:cNvGrpSpPr>
              <a:grpSpLocks/>
            </p:cNvGrpSpPr>
            <p:nvPr/>
          </p:nvGrpSpPr>
          <p:grpSpPr bwMode="auto">
            <a:xfrm>
              <a:off x="684213" y="398463"/>
              <a:ext cx="3270250" cy="2792413"/>
              <a:chOff x="476" y="229"/>
              <a:chExt cx="2060" cy="1759"/>
            </a:xfrm>
          </p:grpSpPr>
          <p:sp>
            <p:nvSpPr>
              <p:cNvPr id="408590" name="Line 14"/>
              <p:cNvSpPr>
                <a:spLocks noChangeShapeType="1"/>
              </p:cNvSpPr>
              <p:nvPr/>
            </p:nvSpPr>
            <p:spPr bwMode="auto">
              <a:xfrm flipV="1">
                <a:off x="2183" y="896"/>
                <a:ext cx="29" cy="506"/>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sp>
            <p:nvSpPr>
              <p:cNvPr id="408578" name="Line 2"/>
              <p:cNvSpPr>
                <a:spLocks noChangeShapeType="1"/>
              </p:cNvSpPr>
              <p:nvPr/>
            </p:nvSpPr>
            <p:spPr bwMode="auto">
              <a:xfrm>
                <a:off x="1499" y="528"/>
                <a:ext cx="634" cy="967"/>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sp>
            <p:nvSpPr>
              <p:cNvPr id="408579" name="Line 3"/>
              <p:cNvSpPr>
                <a:spLocks noChangeShapeType="1"/>
              </p:cNvSpPr>
              <p:nvPr/>
            </p:nvSpPr>
            <p:spPr bwMode="auto">
              <a:xfrm flipH="1">
                <a:off x="1476" y="1540"/>
                <a:ext cx="552" cy="115"/>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sp>
            <p:nvSpPr>
              <p:cNvPr id="408580" name="Line 4"/>
              <p:cNvSpPr>
                <a:spLocks noChangeShapeType="1"/>
              </p:cNvSpPr>
              <p:nvPr/>
            </p:nvSpPr>
            <p:spPr bwMode="auto">
              <a:xfrm flipV="1">
                <a:off x="740" y="1672"/>
                <a:ext cx="437" cy="29"/>
              </a:xfrm>
              <a:prstGeom prst="line">
                <a:avLst/>
              </a:prstGeom>
              <a:noFill/>
              <a:ln w="28575">
                <a:solidFill>
                  <a:srgbClr val="FFFF00"/>
                </a:solidFill>
                <a:round/>
                <a:headEnd/>
                <a:tailEnd type="stealth" w="lg" len="lg"/>
              </a:ln>
              <a:effectLst/>
            </p:spPr>
            <p:txBody>
              <a:bodyPr wrap="none" anchor="ctr"/>
              <a:lstStyle/>
              <a:p>
                <a:endParaRPr lang="zh-CN" altLang="en-US"/>
              </a:p>
            </p:txBody>
          </p:sp>
          <p:sp>
            <p:nvSpPr>
              <p:cNvPr id="408581" name="Line 5"/>
              <p:cNvSpPr>
                <a:spLocks noChangeShapeType="1"/>
              </p:cNvSpPr>
              <p:nvPr/>
            </p:nvSpPr>
            <p:spPr bwMode="auto">
              <a:xfrm flipH="1" flipV="1">
                <a:off x="1591" y="390"/>
                <a:ext cx="483" cy="253"/>
              </a:xfrm>
              <a:prstGeom prst="line">
                <a:avLst/>
              </a:prstGeom>
              <a:noFill/>
              <a:ln w="28575">
                <a:solidFill>
                  <a:srgbClr val="FFFF00"/>
                </a:solidFill>
                <a:round/>
                <a:headEnd/>
                <a:tailEnd type="stealth" w="lg" len="lg"/>
              </a:ln>
              <a:effectLst/>
            </p:spPr>
            <p:txBody>
              <a:bodyPr wrap="none" anchor="ctr"/>
              <a:lstStyle/>
              <a:p>
                <a:endParaRPr lang="zh-CN" altLang="en-US"/>
              </a:p>
            </p:txBody>
          </p:sp>
          <p:sp>
            <p:nvSpPr>
              <p:cNvPr id="408582" name="Line 6"/>
              <p:cNvSpPr>
                <a:spLocks noChangeShapeType="1"/>
              </p:cNvSpPr>
              <p:nvPr/>
            </p:nvSpPr>
            <p:spPr bwMode="auto">
              <a:xfrm>
                <a:off x="716" y="990"/>
                <a:ext cx="484" cy="619"/>
              </a:xfrm>
              <a:prstGeom prst="line">
                <a:avLst/>
              </a:prstGeom>
              <a:noFill/>
              <a:ln w="28575">
                <a:solidFill>
                  <a:srgbClr val="FFFF00"/>
                </a:solidFill>
                <a:round/>
                <a:headEnd/>
                <a:tailEnd type="stealth" w="lg" len="lg"/>
              </a:ln>
              <a:effectLst/>
            </p:spPr>
            <p:txBody>
              <a:bodyPr wrap="none" anchor="ctr"/>
              <a:lstStyle/>
              <a:p>
                <a:endParaRPr lang="zh-CN" altLang="en-US"/>
              </a:p>
            </p:txBody>
          </p:sp>
          <p:sp>
            <p:nvSpPr>
              <p:cNvPr id="408583" name="Line 7"/>
              <p:cNvSpPr>
                <a:spLocks noChangeShapeType="1"/>
              </p:cNvSpPr>
              <p:nvPr/>
            </p:nvSpPr>
            <p:spPr bwMode="auto">
              <a:xfrm flipH="1">
                <a:off x="671" y="390"/>
                <a:ext cx="621" cy="470"/>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sp>
            <p:nvSpPr>
              <p:cNvPr id="408585" name="Oval 9" descr="白色大理石"/>
              <p:cNvSpPr>
                <a:spLocks noChangeArrowheads="1"/>
              </p:cNvSpPr>
              <p:nvPr/>
            </p:nvSpPr>
            <p:spPr bwMode="auto">
              <a:xfrm>
                <a:off x="476" y="750"/>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0</a:t>
                </a:r>
                <a:endParaRPr kumimoji="1" lang="en-US" altLang="zh-CN" sz="2400" dirty="0">
                  <a:ea typeface="宋体" pitchFamily="2" charset="-122"/>
                </a:endParaRPr>
              </a:p>
            </p:txBody>
          </p:sp>
          <p:sp>
            <p:nvSpPr>
              <p:cNvPr id="408586" name="Oval 10" descr="白色大理石"/>
              <p:cNvSpPr>
                <a:spLocks noChangeArrowheads="1"/>
              </p:cNvSpPr>
              <p:nvPr/>
            </p:nvSpPr>
            <p:spPr bwMode="auto">
              <a:xfrm>
                <a:off x="1269" y="229"/>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5</a:t>
                </a:r>
                <a:endParaRPr kumimoji="1" lang="en-US" altLang="zh-CN" sz="2400" dirty="0">
                  <a:ea typeface="宋体" pitchFamily="2" charset="-122"/>
                </a:endParaRPr>
              </a:p>
            </p:txBody>
          </p:sp>
          <p:sp>
            <p:nvSpPr>
              <p:cNvPr id="408587" name="Oval 11" descr="白色大理石"/>
              <p:cNvSpPr>
                <a:spLocks noChangeArrowheads="1"/>
              </p:cNvSpPr>
              <p:nvPr/>
            </p:nvSpPr>
            <p:spPr bwMode="auto">
              <a:xfrm>
                <a:off x="2051" y="574"/>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CC3300"/>
                    </a:solidFill>
                    <a:ea typeface="宋体" pitchFamily="2" charset="-122"/>
                  </a:rPr>
                  <a:t>4</a:t>
                </a:r>
                <a:endParaRPr kumimoji="1" lang="en-US" altLang="zh-CN" sz="2400" dirty="0">
                  <a:ea typeface="宋体" pitchFamily="2" charset="-122"/>
                </a:endParaRPr>
              </a:p>
            </p:txBody>
          </p:sp>
          <p:sp>
            <p:nvSpPr>
              <p:cNvPr id="408588" name="Oval 12" descr="白色大理石"/>
              <p:cNvSpPr>
                <a:spLocks noChangeArrowheads="1"/>
              </p:cNvSpPr>
              <p:nvPr/>
            </p:nvSpPr>
            <p:spPr bwMode="auto">
              <a:xfrm>
                <a:off x="2028" y="1402"/>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itchFamily="2" charset="-122"/>
                  </a:rPr>
                  <a:t>3</a:t>
                </a:r>
                <a:endParaRPr kumimoji="1" lang="en-US" altLang="zh-CN" sz="2400">
                  <a:ea typeface="宋体" pitchFamily="2" charset="-122"/>
                </a:endParaRPr>
              </a:p>
            </p:txBody>
          </p:sp>
          <p:sp>
            <p:nvSpPr>
              <p:cNvPr id="408589" name="Oval 13" descr="白色大理石"/>
              <p:cNvSpPr>
                <a:spLocks noChangeArrowheads="1"/>
              </p:cNvSpPr>
              <p:nvPr/>
            </p:nvSpPr>
            <p:spPr bwMode="auto">
              <a:xfrm>
                <a:off x="1177" y="1540"/>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CC3300"/>
                    </a:solidFill>
                    <a:ea typeface="宋体" pitchFamily="2" charset="-122"/>
                  </a:rPr>
                  <a:t>2</a:t>
                </a:r>
                <a:endParaRPr kumimoji="1" lang="en-US" altLang="zh-CN" sz="2400" dirty="0">
                  <a:ea typeface="宋体" pitchFamily="2" charset="-122"/>
                </a:endParaRPr>
              </a:p>
            </p:txBody>
          </p:sp>
          <p:sp>
            <p:nvSpPr>
              <p:cNvPr id="408591" name="Text Box 15"/>
              <p:cNvSpPr txBox="1">
                <a:spLocks noChangeArrowheads="1"/>
              </p:cNvSpPr>
              <p:nvPr/>
            </p:nvSpPr>
            <p:spPr bwMode="auto">
              <a:xfrm>
                <a:off x="625" y="344"/>
                <a:ext cx="431" cy="310"/>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100</a:t>
                </a:r>
                <a:endParaRPr kumimoji="1" lang="en-US" altLang="zh-CN" sz="2600" dirty="0">
                  <a:ea typeface="宋体" pitchFamily="2" charset="-122"/>
                </a:endParaRPr>
              </a:p>
            </p:txBody>
          </p:sp>
          <p:sp>
            <p:nvSpPr>
              <p:cNvPr id="408592" name="Text Box 16"/>
              <p:cNvSpPr txBox="1">
                <a:spLocks noChangeArrowheads="1"/>
              </p:cNvSpPr>
              <p:nvPr/>
            </p:nvSpPr>
            <p:spPr bwMode="auto">
              <a:xfrm>
                <a:off x="1775" y="229"/>
                <a:ext cx="326" cy="310"/>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60</a:t>
                </a:r>
                <a:endParaRPr kumimoji="1" lang="en-US" altLang="zh-CN" sz="2600" dirty="0">
                  <a:ea typeface="宋体" pitchFamily="2" charset="-122"/>
                </a:endParaRPr>
              </a:p>
            </p:txBody>
          </p:sp>
          <p:sp>
            <p:nvSpPr>
              <p:cNvPr id="408593" name="Text Box 17"/>
              <p:cNvSpPr txBox="1">
                <a:spLocks noChangeArrowheads="1"/>
              </p:cNvSpPr>
              <p:nvPr/>
            </p:nvSpPr>
            <p:spPr bwMode="auto">
              <a:xfrm>
                <a:off x="1200" y="873"/>
                <a:ext cx="324" cy="308"/>
              </a:xfrm>
              <a:prstGeom prst="rect">
                <a:avLst/>
              </a:prstGeom>
              <a:noFill/>
              <a:ln w="9525">
                <a:noFill/>
                <a:miter lim="800000"/>
                <a:headEnd/>
                <a:tailEnd/>
              </a:ln>
              <a:effectLst/>
            </p:spPr>
            <p:txBody>
              <a:bodyPr wrap="none">
                <a:spAutoFit/>
              </a:bodyPr>
              <a:lstStyle/>
              <a:p>
                <a:pPr algn="l"/>
                <a:r>
                  <a:rPr kumimoji="1" lang="en-US" altLang="zh-CN" sz="2600" b="1" dirty="0">
                    <a:ea typeface="宋体" pitchFamily="2" charset="-122"/>
                  </a:rPr>
                  <a:t>30</a:t>
                </a:r>
                <a:endParaRPr kumimoji="1" lang="en-US" altLang="zh-CN" sz="2600" dirty="0">
                  <a:ea typeface="宋体" pitchFamily="2" charset="-122"/>
                </a:endParaRPr>
              </a:p>
            </p:txBody>
          </p:sp>
          <p:sp>
            <p:nvSpPr>
              <p:cNvPr id="408594" name="Text Box 18"/>
              <p:cNvSpPr txBox="1">
                <a:spLocks noChangeArrowheads="1"/>
              </p:cNvSpPr>
              <p:nvPr/>
            </p:nvSpPr>
            <p:spPr bwMode="auto">
              <a:xfrm>
                <a:off x="602" y="1080"/>
                <a:ext cx="324" cy="308"/>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10</a:t>
                </a:r>
                <a:endParaRPr kumimoji="1" lang="en-US" altLang="zh-CN" sz="2600" dirty="0">
                  <a:ea typeface="宋体" pitchFamily="2" charset="-122"/>
                </a:endParaRPr>
              </a:p>
            </p:txBody>
          </p:sp>
          <p:sp>
            <p:nvSpPr>
              <p:cNvPr id="408595" name="Text Box 19"/>
              <p:cNvSpPr txBox="1">
                <a:spLocks noChangeArrowheads="1"/>
              </p:cNvSpPr>
              <p:nvPr/>
            </p:nvSpPr>
            <p:spPr bwMode="auto">
              <a:xfrm>
                <a:off x="1704" y="1564"/>
                <a:ext cx="324" cy="308"/>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50</a:t>
                </a:r>
                <a:endParaRPr kumimoji="1" lang="en-US" altLang="zh-CN" sz="2600" dirty="0">
                  <a:ea typeface="宋体" pitchFamily="2" charset="-122"/>
                </a:endParaRPr>
              </a:p>
            </p:txBody>
          </p:sp>
          <p:sp>
            <p:nvSpPr>
              <p:cNvPr id="408596" name="Text Box 20"/>
              <p:cNvSpPr txBox="1">
                <a:spLocks noChangeArrowheads="1"/>
              </p:cNvSpPr>
              <p:nvPr/>
            </p:nvSpPr>
            <p:spPr bwMode="auto">
              <a:xfrm>
                <a:off x="2212" y="1011"/>
                <a:ext cx="324" cy="308"/>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20</a:t>
                </a:r>
                <a:endParaRPr kumimoji="1" lang="en-US" altLang="zh-CN" sz="2600" dirty="0">
                  <a:ea typeface="宋体" pitchFamily="2" charset="-122"/>
                </a:endParaRPr>
              </a:p>
            </p:txBody>
          </p:sp>
          <p:sp>
            <p:nvSpPr>
              <p:cNvPr id="408597" name="Text Box 21"/>
              <p:cNvSpPr txBox="1">
                <a:spLocks noChangeArrowheads="1"/>
              </p:cNvSpPr>
              <p:nvPr/>
            </p:nvSpPr>
            <p:spPr bwMode="auto">
              <a:xfrm>
                <a:off x="1660" y="1103"/>
                <a:ext cx="324" cy="308"/>
              </a:xfrm>
              <a:prstGeom prst="rect">
                <a:avLst/>
              </a:prstGeom>
              <a:noFill/>
              <a:ln w="9525">
                <a:noFill/>
                <a:miter lim="800000"/>
                <a:headEnd/>
                <a:tailEnd/>
              </a:ln>
              <a:effectLst/>
            </p:spPr>
            <p:txBody>
              <a:bodyPr wrap="none">
                <a:spAutoFit/>
              </a:bodyPr>
              <a:lstStyle/>
              <a:p>
                <a:pPr algn="l"/>
                <a:r>
                  <a:rPr kumimoji="1" lang="en-US" altLang="zh-CN" sz="2600" b="1" dirty="0">
                    <a:ea typeface="宋体" pitchFamily="2" charset="-122"/>
                  </a:rPr>
                  <a:t>10</a:t>
                </a:r>
                <a:endParaRPr kumimoji="1" lang="en-US" altLang="zh-CN" sz="2600" dirty="0">
                  <a:ea typeface="宋体" pitchFamily="2" charset="-122"/>
                </a:endParaRPr>
              </a:p>
            </p:txBody>
          </p:sp>
          <p:sp>
            <p:nvSpPr>
              <p:cNvPr id="38" name="Oval 13" descr="白色大理石"/>
              <p:cNvSpPr>
                <a:spLocks noChangeArrowheads="1"/>
              </p:cNvSpPr>
              <p:nvPr/>
            </p:nvSpPr>
            <p:spPr bwMode="auto">
              <a:xfrm>
                <a:off x="510" y="1540"/>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1</a:t>
                </a:r>
                <a:endParaRPr kumimoji="1" lang="en-US" altLang="zh-CN" sz="2400" dirty="0">
                  <a:ea typeface="宋体" pitchFamily="2" charset="-122"/>
                </a:endParaRPr>
              </a:p>
            </p:txBody>
          </p:sp>
          <p:sp>
            <p:nvSpPr>
              <p:cNvPr id="39" name="Text Box 18"/>
              <p:cNvSpPr txBox="1">
                <a:spLocks noChangeArrowheads="1"/>
              </p:cNvSpPr>
              <p:nvPr/>
            </p:nvSpPr>
            <p:spPr bwMode="auto">
              <a:xfrm>
                <a:off x="832" y="1678"/>
                <a:ext cx="221" cy="310"/>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grpSp>
        <p:sp>
          <p:nvSpPr>
            <p:cNvPr id="37" name="Line 7"/>
            <p:cNvSpPr>
              <a:spLocks noChangeShapeType="1"/>
            </p:cNvSpPr>
            <p:nvPr/>
          </p:nvSpPr>
          <p:spPr bwMode="auto">
            <a:xfrm flipH="1">
              <a:off x="1139778" y="1274733"/>
              <a:ext cx="2044728" cy="182565"/>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grpSp>
      <p:grpSp>
        <p:nvGrpSpPr>
          <p:cNvPr id="41" name="组合 40"/>
          <p:cNvGrpSpPr/>
          <p:nvPr/>
        </p:nvGrpSpPr>
        <p:grpSpPr>
          <a:xfrm>
            <a:off x="3419468" y="909603"/>
            <a:ext cx="2832130" cy="2519397"/>
            <a:chOff x="684221" y="398463"/>
            <a:chExt cx="3270286" cy="2792414"/>
          </a:xfrm>
        </p:grpSpPr>
        <p:grpSp>
          <p:nvGrpSpPr>
            <p:cNvPr id="42" name="Group 31"/>
            <p:cNvGrpSpPr>
              <a:grpSpLocks/>
            </p:cNvGrpSpPr>
            <p:nvPr/>
          </p:nvGrpSpPr>
          <p:grpSpPr bwMode="auto">
            <a:xfrm>
              <a:off x="684221" y="398463"/>
              <a:ext cx="3270286" cy="2792414"/>
              <a:chOff x="476" y="229"/>
              <a:chExt cx="2060" cy="1759"/>
            </a:xfrm>
          </p:grpSpPr>
          <p:sp>
            <p:nvSpPr>
              <p:cNvPr id="44" name="Line 14"/>
              <p:cNvSpPr>
                <a:spLocks noChangeShapeType="1"/>
              </p:cNvSpPr>
              <p:nvPr/>
            </p:nvSpPr>
            <p:spPr bwMode="auto">
              <a:xfrm flipV="1">
                <a:off x="2183" y="896"/>
                <a:ext cx="29" cy="506"/>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sp>
            <p:nvSpPr>
              <p:cNvPr id="45" name="Line 2"/>
              <p:cNvSpPr>
                <a:spLocks noChangeShapeType="1"/>
              </p:cNvSpPr>
              <p:nvPr/>
            </p:nvSpPr>
            <p:spPr bwMode="auto">
              <a:xfrm>
                <a:off x="1499" y="528"/>
                <a:ext cx="634" cy="967"/>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sp>
            <p:nvSpPr>
              <p:cNvPr id="46" name="Line 3"/>
              <p:cNvSpPr>
                <a:spLocks noChangeShapeType="1"/>
              </p:cNvSpPr>
              <p:nvPr/>
            </p:nvSpPr>
            <p:spPr bwMode="auto">
              <a:xfrm flipH="1">
                <a:off x="1476" y="1540"/>
                <a:ext cx="552" cy="115"/>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sp>
            <p:nvSpPr>
              <p:cNvPr id="47" name="Line 4"/>
              <p:cNvSpPr>
                <a:spLocks noChangeShapeType="1"/>
              </p:cNvSpPr>
              <p:nvPr/>
            </p:nvSpPr>
            <p:spPr bwMode="auto">
              <a:xfrm flipV="1">
                <a:off x="740" y="1672"/>
                <a:ext cx="437" cy="29"/>
              </a:xfrm>
              <a:prstGeom prst="line">
                <a:avLst/>
              </a:prstGeom>
              <a:noFill/>
              <a:ln w="28575">
                <a:solidFill>
                  <a:srgbClr val="FFFF00"/>
                </a:solidFill>
                <a:round/>
                <a:headEnd/>
                <a:tailEnd type="stealth" w="lg" len="lg"/>
              </a:ln>
              <a:effectLst/>
            </p:spPr>
            <p:txBody>
              <a:bodyPr wrap="none" anchor="ctr"/>
              <a:lstStyle/>
              <a:p>
                <a:endParaRPr lang="zh-CN" altLang="en-US"/>
              </a:p>
            </p:txBody>
          </p:sp>
          <p:sp>
            <p:nvSpPr>
              <p:cNvPr id="48" name="Line 5"/>
              <p:cNvSpPr>
                <a:spLocks noChangeShapeType="1"/>
              </p:cNvSpPr>
              <p:nvPr/>
            </p:nvSpPr>
            <p:spPr bwMode="auto">
              <a:xfrm flipH="1" flipV="1">
                <a:off x="1591" y="390"/>
                <a:ext cx="483" cy="253"/>
              </a:xfrm>
              <a:prstGeom prst="line">
                <a:avLst/>
              </a:prstGeom>
              <a:noFill/>
              <a:ln w="28575">
                <a:solidFill>
                  <a:srgbClr val="FFFF00"/>
                </a:solidFill>
                <a:round/>
                <a:headEnd/>
                <a:tailEnd type="stealth" w="lg" len="lg"/>
              </a:ln>
              <a:effectLst/>
            </p:spPr>
            <p:txBody>
              <a:bodyPr wrap="none" anchor="ctr"/>
              <a:lstStyle/>
              <a:p>
                <a:endParaRPr lang="zh-CN" altLang="en-US"/>
              </a:p>
            </p:txBody>
          </p:sp>
          <p:sp>
            <p:nvSpPr>
              <p:cNvPr id="49" name="Line 6"/>
              <p:cNvSpPr>
                <a:spLocks noChangeShapeType="1"/>
              </p:cNvSpPr>
              <p:nvPr/>
            </p:nvSpPr>
            <p:spPr bwMode="auto">
              <a:xfrm>
                <a:off x="716" y="990"/>
                <a:ext cx="484" cy="619"/>
              </a:xfrm>
              <a:prstGeom prst="line">
                <a:avLst/>
              </a:prstGeom>
              <a:noFill/>
              <a:ln w="28575">
                <a:solidFill>
                  <a:srgbClr val="00B050"/>
                </a:solidFill>
                <a:round/>
                <a:headEnd/>
                <a:tailEnd type="stealth" w="lg" len="lg"/>
              </a:ln>
              <a:effectLst/>
            </p:spPr>
            <p:txBody>
              <a:bodyPr wrap="none" anchor="ctr"/>
              <a:lstStyle/>
              <a:p>
                <a:endParaRPr lang="zh-CN" altLang="en-US"/>
              </a:p>
            </p:txBody>
          </p:sp>
          <p:sp>
            <p:nvSpPr>
              <p:cNvPr id="50" name="Line 7"/>
              <p:cNvSpPr>
                <a:spLocks noChangeShapeType="1"/>
              </p:cNvSpPr>
              <p:nvPr/>
            </p:nvSpPr>
            <p:spPr bwMode="auto">
              <a:xfrm flipH="1">
                <a:off x="671" y="390"/>
                <a:ext cx="621" cy="470"/>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sp>
            <p:nvSpPr>
              <p:cNvPr id="51" name="Oval 9" descr="白色大理石"/>
              <p:cNvSpPr>
                <a:spLocks noChangeArrowheads="1"/>
              </p:cNvSpPr>
              <p:nvPr/>
            </p:nvSpPr>
            <p:spPr bwMode="auto">
              <a:xfrm>
                <a:off x="476" y="750"/>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0</a:t>
                </a:r>
                <a:endParaRPr kumimoji="1" lang="en-US" altLang="zh-CN" sz="2400" dirty="0">
                  <a:ea typeface="宋体" pitchFamily="2" charset="-122"/>
                </a:endParaRPr>
              </a:p>
            </p:txBody>
          </p:sp>
          <p:sp>
            <p:nvSpPr>
              <p:cNvPr id="52" name="Oval 10" descr="白色大理石"/>
              <p:cNvSpPr>
                <a:spLocks noChangeArrowheads="1"/>
              </p:cNvSpPr>
              <p:nvPr/>
            </p:nvSpPr>
            <p:spPr bwMode="auto">
              <a:xfrm>
                <a:off x="1269" y="229"/>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5</a:t>
                </a:r>
                <a:endParaRPr kumimoji="1" lang="en-US" altLang="zh-CN" sz="2400" dirty="0">
                  <a:ea typeface="宋体" pitchFamily="2" charset="-122"/>
                </a:endParaRPr>
              </a:p>
            </p:txBody>
          </p:sp>
          <p:sp>
            <p:nvSpPr>
              <p:cNvPr id="53" name="Oval 11" descr="白色大理石"/>
              <p:cNvSpPr>
                <a:spLocks noChangeArrowheads="1"/>
              </p:cNvSpPr>
              <p:nvPr/>
            </p:nvSpPr>
            <p:spPr bwMode="auto">
              <a:xfrm>
                <a:off x="2051" y="574"/>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CC3300"/>
                    </a:solidFill>
                    <a:ea typeface="宋体" pitchFamily="2" charset="-122"/>
                  </a:rPr>
                  <a:t>4</a:t>
                </a:r>
                <a:endParaRPr kumimoji="1" lang="en-US" altLang="zh-CN" sz="2400" dirty="0">
                  <a:ea typeface="宋体" pitchFamily="2" charset="-122"/>
                </a:endParaRPr>
              </a:p>
            </p:txBody>
          </p:sp>
          <p:sp>
            <p:nvSpPr>
              <p:cNvPr id="54" name="Oval 12" descr="白色大理石"/>
              <p:cNvSpPr>
                <a:spLocks noChangeArrowheads="1"/>
              </p:cNvSpPr>
              <p:nvPr/>
            </p:nvSpPr>
            <p:spPr bwMode="auto">
              <a:xfrm>
                <a:off x="2028" y="1402"/>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itchFamily="2" charset="-122"/>
                  </a:rPr>
                  <a:t>3</a:t>
                </a:r>
                <a:endParaRPr kumimoji="1" lang="en-US" altLang="zh-CN" sz="2400">
                  <a:ea typeface="宋体" pitchFamily="2" charset="-122"/>
                </a:endParaRPr>
              </a:p>
            </p:txBody>
          </p:sp>
          <p:sp>
            <p:nvSpPr>
              <p:cNvPr id="55" name="Oval 13" descr="白色大理石"/>
              <p:cNvSpPr>
                <a:spLocks noChangeArrowheads="1"/>
              </p:cNvSpPr>
              <p:nvPr/>
            </p:nvSpPr>
            <p:spPr bwMode="auto">
              <a:xfrm>
                <a:off x="1177" y="1540"/>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CC3300"/>
                    </a:solidFill>
                    <a:ea typeface="宋体" pitchFamily="2" charset="-122"/>
                  </a:rPr>
                  <a:t>2</a:t>
                </a:r>
                <a:endParaRPr kumimoji="1" lang="en-US" altLang="zh-CN" sz="2400" dirty="0">
                  <a:ea typeface="宋体" pitchFamily="2" charset="-122"/>
                </a:endParaRPr>
              </a:p>
            </p:txBody>
          </p:sp>
          <p:sp>
            <p:nvSpPr>
              <p:cNvPr id="56" name="Text Box 15"/>
              <p:cNvSpPr txBox="1">
                <a:spLocks noChangeArrowheads="1"/>
              </p:cNvSpPr>
              <p:nvPr/>
            </p:nvSpPr>
            <p:spPr bwMode="auto">
              <a:xfrm>
                <a:off x="625" y="344"/>
                <a:ext cx="431" cy="310"/>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100</a:t>
                </a:r>
                <a:endParaRPr kumimoji="1" lang="en-US" altLang="zh-CN" sz="2600" dirty="0">
                  <a:ea typeface="宋体" pitchFamily="2" charset="-122"/>
                </a:endParaRPr>
              </a:p>
            </p:txBody>
          </p:sp>
          <p:sp>
            <p:nvSpPr>
              <p:cNvPr id="57" name="Text Box 16"/>
              <p:cNvSpPr txBox="1">
                <a:spLocks noChangeArrowheads="1"/>
              </p:cNvSpPr>
              <p:nvPr/>
            </p:nvSpPr>
            <p:spPr bwMode="auto">
              <a:xfrm>
                <a:off x="1775" y="229"/>
                <a:ext cx="326" cy="310"/>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60</a:t>
                </a:r>
                <a:endParaRPr kumimoji="1" lang="en-US" altLang="zh-CN" sz="2600" dirty="0">
                  <a:ea typeface="宋体" pitchFamily="2" charset="-122"/>
                </a:endParaRPr>
              </a:p>
            </p:txBody>
          </p:sp>
          <p:sp>
            <p:nvSpPr>
              <p:cNvPr id="58" name="Text Box 17"/>
              <p:cNvSpPr txBox="1">
                <a:spLocks noChangeArrowheads="1"/>
              </p:cNvSpPr>
              <p:nvPr/>
            </p:nvSpPr>
            <p:spPr bwMode="auto">
              <a:xfrm>
                <a:off x="1200" y="873"/>
                <a:ext cx="324" cy="308"/>
              </a:xfrm>
              <a:prstGeom prst="rect">
                <a:avLst/>
              </a:prstGeom>
              <a:noFill/>
              <a:ln w="9525">
                <a:noFill/>
                <a:miter lim="800000"/>
                <a:headEnd/>
                <a:tailEnd/>
              </a:ln>
              <a:effectLst/>
            </p:spPr>
            <p:txBody>
              <a:bodyPr wrap="none">
                <a:spAutoFit/>
              </a:bodyPr>
              <a:lstStyle/>
              <a:p>
                <a:pPr algn="l"/>
                <a:r>
                  <a:rPr kumimoji="1" lang="en-US" altLang="zh-CN" sz="2600" b="1" dirty="0">
                    <a:ea typeface="宋体" pitchFamily="2" charset="-122"/>
                  </a:rPr>
                  <a:t>30</a:t>
                </a:r>
                <a:endParaRPr kumimoji="1" lang="en-US" altLang="zh-CN" sz="2600" dirty="0">
                  <a:ea typeface="宋体" pitchFamily="2" charset="-122"/>
                </a:endParaRPr>
              </a:p>
            </p:txBody>
          </p:sp>
          <p:sp>
            <p:nvSpPr>
              <p:cNvPr id="59" name="Text Box 18"/>
              <p:cNvSpPr txBox="1">
                <a:spLocks noChangeArrowheads="1"/>
              </p:cNvSpPr>
              <p:nvPr/>
            </p:nvSpPr>
            <p:spPr bwMode="auto">
              <a:xfrm>
                <a:off x="602" y="1080"/>
                <a:ext cx="324" cy="308"/>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10</a:t>
                </a:r>
                <a:endParaRPr kumimoji="1" lang="en-US" altLang="zh-CN" sz="2600" dirty="0">
                  <a:ea typeface="宋体" pitchFamily="2" charset="-122"/>
                </a:endParaRPr>
              </a:p>
            </p:txBody>
          </p:sp>
          <p:sp>
            <p:nvSpPr>
              <p:cNvPr id="60" name="Text Box 19"/>
              <p:cNvSpPr txBox="1">
                <a:spLocks noChangeArrowheads="1"/>
              </p:cNvSpPr>
              <p:nvPr/>
            </p:nvSpPr>
            <p:spPr bwMode="auto">
              <a:xfrm>
                <a:off x="1704" y="1564"/>
                <a:ext cx="324" cy="308"/>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50</a:t>
                </a:r>
                <a:endParaRPr kumimoji="1" lang="en-US" altLang="zh-CN" sz="2600" dirty="0">
                  <a:ea typeface="宋体" pitchFamily="2" charset="-122"/>
                </a:endParaRPr>
              </a:p>
            </p:txBody>
          </p:sp>
          <p:sp>
            <p:nvSpPr>
              <p:cNvPr id="61" name="Text Box 20"/>
              <p:cNvSpPr txBox="1">
                <a:spLocks noChangeArrowheads="1"/>
              </p:cNvSpPr>
              <p:nvPr/>
            </p:nvSpPr>
            <p:spPr bwMode="auto">
              <a:xfrm>
                <a:off x="2212" y="1011"/>
                <a:ext cx="324" cy="308"/>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20</a:t>
                </a:r>
                <a:endParaRPr kumimoji="1" lang="en-US" altLang="zh-CN" sz="2600" dirty="0">
                  <a:ea typeface="宋体" pitchFamily="2" charset="-122"/>
                </a:endParaRPr>
              </a:p>
            </p:txBody>
          </p:sp>
          <p:sp>
            <p:nvSpPr>
              <p:cNvPr id="62" name="Text Box 21"/>
              <p:cNvSpPr txBox="1">
                <a:spLocks noChangeArrowheads="1"/>
              </p:cNvSpPr>
              <p:nvPr/>
            </p:nvSpPr>
            <p:spPr bwMode="auto">
              <a:xfrm>
                <a:off x="1660" y="1103"/>
                <a:ext cx="324" cy="308"/>
              </a:xfrm>
              <a:prstGeom prst="rect">
                <a:avLst/>
              </a:prstGeom>
              <a:noFill/>
              <a:ln w="9525">
                <a:noFill/>
                <a:miter lim="800000"/>
                <a:headEnd/>
                <a:tailEnd/>
              </a:ln>
              <a:effectLst/>
            </p:spPr>
            <p:txBody>
              <a:bodyPr wrap="none">
                <a:spAutoFit/>
              </a:bodyPr>
              <a:lstStyle/>
              <a:p>
                <a:pPr algn="l"/>
                <a:r>
                  <a:rPr kumimoji="1" lang="en-US" altLang="zh-CN" sz="2600" b="1" dirty="0">
                    <a:ea typeface="宋体" pitchFamily="2" charset="-122"/>
                  </a:rPr>
                  <a:t>10</a:t>
                </a:r>
                <a:endParaRPr kumimoji="1" lang="en-US" altLang="zh-CN" sz="2600" dirty="0">
                  <a:ea typeface="宋体" pitchFamily="2" charset="-122"/>
                </a:endParaRPr>
              </a:p>
            </p:txBody>
          </p:sp>
          <p:sp>
            <p:nvSpPr>
              <p:cNvPr id="63" name="Oval 13" descr="白色大理石"/>
              <p:cNvSpPr>
                <a:spLocks noChangeArrowheads="1"/>
              </p:cNvSpPr>
              <p:nvPr/>
            </p:nvSpPr>
            <p:spPr bwMode="auto">
              <a:xfrm>
                <a:off x="510" y="1540"/>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1</a:t>
                </a:r>
                <a:endParaRPr kumimoji="1" lang="en-US" altLang="zh-CN" sz="2400" dirty="0">
                  <a:ea typeface="宋体" pitchFamily="2" charset="-122"/>
                </a:endParaRPr>
              </a:p>
            </p:txBody>
          </p:sp>
          <p:sp>
            <p:nvSpPr>
              <p:cNvPr id="64" name="Text Box 18"/>
              <p:cNvSpPr txBox="1">
                <a:spLocks noChangeArrowheads="1"/>
              </p:cNvSpPr>
              <p:nvPr/>
            </p:nvSpPr>
            <p:spPr bwMode="auto">
              <a:xfrm>
                <a:off x="832" y="1678"/>
                <a:ext cx="221" cy="310"/>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grpSp>
        <p:sp>
          <p:nvSpPr>
            <p:cNvPr id="43" name="Line 7"/>
            <p:cNvSpPr>
              <a:spLocks noChangeShapeType="1"/>
            </p:cNvSpPr>
            <p:nvPr/>
          </p:nvSpPr>
          <p:spPr bwMode="auto">
            <a:xfrm flipH="1">
              <a:off x="1139778" y="1274733"/>
              <a:ext cx="2044728" cy="182565"/>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grpSp>
      <p:grpSp>
        <p:nvGrpSpPr>
          <p:cNvPr id="65" name="组合 64"/>
          <p:cNvGrpSpPr/>
          <p:nvPr/>
        </p:nvGrpSpPr>
        <p:grpSpPr>
          <a:xfrm>
            <a:off x="6251598" y="836577"/>
            <a:ext cx="2774988" cy="2482884"/>
            <a:chOff x="684221" y="398463"/>
            <a:chExt cx="3270286" cy="2792414"/>
          </a:xfrm>
        </p:grpSpPr>
        <p:grpSp>
          <p:nvGrpSpPr>
            <p:cNvPr id="66" name="Group 31"/>
            <p:cNvGrpSpPr>
              <a:grpSpLocks/>
            </p:cNvGrpSpPr>
            <p:nvPr/>
          </p:nvGrpSpPr>
          <p:grpSpPr bwMode="auto">
            <a:xfrm>
              <a:off x="684221" y="398463"/>
              <a:ext cx="3270286" cy="2792414"/>
              <a:chOff x="476" y="229"/>
              <a:chExt cx="2060" cy="1759"/>
            </a:xfrm>
          </p:grpSpPr>
          <p:sp>
            <p:nvSpPr>
              <p:cNvPr id="68" name="Line 14"/>
              <p:cNvSpPr>
                <a:spLocks noChangeShapeType="1"/>
              </p:cNvSpPr>
              <p:nvPr/>
            </p:nvSpPr>
            <p:spPr bwMode="auto">
              <a:xfrm flipV="1">
                <a:off x="2183" y="896"/>
                <a:ext cx="29" cy="506"/>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sp>
            <p:nvSpPr>
              <p:cNvPr id="69" name="Line 2"/>
              <p:cNvSpPr>
                <a:spLocks noChangeShapeType="1"/>
              </p:cNvSpPr>
              <p:nvPr/>
            </p:nvSpPr>
            <p:spPr bwMode="auto">
              <a:xfrm>
                <a:off x="1499" y="528"/>
                <a:ext cx="634" cy="967"/>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sp>
            <p:nvSpPr>
              <p:cNvPr id="70" name="Line 3"/>
              <p:cNvSpPr>
                <a:spLocks noChangeShapeType="1"/>
              </p:cNvSpPr>
              <p:nvPr/>
            </p:nvSpPr>
            <p:spPr bwMode="auto">
              <a:xfrm flipH="1">
                <a:off x="1476" y="1540"/>
                <a:ext cx="552" cy="115"/>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sp>
            <p:nvSpPr>
              <p:cNvPr id="71" name="Line 4"/>
              <p:cNvSpPr>
                <a:spLocks noChangeShapeType="1"/>
              </p:cNvSpPr>
              <p:nvPr/>
            </p:nvSpPr>
            <p:spPr bwMode="auto">
              <a:xfrm flipV="1">
                <a:off x="740" y="1672"/>
                <a:ext cx="437" cy="29"/>
              </a:xfrm>
              <a:prstGeom prst="line">
                <a:avLst/>
              </a:prstGeom>
              <a:noFill/>
              <a:ln w="28575">
                <a:solidFill>
                  <a:srgbClr val="FFFF00"/>
                </a:solidFill>
                <a:round/>
                <a:headEnd/>
                <a:tailEnd type="stealth" w="lg" len="lg"/>
              </a:ln>
              <a:effectLst/>
            </p:spPr>
            <p:txBody>
              <a:bodyPr wrap="none" anchor="ctr"/>
              <a:lstStyle/>
              <a:p>
                <a:endParaRPr lang="zh-CN" altLang="en-US"/>
              </a:p>
            </p:txBody>
          </p:sp>
          <p:sp>
            <p:nvSpPr>
              <p:cNvPr id="72" name="Line 5"/>
              <p:cNvSpPr>
                <a:spLocks noChangeShapeType="1"/>
              </p:cNvSpPr>
              <p:nvPr/>
            </p:nvSpPr>
            <p:spPr bwMode="auto">
              <a:xfrm flipH="1" flipV="1">
                <a:off x="1591" y="390"/>
                <a:ext cx="483" cy="253"/>
              </a:xfrm>
              <a:prstGeom prst="line">
                <a:avLst/>
              </a:prstGeom>
              <a:noFill/>
              <a:ln w="28575">
                <a:solidFill>
                  <a:srgbClr val="FFFF00"/>
                </a:solidFill>
                <a:round/>
                <a:headEnd/>
                <a:tailEnd type="stealth" w="lg" len="lg"/>
              </a:ln>
              <a:effectLst/>
            </p:spPr>
            <p:txBody>
              <a:bodyPr wrap="none" anchor="ctr"/>
              <a:lstStyle/>
              <a:p>
                <a:endParaRPr lang="zh-CN" altLang="en-US"/>
              </a:p>
            </p:txBody>
          </p:sp>
          <p:sp>
            <p:nvSpPr>
              <p:cNvPr id="73" name="Line 6"/>
              <p:cNvSpPr>
                <a:spLocks noChangeShapeType="1"/>
              </p:cNvSpPr>
              <p:nvPr/>
            </p:nvSpPr>
            <p:spPr bwMode="auto">
              <a:xfrm>
                <a:off x="716" y="990"/>
                <a:ext cx="484" cy="619"/>
              </a:xfrm>
              <a:prstGeom prst="line">
                <a:avLst/>
              </a:prstGeom>
              <a:noFill/>
              <a:ln w="28575">
                <a:solidFill>
                  <a:srgbClr val="00B050"/>
                </a:solidFill>
                <a:round/>
                <a:headEnd/>
                <a:tailEnd type="stealth" w="lg" len="lg"/>
              </a:ln>
              <a:effectLst/>
            </p:spPr>
            <p:txBody>
              <a:bodyPr wrap="none" anchor="ctr"/>
              <a:lstStyle/>
              <a:p>
                <a:endParaRPr lang="zh-CN" altLang="en-US"/>
              </a:p>
            </p:txBody>
          </p:sp>
          <p:sp>
            <p:nvSpPr>
              <p:cNvPr id="74" name="Line 7"/>
              <p:cNvSpPr>
                <a:spLocks noChangeShapeType="1"/>
              </p:cNvSpPr>
              <p:nvPr/>
            </p:nvSpPr>
            <p:spPr bwMode="auto">
              <a:xfrm flipH="1">
                <a:off x="671" y="390"/>
                <a:ext cx="621" cy="470"/>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sp>
            <p:nvSpPr>
              <p:cNvPr id="75" name="Oval 9" descr="白色大理石"/>
              <p:cNvSpPr>
                <a:spLocks noChangeArrowheads="1"/>
              </p:cNvSpPr>
              <p:nvPr/>
            </p:nvSpPr>
            <p:spPr bwMode="auto">
              <a:xfrm>
                <a:off x="476" y="750"/>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0</a:t>
                </a:r>
                <a:endParaRPr kumimoji="1" lang="en-US" altLang="zh-CN" sz="2400" dirty="0">
                  <a:ea typeface="宋体" pitchFamily="2" charset="-122"/>
                </a:endParaRPr>
              </a:p>
            </p:txBody>
          </p:sp>
          <p:sp>
            <p:nvSpPr>
              <p:cNvPr id="76" name="Oval 10" descr="白色大理石"/>
              <p:cNvSpPr>
                <a:spLocks noChangeArrowheads="1"/>
              </p:cNvSpPr>
              <p:nvPr/>
            </p:nvSpPr>
            <p:spPr bwMode="auto">
              <a:xfrm>
                <a:off x="1269" y="229"/>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5</a:t>
                </a:r>
                <a:endParaRPr kumimoji="1" lang="en-US" altLang="zh-CN" sz="2400" dirty="0">
                  <a:ea typeface="宋体" pitchFamily="2" charset="-122"/>
                </a:endParaRPr>
              </a:p>
            </p:txBody>
          </p:sp>
          <p:sp>
            <p:nvSpPr>
              <p:cNvPr id="77" name="Oval 11" descr="白色大理石"/>
              <p:cNvSpPr>
                <a:spLocks noChangeArrowheads="1"/>
              </p:cNvSpPr>
              <p:nvPr/>
            </p:nvSpPr>
            <p:spPr bwMode="auto">
              <a:xfrm>
                <a:off x="2051" y="574"/>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CC3300"/>
                    </a:solidFill>
                    <a:ea typeface="宋体" pitchFamily="2" charset="-122"/>
                  </a:rPr>
                  <a:t>4</a:t>
                </a:r>
                <a:endParaRPr kumimoji="1" lang="en-US" altLang="zh-CN" sz="2400" dirty="0">
                  <a:ea typeface="宋体" pitchFamily="2" charset="-122"/>
                </a:endParaRPr>
              </a:p>
            </p:txBody>
          </p:sp>
          <p:sp>
            <p:nvSpPr>
              <p:cNvPr id="78" name="Oval 12" descr="白色大理石"/>
              <p:cNvSpPr>
                <a:spLocks noChangeArrowheads="1"/>
              </p:cNvSpPr>
              <p:nvPr/>
            </p:nvSpPr>
            <p:spPr bwMode="auto">
              <a:xfrm>
                <a:off x="2028" y="1402"/>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itchFamily="2" charset="-122"/>
                  </a:rPr>
                  <a:t>3</a:t>
                </a:r>
                <a:endParaRPr kumimoji="1" lang="en-US" altLang="zh-CN" sz="2400">
                  <a:ea typeface="宋体" pitchFamily="2" charset="-122"/>
                </a:endParaRPr>
              </a:p>
            </p:txBody>
          </p:sp>
          <p:sp>
            <p:nvSpPr>
              <p:cNvPr id="79" name="Oval 13" descr="白色大理石"/>
              <p:cNvSpPr>
                <a:spLocks noChangeArrowheads="1"/>
              </p:cNvSpPr>
              <p:nvPr/>
            </p:nvSpPr>
            <p:spPr bwMode="auto">
              <a:xfrm>
                <a:off x="1177" y="1540"/>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CC3300"/>
                    </a:solidFill>
                    <a:ea typeface="宋体" pitchFamily="2" charset="-122"/>
                  </a:rPr>
                  <a:t>2</a:t>
                </a:r>
                <a:endParaRPr kumimoji="1" lang="en-US" altLang="zh-CN" sz="2400" dirty="0">
                  <a:ea typeface="宋体" pitchFamily="2" charset="-122"/>
                </a:endParaRPr>
              </a:p>
            </p:txBody>
          </p:sp>
          <p:sp>
            <p:nvSpPr>
              <p:cNvPr id="80" name="Text Box 15"/>
              <p:cNvSpPr txBox="1">
                <a:spLocks noChangeArrowheads="1"/>
              </p:cNvSpPr>
              <p:nvPr/>
            </p:nvSpPr>
            <p:spPr bwMode="auto">
              <a:xfrm>
                <a:off x="625" y="344"/>
                <a:ext cx="431" cy="310"/>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100</a:t>
                </a:r>
                <a:endParaRPr kumimoji="1" lang="en-US" altLang="zh-CN" sz="2600" dirty="0">
                  <a:ea typeface="宋体" pitchFamily="2" charset="-122"/>
                </a:endParaRPr>
              </a:p>
            </p:txBody>
          </p:sp>
          <p:sp>
            <p:nvSpPr>
              <p:cNvPr id="81" name="Text Box 16"/>
              <p:cNvSpPr txBox="1">
                <a:spLocks noChangeArrowheads="1"/>
              </p:cNvSpPr>
              <p:nvPr/>
            </p:nvSpPr>
            <p:spPr bwMode="auto">
              <a:xfrm>
                <a:off x="1775" y="229"/>
                <a:ext cx="326" cy="310"/>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60</a:t>
                </a:r>
                <a:endParaRPr kumimoji="1" lang="en-US" altLang="zh-CN" sz="2600" dirty="0">
                  <a:ea typeface="宋体" pitchFamily="2" charset="-122"/>
                </a:endParaRPr>
              </a:p>
            </p:txBody>
          </p:sp>
          <p:sp>
            <p:nvSpPr>
              <p:cNvPr id="82" name="Text Box 17"/>
              <p:cNvSpPr txBox="1">
                <a:spLocks noChangeArrowheads="1"/>
              </p:cNvSpPr>
              <p:nvPr/>
            </p:nvSpPr>
            <p:spPr bwMode="auto">
              <a:xfrm>
                <a:off x="1200" y="873"/>
                <a:ext cx="324" cy="308"/>
              </a:xfrm>
              <a:prstGeom prst="rect">
                <a:avLst/>
              </a:prstGeom>
              <a:noFill/>
              <a:ln w="9525">
                <a:noFill/>
                <a:miter lim="800000"/>
                <a:headEnd/>
                <a:tailEnd/>
              </a:ln>
              <a:effectLst/>
            </p:spPr>
            <p:txBody>
              <a:bodyPr wrap="none">
                <a:spAutoFit/>
              </a:bodyPr>
              <a:lstStyle/>
              <a:p>
                <a:pPr algn="l"/>
                <a:r>
                  <a:rPr kumimoji="1" lang="en-US" altLang="zh-CN" sz="2600" b="1" dirty="0">
                    <a:ea typeface="宋体" pitchFamily="2" charset="-122"/>
                  </a:rPr>
                  <a:t>30</a:t>
                </a:r>
                <a:endParaRPr kumimoji="1" lang="en-US" altLang="zh-CN" sz="2600" dirty="0">
                  <a:ea typeface="宋体" pitchFamily="2" charset="-122"/>
                </a:endParaRPr>
              </a:p>
            </p:txBody>
          </p:sp>
          <p:sp>
            <p:nvSpPr>
              <p:cNvPr id="83" name="Text Box 18"/>
              <p:cNvSpPr txBox="1">
                <a:spLocks noChangeArrowheads="1"/>
              </p:cNvSpPr>
              <p:nvPr/>
            </p:nvSpPr>
            <p:spPr bwMode="auto">
              <a:xfrm>
                <a:off x="602" y="1080"/>
                <a:ext cx="324" cy="308"/>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10</a:t>
                </a:r>
                <a:endParaRPr kumimoji="1" lang="en-US" altLang="zh-CN" sz="2600" dirty="0">
                  <a:ea typeface="宋体" pitchFamily="2" charset="-122"/>
                </a:endParaRPr>
              </a:p>
            </p:txBody>
          </p:sp>
          <p:sp>
            <p:nvSpPr>
              <p:cNvPr id="84" name="Text Box 19"/>
              <p:cNvSpPr txBox="1">
                <a:spLocks noChangeArrowheads="1"/>
              </p:cNvSpPr>
              <p:nvPr/>
            </p:nvSpPr>
            <p:spPr bwMode="auto">
              <a:xfrm>
                <a:off x="1704" y="1564"/>
                <a:ext cx="324" cy="308"/>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50</a:t>
                </a:r>
                <a:endParaRPr kumimoji="1" lang="en-US" altLang="zh-CN" sz="2600" dirty="0">
                  <a:ea typeface="宋体" pitchFamily="2" charset="-122"/>
                </a:endParaRPr>
              </a:p>
            </p:txBody>
          </p:sp>
          <p:sp>
            <p:nvSpPr>
              <p:cNvPr id="85" name="Text Box 20"/>
              <p:cNvSpPr txBox="1">
                <a:spLocks noChangeArrowheads="1"/>
              </p:cNvSpPr>
              <p:nvPr/>
            </p:nvSpPr>
            <p:spPr bwMode="auto">
              <a:xfrm>
                <a:off x="2212" y="1011"/>
                <a:ext cx="324" cy="308"/>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20</a:t>
                </a:r>
                <a:endParaRPr kumimoji="1" lang="en-US" altLang="zh-CN" sz="2600" dirty="0">
                  <a:ea typeface="宋体" pitchFamily="2" charset="-122"/>
                </a:endParaRPr>
              </a:p>
            </p:txBody>
          </p:sp>
          <p:sp>
            <p:nvSpPr>
              <p:cNvPr id="86" name="Text Box 21"/>
              <p:cNvSpPr txBox="1">
                <a:spLocks noChangeArrowheads="1"/>
              </p:cNvSpPr>
              <p:nvPr/>
            </p:nvSpPr>
            <p:spPr bwMode="auto">
              <a:xfrm>
                <a:off x="1660" y="1103"/>
                <a:ext cx="324" cy="308"/>
              </a:xfrm>
              <a:prstGeom prst="rect">
                <a:avLst/>
              </a:prstGeom>
              <a:noFill/>
              <a:ln w="9525">
                <a:noFill/>
                <a:miter lim="800000"/>
                <a:headEnd/>
                <a:tailEnd/>
              </a:ln>
              <a:effectLst/>
            </p:spPr>
            <p:txBody>
              <a:bodyPr wrap="none">
                <a:spAutoFit/>
              </a:bodyPr>
              <a:lstStyle/>
              <a:p>
                <a:pPr algn="l"/>
                <a:r>
                  <a:rPr kumimoji="1" lang="en-US" altLang="zh-CN" sz="2600" b="1" dirty="0">
                    <a:ea typeface="宋体" pitchFamily="2" charset="-122"/>
                  </a:rPr>
                  <a:t>10</a:t>
                </a:r>
                <a:endParaRPr kumimoji="1" lang="en-US" altLang="zh-CN" sz="2600" dirty="0">
                  <a:ea typeface="宋体" pitchFamily="2" charset="-122"/>
                </a:endParaRPr>
              </a:p>
            </p:txBody>
          </p:sp>
          <p:sp>
            <p:nvSpPr>
              <p:cNvPr id="87" name="Oval 13" descr="白色大理石"/>
              <p:cNvSpPr>
                <a:spLocks noChangeArrowheads="1"/>
              </p:cNvSpPr>
              <p:nvPr/>
            </p:nvSpPr>
            <p:spPr bwMode="auto">
              <a:xfrm>
                <a:off x="510" y="1540"/>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1</a:t>
                </a:r>
                <a:endParaRPr kumimoji="1" lang="en-US" altLang="zh-CN" sz="2400" dirty="0">
                  <a:ea typeface="宋体" pitchFamily="2" charset="-122"/>
                </a:endParaRPr>
              </a:p>
            </p:txBody>
          </p:sp>
          <p:sp>
            <p:nvSpPr>
              <p:cNvPr id="88" name="Text Box 18"/>
              <p:cNvSpPr txBox="1">
                <a:spLocks noChangeArrowheads="1"/>
              </p:cNvSpPr>
              <p:nvPr/>
            </p:nvSpPr>
            <p:spPr bwMode="auto">
              <a:xfrm>
                <a:off x="832" y="1678"/>
                <a:ext cx="221" cy="310"/>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grpSp>
        <p:sp>
          <p:nvSpPr>
            <p:cNvPr id="67" name="Line 7"/>
            <p:cNvSpPr>
              <a:spLocks noChangeShapeType="1"/>
            </p:cNvSpPr>
            <p:nvPr/>
          </p:nvSpPr>
          <p:spPr bwMode="auto">
            <a:xfrm flipH="1">
              <a:off x="1139778" y="1274733"/>
              <a:ext cx="2044728" cy="182565"/>
            </a:xfrm>
            <a:prstGeom prst="line">
              <a:avLst/>
            </a:prstGeom>
            <a:noFill/>
            <a:ln w="28575">
              <a:solidFill>
                <a:srgbClr val="00B050"/>
              </a:solidFill>
              <a:round/>
              <a:headEnd type="triangle" w="med" len="med"/>
              <a:tailEnd type="none" w="med" len="med"/>
            </a:ln>
            <a:effectLst/>
          </p:spPr>
          <p:txBody>
            <a:bodyPr wrap="none" anchor="ctr"/>
            <a:lstStyle/>
            <a:p>
              <a:endParaRPr lang="zh-CN" altLang="en-US"/>
            </a:p>
          </p:txBody>
        </p:sp>
      </p:grpSp>
      <p:grpSp>
        <p:nvGrpSpPr>
          <p:cNvPr id="89" name="组合 88"/>
          <p:cNvGrpSpPr/>
          <p:nvPr/>
        </p:nvGrpSpPr>
        <p:grpSpPr>
          <a:xfrm>
            <a:off x="190440" y="3684591"/>
            <a:ext cx="2811501" cy="2701962"/>
            <a:chOff x="684221" y="398463"/>
            <a:chExt cx="3270286" cy="2792414"/>
          </a:xfrm>
        </p:grpSpPr>
        <p:grpSp>
          <p:nvGrpSpPr>
            <p:cNvPr id="90" name="Group 31"/>
            <p:cNvGrpSpPr>
              <a:grpSpLocks/>
            </p:cNvGrpSpPr>
            <p:nvPr/>
          </p:nvGrpSpPr>
          <p:grpSpPr bwMode="auto">
            <a:xfrm>
              <a:off x="684221" y="398463"/>
              <a:ext cx="3270286" cy="2792414"/>
              <a:chOff x="476" y="229"/>
              <a:chExt cx="2060" cy="1759"/>
            </a:xfrm>
          </p:grpSpPr>
          <p:sp>
            <p:nvSpPr>
              <p:cNvPr id="92" name="Line 14"/>
              <p:cNvSpPr>
                <a:spLocks noChangeShapeType="1"/>
              </p:cNvSpPr>
              <p:nvPr/>
            </p:nvSpPr>
            <p:spPr bwMode="auto">
              <a:xfrm flipV="1">
                <a:off x="2183" y="896"/>
                <a:ext cx="29" cy="506"/>
              </a:xfrm>
              <a:prstGeom prst="line">
                <a:avLst/>
              </a:prstGeom>
              <a:noFill/>
              <a:ln w="28575">
                <a:solidFill>
                  <a:srgbClr val="00B050"/>
                </a:solidFill>
                <a:round/>
                <a:headEnd type="triangle" w="med" len="med"/>
                <a:tailEnd type="none" w="med" len="med"/>
              </a:ln>
              <a:effectLst/>
            </p:spPr>
            <p:txBody>
              <a:bodyPr wrap="none" anchor="ctr"/>
              <a:lstStyle/>
              <a:p>
                <a:endParaRPr lang="zh-CN" altLang="en-US"/>
              </a:p>
            </p:txBody>
          </p:sp>
          <p:sp>
            <p:nvSpPr>
              <p:cNvPr id="93" name="Line 2"/>
              <p:cNvSpPr>
                <a:spLocks noChangeShapeType="1"/>
              </p:cNvSpPr>
              <p:nvPr/>
            </p:nvSpPr>
            <p:spPr bwMode="auto">
              <a:xfrm>
                <a:off x="1499" y="528"/>
                <a:ext cx="634" cy="967"/>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sp>
            <p:nvSpPr>
              <p:cNvPr id="94" name="Line 3"/>
              <p:cNvSpPr>
                <a:spLocks noChangeShapeType="1"/>
              </p:cNvSpPr>
              <p:nvPr/>
            </p:nvSpPr>
            <p:spPr bwMode="auto">
              <a:xfrm flipH="1">
                <a:off x="1476" y="1540"/>
                <a:ext cx="552" cy="115"/>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sp>
            <p:nvSpPr>
              <p:cNvPr id="95" name="Line 4"/>
              <p:cNvSpPr>
                <a:spLocks noChangeShapeType="1"/>
              </p:cNvSpPr>
              <p:nvPr/>
            </p:nvSpPr>
            <p:spPr bwMode="auto">
              <a:xfrm flipV="1">
                <a:off x="740" y="1672"/>
                <a:ext cx="437" cy="29"/>
              </a:xfrm>
              <a:prstGeom prst="line">
                <a:avLst/>
              </a:prstGeom>
              <a:noFill/>
              <a:ln w="28575">
                <a:solidFill>
                  <a:srgbClr val="FFFF00"/>
                </a:solidFill>
                <a:round/>
                <a:headEnd/>
                <a:tailEnd type="stealth" w="lg" len="lg"/>
              </a:ln>
              <a:effectLst/>
            </p:spPr>
            <p:txBody>
              <a:bodyPr wrap="none" anchor="ctr"/>
              <a:lstStyle/>
              <a:p>
                <a:endParaRPr lang="zh-CN" altLang="en-US"/>
              </a:p>
            </p:txBody>
          </p:sp>
          <p:sp>
            <p:nvSpPr>
              <p:cNvPr id="96" name="Line 5"/>
              <p:cNvSpPr>
                <a:spLocks noChangeShapeType="1"/>
              </p:cNvSpPr>
              <p:nvPr/>
            </p:nvSpPr>
            <p:spPr bwMode="auto">
              <a:xfrm flipH="1" flipV="1">
                <a:off x="1591" y="390"/>
                <a:ext cx="483" cy="253"/>
              </a:xfrm>
              <a:prstGeom prst="line">
                <a:avLst/>
              </a:prstGeom>
              <a:noFill/>
              <a:ln w="28575">
                <a:solidFill>
                  <a:srgbClr val="FFFF00"/>
                </a:solidFill>
                <a:round/>
                <a:headEnd/>
                <a:tailEnd type="stealth" w="lg" len="lg"/>
              </a:ln>
              <a:effectLst/>
            </p:spPr>
            <p:txBody>
              <a:bodyPr wrap="none" anchor="ctr"/>
              <a:lstStyle/>
              <a:p>
                <a:endParaRPr lang="zh-CN" altLang="en-US"/>
              </a:p>
            </p:txBody>
          </p:sp>
          <p:sp>
            <p:nvSpPr>
              <p:cNvPr id="97" name="Line 6"/>
              <p:cNvSpPr>
                <a:spLocks noChangeShapeType="1"/>
              </p:cNvSpPr>
              <p:nvPr/>
            </p:nvSpPr>
            <p:spPr bwMode="auto">
              <a:xfrm>
                <a:off x="716" y="990"/>
                <a:ext cx="484" cy="619"/>
              </a:xfrm>
              <a:prstGeom prst="line">
                <a:avLst/>
              </a:prstGeom>
              <a:noFill/>
              <a:ln w="28575">
                <a:solidFill>
                  <a:srgbClr val="00B050"/>
                </a:solidFill>
                <a:round/>
                <a:headEnd/>
                <a:tailEnd type="stealth" w="lg" len="lg"/>
              </a:ln>
              <a:effectLst/>
            </p:spPr>
            <p:txBody>
              <a:bodyPr wrap="none" anchor="ctr"/>
              <a:lstStyle/>
              <a:p>
                <a:endParaRPr lang="zh-CN" altLang="en-US"/>
              </a:p>
            </p:txBody>
          </p:sp>
          <p:sp>
            <p:nvSpPr>
              <p:cNvPr id="98" name="Line 7"/>
              <p:cNvSpPr>
                <a:spLocks noChangeShapeType="1"/>
              </p:cNvSpPr>
              <p:nvPr/>
            </p:nvSpPr>
            <p:spPr bwMode="auto">
              <a:xfrm flipH="1">
                <a:off x="671" y="390"/>
                <a:ext cx="621" cy="470"/>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sp>
            <p:nvSpPr>
              <p:cNvPr id="99" name="Oval 9" descr="白色大理石"/>
              <p:cNvSpPr>
                <a:spLocks noChangeArrowheads="1"/>
              </p:cNvSpPr>
              <p:nvPr/>
            </p:nvSpPr>
            <p:spPr bwMode="auto">
              <a:xfrm>
                <a:off x="476" y="750"/>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0</a:t>
                </a:r>
                <a:endParaRPr kumimoji="1" lang="en-US" altLang="zh-CN" sz="2400" dirty="0">
                  <a:ea typeface="宋体" pitchFamily="2" charset="-122"/>
                </a:endParaRPr>
              </a:p>
            </p:txBody>
          </p:sp>
          <p:sp>
            <p:nvSpPr>
              <p:cNvPr id="100" name="Oval 10" descr="白色大理石"/>
              <p:cNvSpPr>
                <a:spLocks noChangeArrowheads="1"/>
              </p:cNvSpPr>
              <p:nvPr/>
            </p:nvSpPr>
            <p:spPr bwMode="auto">
              <a:xfrm>
                <a:off x="1269" y="229"/>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5</a:t>
                </a:r>
                <a:endParaRPr kumimoji="1" lang="en-US" altLang="zh-CN" sz="2400" dirty="0">
                  <a:ea typeface="宋体" pitchFamily="2" charset="-122"/>
                </a:endParaRPr>
              </a:p>
            </p:txBody>
          </p:sp>
          <p:sp>
            <p:nvSpPr>
              <p:cNvPr id="101" name="Oval 11" descr="白色大理石"/>
              <p:cNvSpPr>
                <a:spLocks noChangeArrowheads="1"/>
              </p:cNvSpPr>
              <p:nvPr/>
            </p:nvSpPr>
            <p:spPr bwMode="auto">
              <a:xfrm>
                <a:off x="2051" y="574"/>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CC3300"/>
                    </a:solidFill>
                    <a:ea typeface="宋体" pitchFamily="2" charset="-122"/>
                  </a:rPr>
                  <a:t>4</a:t>
                </a:r>
                <a:endParaRPr kumimoji="1" lang="en-US" altLang="zh-CN" sz="2400" dirty="0">
                  <a:ea typeface="宋体" pitchFamily="2" charset="-122"/>
                </a:endParaRPr>
              </a:p>
            </p:txBody>
          </p:sp>
          <p:sp>
            <p:nvSpPr>
              <p:cNvPr id="102" name="Oval 12" descr="白色大理石"/>
              <p:cNvSpPr>
                <a:spLocks noChangeArrowheads="1"/>
              </p:cNvSpPr>
              <p:nvPr/>
            </p:nvSpPr>
            <p:spPr bwMode="auto">
              <a:xfrm>
                <a:off x="2028" y="1402"/>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itchFamily="2" charset="-122"/>
                  </a:rPr>
                  <a:t>3</a:t>
                </a:r>
                <a:endParaRPr kumimoji="1" lang="en-US" altLang="zh-CN" sz="2400">
                  <a:ea typeface="宋体" pitchFamily="2" charset="-122"/>
                </a:endParaRPr>
              </a:p>
            </p:txBody>
          </p:sp>
          <p:sp>
            <p:nvSpPr>
              <p:cNvPr id="103" name="Oval 13" descr="白色大理石"/>
              <p:cNvSpPr>
                <a:spLocks noChangeArrowheads="1"/>
              </p:cNvSpPr>
              <p:nvPr/>
            </p:nvSpPr>
            <p:spPr bwMode="auto">
              <a:xfrm>
                <a:off x="1177" y="1540"/>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CC3300"/>
                    </a:solidFill>
                    <a:ea typeface="宋体" pitchFamily="2" charset="-122"/>
                  </a:rPr>
                  <a:t>2</a:t>
                </a:r>
                <a:endParaRPr kumimoji="1" lang="en-US" altLang="zh-CN" sz="2400" dirty="0">
                  <a:ea typeface="宋体" pitchFamily="2" charset="-122"/>
                </a:endParaRPr>
              </a:p>
            </p:txBody>
          </p:sp>
          <p:sp>
            <p:nvSpPr>
              <p:cNvPr id="104" name="Text Box 15"/>
              <p:cNvSpPr txBox="1">
                <a:spLocks noChangeArrowheads="1"/>
              </p:cNvSpPr>
              <p:nvPr/>
            </p:nvSpPr>
            <p:spPr bwMode="auto">
              <a:xfrm>
                <a:off x="625" y="344"/>
                <a:ext cx="431" cy="310"/>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100</a:t>
                </a:r>
                <a:endParaRPr kumimoji="1" lang="en-US" altLang="zh-CN" sz="2600" dirty="0">
                  <a:ea typeface="宋体" pitchFamily="2" charset="-122"/>
                </a:endParaRPr>
              </a:p>
            </p:txBody>
          </p:sp>
          <p:sp>
            <p:nvSpPr>
              <p:cNvPr id="105" name="Text Box 16"/>
              <p:cNvSpPr txBox="1">
                <a:spLocks noChangeArrowheads="1"/>
              </p:cNvSpPr>
              <p:nvPr/>
            </p:nvSpPr>
            <p:spPr bwMode="auto">
              <a:xfrm>
                <a:off x="1775" y="229"/>
                <a:ext cx="326" cy="310"/>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60</a:t>
                </a:r>
                <a:endParaRPr kumimoji="1" lang="en-US" altLang="zh-CN" sz="2600" dirty="0">
                  <a:ea typeface="宋体" pitchFamily="2" charset="-122"/>
                </a:endParaRPr>
              </a:p>
            </p:txBody>
          </p:sp>
          <p:sp>
            <p:nvSpPr>
              <p:cNvPr id="106" name="Text Box 17"/>
              <p:cNvSpPr txBox="1">
                <a:spLocks noChangeArrowheads="1"/>
              </p:cNvSpPr>
              <p:nvPr/>
            </p:nvSpPr>
            <p:spPr bwMode="auto">
              <a:xfrm>
                <a:off x="1200" y="873"/>
                <a:ext cx="324" cy="308"/>
              </a:xfrm>
              <a:prstGeom prst="rect">
                <a:avLst/>
              </a:prstGeom>
              <a:noFill/>
              <a:ln w="9525">
                <a:noFill/>
                <a:miter lim="800000"/>
                <a:headEnd/>
                <a:tailEnd/>
              </a:ln>
              <a:effectLst/>
            </p:spPr>
            <p:txBody>
              <a:bodyPr wrap="none">
                <a:spAutoFit/>
              </a:bodyPr>
              <a:lstStyle/>
              <a:p>
                <a:pPr algn="l"/>
                <a:r>
                  <a:rPr kumimoji="1" lang="en-US" altLang="zh-CN" sz="2600" b="1" dirty="0">
                    <a:ea typeface="宋体" pitchFamily="2" charset="-122"/>
                  </a:rPr>
                  <a:t>30</a:t>
                </a:r>
                <a:endParaRPr kumimoji="1" lang="en-US" altLang="zh-CN" sz="2600" dirty="0">
                  <a:ea typeface="宋体" pitchFamily="2" charset="-122"/>
                </a:endParaRPr>
              </a:p>
            </p:txBody>
          </p:sp>
          <p:sp>
            <p:nvSpPr>
              <p:cNvPr id="107" name="Text Box 18"/>
              <p:cNvSpPr txBox="1">
                <a:spLocks noChangeArrowheads="1"/>
              </p:cNvSpPr>
              <p:nvPr/>
            </p:nvSpPr>
            <p:spPr bwMode="auto">
              <a:xfrm>
                <a:off x="602" y="1080"/>
                <a:ext cx="324" cy="308"/>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10</a:t>
                </a:r>
                <a:endParaRPr kumimoji="1" lang="en-US" altLang="zh-CN" sz="2600" dirty="0">
                  <a:ea typeface="宋体" pitchFamily="2" charset="-122"/>
                </a:endParaRPr>
              </a:p>
            </p:txBody>
          </p:sp>
          <p:sp>
            <p:nvSpPr>
              <p:cNvPr id="108" name="Text Box 19"/>
              <p:cNvSpPr txBox="1">
                <a:spLocks noChangeArrowheads="1"/>
              </p:cNvSpPr>
              <p:nvPr/>
            </p:nvSpPr>
            <p:spPr bwMode="auto">
              <a:xfrm>
                <a:off x="1704" y="1564"/>
                <a:ext cx="324" cy="308"/>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50</a:t>
                </a:r>
                <a:endParaRPr kumimoji="1" lang="en-US" altLang="zh-CN" sz="2600" dirty="0">
                  <a:ea typeface="宋体" pitchFamily="2" charset="-122"/>
                </a:endParaRPr>
              </a:p>
            </p:txBody>
          </p:sp>
          <p:sp>
            <p:nvSpPr>
              <p:cNvPr id="109" name="Text Box 20"/>
              <p:cNvSpPr txBox="1">
                <a:spLocks noChangeArrowheads="1"/>
              </p:cNvSpPr>
              <p:nvPr/>
            </p:nvSpPr>
            <p:spPr bwMode="auto">
              <a:xfrm>
                <a:off x="2212" y="1011"/>
                <a:ext cx="324" cy="308"/>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20</a:t>
                </a:r>
                <a:endParaRPr kumimoji="1" lang="en-US" altLang="zh-CN" sz="2600" dirty="0">
                  <a:ea typeface="宋体" pitchFamily="2" charset="-122"/>
                </a:endParaRPr>
              </a:p>
            </p:txBody>
          </p:sp>
          <p:sp>
            <p:nvSpPr>
              <p:cNvPr id="110" name="Text Box 21"/>
              <p:cNvSpPr txBox="1">
                <a:spLocks noChangeArrowheads="1"/>
              </p:cNvSpPr>
              <p:nvPr/>
            </p:nvSpPr>
            <p:spPr bwMode="auto">
              <a:xfrm>
                <a:off x="1660" y="1103"/>
                <a:ext cx="324" cy="308"/>
              </a:xfrm>
              <a:prstGeom prst="rect">
                <a:avLst/>
              </a:prstGeom>
              <a:noFill/>
              <a:ln w="9525">
                <a:noFill/>
                <a:miter lim="800000"/>
                <a:headEnd/>
                <a:tailEnd/>
              </a:ln>
              <a:effectLst/>
            </p:spPr>
            <p:txBody>
              <a:bodyPr wrap="none">
                <a:spAutoFit/>
              </a:bodyPr>
              <a:lstStyle/>
              <a:p>
                <a:pPr algn="l"/>
                <a:r>
                  <a:rPr kumimoji="1" lang="en-US" altLang="zh-CN" sz="2600" b="1" dirty="0">
                    <a:ea typeface="宋体" pitchFamily="2" charset="-122"/>
                  </a:rPr>
                  <a:t>10</a:t>
                </a:r>
                <a:endParaRPr kumimoji="1" lang="en-US" altLang="zh-CN" sz="2600" dirty="0">
                  <a:ea typeface="宋体" pitchFamily="2" charset="-122"/>
                </a:endParaRPr>
              </a:p>
            </p:txBody>
          </p:sp>
          <p:sp>
            <p:nvSpPr>
              <p:cNvPr id="111" name="Oval 13" descr="白色大理石"/>
              <p:cNvSpPr>
                <a:spLocks noChangeArrowheads="1"/>
              </p:cNvSpPr>
              <p:nvPr/>
            </p:nvSpPr>
            <p:spPr bwMode="auto">
              <a:xfrm>
                <a:off x="510" y="1540"/>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1</a:t>
                </a:r>
                <a:endParaRPr kumimoji="1" lang="en-US" altLang="zh-CN" sz="2400" dirty="0">
                  <a:ea typeface="宋体" pitchFamily="2" charset="-122"/>
                </a:endParaRPr>
              </a:p>
            </p:txBody>
          </p:sp>
          <p:sp>
            <p:nvSpPr>
              <p:cNvPr id="112" name="Text Box 18"/>
              <p:cNvSpPr txBox="1">
                <a:spLocks noChangeArrowheads="1"/>
              </p:cNvSpPr>
              <p:nvPr/>
            </p:nvSpPr>
            <p:spPr bwMode="auto">
              <a:xfrm>
                <a:off x="832" y="1678"/>
                <a:ext cx="221" cy="310"/>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grpSp>
        <p:sp>
          <p:nvSpPr>
            <p:cNvPr id="91" name="Line 7"/>
            <p:cNvSpPr>
              <a:spLocks noChangeShapeType="1"/>
            </p:cNvSpPr>
            <p:nvPr/>
          </p:nvSpPr>
          <p:spPr bwMode="auto">
            <a:xfrm flipH="1">
              <a:off x="1139778" y="1274733"/>
              <a:ext cx="2044728" cy="182565"/>
            </a:xfrm>
            <a:prstGeom prst="line">
              <a:avLst/>
            </a:prstGeom>
            <a:noFill/>
            <a:ln w="28575">
              <a:solidFill>
                <a:srgbClr val="00B050"/>
              </a:solidFill>
              <a:round/>
              <a:headEnd type="triangle" w="med" len="med"/>
              <a:tailEnd type="none" w="med" len="med"/>
            </a:ln>
            <a:effectLst/>
          </p:spPr>
          <p:txBody>
            <a:bodyPr wrap="none" anchor="ctr"/>
            <a:lstStyle/>
            <a:p>
              <a:endParaRPr lang="zh-CN" altLang="en-US"/>
            </a:p>
          </p:txBody>
        </p:sp>
      </p:grpSp>
      <p:grpSp>
        <p:nvGrpSpPr>
          <p:cNvPr id="113" name="组合 112"/>
          <p:cNvGrpSpPr/>
          <p:nvPr/>
        </p:nvGrpSpPr>
        <p:grpSpPr>
          <a:xfrm>
            <a:off x="3111480" y="3794130"/>
            <a:ext cx="2848014" cy="2628936"/>
            <a:chOff x="684221" y="398463"/>
            <a:chExt cx="3270286" cy="2792414"/>
          </a:xfrm>
        </p:grpSpPr>
        <p:grpSp>
          <p:nvGrpSpPr>
            <p:cNvPr id="114" name="Group 31"/>
            <p:cNvGrpSpPr>
              <a:grpSpLocks/>
            </p:cNvGrpSpPr>
            <p:nvPr/>
          </p:nvGrpSpPr>
          <p:grpSpPr bwMode="auto">
            <a:xfrm>
              <a:off x="684221" y="398463"/>
              <a:ext cx="3270286" cy="2792414"/>
              <a:chOff x="476" y="229"/>
              <a:chExt cx="2060" cy="1759"/>
            </a:xfrm>
          </p:grpSpPr>
          <p:sp>
            <p:nvSpPr>
              <p:cNvPr id="116" name="Line 14"/>
              <p:cNvSpPr>
                <a:spLocks noChangeShapeType="1"/>
              </p:cNvSpPr>
              <p:nvPr/>
            </p:nvSpPr>
            <p:spPr bwMode="auto">
              <a:xfrm flipV="1">
                <a:off x="2183" y="896"/>
                <a:ext cx="29" cy="506"/>
              </a:xfrm>
              <a:prstGeom prst="line">
                <a:avLst/>
              </a:prstGeom>
              <a:noFill/>
              <a:ln w="28575">
                <a:solidFill>
                  <a:srgbClr val="00B050"/>
                </a:solidFill>
                <a:round/>
                <a:headEnd type="triangle" w="med" len="med"/>
                <a:tailEnd type="none" w="med" len="med"/>
              </a:ln>
              <a:effectLst/>
            </p:spPr>
            <p:txBody>
              <a:bodyPr wrap="none" anchor="ctr"/>
              <a:lstStyle/>
              <a:p>
                <a:endParaRPr lang="zh-CN" altLang="en-US"/>
              </a:p>
            </p:txBody>
          </p:sp>
          <p:sp>
            <p:nvSpPr>
              <p:cNvPr id="117" name="Line 2"/>
              <p:cNvSpPr>
                <a:spLocks noChangeShapeType="1"/>
              </p:cNvSpPr>
              <p:nvPr/>
            </p:nvSpPr>
            <p:spPr bwMode="auto">
              <a:xfrm>
                <a:off x="1499" y="528"/>
                <a:ext cx="634" cy="967"/>
              </a:xfrm>
              <a:prstGeom prst="line">
                <a:avLst/>
              </a:prstGeom>
              <a:noFill/>
              <a:ln w="28575">
                <a:solidFill>
                  <a:srgbClr val="00B050"/>
                </a:solidFill>
                <a:round/>
                <a:headEnd type="triangle" w="med" len="med"/>
                <a:tailEnd type="none" w="med" len="med"/>
              </a:ln>
              <a:effectLst/>
            </p:spPr>
            <p:txBody>
              <a:bodyPr wrap="none" anchor="ctr"/>
              <a:lstStyle/>
              <a:p>
                <a:endParaRPr lang="zh-CN" altLang="en-US"/>
              </a:p>
            </p:txBody>
          </p:sp>
          <p:sp>
            <p:nvSpPr>
              <p:cNvPr id="118" name="Line 3"/>
              <p:cNvSpPr>
                <a:spLocks noChangeShapeType="1"/>
              </p:cNvSpPr>
              <p:nvPr/>
            </p:nvSpPr>
            <p:spPr bwMode="auto">
              <a:xfrm flipH="1">
                <a:off x="1476" y="1540"/>
                <a:ext cx="552" cy="115"/>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sp>
            <p:nvSpPr>
              <p:cNvPr id="119" name="Line 4"/>
              <p:cNvSpPr>
                <a:spLocks noChangeShapeType="1"/>
              </p:cNvSpPr>
              <p:nvPr/>
            </p:nvSpPr>
            <p:spPr bwMode="auto">
              <a:xfrm flipV="1">
                <a:off x="740" y="1672"/>
                <a:ext cx="437" cy="29"/>
              </a:xfrm>
              <a:prstGeom prst="line">
                <a:avLst/>
              </a:prstGeom>
              <a:noFill/>
              <a:ln w="28575">
                <a:solidFill>
                  <a:srgbClr val="FFFF00"/>
                </a:solidFill>
                <a:round/>
                <a:headEnd/>
                <a:tailEnd type="stealth" w="lg" len="lg"/>
              </a:ln>
              <a:effectLst/>
            </p:spPr>
            <p:txBody>
              <a:bodyPr wrap="none" anchor="ctr"/>
              <a:lstStyle/>
              <a:p>
                <a:endParaRPr lang="zh-CN" altLang="en-US"/>
              </a:p>
            </p:txBody>
          </p:sp>
          <p:sp>
            <p:nvSpPr>
              <p:cNvPr id="120" name="Line 5"/>
              <p:cNvSpPr>
                <a:spLocks noChangeShapeType="1"/>
              </p:cNvSpPr>
              <p:nvPr/>
            </p:nvSpPr>
            <p:spPr bwMode="auto">
              <a:xfrm flipH="1" flipV="1">
                <a:off x="1591" y="390"/>
                <a:ext cx="483" cy="253"/>
              </a:xfrm>
              <a:prstGeom prst="line">
                <a:avLst/>
              </a:prstGeom>
              <a:noFill/>
              <a:ln w="28575">
                <a:solidFill>
                  <a:srgbClr val="FFFF00"/>
                </a:solidFill>
                <a:round/>
                <a:headEnd/>
                <a:tailEnd type="stealth" w="lg" len="lg"/>
              </a:ln>
              <a:effectLst/>
            </p:spPr>
            <p:txBody>
              <a:bodyPr wrap="none" anchor="ctr"/>
              <a:lstStyle/>
              <a:p>
                <a:endParaRPr lang="zh-CN" altLang="en-US"/>
              </a:p>
            </p:txBody>
          </p:sp>
          <p:sp>
            <p:nvSpPr>
              <p:cNvPr id="121" name="Line 6"/>
              <p:cNvSpPr>
                <a:spLocks noChangeShapeType="1"/>
              </p:cNvSpPr>
              <p:nvPr/>
            </p:nvSpPr>
            <p:spPr bwMode="auto">
              <a:xfrm>
                <a:off x="716" y="990"/>
                <a:ext cx="484" cy="619"/>
              </a:xfrm>
              <a:prstGeom prst="line">
                <a:avLst/>
              </a:prstGeom>
              <a:noFill/>
              <a:ln w="28575">
                <a:solidFill>
                  <a:srgbClr val="00B050"/>
                </a:solidFill>
                <a:round/>
                <a:headEnd/>
                <a:tailEnd type="stealth" w="lg" len="lg"/>
              </a:ln>
              <a:effectLst/>
            </p:spPr>
            <p:txBody>
              <a:bodyPr wrap="none" anchor="ctr"/>
              <a:lstStyle/>
              <a:p>
                <a:endParaRPr lang="zh-CN" altLang="en-US"/>
              </a:p>
            </p:txBody>
          </p:sp>
          <p:sp>
            <p:nvSpPr>
              <p:cNvPr id="122" name="Line 7"/>
              <p:cNvSpPr>
                <a:spLocks noChangeShapeType="1"/>
              </p:cNvSpPr>
              <p:nvPr/>
            </p:nvSpPr>
            <p:spPr bwMode="auto">
              <a:xfrm flipH="1">
                <a:off x="671" y="390"/>
                <a:ext cx="621" cy="470"/>
              </a:xfrm>
              <a:prstGeom prst="line">
                <a:avLst/>
              </a:prstGeom>
              <a:noFill/>
              <a:ln w="28575">
                <a:solidFill>
                  <a:srgbClr val="FFFF00"/>
                </a:solidFill>
                <a:round/>
                <a:headEnd type="triangle" w="med" len="med"/>
                <a:tailEnd type="none" w="med" len="med"/>
              </a:ln>
              <a:effectLst/>
            </p:spPr>
            <p:txBody>
              <a:bodyPr wrap="none" anchor="ctr"/>
              <a:lstStyle/>
              <a:p>
                <a:endParaRPr lang="zh-CN" altLang="en-US"/>
              </a:p>
            </p:txBody>
          </p:sp>
          <p:sp>
            <p:nvSpPr>
              <p:cNvPr id="123" name="Oval 9" descr="白色大理石"/>
              <p:cNvSpPr>
                <a:spLocks noChangeArrowheads="1"/>
              </p:cNvSpPr>
              <p:nvPr/>
            </p:nvSpPr>
            <p:spPr bwMode="auto">
              <a:xfrm>
                <a:off x="476" y="750"/>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0</a:t>
                </a:r>
                <a:endParaRPr kumimoji="1" lang="en-US" altLang="zh-CN" sz="2400" dirty="0">
                  <a:ea typeface="宋体" pitchFamily="2" charset="-122"/>
                </a:endParaRPr>
              </a:p>
            </p:txBody>
          </p:sp>
          <p:sp>
            <p:nvSpPr>
              <p:cNvPr id="124" name="Oval 10" descr="白色大理石"/>
              <p:cNvSpPr>
                <a:spLocks noChangeArrowheads="1"/>
              </p:cNvSpPr>
              <p:nvPr/>
            </p:nvSpPr>
            <p:spPr bwMode="auto">
              <a:xfrm>
                <a:off x="1269" y="229"/>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5</a:t>
                </a:r>
                <a:endParaRPr kumimoji="1" lang="en-US" altLang="zh-CN" sz="2400" dirty="0">
                  <a:ea typeface="宋体" pitchFamily="2" charset="-122"/>
                </a:endParaRPr>
              </a:p>
            </p:txBody>
          </p:sp>
          <p:sp>
            <p:nvSpPr>
              <p:cNvPr id="125" name="Oval 11" descr="白色大理石"/>
              <p:cNvSpPr>
                <a:spLocks noChangeArrowheads="1"/>
              </p:cNvSpPr>
              <p:nvPr/>
            </p:nvSpPr>
            <p:spPr bwMode="auto">
              <a:xfrm>
                <a:off x="2051" y="574"/>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CC3300"/>
                    </a:solidFill>
                    <a:ea typeface="宋体" pitchFamily="2" charset="-122"/>
                  </a:rPr>
                  <a:t>4</a:t>
                </a:r>
                <a:endParaRPr kumimoji="1" lang="en-US" altLang="zh-CN" sz="2400" dirty="0">
                  <a:ea typeface="宋体" pitchFamily="2" charset="-122"/>
                </a:endParaRPr>
              </a:p>
            </p:txBody>
          </p:sp>
          <p:sp>
            <p:nvSpPr>
              <p:cNvPr id="126" name="Oval 12" descr="白色大理石"/>
              <p:cNvSpPr>
                <a:spLocks noChangeArrowheads="1"/>
              </p:cNvSpPr>
              <p:nvPr/>
            </p:nvSpPr>
            <p:spPr bwMode="auto">
              <a:xfrm>
                <a:off x="2028" y="1402"/>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itchFamily="2" charset="-122"/>
                  </a:rPr>
                  <a:t>3</a:t>
                </a:r>
                <a:endParaRPr kumimoji="1" lang="en-US" altLang="zh-CN" sz="2400">
                  <a:ea typeface="宋体" pitchFamily="2" charset="-122"/>
                </a:endParaRPr>
              </a:p>
            </p:txBody>
          </p:sp>
          <p:sp>
            <p:nvSpPr>
              <p:cNvPr id="127" name="Oval 13" descr="白色大理石"/>
              <p:cNvSpPr>
                <a:spLocks noChangeArrowheads="1"/>
              </p:cNvSpPr>
              <p:nvPr/>
            </p:nvSpPr>
            <p:spPr bwMode="auto">
              <a:xfrm>
                <a:off x="1177" y="1540"/>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a:solidFill>
                      <a:srgbClr val="CC3300"/>
                    </a:solidFill>
                    <a:ea typeface="宋体" pitchFamily="2" charset="-122"/>
                  </a:rPr>
                  <a:t>2</a:t>
                </a:r>
                <a:endParaRPr kumimoji="1" lang="en-US" altLang="zh-CN" sz="2400" dirty="0">
                  <a:ea typeface="宋体" pitchFamily="2" charset="-122"/>
                </a:endParaRPr>
              </a:p>
            </p:txBody>
          </p:sp>
          <p:sp>
            <p:nvSpPr>
              <p:cNvPr id="128" name="Text Box 15"/>
              <p:cNvSpPr txBox="1">
                <a:spLocks noChangeArrowheads="1"/>
              </p:cNvSpPr>
              <p:nvPr/>
            </p:nvSpPr>
            <p:spPr bwMode="auto">
              <a:xfrm>
                <a:off x="625" y="344"/>
                <a:ext cx="431" cy="310"/>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100</a:t>
                </a:r>
                <a:endParaRPr kumimoji="1" lang="en-US" altLang="zh-CN" sz="2600" dirty="0">
                  <a:ea typeface="宋体" pitchFamily="2" charset="-122"/>
                </a:endParaRPr>
              </a:p>
            </p:txBody>
          </p:sp>
          <p:sp>
            <p:nvSpPr>
              <p:cNvPr id="129" name="Text Box 16"/>
              <p:cNvSpPr txBox="1">
                <a:spLocks noChangeArrowheads="1"/>
              </p:cNvSpPr>
              <p:nvPr/>
            </p:nvSpPr>
            <p:spPr bwMode="auto">
              <a:xfrm>
                <a:off x="1775" y="229"/>
                <a:ext cx="326" cy="310"/>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60</a:t>
                </a:r>
                <a:endParaRPr kumimoji="1" lang="en-US" altLang="zh-CN" sz="2600" dirty="0">
                  <a:ea typeface="宋体" pitchFamily="2" charset="-122"/>
                </a:endParaRPr>
              </a:p>
            </p:txBody>
          </p:sp>
          <p:sp>
            <p:nvSpPr>
              <p:cNvPr id="130" name="Text Box 17"/>
              <p:cNvSpPr txBox="1">
                <a:spLocks noChangeArrowheads="1"/>
              </p:cNvSpPr>
              <p:nvPr/>
            </p:nvSpPr>
            <p:spPr bwMode="auto">
              <a:xfrm>
                <a:off x="1200" y="873"/>
                <a:ext cx="324" cy="308"/>
              </a:xfrm>
              <a:prstGeom prst="rect">
                <a:avLst/>
              </a:prstGeom>
              <a:noFill/>
              <a:ln w="9525">
                <a:noFill/>
                <a:miter lim="800000"/>
                <a:headEnd/>
                <a:tailEnd/>
              </a:ln>
              <a:effectLst/>
            </p:spPr>
            <p:txBody>
              <a:bodyPr wrap="none">
                <a:spAutoFit/>
              </a:bodyPr>
              <a:lstStyle/>
              <a:p>
                <a:pPr algn="l"/>
                <a:r>
                  <a:rPr kumimoji="1" lang="en-US" altLang="zh-CN" sz="2600" b="1" dirty="0">
                    <a:ea typeface="宋体" pitchFamily="2" charset="-122"/>
                  </a:rPr>
                  <a:t>30</a:t>
                </a:r>
                <a:endParaRPr kumimoji="1" lang="en-US" altLang="zh-CN" sz="2600" dirty="0">
                  <a:ea typeface="宋体" pitchFamily="2" charset="-122"/>
                </a:endParaRPr>
              </a:p>
            </p:txBody>
          </p:sp>
          <p:sp>
            <p:nvSpPr>
              <p:cNvPr id="131" name="Text Box 18"/>
              <p:cNvSpPr txBox="1">
                <a:spLocks noChangeArrowheads="1"/>
              </p:cNvSpPr>
              <p:nvPr/>
            </p:nvSpPr>
            <p:spPr bwMode="auto">
              <a:xfrm>
                <a:off x="602" y="1080"/>
                <a:ext cx="324" cy="308"/>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10</a:t>
                </a:r>
                <a:endParaRPr kumimoji="1" lang="en-US" altLang="zh-CN" sz="2600" dirty="0">
                  <a:ea typeface="宋体" pitchFamily="2" charset="-122"/>
                </a:endParaRPr>
              </a:p>
            </p:txBody>
          </p:sp>
          <p:sp>
            <p:nvSpPr>
              <p:cNvPr id="132" name="Text Box 19"/>
              <p:cNvSpPr txBox="1">
                <a:spLocks noChangeArrowheads="1"/>
              </p:cNvSpPr>
              <p:nvPr/>
            </p:nvSpPr>
            <p:spPr bwMode="auto">
              <a:xfrm>
                <a:off x="1704" y="1564"/>
                <a:ext cx="324" cy="308"/>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50</a:t>
                </a:r>
                <a:endParaRPr kumimoji="1" lang="en-US" altLang="zh-CN" sz="2600" dirty="0">
                  <a:ea typeface="宋体" pitchFamily="2" charset="-122"/>
                </a:endParaRPr>
              </a:p>
            </p:txBody>
          </p:sp>
          <p:sp>
            <p:nvSpPr>
              <p:cNvPr id="133" name="Text Box 20"/>
              <p:cNvSpPr txBox="1">
                <a:spLocks noChangeArrowheads="1"/>
              </p:cNvSpPr>
              <p:nvPr/>
            </p:nvSpPr>
            <p:spPr bwMode="auto">
              <a:xfrm>
                <a:off x="2212" y="1011"/>
                <a:ext cx="324" cy="308"/>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20</a:t>
                </a:r>
                <a:endParaRPr kumimoji="1" lang="en-US" altLang="zh-CN" sz="2600" dirty="0">
                  <a:ea typeface="宋体" pitchFamily="2" charset="-122"/>
                </a:endParaRPr>
              </a:p>
            </p:txBody>
          </p:sp>
          <p:sp>
            <p:nvSpPr>
              <p:cNvPr id="134" name="Text Box 21"/>
              <p:cNvSpPr txBox="1">
                <a:spLocks noChangeArrowheads="1"/>
              </p:cNvSpPr>
              <p:nvPr/>
            </p:nvSpPr>
            <p:spPr bwMode="auto">
              <a:xfrm>
                <a:off x="1660" y="1103"/>
                <a:ext cx="324" cy="308"/>
              </a:xfrm>
              <a:prstGeom prst="rect">
                <a:avLst/>
              </a:prstGeom>
              <a:noFill/>
              <a:ln w="9525">
                <a:noFill/>
                <a:miter lim="800000"/>
                <a:headEnd/>
                <a:tailEnd/>
              </a:ln>
              <a:effectLst/>
            </p:spPr>
            <p:txBody>
              <a:bodyPr wrap="none">
                <a:spAutoFit/>
              </a:bodyPr>
              <a:lstStyle/>
              <a:p>
                <a:pPr algn="l"/>
                <a:r>
                  <a:rPr kumimoji="1" lang="en-US" altLang="zh-CN" sz="2600" b="1" dirty="0">
                    <a:ea typeface="宋体" pitchFamily="2" charset="-122"/>
                  </a:rPr>
                  <a:t>10</a:t>
                </a:r>
                <a:endParaRPr kumimoji="1" lang="en-US" altLang="zh-CN" sz="2600" dirty="0">
                  <a:ea typeface="宋体" pitchFamily="2" charset="-122"/>
                </a:endParaRPr>
              </a:p>
            </p:txBody>
          </p:sp>
          <p:sp>
            <p:nvSpPr>
              <p:cNvPr id="135" name="Oval 13" descr="白色大理石"/>
              <p:cNvSpPr>
                <a:spLocks noChangeArrowheads="1"/>
              </p:cNvSpPr>
              <p:nvPr/>
            </p:nvSpPr>
            <p:spPr bwMode="auto">
              <a:xfrm>
                <a:off x="510" y="1540"/>
                <a:ext cx="288" cy="288"/>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dirty="0" smtClean="0">
                    <a:solidFill>
                      <a:srgbClr val="CC3300"/>
                    </a:solidFill>
                    <a:ea typeface="宋体" pitchFamily="2" charset="-122"/>
                  </a:rPr>
                  <a:t>1</a:t>
                </a:r>
                <a:endParaRPr kumimoji="1" lang="en-US" altLang="zh-CN" sz="2400" dirty="0">
                  <a:ea typeface="宋体" pitchFamily="2" charset="-122"/>
                </a:endParaRPr>
              </a:p>
            </p:txBody>
          </p:sp>
          <p:sp>
            <p:nvSpPr>
              <p:cNvPr id="136" name="Text Box 18"/>
              <p:cNvSpPr txBox="1">
                <a:spLocks noChangeArrowheads="1"/>
              </p:cNvSpPr>
              <p:nvPr/>
            </p:nvSpPr>
            <p:spPr bwMode="auto">
              <a:xfrm>
                <a:off x="832" y="1678"/>
                <a:ext cx="221" cy="310"/>
              </a:xfrm>
              <a:prstGeom prst="rect">
                <a:avLst/>
              </a:prstGeom>
              <a:noFill/>
              <a:ln w="9525">
                <a:noFill/>
                <a:miter lim="800000"/>
                <a:headEnd/>
                <a:tailEnd/>
              </a:ln>
              <a:effectLst/>
            </p:spPr>
            <p:txBody>
              <a:bodyPr wrap="none">
                <a:spAutoFit/>
              </a:bodyPr>
              <a:lstStyle/>
              <a:p>
                <a:pPr algn="l"/>
                <a:r>
                  <a:rPr kumimoji="1" lang="en-US" altLang="zh-CN" sz="2600" b="1" dirty="0" smtClean="0">
                    <a:ea typeface="宋体" pitchFamily="2" charset="-122"/>
                  </a:rPr>
                  <a:t>5</a:t>
                </a:r>
                <a:endParaRPr kumimoji="1" lang="en-US" altLang="zh-CN" sz="2600" dirty="0">
                  <a:ea typeface="宋体" pitchFamily="2" charset="-122"/>
                </a:endParaRPr>
              </a:p>
            </p:txBody>
          </p:sp>
        </p:grpSp>
        <p:sp>
          <p:nvSpPr>
            <p:cNvPr id="115" name="Line 7"/>
            <p:cNvSpPr>
              <a:spLocks noChangeShapeType="1"/>
            </p:cNvSpPr>
            <p:nvPr/>
          </p:nvSpPr>
          <p:spPr bwMode="auto">
            <a:xfrm flipH="1">
              <a:off x="1139778" y="1274733"/>
              <a:ext cx="2044728" cy="182565"/>
            </a:xfrm>
            <a:prstGeom prst="line">
              <a:avLst/>
            </a:prstGeom>
            <a:noFill/>
            <a:ln w="28575">
              <a:solidFill>
                <a:srgbClr val="00B050"/>
              </a:solidFill>
              <a:round/>
              <a:headEnd type="triangle" w="med" len="med"/>
              <a:tailEnd type="none" w="med" len="med"/>
            </a:ln>
            <a:effectLst/>
          </p:spPr>
          <p:txBody>
            <a:bodyPr wrap="none" anchor="ctr"/>
            <a:lstStyle/>
            <a:p>
              <a:endParaRPr lang="zh-CN" altLang="en-US"/>
            </a:p>
          </p:txBody>
        </p:sp>
      </p:grpSp>
      <p:sp>
        <p:nvSpPr>
          <p:cNvPr id="137" name="Rectangle 2"/>
          <p:cNvSpPr txBox="1">
            <a:spLocks noChangeArrowheads="1"/>
          </p:cNvSpPr>
          <p:nvPr/>
        </p:nvSpPr>
        <p:spPr>
          <a:xfrm>
            <a:off x="226953" y="106317"/>
            <a:ext cx="6096000" cy="685800"/>
          </a:xfrm>
          <a:prstGeom prst="rect">
            <a:avLst/>
          </a:prstGeom>
        </p:spPr>
        <p:txBody>
          <a:bodyPr>
            <a:normAutofit fontScale="97500"/>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err="1" smtClean="0">
                <a:ln>
                  <a:noFill/>
                </a:ln>
                <a:solidFill>
                  <a:schemeClr val="tx1"/>
                </a:solidFill>
                <a:effectLst/>
                <a:uLnTx/>
                <a:uFillTx/>
                <a:latin typeface="华文新魏" pitchFamily="2" charset="-122"/>
                <a:ea typeface="华文新魏" pitchFamily="2" charset="-122"/>
                <a:cs typeface="+mj-cs"/>
              </a:rPr>
              <a:t>Dijkstra</a:t>
            </a:r>
            <a:r>
              <a:rPr kumimoji="0" lang="zh-CN" altLang="en-US" sz="4000" b="0"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mj-cs"/>
              </a:rPr>
              <a:t>算法</a:t>
            </a:r>
            <a:r>
              <a:rPr lang="zh-CN" altLang="en-US" dirty="0" smtClean="0">
                <a:latin typeface="华文新魏" pitchFamily="2" charset="-122"/>
                <a:ea typeface="华文新魏" pitchFamily="2" charset="-122"/>
                <a:cs typeface="+mj-cs"/>
              </a:rPr>
              <a:t>求解的过程</a:t>
            </a:r>
            <a:endParaRPr kumimoji="0" lang="zh-CN" altLang="en-US" sz="4000" b="0"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j-cs"/>
            </a:endParaRPr>
          </a:p>
        </p:txBody>
      </p:sp>
      <p:sp>
        <p:nvSpPr>
          <p:cNvPr id="140" name="灯片编号占位符 139"/>
          <p:cNvSpPr>
            <a:spLocks noGrp="1"/>
          </p:cNvSpPr>
          <p:nvPr>
            <p:ph type="sldNum" sz="quarter" idx="12"/>
          </p:nvPr>
        </p:nvSpPr>
        <p:spPr/>
        <p:txBody>
          <a:bodyPr/>
          <a:lstStyle/>
          <a:p>
            <a:fld id="{A17EA50A-922D-41E6-B4A1-D010480F0D51}" type="slidenum">
              <a:rPr lang="en-US" altLang="zh-CN" smtClean="0"/>
              <a:pPr/>
              <a:t>72</a:t>
            </a:fld>
            <a:endParaRPr lang="en-US" altLang="zh-CN" dirty="0"/>
          </a:p>
        </p:txBody>
      </p:sp>
    </p:spTree>
    <p:extLst>
      <p:ext uri="{BB962C8B-B14F-4D97-AF65-F5344CB8AC3E}">
        <p14:creationId xmlns:p14="http://schemas.microsoft.com/office/powerpoint/2010/main" val="3027273852"/>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68660"/>
            <a:ext cx="8255260" cy="5757503"/>
          </a:xfrm>
        </p:spPr>
        <p:txBody>
          <a:bodyPr/>
          <a:lstStyle/>
          <a:p>
            <a:pPr marL="0" indent="0">
              <a:lnSpc>
                <a:spcPct val="110000"/>
              </a:lnSpc>
              <a:buNone/>
            </a:pPr>
            <a:r>
              <a:rPr lang="zh-CN" altLang="en-US" sz="2800" b="1" dirty="0" smtClean="0">
                <a:latin typeface="Times New Roman" pitchFamily="18" charset="0"/>
                <a:ea typeface="仿宋_GB2312"/>
                <a:cs typeface="Times New Roman" pitchFamily="18" charset="0"/>
              </a:rPr>
              <a:t>关于无向图的生成树的几个结论：</a:t>
            </a:r>
          </a:p>
          <a:p>
            <a:pPr marL="231648" indent="0">
              <a:lnSpc>
                <a:spcPct val="110000"/>
              </a:lnSpc>
              <a:buClrTx/>
              <a:buFont typeface="Wingdings" pitchFamily="2" charset="2"/>
              <a:buChar char="Ø"/>
            </a:pPr>
            <a:r>
              <a:rPr lang="zh-CN" altLang="en-US" sz="2800" b="1" dirty="0" smtClean="0">
                <a:latin typeface="Times New Roman" pitchFamily="18" charset="0"/>
                <a:ea typeface="仿宋_GB2312"/>
                <a:cs typeface="Times New Roman" pitchFamily="18" charset="0"/>
              </a:rPr>
              <a:t> 一棵有</a:t>
            </a:r>
            <a:r>
              <a:rPr lang="en-US" altLang="zh-CN" sz="2800" b="1" dirty="0" smtClean="0">
                <a:latin typeface="Times New Roman" pitchFamily="18" charset="0"/>
                <a:ea typeface="仿宋_GB2312"/>
                <a:cs typeface="Times New Roman" pitchFamily="18" charset="0"/>
              </a:rPr>
              <a:t>n</a:t>
            </a:r>
            <a:r>
              <a:rPr lang="zh-CN" altLang="en-US" sz="2800" b="1" dirty="0" smtClean="0">
                <a:latin typeface="Times New Roman" pitchFamily="18" charset="0"/>
                <a:ea typeface="仿宋_GB2312"/>
                <a:cs typeface="Times New Roman" pitchFamily="18" charset="0"/>
              </a:rPr>
              <a:t>个顶点的生成树有且仅有</a:t>
            </a:r>
            <a:r>
              <a:rPr lang="en-US" altLang="zh-CN" sz="2800" b="1" dirty="0" smtClean="0">
                <a:latin typeface="Times New Roman" pitchFamily="18" charset="0"/>
                <a:ea typeface="仿宋_GB2312"/>
                <a:cs typeface="Times New Roman" pitchFamily="18" charset="0"/>
              </a:rPr>
              <a:t>n-1</a:t>
            </a:r>
            <a:r>
              <a:rPr lang="zh-CN" altLang="en-US" sz="2800" b="1" dirty="0" smtClean="0">
                <a:latin typeface="Times New Roman" pitchFamily="18" charset="0"/>
                <a:ea typeface="仿宋_GB2312"/>
                <a:cs typeface="Times New Roman" pitchFamily="18" charset="0"/>
              </a:rPr>
              <a:t>条边；</a:t>
            </a:r>
          </a:p>
          <a:p>
            <a:pPr marL="231648" indent="0">
              <a:lnSpc>
                <a:spcPct val="110000"/>
              </a:lnSpc>
              <a:buClrTx/>
              <a:buFont typeface="Wingdings" pitchFamily="2" charset="2"/>
              <a:buChar char="Ø"/>
            </a:pPr>
            <a:r>
              <a:rPr lang="zh-CN" altLang="en-US" sz="2800" b="1" dirty="0" smtClean="0">
                <a:latin typeface="Times New Roman" pitchFamily="18" charset="0"/>
                <a:ea typeface="仿宋_GB2312"/>
                <a:cs typeface="Times New Roman" pitchFamily="18" charset="0"/>
              </a:rPr>
              <a:t> 如果一个图有</a:t>
            </a:r>
            <a:r>
              <a:rPr lang="en-US" altLang="zh-CN" sz="2800" b="1" dirty="0" smtClean="0">
                <a:latin typeface="Times New Roman" pitchFamily="18" charset="0"/>
                <a:ea typeface="仿宋_GB2312"/>
                <a:cs typeface="Times New Roman" pitchFamily="18" charset="0"/>
              </a:rPr>
              <a:t>n</a:t>
            </a:r>
            <a:r>
              <a:rPr lang="zh-CN" altLang="en-US" sz="2800" b="1" dirty="0" smtClean="0">
                <a:latin typeface="Times New Roman" pitchFamily="18" charset="0"/>
                <a:ea typeface="仿宋_GB2312"/>
                <a:cs typeface="Times New Roman" pitchFamily="18" charset="0"/>
              </a:rPr>
              <a:t>个顶点和小于</a:t>
            </a:r>
            <a:r>
              <a:rPr lang="en-US" altLang="zh-CN" sz="2800" b="1" dirty="0" smtClean="0">
                <a:latin typeface="Times New Roman" pitchFamily="18" charset="0"/>
                <a:ea typeface="仿宋_GB2312"/>
                <a:cs typeface="Times New Roman" pitchFamily="18" charset="0"/>
              </a:rPr>
              <a:t>n-1</a:t>
            </a:r>
            <a:r>
              <a:rPr lang="zh-CN" altLang="en-US" sz="2800" b="1" dirty="0" smtClean="0">
                <a:latin typeface="Times New Roman" pitchFamily="18" charset="0"/>
                <a:ea typeface="仿宋_GB2312"/>
                <a:cs typeface="Times New Roman" pitchFamily="18" charset="0"/>
              </a:rPr>
              <a:t>条边，则是非连通图；</a:t>
            </a:r>
            <a:endParaRPr lang="en-US" altLang="zh-CN" sz="2800" b="1" dirty="0" smtClean="0">
              <a:latin typeface="Times New Roman" pitchFamily="18" charset="0"/>
              <a:ea typeface="仿宋_GB2312"/>
              <a:cs typeface="Times New Roman" pitchFamily="18" charset="0"/>
            </a:endParaRPr>
          </a:p>
          <a:p>
            <a:pPr marL="533400" lvl="1">
              <a:lnSpc>
                <a:spcPct val="110000"/>
              </a:lnSpc>
              <a:buClrTx/>
              <a:buFont typeface="Wingdings" pitchFamily="2" charset="2"/>
              <a:buChar char="Ø"/>
            </a:pPr>
            <a:r>
              <a:rPr lang="zh-CN" altLang="en-US" sz="2800" b="1" dirty="0" smtClean="0">
                <a:latin typeface="Times New Roman" pitchFamily="18" charset="0"/>
                <a:ea typeface="仿宋_GB2312"/>
                <a:cs typeface="Times New Roman" pitchFamily="18" charset="0"/>
              </a:rPr>
              <a:t> 如果多于</a:t>
            </a:r>
            <a:r>
              <a:rPr lang="en-US" altLang="zh-CN" sz="2800" b="1" dirty="0" smtClean="0">
                <a:latin typeface="Times New Roman" pitchFamily="18" charset="0"/>
                <a:ea typeface="仿宋_GB2312"/>
                <a:cs typeface="Times New Roman" pitchFamily="18" charset="0"/>
              </a:rPr>
              <a:t>n-1</a:t>
            </a:r>
            <a:r>
              <a:rPr lang="zh-CN" altLang="en-US" sz="2800" b="1" dirty="0" smtClean="0">
                <a:latin typeface="Times New Roman" pitchFamily="18" charset="0"/>
                <a:ea typeface="仿宋_GB2312"/>
                <a:cs typeface="Times New Roman" pitchFamily="18" charset="0"/>
              </a:rPr>
              <a:t>条边，则一定有环；</a:t>
            </a:r>
          </a:p>
          <a:p>
            <a:pPr marL="533400" lvl="1">
              <a:lnSpc>
                <a:spcPct val="110000"/>
              </a:lnSpc>
              <a:buClrTx/>
              <a:buFont typeface="Wingdings" pitchFamily="2" charset="2"/>
              <a:buChar char="Ø"/>
            </a:pPr>
            <a:r>
              <a:rPr lang="zh-CN" altLang="en-US" sz="2800" b="1" dirty="0" smtClean="0">
                <a:latin typeface="Times New Roman" pitchFamily="18" charset="0"/>
                <a:ea typeface="仿宋_GB2312"/>
                <a:cs typeface="Times New Roman" pitchFamily="18" charset="0"/>
              </a:rPr>
              <a:t> 有</a:t>
            </a:r>
            <a:r>
              <a:rPr lang="en-US" altLang="zh-CN" sz="2800" b="1" dirty="0" smtClean="0">
                <a:latin typeface="Times New Roman" pitchFamily="18" charset="0"/>
                <a:ea typeface="仿宋_GB2312"/>
                <a:cs typeface="Times New Roman" pitchFamily="18" charset="0"/>
              </a:rPr>
              <a:t>n-1</a:t>
            </a:r>
            <a:r>
              <a:rPr lang="zh-CN" altLang="en-US" sz="2800" b="1" dirty="0" smtClean="0">
                <a:latin typeface="Times New Roman" pitchFamily="18" charset="0"/>
                <a:ea typeface="仿宋_GB2312"/>
                <a:cs typeface="Times New Roman" pitchFamily="18" charset="0"/>
              </a:rPr>
              <a:t>条边的图不一定是生成树。</a:t>
            </a:r>
          </a:p>
          <a:p>
            <a:pPr marL="533400" lvl="1" indent="0">
              <a:lnSpc>
                <a:spcPct val="110000"/>
              </a:lnSpc>
              <a:buNone/>
            </a:pPr>
            <a:endParaRPr lang="zh-CN" altLang="en-US" b="1" dirty="0" smtClean="0"/>
          </a:p>
          <a:p>
            <a:endParaRPr lang="zh-CN" altLang="en-US" dirty="0"/>
          </a:p>
        </p:txBody>
      </p:sp>
      <p:sp>
        <p:nvSpPr>
          <p:cNvPr id="9" name="灯片编号占位符 8"/>
          <p:cNvSpPr>
            <a:spLocks noGrp="1"/>
          </p:cNvSpPr>
          <p:nvPr>
            <p:ph type="sldNum" sz="quarter" idx="12"/>
          </p:nvPr>
        </p:nvSpPr>
        <p:spPr/>
        <p:txBody>
          <a:bodyPr/>
          <a:lstStyle/>
          <a:p>
            <a:fld id="{A17EA50A-922D-41E6-B4A1-D010480F0D51}" type="slidenum">
              <a:rPr lang="en-US" altLang="zh-CN" smtClean="0"/>
              <a:pPr/>
              <a:t>8</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a:xfrm>
            <a:off x="935038" y="224644"/>
            <a:ext cx="7273925" cy="1116012"/>
          </a:xfrm>
        </p:spPr>
        <p:txBody>
          <a:bodyPr>
            <a:normAutofit fontScale="90000"/>
          </a:bodyPr>
          <a:lstStyle/>
          <a:p>
            <a:pPr algn="ctr"/>
            <a:r>
              <a:rPr kumimoji="1" lang="en-US" altLang="zh-CN" sz="4400" dirty="0" smtClean="0">
                <a:latin typeface="华文新魏" pitchFamily="2" charset="-122"/>
                <a:ea typeface="华文新魏" pitchFamily="2" charset="-122"/>
              </a:rPr>
              <a:t>7.2.1</a:t>
            </a:r>
            <a:r>
              <a:rPr kumimoji="1" lang="zh-CN" altLang="en-US" sz="4400" dirty="0" smtClean="0">
                <a:latin typeface="华文新魏" pitchFamily="2" charset="-122"/>
                <a:ea typeface="华文新魏" pitchFamily="2" charset="-122"/>
              </a:rPr>
              <a:t>图的存储结构</a:t>
            </a:r>
            <a:r>
              <a:rPr kumimoji="1" lang="en-US" altLang="zh-CN" sz="4400" dirty="0" smtClean="0">
                <a:latin typeface="华文新魏" pitchFamily="2" charset="-122"/>
                <a:ea typeface="华文新魏" pitchFamily="2" charset="-122"/>
              </a:rPr>
              <a:t>——</a:t>
            </a:r>
            <a:r>
              <a:rPr kumimoji="1" lang="zh-CN" altLang="en-US" sz="4400" dirty="0" smtClean="0">
                <a:latin typeface="华文新魏" pitchFamily="2" charset="-122"/>
                <a:ea typeface="华文新魏" pitchFamily="2" charset="-122"/>
              </a:rPr>
              <a:t>邻接矩阵 </a:t>
            </a:r>
            <a:r>
              <a:rPr kumimoji="1" lang="en-US" altLang="zh-CN" sz="4000" dirty="0">
                <a:latin typeface="华文新魏" pitchFamily="2" charset="-122"/>
                <a:ea typeface="华文新魏" pitchFamily="2" charset="-122"/>
              </a:rPr>
              <a:t>(Adjacency Matrix)</a:t>
            </a:r>
          </a:p>
        </p:txBody>
      </p:sp>
      <p:sp>
        <p:nvSpPr>
          <p:cNvPr id="467971" name="Rectangle 3"/>
          <p:cNvSpPr>
            <a:spLocks noGrp="1" noChangeArrowheads="1"/>
          </p:cNvSpPr>
          <p:nvPr>
            <p:ph idx="1"/>
          </p:nvPr>
        </p:nvSpPr>
        <p:spPr>
          <a:xfrm>
            <a:off x="467544" y="1592796"/>
            <a:ext cx="8208144" cy="4594225"/>
          </a:xfrm>
        </p:spPr>
        <p:txBody>
          <a:bodyPr/>
          <a:lstStyle/>
          <a:p>
            <a:pPr>
              <a:lnSpc>
                <a:spcPct val="105000"/>
              </a:lnSpc>
              <a:buClrTx/>
              <a:buSzPct val="50000"/>
            </a:pPr>
            <a:r>
              <a:rPr lang="zh-CN" altLang="en-US" sz="3000" b="1" dirty="0">
                <a:latin typeface="Times New Roman" pitchFamily="18" charset="0"/>
                <a:ea typeface="仿宋_GB2312" pitchFamily="49" charset="-122"/>
              </a:rPr>
              <a:t>在图的邻接矩阵表示中，有一个记录各个顶点信息的顶点表，还有一个表示各个顶点之间关系的邻接矩阵。</a:t>
            </a:r>
          </a:p>
          <a:p>
            <a:pPr>
              <a:lnSpc>
                <a:spcPct val="105000"/>
              </a:lnSpc>
              <a:buClrTx/>
              <a:buSzPct val="50000"/>
            </a:pPr>
            <a:r>
              <a:rPr lang="zh-CN" altLang="en-US" sz="3000" b="1" dirty="0">
                <a:latin typeface="Times New Roman" pitchFamily="18" charset="0"/>
                <a:ea typeface="仿宋_GB2312" pitchFamily="49" charset="-122"/>
              </a:rPr>
              <a:t>设图 </a:t>
            </a:r>
            <a:r>
              <a:rPr lang="en-US" altLang="zh-CN" sz="3000" b="1" dirty="0">
                <a:latin typeface="Times New Roman" pitchFamily="18" charset="0"/>
                <a:ea typeface="仿宋_GB2312" pitchFamily="49" charset="-122"/>
              </a:rPr>
              <a:t>A = (V, E) </a:t>
            </a:r>
            <a:r>
              <a:rPr lang="zh-CN" altLang="en-US" sz="3000" b="1" dirty="0">
                <a:latin typeface="Times New Roman" pitchFamily="18" charset="0"/>
                <a:ea typeface="仿宋_GB2312" pitchFamily="49" charset="-122"/>
              </a:rPr>
              <a:t>是一个有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个顶点的图</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图的邻接矩阵是一个二维数组 </a:t>
            </a:r>
            <a:r>
              <a:rPr lang="en-US" altLang="zh-CN" sz="3000" b="1" dirty="0" err="1">
                <a:latin typeface="Times New Roman" pitchFamily="18" charset="0"/>
                <a:ea typeface="仿宋_GB2312" pitchFamily="49" charset="-122"/>
              </a:rPr>
              <a:t>A</a:t>
            </a:r>
            <a:r>
              <a:rPr lang="en-US" altLang="zh-CN" sz="3000" b="1" i="1" dirty="0" err="1">
                <a:latin typeface="Times New Roman" pitchFamily="18" charset="0"/>
                <a:ea typeface="仿宋_GB2312" pitchFamily="49" charset="-122"/>
              </a:rPr>
              <a:t>.</a:t>
            </a:r>
            <a:r>
              <a:rPr lang="en-US" altLang="zh-CN" sz="3000" b="1" dirty="0" err="1">
                <a:latin typeface="Times New Roman" pitchFamily="18" charset="0"/>
                <a:ea typeface="仿宋_GB2312" pitchFamily="49" charset="-122"/>
              </a:rPr>
              <a:t>edge</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，定义：</a:t>
            </a:r>
          </a:p>
        </p:txBody>
      </p:sp>
      <p:graphicFrame>
        <p:nvGraphicFramePr>
          <p:cNvPr id="467973" name="Object 5"/>
          <p:cNvGraphicFramePr>
            <a:graphicFrameLocks noChangeAspect="1"/>
          </p:cNvGraphicFramePr>
          <p:nvPr/>
        </p:nvGraphicFramePr>
        <p:xfrm>
          <a:off x="717550" y="4365625"/>
          <a:ext cx="7883525" cy="1192213"/>
        </p:xfrm>
        <a:graphic>
          <a:graphicData uri="http://schemas.openxmlformats.org/presentationml/2006/ole">
            <mc:AlternateContent xmlns:mc="http://schemas.openxmlformats.org/markup-compatibility/2006">
              <mc:Choice xmlns:v="urn:schemas-microsoft-com:vml" Requires="v">
                <p:oleObj spid="_x0000_s467986" name="Equation" r:id="rId3" imgW="3416040" imgH="482400" progId="Equation.DSMT4">
                  <p:embed/>
                </p:oleObj>
              </mc:Choice>
              <mc:Fallback>
                <p:oleObj name="Equation" r:id="rId3" imgW="3416040" imgH="4824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50" y="4365625"/>
                        <a:ext cx="7883525" cy="11922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11" name="灯片编号占位符 10"/>
          <p:cNvSpPr>
            <a:spLocks noGrp="1"/>
          </p:cNvSpPr>
          <p:nvPr>
            <p:ph type="sldNum" sz="quarter" idx="12"/>
          </p:nvPr>
        </p:nvSpPr>
        <p:spPr/>
        <p:txBody>
          <a:bodyPr/>
          <a:lstStyle/>
          <a:p>
            <a:fld id="{A17EA50A-922D-41E6-B4A1-D010480F0D51}" type="slidenum">
              <a:rPr lang="en-US" altLang="zh-CN" smtClean="0"/>
              <a:pPr/>
              <a:t>9</a:t>
            </a:fld>
            <a:endParaRPr lang="en-US" altLang="zh-CN" dirty="0"/>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7787</TotalTime>
  <Words>7044</Words>
  <Application>Microsoft Office PowerPoint</Application>
  <PresentationFormat>全屏显示(4:3)</PresentationFormat>
  <Paragraphs>1280</Paragraphs>
  <Slides>72</Slides>
  <Notes>2</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92" baseType="lpstr">
      <vt:lpstr>Arial Unicode MS</vt:lpstr>
      <vt:lpstr>Monotype Sorts</vt:lpstr>
      <vt:lpstr>仿宋_GB2312</vt:lpstr>
      <vt:lpstr>黑体</vt:lpstr>
      <vt:lpstr>华文彩云</vt:lpstr>
      <vt:lpstr>华文新魏</vt:lpstr>
      <vt:lpstr>楷体_GB2312</vt:lpstr>
      <vt:lpstr>隶书</vt:lpstr>
      <vt:lpstr>宋体</vt:lpstr>
      <vt:lpstr>新宋体</vt:lpstr>
      <vt:lpstr>Arial</vt:lpstr>
      <vt:lpstr>Courier New</vt:lpstr>
      <vt:lpstr>Franklin Gothic Book</vt:lpstr>
      <vt:lpstr>Georgia</vt:lpstr>
      <vt:lpstr>Symbol</vt:lpstr>
      <vt:lpstr>Times New Roman</vt:lpstr>
      <vt:lpstr>Wingdings</vt:lpstr>
      <vt:lpstr>Wingdings 2</vt:lpstr>
      <vt:lpstr>技巧</vt:lpstr>
      <vt:lpstr>Equation</vt:lpstr>
      <vt:lpstr>第七章  图</vt:lpstr>
      <vt:lpstr>7.1图的基本概念</vt:lpstr>
      <vt:lpstr>   </vt:lpstr>
      <vt:lpstr>   </vt:lpstr>
      <vt:lpstr>PowerPoint 演示文稿</vt:lpstr>
      <vt:lpstr>PowerPoint 演示文稿</vt:lpstr>
      <vt:lpstr>PowerPoint 演示文稿</vt:lpstr>
      <vt:lpstr>PowerPoint 演示文稿</vt:lpstr>
      <vt:lpstr>7.2.1图的存储结构——邻接矩阵 (Adjacency Matrix)</vt:lpstr>
      <vt:lpstr>PowerPoint 演示文稿</vt:lpstr>
      <vt:lpstr>网络的邻接矩阵</vt:lpstr>
      <vt:lpstr>PowerPoint 演示文稿</vt:lpstr>
      <vt:lpstr>用邻接矩阵表示图</vt:lpstr>
      <vt:lpstr>7.2.2邻接表 (Adjacency List)</vt:lpstr>
      <vt:lpstr>无向图的邻接表</vt:lpstr>
      <vt:lpstr>有向图的邻接表和逆邻接表</vt:lpstr>
      <vt:lpstr>网络 (带权图) 的邻接表</vt:lpstr>
      <vt:lpstr>PowerPoint 演示文稿</vt:lpstr>
      <vt:lpstr>PowerPoint 演示文稿</vt:lpstr>
      <vt:lpstr>7.3图的遍历与连通性</vt:lpstr>
      <vt:lpstr>PowerPoint 演示文稿</vt:lpstr>
      <vt:lpstr>7.3.1深度优先搜索DFS (Depth First Search)</vt:lpstr>
      <vt:lpstr>PowerPoint 演示文稿</vt:lpstr>
      <vt:lpstr>图的深度优先搜索算法</vt:lpstr>
      <vt:lpstr>PowerPoint 演示文稿</vt:lpstr>
      <vt:lpstr>7.3.2广度优先搜索BFS (Breadth First Search)</vt:lpstr>
      <vt:lpstr>PowerPoint 演示文稿</vt:lpstr>
      <vt:lpstr>PowerPoint 演示文稿</vt:lpstr>
      <vt:lpstr>PowerPoint 演示文稿</vt:lpstr>
      <vt:lpstr>7.4.1连通分量和生成树</vt:lpstr>
      <vt:lpstr>7.4.3最小生成树  ( minimum cost spanning tree )</vt:lpstr>
      <vt:lpstr>PowerPoint 演示文稿</vt:lpstr>
      <vt:lpstr>PowerPoint 演示文稿</vt:lpstr>
      <vt:lpstr>最小生成树性质（MST性质）</vt:lpstr>
      <vt:lpstr>普里姆(Prim)算法</vt:lpstr>
      <vt:lpstr>PowerPoint 演示文稿</vt:lpstr>
      <vt:lpstr>PowerPoint 演示文稿</vt:lpstr>
      <vt:lpstr>PowerPoint 演示文稿</vt:lpstr>
      <vt:lpstr>普里姆(Prim)的代码描述</vt:lpstr>
      <vt:lpstr>PowerPoint 演示文稿</vt:lpstr>
      <vt:lpstr>克鲁斯卡尔 (Kruskal) 算法</vt:lpstr>
      <vt:lpstr>PowerPoint 演示文稿</vt:lpstr>
      <vt:lpstr>活动网络 (Activity Network)</vt:lpstr>
      <vt:lpstr>PowerPoint 演示文稿</vt:lpstr>
      <vt:lpstr>PowerPoint 演示文稿</vt:lpstr>
      <vt:lpstr>PowerPoint 演示文稿</vt:lpstr>
      <vt:lpstr>PowerPoint 演示文稿</vt:lpstr>
      <vt:lpstr>PowerPoint 演示文稿</vt:lpstr>
      <vt:lpstr>进行拓扑排序的方法</vt:lpstr>
      <vt:lpstr>PowerPoint 演示文稿</vt:lpstr>
      <vt:lpstr>PowerPoint 演示文稿</vt:lpstr>
      <vt:lpstr>PowerPoint 演示文稿</vt:lpstr>
      <vt:lpstr>PowerPoint 演示文稿</vt:lpstr>
      <vt:lpstr>PowerPoint 演示文稿</vt:lpstr>
      <vt:lpstr>7.5.2用边表示活动的网络(AOE网络)</vt:lpstr>
      <vt:lpstr>PowerPoint 演示文稿</vt:lpstr>
      <vt:lpstr>PowerPoint 演示文稿</vt:lpstr>
      <vt:lpstr>定义几个与计算关键活动有关的量：</vt:lpstr>
      <vt:lpstr>PowerPoint 演示文稿</vt:lpstr>
      <vt:lpstr>PowerPoint 演示文稿</vt:lpstr>
      <vt:lpstr>PowerPoint 演示文稿</vt:lpstr>
      <vt:lpstr>PowerPoint 演示文稿</vt:lpstr>
      <vt:lpstr>PowerPoint 演示文稿</vt:lpstr>
      <vt:lpstr>PowerPoint 演示文稿</vt:lpstr>
      <vt:lpstr>7.6 最短路径 (Shortest Path)</vt:lpstr>
      <vt:lpstr>PowerPoint 演示文稿</vt:lpstr>
      <vt:lpstr>7.6 边上权值非负情形的 单源最短路径问题</vt:lpstr>
      <vt:lpstr>PowerPoint 演示文稿</vt:lpstr>
      <vt:lpstr>Dijkstra算法描述：</vt:lpstr>
      <vt:lpstr>PowerPoint 演示文稿</vt:lpstr>
      <vt:lpstr>PowerPoint 演示文稿</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杨冠羽</cp:lastModifiedBy>
  <cp:revision>184</cp:revision>
  <dcterms:created xsi:type="dcterms:W3CDTF">2006-02-16T14:22:17Z</dcterms:created>
  <dcterms:modified xsi:type="dcterms:W3CDTF">2017-12-05T15:41:32Z</dcterms:modified>
</cp:coreProperties>
</file>