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87"/>
  </p:notesMasterIdLst>
  <p:sldIdLst>
    <p:sldId id="256" r:id="rId2"/>
    <p:sldId id="323" r:id="rId3"/>
    <p:sldId id="324" r:id="rId4"/>
    <p:sldId id="529" r:id="rId5"/>
    <p:sldId id="459" r:id="rId6"/>
    <p:sldId id="456" r:id="rId7"/>
    <p:sldId id="335" r:id="rId8"/>
    <p:sldId id="462" r:id="rId9"/>
    <p:sldId id="530" r:id="rId10"/>
    <p:sldId id="532" r:id="rId11"/>
    <p:sldId id="533" r:id="rId12"/>
    <p:sldId id="534" r:id="rId13"/>
    <p:sldId id="535" r:id="rId14"/>
    <p:sldId id="536" r:id="rId15"/>
    <p:sldId id="538" r:id="rId16"/>
    <p:sldId id="537" r:id="rId17"/>
    <p:sldId id="350" r:id="rId18"/>
    <p:sldId id="351" r:id="rId19"/>
    <p:sldId id="358" r:id="rId20"/>
    <p:sldId id="359" r:id="rId21"/>
    <p:sldId id="539" r:id="rId22"/>
    <p:sldId id="468" r:id="rId23"/>
    <p:sldId id="363" r:id="rId24"/>
    <p:sldId id="366" r:id="rId25"/>
    <p:sldId id="367" r:id="rId26"/>
    <p:sldId id="540" r:id="rId27"/>
    <p:sldId id="541" r:id="rId28"/>
    <p:sldId id="369" r:id="rId29"/>
    <p:sldId id="370" r:id="rId30"/>
    <p:sldId id="371" r:id="rId31"/>
    <p:sldId id="542" r:id="rId32"/>
    <p:sldId id="543" r:id="rId33"/>
    <p:sldId id="473" r:id="rId34"/>
    <p:sldId id="474" r:id="rId35"/>
    <p:sldId id="544" r:id="rId36"/>
    <p:sldId id="405" r:id="rId37"/>
    <p:sldId id="406" r:id="rId38"/>
    <p:sldId id="410" r:id="rId39"/>
    <p:sldId id="411" r:id="rId40"/>
    <p:sldId id="412" r:id="rId41"/>
    <p:sldId id="545" r:id="rId42"/>
    <p:sldId id="416" r:id="rId43"/>
    <p:sldId id="417" r:id="rId44"/>
    <p:sldId id="425" r:id="rId45"/>
    <p:sldId id="623" r:id="rId46"/>
    <p:sldId id="624" r:id="rId47"/>
    <p:sldId id="625" r:id="rId48"/>
    <p:sldId id="549" r:id="rId49"/>
    <p:sldId id="550" r:id="rId50"/>
    <p:sldId id="551" r:id="rId51"/>
    <p:sldId id="552" r:id="rId52"/>
    <p:sldId id="553" r:id="rId53"/>
    <p:sldId id="554" r:id="rId54"/>
    <p:sldId id="555" r:id="rId55"/>
    <p:sldId id="556" r:id="rId56"/>
    <p:sldId id="557" r:id="rId57"/>
    <p:sldId id="558" r:id="rId58"/>
    <p:sldId id="559" r:id="rId59"/>
    <p:sldId id="560" r:id="rId60"/>
    <p:sldId id="561" r:id="rId61"/>
    <p:sldId id="562" r:id="rId62"/>
    <p:sldId id="563" r:id="rId63"/>
    <p:sldId id="564" r:id="rId64"/>
    <p:sldId id="565" r:id="rId65"/>
    <p:sldId id="566" r:id="rId66"/>
    <p:sldId id="627" r:id="rId67"/>
    <p:sldId id="567" r:id="rId68"/>
    <p:sldId id="568" r:id="rId69"/>
    <p:sldId id="569" r:id="rId70"/>
    <p:sldId id="570" r:id="rId71"/>
    <p:sldId id="571" r:id="rId72"/>
    <p:sldId id="572" r:id="rId73"/>
    <p:sldId id="573" r:id="rId74"/>
    <p:sldId id="574" r:id="rId75"/>
    <p:sldId id="575" r:id="rId76"/>
    <p:sldId id="621" r:id="rId77"/>
    <p:sldId id="629" r:id="rId78"/>
    <p:sldId id="578" r:id="rId79"/>
    <p:sldId id="630" r:id="rId80"/>
    <p:sldId id="631" r:id="rId81"/>
    <p:sldId id="633" r:id="rId82"/>
    <p:sldId id="634" r:id="rId83"/>
    <p:sldId id="635" r:id="rId84"/>
    <p:sldId id="628" r:id="rId85"/>
    <p:sldId id="636" r:id="rId86"/>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宋体" charset="-122"/>
        <a:cs typeface="+mn-cs"/>
      </a:defRPr>
    </a:lvl1pPr>
    <a:lvl2pPr marL="457200" algn="ctr" rtl="0" fontAlgn="base">
      <a:spcBef>
        <a:spcPct val="0"/>
      </a:spcBef>
      <a:spcAft>
        <a:spcPct val="0"/>
      </a:spcAft>
      <a:defRPr kern="1200">
        <a:solidFill>
          <a:schemeClr val="tx1"/>
        </a:solidFill>
        <a:latin typeface="Arial" charset="0"/>
        <a:ea typeface="宋体" charset="-122"/>
        <a:cs typeface="+mn-cs"/>
      </a:defRPr>
    </a:lvl2pPr>
    <a:lvl3pPr marL="914400" algn="ctr" rtl="0" fontAlgn="base">
      <a:spcBef>
        <a:spcPct val="0"/>
      </a:spcBef>
      <a:spcAft>
        <a:spcPct val="0"/>
      </a:spcAft>
      <a:defRPr kern="1200">
        <a:solidFill>
          <a:schemeClr val="tx1"/>
        </a:solidFill>
        <a:latin typeface="Arial" charset="0"/>
        <a:ea typeface="宋体" charset="-122"/>
        <a:cs typeface="+mn-cs"/>
      </a:defRPr>
    </a:lvl3pPr>
    <a:lvl4pPr marL="1371600" algn="ctr" rtl="0" fontAlgn="base">
      <a:spcBef>
        <a:spcPct val="0"/>
      </a:spcBef>
      <a:spcAft>
        <a:spcPct val="0"/>
      </a:spcAft>
      <a:defRPr kern="1200">
        <a:solidFill>
          <a:schemeClr val="tx1"/>
        </a:solidFill>
        <a:latin typeface="Arial" charset="0"/>
        <a:ea typeface="宋体" charset="-122"/>
        <a:cs typeface="+mn-cs"/>
      </a:defRPr>
    </a:lvl4pPr>
    <a:lvl5pPr marL="1828800" algn="ctr"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殷人昆"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99"/>
    <a:srgbClr val="FF7C80"/>
    <a:srgbClr val="000000"/>
    <a:srgbClr val="006600"/>
    <a:srgbClr val="80008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79777" autoAdjust="0"/>
  </p:normalViewPr>
  <p:slideViewPr>
    <p:cSldViewPr>
      <p:cViewPr varScale="1">
        <p:scale>
          <a:sx n="73" d="100"/>
          <a:sy n="73" d="100"/>
        </p:scale>
        <p:origin x="848"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lvl1pPr>
          </a:lstStyle>
          <a:p>
            <a:endParaRPr lang="en-US" altLang="zh-CN"/>
          </a:p>
        </p:txBody>
      </p:sp>
      <p:sp>
        <p:nvSpPr>
          <p:cNvPr id="113667"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zh-CN"/>
          </a:p>
        </p:txBody>
      </p:sp>
      <p:sp>
        <p:nvSpPr>
          <p:cNvPr id="11366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113669"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3670"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lvl1pPr>
          </a:lstStyle>
          <a:p>
            <a:endParaRPr lang="en-US" altLang="zh-CN"/>
          </a:p>
        </p:txBody>
      </p:sp>
      <p:sp>
        <p:nvSpPr>
          <p:cNvPr id="113671"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DF9E7CDB-A51E-41E9-87E2-3D9F0B665834}" type="slidenum">
              <a:rPr lang="en-US" altLang="zh-CN"/>
              <a:pPr/>
              <a:t>‹#›</a:t>
            </a:fld>
            <a:endParaRPr lang="en-US" altLang="zh-CN"/>
          </a:p>
        </p:txBody>
      </p:sp>
    </p:spTree>
    <p:extLst>
      <p:ext uri="{BB962C8B-B14F-4D97-AF65-F5344CB8AC3E}">
        <p14:creationId xmlns:p14="http://schemas.microsoft.com/office/powerpoint/2010/main" val="36220911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49</a:t>
            </a:fld>
            <a:endParaRPr lang="en-US" altLang="zh-CN"/>
          </a:p>
        </p:txBody>
      </p:sp>
    </p:spTree>
    <p:extLst>
      <p:ext uri="{BB962C8B-B14F-4D97-AF65-F5344CB8AC3E}">
        <p14:creationId xmlns:p14="http://schemas.microsoft.com/office/powerpoint/2010/main" val="332980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(8-8/10)^2+9*(0-8/10)^2</a:t>
            </a:r>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70</a:t>
            </a:fld>
            <a:endParaRPr lang="en-US" altLang="zh-CN"/>
          </a:p>
        </p:txBody>
      </p:sp>
    </p:spTree>
    <p:extLst>
      <p:ext uri="{BB962C8B-B14F-4D97-AF65-F5344CB8AC3E}">
        <p14:creationId xmlns:p14="http://schemas.microsoft.com/office/powerpoint/2010/main" val="97461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79</a:t>
            </a:fld>
            <a:endParaRPr lang="en-US" altLang="zh-CN"/>
          </a:p>
        </p:txBody>
      </p:sp>
    </p:spTree>
    <p:extLst>
      <p:ext uri="{BB962C8B-B14F-4D97-AF65-F5344CB8AC3E}">
        <p14:creationId xmlns:p14="http://schemas.microsoft.com/office/powerpoint/2010/main" val="422769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F9E7CDB-A51E-41E9-87E2-3D9F0B665834}" type="slidenum">
              <a:rPr lang="en-US" altLang="zh-CN" smtClean="0"/>
              <a:pPr/>
              <a:t>85</a:t>
            </a:fld>
            <a:endParaRPr lang="en-US" altLang="zh-CN"/>
          </a:p>
        </p:txBody>
      </p:sp>
    </p:spTree>
    <p:extLst>
      <p:ext uri="{BB962C8B-B14F-4D97-AF65-F5344CB8AC3E}">
        <p14:creationId xmlns:p14="http://schemas.microsoft.com/office/powerpoint/2010/main" val="214231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p:txBody>
          <a:bodyPr/>
          <a:lstStyle/>
          <a:p>
            <a:endParaRPr lang="en-US" altLang="zh-CN"/>
          </a:p>
        </p:txBody>
      </p:sp>
      <p:sp>
        <p:nvSpPr>
          <p:cNvPr id="27" name="灯片编号占位符 26"/>
          <p:cNvSpPr>
            <a:spLocks noGrp="1"/>
          </p:cNvSpPr>
          <p:nvPr>
            <p:ph type="sldNum" sz="quarter" idx="12"/>
          </p:nvPr>
        </p:nvSpPr>
        <p:spPr/>
        <p:txBody>
          <a:bodyPr/>
          <a:lstStyle/>
          <a:p>
            <a:fld id="{54B2CF89-8CD8-49EB-A2F8-931F38BECF99}"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FB45D24-CA64-4609-9303-C5F7CE493C4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46650E3-1466-4BB0-9554-68D8CC987CD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6553200" y="6200775"/>
            <a:ext cx="2133600" cy="457200"/>
          </a:xfrm>
        </p:spPr>
        <p:txBody>
          <a:bodyPr/>
          <a:lstStyle>
            <a:lvl1pPr>
              <a:defRPr/>
            </a:lvl1pPr>
          </a:lstStyle>
          <a:p>
            <a:fld id="{3F5F6260-845C-4368-9885-5A5A1489CC6C}" type="slidenum">
              <a:rPr lang="en-US" altLang="zh-CN"/>
              <a:pPr/>
              <a:t>‹#›</a:t>
            </a:fld>
            <a:endParaRPr lang="en-US" altLang="zh-CN"/>
          </a:p>
        </p:txBody>
      </p:sp>
      <p:sp>
        <p:nvSpPr>
          <p:cNvPr id="7" name="日期占位符 6"/>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12832F4-AC73-4790-A178-74CF30A632AD}"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多边形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A4826EF-3ED5-442C-97B3-9042DD2C7576}" type="slidenum">
              <a:rPr lang="en-US" altLang="zh-CN" smtClean="0"/>
              <a:pPr/>
              <a:t>‹#›</a:t>
            </a:fld>
            <a:endParaRPr lang="en-US" altLang="zh-CN"/>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E0AA16A-B9EC-4E69-A882-03CC9B7EA70B}"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BCAE64A8-72A9-42A2-83AE-8100D031F9ED}"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灯片编号占位符 7"/>
          <p:cNvSpPr>
            <a:spLocks noGrp="1"/>
          </p:cNvSpPr>
          <p:nvPr>
            <p:ph type="sldNum" sz="quarter" idx="11"/>
          </p:nvPr>
        </p:nvSpPr>
        <p:spPr/>
        <p:txBody>
          <a:bodyPr/>
          <a:lstStyle/>
          <a:p>
            <a:fld id="{50F129DF-98F2-4A3A-9108-9766CF4D1F5B}" type="slidenum">
              <a:rPr lang="en-US" altLang="zh-CN" smtClean="0"/>
              <a:pPr/>
              <a:t>‹#›</a:t>
            </a:fld>
            <a:endParaRPr lang="en-US" altLang="zh-CN"/>
          </a:p>
        </p:txBody>
      </p:sp>
      <p:sp>
        <p:nvSpPr>
          <p:cNvPr id="9" name="页脚占位符 8"/>
          <p:cNvSpPr>
            <a:spLocks noGrp="1"/>
          </p:cNvSpPr>
          <p:nvPr>
            <p:ph type="ftr" sz="quarter" idx="12"/>
          </p:nvPr>
        </p:nvSpPr>
        <p:spPr/>
        <p:txBody>
          <a:bodyPr/>
          <a:lstStyle/>
          <a:p>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27F0F18A-65E8-4F18-A1B8-EE1E055D775D}"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156448" y="6422064"/>
            <a:ext cx="762000" cy="365125"/>
          </a:xfrm>
        </p:spPr>
        <p:txBody>
          <a:bodyPr/>
          <a:lstStyle/>
          <a:p>
            <a:fld id="{728022F6-A6F7-4CE9-B4CB-0DBC213E86E6}"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7F738CE-AC7B-4CD9-A4A5-0EB31EAB9860}" type="slidenum">
              <a:rPr lang="en-US" altLang="zh-CN" smtClean="0"/>
              <a:pPr/>
              <a:t>‹#›</a:t>
            </a:fld>
            <a:endParaRPr lang="en-US" altLang="zh-CN"/>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多边形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多边形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endParaRPr lang="en-US" altLang="zh-CN"/>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ltLang="zh-CN"/>
          </a:p>
        </p:txBody>
      </p:sp>
      <p:sp>
        <p:nvSpPr>
          <p:cNvPr id="18" name="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1B5610F-186B-4C78-9708-5623C0FCFE31}" type="slidenum">
              <a:rPr lang="en-US" altLang="zh-CN" smtClean="0"/>
              <a:pPr/>
              <a:t>‹#›</a:t>
            </a:fld>
            <a:endParaRPr lang="en-US" altLang="zh-CN"/>
          </a:p>
        </p:txBody>
      </p:sp>
      <p:sp>
        <p:nvSpPr>
          <p:cNvPr id="11" name="Line 17"/>
          <p:cNvSpPr>
            <a:spLocks noChangeShapeType="1"/>
          </p:cNvSpPr>
          <p:nvPr userDrawn="1"/>
        </p:nvSpPr>
        <p:spPr bwMode="auto">
          <a:xfrm>
            <a:off x="0" y="6453188"/>
            <a:ext cx="7775575" cy="0"/>
          </a:xfrm>
          <a:prstGeom prst="line">
            <a:avLst/>
          </a:prstGeom>
          <a:noFill/>
          <a:ln w="57150">
            <a:solidFill>
              <a:schemeClr val="tx1"/>
            </a:solidFill>
            <a:round/>
            <a:headEnd/>
            <a:tailEnd/>
          </a:ln>
          <a:effectLst/>
        </p:spPr>
        <p:txBody>
          <a:bodyPr/>
          <a:lstStyle/>
          <a:p>
            <a:endParaRPr lang="zh-CN" altLang="en-US"/>
          </a:p>
        </p:txBody>
      </p:sp>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wipe dir="r"/>
  </p:transition>
  <p:timing>
    <p:tnLst>
      <p:par>
        <p:cTn id="1" dur="indefinite" restart="never" nodeType="tmRoot"/>
      </p:par>
    </p:tnLst>
  </p:timing>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51163" y="1828800"/>
            <a:ext cx="6019800" cy="2209800"/>
          </a:xfrm>
        </p:spPr>
        <p:txBody>
          <a:bodyPr/>
          <a:lstStyle/>
          <a:p>
            <a:pPr algn="ctr"/>
            <a:r>
              <a:rPr lang="zh-CN" altLang="en-US" sz="5400" dirty="0" smtClean="0">
                <a:latin typeface="华文彩云" pitchFamily="2" charset="-122"/>
                <a:ea typeface="华文彩云" pitchFamily="2" charset="-122"/>
              </a:rPr>
              <a:t>第九章   查找</a:t>
            </a:r>
            <a:endParaRPr lang="zh-CN" altLang="en-US" sz="5400" dirty="0">
              <a:latin typeface="华文彩云" pitchFamily="2" charset="-122"/>
              <a:ea typeface="华文彩云" pitchFamily="2" charset="-122"/>
            </a:endParaRPr>
          </a:p>
        </p:txBody>
      </p:sp>
      <p:sp>
        <p:nvSpPr>
          <p:cNvPr id="7" name="Rectangle 18"/>
          <p:cNvSpPr>
            <a:spLocks noGrp="1" noChangeArrowheads="1"/>
          </p:cNvSpPr>
          <p:nvPr>
            <p:ph type="sldNum" sz="quarter" idx="12"/>
          </p:nvPr>
        </p:nvSpPr>
        <p:spPr/>
        <p:txBody>
          <a:bodyPr/>
          <a:lstStyle/>
          <a:p>
            <a:fld id="{6582D76D-B17B-4069-87F2-70A67A935E7F}" type="slidenum">
              <a:rPr lang="en-US" altLang="zh-CN"/>
              <a:pPr/>
              <a:t>1</a:t>
            </a:fld>
            <a:endParaRPr lang="en-US" altLang="zh-CN"/>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7" name="Rectangle 7"/>
          <p:cNvSpPr>
            <a:spLocks noGrp="1" noChangeArrowheads="1"/>
          </p:cNvSpPr>
          <p:nvPr>
            <p:ph type="title"/>
          </p:nvPr>
        </p:nvSpPr>
        <p:spPr>
          <a:xfrm>
            <a:off x="468313" y="142830"/>
            <a:ext cx="8229600" cy="863600"/>
          </a:xfrm>
        </p:spPr>
        <p:txBody>
          <a:bodyPr/>
          <a:lstStyle/>
          <a:p>
            <a:pPr algn="ctr"/>
            <a:r>
              <a:rPr lang="en-US" altLang="zh-CN" sz="4000" b="1" dirty="0" smtClean="0">
                <a:ea typeface="仿宋_GB2312"/>
              </a:rPr>
              <a:t>9.1.2 </a:t>
            </a:r>
            <a:r>
              <a:rPr lang="zh-CN" altLang="en-US" sz="4000" b="1" dirty="0" smtClean="0">
                <a:ea typeface="仿宋_GB2312"/>
              </a:rPr>
              <a:t>有序表的查找</a:t>
            </a:r>
            <a:endParaRPr kumimoji="1" lang="zh-CN" altLang="en-US" sz="4000" b="1" dirty="0">
              <a:ea typeface="仿宋_GB2312"/>
            </a:endParaRPr>
          </a:p>
        </p:txBody>
      </p:sp>
      <p:sp>
        <p:nvSpPr>
          <p:cNvPr id="194568" name="Rectangle 8"/>
          <p:cNvSpPr>
            <a:spLocks noGrp="1" noChangeArrowheads="1"/>
          </p:cNvSpPr>
          <p:nvPr>
            <p:ph idx="1"/>
          </p:nvPr>
        </p:nvSpPr>
        <p:spPr>
          <a:xfrm>
            <a:off x="592083" y="1331937"/>
            <a:ext cx="7885112" cy="3886200"/>
          </a:xfrm>
        </p:spPr>
        <p:txBody>
          <a:bodyPr>
            <a:normAutofit/>
          </a:bodyPr>
          <a:lstStyle/>
          <a:p>
            <a:pPr>
              <a:lnSpc>
                <a:spcPct val="105000"/>
              </a:lnSpc>
              <a:spcBef>
                <a:spcPct val="0"/>
              </a:spcBef>
              <a:buClr>
                <a:schemeClr val="tx1"/>
              </a:buClr>
              <a:buSzPct val="50000"/>
            </a:pPr>
            <a:r>
              <a:rPr lang="zh-CN" altLang="en-US" sz="3000" b="1" dirty="0" smtClean="0">
                <a:latin typeface="Times New Roman" pitchFamily="18" charset="0"/>
                <a:ea typeface="仿宋_GB2312"/>
              </a:rPr>
              <a:t>折半查找（</a:t>
            </a:r>
            <a:r>
              <a:rPr lang="en-US" altLang="zh-CN" sz="3000" b="1" dirty="0" smtClean="0">
                <a:latin typeface="Times New Roman" pitchFamily="18" charset="0"/>
                <a:ea typeface="仿宋_GB2312"/>
              </a:rPr>
              <a:t>Binary Search</a:t>
            </a:r>
            <a:r>
              <a:rPr lang="zh-CN" altLang="en-US" sz="3000" b="1" dirty="0" smtClean="0">
                <a:latin typeface="Times New Roman" pitchFamily="18" charset="0"/>
                <a:ea typeface="仿宋_GB2312"/>
              </a:rPr>
              <a:t>）</a:t>
            </a:r>
            <a:endParaRPr lang="en-US" altLang="zh-CN" sz="3000" b="1" dirty="0" smtClean="0">
              <a:latin typeface="Times New Roman" pitchFamily="18" charset="0"/>
              <a:ea typeface="仿宋_GB2312"/>
            </a:endParaRPr>
          </a:p>
          <a:p>
            <a:pPr marL="0" indent="0">
              <a:lnSpc>
                <a:spcPct val="110000"/>
              </a:lnSpc>
              <a:buNone/>
              <a:defRPr/>
            </a:pPr>
            <a:r>
              <a:rPr lang="zh-CN" altLang="en-US" sz="2800" b="1" dirty="0" smtClean="0">
                <a:ea typeface="仿宋_GB2312"/>
              </a:rPr>
              <a:t>折半查找又称为二分查找，是一种效率较高的查找方法。</a:t>
            </a:r>
            <a:r>
              <a:rPr lang="zh-CN" altLang="en-US" b="1" dirty="0" smtClean="0">
                <a:solidFill>
                  <a:srgbClr val="FFFF00"/>
                </a:solidFill>
                <a:ea typeface="仿宋_GB2312"/>
              </a:rPr>
              <a:t>前提条件：</a:t>
            </a:r>
            <a:r>
              <a:rPr lang="zh-CN" altLang="en-US" sz="2800" b="1" dirty="0" smtClean="0">
                <a:ea typeface="仿宋_GB2312"/>
              </a:rPr>
              <a:t>查找表中的所有记录是按关键字有序</a:t>
            </a:r>
            <a:r>
              <a:rPr lang="en-US" altLang="zh-CN" sz="2800" b="1" dirty="0" smtClean="0">
                <a:ea typeface="仿宋_GB2312"/>
              </a:rPr>
              <a:t>(</a:t>
            </a:r>
            <a:r>
              <a:rPr lang="zh-CN" altLang="en-US" sz="2800" b="1" dirty="0" smtClean="0">
                <a:ea typeface="仿宋_GB2312"/>
              </a:rPr>
              <a:t>升序或降序</a:t>
            </a:r>
            <a:r>
              <a:rPr lang="en-US" altLang="zh-CN" sz="2800" b="1" dirty="0" smtClean="0">
                <a:ea typeface="仿宋_GB2312"/>
              </a:rPr>
              <a:t>) </a:t>
            </a:r>
            <a:r>
              <a:rPr lang="zh-CN" altLang="en-US" sz="2800" b="1" dirty="0" smtClean="0">
                <a:ea typeface="仿宋_GB2312"/>
              </a:rPr>
              <a:t>。</a:t>
            </a:r>
            <a:endParaRPr lang="zh-CN" altLang="en-US" sz="2800" dirty="0" smtClean="0">
              <a:ea typeface="仿宋_GB2312"/>
            </a:endParaRPr>
          </a:p>
          <a:p>
            <a:pPr marL="0" indent="0">
              <a:lnSpc>
                <a:spcPct val="110000"/>
              </a:lnSpc>
              <a:buNone/>
              <a:defRPr/>
            </a:pPr>
            <a:r>
              <a:rPr lang="zh-CN" altLang="en-US" sz="2800" b="1" dirty="0" smtClean="0">
                <a:ea typeface="仿宋_GB2312"/>
              </a:rPr>
              <a:t>        查找过程中，先确定待查找记录在表中的范围，然后逐步缩小范围</a:t>
            </a:r>
            <a:r>
              <a:rPr lang="en-US" altLang="zh-CN" sz="2800" b="1" dirty="0" smtClean="0">
                <a:ea typeface="仿宋_GB2312"/>
              </a:rPr>
              <a:t>(</a:t>
            </a:r>
            <a:r>
              <a:rPr lang="zh-CN" altLang="en-US" sz="2800" b="1" dirty="0" smtClean="0">
                <a:ea typeface="仿宋_GB2312"/>
              </a:rPr>
              <a:t>每次将待查记录所在区间缩小一半</a:t>
            </a:r>
            <a:r>
              <a:rPr lang="en-US" altLang="zh-CN" sz="2800" b="1" dirty="0" smtClean="0">
                <a:ea typeface="仿宋_GB2312"/>
              </a:rPr>
              <a:t>)</a:t>
            </a:r>
            <a:r>
              <a:rPr lang="zh-CN" altLang="en-US" sz="2800" b="1" dirty="0" smtClean="0">
                <a:ea typeface="仿宋_GB2312"/>
              </a:rPr>
              <a:t>，直到找到或找不到记录为止。</a:t>
            </a:r>
          </a:p>
          <a:p>
            <a:pPr lvl="1">
              <a:lnSpc>
                <a:spcPct val="105000"/>
              </a:lnSpc>
              <a:spcBef>
                <a:spcPct val="0"/>
              </a:spcBef>
              <a:buClr>
                <a:schemeClr val="tx1"/>
              </a:buClr>
              <a:buSzPct val="50000"/>
            </a:pPr>
            <a:endParaRPr lang="en-US" altLang="zh-CN" sz="2600" b="1" dirty="0">
              <a:latin typeface="Times New Roman" pitchFamily="18" charset="0"/>
              <a:ea typeface="仿宋_GB2312" pitchFamily="49" charset="-122"/>
            </a:endParaRP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p:txBody>
      </p:sp>
      <p:sp>
        <p:nvSpPr>
          <p:cNvPr id="7" name="灯片编号占位符 4"/>
          <p:cNvSpPr>
            <a:spLocks noGrp="1"/>
          </p:cNvSpPr>
          <p:nvPr>
            <p:ph type="sldNum" sz="quarter" idx="12"/>
          </p:nvPr>
        </p:nvSpPr>
        <p:spPr/>
        <p:txBody>
          <a:bodyPr/>
          <a:lstStyle/>
          <a:p>
            <a:fld id="{C6295B05-B73D-49E5-9104-5639724B4242}" type="slidenum">
              <a:rPr lang="en-US" altLang="zh-CN"/>
              <a:pPr/>
              <a:t>10</a:t>
            </a:fld>
            <a:endParaRPr lang="en-US" altLang="zh-CN"/>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11</a:t>
            </a:fld>
            <a:endParaRPr lang="en-US" altLang="zh-CN"/>
          </a:p>
        </p:txBody>
      </p:sp>
      <p:grpSp>
        <p:nvGrpSpPr>
          <p:cNvPr id="5" name="Group 2"/>
          <p:cNvGrpSpPr>
            <a:grpSpLocks/>
          </p:cNvGrpSpPr>
          <p:nvPr/>
        </p:nvGrpSpPr>
        <p:grpSpPr bwMode="auto">
          <a:xfrm>
            <a:off x="668338" y="179343"/>
            <a:ext cx="7180262" cy="5981701"/>
            <a:chOff x="421" y="164"/>
            <a:chExt cx="4523" cy="3768"/>
          </a:xfrm>
        </p:grpSpPr>
        <p:grpSp>
          <p:nvGrpSpPr>
            <p:cNvPr id="6" name="Group 3"/>
            <p:cNvGrpSpPr>
              <a:grpSpLocks/>
            </p:cNvGrpSpPr>
            <p:nvPr/>
          </p:nvGrpSpPr>
          <p:grpSpPr bwMode="auto">
            <a:xfrm>
              <a:off x="421" y="164"/>
              <a:ext cx="4523" cy="3447"/>
              <a:chOff x="216" y="912"/>
              <a:chExt cx="4523" cy="3447"/>
            </a:xfrm>
          </p:grpSpPr>
          <p:grpSp>
            <p:nvGrpSpPr>
              <p:cNvPr id="8" name="Group 4"/>
              <p:cNvGrpSpPr>
                <a:grpSpLocks/>
              </p:cNvGrpSpPr>
              <p:nvPr/>
            </p:nvGrpSpPr>
            <p:grpSpPr bwMode="auto">
              <a:xfrm>
                <a:off x="216" y="912"/>
                <a:ext cx="4427" cy="1235"/>
                <a:chOff x="216" y="912"/>
                <a:chExt cx="4427" cy="1235"/>
              </a:xfrm>
            </p:grpSpPr>
            <p:sp>
              <p:nvSpPr>
                <p:cNvPr id="57" name="AutoShape 5"/>
                <p:cNvSpPr>
                  <a:spLocks noChangeArrowheads="1"/>
                </p:cNvSpPr>
                <p:nvPr/>
              </p:nvSpPr>
              <p:spPr bwMode="auto">
                <a:xfrm>
                  <a:off x="2592" y="912"/>
                  <a:ext cx="1020" cy="272"/>
                </a:xfrm>
                <a:prstGeom prst="wedgeEllipseCallout">
                  <a:avLst>
                    <a:gd name="adj1" fmla="val -43736"/>
                    <a:gd name="adj2" fmla="val 70171"/>
                  </a:avLst>
                </a:prstGeom>
                <a:noFill/>
                <a:ln w="9525">
                  <a:solidFill>
                    <a:schemeClr val="tx1"/>
                  </a:solidFill>
                  <a:miter lim="800000"/>
                  <a:headEnd/>
                  <a:tailEnd/>
                </a:ln>
              </p:spPr>
              <p:txBody>
                <a:bodyPr wrap="none" anchor="ctr"/>
                <a:lstStyle/>
                <a:p>
                  <a:pPr algn="ctr"/>
                  <a:r>
                    <a:rPr lang="zh-CN" altLang="en-US" sz="2400" b="1" dirty="0">
                      <a:latin typeface="Times New Roman" pitchFamily="18" charset="0"/>
                      <a:cs typeface="Times New Roman" pitchFamily="18" charset="0"/>
                    </a:rPr>
                    <a:t>查找</a:t>
                  </a:r>
                  <a:r>
                    <a:rPr lang="en-US" altLang="zh-CN" sz="2400" b="1" dirty="0">
                      <a:latin typeface="Times New Roman" pitchFamily="18" charset="0"/>
                      <a:cs typeface="Times New Roman" pitchFamily="18" charset="0"/>
                    </a:rPr>
                    <a:t>21</a:t>
                  </a:r>
                </a:p>
              </p:txBody>
            </p:sp>
            <p:grpSp>
              <p:nvGrpSpPr>
                <p:cNvPr id="58" name="Group 6"/>
                <p:cNvGrpSpPr>
                  <a:grpSpLocks/>
                </p:cNvGrpSpPr>
                <p:nvPr/>
              </p:nvGrpSpPr>
              <p:grpSpPr bwMode="auto">
                <a:xfrm>
                  <a:off x="324" y="1200"/>
                  <a:ext cx="4319" cy="489"/>
                  <a:chOff x="324" y="1200"/>
                  <a:chExt cx="4319" cy="489"/>
                </a:xfrm>
              </p:grpSpPr>
              <p:grpSp>
                <p:nvGrpSpPr>
                  <p:cNvPr id="68" name="Group 7"/>
                  <p:cNvGrpSpPr>
                    <a:grpSpLocks/>
                  </p:cNvGrpSpPr>
                  <p:nvPr/>
                </p:nvGrpSpPr>
                <p:grpSpPr bwMode="auto">
                  <a:xfrm>
                    <a:off x="336" y="1440"/>
                    <a:ext cx="4307" cy="249"/>
                    <a:chOff x="336" y="1440"/>
                    <a:chExt cx="4307" cy="249"/>
                  </a:xfrm>
                </p:grpSpPr>
                <p:sp>
                  <p:nvSpPr>
                    <p:cNvPr id="70" name="Rectangle 8"/>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5     13    19    21    37    56     64     75    80    88    92</a:t>
                      </a:r>
                    </a:p>
                  </p:txBody>
                </p:sp>
                <p:sp>
                  <p:nvSpPr>
                    <p:cNvPr id="71" name="Line 9"/>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2" name="Line 10"/>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3" name="Line 11"/>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4" name="Line 12"/>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5" name="Line 13"/>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6" name="Line 14"/>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7" name="Line 15"/>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8" name="Line 16"/>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9" name="Line 17"/>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80" name="Line 18"/>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69" name="Rectangle 19"/>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1      2      3      4      5      6       7       8     9     10     11</a:t>
                    </a:r>
                  </a:p>
                </p:txBody>
              </p:sp>
            </p:grpSp>
            <p:grpSp>
              <p:nvGrpSpPr>
                <p:cNvPr id="59" name="Group 20"/>
                <p:cNvGrpSpPr>
                  <a:grpSpLocks/>
                </p:cNvGrpSpPr>
                <p:nvPr/>
              </p:nvGrpSpPr>
              <p:grpSpPr bwMode="auto">
                <a:xfrm>
                  <a:off x="2208" y="1717"/>
                  <a:ext cx="363" cy="419"/>
                  <a:chOff x="4256" y="1728"/>
                  <a:chExt cx="363" cy="419"/>
                </a:xfrm>
              </p:grpSpPr>
              <p:sp>
                <p:nvSpPr>
                  <p:cNvPr id="66" name="Rectangle 21"/>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67" name="Line 22"/>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0" name="Group 23"/>
                <p:cNvGrpSpPr>
                  <a:grpSpLocks/>
                </p:cNvGrpSpPr>
                <p:nvPr/>
              </p:nvGrpSpPr>
              <p:grpSpPr bwMode="auto">
                <a:xfrm>
                  <a:off x="4200" y="1720"/>
                  <a:ext cx="408" cy="427"/>
                  <a:chOff x="3408" y="1728"/>
                  <a:chExt cx="408" cy="427"/>
                </a:xfrm>
              </p:grpSpPr>
              <p:sp>
                <p:nvSpPr>
                  <p:cNvPr id="64" name="Rectangle 24"/>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65" name="Line 25"/>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1" name="Group 26"/>
                <p:cNvGrpSpPr>
                  <a:grpSpLocks/>
                </p:cNvGrpSpPr>
                <p:nvPr/>
              </p:nvGrpSpPr>
              <p:grpSpPr bwMode="auto">
                <a:xfrm>
                  <a:off x="216" y="1720"/>
                  <a:ext cx="408" cy="395"/>
                  <a:chOff x="2976" y="1728"/>
                  <a:chExt cx="408" cy="395"/>
                </a:xfrm>
              </p:grpSpPr>
              <p:sp>
                <p:nvSpPr>
                  <p:cNvPr id="62" name="Rectangle 27"/>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63" name="Line 28"/>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9" name="Group 29"/>
              <p:cNvGrpSpPr>
                <a:grpSpLocks/>
              </p:cNvGrpSpPr>
              <p:nvPr/>
            </p:nvGrpSpPr>
            <p:grpSpPr bwMode="auto">
              <a:xfrm>
                <a:off x="312" y="2160"/>
                <a:ext cx="4427" cy="931"/>
                <a:chOff x="312" y="2160"/>
                <a:chExt cx="4427" cy="931"/>
              </a:xfrm>
            </p:grpSpPr>
            <p:grpSp>
              <p:nvGrpSpPr>
                <p:cNvPr id="34" name="Group 30"/>
                <p:cNvGrpSpPr>
                  <a:grpSpLocks/>
                </p:cNvGrpSpPr>
                <p:nvPr/>
              </p:nvGrpSpPr>
              <p:grpSpPr bwMode="auto">
                <a:xfrm>
                  <a:off x="420" y="2160"/>
                  <a:ext cx="4319" cy="489"/>
                  <a:chOff x="324" y="1200"/>
                  <a:chExt cx="4319" cy="489"/>
                </a:xfrm>
              </p:grpSpPr>
              <p:grpSp>
                <p:nvGrpSpPr>
                  <p:cNvPr id="44" name="Group 31"/>
                  <p:cNvGrpSpPr>
                    <a:grpSpLocks/>
                  </p:cNvGrpSpPr>
                  <p:nvPr/>
                </p:nvGrpSpPr>
                <p:grpSpPr bwMode="auto">
                  <a:xfrm>
                    <a:off x="336" y="1440"/>
                    <a:ext cx="4307" cy="249"/>
                    <a:chOff x="336" y="1440"/>
                    <a:chExt cx="4307" cy="249"/>
                  </a:xfrm>
                </p:grpSpPr>
                <p:sp>
                  <p:nvSpPr>
                    <p:cNvPr id="46" name="Rectangle 32"/>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5     13    19    21    37    56     64     75    80    88    92</a:t>
                      </a:r>
                    </a:p>
                  </p:txBody>
                </p:sp>
                <p:sp>
                  <p:nvSpPr>
                    <p:cNvPr id="47" name="Line 33"/>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8" name="Line 34"/>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9" name="Line 35"/>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0" name="Line 36"/>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1" name="Line 37"/>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2" name="Line 38"/>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3" name="Line 39"/>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4" name="Line 40"/>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5" name="Line 41"/>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6" name="Line 42"/>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45" name="Rectangle 43"/>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1      2      3      4      5      6       7       8     9     10     11</a:t>
                    </a:r>
                  </a:p>
                </p:txBody>
              </p:sp>
            </p:grpSp>
            <p:grpSp>
              <p:nvGrpSpPr>
                <p:cNvPr id="35" name="Group 44"/>
                <p:cNvGrpSpPr>
                  <a:grpSpLocks/>
                </p:cNvGrpSpPr>
                <p:nvPr/>
              </p:nvGrpSpPr>
              <p:grpSpPr bwMode="auto">
                <a:xfrm>
                  <a:off x="1168" y="2664"/>
                  <a:ext cx="363" cy="419"/>
                  <a:chOff x="4256" y="1728"/>
                  <a:chExt cx="363" cy="419"/>
                </a:xfrm>
              </p:grpSpPr>
              <p:sp>
                <p:nvSpPr>
                  <p:cNvPr id="42" name="Rectangle 45"/>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43" name="Line 46"/>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6" name="Group 47"/>
                <p:cNvGrpSpPr>
                  <a:grpSpLocks/>
                </p:cNvGrpSpPr>
                <p:nvPr/>
              </p:nvGrpSpPr>
              <p:grpSpPr bwMode="auto">
                <a:xfrm>
                  <a:off x="1888" y="2664"/>
                  <a:ext cx="408" cy="427"/>
                  <a:chOff x="3408" y="1728"/>
                  <a:chExt cx="408" cy="427"/>
                </a:xfrm>
              </p:grpSpPr>
              <p:sp>
                <p:nvSpPr>
                  <p:cNvPr id="40" name="Rectangle 48"/>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41" name="Line 49"/>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7" name="Group 50"/>
                <p:cNvGrpSpPr>
                  <a:grpSpLocks/>
                </p:cNvGrpSpPr>
                <p:nvPr/>
              </p:nvGrpSpPr>
              <p:grpSpPr bwMode="auto">
                <a:xfrm>
                  <a:off x="312" y="2680"/>
                  <a:ext cx="408" cy="395"/>
                  <a:chOff x="2976" y="1728"/>
                  <a:chExt cx="408" cy="395"/>
                </a:xfrm>
              </p:grpSpPr>
              <p:sp>
                <p:nvSpPr>
                  <p:cNvPr id="38" name="Rectangle 51"/>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39" name="Line 52"/>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10" name="Group 53"/>
              <p:cNvGrpSpPr>
                <a:grpSpLocks/>
              </p:cNvGrpSpPr>
              <p:nvPr/>
            </p:nvGrpSpPr>
            <p:grpSpPr bwMode="auto">
              <a:xfrm>
                <a:off x="420" y="3229"/>
                <a:ext cx="4319" cy="1130"/>
                <a:chOff x="420" y="3229"/>
                <a:chExt cx="4319" cy="1130"/>
              </a:xfrm>
            </p:grpSpPr>
            <p:grpSp>
              <p:nvGrpSpPr>
                <p:cNvPr id="11" name="Group 54"/>
                <p:cNvGrpSpPr>
                  <a:grpSpLocks/>
                </p:cNvGrpSpPr>
                <p:nvPr/>
              </p:nvGrpSpPr>
              <p:grpSpPr bwMode="auto">
                <a:xfrm>
                  <a:off x="420" y="3229"/>
                  <a:ext cx="4319" cy="489"/>
                  <a:chOff x="324" y="1200"/>
                  <a:chExt cx="4319" cy="489"/>
                </a:xfrm>
              </p:grpSpPr>
              <p:grpSp>
                <p:nvGrpSpPr>
                  <p:cNvPr id="21" name="Group 55"/>
                  <p:cNvGrpSpPr>
                    <a:grpSpLocks/>
                  </p:cNvGrpSpPr>
                  <p:nvPr/>
                </p:nvGrpSpPr>
                <p:grpSpPr bwMode="auto">
                  <a:xfrm>
                    <a:off x="336" y="1440"/>
                    <a:ext cx="4307" cy="249"/>
                    <a:chOff x="336" y="1440"/>
                    <a:chExt cx="4307" cy="249"/>
                  </a:xfrm>
                </p:grpSpPr>
                <p:sp>
                  <p:nvSpPr>
                    <p:cNvPr id="23" name="Rectangle 56"/>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5     13    19    21    37    56     64     75    80    88    92</a:t>
                      </a:r>
                    </a:p>
                  </p:txBody>
                </p:sp>
                <p:sp>
                  <p:nvSpPr>
                    <p:cNvPr id="24" name="Line 57"/>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5" name="Line 58"/>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6" name="Line 59"/>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7" name="Line 60"/>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8" name="Line 61"/>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9" name="Line 62"/>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0" name="Line 63"/>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1" name="Line 64"/>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2" name="Line 65"/>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3" name="Line 66"/>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22" name="Rectangle 67"/>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12" name="Group 68"/>
                <p:cNvGrpSpPr>
                  <a:grpSpLocks/>
                </p:cNvGrpSpPr>
                <p:nvPr/>
              </p:nvGrpSpPr>
              <p:grpSpPr bwMode="auto">
                <a:xfrm>
                  <a:off x="1599" y="3741"/>
                  <a:ext cx="363" cy="618"/>
                  <a:chOff x="4183" y="1739"/>
                  <a:chExt cx="363" cy="618"/>
                </a:xfrm>
              </p:grpSpPr>
              <p:sp>
                <p:nvSpPr>
                  <p:cNvPr id="19" name="Rectangle 69"/>
                  <p:cNvSpPr>
                    <a:spLocks noChangeArrowheads="1"/>
                  </p:cNvSpPr>
                  <p:nvPr/>
                </p:nvSpPr>
                <p:spPr bwMode="auto">
                  <a:xfrm>
                    <a:off x="4183" y="2130"/>
                    <a:ext cx="363"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Mid</a:t>
                    </a:r>
                  </a:p>
                </p:txBody>
              </p:sp>
              <p:sp>
                <p:nvSpPr>
                  <p:cNvPr id="20" name="Line 70"/>
                  <p:cNvSpPr>
                    <a:spLocks noChangeShapeType="1"/>
                  </p:cNvSpPr>
                  <p:nvPr/>
                </p:nvSpPr>
                <p:spPr bwMode="auto">
                  <a:xfrm flipV="1">
                    <a:off x="4362" y="1739"/>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3" name="Group 71"/>
                <p:cNvGrpSpPr>
                  <a:grpSpLocks/>
                </p:cNvGrpSpPr>
                <p:nvPr/>
              </p:nvGrpSpPr>
              <p:grpSpPr bwMode="auto">
                <a:xfrm>
                  <a:off x="1984" y="3733"/>
                  <a:ext cx="408" cy="427"/>
                  <a:chOff x="3408" y="1728"/>
                  <a:chExt cx="408" cy="427"/>
                </a:xfrm>
              </p:grpSpPr>
              <p:sp>
                <p:nvSpPr>
                  <p:cNvPr id="17" name="Rectangle 72"/>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High</a:t>
                    </a:r>
                  </a:p>
                </p:txBody>
              </p:sp>
              <p:sp>
                <p:nvSpPr>
                  <p:cNvPr id="18" name="Line 73"/>
                  <p:cNvSpPr>
                    <a:spLocks noChangeShapeType="1"/>
                  </p:cNvSpPr>
                  <p:nvPr/>
                </p:nvSpPr>
                <p:spPr bwMode="auto">
                  <a:xfrm flipV="1">
                    <a:off x="3570"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4" name="Group 74"/>
                <p:cNvGrpSpPr>
                  <a:grpSpLocks/>
                </p:cNvGrpSpPr>
                <p:nvPr/>
              </p:nvGrpSpPr>
              <p:grpSpPr bwMode="auto">
                <a:xfrm>
                  <a:off x="1479" y="3741"/>
                  <a:ext cx="408" cy="434"/>
                  <a:chOff x="3151" y="1728"/>
                  <a:chExt cx="408" cy="434"/>
                </a:xfrm>
              </p:grpSpPr>
              <p:sp>
                <p:nvSpPr>
                  <p:cNvPr id="15" name="Rectangle 75"/>
                  <p:cNvSpPr>
                    <a:spLocks noChangeArrowheads="1"/>
                  </p:cNvSpPr>
                  <p:nvPr/>
                </p:nvSpPr>
                <p:spPr bwMode="auto">
                  <a:xfrm>
                    <a:off x="3151" y="1935"/>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Low</a:t>
                    </a:r>
                  </a:p>
                </p:txBody>
              </p:sp>
              <p:sp>
                <p:nvSpPr>
                  <p:cNvPr id="16" name="Line 76"/>
                  <p:cNvSpPr>
                    <a:spLocks noChangeShapeType="1"/>
                  </p:cNvSpPr>
                  <p:nvPr/>
                </p:nvSpPr>
                <p:spPr bwMode="auto">
                  <a:xfrm flipV="1">
                    <a:off x="3381"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sp>
          <p:nvSpPr>
            <p:cNvPr id="7" name="Rectangle 77"/>
            <p:cNvSpPr>
              <a:spLocks noChangeArrowheads="1"/>
            </p:cNvSpPr>
            <p:nvPr/>
          </p:nvSpPr>
          <p:spPr bwMode="auto">
            <a:xfrm>
              <a:off x="1822" y="3683"/>
              <a:ext cx="1633" cy="249"/>
            </a:xfrm>
            <a:prstGeom prst="rect">
              <a:avLst/>
            </a:prstGeom>
            <a:noFill/>
            <a:ln w="9525">
              <a:noFill/>
              <a:miter lim="800000"/>
              <a:headEnd/>
              <a:tailEnd/>
            </a:ln>
          </p:spPr>
          <p:txBody>
            <a:bodyPr wrap="none" anchor="ctr"/>
            <a:lstStyle/>
            <a:p>
              <a:r>
                <a:rPr lang="en-US" altLang="zh-CN" sz="2400" b="1" dirty="0">
                  <a:latin typeface="Times New Roman" pitchFamily="18" charset="0"/>
                  <a:cs typeface="Times New Roman" pitchFamily="18" charset="0"/>
                </a:rPr>
                <a:t>(a)   </a:t>
              </a:r>
              <a:r>
                <a:rPr lang="zh-CN" altLang="en-US" sz="2400" b="1" dirty="0">
                  <a:latin typeface="Times New Roman" pitchFamily="18" charset="0"/>
                  <a:cs typeface="Times New Roman" pitchFamily="18" charset="0"/>
                </a:rPr>
                <a:t>查找成功示例</a:t>
              </a:r>
            </a:p>
          </p:txBody>
        </p:sp>
      </p:gr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12</a:t>
            </a:fld>
            <a:endParaRPr lang="en-US" altLang="zh-CN"/>
          </a:p>
        </p:txBody>
      </p:sp>
      <p:grpSp>
        <p:nvGrpSpPr>
          <p:cNvPr id="5" name="Group 2"/>
          <p:cNvGrpSpPr>
            <a:grpSpLocks/>
          </p:cNvGrpSpPr>
          <p:nvPr/>
        </p:nvGrpSpPr>
        <p:grpSpPr bwMode="auto">
          <a:xfrm>
            <a:off x="107950" y="44450"/>
            <a:ext cx="8991602" cy="6372226"/>
            <a:chOff x="68" y="28"/>
            <a:chExt cx="5664" cy="4014"/>
          </a:xfrm>
        </p:grpSpPr>
        <p:sp>
          <p:nvSpPr>
            <p:cNvPr id="6" name="AutoShape 3"/>
            <p:cNvSpPr>
              <a:spLocks noChangeArrowheads="1"/>
            </p:cNvSpPr>
            <p:nvPr/>
          </p:nvSpPr>
          <p:spPr bwMode="auto">
            <a:xfrm>
              <a:off x="4515" y="44"/>
              <a:ext cx="1217" cy="272"/>
            </a:xfrm>
            <a:prstGeom prst="wedgeEllipseCallout">
              <a:avLst>
                <a:gd name="adj1" fmla="val -44741"/>
                <a:gd name="adj2" fmla="val 70222"/>
              </a:avLst>
            </a:prstGeom>
            <a:noFill/>
            <a:ln w="9525">
              <a:solidFill>
                <a:schemeClr val="tx1"/>
              </a:solidFill>
              <a:miter lim="800000"/>
              <a:headEnd/>
              <a:tailEnd/>
            </a:ln>
          </p:spPr>
          <p:txBody>
            <a:bodyPr wrap="none" anchor="ctr"/>
            <a:lstStyle/>
            <a:p>
              <a:pPr algn="ctr"/>
              <a:r>
                <a:rPr lang="zh-CN" altLang="en-US" sz="2400" b="1">
                  <a:latin typeface="Times New Roman" pitchFamily="18" charset="0"/>
                  <a:cs typeface="Times New Roman" pitchFamily="18" charset="0"/>
                </a:rPr>
                <a:t>查找</a:t>
              </a:r>
              <a:r>
                <a:rPr lang="en-US" altLang="zh-CN" sz="2400" b="1">
                  <a:latin typeface="Times New Roman" pitchFamily="18" charset="0"/>
                  <a:cs typeface="Times New Roman" pitchFamily="18" charset="0"/>
                </a:rPr>
                <a:t>71</a:t>
              </a:r>
            </a:p>
          </p:txBody>
        </p:sp>
        <p:grpSp>
          <p:nvGrpSpPr>
            <p:cNvPr id="7" name="Group 4"/>
            <p:cNvGrpSpPr>
              <a:grpSpLocks/>
            </p:cNvGrpSpPr>
            <p:nvPr/>
          </p:nvGrpSpPr>
          <p:grpSpPr bwMode="auto">
            <a:xfrm>
              <a:off x="68" y="28"/>
              <a:ext cx="4427" cy="947"/>
              <a:chOff x="421" y="300"/>
              <a:chExt cx="4427" cy="947"/>
            </a:xfrm>
          </p:grpSpPr>
          <p:grpSp>
            <p:nvGrpSpPr>
              <p:cNvPr id="82" name="Group 5"/>
              <p:cNvGrpSpPr>
                <a:grpSpLocks/>
              </p:cNvGrpSpPr>
              <p:nvPr/>
            </p:nvGrpSpPr>
            <p:grpSpPr bwMode="auto">
              <a:xfrm>
                <a:off x="529" y="300"/>
                <a:ext cx="4319" cy="489"/>
                <a:chOff x="324" y="1200"/>
                <a:chExt cx="4319" cy="489"/>
              </a:xfrm>
            </p:grpSpPr>
            <p:grpSp>
              <p:nvGrpSpPr>
                <p:cNvPr id="92" name="Group 6"/>
                <p:cNvGrpSpPr>
                  <a:grpSpLocks/>
                </p:cNvGrpSpPr>
                <p:nvPr/>
              </p:nvGrpSpPr>
              <p:grpSpPr bwMode="auto">
                <a:xfrm>
                  <a:off x="336" y="1440"/>
                  <a:ext cx="4307" cy="249"/>
                  <a:chOff x="336" y="1440"/>
                  <a:chExt cx="4307" cy="249"/>
                </a:xfrm>
              </p:grpSpPr>
              <p:sp>
                <p:nvSpPr>
                  <p:cNvPr id="94" name="Rectangle 7"/>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-5   13    17    23    38    46     56     65    78    81    92</a:t>
                    </a:r>
                  </a:p>
                </p:txBody>
              </p:sp>
              <p:sp>
                <p:nvSpPr>
                  <p:cNvPr id="95" name="Line 8"/>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6" name="Line 9"/>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7" name="Line 10"/>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8" name="Line 11"/>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99" name="Line 12"/>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0" name="Line 13"/>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1" name="Line 14"/>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2" name="Line 15"/>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3" name="Line 16"/>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104" name="Line 17"/>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93" name="Rectangle 18"/>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83" name="Group 19"/>
              <p:cNvGrpSpPr>
                <a:grpSpLocks/>
              </p:cNvGrpSpPr>
              <p:nvPr/>
            </p:nvGrpSpPr>
            <p:grpSpPr bwMode="auto">
              <a:xfrm>
                <a:off x="2413" y="817"/>
                <a:ext cx="363" cy="419"/>
                <a:chOff x="4256" y="1728"/>
                <a:chExt cx="363" cy="419"/>
              </a:xfrm>
            </p:grpSpPr>
            <p:sp>
              <p:nvSpPr>
                <p:cNvPr id="90" name="Rectangle 20"/>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91" name="Line 21"/>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84" name="Group 22"/>
              <p:cNvGrpSpPr>
                <a:grpSpLocks/>
              </p:cNvGrpSpPr>
              <p:nvPr/>
            </p:nvGrpSpPr>
            <p:grpSpPr bwMode="auto">
              <a:xfrm>
                <a:off x="4405" y="820"/>
                <a:ext cx="408" cy="427"/>
                <a:chOff x="3408" y="1728"/>
                <a:chExt cx="408" cy="427"/>
              </a:xfrm>
            </p:grpSpPr>
            <p:sp>
              <p:nvSpPr>
                <p:cNvPr id="88" name="Rectangle 23"/>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89" name="Line 24"/>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85" name="Group 25"/>
              <p:cNvGrpSpPr>
                <a:grpSpLocks/>
              </p:cNvGrpSpPr>
              <p:nvPr/>
            </p:nvGrpSpPr>
            <p:grpSpPr bwMode="auto">
              <a:xfrm>
                <a:off x="421" y="820"/>
                <a:ext cx="408" cy="395"/>
                <a:chOff x="2976" y="1728"/>
                <a:chExt cx="408" cy="395"/>
              </a:xfrm>
            </p:grpSpPr>
            <p:sp>
              <p:nvSpPr>
                <p:cNvPr id="86" name="Rectangle 26"/>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87" name="Line 27"/>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8" name="Group 28"/>
            <p:cNvGrpSpPr>
              <a:grpSpLocks/>
            </p:cNvGrpSpPr>
            <p:nvPr/>
          </p:nvGrpSpPr>
          <p:grpSpPr bwMode="auto">
            <a:xfrm>
              <a:off x="203" y="985"/>
              <a:ext cx="4319" cy="947"/>
              <a:chOff x="529" y="1789"/>
              <a:chExt cx="4319" cy="947"/>
            </a:xfrm>
          </p:grpSpPr>
          <p:grpSp>
            <p:nvGrpSpPr>
              <p:cNvPr id="59" name="Group 29"/>
              <p:cNvGrpSpPr>
                <a:grpSpLocks/>
              </p:cNvGrpSpPr>
              <p:nvPr/>
            </p:nvGrpSpPr>
            <p:grpSpPr bwMode="auto">
              <a:xfrm>
                <a:off x="529" y="1789"/>
                <a:ext cx="4319" cy="489"/>
                <a:chOff x="324" y="1200"/>
                <a:chExt cx="4319" cy="489"/>
              </a:xfrm>
            </p:grpSpPr>
            <p:grpSp>
              <p:nvGrpSpPr>
                <p:cNvPr id="69" name="Group 30"/>
                <p:cNvGrpSpPr>
                  <a:grpSpLocks/>
                </p:cNvGrpSpPr>
                <p:nvPr/>
              </p:nvGrpSpPr>
              <p:grpSpPr bwMode="auto">
                <a:xfrm>
                  <a:off x="336" y="1440"/>
                  <a:ext cx="4307" cy="249"/>
                  <a:chOff x="336" y="1440"/>
                  <a:chExt cx="4307" cy="249"/>
                </a:xfrm>
              </p:grpSpPr>
              <p:sp>
                <p:nvSpPr>
                  <p:cNvPr id="71" name="Rectangle 31"/>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-5   13    17    23    38    46     56     65    78    81    92</a:t>
                    </a:r>
                  </a:p>
                </p:txBody>
              </p:sp>
              <p:sp>
                <p:nvSpPr>
                  <p:cNvPr id="72" name="Line 32"/>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3" name="Line 33"/>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4" name="Line 34"/>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5" name="Line 35"/>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6" name="Line 36"/>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7" name="Line 37"/>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8" name="Line 38"/>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79" name="Line 39"/>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80" name="Line 40"/>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81" name="Line 41"/>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70" name="Rectangle 42"/>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60" name="Group 43"/>
              <p:cNvGrpSpPr>
                <a:grpSpLocks/>
              </p:cNvGrpSpPr>
              <p:nvPr/>
            </p:nvGrpSpPr>
            <p:grpSpPr bwMode="auto">
              <a:xfrm>
                <a:off x="3621" y="2306"/>
                <a:ext cx="363" cy="419"/>
                <a:chOff x="4256" y="1728"/>
                <a:chExt cx="363" cy="419"/>
              </a:xfrm>
            </p:grpSpPr>
            <p:sp>
              <p:nvSpPr>
                <p:cNvPr id="67" name="Rectangle 44"/>
                <p:cNvSpPr>
                  <a:spLocks noChangeArrowheads="1"/>
                </p:cNvSpPr>
                <p:nvPr/>
              </p:nvSpPr>
              <p:spPr bwMode="auto">
                <a:xfrm>
                  <a:off x="4256" y="1920"/>
                  <a:ext cx="363"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Mid</a:t>
                  </a:r>
                </a:p>
              </p:txBody>
            </p:sp>
            <p:sp>
              <p:nvSpPr>
                <p:cNvPr id="68" name="Line 45"/>
                <p:cNvSpPr>
                  <a:spLocks noChangeShapeType="1"/>
                </p:cNvSpPr>
                <p:nvPr/>
              </p:nvSpPr>
              <p:spPr bwMode="auto">
                <a:xfrm flipV="1">
                  <a:off x="44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1" name="Group 46"/>
              <p:cNvGrpSpPr>
                <a:grpSpLocks/>
              </p:cNvGrpSpPr>
              <p:nvPr/>
            </p:nvGrpSpPr>
            <p:grpSpPr bwMode="auto">
              <a:xfrm>
                <a:off x="4405" y="2309"/>
                <a:ext cx="408" cy="427"/>
                <a:chOff x="3408" y="1728"/>
                <a:chExt cx="408" cy="427"/>
              </a:xfrm>
            </p:grpSpPr>
            <p:sp>
              <p:nvSpPr>
                <p:cNvPr id="65" name="Rectangle 47"/>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66" name="Line 48"/>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62" name="Group 49"/>
              <p:cNvGrpSpPr>
                <a:grpSpLocks/>
              </p:cNvGrpSpPr>
              <p:nvPr/>
            </p:nvGrpSpPr>
            <p:grpSpPr bwMode="auto">
              <a:xfrm>
                <a:off x="2712" y="2301"/>
                <a:ext cx="408" cy="395"/>
                <a:chOff x="2976" y="1728"/>
                <a:chExt cx="408" cy="395"/>
              </a:xfrm>
            </p:grpSpPr>
            <p:sp>
              <p:nvSpPr>
                <p:cNvPr id="63" name="Rectangle 50"/>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64" name="Line 51"/>
                <p:cNvSpPr>
                  <a:spLocks noChangeShapeType="1"/>
                </p:cNvSpPr>
                <p:nvPr/>
              </p:nvSpPr>
              <p:spPr bwMode="auto">
                <a:xfrm flipV="1">
                  <a:off x="32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9" name="Group 52"/>
            <p:cNvGrpSpPr>
              <a:grpSpLocks/>
            </p:cNvGrpSpPr>
            <p:nvPr/>
          </p:nvGrpSpPr>
          <p:grpSpPr bwMode="auto">
            <a:xfrm>
              <a:off x="202" y="1924"/>
              <a:ext cx="4319" cy="1018"/>
              <a:chOff x="528" y="2496"/>
              <a:chExt cx="4319" cy="1018"/>
            </a:xfrm>
          </p:grpSpPr>
          <p:grpSp>
            <p:nvGrpSpPr>
              <p:cNvPr id="36" name="Group 53"/>
              <p:cNvGrpSpPr>
                <a:grpSpLocks/>
              </p:cNvGrpSpPr>
              <p:nvPr/>
            </p:nvGrpSpPr>
            <p:grpSpPr bwMode="auto">
              <a:xfrm>
                <a:off x="528" y="2496"/>
                <a:ext cx="4319" cy="489"/>
                <a:chOff x="324" y="1200"/>
                <a:chExt cx="4319" cy="489"/>
              </a:xfrm>
            </p:grpSpPr>
            <p:grpSp>
              <p:nvGrpSpPr>
                <p:cNvPr id="46" name="Group 54"/>
                <p:cNvGrpSpPr>
                  <a:grpSpLocks/>
                </p:cNvGrpSpPr>
                <p:nvPr/>
              </p:nvGrpSpPr>
              <p:grpSpPr bwMode="auto">
                <a:xfrm>
                  <a:off x="336" y="1440"/>
                  <a:ext cx="4307" cy="249"/>
                  <a:chOff x="336" y="1440"/>
                  <a:chExt cx="4307" cy="249"/>
                </a:xfrm>
              </p:grpSpPr>
              <p:sp>
                <p:nvSpPr>
                  <p:cNvPr id="48" name="Rectangle 55"/>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-5   13    17    23    38    46     56     65    78    81    92</a:t>
                    </a:r>
                  </a:p>
                </p:txBody>
              </p:sp>
              <p:sp>
                <p:nvSpPr>
                  <p:cNvPr id="49" name="Line 56"/>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0" name="Line 57"/>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1" name="Line 58"/>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2" name="Line 59"/>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3" name="Line 60"/>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4" name="Line 61"/>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5" name="Line 62"/>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6" name="Line 63"/>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7" name="Line 64"/>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58" name="Line 65"/>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47" name="Rectangle 66"/>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1      2      3      4      5      6       7       8     9     10     11</a:t>
                  </a:r>
                </a:p>
              </p:txBody>
            </p:sp>
          </p:grpSp>
          <p:grpSp>
            <p:nvGrpSpPr>
              <p:cNvPr id="37" name="Group 67"/>
              <p:cNvGrpSpPr>
                <a:grpSpLocks/>
              </p:cNvGrpSpPr>
              <p:nvPr/>
            </p:nvGrpSpPr>
            <p:grpSpPr bwMode="auto">
              <a:xfrm>
                <a:off x="2907" y="3005"/>
                <a:ext cx="363" cy="509"/>
                <a:chOff x="4214" y="1728"/>
                <a:chExt cx="363" cy="509"/>
              </a:xfrm>
            </p:grpSpPr>
            <p:sp>
              <p:nvSpPr>
                <p:cNvPr id="44" name="Rectangle 68"/>
                <p:cNvSpPr>
                  <a:spLocks noChangeArrowheads="1"/>
                </p:cNvSpPr>
                <p:nvPr/>
              </p:nvSpPr>
              <p:spPr bwMode="auto">
                <a:xfrm>
                  <a:off x="4214" y="2010"/>
                  <a:ext cx="363"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Mid</a:t>
                  </a:r>
                </a:p>
              </p:txBody>
            </p:sp>
            <p:sp>
              <p:nvSpPr>
                <p:cNvPr id="45" name="Line 69"/>
                <p:cNvSpPr>
                  <a:spLocks noChangeShapeType="1"/>
                </p:cNvSpPr>
                <p:nvPr/>
              </p:nvSpPr>
              <p:spPr bwMode="auto">
                <a:xfrm flipV="1">
                  <a:off x="4375"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8" name="Group 70"/>
              <p:cNvGrpSpPr>
                <a:grpSpLocks/>
              </p:cNvGrpSpPr>
              <p:nvPr/>
            </p:nvGrpSpPr>
            <p:grpSpPr bwMode="auto">
              <a:xfrm>
                <a:off x="3272" y="3000"/>
                <a:ext cx="408" cy="427"/>
                <a:chOff x="3408" y="1728"/>
                <a:chExt cx="408" cy="427"/>
              </a:xfrm>
            </p:grpSpPr>
            <p:sp>
              <p:nvSpPr>
                <p:cNvPr id="42" name="Rectangle 71"/>
                <p:cNvSpPr>
                  <a:spLocks noChangeArrowheads="1"/>
                </p:cNvSpPr>
                <p:nvPr/>
              </p:nvSpPr>
              <p:spPr bwMode="auto">
                <a:xfrm>
                  <a:off x="3408" y="1928"/>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High</a:t>
                  </a:r>
                </a:p>
              </p:txBody>
            </p:sp>
            <p:sp>
              <p:nvSpPr>
                <p:cNvPr id="43" name="Line 72"/>
                <p:cNvSpPr>
                  <a:spLocks noChangeShapeType="1"/>
                </p:cNvSpPr>
                <p:nvPr/>
              </p:nvSpPr>
              <p:spPr bwMode="auto">
                <a:xfrm flipV="1">
                  <a:off x="3648"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39" name="Group 73"/>
              <p:cNvGrpSpPr>
                <a:grpSpLocks/>
              </p:cNvGrpSpPr>
              <p:nvPr/>
            </p:nvGrpSpPr>
            <p:grpSpPr bwMode="auto">
              <a:xfrm>
                <a:off x="2683" y="3008"/>
                <a:ext cx="408" cy="365"/>
                <a:chOff x="3067" y="1728"/>
                <a:chExt cx="408" cy="365"/>
              </a:xfrm>
            </p:grpSpPr>
            <p:sp>
              <p:nvSpPr>
                <p:cNvPr id="40" name="Rectangle 74"/>
                <p:cNvSpPr>
                  <a:spLocks noChangeArrowheads="1"/>
                </p:cNvSpPr>
                <p:nvPr/>
              </p:nvSpPr>
              <p:spPr bwMode="auto">
                <a:xfrm>
                  <a:off x="3067" y="1866"/>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Low</a:t>
                  </a:r>
                </a:p>
              </p:txBody>
            </p:sp>
            <p:sp>
              <p:nvSpPr>
                <p:cNvPr id="41" name="Line 75"/>
                <p:cNvSpPr>
                  <a:spLocks noChangeShapeType="1"/>
                </p:cNvSpPr>
                <p:nvPr/>
              </p:nvSpPr>
              <p:spPr bwMode="auto">
                <a:xfrm flipV="1">
                  <a:off x="3360"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grpSp>
          <p:nvGrpSpPr>
            <p:cNvPr id="10" name="Group 76"/>
            <p:cNvGrpSpPr>
              <a:grpSpLocks/>
            </p:cNvGrpSpPr>
            <p:nvPr/>
          </p:nvGrpSpPr>
          <p:grpSpPr bwMode="auto">
            <a:xfrm>
              <a:off x="202" y="2860"/>
              <a:ext cx="4319" cy="1140"/>
              <a:chOff x="528" y="3264"/>
              <a:chExt cx="4319" cy="1140"/>
            </a:xfrm>
          </p:grpSpPr>
          <p:grpSp>
            <p:nvGrpSpPr>
              <p:cNvPr id="13" name="Group 77"/>
              <p:cNvGrpSpPr>
                <a:grpSpLocks/>
              </p:cNvGrpSpPr>
              <p:nvPr/>
            </p:nvGrpSpPr>
            <p:grpSpPr bwMode="auto">
              <a:xfrm>
                <a:off x="528" y="3264"/>
                <a:ext cx="4319" cy="489"/>
                <a:chOff x="324" y="1200"/>
                <a:chExt cx="4319" cy="489"/>
              </a:xfrm>
            </p:grpSpPr>
            <p:grpSp>
              <p:nvGrpSpPr>
                <p:cNvPr id="23" name="Group 78"/>
                <p:cNvGrpSpPr>
                  <a:grpSpLocks/>
                </p:cNvGrpSpPr>
                <p:nvPr/>
              </p:nvGrpSpPr>
              <p:grpSpPr bwMode="auto">
                <a:xfrm>
                  <a:off x="336" y="1440"/>
                  <a:ext cx="4307" cy="249"/>
                  <a:chOff x="336" y="1440"/>
                  <a:chExt cx="4307" cy="249"/>
                </a:xfrm>
              </p:grpSpPr>
              <p:sp>
                <p:nvSpPr>
                  <p:cNvPr id="25" name="Rectangle 79"/>
                  <p:cNvSpPr>
                    <a:spLocks noChangeArrowheads="1"/>
                  </p:cNvSpPr>
                  <p:nvPr/>
                </p:nvSpPr>
                <p:spPr bwMode="auto">
                  <a:xfrm>
                    <a:off x="336" y="1440"/>
                    <a:ext cx="4307" cy="249"/>
                  </a:xfrm>
                  <a:prstGeom prst="rect">
                    <a:avLst/>
                  </a:prstGeom>
                  <a:noFill/>
                  <a:ln w="28575">
                    <a:solidFill>
                      <a:schemeClr val="tx1"/>
                    </a:solidFill>
                    <a:miter lim="800000"/>
                    <a:headEnd/>
                    <a:tailEnd/>
                  </a:ln>
                </p:spPr>
                <p:txBody>
                  <a:bodyPr wrap="none" anchor="ctr"/>
                  <a:lstStyle/>
                  <a:p>
                    <a:r>
                      <a:rPr lang="zh-CN" altLang="en-US" sz="2400">
                        <a:latin typeface="Times New Roman" pitchFamily="18" charset="0"/>
                        <a:cs typeface="Times New Roman" pitchFamily="18" charset="0"/>
                      </a:rPr>
                      <a:t> </a:t>
                    </a:r>
                    <a:r>
                      <a:rPr lang="en-US" altLang="zh-CN" sz="2400">
                        <a:latin typeface="Times New Roman" pitchFamily="18" charset="0"/>
                        <a:cs typeface="Times New Roman" pitchFamily="18" charset="0"/>
                      </a:rPr>
                      <a:t>-5   13    17    23    38    46     56     65    78    81    92</a:t>
                    </a:r>
                  </a:p>
                </p:txBody>
              </p:sp>
              <p:sp>
                <p:nvSpPr>
                  <p:cNvPr id="26" name="Line 80"/>
                  <p:cNvSpPr>
                    <a:spLocks noChangeShapeType="1"/>
                  </p:cNvSpPr>
                  <p:nvPr/>
                </p:nvSpPr>
                <p:spPr bwMode="auto">
                  <a:xfrm>
                    <a:off x="67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7" name="Line 81"/>
                  <p:cNvSpPr>
                    <a:spLocks noChangeShapeType="1"/>
                  </p:cNvSpPr>
                  <p:nvPr/>
                </p:nvSpPr>
                <p:spPr bwMode="auto">
                  <a:xfrm>
                    <a:off x="10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8" name="Line 82"/>
                  <p:cNvSpPr>
                    <a:spLocks noChangeShapeType="1"/>
                  </p:cNvSpPr>
                  <p:nvPr/>
                </p:nvSpPr>
                <p:spPr bwMode="auto">
                  <a:xfrm>
                    <a:off x="14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29" name="Line 83"/>
                  <p:cNvSpPr>
                    <a:spLocks noChangeShapeType="1"/>
                  </p:cNvSpPr>
                  <p:nvPr/>
                </p:nvSpPr>
                <p:spPr bwMode="auto">
                  <a:xfrm>
                    <a:off x="18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0" name="Line 84"/>
                  <p:cNvSpPr>
                    <a:spLocks noChangeShapeType="1"/>
                  </p:cNvSpPr>
                  <p:nvPr/>
                </p:nvSpPr>
                <p:spPr bwMode="auto">
                  <a:xfrm>
                    <a:off x="2208"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1" name="Line 85"/>
                  <p:cNvSpPr>
                    <a:spLocks noChangeShapeType="1"/>
                  </p:cNvSpPr>
                  <p:nvPr/>
                </p:nvSpPr>
                <p:spPr bwMode="auto">
                  <a:xfrm>
                    <a:off x="2592"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2" name="Line 86"/>
                  <p:cNvSpPr>
                    <a:spLocks noChangeShapeType="1"/>
                  </p:cNvSpPr>
                  <p:nvPr/>
                </p:nvSpPr>
                <p:spPr bwMode="auto">
                  <a:xfrm>
                    <a:off x="30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3" name="Line 87"/>
                  <p:cNvSpPr>
                    <a:spLocks noChangeShapeType="1"/>
                  </p:cNvSpPr>
                  <p:nvPr/>
                </p:nvSpPr>
                <p:spPr bwMode="auto">
                  <a:xfrm>
                    <a:off x="3456"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4" name="Line 88"/>
                  <p:cNvSpPr>
                    <a:spLocks noChangeShapeType="1"/>
                  </p:cNvSpPr>
                  <p:nvPr/>
                </p:nvSpPr>
                <p:spPr bwMode="auto">
                  <a:xfrm>
                    <a:off x="3840"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35" name="Line 89"/>
                  <p:cNvSpPr>
                    <a:spLocks noChangeShapeType="1"/>
                  </p:cNvSpPr>
                  <p:nvPr/>
                </p:nvSpPr>
                <p:spPr bwMode="auto">
                  <a:xfrm>
                    <a:off x="4224" y="1440"/>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sp>
              <p:nvSpPr>
                <p:cNvPr id="24" name="Rectangle 90"/>
                <p:cNvSpPr>
                  <a:spLocks noChangeArrowheads="1"/>
                </p:cNvSpPr>
                <p:nvPr/>
              </p:nvSpPr>
              <p:spPr bwMode="auto">
                <a:xfrm>
                  <a:off x="324" y="1200"/>
                  <a:ext cx="43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1      2      3      4      5      6       7       8     9     10     11</a:t>
                  </a:r>
                </a:p>
              </p:txBody>
            </p:sp>
          </p:grpSp>
          <p:grpSp>
            <p:nvGrpSpPr>
              <p:cNvPr id="14" name="Group 91"/>
              <p:cNvGrpSpPr>
                <a:grpSpLocks/>
              </p:cNvGrpSpPr>
              <p:nvPr/>
            </p:nvGrpSpPr>
            <p:grpSpPr bwMode="auto">
              <a:xfrm>
                <a:off x="3237" y="3773"/>
                <a:ext cx="363" cy="631"/>
                <a:chOff x="3237" y="3773"/>
                <a:chExt cx="363" cy="631"/>
              </a:xfrm>
            </p:grpSpPr>
            <p:sp>
              <p:nvSpPr>
                <p:cNvPr id="21" name="Rectangle 92"/>
                <p:cNvSpPr>
                  <a:spLocks noChangeArrowheads="1"/>
                </p:cNvSpPr>
                <p:nvPr/>
              </p:nvSpPr>
              <p:spPr bwMode="auto">
                <a:xfrm>
                  <a:off x="3237" y="4177"/>
                  <a:ext cx="363"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Mid</a:t>
                  </a:r>
                </a:p>
              </p:txBody>
            </p:sp>
            <p:sp>
              <p:nvSpPr>
                <p:cNvPr id="22" name="Line 93"/>
                <p:cNvSpPr>
                  <a:spLocks noChangeShapeType="1"/>
                </p:cNvSpPr>
                <p:nvPr/>
              </p:nvSpPr>
              <p:spPr bwMode="auto">
                <a:xfrm flipV="1">
                  <a:off x="3429" y="3773"/>
                  <a:ext cx="0" cy="340"/>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5" name="Group 94"/>
              <p:cNvGrpSpPr>
                <a:grpSpLocks/>
              </p:cNvGrpSpPr>
              <p:nvPr/>
            </p:nvGrpSpPr>
            <p:grpSpPr bwMode="auto">
              <a:xfrm>
                <a:off x="3390" y="3786"/>
                <a:ext cx="408" cy="434"/>
                <a:chOff x="3414" y="1754"/>
                <a:chExt cx="408" cy="434"/>
              </a:xfrm>
            </p:grpSpPr>
            <p:sp>
              <p:nvSpPr>
                <p:cNvPr id="19" name="Rectangle 95"/>
                <p:cNvSpPr>
                  <a:spLocks noChangeArrowheads="1"/>
                </p:cNvSpPr>
                <p:nvPr/>
              </p:nvSpPr>
              <p:spPr bwMode="auto">
                <a:xfrm>
                  <a:off x="3414" y="1961"/>
                  <a:ext cx="408" cy="227"/>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High</a:t>
                  </a:r>
                </a:p>
              </p:txBody>
            </p:sp>
            <p:sp>
              <p:nvSpPr>
                <p:cNvPr id="20" name="Line 96"/>
                <p:cNvSpPr>
                  <a:spLocks noChangeShapeType="1"/>
                </p:cNvSpPr>
                <p:nvPr/>
              </p:nvSpPr>
              <p:spPr bwMode="auto">
                <a:xfrm flipV="1">
                  <a:off x="3552" y="1754"/>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nvGrpSpPr>
              <p:cNvPr id="16" name="Group 97"/>
              <p:cNvGrpSpPr>
                <a:grpSpLocks/>
              </p:cNvGrpSpPr>
              <p:nvPr/>
            </p:nvGrpSpPr>
            <p:grpSpPr bwMode="auto">
              <a:xfrm>
                <a:off x="3000" y="3776"/>
                <a:ext cx="408" cy="395"/>
                <a:chOff x="2976" y="1728"/>
                <a:chExt cx="408" cy="395"/>
              </a:xfrm>
            </p:grpSpPr>
            <p:sp>
              <p:nvSpPr>
                <p:cNvPr id="17" name="Rectangle 98"/>
                <p:cNvSpPr>
                  <a:spLocks noChangeArrowheads="1"/>
                </p:cNvSpPr>
                <p:nvPr/>
              </p:nvSpPr>
              <p:spPr bwMode="auto">
                <a:xfrm>
                  <a:off x="2976" y="1896"/>
                  <a:ext cx="408" cy="227"/>
                </a:xfrm>
                <a:prstGeom prst="rect">
                  <a:avLst/>
                </a:prstGeom>
                <a:noFill/>
                <a:ln w="9525">
                  <a:noFill/>
                  <a:miter lim="800000"/>
                  <a:headEnd/>
                  <a:tailEnd/>
                </a:ln>
              </p:spPr>
              <p:txBody>
                <a:bodyPr wrap="none" anchor="ctr"/>
                <a:lstStyle/>
                <a:p>
                  <a:r>
                    <a:rPr lang="en-US" altLang="zh-CN" sz="2400">
                      <a:latin typeface="Times New Roman" pitchFamily="18" charset="0"/>
                      <a:cs typeface="Times New Roman" pitchFamily="18" charset="0"/>
                    </a:rPr>
                    <a:t>Low</a:t>
                  </a:r>
                </a:p>
              </p:txBody>
            </p:sp>
            <p:sp>
              <p:nvSpPr>
                <p:cNvPr id="18" name="Line 99"/>
                <p:cNvSpPr>
                  <a:spLocks noChangeShapeType="1"/>
                </p:cNvSpPr>
                <p:nvPr/>
              </p:nvSpPr>
              <p:spPr bwMode="auto">
                <a:xfrm flipV="1">
                  <a:off x="3320" y="1728"/>
                  <a:ext cx="0" cy="227"/>
                </a:xfrm>
                <a:prstGeom prst="line">
                  <a:avLst/>
                </a:prstGeom>
                <a:noFill/>
                <a:ln w="28575">
                  <a:solidFill>
                    <a:schemeClr val="tx1"/>
                  </a:solidFill>
                  <a:miter lim="800000"/>
                  <a:headEnd/>
                  <a:tailEnd type="triangle" w="med" len="med"/>
                </a:ln>
              </p:spPr>
              <p:txBody>
                <a:bodyPr wrap="none"/>
                <a:lstStyle/>
                <a:p>
                  <a:endParaRPr lang="zh-CN" altLang="en-US" sz="2400">
                    <a:latin typeface="Times New Roman" pitchFamily="18" charset="0"/>
                    <a:cs typeface="Times New Roman" pitchFamily="18" charset="0"/>
                  </a:endParaRPr>
                </a:p>
              </p:txBody>
            </p:sp>
          </p:grpSp>
        </p:grpSp>
        <p:sp>
          <p:nvSpPr>
            <p:cNvPr id="11" name="Rectangle 100"/>
            <p:cNvSpPr>
              <a:spLocks noChangeArrowheads="1"/>
            </p:cNvSpPr>
            <p:nvPr/>
          </p:nvSpPr>
          <p:spPr bwMode="auto">
            <a:xfrm>
              <a:off x="649" y="3793"/>
              <a:ext cx="1816" cy="249"/>
            </a:xfrm>
            <a:prstGeom prst="rect">
              <a:avLst/>
            </a:prstGeom>
            <a:noFill/>
            <a:ln w="9525">
              <a:noFill/>
              <a:miter lim="800000"/>
              <a:headEnd/>
              <a:tailEnd/>
            </a:ln>
          </p:spPr>
          <p:txBody>
            <a:bodyPr wrap="none" anchor="ctr"/>
            <a:lstStyle/>
            <a:p>
              <a:r>
                <a:rPr lang="en-US" altLang="zh-CN" sz="2400" b="1" dirty="0">
                  <a:latin typeface="Times New Roman" pitchFamily="18" charset="0"/>
                  <a:cs typeface="Times New Roman" pitchFamily="18" charset="0"/>
                </a:rPr>
                <a:t>(b)  </a:t>
              </a:r>
              <a:r>
                <a:rPr lang="zh-CN" altLang="en-US" sz="2400" b="1" dirty="0">
                  <a:latin typeface="Times New Roman" pitchFamily="18" charset="0"/>
                  <a:cs typeface="Times New Roman" pitchFamily="18" charset="0"/>
                </a:rPr>
                <a:t>查找不成功示例</a:t>
              </a:r>
            </a:p>
          </p:txBody>
        </p:sp>
        <p:sp>
          <p:nvSpPr>
            <p:cNvPr id="12" name="Rectangle 101"/>
            <p:cNvSpPr>
              <a:spLocks noChangeArrowheads="1"/>
            </p:cNvSpPr>
            <p:nvPr/>
          </p:nvSpPr>
          <p:spPr bwMode="auto">
            <a:xfrm>
              <a:off x="3754" y="3747"/>
              <a:ext cx="1905" cy="272"/>
            </a:xfrm>
            <a:prstGeom prst="rect">
              <a:avLst/>
            </a:prstGeom>
            <a:noFill/>
            <a:ln w="9525">
              <a:noFill/>
              <a:miter lim="800000"/>
              <a:headEnd/>
              <a:tailEnd/>
            </a:ln>
          </p:spPr>
          <p:txBody>
            <a:bodyPr wrap="none" anchor="ctr"/>
            <a:lstStyle/>
            <a:p>
              <a:pPr algn="ctr"/>
              <a:r>
                <a:rPr lang="zh-CN" altLang="en-US" sz="2400" b="1" dirty="0" smtClean="0">
                  <a:latin typeface="Times New Roman" pitchFamily="18" charset="0"/>
                  <a:cs typeface="Times New Roman" pitchFamily="18" charset="0"/>
                </a:rPr>
                <a:t>折半</a:t>
              </a:r>
              <a:r>
                <a:rPr lang="zh-CN" altLang="en-US" sz="2400" b="1" dirty="0">
                  <a:latin typeface="Times New Roman" pitchFamily="18" charset="0"/>
                  <a:cs typeface="Times New Roman" pitchFamily="18" charset="0"/>
                </a:rPr>
                <a:t>查找示例</a:t>
              </a:r>
            </a:p>
          </p:txBody>
        </p:sp>
      </p:gr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Line 12"/>
          <p:cNvSpPr>
            <a:spLocks noChangeShapeType="1"/>
          </p:cNvSpPr>
          <p:nvPr/>
        </p:nvSpPr>
        <p:spPr bwMode="auto">
          <a:xfrm>
            <a:off x="2830473" y="4267088"/>
            <a:ext cx="207932" cy="480970"/>
          </a:xfrm>
          <a:prstGeom prst="line">
            <a:avLst/>
          </a:prstGeom>
          <a:noFill/>
          <a:ln w="38100">
            <a:solidFill>
              <a:srgbClr val="FFFF00"/>
            </a:solidFill>
            <a:round/>
            <a:headEnd/>
            <a:tailEnd/>
          </a:ln>
          <a:effectLst/>
        </p:spPr>
        <p:txBody>
          <a:bodyPr wrap="none" anchor="ctr"/>
          <a:lstStyle/>
          <a:p>
            <a:endParaRPr lang="zh-CN" altLang="en-US"/>
          </a:p>
        </p:txBody>
      </p:sp>
      <p:sp>
        <p:nvSpPr>
          <p:cNvPr id="117" name="Oval 79"/>
          <p:cNvSpPr>
            <a:spLocks noChangeArrowheads="1"/>
          </p:cNvSpPr>
          <p:nvPr/>
        </p:nvSpPr>
        <p:spPr bwMode="auto">
          <a:xfrm>
            <a:off x="2851085" y="4681426"/>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18" name="Text Box 85"/>
          <p:cNvSpPr txBox="1">
            <a:spLocks noChangeArrowheads="1"/>
          </p:cNvSpPr>
          <p:nvPr/>
        </p:nvSpPr>
        <p:spPr bwMode="auto">
          <a:xfrm>
            <a:off x="2918929" y="4687776"/>
            <a:ext cx="338555"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8</a:t>
            </a:r>
            <a:endParaRPr kumimoji="1" lang="en-US" altLang="zh-CN" sz="2400" b="1" dirty="0">
              <a:latin typeface="Times New Roman" pitchFamily="18" charset="0"/>
            </a:endParaRPr>
          </a:p>
        </p:txBody>
      </p:sp>
      <p:sp>
        <p:nvSpPr>
          <p:cNvPr id="119" name="Line 12"/>
          <p:cNvSpPr>
            <a:spLocks noChangeShapeType="1"/>
          </p:cNvSpPr>
          <p:nvPr/>
        </p:nvSpPr>
        <p:spPr bwMode="auto">
          <a:xfrm>
            <a:off x="3659127" y="4230575"/>
            <a:ext cx="207932" cy="480970"/>
          </a:xfrm>
          <a:prstGeom prst="line">
            <a:avLst/>
          </a:prstGeom>
          <a:noFill/>
          <a:ln w="38100">
            <a:solidFill>
              <a:srgbClr val="FFFF00"/>
            </a:solidFill>
            <a:round/>
            <a:headEnd/>
            <a:tailEnd/>
          </a:ln>
          <a:effectLst/>
        </p:spPr>
        <p:txBody>
          <a:bodyPr wrap="none" anchor="ctr"/>
          <a:lstStyle/>
          <a:p>
            <a:endParaRPr lang="zh-CN" altLang="en-US"/>
          </a:p>
        </p:txBody>
      </p:sp>
      <p:sp>
        <p:nvSpPr>
          <p:cNvPr id="120" name="Oval 79"/>
          <p:cNvSpPr>
            <a:spLocks noChangeArrowheads="1"/>
          </p:cNvSpPr>
          <p:nvPr/>
        </p:nvSpPr>
        <p:spPr bwMode="auto">
          <a:xfrm>
            <a:off x="3679739" y="4644913"/>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21" name="Text Box 85"/>
          <p:cNvSpPr txBox="1">
            <a:spLocks noChangeArrowheads="1"/>
          </p:cNvSpPr>
          <p:nvPr/>
        </p:nvSpPr>
        <p:spPr bwMode="auto">
          <a:xfrm>
            <a:off x="3670214" y="4651263"/>
            <a:ext cx="488950" cy="457200"/>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11</a:t>
            </a:r>
            <a:endParaRPr kumimoji="1" lang="en-US" altLang="zh-CN" sz="2400" dirty="0">
              <a:latin typeface="Times New Roman" pitchFamily="18" charset="0"/>
            </a:endParaRPr>
          </a:p>
        </p:txBody>
      </p:sp>
      <p:sp>
        <p:nvSpPr>
          <p:cNvPr id="4" name="灯片编号占位符 3"/>
          <p:cNvSpPr>
            <a:spLocks noGrp="1"/>
          </p:cNvSpPr>
          <p:nvPr>
            <p:ph type="sldNum" sz="quarter" idx="12"/>
          </p:nvPr>
        </p:nvSpPr>
        <p:spPr/>
        <p:txBody>
          <a:bodyPr/>
          <a:lstStyle/>
          <a:p>
            <a:fld id="{912832F4-AC73-4790-A178-74CF30A632AD}" type="slidenum">
              <a:rPr lang="en-US" altLang="zh-CN" smtClean="0"/>
              <a:pPr/>
              <a:t>13</a:t>
            </a:fld>
            <a:endParaRPr lang="en-US" altLang="zh-CN"/>
          </a:p>
        </p:txBody>
      </p:sp>
      <p:sp>
        <p:nvSpPr>
          <p:cNvPr id="7" name="Line 5"/>
          <p:cNvSpPr>
            <a:spLocks noChangeShapeType="1"/>
          </p:cNvSpPr>
          <p:nvPr/>
        </p:nvSpPr>
        <p:spPr bwMode="auto">
          <a:xfrm>
            <a:off x="3290835" y="3690874"/>
            <a:ext cx="304800" cy="381000"/>
          </a:xfrm>
          <a:prstGeom prst="line">
            <a:avLst/>
          </a:prstGeom>
          <a:noFill/>
          <a:ln w="38100">
            <a:solidFill>
              <a:srgbClr val="FFFF00"/>
            </a:solidFill>
            <a:round/>
            <a:headEnd/>
            <a:tailEnd/>
          </a:ln>
          <a:effectLst/>
        </p:spPr>
        <p:txBody>
          <a:bodyPr wrap="none" anchor="ctr"/>
          <a:lstStyle/>
          <a:p>
            <a:endParaRPr lang="zh-CN" altLang="en-US"/>
          </a:p>
        </p:txBody>
      </p:sp>
      <p:sp>
        <p:nvSpPr>
          <p:cNvPr id="8" name="Line 6"/>
          <p:cNvSpPr>
            <a:spLocks noChangeShapeType="1"/>
          </p:cNvSpPr>
          <p:nvPr/>
        </p:nvSpPr>
        <p:spPr bwMode="auto">
          <a:xfrm flipH="1">
            <a:off x="2833635" y="3648012"/>
            <a:ext cx="354013" cy="423863"/>
          </a:xfrm>
          <a:prstGeom prst="line">
            <a:avLst/>
          </a:prstGeom>
          <a:noFill/>
          <a:ln w="38100">
            <a:solidFill>
              <a:srgbClr val="FFFF00"/>
            </a:solidFill>
            <a:round/>
            <a:headEnd/>
            <a:tailEnd/>
          </a:ln>
          <a:effectLst/>
        </p:spPr>
        <p:txBody>
          <a:bodyPr wrap="none" anchor="ctr"/>
          <a:lstStyle/>
          <a:p>
            <a:endParaRPr lang="zh-CN" altLang="en-US"/>
          </a:p>
        </p:txBody>
      </p:sp>
      <p:sp>
        <p:nvSpPr>
          <p:cNvPr id="9" name="Line 7"/>
          <p:cNvSpPr>
            <a:spLocks noChangeShapeType="1"/>
          </p:cNvSpPr>
          <p:nvPr/>
        </p:nvSpPr>
        <p:spPr bwMode="auto">
          <a:xfrm>
            <a:off x="1462035" y="3614674"/>
            <a:ext cx="342900" cy="414338"/>
          </a:xfrm>
          <a:prstGeom prst="line">
            <a:avLst/>
          </a:prstGeom>
          <a:noFill/>
          <a:ln w="38100">
            <a:solidFill>
              <a:srgbClr val="FFFF00"/>
            </a:solidFill>
            <a:round/>
            <a:headEnd/>
            <a:tailEnd/>
          </a:ln>
          <a:effectLst/>
        </p:spPr>
        <p:txBody>
          <a:bodyPr wrap="none" anchor="ctr"/>
          <a:lstStyle/>
          <a:p>
            <a:endParaRPr lang="zh-CN" altLang="en-US"/>
          </a:p>
        </p:txBody>
      </p:sp>
      <p:sp>
        <p:nvSpPr>
          <p:cNvPr id="10" name="Line 8"/>
          <p:cNvSpPr>
            <a:spLocks noChangeShapeType="1"/>
          </p:cNvSpPr>
          <p:nvPr/>
        </p:nvSpPr>
        <p:spPr bwMode="auto">
          <a:xfrm flipH="1">
            <a:off x="928635" y="3690874"/>
            <a:ext cx="381000" cy="457200"/>
          </a:xfrm>
          <a:prstGeom prst="line">
            <a:avLst/>
          </a:prstGeom>
          <a:noFill/>
          <a:ln w="38100">
            <a:solidFill>
              <a:srgbClr val="FFFF00"/>
            </a:solidFill>
            <a:round/>
            <a:headEnd/>
            <a:tailEnd/>
          </a:ln>
          <a:effectLst/>
        </p:spPr>
        <p:txBody>
          <a:bodyPr wrap="none" anchor="ctr"/>
          <a:lstStyle/>
          <a:p>
            <a:endParaRPr lang="zh-CN" altLang="en-US"/>
          </a:p>
        </p:txBody>
      </p:sp>
      <p:sp>
        <p:nvSpPr>
          <p:cNvPr id="11" name="Line 9"/>
          <p:cNvSpPr>
            <a:spLocks noChangeShapeType="1"/>
          </p:cNvSpPr>
          <p:nvPr/>
        </p:nvSpPr>
        <p:spPr bwMode="auto">
          <a:xfrm>
            <a:off x="2452635" y="3081274"/>
            <a:ext cx="723900" cy="434975"/>
          </a:xfrm>
          <a:prstGeom prst="line">
            <a:avLst/>
          </a:prstGeom>
          <a:noFill/>
          <a:ln w="38100">
            <a:solidFill>
              <a:srgbClr val="FFFF00"/>
            </a:solidFill>
            <a:round/>
            <a:headEnd/>
            <a:tailEnd/>
          </a:ln>
          <a:effectLst/>
        </p:spPr>
        <p:txBody>
          <a:bodyPr wrap="none" anchor="ctr"/>
          <a:lstStyle/>
          <a:p>
            <a:endParaRPr lang="zh-CN" altLang="en-US"/>
          </a:p>
        </p:txBody>
      </p:sp>
      <p:sp>
        <p:nvSpPr>
          <p:cNvPr id="12" name="Line 10"/>
          <p:cNvSpPr>
            <a:spLocks noChangeShapeType="1"/>
          </p:cNvSpPr>
          <p:nvPr/>
        </p:nvSpPr>
        <p:spPr bwMode="auto">
          <a:xfrm flipH="1">
            <a:off x="1462035" y="3081274"/>
            <a:ext cx="762000" cy="457200"/>
          </a:xfrm>
          <a:prstGeom prst="line">
            <a:avLst/>
          </a:prstGeom>
          <a:noFill/>
          <a:ln w="38100">
            <a:solidFill>
              <a:srgbClr val="FFFF00"/>
            </a:solidFill>
            <a:round/>
            <a:headEnd/>
            <a:tailEnd/>
          </a:ln>
          <a:effectLst/>
        </p:spPr>
        <p:txBody>
          <a:bodyPr wrap="none" anchor="ctr"/>
          <a:lstStyle/>
          <a:p>
            <a:endParaRPr lang="zh-CN" altLang="en-US"/>
          </a:p>
        </p:txBody>
      </p:sp>
      <p:sp>
        <p:nvSpPr>
          <p:cNvPr id="13" name="Oval 11"/>
          <p:cNvSpPr>
            <a:spLocks noChangeArrowheads="1"/>
          </p:cNvSpPr>
          <p:nvPr/>
        </p:nvSpPr>
        <p:spPr bwMode="auto">
          <a:xfrm>
            <a:off x="2109735" y="2809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14" name="Line 12"/>
          <p:cNvSpPr>
            <a:spLocks noChangeShapeType="1"/>
          </p:cNvSpPr>
          <p:nvPr/>
        </p:nvSpPr>
        <p:spPr bwMode="auto">
          <a:xfrm>
            <a:off x="1881135" y="4224274"/>
            <a:ext cx="207932" cy="480970"/>
          </a:xfrm>
          <a:prstGeom prst="line">
            <a:avLst/>
          </a:prstGeom>
          <a:noFill/>
          <a:ln w="38100">
            <a:solidFill>
              <a:srgbClr val="FFFF00"/>
            </a:solidFill>
            <a:round/>
            <a:headEnd/>
            <a:tailEnd/>
          </a:ln>
          <a:effectLst/>
        </p:spPr>
        <p:txBody>
          <a:bodyPr wrap="none" anchor="ctr"/>
          <a:lstStyle/>
          <a:p>
            <a:endParaRPr lang="zh-CN" altLang="en-US"/>
          </a:p>
        </p:txBody>
      </p:sp>
      <p:sp>
        <p:nvSpPr>
          <p:cNvPr id="15" name="Line 13"/>
          <p:cNvSpPr>
            <a:spLocks noChangeShapeType="1"/>
          </p:cNvSpPr>
          <p:nvPr/>
        </p:nvSpPr>
        <p:spPr bwMode="auto">
          <a:xfrm>
            <a:off x="1004835" y="4300474"/>
            <a:ext cx="138113" cy="414338"/>
          </a:xfrm>
          <a:prstGeom prst="line">
            <a:avLst/>
          </a:prstGeom>
          <a:noFill/>
          <a:ln w="38100">
            <a:solidFill>
              <a:srgbClr val="FFFF00"/>
            </a:solidFill>
            <a:round/>
            <a:headEnd/>
            <a:tailEnd/>
          </a:ln>
          <a:effectLst/>
        </p:spPr>
        <p:txBody>
          <a:bodyPr wrap="none" anchor="ctr"/>
          <a:lstStyle/>
          <a:p>
            <a:endParaRPr lang="zh-CN" altLang="en-US"/>
          </a:p>
        </p:txBody>
      </p:sp>
      <p:sp>
        <p:nvSpPr>
          <p:cNvPr id="17" name="Text Box 15"/>
          <p:cNvSpPr txBox="1">
            <a:spLocks noChangeArrowheads="1"/>
          </p:cNvSpPr>
          <p:nvPr/>
        </p:nvSpPr>
        <p:spPr bwMode="auto">
          <a:xfrm>
            <a:off x="2152598" y="2747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6</a:t>
            </a:r>
            <a:endParaRPr kumimoji="1" lang="en-US" altLang="zh-CN" sz="2400" dirty="0">
              <a:latin typeface="Times New Roman" pitchFamily="18" charset="0"/>
            </a:endParaRPr>
          </a:p>
        </p:txBody>
      </p:sp>
      <p:sp>
        <p:nvSpPr>
          <p:cNvPr id="77" name="Oval 75"/>
          <p:cNvSpPr>
            <a:spLocks noChangeArrowheads="1"/>
          </p:cNvSpPr>
          <p:nvPr/>
        </p:nvSpPr>
        <p:spPr bwMode="auto">
          <a:xfrm>
            <a:off x="1195335" y="33432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78" name="Oval 76"/>
          <p:cNvSpPr>
            <a:spLocks noChangeArrowheads="1"/>
          </p:cNvSpPr>
          <p:nvPr/>
        </p:nvSpPr>
        <p:spPr bwMode="auto">
          <a:xfrm>
            <a:off x="7381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0" name="Oval 78"/>
          <p:cNvSpPr>
            <a:spLocks noChangeArrowheads="1"/>
          </p:cNvSpPr>
          <p:nvPr/>
        </p:nvSpPr>
        <p:spPr bwMode="auto">
          <a:xfrm>
            <a:off x="890535" y="46386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1" name="Oval 79"/>
          <p:cNvSpPr>
            <a:spLocks noChangeArrowheads="1"/>
          </p:cNvSpPr>
          <p:nvPr/>
        </p:nvSpPr>
        <p:spPr bwMode="auto">
          <a:xfrm>
            <a:off x="1901747" y="46386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2" name="Oval 80"/>
          <p:cNvSpPr>
            <a:spLocks noChangeArrowheads="1"/>
          </p:cNvSpPr>
          <p:nvPr/>
        </p:nvSpPr>
        <p:spPr bwMode="auto">
          <a:xfrm>
            <a:off x="16525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83" name="Text Box 81"/>
          <p:cNvSpPr txBox="1">
            <a:spLocks noChangeArrowheads="1"/>
          </p:cNvSpPr>
          <p:nvPr/>
        </p:nvSpPr>
        <p:spPr bwMode="auto">
          <a:xfrm>
            <a:off x="1252485" y="328764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3</a:t>
            </a:r>
            <a:endParaRPr kumimoji="1" lang="en-US" altLang="zh-CN" sz="2400" dirty="0">
              <a:latin typeface="Times New Roman" pitchFamily="18" charset="0"/>
            </a:endParaRPr>
          </a:p>
        </p:txBody>
      </p:sp>
      <p:sp>
        <p:nvSpPr>
          <p:cNvPr id="84" name="Text Box 82"/>
          <p:cNvSpPr txBox="1">
            <a:spLocks noChangeArrowheads="1"/>
          </p:cNvSpPr>
          <p:nvPr/>
        </p:nvSpPr>
        <p:spPr bwMode="auto">
          <a:xfrm>
            <a:off x="785760" y="3890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1</a:t>
            </a:r>
            <a:endParaRPr kumimoji="1" lang="en-US" altLang="zh-CN" sz="2400" dirty="0">
              <a:latin typeface="Times New Roman" pitchFamily="18" charset="0"/>
            </a:endParaRPr>
          </a:p>
        </p:txBody>
      </p:sp>
      <p:sp>
        <p:nvSpPr>
          <p:cNvPr id="86" name="Text Box 84"/>
          <p:cNvSpPr txBox="1">
            <a:spLocks noChangeArrowheads="1"/>
          </p:cNvSpPr>
          <p:nvPr/>
        </p:nvSpPr>
        <p:spPr bwMode="auto">
          <a:xfrm>
            <a:off x="928635" y="4598924"/>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2</a:t>
            </a:r>
            <a:endParaRPr kumimoji="1" lang="en-US" altLang="zh-CN" sz="2400" dirty="0">
              <a:latin typeface="Times New Roman" pitchFamily="18" charset="0"/>
            </a:endParaRPr>
          </a:p>
        </p:txBody>
      </p:sp>
      <p:sp>
        <p:nvSpPr>
          <p:cNvPr id="87" name="Text Box 85"/>
          <p:cNvSpPr txBox="1">
            <a:spLocks noChangeArrowheads="1"/>
          </p:cNvSpPr>
          <p:nvPr/>
        </p:nvSpPr>
        <p:spPr bwMode="auto">
          <a:xfrm>
            <a:off x="1892222" y="4644962"/>
            <a:ext cx="569387" cy="461665"/>
          </a:xfrm>
          <a:prstGeom prst="rect">
            <a:avLst/>
          </a:prstGeom>
          <a:noFill/>
          <a:ln w="38100">
            <a:noFill/>
            <a:miter lim="800000"/>
            <a:headEnd/>
            <a:tailEnd/>
          </a:ln>
          <a:effectLst/>
        </p:spPr>
        <p:txBody>
          <a:bodyPr wrap="none" anchor="ctr">
            <a:spAutoFit/>
          </a:bodyPr>
          <a:lstStyle/>
          <a:p>
            <a:pPr algn="ctr"/>
            <a:r>
              <a:rPr kumimoji="1" lang="en-US" altLang="zh-CN" sz="2400" b="1" dirty="0" smtClean="0">
                <a:latin typeface="Times New Roman" pitchFamily="18" charset="0"/>
              </a:rPr>
              <a:t> 5  </a:t>
            </a:r>
            <a:endParaRPr kumimoji="1" lang="en-US" altLang="zh-CN" sz="2400" dirty="0">
              <a:latin typeface="Times New Roman" pitchFamily="18" charset="0"/>
            </a:endParaRPr>
          </a:p>
        </p:txBody>
      </p:sp>
      <p:sp>
        <p:nvSpPr>
          <p:cNvPr id="88" name="Text Box 86"/>
          <p:cNvSpPr txBox="1">
            <a:spLocks noChangeArrowheads="1"/>
          </p:cNvSpPr>
          <p:nvPr/>
        </p:nvSpPr>
        <p:spPr bwMode="auto">
          <a:xfrm>
            <a:off x="1687460" y="3890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4</a:t>
            </a:r>
            <a:endParaRPr kumimoji="1" lang="en-US" altLang="zh-CN" sz="2400" dirty="0">
              <a:latin typeface="Times New Roman" pitchFamily="18" charset="0"/>
            </a:endParaRPr>
          </a:p>
        </p:txBody>
      </p:sp>
      <p:sp>
        <p:nvSpPr>
          <p:cNvPr id="89" name="Oval 87"/>
          <p:cNvSpPr>
            <a:spLocks noChangeArrowheads="1"/>
          </p:cNvSpPr>
          <p:nvPr/>
        </p:nvSpPr>
        <p:spPr bwMode="auto">
          <a:xfrm>
            <a:off x="25669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90" name="Oval 88"/>
          <p:cNvSpPr>
            <a:spLocks noChangeArrowheads="1"/>
          </p:cNvSpPr>
          <p:nvPr/>
        </p:nvSpPr>
        <p:spPr bwMode="auto">
          <a:xfrm>
            <a:off x="3024135" y="33432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91" name="Oval 89"/>
          <p:cNvSpPr>
            <a:spLocks noChangeArrowheads="1"/>
          </p:cNvSpPr>
          <p:nvPr/>
        </p:nvSpPr>
        <p:spPr bwMode="auto">
          <a:xfrm>
            <a:off x="3405135" y="3952812"/>
            <a:ext cx="457200" cy="457200"/>
          </a:xfrm>
          <a:prstGeom prst="ellipse">
            <a:avLst/>
          </a:prstGeom>
          <a:gradFill rotWithShape="0">
            <a:gsLst>
              <a:gs pos="0">
                <a:srgbClr val="FF6600"/>
              </a:gs>
              <a:gs pos="100000">
                <a:srgbClr val="FF6600">
                  <a:gamma/>
                  <a:shade val="46275"/>
                  <a:invGamma/>
                </a:srgbClr>
              </a:gs>
            </a:gsLst>
            <a:lin ang="2700000" scaled="1"/>
          </a:gradFill>
          <a:ln w="38100">
            <a:noFill/>
            <a:round/>
            <a:headEnd/>
            <a:tailEnd/>
          </a:ln>
          <a:effectLst/>
        </p:spPr>
        <p:txBody>
          <a:bodyPr wrap="none" anchor="ctr"/>
          <a:lstStyle/>
          <a:p>
            <a:endParaRPr lang="zh-CN" altLang="en-US"/>
          </a:p>
        </p:txBody>
      </p:sp>
      <p:sp>
        <p:nvSpPr>
          <p:cNvPr id="92" name="Text Box 90"/>
          <p:cNvSpPr txBox="1">
            <a:spLocks noChangeArrowheads="1"/>
          </p:cNvSpPr>
          <p:nvPr/>
        </p:nvSpPr>
        <p:spPr bwMode="auto">
          <a:xfrm>
            <a:off x="2620910" y="389089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7</a:t>
            </a:r>
            <a:endParaRPr kumimoji="1" lang="en-US" altLang="zh-CN" sz="2400" dirty="0">
              <a:latin typeface="Times New Roman" pitchFamily="18" charset="0"/>
            </a:endParaRPr>
          </a:p>
        </p:txBody>
      </p:sp>
      <p:sp>
        <p:nvSpPr>
          <p:cNvPr id="93" name="Text Box 91"/>
          <p:cNvSpPr txBox="1">
            <a:spLocks noChangeArrowheads="1"/>
          </p:cNvSpPr>
          <p:nvPr/>
        </p:nvSpPr>
        <p:spPr bwMode="auto">
          <a:xfrm>
            <a:off x="3330510" y="3890899"/>
            <a:ext cx="543739" cy="523220"/>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10</a:t>
            </a:r>
            <a:endParaRPr kumimoji="1" lang="en-US" altLang="zh-CN" sz="2400" dirty="0">
              <a:latin typeface="Times New Roman" pitchFamily="18" charset="0"/>
            </a:endParaRPr>
          </a:p>
        </p:txBody>
      </p:sp>
      <p:sp>
        <p:nvSpPr>
          <p:cNvPr id="94" name="Text Box 92"/>
          <p:cNvSpPr txBox="1">
            <a:spLocks noChangeArrowheads="1"/>
          </p:cNvSpPr>
          <p:nvPr/>
        </p:nvSpPr>
        <p:spPr bwMode="auto">
          <a:xfrm>
            <a:off x="3089223" y="3287649"/>
            <a:ext cx="361950" cy="519113"/>
          </a:xfrm>
          <a:prstGeom prst="rect">
            <a:avLst/>
          </a:prstGeom>
          <a:noFill/>
          <a:ln w="38100">
            <a:noFill/>
            <a:miter lim="800000"/>
            <a:headEnd/>
            <a:tailEnd/>
          </a:ln>
          <a:effectLst/>
        </p:spPr>
        <p:txBody>
          <a:bodyPr wrap="none" anchor="ctr">
            <a:spAutoFit/>
          </a:bodyPr>
          <a:lstStyle/>
          <a:p>
            <a:pPr algn="ctr"/>
            <a:r>
              <a:rPr kumimoji="1" lang="en-US" altLang="zh-CN" sz="2800" b="1" dirty="0" smtClean="0">
                <a:latin typeface="Times New Roman" pitchFamily="18" charset="0"/>
              </a:rPr>
              <a:t>9</a:t>
            </a:r>
            <a:endParaRPr kumimoji="1" lang="en-US" altLang="zh-CN" sz="2400" dirty="0">
              <a:latin typeface="Times New Roman" pitchFamily="18" charset="0"/>
            </a:endParaRPr>
          </a:p>
        </p:txBody>
      </p:sp>
      <p:sp>
        <p:nvSpPr>
          <p:cNvPr id="123" name="TextBox 122"/>
          <p:cNvSpPr txBox="1"/>
          <p:nvPr/>
        </p:nvSpPr>
        <p:spPr>
          <a:xfrm>
            <a:off x="795267" y="5219670"/>
            <a:ext cx="3468735" cy="400110"/>
          </a:xfrm>
          <a:prstGeom prst="rect">
            <a:avLst/>
          </a:prstGeom>
          <a:noFill/>
        </p:spPr>
        <p:txBody>
          <a:bodyPr wrap="square" rtlCol="0">
            <a:spAutoFit/>
          </a:bodyPr>
          <a:lstStyle/>
          <a:p>
            <a:r>
              <a:rPr lang="zh-CN" altLang="en-US" sz="2000" b="1" dirty="0" smtClean="0"/>
              <a:t>折半查找过程中的判定树</a:t>
            </a:r>
            <a:endParaRPr lang="zh-CN" altLang="en-US" sz="2000" b="1" dirty="0"/>
          </a:p>
        </p:txBody>
      </p:sp>
      <p:sp>
        <p:nvSpPr>
          <p:cNvPr id="124" name="TextBox 123"/>
          <p:cNvSpPr txBox="1"/>
          <p:nvPr/>
        </p:nvSpPr>
        <p:spPr>
          <a:xfrm>
            <a:off x="4024305" y="3557756"/>
            <a:ext cx="4308534" cy="1569660"/>
          </a:xfrm>
          <a:prstGeom prst="rect">
            <a:avLst/>
          </a:prstGeom>
          <a:noFill/>
        </p:spPr>
        <p:txBody>
          <a:bodyPr wrap="square" rtlCol="0">
            <a:spAutoFit/>
          </a:bodyPr>
          <a:lstStyle/>
          <a:p>
            <a:r>
              <a:rPr lang="en-US" altLang="zh-CN" sz="2400" b="1" dirty="0" smtClean="0"/>
              <a:t>n</a:t>
            </a:r>
            <a:r>
              <a:rPr lang="zh-CN" altLang="en-US" sz="2400" b="1" dirty="0" smtClean="0"/>
              <a:t>个结点的判定树的深度为</a:t>
            </a:r>
            <a:endParaRPr lang="en-US" altLang="zh-CN" sz="2400" b="1" dirty="0" smtClean="0"/>
          </a:p>
          <a:p>
            <a:endParaRPr lang="en-US" altLang="zh-CN" sz="2400" dirty="0" smtClean="0"/>
          </a:p>
          <a:p>
            <a:endParaRPr lang="en-US" altLang="zh-CN" sz="2400" dirty="0" smtClean="0"/>
          </a:p>
          <a:p>
            <a:pPr algn="l"/>
            <a:r>
              <a:rPr lang="zh-CN" altLang="en-US" sz="2400" b="1" dirty="0" smtClean="0"/>
              <a:t>        （利用</a:t>
            </a:r>
            <a:r>
              <a:rPr lang="en-US" altLang="zh-CN" sz="2400" b="1" dirty="0" smtClean="0"/>
              <a:t>P124 </a:t>
            </a:r>
            <a:r>
              <a:rPr lang="zh-CN" altLang="en-US" sz="2400" b="1" dirty="0" smtClean="0"/>
              <a:t>性质</a:t>
            </a:r>
            <a:r>
              <a:rPr lang="en-US" altLang="zh-CN" sz="2400" b="1" dirty="0" smtClean="0"/>
              <a:t>4</a:t>
            </a:r>
            <a:r>
              <a:rPr lang="zh-CN" altLang="en-US" sz="2400" b="1" dirty="0" smtClean="0"/>
              <a:t>）</a:t>
            </a:r>
            <a:endParaRPr lang="zh-CN" altLang="en-US" sz="2400" b="1" dirty="0"/>
          </a:p>
        </p:txBody>
      </p:sp>
      <p:graphicFrame>
        <p:nvGraphicFramePr>
          <p:cNvPr id="125" name="对象 124"/>
          <p:cNvGraphicFramePr>
            <a:graphicFrameLocks noChangeAspect="1"/>
          </p:cNvGraphicFramePr>
          <p:nvPr/>
        </p:nvGraphicFramePr>
        <p:xfrm>
          <a:off x="5647307" y="4105451"/>
          <a:ext cx="1298038" cy="455452"/>
        </p:xfrm>
        <a:graphic>
          <a:graphicData uri="http://schemas.openxmlformats.org/presentationml/2006/ole">
            <mc:AlternateContent xmlns:mc="http://schemas.openxmlformats.org/markup-compatibility/2006">
              <mc:Choice xmlns:v="urn:schemas-microsoft-com:vml" Requires="v">
                <p:oleObj spid="_x0000_s381975" name="Equation" r:id="rId3" imgW="723257" imgH="253939" progId="Equation.DSMT4">
                  <p:embed/>
                </p:oleObj>
              </mc:Choice>
              <mc:Fallback>
                <p:oleObj name="Equation" r:id="rId3" imgW="723257" imgH="253939"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7307" y="4105451"/>
                        <a:ext cx="1298038" cy="45545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6" name="矩形 125"/>
          <p:cNvSpPr/>
          <p:nvPr/>
        </p:nvSpPr>
        <p:spPr>
          <a:xfrm>
            <a:off x="446031" y="215856"/>
            <a:ext cx="8251938" cy="2433230"/>
          </a:xfrm>
          <a:prstGeom prst="rect">
            <a:avLst/>
          </a:prstGeom>
        </p:spPr>
        <p:txBody>
          <a:bodyPr wrap="square">
            <a:spAutoFit/>
          </a:bodyPr>
          <a:lstStyle/>
          <a:p>
            <a:pPr marL="0" lvl="1" algn="l">
              <a:lnSpc>
                <a:spcPct val="110000"/>
              </a:lnSpc>
              <a:spcBef>
                <a:spcPts val="0"/>
              </a:spcBef>
              <a:buClr>
                <a:schemeClr val="accent2"/>
              </a:buClr>
              <a:buSzPct val="80000"/>
              <a:buFont typeface="Wingdings" pitchFamily="2" charset="2"/>
              <a:buNone/>
            </a:pPr>
            <a:r>
              <a:rPr lang="zh-CN" altLang="en-US" sz="2000" b="1" dirty="0" smtClean="0"/>
              <a:t>查找时每经过一次比较，查找范围就缩小一半，该过程可用一棵二叉树表示：</a:t>
            </a:r>
          </a:p>
          <a:p>
            <a:pPr marL="457200" lvl="3" algn="l">
              <a:lnSpc>
                <a:spcPct val="110000"/>
              </a:lnSpc>
              <a:spcBef>
                <a:spcPts val="0"/>
              </a:spcBef>
              <a:buClr>
                <a:schemeClr val="tx1"/>
              </a:buClr>
              <a:buSzPct val="80000"/>
              <a:buFont typeface="Wingdings" pitchFamily="2" charset="2"/>
              <a:buChar char="l"/>
            </a:pPr>
            <a:r>
              <a:rPr lang="zh-CN" altLang="en-US" sz="2000" b="1" dirty="0" smtClean="0">
                <a:solidFill>
                  <a:schemeClr val="hlink"/>
                </a:solidFill>
              </a:rPr>
              <a:t> </a:t>
            </a:r>
            <a:r>
              <a:rPr lang="zh-CN" altLang="en-US" sz="2000" b="1" dirty="0" smtClean="0"/>
              <a:t>根结点就是第一次进行比较的中间位置的记录；</a:t>
            </a:r>
          </a:p>
          <a:p>
            <a:pPr marL="457200" lvl="3" algn="l">
              <a:lnSpc>
                <a:spcPct val="110000"/>
              </a:lnSpc>
              <a:spcBef>
                <a:spcPts val="0"/>
              </a:spcBef>
              <a:buClr>
                <a:schemeClr val="tx1"/>
              </a:buClr>
              <a:buSzPct val="80000"/>
              <a:buFont typeface="Wingdings" pitchFamily="2" charset="2"/>
              <a:buChar char="l"/>
            </a:pPr>
            <a:r>
              <a:rPr lang="zh-CN" altLang="en-US" sz="2000" b="1" dirty="0" smtClean="0"/>
              <a:t> 排在中间位置前面的作为左子树的结点；</a:t>
            </a:r>
          </a:p>
          <a:p>
            <a:pPr marL="457200" lvl="3" algn="l">
              <a:lnSpc>
                <a:spcPct val="110000"/>
              </a:lnSpc>
              <a:spcBef>
                <a:spcPts val="0"/>
              </a:spcBef>
              <a:buClr>
                <a:schemeClr val="tx1"/>
              </a:buClr>
              <a:buSzPct val="80000"/>
              <a:buFont typeface="Wingdings" pitchFamily="2" charset="2"/>
              <a:buChar char="l"/>
            </a:pPr>
            <a:r>
              <a:rPr lang="zh-CN" altLang="en-US" sz="2000" b="1" dirty="0" smtClean="0"/>
              <a:t> 排在中间位置后面的作为右子树的结点； </a:t>
            </a:r>
          </a:p>
          <a:p>
            <a:pPr algn="l">
              <a:lnSpc>
                <a:spcPct val="110000"/>
              </a:lnSpc>
              <a:spcBef>
                <a:spcPts val="0"/>
              </a:spcBef>
              <a:buClr>
                <a:schemeClr val="accent2"/>
              </a:buClr>
              <a:buSzPct val="80000"/>
              <a:buFont typeface="Wingdings" pitchFamily="2" charset="2"/>
              <a:buNone/>
            </a:pPr>
            <a:r>
              <a:rPr lang="zh-CN" altLang="en-US" sz="2000" b="1" dirty="0" smtClean="0"/>
              <a:t>     对各子树来说都是相同的。这样所得到的二叉树称为判定树</a:t>
            </a:r>
            <a:r>
              <a:rPr lang="en-US" altLang="zh-CN" sz="2000" b="1" dirty="0" smtClean="0"/>
              <a:t>(Decision Tree)</a:t>
            </a:r>
            <a:r>
              <a:rPr lang="zh-CN" altLang="en-US" sz="2000" b="1" dirty="0" smtClean="0"/>
              <a:t>。</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14</a:t>
            </a:fld>
            <a:endParaRPr lang="en-US" altLang="zh-CN"/>
          </a:p>
        </p:txBody>
      </p:sp>
      <p:sp>
        <p:nvSpPr>
          <p:cNvPr id="5" name="Rectangle 2"/>
          <p:cNvSpPr>
            <a:spLocks noChangeArrowheads="1"/>
          </p:cNvSpPr>
          <p:nvPr/>
        </p:nvSpPr>
        <p:spPr bwMode="auto">
          <a:xfrm>
            <a:off x="152400" y="152400"/>
            <a:ext cx="8839200" cy="2035158"/>
          </a:xfrm>
          <a:prstGeom prst="rect">
            <a:avLst/>
          </a:prstGeom>
          <a:noFill/>
          <a:ln w="9525">
            <a:noFill/>
            <a:miter lim="800000"/>
            <a:headEnd/>
            <a:tailEnd/>
          </a:ln>
        </p:spPr>
        <p:txBody>
          <a:bodyPr/>
          <a:lstStyle/>
          <a:p>
            <a:pPr marL="36000" lvl="1" algn="just">
              <a:lnSpc>
                <a:spcPct val="110000"/>
              </a:lnSpc>
              <a:spcBef>
                <a:spcPts val="0"/>
              </a:spcBef>
              <a:buClr>
                <a:schemeClr val="accent2"/>
              </a:buClr>
              <a:buSzPct val="80000"/>
              <a:buFont typeface="Wingdings" pitchFamily="2" charset="2"/>
              <a:buNone/>
            </a:pPr>
            <a:r>
              <a:rPr lang="zh-CN" altLang="en-US" sz="2800" b="1" dirty="0" smtClean="0">
                <a:latin typeface="Times New Roman" pitchFamily="18" charset="0"/>
                <a:cs typeface="Times New Roman" pitchFamily="18" charset="0"/>
              </a:rPr>
              <a:t>假定有序表的长度</a:t>
            </a:r>
            <a:r>
              <a:rPr lang="en-US" altLang="zh-CN" sz="2800" b="1" dirty="0" smtClean="0">
                <a:latin typeface="Times New Roman" pitchFamily="18" charset="0"/>
                <a:cs typeface="Times New Roman" pitchFamily="18" charset="0"/>
              </a:rPr>
              <a:t>n=2</a:t>
            </a:r>
            <a:r>
              <a:rPr lang="en-US" altLang="zh-CN" sz="2800" b="1" baseline="30000" dirty="0" smtClean="0">
                <a:latin typeface="Times New Roman" pitchFamily="18" charset="0"/>
                <a:cs typeface="Times New Roman" pitchFamily="18" charset="0"/>
              </a:rPr>
              <a:t>h</a:t>
            </a:r>
            <a:r>
              <a:rPr lang="en-US" altLang="zh-CN" sz="2800" b="1" dirty="0" smtClean="0">
                <a:latin typeface="Times New Roman" pitchFamily="18" charset="0"/>
                <a:cs typeface="Times New Roman" pitchFamily="18" charset="0"/>
              </a:rPr>
              <a:t>-1(</a:t>
            </a:r>
            <a:r>
              <a:rPr lang="zh-CN" altLang="en-US" sz="2800" b="1" dirty="0" smtClean="0">
                <a:latin typeface="Times New Roman" pitchFamily="18" charset="0"/>
                <a:cs typeface="Times New Roman" pitchFamily="18" charset="0"/>
              </a:rPr>
              <a:t>反之，</a:t>
            </a:r>
            <a:r>
              <a:rPr lang="en-US" altLang="zh-CN" sz="2800" b="1" dirty="0" smtClean="0">
                <a:latin typeface="Times New Roman" pitchFamily="18" charset="0"/>
                <a:cs typeface="Times New Roman" pitchFamily="18" charset="0"/>
              </a:rPr>
              <a:t>h=log</a:t>
            </a:r>
            <a:r>
              <a:rPr lang="en-US" altLang="zh-CN" sz="2800" b="1" baseline="-25000" dirty="0" smtClean="0">
                <a:latin typeface="Times New Roman" pitchFamily="18" charset="0"/>
                <a:cs typeface="Times New Roman" pitchFamily="18" charset="0"/>
              </a:rPr>
              <a:t>2</a:t>
            </a:r>
            <a:r>
              <a:rPr lang="en-US" altLang="zh-CN" sz="2800" b="1" dirty="0" smtClean="0">
                <a:latin typeface="Times New Roman" pitchFamily="18" charset="0"/>
                <a:cs typeface="Times New Roman" pitchFamily="18" charset="0"/>
              </a:rPr>
              <a:t>(n+1))</a:t>
            </a:r>
            <a:r>
              <a:rPr lang="zh-CN" altLang="en-US" sz="2800" b="1" dirty="0" smtClean="0">
                <a:latin typeface="Times New Roman" pitchFamily="18" charset="0"/>
                <a:cs typeface="Times New Roman" pitchFamily="18" charset="0"/>
              </a:rPr>
              <a:t>由</a:t>
            </a:r>
            <a:r>
              <a:rPr lang="zh-CN" altLang="en-US" sz="2800" b="1" dirty="0">
                <a:latin typeface="Times New Roman" pitchFamily="18" charset="0"/>
                <a:cs typeface="Times New Roman" pitchFamily="18" charset="0"/>
                <a:sym typeface="Symbol" pitchFamily="18" charset="2"/>
              </a:rPr>
              <a:t>满</a:t>
            </a:r>
            <a:r>
              <a:rPr lang="zh-CN" altLang="en-US" sz="2800" b="1" dirty="0">
                <a:latin typeface="Times New Roman" pitchFamily="18" charset="0"/>
                <a:cs typeface="Times New Roman" pitchFamily="18" charset="0"/>
              </a:rPr>
              <a:t>二叉树性质知，第</a:t>
            </a:r>
            <a:r>
              <a:rPr lang="en-US" altLang="zh-CN" sz="2800" b="1" dirty="0" err="1" smtClean="0">
                <a:latin typeface="Times New Roman" pitchFamily="18" charset="0"/>
                <a:cs typeface="Times New Roman" pitchFamily="18" charset="0"/>
              </a:rPr>
              <a:t>i</a:t>
            </a:r>
            <a:r>
              <a:rPr lang="zh-CN" altLang="en-US" sz="2800" b="1" dirty="0" smtClean="0">
                <a:latin typeface="Times New Roman" pitchFamily="18" charset="0"/>
                <a:cs typeface="Times New Roman" pitchFamily="18" charset="0"/>
              </a:rPr>
              <a:t>层</a:t>
            </a:r>
            <a:r>
              <a:rPr lang="zh-CN" altLang="en-US" sz="2800" b="1" dirty="0">
                <a:latin typeface="Times New Roman" pitchFamily="18" charset="0"/>
                <a:cs typeface="Times New Roman" pitchFamily="18" charset="0"/>
              </a:rPr>
              <a:t>上的结点数为</a:t>
            </a:r>
            <a:r>
              <a:rPr lang="en-US" altLang="zh-CN" sz="2800" b="1" dirty="0" smtClean="0">
                <a:latin typeface="Times New Roman" pitchFamily="18" charset="0"/>
                <a:cs typeface="Times New Roman" pitchFamily="18" charset="0"/>
              </a:rPr>
              <a:t>2</a:t>
            </a:r>
            <a:r>
              <a:rPr lang="en-US" altLang="zh-CN" sz="2800" b="1" baseline="30000" dirty="0" smtClean="0">
                <a:latin typeface="Times New Roman" pitchFamily="18" charset="0"/>
                <a:cs typeface="Times New Roman" pitchFamily="18" charset="0"/>
              </a:rPr>
              <a:t>i-1</a:t>
            </a:r>
            <a:r>
              <a:rPr lang="en-US" altLang="zh-CN" sz="2800" b="1" dirty="0" smtClean="0">
                <a:latin typeface="Times New Roman" pitchFamily="18" charset="0"/>
                <a:cs typeface="Times New Roman" pitchFamily="18" charset="0"/>
              </a:rPr>
              <a:t>(</a:t>
            </a:r>
            <a:r>
              <a:rPr lang="en-US" altLang="zh-CN" sz="2800" b="1" dirty="0" err="1" smtClean="0">
                <a:latin typeface="Times New Roman" pitchFamily="18" charset="0"/>
                <a:cs typeface="Times New Roman" pitchFamily="18" charset="0"/>
              </a:rPr>
              <a:t>i</a:t>
            </a:r>
            <a:r>
              <a:rPr lang="en-US" altLang="zh-CN" sz="2800" b="1" dirty="0" smtClean="0">
                <a:latin typeface="Times New Roman" pitchFamily="18" charset="0"/>
                <a:cs typeface="Times New Roman" pitchFamily="18" charset="0"/>
              </a:rPr>
              <a:t> ≤ h</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，设表中每个记录的查找概率相等，即</a:t>
            </a:r>
            <a:r>
              <a:rPr lang="en-US" altLang="zh-CN" sz="2800" b="1" dirty="0">
                <a:latin typeface="Times New Roman" pitchFamily="18" charset="0"/>
                <a:cs typeface="Times New Roman" pitchFamily="18" charset="0"/>
              </a:rPr>
              <a:t>P</a:t>
            </a:r>
            <a:r>
              <a:rPr lang="en-US" altLang="zh-CN" sz="2800" b="1" baseline="-18000" dirty="0">
                <a:latin typeface="Times New Roman" pitchFamily="18" charset="0"/>
                <a:cs typeface="Times New Roman" pitchFamily="18" charset="0"/>
              </a:rPr>
              <a:t>i</a:t>
            </a:r>
            <a:r>
              <a:rPr lang="en-US" altLang="zh-CN" sz="2800" b="1" dirty="0">
                <a:latin typeface="Times New Roman" pitchFamily="18" charset="0"/>
                <a:cs typeface="Times New Roman" pitchFamily="18" charset="0"/>
              </a:rPr>
              <a:t>=1/n</a:t>
            </a:r>
            <a:r>
              <a:rPr lang="zh-CN" altLang="en-US" sz="2800" b="1" dirty="0">
                <a:latin typeface="Times New Roman" pitchFamily="18" charset="0"/>
                <a:cs typeface="Times New Roman" pitchFamily="18" charset="0"/>
              </a:rPr>
              <a:t>，查找成功时的</a:t>
            </a:r>
            <a:r>
              <a:rPr lang="zh-CN" altLang="en-US" sz="2800" b="1" dirty="0">
                <a:solidFill>
                  <a:srgbClr val="FFFF00"/>
                </a:solidFill>
                <a:latin typeface="Times New Roman" pitchFamily="18" charset="0"/>
                <a:cs typeface="Times New Roman" pitchFamily="18" charset="0"/>
              </a:rPr>
              <a:t>平均查找长度</a:t>
            </a:r>
            <a:r>
              <a:rPr lang="en-US" altLang="zh-CN" sz="2800" b="1" dirty="0">
                <a:latin typeface="Times New Roman" pitchFamily="18" charset="0"/>
                <a:cs typeface="Times New Roman" pitchFamily="18" charset="0"/>
              </a:rPr>
              <a:t>ASL</a:t>
            </a:r>
            <a:r>
              <a:rPr lang="zh-CN" altLang="en-US" sz="2800" b="1" dirty="0">
                <a:latin typeface="Times New Roman" pitchFamily="18" charset="0"/>
                <a:cs typeface="Times New Roman" pitchFamily="18" charset="0"/>
              </a:rPr>
              <a:t>：</a:t>
            </a:r>
          </a:p>
        </p:txBody>
      </p:sp>
      <p:grpSp>
        <p:nvGrpSpPr>
          <p:cNvPr id="6" name="Group 3"/>
          <p:cNvGrpSpPr>
            <a:grpSpLocks/>
          </p:cNvGrpSpPr>
          <p:nvPr/>
        </p:nvGrpSpPr>
        <p:grpSpPr bwMode="auto">
          <a:xfrm>
            <a:off x="914400" y="2078023"/>
            <a:ext cx="6583363" cy="949326"/>
            <a:chOff x="576" y="2640"/>
            <a:chExt cx="4147" cy="598"/>
          </a:xfrm>
        </p:grpSpPr>
        <p:grpSp>
          <p:nvGrpSpPr>
            <p:cNvPr id="7" name="Group 4"/>
            <p:cNvGrpSpPr>
              <a:grpSpLocks/>
            </p:cNvGrpSpPr>
            <p:nvPr/>
          </p:nvGrpSpPr>
          <p:grpSpPr bwMode="auto">
            <a:xfrm>
              <a:off x="576" y="2640"/>
              <a:ext cx="1584" cy="575"/>
              <a:chOff x="576" y="2640"/>
              <a:chExt cx="1584" cy="575"/>
            </a:xfrm>
          </p:grpSpPr>
          <p:sp>
            <p:nvSpPr>
              <p:cNvPr id="23" name="Rectangle 5"/>
              <p:cNvSpPr>
                <a:spLocks noChangeArrowheads="1"/>
              </p:cNvSpPr>
              <p:nvPr/>
            </p:nvSpPr>
            <p:spPr bwMode="auto">
              <a:xfrm>
                <a:off x="576" y="2744"/>
                <a:ext cx="1584" cy="336"/>
              </a:xfrm>
              <a:prstGeom prst="rect">
                <a:avLst/>
              </a:prstGeom>
              <a:noFill/>
              <a:ln w="9525">
                <a:noFill/>
                <a:miter lim="800000"/>
                <a:headEnd/>
                <a:tailEnd/>
              </a:ln>
            </p:spPr>
            <p:txBody>
              <a:bodyPr wrap="none" anchor="ctr"/>
              <a:lstStyle/>
              <a:p>
                <a:r>
                  <a:rPr lang="en-US" altLang="zh-CN" sz="2800" b="1" dirty="0">
                    <a:latin typeface="Times New Roman" pitchFamily="18" charset="0"/>
                    <a:cs typeface="Times New Roman" pitchFamily="18" charset="0"/>
                  </a:rPr>
                  <a:t>ASL=∑ </a:t>
                </a:r>
                <a:r>
                  <a:rPr lang="en-US" altLang="zh-CN" sz="2800" b="1" dirty="0" err="1" smtClean="0">
                    <a:latin typeface="Times New Roman" pitchFamily="18" charset="0"/>
                    <a:cs typeface="Times New Roman" pitchFamily="18" charset="0"/>
                  </a:rPr>
                  <a:t>P</a:t>
                </a:r>
                <a:r>
                  <a:rPr lang="en-US" altLang="zh-CN" sz="2800" b="1" baseline="-18000" dirty="0" err="1" smtClean="0">
                    <a:latin typeface="Times New Roman" pitchFamily="18" charset="0"/>
                    <a:cs typeface="Times New Roman" pitchFamily="18" charset="0"/>
                  </a:rPr>
                  <a:t>i</a:t>
                </a:r>
                <a:r>
                  <a:rPr lang="en-US" altLang="zh-CN" sz="2800" b="1" dirty="0" err="1" smtClean="0">
                    <a:latin typeface="Times New Roman" pitchFamily="18" charset="0"/>
                    <a:cs typeface="Times New Roman" pitchFamily="18" charset="0"/>
                  </a:rPr>
                  <a:t>C</a:t>
                </a:r>
                <a:r>
                  <a:rPr lang="en-US" altLang="zh-CN" sz="2800" b="1" baseline="-18000" dirty="0" err="1" smtClean="0">
                    <a:latin typeface="Times New Roman" pitchFamily="18" charset="0"/>
                    <a:cs typeface="Times New Roman" pitchFamily="18" charset="0"/>
                  </a:rPr>
                  <a:t>i</a:t>
                </a:r>
                <a:r>
                  <a:rPr lang="en-US" altLang="zh-CN" sz="2800" b="1" dirty="0">
                    <a:latin typeface="Times New Roman" pitchFamily="18" charset="0"/>
                    <a:cs typeface="Times New Roman" pitchFamily="18" charset="0"/>
                  </a:rPr>
                  <a:t>=</a:t>
                </a:r>
              </a:p>
            </p:txBody>
          </p:sp>
          <p:sp>
            <p:nvSpPr>
              <p:cNvPr id="24" name="Rectangle 6"/>
              <p:cNvSpPr>
                <a:spLocks noChangeArrowheads="1"/>
              </p:cNvSpPr>
              <p:nvPr/>
            </p:nvSpPr>
            <p:spPr bwMode="auto">
              <a:xfrm>
                <a:off x="1132" y="3011"/>
                <a:ext cx="363" cy="204"/>
              </a:xfrm>
              <a:prstGeom prst="rect">
                <a:avLst/>
              </a:prstGeom>
              <a:noFill/>
              <a:ln w="9525">
                <a:noFill/>
                <a:miter lim="800000"/>
                <a:headEnd/>
                <a:tailEnd/>
              </a:ln>
            </p:spPr>
            <p:txBody>
              <a:bodyPr wrap="none" anchor="ctr"/>
              <a:lstStyle/>
              <a:p>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=1</a:t>
                </a:r>
              </a:p>
            </p:txBody>
          </p:sp>
          <p:sp>
            <p:nvSpPr>
              <p:cNvPr id="25" name="Rectangle 7"/>
              <p:cNvSpPr>
                <a:spLocks noChangeArrowheads="1"/>
              </p:cNvSpPr>
              <p:nvPr/>
            </p:nvSpPr>
            <p:spPr bwMode="auto">
              <a:xfrm>
                <a:off x="1216" y="2640"/>
                <a:ext cx="182" cy="204"/>
              </a:xfrm>
              <a:prstGeom prst="rect">
                <a:avLst/>
              </a:prstGeom>
              <a:noFill/>
              <a:ln w="9525">
                <a:noFill/>
                <a:miter lim="800000"/>
                <a:headEnd/>
                <a:tailEnd/>
              </a:ln>
            </p:spPr>
            <p:txBody>
              <a:bodyPr wrap="none" anchor="ctr"/>
              <a:lstStyle/>
              <a:p>
                <a:r>
                  <a:rPr lang="en-US" altLang="zh-CN">
                    <a:latin typeface="Times New Roman" pitchFamily="18" charset="0"/>
                    <a:cs typeface="Times New Roman" pitchFamily="18" charset="0"/>
                  </a:rPr>
                  <a:t>n</a:t>
                </a:r>
              </a:p>
            </p:txBody>
          </p:sp>
        </p:grpSp>
        <p:grpSp>
          <p:nvGrpSpPr>
            <p:cNvPr id="8" name="Group 8"/>
            <p:cNvGrpSpPr>
              <a:grpSpLocks/>
            </p:cNvGrpSpPr>
            <p:nvPr/>
          </p:nvGrpSpPr>
          <p:grpSpPr bwMode="auto">
            <a:xfrm>
              <a:off x="2096" y="2664"/>
              <a:ext cx="1199" cy="574"/>
              <a:chOff x="1072" y="3148"/>
              <a:chExt cx="1199" cy="574"/>
            </a:xfrm>
          </p:grpSpPr>
          <p:sp>
            <p:nvSpPr>
              <p:cNvPr id="15" name="Rectangle 9"/>
              <p:cNvSpPr>
                <a:spLocks noChangeArrowheads="1"/>
              </p:cNvSpPr>
              <p:nvPr/>
            </p:nvSpPr>
            <p:spPr bwMode="auto">
              <a:xfrm>
                <a:off x="1296" y="3252"/>
                <a:ext cx="975" cy="336"/>
              </a:xfrm>
              <a:prstGeom prst="rect">
                <a:avLst/>
              </a:prstGeom>
              <a:noFill/>
              <a:ln w="9525">
                <a:noFill/>
                <a:miter lim="800000"/>
                <a:headEnd/>
                <a:tailEnd/>
              </a:ln>
            </p:spPr>
            <p:txBody>
              <a:bodyPr wrap="none" anchor="ctr"/>
              <a:lstStyle/>
              <a:p>
                <a:r>
                  <a:rPr lang="zh-CN" altLang="en-US" sz="2800" b="1" dirty="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rPr>
                  <a:t>j∙</a:t>
                </a:r>
                <a:r>
                  <a:rPr lang="en-US" altLang="zh-CN" sz="2800" b="1" dirty="0" smtClean="0">
                    <a:latin typeface="Times New Roman" pitchFamily="18" charset="0"/>
                    <a:cs typeface="Times New Roman" pitchFamily="18" charset="0"/>
                    <a:sym typeface="Symbol" pitchFamily="18" charset="2"/>
                  </a:rPr>
                  <a:t>2</a:t>
                </a:r>
                <a:r>
                  <a:rPr lang="en-US" altLang="zh-CN" sz="2800" b="1" baseline="30000" dirty="0" smtClean="0">
                    <a:latin typeface="Times New Roman" pitchFamily="18" charset="0"/>
                    <a:cs typeface="Times New Roman" pitchFamily="18" charset="0"/>
                    <a:sym typeface="Symbol" pitchFamily="18" charset="2"/>
                  </a:rPr>
                  <a:t>j-1</a:t>
                </a:r>
                <a:r>
                  <a:rPr lang="en-US" altLang="zh-CN" sz="2800" b="1" dirty="0">
                    <a:latin typeface="Times New Roman" pitchFamily="18" charset="0"/>
                    <a:cs typeface="Times New Roman" pitchFamily="18" charset="0"/>
                  </a:rPr>
                  <a:t>=</a:t>
                </a:r>
              </a:p>
            </p:txBody>
          </p:sp>
          <p:sp>
            <p:nvSpPr>
              <p:cNvPr id="16" name="Rectangle 10"/>
              <p:cNvSpPr>
                <a:spLocks noChangeArrowheads="1"/>
              </p:cNvSpPr>
              <p:nvPr/>
            </p:nvSpPr>
            <p:spPr bwMode="auto">
              <a:xfrm>
                <a:off x="1263" y="3518"/>
                <a:ext cx="363" cy="204"/>
              </a:xfrm>
              <a:prstGeom prst="rect">
                <a:avLst/>
              </a:prstGeom>
              <a:noFill/>
              <a:ln w="9525">
                <a:noFill/>
                <a:miter lim="800000"/>
                <a:headEnd/>
                <a:tailEnd/>
              </a:ln>
            </p:spPr>
            <p:txBody>
              <a:bodyPr wrap="none" anchor="ctr"/>
              <a:lstStyle/>
              <a:p>
                <a:r>
                  <a:rPr lang="en-US" altLang="zh-CN" dirty="0">
                    <a:latin typeface="Times New Roman" pitchFamily="18" charset="0"/>
                    <a:cs typeface="Times New Roman" pitchFamily="18" charset="0"/>
                  </a:rPr>
                  <a:t>j=1</a:t>
                </a:r>
              </a:p>
            </p:txBody>
          </p:sp>
          <p:sp>
            <p:nvSpPr>
              <p:cNvPr id="17" name="Rectangle 11"/>
              <p:cNvSpPr>
                <a:spLocks noChangeArrowheads="1"/>
              </p:cNvSpPr>
              <p:nvPr/>
            </p:nvSpPr>
            <p:spPr bwMode="auto">
              <a:xfrm>
                <a:off x="1360" y="3148"/>
                <a:ext cx="182" cy="204"/>
              </a:xfrm>
              <a:prstGeom prst="rect">
                <a:avLst/>
              </a:prstGeom>
              <a:noFill/>
              <a:ln w="9525">
                <a:noFill/>
                <a:miter lim="800000"/>
                <a:headEnd/>
                <a:tailEnd/>
              </a:ln>
            </p:spPr>
            <p:txBody>
              <a:bodyPr wrap="none" anchor="ctr"/>
              <a:lstStyle/>
              <a:p>
                <a:r>
                  <a:rPr lang="en-US" altLang="zh-CN" dirty="0">
                    <a:latin typeface="Times New Roman" pitchFamily="18" charset="0"/>
                    <a:cs typeface="Times New Roman" pitchFamily="18" charset="0"/>
                  </a:rPr>
                  <a:t>h</a:t>
                </a:r>
              </a:p>
            </p:txBody>
          </p:sp>
          <p:grpSp>
            <p:nvGrpSpPr>
              <p:cNvPr id="18" name="Group 12"/>
              <p:cNvGrpSpPr>
                <a:grpSpLocks/>
              </p:cNvGrpSpPr>
              <p:nvPr/>
            </p:nvGrpSpPr>
            <p:grpSpPr bwMode="auto">
              <a:xfrm>
                <a:off x="1072" y="3193"/>
                <a:ext cx="255" cy="388"/>
                <a:chOff x="2504" y="3145"/>
                <a:chExt cx="255" cy="388"/>
              </a:xfrm>
            </p:grpSpPr>
            <p:sp>
              <p:nvSpPr>
                <p:cNvPr id="19" name="Rectangle 13"/>
                <p:cNvSpPr>
                  <a:spLocks noChangeArrowheads="1"/>
                </p:cNvSpPr>
                <p:nvPr/>
              </p:nvSpPr>
              <p:spPr bwMode="auto">
                <a:xfrm>
                  <a:off x="2544" y="3329"/>
                  <a:ext cx="182" cy="204"/>
                </a:xfrm>
                <a:prstGeom prst="rect">
                  <a:avLst/>
                </a:prstGeom>
                <a:noFill/>
                <a:ln w="9525">
                  <a:noFill/>
                  <a:miter lim="800000"/>
                  <a:headEnd/>
                  <a:tailEnd/>
                </a:ln>
              </p:spPr>
              <p:txBody>
                <a:bodyPr wrap="none" anchor="ctr"/>
                <a:lstStyle/>
                <a:p>
                  <a:r>
                    <a:rPr lang="en-US" altLang="zh-CN" sz="2800" dirty="0">
                      <a:latin typeface="Times New Roman" pitchFamily="18" charset="0"/>
                      <a:cs typeface="Times New Roman" pitchFamily="18" charset="0"/>
                    </a:rPr>
                    <a:t>n</a:t>
                  </a:r>
                </a:p>
              </p:txBody>
            </p:sp>
            <p:grpSp>
              <p:nvGrpSpPr>
                <p:cNvPr id="20" name="Group 14"/>
                <p:cNvGrpSpPr>
                  <a:grpSpLocks/>
                </p:cNvGrpSpPr>
                <p:nvPr/>
              </p:nvGrpSpPr>
              <p:grpSpPr bwMode="auto">
                <a:xfrm>
                  <a:off x="2504" y="3145"/>
                  <a:ext cx="255" cy="334"/>
                  <a:chOff x="2504" y="3145"/>
                  <a:chExt cx="255" cy="334"/>
                </a:xfrm>
              </p:grpSpPr>
              <p:sp>
                <p:nvSpPr>
                  <p:cNvPr id="21" name="Rectangle 15"/>
                  <p:cNvSpPr>
                    <a:spLocks noChangeArrowheads="1"/>
                  </p:cNvSpPr>
                  <p:nvPr/>
                </p:nvSpPr>
                <p:spPr bwMode="auto">
                  <a:xfrm>
                    <a:off x="2504" y="3214"/>
                    <a:ext cx="255" cy="265"/>
                  </a:xfrm>
                  <a:prstGeom prst="rect">
                    <a:avLst/>
                  </a:prstGeom>
                  <a:noFill/>
                  <a:ln w="9525">
                    <a:noFill/>
                    <a:miter lim="800000"/>
                    <a:headEnd/>
                    <a:tailEnd/>
                  </a:ln>
                </p:spPr>
                <p:txBody>
                  <a:bodyPr wrap="none" anchor="ctr"/>
                  <a:lstStyle/>
                  <a:p>
                    <a:r>
                      <a:rPr lang="en-US" altLang="zh-CN" dirty="0">
                        <a:latin typeface="Times New Roman" pitchFamily="18" charset="0"/>
                        <a:cs typeface="Times New Roman" pitchFamily="18" charset="0"/>
                      </a:rPr>
                      <a:t>―</a:t>
                    </a:r>
                  </a:p>
                </p:txBody>
              </p:sp>
              <p:sp>
                <p:nvSpPr>
                  <p:cNvPr id="22" name="Rectangle 16"/>
                  <p:cNvSpPr>
                    <a:spLocks noChangeArrowheads="1"/>
                  </p:cNvSpPr>
                  <p:nvPr/>
                </p:nvSpPr>
                <p:spPr bwMode="auto">
                  <a:xfrm>
                    <a:off x="2544" y="3145"/>
                    <a:ext cx="182" cy="204"/>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1</a:t>
                    </a:r>
                  </a:p>
                </p:txBody>
              </p:sp>
            </p:grpSp>
          </p:grpSp>
        </p:grpSp>
        <p:grpSp>
          <p:nvGrpSpPr>
            <p:cNvPr id="9" name="Group 17"/>
            <p:cNvGrpSpPr>
              <a:grpSpLocks/>
            </p:cNvGrpSpPr>
            <p:nvPr/>
          </p:nvGrpSpPr>
          <p:grpSpPr bwMode="auto">
            <a:xfrm>
              <a:off x="3312" y="2736"/>
              <a:ext cx="1411" cy="387"/>
              <a:chOff x="3312" y="2736"/>
              <a:chExt cx="1411" cy="387"/>
            </a:xfrm>
          </p:grpSpPr>
          <p:grpSp>
            <p:nvGrpSpPr>
              <p:cNvPr id="10" name="Group 18"/>
              <p:cNvGrpSpPr>
                <a:grpSpLocks/>
              </p:cNvGrpSpPr>
              <p:nvPr/>
            </p:nvGrpSpPr>
            <p:grpSpPr bwMode="auto">
              <a:xfrm>
                <a:off x="3312" y="2736"/>
                <a:ext cx="394" cy="387"/>
                <a:chOff x="2630" y="3024"/>
                <a:chExt cx="394" cy="387"/>
              </a:xfrm>
            </p:grpSpPr>
            <p:sp>
              <p:nvSpPr>
                <p:cNvPr id="12" name="Rectangle 19"/>
                <p:cNvSpPr>
                  <a:spLocks noChangeArrowheads="1"/>
                </p:cNvSpPr>
                <p:nvPr/>
              </p:nvSpPr>
              <p:spPr bwMode="auto">
                <a:xfrm>
                  <a:off x="2718" y="3207"/>
                  <a:ext cx="202" cy="204"/>
                </a:xfrm>
                <a:prstGeom prst="rect">
                  <a:avLst/>
                </a:prstGeom>
                <a:noFill/>
                <a:ln w="9525">
                  <a:noFill/>
                  <a:miter lim="800000"/>
                  <a:headEnd/>
                  <a:tailEnd/>
                </a:ln>
              </p:spPr>
              <p:txBody>
                <a:bodyPr wrap="none" anchor="ctr"/>
                <a:lstStyle/>
                <a:p>
                  <a:r>
                    <a:rPr lang="en-US" altLang="zh-CN" sz="2800" dirty="0">
                      <a:latin typeface="Times New Roman" pitchFamily="18" charset="0"/>
                      <a:cs typeface="Times New Roman" pitchFamily="18" charset="0"/>
                    </a:rPr>
                    <a:t>n</a:t>
                  </a:r>
                </a:p>
              </p:txBody>
            </p:sp>
            <p:sp>
              <p:nvSpPr>
                <p:cNvPr id="13" name="Rectangle 20"/>
                <p:cNvSpPr>
                  <a:spLocks noChangeArrowheads="1"/>
                </p:cNvSpPr>
                <p:nvPr/>
              </p:nvSpPr>
              <p:spPr bwMode="auto">
                <a:xfrm>
                  <a:off x="2630" y="3024"/>
                  <a:ext cx="394" cy="204"/>
                </a:xfrm>
                <a:prstGeom prst="rect">
                  <a:avLst/>
                </a:prstGeom>
                <a:noFill/>
                <a:ln w="9525">
                  <a:noFill/>
                  <a:miter lim="800000"/>
                  <a:headEnd/>
                  <a:tailEnd/>
                </a:ln>
              </p:spPr>
              <p:txBody>
                <a:bodyPr wrap="none" anchor="ctr"/>
                <a:lstStyle/>
                <a:p>
                  <a:r>
                    <a:rPr lang="en-US" altLang="zh-CN" sz="2400" dirty="0">
                      <a:latin typeface="Times New Roman" pitchFamily="18" charset="0"/>
                      <a:cs typeface="Times New Roman" pitchFamily="18" charset="0"/>
                    </a:rPr>
                    <a:t>n+1</a:t>
                  </a:r>
                </a:p>
              </p:txBody>
            </p:sp>
            <p:sp>
              <p:nvSpPr>
                <p:cNvPr id="14" name="Line 21"/>
                <p:cNvSpPr>
                  <a:spLocks noChangeShapeType="1"/>
                </p:cNvSpPr>
                <p:nvPr/>
              </p:nvSpPr>
              <p:spPr bwMode="auto">
                <a:xfrm>
                  <a:off x="2640" y="3232"/>
                  <a:ext cx="363" cy="0"/>
                </a:xfrm>
                <a:prstGeom prst="line">
                  <a:avLst/>
                </a:prstGeom>
                <a:noFill/>
                <a:ln w="9525">
                  <a:solidFill>
                    <a:schemeClr val="tx1"/>
                  </a:solidFill>
                  <a:miter lim="800000"/>
                  <a:headEnd/>
                  <a:tailEnd/>
                </a:ln>
              </p:spPr>
              <p:txBody>
                <a:bodyPr wrap="none"/>
                <a:lstStyle/>
                <a:p>
                  <a:endParaRPr lang="zh-CN" altLang="en-US">
                    <a:latin typeface="Times New Roman" pitchFamily="18" charset="0"/>
                    <a:cs typeface="Times New Roman" pitchFamily="18" charset="0"/>
                  </a:endParaRPr>
                </a:p>
              </p:txBody>
            </p:sp>
          </p:grpSp>
          <p:sp>
            <p:nvSpPr>
              <p:cNvPr id="11" name="Rectangle 22"/>
              <p:cNvSpPr>
                <a:spLocks noChangeArrowheads="1"/>
              </p:cNvSpPr>
              <p:nvPr/>
            </p:nvSpPr>
            <p:spPr bwMode="auto">
              <a:xfrm>
                <a:off x="3680" y="2816"/>
                <a:ext cx="1043" cy="249"/>
              </a:xfrm>
              <a:prstGeom prst="rect">
                <a:avLst/>
              </a:prstGeom>
              <a:noFill/>
              <a:ln w="9525">
                <a:noFill/>
                <a:miter lim="800000"/>
                <a:headEnd/>
                <a:tailEnd/>
              </a:ln>
            </p:spPr>
            <p:txBody>
              <a:bodyPr wrap="none" anchor="ctr"/>
              <a:lstStyle/>
              <a:p>
                <a:r>
                  <a:rPr lang="zh-CN" altLang="en-US" sz="2800" b="1" dirty="0">
                    <a:latin typeface="Times New Roman" pitchFamily="18" charset="0"/>
                    <a:cs typeface="Times New Roman" pitchFamily="18" charset="0"/>
                  </a:rPr>
                  <a:t>㏒</a:t>
                </a:r>
                <a:r>
                  <a:rPr lang="en-US" altLang="zh-CN" sz="2800" b="1" baseline="-25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(n+1)-1</a:t>
                </a:r>
              </a:p>
            </p:txBody>
          </p:sp>
        </p:grpSp>
      </p:grpSp>
      <p:sp>
        <p:nvSpPr>
          <p:cNvPr id="26" name="Rectangle 23"/>
          <p:cNvSpPr>
            <a:spLocks noChangeArrowheads="1"/>
          </p:cNvSpPr>
          <p:nvPr/>
        </p:nvSpPr>
        <p:spPr bwMode="auto">
          <a:xfrm>
            <a:off x="152400" y="3057507"/>
            <a:ext cx="8839200" cy="528637"/>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smtClean="0">
                <a:latin typeface="Times New Roman" pitchFamily="18" charset="0"/>
                <a:cs typeface="Times New Roman" pitchFamily="18" charset="0"/>
              </a:rPr>
              <a:t>当</a:t>
            </a:r>
            <a:r>
              <a:rPr lang="en-US" altLang="zh-CN" sz="2800" b="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很大 </a:t>
            </a:r>
            <a:r>
              <a:rPr lang="en-US" altLang="zh-CN" sz="2800" b="1" dirty="0">
                <a:latin typeface="Times New Roman" pitchFamily="18" charset="0"/>
                <a:cs typeface="Times New Roman" pitchFamily="18" charset="0"/>
              </a:rPr>
              <a:t>(n&gt;50)</a:t>
            </a:r>
            <a:r>
              <a:rPr lang="zh-CN" altLang="en-US" sz="2800" b="1" dirty="0">
                <a:latin typeface="Times New Roman" pitchFamily="18" charset="0"/>
                <a:cs typeface="Times New Roman" pitchFamily="18" charset="0"/>
              </a:rPr>
              <a:t>时， </a:t>
            </a:r>
            <a:r>
              <a:rPr lang="en-US" altLang="zh-CN" sz="2800" b="1" dirty="0">
                <a:latin typeface="Times New Roman" pitchFamily="18" charset="0"/>
                <a:cs typeface="Times New Roman" pitchFamily="18" charset="0"/>
              </a:rPr>
              <a:t>ASL≈ ㏒</a:t>
            </a:r>
            <a:r>
              <a:rPr lang="en-US" altLang="zh-CN" sz="2800" b="1" baseline="-25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(n+1)-1</a:t>
            </a:r>
            <a:r>
              <a:rPr lang="zh-CN" altLang="en-US" sz="2800" b="1" dirty="0">
                <a:latin typeface="Times New Roman" pitchFamily="18" charset="0"/>
                <a:cs typeface="Times New Roman" pitchFamily="18" charset="0"/>
              </a:rPr>
              <a:t>。</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15</a:t>
            </a:fld>
            <a:endParaRPr lang="en-US" altLang="zh-CN"/>
          </a:p>
        </p:txBody>
      </p:sp>
      <p:sp>
        <p:nvSpPr>
          <p:cNvPr id="5" name="Rectangle 3"/>
          <p:cNvSpPr txBox="1">
            <a:spLocks noChangeArrowheads="1"/>
          </p:cNvSpPr>
          <p:nvPr/>
        </p:nvSpPr>
        <p:spPr>
          <a:xfrm>
            <a:off x="117414" y="873090"/>
            <a:ext cx="8812213" cy="4489450"/>
          </a:xfrm>
          <a:prstGeom prst="rect">
            <a:avLst/>
          </a:prstGeom>
        </p:spPr>
        <p:txBody>
          <a:bodyPr vert="horz">
            <a:normAutofit/>
          </a:bodyPr>
          <a:lstStyle/>
          <a:p>
            <a:pPr marL="0" marR="0" lvl="0" indent="0" algn="l" defTabSz="914400" rtl="0" eaLnBrk="1" fontAlgn="auto" latinLnBrk="0" hangingPunct="1">
              <a:lnSpc>
                <a:spcPct val="110000"/>
              </a:lnSpc>
              <a:spcBef>
                <a:spcPct val="20000"/>
              </a:spcBef>
              <a:spcAft>
                <a:spcPts val="0"/>
              </a:spcAft>
              <a:buClr>
                <a:schemeClr val="accent1"/>
              </a:buClr>
              <a:buSzPct val="80000"/>
              <a:buFont typeface="Wingdings" pitchFamily="2" charset="2"/>
              <a:buNone/>
              <a:tabLst/>
              <a:defRPr/>
            </a:pPr>
            <a:r>
              <a:rPr kumimoji="0" lang="zh-CN" altLang="en-US" sz="3000" b="1" i="0" u="none" strike="noStrike" kern="1200" cap="none" spc="0" normalizeH="0" baseline="0" noProof="0" dirty="0" smtClean="0">
                <a:ln>
                  <a:noFill/>
                </a:ln>
                <a:solidFill>
                  <a:srgbClr val="FFFF00"/>
                </a:solidFill>
                <a:effectLst/>
                <a:uLnTx/>
                <a:uFillTx/>
                <a:latin typeface="+mn-lt"/>
                <a:ea typeface="仿宋_GB2312"/>
              </a:rPr>
              <a:t>分块查找</a:t>
            </a:r>
            <a:r>
              <a:rPr kumimoji="0" lang="en-US" altLang="zh-CN" sz="3000" b="1" i="0" u="none" strike="noStrike" kern="1200" cap="none" spc="0" normalizeH="0" baseline="0" noProof="0" dirty="0" smtClean="0">
                <a:ln>
                  <a:noFill/>
                </a:ln>
                <a:solidFill>
                  <a:schemeClr val="tx1"/>
                </a:solidFill>
                <a:effectLst/>
                <a:uLnTx/>
                <a:uFillTx/>
                <a:latin typeface="+mn-lt"/>
                <a:ea typeface="仿宋_GB2312"/>
              </a:rPr>
              <a:t>(Blocking Search)</a:t>
            </a:r>
            <a:r>
              <a:rPr kumimoji="0" lang="zh-CN" altLang="en-US" sz="2800" b="1" i="0" u="none" strike="noStrike" kern="1200" cap="none" spc="0" normalizeH="0" baseline="0" noProof="0" dirty="0" smtClean="0">
                <a:ln>
                  <a:noFill/>
                </a:ln>
                <a:solidFill>
                  <a:schemeClr val="tx1"/>
                </a:solidFill>
                <a:effectLst/>
                <a:uLnTx/>
                <a:uFillTx/>
                <a:latin typeface="+mn-lt"/>
                <a:ea typeface="仿宋_GB2312"/>
              </a:rPr>
              <a:t>又称索引顺序查找，是前面两种查找方法的综合。</a:t>
            </a:r>
          </a:p>
          <a:p>
            <a:pPr marL="444500" marR="0" lvl="1" indent="0" algn="l" defTabSz="914400" rtl="0" eaLnBrk="1" fontAlgn="auto" latinLnBrk="0" hangingPunct="1">
              <a:lnSpc>
                <a:spcPct val="110000"/>
              </a:lnSpc>
              <a:spcBef>
                <a:spcPct val="20000"/>
              </a:spcBef>
              <a:spcAft>
                <a:spcPts val="0"/>
              </a:spcAft>
              <a:buClr>
                <a:schemeClr val="accent1"/>
              </a:buClr>
              <a:buSzPct val="90000"/>
              <a:buFontTx/>
              <a:buNone/>
              <a:tabLst/>
              <a:defRPr/>
            </a:pP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① </a:t>
            </a:r>
            <a:r>
              <a:rPr kumimoji="0" lang="zh-CN" altLang="en-US" sz="2400" b="1" i="0" u="none" strike="noStrike" kern="1200" cap="none" spc="0" normalizeH="0" baseline="0" noProof="0" dirty="0" smtClean="0">
                <a:ln>
                  <a:noFill/>
                </a:ln>
                <a:solidFill>
                  <a:schemeClr val="tx1"/>
                </a:solidFill>
                <a:effectLst/>
                <a:uLnTx/>
                <a:uFillTx/>
                <a:latin typeface="+mn-lt"/>
                <a:ea typeface="仿宋_GB2312"/>
              </a:rPr>
              <a:t> </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将查找表分成几块。块间有序，即第</a:t>
            </a:r>
            <a:r>
              <a:rPr kumimoji="0" lang="en-US" altLang="zh-CN" sz="2600" b="1" i="0" u="none" strike="noStrike" kern="1200" cap="none" spc="0" normalizeH="0" baseline="0" noProof="0" dirty="0" smtClean="0">
                <a:ln>
                  <a:noFill/>
                </a:ln>
                <a:solidFill>
                  <a:schemeClr val="tx1"/>
                </a:solidFill>
                <a:effectLst/>
                <a:uLnTx/>
                <a:uFillTx/>
                <a:latin typeface="+mn-lt"/>
                <a:ea typeface="仿宋_GB2312"/>
              </a:rPr>
              <a:t>i+1</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块的所有记录关键字均大于</a:t>
            </a:r>
            <a:r>
              <a:rPr kumimoji="0" lang="en-US" altLang="zh-CN" sz="2600" b="1" i="0" u="none" strike="noStrike" kern="1200" cap="none" spc="0" normalizeH="0" baseline="0" noProof="0" dirty="0" smtClean="0">
                <a:ln>
                  <a:noFill/>
                </a:ln>
                <a:solidFill>
                  <a:schemeClr val="tx1"/>
                </a:solidFill>
                <a:effectLst/>
                <a:uLnTx/>
                <a:uFillTx/>
                <a:latin typeface="+mn-lt"/>
                <a:ea typeface="仿宋_GB2312"/>
              </a:rPr>
              <a:t>(</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或小于</a:t>
            </a:r>
            <a:r>
              <a:rPr kumimoji="0" lang="en-US" altLang="zh-CN" sz="2600" b="1" i="0" u="none" strike="noStrike" kern="1200" cap="none" spc="0" normalizeH="0" baseline="0" noProof="0" dirty="0" smtClean="0">
                <a:ln>
                  <a:noFill/>
                </a:ln>
                <a:solidFill>
                  <a:schemeClr val="tx1"/>
                </a:solidFill>
                <a:effectLst/>
                <a:uLnTx/>
                <a:uFillTx/>
                <a:latin typeface="+mn-lt"/>
                <a:ea typeface="仿宋_GB2312"/>
              </a:rPr>
              <a:t>)</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第</a:t>
            </a:r>
            <a:r>
              <a:rPr kumimoji="0" lang="en-US" altLang="zh-CN" sz="2600" b="1" i="0" u="none" strike="noStrike" kern="1200" cap="none" spc="0" normalizeH="0" baseline="0" noProof="0" dirty="0" err="1" smtClean="0">
                <a:ln>
                  <a:noFill/>
                </a:ln>
                <a:solidFill>
                  <a:schemeClr val="tx1"/>
                </a:solidFill>
                <a:effectLst/>
                <a:uLnTx/>
                <a:uFillTx/>
                <a:latin typeface="+mn-lt"/>
                <a:ea typeface="仿宋_GB2312"/>
              </a:rPr>
              <a:t>i</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块记录关键字；块内无序。</a:t>
            </a:r>
          </a:p>
          <a:p>
            <a:pPr marL="444500" marR="0" lvl="1" indent="0" algn="l" defTabSz="914400" rtl="0" eaLnBrk="1" fontAlgn="auto" latinLnBrk="0" hangingPunct="1">
              <a:lnSpc>
                <a:spcPct val="110000"/>
              </a:lnSpc>
              <a:spcBef>
                <a:spcPct val="20000"/>
              </a:spcBef>
              <a:spcAft>
                <a:spcPts val="0"/>
              </a:spcAft>
              <a:buClr>
                <a:schemeClr val="accent1"/>
              </a:buClr>
              <a:buSzPct val="90000"/>
              <a:buFontTx/>
              <a:buNone/>
              <a:tabLst/>
              <a:defRPr/>
            </a:pPr>
            <a:r>
              <a:rPr kumimoji="0" lang="zh-CN" altLang="en-US" sz="2600" b="1" i="0" u="none" strike="noStrike" kern="1200" cap="none" spc="0" normalizeH="0" baseline="0" noProof="0" dirty="0" smtClean="0">
                <a:ln>
                  <a:noFill/>
                </a:ln>
                <a:solidFill>
                  <a:schemeClr val="tx1"/>
                </a:solidFill>
                <a:effectLst/>
                <a:uLnTx/>
                <a:uFillTx/>
                <a:latin typeface="宋体" pitchFamily="2" charset="-122"/>
                <a:ea typeface="仿宋_GB2312"/>
              </a:rPr>
              <a:t>② </a:t>
            </a:r>
            <a:r>
              <a:rPr kumimoji="0" lang="zh-CN" altLang="en-US" sz="2600" b="1" i="0" u="none" strike="noStrike" kern="1200" cap="none" spc="0" normalizeH="0" baseline="0" noProof="0" dirty="0" smtClean="0">
                <a:ln>
                  <a:noFill/>
                </a:ln>
                <a:solidFill>
                  <a:schemeClr val="tx1"/>
                </a:solidFill>
                <a:effectLst/>
                <a:uLnTx/>
                <a:uFillTx/>
                <a:latin typeface="+mn-lt"/>
                <a:ea typeface="仿宋_GB2312"/>
              </a:rPr>
              <a:t>在查找表的基础上附加一个索引表，索引表是按关键字有序的，索引表中记录的构成是：</a:t>
            </a:r>
          </a:p>
        </p:txBody>
      </p:sp>
      <p:sp>
        <p:nvSpPr>
          <p:cNvPr id="6" name="Rectangle 7"/>
          <p:cNvSpPr>
            <a:spLocks noGrp="1" noChangeArrowheads="1"/>
          </p:cNvSpPr>
          <p:nvPr>
            <p:ph type="title"/>
          </p:nvPr>
        </p:nvSpPr>
        <p:spPr>
          <a:xfrm>
            <a:off x="409518" y="106317"/>
            <a:ext cx="8229600" cy="863600"/>
          </a:xfrm>
        </p:spPr>
        <p:txBody>
          <a:bodyPr>
            <a:normAutofit/>
          </a:bodyPr>
          <a:lstStyle/>
          <a:p>
            <a:pPr algn="ctr"/>
            <a:r>
              <a:rPr lang="en-US" altLang="zh-CN" sz="3200" b="1" dirty="0" smtClean="0">
                <a:ea typeface="仿宋_GB2312"/>
              </a:rPr>
              <a:t>9.1.2 </a:t>
            </a:r>
            <a:r>
              <a:rPr lang="zh-CN" altLang="en-US" sz="3200" b="1" dirty="0" smtClean="0">
                <a:ea typeface="仿宋_GB2312"/>
              </a:rPr>
              <a:t>索引顺序表的查找</a:t>
            </a:r>
            <a:endParaRPr kumimoji="1" lang="zh-CN" altLang="en-US" sz="3200" b="1" dirty="0">
              <a:ea typeface="仿宋_GB2312"/>
            </a:endParaRPr>
          </a:p>
        </p:txBody>
      </p:sp>
      <p:grpSp>
        <p:nvGrpSpPr>
          <p:cNvPr id="8" name="Group 4"/>
          <p:cNvGrpSpPr>
            <a:grpSpLocks/>
          </p:cNvGrpSpPr>
          <p:nvPr/>
        </p:nvGrpSpPr>
        <p:grpSpPr bwMode="auto">
          <a:xfrm>
            <a:off x="477894" y="3903669"/>
            <a:ext cx="8183562" cy="2335213"/>
            <a:chOff x="397" y="644"/>
            <a:chExt cx="5155" cy="1471"/>
          </a:xfrm>
        </p:grpSpPr>
        <p:sp>
          <p:nvSpPr>
            <p:cNvPr id="10" name="Line 5"/>
            <p:cNvSpPr>
              <a:spLocks noChangeShapeType="1"/>
            </p:cNvSpPr>
            <p:nvPr/>
          </p:nvSpPr>
          <p:spPr bwMode="auto">
            <a:xfrm>
              <a:off x="3205" y="1858"/>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grpSp>
          <p:nvGrpSpPr>
            <p:cNvPr id="11" name="Group 6"/>
            <p:cNvGrpSpPr>
              <a:grpSpLocks/>
            </p:cNvGrpSpPr>
            <p:nvPr/>
          </p:nvGrpSpPr>
          <p:grpSpPr bwMode="auto">
            <a:xfrm>
              <a:off x="397" y="644"/>
              <a:ext cx="5155" cy="1471"/>
              <a:chOff x="397" y="2801"/>
              <a:chExt cx="5155" cy="1471"/>
            </a:xfrm>
          </p:grpSpPr>
          <p:sp>
            <p:nvSpPr>
              <p:cNvPr id="12" name="Text Box 7"/>
              <p:cNvSpPr txBox="1">
                <a:spLocks noChangeArrowheads="1"/>
              </p:cNvSpPr>
              <p:nvPr/>
            </p:nvSpPr>
            <p:spPr bwMode="auto">
              <a:xfrm>
                <a:off x="1044" y="2923"/>
                <a:ext cx="701" cy="291"/>
              </a:xfrm>
              <a:prstGeom prst="rect">
                <a:avLst/>
              </a:prstGeom>
              <a:noFill/>
              <a:ln w="9525">
                <a:noFill/>
                <a:miter lim="800000"/>
                <a:headEnd/>
                <a:tailEnd/>
              </a:ln>
            </p:spPr>
            <p:txBody>
              <a:bodyPr wrap="none">
                <a:spAutoFit/>
              </a:bodyPr>
              <a:lstStyle/>
              <a:p>
                <a:r>
                  <a:rPr lang="zh-CN" altLang="en-US" sz="2400" b="1" dirty="0">
                    <a:latin typeface="Times New Roman" pitchFamily="18" charset="0"/>
                    <a:cs typeface="Times New Roman" pitchFamily="18" charset="0"/>
                  </a:rPr>
                  <a:t>索引表</a:t>
                </a:r>
              </a:p>
            </p:txBody>
          </p:sp>
          <p:sp>
            <p:nvSpPr>
              <p:cNvPr id="13" name="Text Box 8"/>
              <p:cNvSpPr txBox="1">
                <a:spLocks noChangeArrowheads="1"/>
              </p:cNvSpPr>
              <p:nvPr/>
            </p:nvSpPr>
            <p:spPr bwMode="auto">
              <a:xfrm>
                <a:off x="454" y="3747"/>
                <a:ext cx="5098" cy="291"/>
              </a:xfrm>
              <a:prstGeom prst="rect">
                <a:avLst/>
              </a:prstGeom>
              <a:noFill/>
              <a:ln w="9525">
                <a:noFill/>
                <a:miter lim="800000"/>
                <a:headEnd/>
                <a:tailEnd/>
              </a:ln>
            </p:spPr>
            <p:txBody>
              <a:bodyPr wrap="none">
                <a:spAutoFit/>
              </a:bodyPr>
              <a:lstStyle/>
              <a:p>
                <a:r>
                  <a:rPr lang="en-US" altLang="zh-CN" sz="2400" b="1">
                    <a:latin typeface="Times New Roman" pitchFamily="18" charset="0"/>
                    <a:cs typeface="Times New Roman" pitchFamily="18" charset="0"/>
                  </a:rPr>
                  <a:t>1    2    3    4   5    6    7    8    9  10  11  12  13  14  15  16  17  18</a:t>
                </a:r>
              </a:p>
            </p:txBody>
          </p:sp>
          <p:sp>
            <p:nvSpPr>
              <p:cNvPr id="14" name="Rectangle 9"/>
              <p:cNvSpPr>
                <a:spLocks noChangeArrowheads="1"/>
              </p:cNvSpPr>
              <p:nvPr/>
            </p:nvSpPr>
            <p:spPr bwMode="auto">
              <a:xfrm>
                <a:off x="397" y="4021"/>
                <a:ext cx="5123" cy="249"/>
              </a:xfrm>
              <a:prstGeom prst="rect">
                <a:avLst/>
              </a:prstGeom>
              <a:noFill/>
              <a:ln w="28575">
                <a:solidFill>
                  <a:schemeClr val="tx1"/>
                </a:solidFill>
                <a:miter lim="800000"/>
                <a:headEnd/>
                <a:tailEnd/>
              </a:ln>
            </p:spPr>
            <p:txBody>
              <a:bodyPr wrap="none" anchor="ctr"/>
              <a:lstStyle/>
              <a:p>
                <a:r>
                  <a:rPr lang="en-US" altLang="zh-CN" sz="2400" b="1" dirty="0">
                    <a:latin typeface="Times New Roman" pitchFamily="18" charset="0"/>
                    <a:cs typeface="Times New Roman" pitchFamily="18" charset="0"/>
                  </a:rPr>
                  <a:t>22  12  13   8   9   20  33  42  44 38  24  48  60  58  74  57   86  53</a:t>
                </a:r>
              </a:p>
            </p:txBody>
          </p:sp>
          <p:sp>
            <p:nvSpPr>
              <p:cNvPr id="15" name="Line 10"/>
              <p:cNvSpPr>
                <a:spLocks noChangeShapeType="1"/>
              </p:cNvSpPr>
              <p:nvPr/>
            </p:nvSpPr>
            <p:spPr bwMode="auto">
              <a:xfrm>
                <a:off x="685"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6" name="Line 11"/>
              <p:cNvSpPr>
                <a:spLocks noChangeShapeType="1"/>
              </p:cNvSpPr>
              <p:nvPr/>
            </p:nvSpPr>
            <p:spPr bwMode="auto">
              <a:xfrm>
                <a:off x="973"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7" name="Line 12"/>
              <p:cNvSpPr>
                <a:spLocks noChangeShapeType="1"/>
              </p:cNvSpPr>
              <p:nvPr/>
            </p:nvSpPr>
            <p:spPr bwMode="auto">
              <a:xfrm>
                <a:off x="1309"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8" name="Line 13"/>
              <p:cNvSpPr>
                <a:spLocks noChangeShapeType="1"/>
              </p:cNvSpPr>
              <p:nvPr/>
            </p:nvSpPr>
            <p:spPr bwMode="auto">
              <a:xfrm>
                <a:off x="5253" y="4023"/>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19" name="Line 14"/>
              <p:cNvSpPr>
                <a:spLocks noChangeShapeType="1"/>
              </p:cNvSpPr>
              <p:nvPr/>
            </p:nvSpPr>
            <p:spPr bwMode="auto">
              <a:xfrm>
                <a:off x="1549"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0" name="Line 15"/>
              <p:cNvSpPr>
                <a:spLocks noChangeShapeType="1"/>
              </p:cNvSpPr>
              <p:nvPr/>
            </p:nvSpPr>
            <p:spPr bwMode="auto">
              <a:xfrm>
                <a:off x="1789"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1" name="Line 16"/>
              <p:cNvSpPr>
                <a:spLocks noChangeShapeType="1"/>
              </p:cNvSpPr>
              <p:nvPr/>
            </p:nvSpPr>
            <p:spPr bwMode="auto">
              <a:xfrm>
                <a:off x="2077" y="4021"/>
                <a:ext cx="0" cy="249"/>
              </a:xfrm>
              <a:prstGeom prst="line">
                <a:avLst/>
              </a:prstGeom>
              <a:noFill/>
              <a:ln w="28575">
                <a:solidFill>
                  <a:srgbClr val="FFFF00"/>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2" name="Line 17"/>
              <p:cNvSpPr>
                <a:spLocks noChangeShapeType="1"/>
              </p:cNvSpPr>
              <p:nvPr/>
            </p:nvSpPr>
            <p:spPr bwMode="auto">
              <a:xfrm>
                <a:off x="2365"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3" name="Line 18"/>
              <p:cNvSpPr>
                <a:spLocks noChangeShapeType="1"/>
              </p:cNvSpPr>
              <p:nvPr/>
            </p:nvSpPr>
            <p:spPr bwMode="auto">
              <a:xfrm>
                <a:off x="2653"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4" name="Line 19"/>
              <p:cNvSpPr>
                <a:spLocks noChangeShapeType="1"/>
              </p:cNvSpPr>
              <p:nvPr/>
            </p:nvSpPr>
            <p:spPr bwMode="auto">
              <a:xfrm>
                <a:off x="4941" y="4023"/>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5" name="Line 20"/>
              <p:cNvSpPr>
                <a:spLocks noChangeShapeType="1"/>
              </p:cNvSpPr>
              <p:nvPr/>
            </p:nvSpPr>
            <p:spPr bwMode="auto">
              <a:xfrm>
                <a:off x="2941"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6" name="Line 21"/>
              <p:cNvSpPr>
                <a:spLocks noChangeShapeType="1"/>
              </p:cNvSpPr>
              <p:nvPr/>
            </p:nvSpPr>
            <p:spPr bwMode="auto">
              <a:xfrm>
                <a:off x="3485"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7" name="Line 22"/>
              <p:cNvSpPr>
                <a:spLocks noChangeShapeType="1"/>
              </p:cNvSpPr>
              <p:nvPr/>
            </p:nvSpPr>
            <p:spPr bwMode="auto">
              <a:xfrm>
                <a:off x="3773" y="4021"/>
                <a:ext cx="0" cy="249"/>
              </a:xfrm>
              <a:prstGeom prst="line">
                <a:avLst/>
              </a:prstGeom>
              <a:noFill/>
              <a:ln w="28575">
                <a:solidFill>
                  <a:srgbClr val="FFFF00"/>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8" name="Line 23"/>
              <p:cNvSpPr>
                <a:spLocks noChangeShapeType="1"/>
              </p:cNvSpPr>
              <p:nvPr/>
            </p:nvSpPr>
            <p:spPr bwMode="auto">
              <a:xfrm>
                <a:off x="4621"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29" name="Line 24"/>
              <p:cNvSpPr>
                <a:spLocks noChangeShapeType="1"/>
              </p:cNvSpPr>
              <p:nvPr/>
            </p:nvSpPr>
            <p:spPr bwMode="auto">
              <a:xfrm>
                <a:off x="4061"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30" name="Line 25"/>
              <p:cNvSpPr>
                <a:spLocks noChangeShapeType="1"/>
              </p:cNvSpPr>
              <p:nvPr/>
            </p:nvSpPr>
            <p:spPr bwMode="auto">
              <a:xfrm>
                <a:off x="4350" y="4021"/>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grpSp>
            <p:nvGrpSpPr>
              <p:cNvPr id="31" name="Group 26"/>
              <p:cNvGrpSpPr>
                <a:grpSpLocks/>
              </p:cNvGrpSpPr>
              <p:nvPr/>
            </p:nvGrpSpPr>
            <p:grpSpPr bwMode="auto">
              <a:xfrm>
                <a:off x="563" y="3302"/>
                <a:ext cx="1412" cy="462"/>
                <a:chOff x="454" y="1735"/>
                <a:chExt cx="1412" cy="462"/>
              </a:xfrm>
            </p:grpSpPr>
            <p:sp>
              <p:nvSpPr>
                <p:cNvPr id="50" name="Line 27"/>
                <p:cNvSpPr>
                  <a:spLocks noChangeShapeType="1"/>
                </p:cNvSpPr>
                <p:nvPr/>
              </p:nvSpPr>
              <p:spPr bwMode="auto">
                <a:xfrm>
                  <a:off x="1866" y="1735"/>
                  <a:ext cx="0" cy="167"/>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51" name="Line 28"/>
                <p:cNvSpPr>
                  <a:spLocks noChangeShapeType="1"/>
                </p:cNvSpPr>
                <p:nvPr/>
              </p:nvSpPr>
              <p:spPr bwMode="auto">
                <a:xfrm flipH="1">
                  <a:off x="465" y="1902"/>
                  <a:ext cx="1401" cy="0"/>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52" name="Line 29"/>
                <p:cNvSpPr>
                  <a:spLocks noChangeShapeType="1"/>
                </p:cNvSpPr>
                <p:nvPr/>
              </p:nvSpPr>
              <p:spPr bwMode="auto">
                <a:xfrm>
                  <a:off x="454" y="1902"/>
                  <a:ext cx="0" cy="295"/>
                </a:xfrm>
                <a:prstGeom prst="line">
                  <a:avLst/>
                </a:prstGeom>
                <a:noFill/>
                <a:ln w="28575">
                  <a:solidFill>
                    <a:schemeClr val="tx1"/>
                  </a:solidFill>
                  <a:round/>
                  <a:headEnd/>
                  <a:tailEnd type="triangle" w="med" len="med"/>
                </a:ln>
              </p:spPr>
              <p:txBody>
                <a:bodyPr wrap="none" anchor="ctr"/>
                <a:lstStyle/>
                <a:p>
                  <a:endParaRPr lang="zh-CN" altLang="en-US" sz="2400">
                    <a:latin typeface="Times New Roman" pitchFamily="18" charset="0"/>
                    <a:cs typeface="Times New Roman" pitchFamily="18" charset="0"/>
                  </a:endParaRPr>
                </a:p>
              </p:txBody>
            </p:sp>
          </p:grpSp>
          <p:grpSp>
            <p:nvGrpSpPr>
              <p:cNvPr id="32" name="Group 30"/>
              <p:cNvGrpSpPr>
                <a:grpSpLocks/>
              </p:cNvGrpSpPr>
              <p:nvPr/>
            </p:nvGrpSpPr>
            <p:grpSpPr bwMode="auto">
              <a:xfrm>
                <a:off x="2214" y="3302"/>
                <a:ext cx="181" cy="476"/>
                <a:chOff x="2214" y="3302"/>
                <a:chExt cx="181" cy="476"/>
              </a:xfrm>
            </p:grpSpPr>
            <p:sp>
              <p:nvSpPr>
                <p:cNvPr id="47" name="Line 31"/>
                <p:cNvSpPr>
                  <a:spLocks noChangeShapeType="1"/>
                </p:cNvSpPr>
                <p:nvPr/>
              </p:nvSpPr>
              <p:spPr bwMode="auto">
                <a:xfrm>
                  <a:off x="2394" y="3302"/>
                  <a:ext cx="0" cy="249"/>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8" name="Line 32"/>
                <p:cNvSpPr>
                  <a:spLocks noChangeShapeType="1"/>
                </p:cNvSpPr>
                <p:nvPr/>
              </p:nvSpPr>
              <p:spPr bwMode="auto">
                <a:xfrm flipH="1">
                  <a:off x="2214" y="3551"/>
                  <a:ext cx="181" cy="0"/>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9" name="Line 33"/>
                <p:cNvSpPr>
                  <a:spLocks noChangeShapeType="1"/>
                </p:cNvSpPr>
                <p:nvPr/>
              </p:nvSpPr>
              <p:spPr bwMode="auto">
                <a:xfrm>
                  <a:off x="2217" y="3551"/>
                  <a:ext cx="0" cy="227"/>
                </a:xfrm>
                <a:prstGeom prst="line">
                  <a:avLst/>
                </a:prstGeom>
                <a:noFill/>
                <a:ln w="28575">
                  <a:solidFill>
                    <a:schemeClr val="tx1"/>
                  </a:solidFill>
                  <a:round/>
                  <a:headEnd/>
                  <a:tailEnd type="triangle" w="med" len="med"/>
                </a:ln>
              </p:spPr>
              <p:txBody>
                <a:bodyPr wrap="none" anchor="ctr"/>
                <a:lstStyle/>
                <a:p>
                  <a:endParaRPr lang="zh-CN" altLang="en-US" sz="2400">
                    <a:latin typeface="Times New Roman" pitchFamily="18" charset="0"/>
                    <a:cs typeface="Times New Roman" pitchFamily="18" charset="0"/>
                  </a:endParaRPr>
                </a:p>
              </p:txBody>
            </p:sp>
          </p:grpSp>
          <p:grpSp>
            <p:nvGrpSpPr>
              <p:cNvPr id="33" name="Group 34"/>
              <p:cNvGrpSpPr>
                <a:grpSpLocks/>
              </p:cNvGrpSpPr>
              <p:nvPr/>
            </p:nvGrpSpPr>
            <p:grpSpPr bwMode="auto">
              <a:xfrm>
                <a:off x="2819" y="3302"/>
                <a:ext cx="1043" cy="471"/>
                <a:chOff x="2819" y="3302"/>
                <a:chExt cx="1043" cy="471"/>
              </a:xfrm>
            </p:grpSpPr>
            <p:sp>
              <p:nvSpPr>
                <p:cNvPr id="44" name="Line 35"/>
                <p:cNvSpPr>
                  <a:spLocks noChangeShapeType="1"/>
                </p:cNvSpPr>
                <p:nvPr/>
              </p:nvSpPr>
              <p:spPr bwMode="auto">
                <a:xfrm>
                  <a:off x="2819" y="3302"/>
                  <a:ext cx="0" cy="222"/>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5" name="Line 36"/>
                <p:cNvSpPr>
                  <a:spLocks noChangeShapeType="1"/>
                </p:cNvSpPr>
                <p:nvPr/>
              </p:nvSpPr>
              <p:spPr bwMode="auto">
                <a:xfrm>
                  <a:off x="2819" y="3524"/>
                  <a:ext cx="1043" cy="0"/>
                </a:xfrm>
                <a:prstGeom prst="line">
                  <a:avLst/>
                </a:prstGeom>
                <a:noFill/>
                <a:ln w="28575">
                  <a:solidFill>
                    <a:schemeClr val="tx1"/>
                  </a:solidFill>
                  <a:round/>
                  <a:headEnd/>
                  <a:tailEnd/>
                </a:ln>
              </p:spPr>
              <p:txBody>
                <a:bodyPr wrap="none" anchor="ctr"/>
                <a:lstStyle/>
                <a:p>
                  <a:endParaRPr lang="zh-CN" altLang="en-US" sz="2400">
                    <a:latin typeface="Times New Roman" pitchFamily="18" charset="0"/>
                    <a:cs typeface="Times New Roman" pitchFamily="18" charset="0"/>
                  </a:endParaRPr>
                </a:p>
              </p:txBody>
            </p:sp>
            <p:sp>
              <p:nvSpPr>
                <p:cNvPr id="46" name="Line 37"/>
                <p:cNvSpPr>
                  <a:spLocks noChangeShapeType="1"/>
                </p:cNvSpPr>
                <p:nvPr/>
              </p:nvSpPr>
              <p:spPr bwMode="auto">
                <a:xfrm>
                  <a:off x="3860" y="3524"/>
                  <a:ext cx="0" cy="249"/>
                </a:xfrm>
                <a:prstGeom prst="line">
                  <a:avLst/>
                </a:prstGeom>
                <a:noFill/>
                <a:ln w="28575">
                  <a:solidFill>
                    <a:schemeClr val="tx1"/>
                  </a:solidFill>
                  <a:round/>
                  <a:headEnd/>
                  <a:tailEnd type="triangle" w="med" len="med"/>
                </a:ln>
              </p:spPr>
              <p:txBody>
                <a:bodyPr wrap="none" anchor="ctr"/>
                <a:lstStyle/>
                <a:p>
                  <a:endParaRPr lang="zh-CN" altLang="en-US" sz="2400">
                    <a:latin typeface="Times New Roman" pitchFamily="18" charset="0"/>
                    <a:cs typeface="Times New Roman" pitchFamily="18" charset="0"/>
                  </a:endParaRPr>
                </a:p>
              </p:txBody>
            </p:sp>
          </p:grpSp>
          <p:sp>
            <p:nvSpPr>
              <p:cNvPr id="34" name="AutoShape 38"/>
              <p:cNvSpPr>
                <a:spLocks noChangeArrowheads="1"/>
              </p:cNvSpPr>
              <p:nvPr/>
            </p:nvSpPr>
            <p:spPr bwMode="auto">
              <a:xfrm>
                <a:off x="3277" y="2809"/>
                <a:ext cx="989" cy="317"/>
              </a:xfrm>
              <a:prstGeom prst="wedgeEllipseCallout">
                <a:avLst>
                  <a:gd name="adj1" fmla="val -43227"/>
                  <a:gd name="adj2" fmla="val 74481"/>
                </a:avLst>
              </a:prstGeom>
              <a:noFill/>
              <a:ln w="9525">
                <a:solidFill>
                  <a:schemeClr val="tx1"/>
                </a:solidFill>
                <a:miter lim="800000"/>
                <a:headEnd/>
                <a:tailEnd/>
              </a:ln>
            </p:spPr>
            <p:txBody>
              <a:bodyPr wrap="none" anchor="ctr"/>
              <a:lstStyle/>
              <a:p>
                <a:pPr algn="ctr"/>
                <a:r>
                  <a:rPr lang="zh-CN" altLang="en-US" sz="2400" b="1">
                    <a:latin typeface="Times New Roman" pitchFamily="18" charset="0"/>
                    <a:cs typeface="Times New Roman" pitchFamily="18" charset="0"/>
                  </a:rPr>
                  <a:t>查</a:t>
                </a:r>
                <a:r>
                  <a:rPr lang="en-US" altLang="zh-CN" sz="2400" b="1">
                    <a:latin typeface="Times New Roman" pitchFamily="18" charset="0"/>
                    <a:cs typeface="Times New Roman" pitchFamily="18" charset="0"/>
                  </a:rPr>
                  <a:t>38</a:t>
                </a:r>
              </a:p>
            </p:txBody>
          </p:sp>
          <p:grpSp>
            <p:nvGrpSpPr>
              <p:cNvPr id="35" name="Group 39"/>
              <p:cNvGrpSpPr>
                <a:grpSpLocks/>
              </p:cNvGrpSpPr>
              <p:nvPr/>
            </p:nvGrpSpPr>
            <p:grpSpPr bwMode="auto">
              <a:xfrm>
                <a:off x="1807" y="2801"/>
                <a:ext cx="1134" cy="496"/>
                <a:chOff x="1584" y="3072"/>
                <a:chExt cx="1134" cy="496"/>
              </a:xfrm>
            </p:grpSpPr>
            <p:grpSp>
              <p:nvGrpSpPr>
                <p:cNvPr id="36" name="Group 40"/>
                <p:cNvGrpSpPr>
                  <a:grpSpLocks/>
                </p:cNvGrpSpPr>
                <p:nvPr/>
              </p:nvGrpSpPr>
              <p:grpSpPr bwMode="auto">
                <a:xfrm>
                  <a:off x="1584" y="3072"/>
                  <a:ext cx="1134" cy="249"/>
                  <a:chOff x="1584" y="3072"/>
                  <a:chExt cx="1134" cy="249"/>
                </a:xfrm>
              </p:grpSpPr>
              <p:sp>
                <p:nvSpPr>
                  <p:cNvPr id="41" name="Rectangle 41"/>
                  <p:cNvSpPr>
                    <a:spLocks noChangeArrowheads="1"/>
                  </p:cNvSpPr>
                  <p:nvPr/>
                </p:nvSpPr>
                <p:spPr bwMode="auto">
                  <a:xfrm>
                    <a:off x="1584" y="3072"/>
                    <a:ext cx="1134" cy="249"/>
                  </a:xfrm>
                  <a:prstGeom prst="rect">
                    <a:avLst/>
                  </a:prstGeom>
                  <a:noFill/>
                  <a:ln w="28575">
                    <a:solidFill>
                      <a:schemeClr val="tx1"/>
                    </a:solidFill>
                    <a:miter lim="800000"/>
                    <a:headEnd/>
                    <a:tailEnd/>
                  </a:ln>
                </p:spPr>
                <p:txBody>
                  <a:bodyPr wrap="none" anchor="ctr"/>
                  <a:lstStyle/>
                  <a:p>
                    <a:r>
                      <a:rPr lang="en-US" altLang="zh-CN" sz="2400" b="1" dirty="0">
                        <a:latin typeface="Times New Roman" pitchFamily="18" charset="0"/>
                        <a:cs typeface="Times New Roman" pitchFamily="18" charset="0"/>
                      </a:rPr>
                      <a:t>22    48     86</a:t>
                    </a:r>
                  </a:p>
                </p:txBody>
              </p:sp>
              <p:sp>
                <p:nvSpPr>
                  <p:cNvPr id="42" name="Line 42"/>
                  <p:cNvSpPr>
                    <a:spLocks noChangeShapeType="1"/>
                  </p:cNvSpPr>
                  <p:nvPr/>
                </p:nvSpPr>
                <p:spPr bwMode="auto">
                  <a:xfrm>
                    <a:off x="1968"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3" name="Line 43"/>
                  <p:cNvSpPr>
                    <a:spLocks noChangeShapeType="1"/>
                  </p:cNvSpPr>
                  <p:nvPr/>
                </p:nvSpPr>
                <p:spPr bwMode="auto">
                  <a:xfrm>
                    <a:off x="2352"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grpSp>
              <p:nvGrpSpPr>
                <p:cNvPr id="37" name="Group 44"/>
                <p:cNvGrpSpPr>
                  <a:grpSpLocks/>
                </p:cNvGrpSpPr>
                <p:nvPr/>
              </p:nvGrpSpPr>
              <p:grpSpPr bwMode="auto">
                <a:xfrm>
                  <a:off x="1584" y="3319"/>
                  <a:ext cx="1134" cy="249"/>
                  <a:chOff x="1584" y="3072"/>
                  <a:chExt cx="1134" cy="249"/>
                </a:xfrm>
              </p:grpSpPr>
              <p:sp>
                <p:nvSpPr>
                  <p:cNvPr id="38" name="Rectangle 45"/>
                  <p:cNvSpPr>
                    <a:spLocks noChangeArrowheads="1"/>
                  </p:cNvSpPr>
                  <p:nvPr/>
                </p:nvSpPr>
                <p:spPr bwMode="auto">
                  <a:xfrm>
                    <a:off x="1584" y="3072"/>
                    <a:ext cx="1134" cy="249"/>
                  </a:xfrm>
                  <a:prstGeom prst="rect">
                    <a:avLst/>
                  </a:prstGeom>
                  <a:noFill/>
                  <a:ln w="28575">
                    <a:solidFill>
                      <a:schemeClr val="tx1"/>
                    </a:solidFill>
                    <a:miter lim="800000"/>
                    <a:headEnd/>
                    <a:tailEnd/>
                  </a:ln>
                </p:spPr>
                <p:txBody>
                  <a:bodyPr wrap="none" anchor="ctr"/>
                  <a:lstStyle/>
                  <a:p>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1      7      13</a:t>
                    </a:r>
                  </a:p>
                </p:txBody>
              </p:sp>
              <p:sp>
                <p:nvSpPr>
                  <p:cNvPr id="39" name="Line 46"/>
                  <p:cNvSpPr>
                    <a:spLocks noChangeShapeType="1"/>
                  </p:cNvSpPr>
                  <p:nvPr/>
                </p:nvSpPr>
                <p:spPr bwMode="auto">
                  <a:xfrm>
                    <a:off x="1968"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sp>
                <p:nvSpPr>
                  <p:cNvPr id="40" name="Line 47"/>
                  <p:cNvSpPr>
                    <a:spLocks noChangeShapeType="1"/>
                  </p:cNvSpPr>
                  <p:nvPr/>
                </p:nvSpPr>
                <p:spPr bwMode="auto">
                  <a:xfrm>
                    <a:off x="2352" y="3072"/>
                    <a:ext cx="0" cy="249"/>
                  </a:xfrm>
                  <a:prstGeom prst="line">
                    <a:avLst/>
                  </a:prstGeom>
                  <a:noFill/>
                  <a:ln w="28575">
                    <a:solidFill>
                      <a:schemeClr val="tx1"/>
                    </a:solidFill>
                    <a:miter lim="800000"/>
                    <a:headEnd/>
                    <a:tailEnd/>
                  </a:ln>
                </p:spPr>
                <p:txBody>
                  <a:bodyPr wrap="none"/>
                  <a:lstStyle/>
                  <a:p>
                    <a:endParaRPr lang="zh-CN" altLang="en-US" sz="2400">
                      <a:latin typeface="Times New Roman" pitchFamily="18" charset="0"/>
                      <a:cs typeface="Times New Roman" pitchFamily="18" charset="0"/>
                    </a:endParaRPr>
                  </a:p>
                </p:txBody>
              </p:sp>
            </p:grpSp>
          </p:grpSp>
        </p:grpSp>
      </p:gr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16</a:t>
            </a:fld>
            <a:endParaRPr lang="en-US" altLang="zh-CN"/>
          </a:p>
        </p:txBody>
      </p:sp>
      <p:sp>
        <p:nvSpPr>
          <p:cNvPr id="5" name="Text Box 4"/>
          <p:cNvSpPr txBox="1">
            <a:spLocks noChangeArrowheads="1"/>
          </p:cNvSpPr>
          <p:nvPr/>
        </p:nvSpPr>
        <p:spPr bwMode="auto">
          <a:xfrm>
            <a:off x="3074967" y="252369"/>
            <a:ext cx="2656497" cy="584775"/>
          </a:xfrm>
          <a:prstGeom prst="rect">
            <a:avLst/>
          </a:prstGeom>
          <a:noFill/>
          <a:ln w="9525">
            <a:noFill/>
            <a:miter lim="800000"/>
            <a:headEnd/>
            <a:tailEnd/>
          </a:ln>
        </p:spPr>
        <p:txBody>
          <a:bodyPr wrap="none">
            <a:spAutoFit/>
          </a:bodyPr>
          <a:lstStyle/>
          <a:p>
            <a:r>
              <a:rPr lang="zh-CN" altLang="en-US" sz="3200" b="1" dirty="0"/>
              <a:t>查找方法比较</a:t>
            </a:r>
          </a:p>
        </p:txBody>
      </p:sp>
      <p:graphicFrame>
        <p:nvGraphicFramePr>
          <p:cNvPr id="6" name="Group 5"/>
          <p:cNvGraphicFramePr>
            <a:graphicFrameLocks noGrp="1"/>
          </p:cNvGraphicFramePr>
          <p:nvPr/>
        </p:nvGraphicFramePr>
        <p:xfrm>
          <a:off x="504882" y="1075055"/>
          <a:ext cx="8229600" cy="2353945"/>
        </p:xfrm>
        <a:graphic>
          <a:graphicData uri="http://schemas.openxmlformats.org/drawingml/2006/table">
            <a:tbl>
              <a:tblPr/>
              <a:tblGrid>
                <a:gridCol w="1447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20913">
                  <a:extLst>
                    <a:ext uri="{9D8B030D-6E8A-4147-A177-3AD203B41FA5}">
                      <a16:colId xmlns:a16="http://schemas.microsoft.com/office/drawing/2014/main" val="20002"/>
                    </a:ext>
                  </a:extLst>
                </a:gridCol>
                <a:gridCol w="2122487">
                  <a:extLst>
                    <a:ext uri="{9D8B030D-6E8A-4147-A177-3AD203B41FA5}">
                      <a16:colId xmlns:a16="http://schemas.microsoft.com/office/drawing/2014/main" val="20003"/>
                    </a:ext>
                  </a:extLst>
                </a:gridCol>
              </a:tblGrid>
              <a:tr h="482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顺序查找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折半查找</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分块查找</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rPr>
                        <a:t>ASL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最大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最小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两者之间</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有序表、无序表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有序表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分块有序表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存储结构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线性链表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顺序存储结构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顺序存储结构</a:t>
                      </a: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线性链表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title"/>
          </p:nvPr>
        </p:nvSpPr>
        <p:spPr>
          <a:xfrm>
            <a:off x="539750" y="33291"/>
            <a:ext cx="8062913" cy="1000125"/>
          </a:xfrm>
        </p:spPr>
        <p:txBody>
          <a:bodyPr/>
          <a:lstStyle/>
          <a:p>
            <a:pPr algn="ctr"/>
            <a:r>
              <a:rPr lang="zh-CN" altLang="en-US" sz="4000" dirty="0">
                <a:latin typeface="华文新魏" pitchFamily="2" charset="-122"/>
                <a:ea typeface="华文新魏" pitchFamily="2" charset="-122"/>
              </a:rPr>
              <a:t>二叉搜索树 </a:t>
            </a:r>
            <a:r>
              <a:rPr lang="en-US" altLang="zh-CN" sz="4000" dirty="0">
                <a:latin typeface="华文新魏" pitchFamily="2" charset="-122"/>
                <a:ea typeface="华文新魏" pitchFamily="2" charset="-122"/>
              </a:rPr>
              <a:t>( Binary Search Tree )</a:t>
            </a:r>
          </a:p>
        </p:txBody>
      </p:sp>
      <p:sp>
        <p:nvSpPr>
          <p:cNvPr id="209924" name="Rectangle 4"/>
          <p:cNvSpPr>
            <a:spLocks noGrp="1" noChangeArrowheads="1"/>
          </p:cNvSpPr>
          <p:nvPr>
            <p:ph idx="1"/>
          </p:nvPr>
        </p:nvSpPr>
        <p:spPr>
          <a:xfrm>
            <a:off x="611188" y="946117"/>
            <a:ext cx="8029575" cy="5507072"/>
          </a:xfrm>
        </p:spPr>
        <p:txBody>
          <a:bodyPr/>
          <a:lstStyle/>
          <a:p>
            <a:pPr marL="609600" indent="-609600">
              <a:spcBef>
                <a:spcPct val="10000"/>
              </a:spcBef>
              <a:buClr>
                <a:schemeClr val="tx1"/>
              </a:buClr>
              <a:buSzPct val="50000"/>
            </a:pPr>
            <a:r>
              <a:rPr kumimoji="1" lang="zh-CN" altLang="en-US" sz="3000" b="1" u="sng" dirty="0">
                <a:latin typeface="Times New Roman" pitchFamily="18" charset="0"/>
                <a:ea typeface="仿宋_GB2312" pitchFamily="49" charset="-122"/>
              </a:rPr>
              <a:t>定义</a:t>
            </a:r>
            <a:r>
              <a:rPr kumimoji="1" lang="zh-CN" altLang="en-US" sz="3000" b="1" dirty="0">
                <a:latin typeface="Times New Roman" pitchFamily="18" charset="0"/>
                <a:ea typeface="仿宋_GB2312" pitchFamily="49" charset="-122"/>
              </a:rPr>
              <a:t>    </a:t>
            </a:r>
          </a:p>
          <a:p>
            <a:pPr marL="609600" indent="-609600">
              <a:spcBef>
                <a:spcPct val="10000"/>
              </a:spcBef>
              <a:buClr>
                <a:schemeClr val="tx1"/>
              </a:buClr>
              <a:buSzPct val="50000"/>
              <a:buFont typeface="Wingdings" pitchFamily="2" charset="2"/>
              <a:buNone/>
            </a:pPr>
            <a:r>
              <a:rPr kumimoji="1" lang="zh-CN" altLang="en-US" sz="3000" b="1" dirty="0">
                <a:latin typeface="Times New Roman" pitchFamily="18" charset="0"/>
                <a:ea typeface="仿宋_GB2312" pitchFamily="49" charset="-122"/>
              </a:rPr>
              <a:t>	</a:t>
            </a:r>
            <a:r>
              <a:rPr kumimoji="1" lang="zh-CN" altLang="en-US" sz="3000" b="1" dirty="0" smtClean="0">
                <a:latin typeface="Times New Roman" pitchFamily="18" charset="0"/>
                <a:ea typeface="仿宋_GB2312" pitchFamily="49" charset="-122"/>
              </a:rPr>
              <a:t>二</a:t>
            </a:r>
            <a:r>
              <a:rPr kumimoji="1" lang="zh-CN" altLang="en-US" sz="3000" b="1" dirty="0">
                <a:latin typeface="Times New Roman" pitchFamily="18" charset="0"/>
                <a:ea typeface="仿宋_GB2312" pitchFamily="49" charset="-122"/>
              </a:rPr>
              <a:t>叉搜索树或者是一棵空树，或者是具有下列性质的二叉树：</a:t>
            </a: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每个结点都有一个作为搜索依据</a:t>
            </a:r>
            <a:r>
              <a:rPr kumimoji="1" lang="zh-CN" altLang="en-US" sz="3000" b="1" dirty="0" smtClean="0">
                <a:latin typeface="Times New Roman" pitchFamily="18" charset="0"/>
                <a:ea typeface="仿宋_GB2312" pitchFamily="49" charset="-122"/>
              </a:rPr>
              <a:t>的关键字</a:t>
            </a:r>
            <a:r>
              <a:rPr kumimoji="1" lang="en-US" altLang="zh-CN" sz="3000" b="1" dirty="0" smtClean="0">
                <a:latin typeface="Times New Roman" pitchFamily="18" charset="0"/>
                <a:ea typeface="仿宋_GB2312" pitchFamily="49" charset="-122"/>
              </a:rPr>
              <a:t>(</a:t>
            </a:r>
            <a:r>
              <a:rPr kumimoji="1" lang="en-US" altLang="zh-CN" sz="3000" b="1" dirty="0">
                <a:latin typeface="Times New Roman" pitchFamily="18" charset="0"/>
                <a:ea typeface="仿宋_GB2312" pitchFamily="49" charset="-122"/>
              </a:rPr>
              <a:t>key)</a:t>
            </a:r>
            <a:r>
              <a:rPr kumimoji="1" lang="zh-CN" altLang="en-US" sz="3000" b="1" dirty="0">
                <a:latin typeface="Times New Roman" pitchFamily="18" charset="0"/>
                <a:ea typeface="仿宋_GB2312" pitchFamily="49" charset="-122"/>
              </a:rPr>
              <a:t>，所有结点</a:t>
            </a:r>
            <a:r>
              <a:rPr kumimoji="1" lang="zh-CN" altLang="en-US" sz="3000" b="1" dirty="0" smtClean="0">
                <a:latin typeface="Times New Roman" pitchFamily="18" charset="0"/>
                <a:ea typeface="仿宋_GB2312" pitchFamily="49" charset="-122"/>
              </a:rPr>
              <a:t>的关键字互不</a:t>
            </a:r>
            <a:r>
              <a:rPr kumimoji="1" lang="zh-CN" altLang="en-US" sz="3000" b="1" dirty="0">
                <a:latin typeface="Times New Roman" pitchFamily="18" charset="0"/>
                <a:ea typeface="仿宋_GB2312" pitchFamily="49" charset="-122"/>
              </a:rPr>
              <a:t>相同。</a:t>
            </a: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左子树（如果非空）上所有结点</a:t>
            </a:r>
            <a:r>
              <a:rPr kumimoji="1" lang="zh-CN" altLang="en-US" sz="3000" b="1" dirty="0" smtClean="0">
                <a:latin typeface="Times New Roman" pitchFamily="18" charset="0"/>
                <a:ea typeface="仿宋_GB2312" pitchFamily="49" charset="-122"/>
              </a:rPr>
              <a:t>的关键字都</a:t>
            </a:r>
            <a:r>
              <a:rPr kumimoji="1" lang="zh-CN" altLang="en-US" sz="3000" b="1" dirty="0">
                <a:solidFill>
                  <a:srgbClr val="FFFF00"/>
                </a:solidFill>
                <a:latin typeface="Times New Roman" pitchFamily="18" charset="0"/>
                <a:ea typeface="仿宋_GB2312" pitchFamily="49" charset="-122"/>
              </a:rPr>
              <a:t>小于</a:t>
            </a:r>
            <a:r>
              <a:rPr kumimoji="1" lang="zh-CN" altLang="en-US" sz="3000" b="1" dirty="0">
                <a:latin typeface="Times New Roman" pitchFamily="18" charset="0"/>
                <a:ea typeface="仿宋_GB2312" pitchFamily="49" charset="-122"/>
              </a:rPr>
              <a:t>根结点</a:t>
            </a:r>
            <a:r>
              <a:rPr kumimoji="1" lang="zh-CN" altLang="en-US" sz="3000" b="1" dirty="0" smtClean="0">
                <a:latin typeface="Times New Roman" pitchFamily="18" charset="0"/>
                <a:ea typeface="仿宋_GB2312" pitchFamily="49" charset="-122"/>
              </a:rPr>
              <a:t>的关键字。</a:t>
            </a:r>
            <a:endParaRPr kumimoji="1" lang="zh-CN" altLang="en-US" sz="3000" b="1" dirty="0">
              <a:latin typeface="Times New Roman" pitchFamily="18" charset="0"/>
              <a:ea typeface="仿宋_GB2312" pitchFamily="49" charset="-122"/>
            </a:endParaRP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右子树（如果非空）上所有结点</a:t>
            </a:r>
            <a:r>
              <a:rPr kumimoji="1" lang="zh-CN" altLang="en-US" sz="3000" b="1" dirty="0" smtClean="0">
                <a:latin typeface="Times New Roman" pitchFamily="18" charset="0"/>
                <a:ea typeface="仿宋_GB2312" pitchFamily="49" charset="-122"/>
              </a:rPr>
              <a:t>的关键字都</a:t>
            </a:r>
            <a:r>
              <a:rPr kumimoji="1" lang="zh-CN" altLang="en-US" sz="3000" b="1" dirty="0">
                <a:solidFill>
                  <a:srgbClr val="FFFF00"/>
                </a:solidFill>
                <a:latin typeface="Times New Roman" pitchFamily="18" charset="0"/>
                <a:ea typeface="仿宋_GB2312" pitchFamily="49" charset="-122"/>
              </a:rPr>
              <a:t>大于</a:t>
            </a:r>
            <a:r>
              <a:rPr kumimoji="1" lang="zh-CN" altLang="en-US" sz="3000" b="1" dirty="0">
                <a:latin typeface="Times New Roman" pitchFamily="18" charset="0"/>
                <a:ea typeface="仿宋_GB2312" pitchFamily="49" charset="-122"/>
              </a:rPr>
              <a:t>根结点</a:t>
            </a:r>
            <a:r>
              <a:rPr kumimoji="1" lang="zh-CN" altLang="en-US" sz="3000" b="1" dirty="0" smtClean="0">
                <a:latin typeface="Times New Roman" pitchFamily="18" charset="0"/>
                <a:ea typeface="仿宋_GB2312" pitchFamily="49" charset="-122"/>
              </a:rPr>
              <a:t>的关键字。</a:t>
            </a:r>
            <a:endParaRPr kumimoji="1" lang="zh-CN" altLang="en-US" sz="3000" b="1" dirty="0">
              <a:latin typeface="Times New Roman" pitchFamily="18" charset="0"/>
              <a:ea typeface="仿宋_GB2312" pitchFamily="49" charset="-122"/>
            </a:endParaRPr>
          </a:p>
          <a:p>
            <a:pPr marL="990600" lvl="1" indent="-533400">
              <a:spcBef>
                <a:spcPct val="10000"/>
              </a:spcBef>
              <a:buClr>
                <a:schemeClr val="tx1"/>
              </a:buClr>
              <a:buSzTx/>
              <a:buFont typeface="Wingdings" pitchFamily="2" charset="2"/>
              <a:buChar char="ü"/>
            </a:pPr>
            <a:r>
              <a:rPr kumimoji="1" lang="zh-CN" altLang="en-US" sz="3000" b="1" dirty="0">
                <a:latin typeface="Times New Roman" pitchFamily="18" charset="0"/>
                <a:ea typeface="仿宋_GB2312" pitchFamily="49" charset="-122"/>
              </a:rPr>
              <a:t>左子树和右子树也是二叉搜索树。</a:t>
            </a:r>
          </a:p>
        </p:txBody>
      </p:sp>
      <p:sp>
        <p:nvSpPr>
          <p:cNvPr id="5" name="灯片编号占位符 4"/>
          <p:cNvSpPr>
            <a:spLocks noGrp="1"/>
          </p:cNvSpPr>
          <p:nvPr>
            <p:ph type="sldNum" sz="quarter" idx="12"/>
          </p:nvPr>
        </p:nvSpPr>
        <p:spPr/>
        <p:txBody>
          <a:bodyPr/>
          <a:lstStyle/>
          <a:p>
            <a:fld id="{4F2BF43C-4A97-4F04-99BE-694C3B99BAE8}" type="slidenum">
              <a:rPr lang="en-US" altLang="zh-CN"/>
              <a:pPr/>
              <a:t>17</a:t>
            </a:fld>
            <a:endParaRPr lang="en-US" altLang="zh-CN"/>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66" name="Rectangle 22"/>
          <p:cNvSpPr>
            <a:spLocks noGrp="1" noChangeArrowheads="1"/>
          </p:cNvSpPr>
          <p:nvPr>
            <p:ph type="title"/>
          </p:nvPr>
        </p:nvSpPr>
        <p:spPr>
          <a:xfrm>
            <a:off x="1103265" y="434934"/>
            <a:ext cx="3549650" cy="822325"/>
          </a:xfrm>
        </p:spPr>
        <p:txBody>
          <a:bodyPr/>
          <a:lstStyle/>
          <a:p>
            <a:pPr algn="ctr"/>
            <a:r>
              <a:rPr lang="zh-CN" altLang="en-US" sz="4000" dirty="0" smtClean="0">
                <a:ea typeface="华文新魏" pitchFamily="2" charset="-122"/>
              </a:rPr>
              <a:t>二叉搜索树</a:t>
            </a:r>
            <a:endParaRPr lang="zh-CN" altLang="en-US" sz="4000" dirty="0">
              <a:ea typeface="华文新魏" pitchFamily="2" charset="-122"/>
            </a:endParaRPr>
          </a:p>
        </p:txBody>
      </p:sp>
      <p:sp>
        <p:nvSpPr>
          <p:cNvPr id="210967" name="Rectangle 23"/>
          <p:cNvSpPr>
            <a:spLocks noGrp="1" noChangeArrowheads="1"/>
          </p:cNvSpPr>
          <p:nvPr>
            <p:ph idx="1"/>
          </p:nvPr>
        </p:nvSpPr>
        <p:spPr>
          <a:xfrm>
            <a:off x="409518" y="1447800"/>
            <a:ext cx="4673663" cy="4501480"/>
          </a:xfrm>
        </p:spPr>
        <p:txBody>
          <a:bodyPr>
            <a:normAutofit fontScale="92500"/>
          </a:bodyPr>
          <a:lstStyle/>
          <a:p>
            <a:pPr>
              <a:lnSpc>
                <a:spcPct val="105000"/>
              </a:lnSpc>
              <a:buClr>
                <a:schemeClr val="tx1"/>
              </a:buClr>
              <a:buSzPct val="50000"/>
            </a:pPr>
            <a:r>
              <a:rPr lang="zh-CN" altLang="en-US" sz="3000" b="1" dirty="0">
                <a:ea typeface="仿宋_GB2312" pitchFamily="49" charset="-122"/>
              </a:rPr>
              <a:t>结点左子树上</a:t>
            </a:r>
            <a:r>
              <a:rPr lang="zh-CN" altLang="en-US" sz="3000" b="1" dirty="0" smtClean="0">
                <a:ea typeface="仿宋_GB2312" pitchFamily="49" charset="-122"/>
              </a:rPr>
              <a:t>所有关键字小于结点关键字；</a:t>
            </a:r>
            <a:endParaRPr lang="zh-CN" altLang="en-US" sz="3000" b="1" dirty="0">
              <a:ea typeface="仿宋_GB2312" pitchFamily="49" charset="-122"/>
            </a:endParaRPr>
          </a:p>
          <a:p>
            <a:pPr>
              <a:lnSpc>
                <a:spcPct val="105000"/>
              </a:lnSpc>
              <a:buClr>
                <a:schemeClr val="tx1"/>
              </a:buClr>
              <a:buSzPct val="50000"/>
            </a:pPr>
            <a:r>
              <a:rPr lang="zh-CN" altLang="en-US" sz="3000" b="1" dirty="0">
                <a:ea typeface="仿宋_GB2312" pitchFamily="49" charset="-122"/>
              </a:rPr>
              <a:t>右子树上</a:t>
            </a:r>
            <a:r>
              <a:rPr lang="zh-CN" altLang="en-US" sz="3000" b="1" dirty="0" smtClean="0">
                <a:ea typeface="仿宋_GB2312" pitchFamily="49" charset="-122"/>
              </a:rPr>
              <a:t>所有关键字大于结点关键字；</a:t>
            </a:r>
            <a:endParaRPr lang="en-US" altLang="zh-CN" sz="3000" b="1" dirty="0" smtClean="0">
              <a:ea typeface="仿宋_GB2312" pitchFamily="49" charset="-122"/>
            </a:endParaRPr>
          </a:p>
          <a:p>
            <a:pPr>
              <a:lnSpc>
                <a:spcPct val="105000"/>
              </a:lnSpc>
              <a:buClr>
                <a:schemeClr val="tx1"/>
              </a:buClr>
              <a:buSzPct val="50000"/>
            </a:pPr>
            <a:r>
              <a:rPr lang="zh-CN" altLang="en-US" b="1" dirty="0" smtClean="0">
                <a:ea typeface="仿宋_GB2312" pitchFamily="49" charset="-122"/>
              </a:rPr>
              <a:t>如果对一棵二叉搜索树进行中序遍历，可以按从小到大的顺序，将各结点关键字排列起来，所以也称二叉搜索树为二叉排序树</a:t>
            </a:r>
            <a:endParaRPr lang="zh-CN" altLang="en-US" sz="3000" b="1" dirty="0">
              <a:ea typeface="仿宋_GB2312" pitchFamily="49" charset="-122"/>
            </a:endParaRPr>
          </a:p>
        </p:txBody>
      </p:sp>
      <p:sp>
        <p:nvSpPr>
          <p:cNvPr id="26" name="灯片编号占位符 4"/>
          <p:cNvSpPr>
            <a:spLocks noGrp="1"/>
          </p:cNvSpPr>
          <p:nvPr>
            <p:ph type="sldNum" sz="quarter" idx="12"/>
          </p:nvPr>
        </p:nvSpPr>
        <p:spPr/>
        <p:txBody>
          <a:bodyPr/>
          <a:lstStyle/>
          <a:p>
            <a:fld id="{77103F99-D32B-459C-B316-82A1348F44AF}" type="slidenum">
              <a:rPr lang="en-US" altLang="zh-CN"/>
              <a:pPr/>
              <a:t>18</a:t>
            </a:fld>
            <a:endParaRPr lang="en-US" altLang="zh-CN"/>
          </a:p>
        </p:txBody>
      </p:sp>
      <p:grpSp>
        <p:nvGrpSpPr>
          <p:cNvPr id="210969" name="Group 25"/>
          <p:cNvGrpSpPr>
            <a:grpSpLocks/>
          </p:cNvGrpSpPr>
          <p:nvPr/>
        </p:nvGrpSpPr>
        <p:grpSpPr bwMode="auto">
          <a:xfrm>
            <a:off x="5338773" y="654012"/>
            <a:ext cx="3429000" cy="3200400"/>
            <a:chOff x="2880" y="480"/>
            <a:chExt cx="2160" cy="2016"/>
          </a:xfrm>
        </p:grpSpPr>
        <p:sp>
          <p:nvSpPr>
            <p:cNvPr id="210947" name="Line 3"/>
            <p:cNvSpPr>
              <a:spLocks noChangeShapeType="1"/>
            </p:cNvSpPr>
            <p:nvPr/>
          </p:nvSpPr>
          <p:spPr bwMode="auto">
            <a:xfrm flipH="1">
              <a:off x="4272" y="1248"/>
              <a:ext cx="192" cy="336"/>
            </a:xfrm>
            <a:prstGeom prst="line">
              <a:avLst/>
            </a:prstGeom>
            <a:noFill/>
            <a:ln w="28575">
              <a:solidFill>
                <a:schemeClr val="tx1"/>
              </a:solidFill>
              <a:round/>
              <a:headEnd/>
              <a:tailEnd/>
            </a:ln>
            <a:effectLst/>
          </p:spPr>
          <p:txBody>
            <a:bodyPr wrap="none" anchor="ctr"/>
            <a:lstStyle/>
            <a:p>
              <a:endParaRPr lang="zh-CN" altLang="en-US"/>
            </a:p>
          </p:txBody>
        </p:sp>
        <p:sp>
          <p:nvSpPr>
            <p:cNvPr id="210948" name="Line 4"/>
            <p:cNvSpPr>
              <a:spLocks noChangeShapeType="1"/>
            </p:cNvSpPr>
            <p:nvPr/>
          </p:nvSpPr>
          <p:spPr bwMode="auto">
            <a:xfrm>
              <a:off x="3792" y="1824"/>
              <a:ext cx="144" cy="336"/>
            </a:xfrm>
            <a:prstGeom prst="line">
              <a:avLst/>
            </a:prstGeom>
            <a:noFill/>
            <a:ln w="28575">
              <a:solidFill>
                <a:schemeClr val="tx1"/>
              </a:solidFill>
              <a:round/>
              <a:headEnd/>
              <a:tailEnd/>
            </a:ln>
            <a:effectLst/>
          </p:spPr>
          <p:txBody>
            <a:bodyPr wrap="none" anchor="ctr"/>
            <a:lstStyle/>
            <a:p>
              <a:endParaRPr lang="zh-CN" altLang="en-US"/>
            </a:p>
          </p:txBody>
        </p:sp>
        <p:sp>
          <p:nvSpPr>
            <p:cNvPr id="210949" name="Line 5"/>
            <p:cNvSpPr>
              <a:spLocks noChangeShapeType="1"/>
            </p:cNvSpPr>
            <p:nvPr/>
          </p:nvSpPr>
          <p:spPr bwMode="auto">
            <a:xfrm flipH="1">
              <a:off x="3456" y="1824"/>
              <a:ext cx="192" cy="384"/>
            </a:xfrm>
            <a:prstGeom prst="line">
              <a:avLst/>
            </a:prstGeom>
            <a:noFill/>
            <a:ln w="28575">
              <a:solidFill>
                <a:schemeClr val="tx1"/>
              </a:solidFill>
              <a:round/>
              <a:headEnd/>
              <a:tailEnd/>
            </a:ln>
            <a:effectLst/>
          </p:spPr>
          <p:txBody>
            <a:bodyPr wrap="none" anchor="ctr"/>
            <a:lstStyle/>
            <a:p>
              <a:endParaRPr lang="zh-CN" altLang="en-US"/>
            </a:p>
          </p:txBody>
        </p:sp>
        <p:sp>
          <p:nvSpPr>
            <p:cNvPr id="210950" name="Line 6"/>
            <p:cNvSpPr>
              <a:spLocks noChangeShapeType="1"/>
            </p:cNvSpPr>
            <p:nvPr/>
          </p:nvSpPr>
          <p:spPr bwMode="auto">
            <a:xfrm flipH="1">
              <a:off x="3120" y="1248"/>
              <a:ext cx="192" cy="336"/>
            </a:xfrm>
            <a:prstGeom prst="line">
              <a:avLst/>
            </a:prstGeom>
            <a:noFill/>
            <a:ln w="28575">
              <a:solidFill>
                <a:schemeClr val="tx1"/>
              </a:solidFill>
              <a:round/>
              <a:headEnd/>
              <a:tailEnd/>
            </a:ln>
            <a:effectLst/>
          </p:spPr>
          <p:txBody>
            <a:bodyPr wrap="none" anchor="ctr"/>
            <a:lstStyle/>
            <a:p>
              <a:endParaRPr lang="zh-CN" altLang="en-US"/>
            </a:p>
          </p:txBody>
        </p:sp>
        <p:sp>
          <p:nvSpPr>
            <p:cNvPr id="210951" name="Line 7"/>
            <p:cNvSpPr>
              <a:spLocks noChangeShapeType="1"/>
            </p:cNvSpPr>
            <p:nvPr/>
          </p:nvSpPr>
          <p:spPr bwMode="auto">
            <a:xfrm>
              <a:off x="3456" y="1248"/>
              <a:ext cx="192" cy="336"/>
            </a:xfrm>
            <a:prstGeom prst="line">
              <a:avLst/>
            </a:prstGeom>
            <a:noFill/>
            <a:ln w="28575">
              <a:solidFill>
                <a:schemeClr val="tx1"/>
              </a:solidFill>
              <a:round/>
              <a:headEnd/>
              <a:tailEnd/>
            </a:ln>
            <a:effectLst/>
          </p:spPr>
          <p:txBody>
            <a:bodyPr wrap="none" anchor="ctr"/>
            <a:lstStyle/>
            <a:p>
              <a:endParaRPr lang="zh-CN" altLang="en-US"/>
            </a:p>
          </p:txBody>
        </p:sp>
        <p:sp>
          <p:nvSpPr>
            <p:cNvPr id="210952" name="Oval 8"/>
            <p:cNvSpPr>
              <a:spLocks noChangeArrowheads="1"/>
            </p:cNvSpPr>
            <p:nvPr/>
          </p:nvSpPr>
          <p:spPr bwMode="auto">
            <a:xfrm>
              <a:off x="3792" y="48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35</a:t>
              </a:r>
              <a:endParaRPr kumimoji="1" lang="en-US" altLang="zh-CN" sz="2400" b="1">
                <a:latin typeface="Times New Roman" pitchFamily="18" charset="0"/>
              </a:endParaRPr>
            </a:p>
          </p:txBody>
        </p:sp>
        <p:sp>
          <p:nvSpPr>
            <p:cNvPr id="210953" name="Oval 9"/>
            <p:cNvSpPr>
              <a:spLocks noChangeArrowheads="1"/>
            </p:cNvSpPr>
            <p:nvPr/>
          </p:nvSpPr>
          <p:spPr bwMode="auto">
            <a:xfrm>
              <a:off x="3216" y="9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15</a:t>
              </a:r>
              <a:endParaRPr kumimoji="1" lang="en-US" altLang="zh-CN" sz="2400" b="1">
                <a:latin typeface="Times New Roman" pitchFamily="18" charset="0"/>
              </a:endParaRPr>
            </a:p>
          </p:txBody>
        </p:sp>
        <p:sp>
          <p:nvSpPr>
            <p:cNvPr id="210954" name="Oval 10"/>
            <p:cNvSpPr>
              <a:spLocks noChangeArrowheads="1"/>
            </p:cNvSpPr>
            <p:nvPr/>
          </p:nvSpPr>
          <p:spPr bwMode="auto">
            <a:xfrm>
              <a:off x="4368" y="9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45</a:t>
              </a:r>
              <a:endParaRPr kumimoji="1" lang="en-US" altLang="zh-CN" sz="2400" b="1">
                <a:latin typeface="Times New Roman" pitchFamily="18" charset="0"/>
              </a:endParaRPr>
            </a:p>
          </p:txBody>
        </p:sp>
        <p:sp>
          <p:nvSpPr>
            <p:cNvPr id="210955" name="Oval 11"/>
            <p:cNvSpPr>
              <a:spLocks noChangeArrowheads="1"/>
            </p:cNvSpPr>
            <p:nvPr/>
          </p:nvSpPr>
          <p:spPr bwMode="auto">
            <a:xfrm>
              <a:off x="4704"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50</a:t>
              </a:r>
              <a:endParaRPr kumimoji="1" lang="en-US" altLang="zh-CN" sz="2800" b="1">
                <a:latin typeface="Times New Roman" pitchFamily="18" charset="0"/>
              </a:endParaRPr>
            </a:p>
          </p:txBody>
        </p:sp>
        <p:sp>
          <p:nvSpPr>
            <p:cNvPr id="210956" name="Oval 12"/>
            <p:cNvSpPr>
              <a:spLocks noChangeArrowheads="1"/>
            </p:cNvSpPr>
            <p:nvPr/>
          </p:nvSpPr>
          <p:spPr bwMode="auto">
            <a:xfrm>
              <a:off x="4032"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40</a:t>
              </a:r>
              <a:endParaRPr kumimoji="1" lang="en-US" altLang="zh-CN" sz="2400" b="1">
                <a:latin typeface="Times New Roman" pitchFamily="18" charset="0"/>
              </a:endParaRPr>
            </a:p>
          </p:txBody>
        </p:sp>
        <p:sp>
          <p:nvSpPr>
            <p:cNvPr id="210957" name="Oval 13"/>
            <p:cNvSpPr>
              <a:spLocks noChangeArrowheads="1"/>
            </p:cNvSpPr>
            <p:nvPr/>
          </p:nvSpPr>
          <p:spPr bwMode="auto">
            <a:xfrm>
              <a:off x="3552"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25</a:t>
              </a:r>
              <a:endParaRPr kumimoji="1" lang="en-US" altLang="zh-CN" sz="2400" b="1">
                <a:latin typeface="Times New Roman" pitchFamily="18" charset="0"/>
              </a:endParaRPr>
            </a:p>
          </p:txBody>
        </p:sp>
        <p:sp>
          <p:nvSpPr>
            <p:cNvPr id="210958" name="Oval 14"/>
            <p:cNvSpPr>
              <a:spLocks noChangeArrowheads="1"/>
            </p:cNvSpPr>
            <p:nvPr/>
          </p:nvSpPr>
          <p:spPr bwMode="auto">
            <a:xfrm>
              <a:off x="2880" y="1536"/>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10</a:t>
              </a:r>
              <a:endParaRPr kumimoji="1" lang="en-US" altLang="zh-CN" sz="2400" b="1">
                <a:latin typeface="Times New Roman" pitchFamily="18" charset="0"/>
              </a:endParaRPr>
            </a:p>
          </p:txBody>
        </p:sp>
        <p:sp>
          <p:nvSpPr>
            <p:cNvPr id="210959" name="Oval 15"/>
            <p:cNvSpPr>
              <a:spLocks noChangeArrowheads="1"/>
            </p:cNvSpPr>
            <p:nvPr/>
          </p:nvSpPr>
          <p:spPr bwMode="auto">
            <a:xfrm>
              <a:off x="3216" y="21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20</a:t>
              </a:r>
              <a:endParaRPr kumimoji="1" lang="en-US" altLang="zh-CN" sz="2400" b="1">
                <a:latin typeface="Times New Roman" pitchFamily="18" charset="0"/>
              </a:endParaRPr>
            </a:p>
          </p:txBody>
        </p:sp>
        <p:sp>
          <p:nvSpPr>
            <p:cNvPr id="210960" name="Oval 16"/>
            <p:cNvSpPr>
              <a:spLocks noChangeArrowheads="1"/>
            </p:cNvSpPr>
            <p:nvPr/>
          </p:nvSpPr>
          <p:spPr bwMode="auto">
            <a:xfrm>
              <a:off x="3840" y="2160"/>
              <a:ext cx="336" cy="336"/>
            </a:xfrm>
            <a:prstGeom prst="ellipse">
              <a:avLst/>
            </a:prstGeom>
            <a:solidFill>
              <a:srgbClr val="CCFFFF"/>
            </a:solidFill>
            <a:ln w="28575">
              <a:solidFill>
                <a:schemeClr val="tx1"/>
              </a:solidFill>
              <a:round/>
              <a:headEnd/>
              <a:tailEnd/>
            </a:ln>
            <a:effectLst/>
          </p:spPr>
          <p:txBody>
            <a:bodyPr wrap="none" anchor="ctr"/>
            <a:lstStyle/>
            <a:p>
              <a:r>
                <a:rPr kumimoji="1" lang="en-US" altLang="zh-CN" sz="2800" b="1">
                  <a:solidFill>
                    <a:srgbClr val="0000CC"/>
                  </a:solidFill>
                  <a:latin typeface="Times New Roman" pitchFamily="18" charset="0"/>
                </a:rPr>
                <a:t>30</a:t>
              </a:r>
              <a:endParaRPr kumimoji="1" lang="en-US" altLang="zh-CN" sz="2400" b="1">
                <a:latin typeface="Times New Roman" pitchFamily="18" charset="0"/>
              </a:endParaRPr>
            </a:p>
          </p:txBody>
        </p:sp>
        <p:sp>
          <p:nvSpPr>
            <p:cNvPr id="210961" name="Line 17"/>
            <p:cNvSpPr>
              <a:spLocks noChangeShapeType="1"/>
            </p:cNvSpPr>
            <p:nvPr/>
          </p:nvSpPr>
          <p:spPr bwMode="auto">
            <a:xfrm flipH="1">
              <a:off x="3504" y="768"/>
              <a:ext cx="336" cy="240"/>
            </a:xfrm>
            <a:prstGeom prst="line">
              <a:avLst/>
            </a:prstGeom>
            <a:noFill/>
            <a:ln w="28575">
              <a:solidFill>
                <a:schemeClr val="tx1"/>
              </a:solidFill>
              <a:round/>
              <a:headEnd/>
              <a:tailEnd/>
            </a:ln>
            <a:effectLst/>
          </p:spPr>
          <p:txBody>
            <a:bodyPr wrap="none" anchor="ctr"/>
            <a:lstStyle/>
            <a:p>
              <a:endParaRPr lang="zh-CN" altLang="en-US"/>
            </a:p>
          </p:txBody>
        </p:sp>
        <p:sp>
          <p:nvSpPr>
            <p:cNvPr id="210962" name="Line 18"/>
            <p:cNvSpPr>
              <a:spLocks noChangeShapeType="1"/>
            </p:cNvSpPr>
            <p:nvPr/>
          </p:nvSpPr>
          <p:spPr bwMode="auto">
            <a:xfrm>
              <a:off x="4080" y="768"/>
              <a:ext cx="336" cy="240"/>
            </a:xfrm>
            <a:prstGeom prst="line">
              <a:avLst/>
            </a:prstGeom>
            <a:noFill/>
            <a:ln w="28575">
              <a:solidFill>
                <a:schemeClr val="tx1"/>
              </a:solidFill>
              <a:round/>
              <a:headEnd/>
              <a:tailEnd/>
            </a:ln>
            <a:effectLst/>
          </p:spPr>
          <p:txBody>
            <a:bodyPr wrap="none" anchor="ctr"/>
            <a:lstStyle/>
            <a:p>
              <a:endParaRPr lang="zh-CN" altLang="en-US"/>
            </a:p>
          </p:txBody>
        </p:sp>
        <p:sp>
          <p:nvSpPr>
            <p:cNvPr id="210963" name="Line 19"/>
            <p:cNvSpPr>
              <a:spLocks noChangeShapeType="1"/>
            </p:cNvSpPr>
            <p:nvPr/>
          </p:nvSpPr>
          <p:spPr bwMode="auto">
            <a:xfrm>
              <a:off x="4604" y="1275"/>
              <a:ext cx="192" cy="288"/>
            </a:xfrm>
            <a:prstGeom prst="line">
              <a:avLst/>
            </a:prstGeom>
            <a:noFill/>
            <a:ln w="28575">
              <a:solidFill>
                <a:schemeClr val="tx1"/>
              </a:solidFill>
              <a:round/>
              <a:headEnd/>
              <a:tailEn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p:cNvSpPr>
            <a:spLocks noGrp="1" noChangeArrowheads="1"/>
          </p:cNvSpPr>
          <p:nvPr>
            <p:ph type="title"/>
          </p:nvPr>
        </p:nvSpPr>
        <p:spPr>
          <a:xfrm>
            <a:off x="1285830" y="179343"/>
            <a:ext cx="6480175" cy="862012"/>
          </a:xfrm>
          <a:noFill/>
          <a:ln/>
        </p:spPr>
        <p:txBody>
          <a:bodyPr/>
          <a:lstStyle/>
          <a:p>
            <a:pPr algn="ctr"/>
            <a:r>
              <a:rPr lang="zh-CN" altLang="en-US" sz="4000" dirty="0">
                <a:ea typeface="华文新魏" pitchFamily="2" charset="-122"/>
              </a:rPr>
              <a:t>二叉搜索树的搜索算法</a:t>
            </a:r>
          </a:p>
        </p:txBody>
      </p:sp>
      <p:sp>
        <p:nvSpPr>
          <p:cNvPr id="218117" name="Rectangle 5"/>
          <p:cNvSpPr>
            <a:spLocks noGrp="1" noChangeArrowheads="1"/>
          </p:cNvSpPr>
          <p:nvPr>
            <p:ph idx="1"/>
          </p:nvPr>
        </p:nvSpPr>
        <p:spPr>
          <a:xfrm>
            <a:off x="503238" y="1303338"/>
            <a:ext cx="8229600" cy="5005387"/>
          </a:xfrm>
        </p:spPr>
        <p:txBody>
          <a:bodyPr/>
          <a:lstStyle/>
          <a:p>
            <a:pPr>
              <a:lnSpc>
                <a:spcPct val="105000"/>
              </a:lnSpc>
              <a:buClrTx/>
              <a:buSzPct val="50000"/>
            </a:pPr>
            <a:r>
              <a:rPr lang="zh-CN" altLang="en-US" sz="3000" b="1" dirty="0">
                <a:latin typeface="Times New Roman" pitchFamily="18" charset="0"/>
                <a:ea typeface="仿宋_GB2312" pitchFamily="49" charset="-122"/>
              </a:rPr>
              <a:t>在二叉搜索树上进行搜索，是一个从根结点开始，沿某一个分支逐层向下进行比较判等的过程。它可以是一个递归的过程。</a:t>
            </a:r>
          </a:p>
          <a:p>
            <a:pPr>
              <a:lnSpc>
                <a:spcPct val="105000"/>
              </a:lnSpc>
              <a:buClrTx/>
              <a:buSzPct val="50000"/>
            </a:pPr>
            <a:r>
              <a:rPr lang="zh-CN" altLang="en-US" sz="3000" b="1" dirty="0">
                <a:latin typeface="Times New Roman" pitchFamily="18" charset="0"/>
                <a:ea typeface="仿宋_GB2312" pitchFamily="49" charset="-122"/>
              </a:rPr>
              <a:t>假设想要在二叉搜索树中</a:t>
            </a:r>
            <a:r>
              <a:rPr lang="zh-CN" altLang="en-US" sz="3000" b="1" dirty="0" smtClean="0">
                <a:latin typeface="Times New Roman" pitchFamily="18" charset="0"/>
                <a:ea typeface="仿宋_GB2312" pitchFamily="49" charset="-122"/>
              </a:rPr>
              <a:t>搜索关键字为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的元素，搜索过程从根结点开始。</a:t>
            </a:r>
          </a:p>
          <a:p>
            <a:pPr>
              <a:lnSpc>
                <a:spcPct val="105000"/>
              </a:lnSpc>
              <a:buClrTx/>
              <a:buSzPct val="50000"/>
            </a:pPr>
            <a:r>
              <a:rPr lang="zh-CN" altLang="en-US" sz="3000" b="1" dirty="0">
                <a:latin typeface="Times New Roman" pitchFamily="18" charset="0"/>
                <a:ea typeface="仿宋_GB2312" pitchFamily="49" charset="-122"/>
              </a:rPr>
              <a:t>如果根指针为</a:t>
            </a:r>
            <a:r>
              <a:rPr lang="en-US" altLang="zh-CN" sz="3000" b="1" dirty="0">
                <a:latin typeface="Times New Roman" pitchFamily="18" charset="0"/>
                <a:ea typeface="仿宋_GB2312" pitchFamily="49" charset="-122"/>
              </a:rPr>
              <a:t>NULL</a:t>
            </a:r>
            <a:r>
              <a:rPr lang="zh-CN" altLang="en-US" sz="3000" b="1" dirty="0">
                <a:latin typeface="Times New Roman" pitchFamily="18" charset="0"/>
                <a:ea typeface="仿宋_GB2312" pitchFamily="49" charset="-122"/>
              </a:rPr>
              <a:t>，则搜索不成功；否则用给定值</a:t>
            </a: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与根结点</a:t>
            </a:r>
            <a:r>
              <a:rPr lang="zh-CN" altLang="en-US" sz="3000" b="1" dirty="0" smtClean="0">
                <a:latin typeface="Times New Roman" pitchFamily="18" charset="0"/>
                <a:ea typeface="仿宋_GB2312" pitchFamily="49" charset="-122"/>
              </a:rPr>
              <a:t>的关键字进行</a:t>
            </a:r>
            <a:r>
              <a:rPr lang="zh-CN" altLang="en-US" sz="3000" b="1" dirty="0">
                <a:latin typeface="Times New Roman" pitchFamily="18" charset="0"/>
                <a:ea typeface="仿宋_GB2312" pitchFamily="49" charset="-122"/>
              </a:rPr>
              <a:t>比较：</a:t>
            </a:r>
          </a:p>
          <a:p>
            <a:pPr lvl="1">
              <a:lnSpc>
                <a:spcPct val="105000"/>
              </a:lnSpc>
              <a:buClrTx/>
              <a:buSzTx/>
              <a:buFont typeface="Wingdings" pitchFamily="2" charset="2"/>
              <a:buChar char="ü"/>
            </a:pPr>
            <a:r>
              <a:rPr lang="zh-CN" altLang="en-US" sz="3000" b="1" dirty="0">
                <a:latin typeface="Times New Roman" pitchFamily="18" charset="0"/>
                <a:ea typeface="仿宋_GB2312" pitchFamily="49" charset="-122"/>
              </a:rPr>
              <a:t>若给定值等于根</a:t>
            </a:r>
            <a:r>
              <a:rPr lang="zh-CN" altLang="en-US" sz="3000" b="1" dirty="0" smtClean="0">
                <a:latin typeface="Times New Roman" pitchFamily="18" charset="0"/>
                <a:ea typeface="仿宋_GB2312" pitchFamily="49" charset="-122"/>
              </a:rPr>
              <a:t>结点关键字，</a:t>
            </a:r>
            <a:r>
              <a:rPr lang="zh-CN" altLang="en-US" sz="3000" b="1" dirty="0">
                <a:latin typeface="Times New Roman" pitchFamily="18" charset="0"/>
                <a:ea typeface="仿宋_GB2312" pitchFamily="49" charset="-122"/>
              </a:rPr>
              <a:t>则搜索成功，返回搜索成功信息并报告搜索到结点地址。</a:t>
            </a:r>
          </a:p>
        </p:txBody>
      </p:sp>
      <p:sp>
        <p:nvSpPr>
          <p:cNvPr id="5" name="灯片编号占位符 4"/>
          <p:cNvSpPr>
            <a:spLocks noGrp="1"/>
          </p:cNvSpPr>
          <p:nvPr>
            <p:ph type="sldNum" sz="quarter" idx="12"/>
          </p:nvPr>
        </p:nvSpPr>
        <p:spPr/>
        <p:txBody>
          <a:bodyPr/>
          <a:lstStyle/>
          <a:p>
            <a:fld id="{8C3E5F3C-BAEB-4347-8C1B-5927E282BBA0}" type="slidenum">
              <a:rPr lang="en-US" altLang="zh-CN"/>
              <a:pPr/>
              <a:t>19</a:t>
            </a:fld>
            <a:endParaRPr lang="en-US" altLang="zh-CN"/>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0B416FFC-0F72-4094-982A-6BCECB12D700}" type="slidenum">
              <a:rPr lang="en-US" altLang="zh-CN"/>
              <a:pPr/>
              <a:t>2</a:t>
            </a:fld>
            <a:endParaRPr lang="en-US" altLang="zh-CN"/>
          </a:p>
        </p:txBody>
      </p:sp>
      <p:sp>
        <p:nvSpPr>
          <p:cNvPr id="182276" name="Rectangle 4"/>
          <p:cNvSpPr>
            <a:spLocks noChangeArrowheads="1"/>
          </p:cNvSpPr>
          <p:nvPr/>
        </p:nvSpPr>
        <p:spPr bwMode="auto">
          <a:xfrm>
            <a:off x="611560" y="1664804"/>
            <a:ext cx="8001000" cy="3624069"/>
          </a:xfrm>
          <a:prstGeom prst="rect">
            <a:avLst/>
          </a:prstGeom>
          <a:noFill/>
          <a:ln w="9525">
            <a:noFill/>
            <a:miter lim="800000"/>
            <a:headEnd/>
            <a:tailEnd/>
          </a:ln>
          <a:effectLst/>
        </p:spPr>
        <p:txBody>
          <a:bodyPr>
            <a:spAutoFit/>
          </a:bodyPr>
          <a:lstStyle/>
          <a:p>
            <a:pPr marL="342900" indent="-342900" algn="l">
              <a:lnSpc>
                <a:spcPct val="105000"/>
              </a:lnSpc>
              <a:spcBef>
                <a:spcPct val="10000"/>
              </a:spcBef>
              <a:buClr>
                <a:schemeClr val="tx1"/>
              </a:buClr>
              <a:buSzPct val="50000"/>
              <a:buFont typeface="Wingdings" pitchFamily="2" charset="2"/>
              <a:buChar char="n"/>
            </a:pPr>
            <a:r>
              <a:rPr kumimoji="1" lang="zh-CN" altLang="en-US" sz="3000" b="1" dirty="0" smtClean="0">
                <a:latin typeface="Times New Roman" pitchFamily="18" charset="0"/>
                <a:ea typeface="仿宋_GB2312" pitchFamily="49" charset="-122"/>
              </a:rPr>
              <a:t>所谓</a:t>
            </a:r>
            <a:r>
              <a:rPr kumimoji="1" lang="zh-CN" altLang="en-US" sz="3000" b="1" u="sng" dirty="0" smtClean="0">
                <a:latin typeface="Times New Roman" pitchFamily="18" charset="0"/>
                <a:ea typeface="仿宋_GB2312" pitchFamily="49" charset="-122"/>
              </a:rPr>
              <a:t>查找</a:t>
            </a:r>
            <a:r>
              <a:rPr kumimoji="1" lang="zh-CN" altLang="en-US" sz="3000" b="1" dirty="0" smtClean="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就是在数据集合中寻找满足某种条件的数据对象。</a:t>
            </a:r>
          </a:p>
          <a:p>
            <a:pPr marL="342900" indent="-342900" algn="l">
              <a:lnSpc>
                <a:spcPct val="105000"/>
              </a:lnSpc>
              <a:spcBef>
                <a:spcPct val="10000"/>
              </a:spcBef>
              <a:buClr>
                <a:schemeClr val="tx1"/>
              </a:buClr>
              <a:buSzPct val="50000"/>
              <a:buFont typeface="Wingdings" pitchFamily="2" charset="2"/>
              <a:buChar char="n"/>
            </a:pPr>
            <a:r>
              <a:rPr kumimoji="1" lang="zh-CN" altLang="en-US" sz="3000" b="1" dirty="0">
                <a:latin typeface="Times New Roman" pitchFamily="18" charset="0"/>
                <a:ea typeface="仿宋_GB2312" pitchFamily="49" charset="-122"/>
              </a:rPr>
              <a:t>搜索的结果通常有两种可能：</a:t>
            </a:r>
          </a:p>
          <a:p>
            <a:pPr marL="800100" lvl="1" indent="-342900" algn="l">
              <a:lnSpc>
                <a:spcPct val="105000"/>
              </a:lnSpc>
              <a:spcBef>
                <a:spcPct val="10000"/>
              </a:spcBef>
              <a:buClr>
                <a:schemeClr val="tx1"/>
              </a:buClr>
              <a:buFont typeface="Wingdings" pitchFamily="2" charset="2"/>
              <a:buChar char="Ø"/>
            </a:pPr>
            <a:r>
              <a:rPr kumimoji="1" lang="zh-CN" altLang="en-US" sz="3000" b="1" u="sng" dirty="0" smtClean="0">
                <a:latin typeface="Times New Roman" pitchFamily="18" charset="0"/>
                <a:ea typeface="仿宋_GB2312" pitchFamily="49" charset="-122"/>
              </a:rPr>
              <a:t>查找成功</a:t>
            </a:r>
            <a:r>
              <a:rPr kumimoji="1" lang="zh-CN" altLang="en-US" sz="3000" b="1" dirty="0">
                <a:latin typeface="Times New Roman" pitchFamily="18" charset="0"/>
                <a:ea typeface="仿宋_GB2312" pitchFamily="49" charset="-122"/>
              </a:rPr>
              <a:t>，即找到满足条件的数据对象。这时，作为结果，可报告该对象在结构中    的位置</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还可给出该对象中的具体信息。</a:t>
            </a:r>
          </a:p>
          <a:p>
            <a:pPr marL="800100" lvl="1" indent="-342900" algn="l">
              <a:lnSpc>
                <a:spcPct val="105000"/>
              </a:lnSpc>
              <a:spcBef>
                <a:spcPct val="10000"/>
              </a:spcBef>
              <a:buClr>
                <a:schemeClr val="tx1"/>
              </a:buClr>
              <a:buFont typeface="Wingdings" pitchFamily="2" charset="2"/>
              <a:buChar char="Ø"/>
            </a:pPr>
            <a:r>
              <a:rPr kumimoji="1" lang="zh-CN" altLang="en-US" sz="3000" b="1" u="sng" dirty="0" smtClean="0">
                <a:latin typeface="Times New Roman" pitchFamily="18" charset="0"/>
                <a:ea typeface="仿宋_GB2312" pitchFamily="49" charset="-122"/>
              </a:rPr>
              <a:t>查找不成功</a:t>
            </a:r>
            <a:r>
              <a:rPr kumimoji="1" lang="zh-CN" altLang="en-US" sz="3000" b="1" dirty="0" smtClean="0">
                <a:latin typeface="Times New Roman" pitchFamily="18" charset="0"/>
                <a:ea typeface="仿宋_GB2312" pitchFamily="49" charset="-122"/>
              </a:rPr>
              <a:t>。给出空记录或空指针。</a:t>
            </a:r>
            <a:r>
              <a:rPr kumimoji="1" lang="zh-CN" altLang="en-US" sz="3000" b="1" dirty="0" smtClean="0">
                <a:effectLst>
                  <a:outerShdw blurRad="38100" dist="38100" dir="2700000" algn="tl">
                    <a:srgbClr val="C0C0C0"/>
                  </a:outerShdw>
                </a:effectLst>
                <a:latin typeface="Times New Roman" pitchFamily="18" charset="0"/>
                <a:ea typeface="仿宋_GB2312" pitchFamily="49" charset="-122"/>
              </a:rPr>
              <a:t>    </a:t>
            </a:r>
            <a:endParaRPr kumimoji="1" lang="zh-CN" altLang="en-US" sz="3000" b="1" dirty="0">
              <a:effectLst>
                <a:outerShdw blurRad="38100" dist="38100" dir="2700000" algn="tl">
                  <a:srgbClr val="C0C0C0"/>
                </a:outerShdw>
              </a:effectLst>
              <a:latin typeface="Times New Roman" pitchFamily="18" charset="0"/>
            </a:endParaRPr>
          </a:p>
        </p:txBody>
      </p:sp>
      <p:sp>
        <p:nvSpPr>
          <p:cNvPr id="7" name="标题 6"/>
          <p:cNvSpPr>
            <a:spLocks noGrp="1"/>
          </p:cNvSpPr>
          <p:nvPr>
            <p:ph type="title"/>
          </p:nvPr>
        </p:nvSpPr>
        <p:spPr>
          <a:xfrm>
            <a:off x="457200" y="274638"/>
            <a:ext cx="8219256" cy="1143000"/>
          </a:xfrm>
        </p:spPr>
        <p:txBody>
          <a:bodyPr>
            <a:normAutofit/>
          </a:bodyPr>
          <a:lstStyle/>
          <a:p>
            <a:pPr algn="ctr"/>
            <a:r>
              <a:rPr kumimoji="1" lang="zh-CN" altLang="en-US" sz="4800" dirty="0" smtClean="0">
                <a:latin typeface="华文新魏" pitchFamily="2" charset="-122"/>
                <a:ea typeface="华文新魏" pitchFamily="2" charset="-122"/>
              </a:rPr>
              <a:t>查找</a:t>
            </a:r>
            <a:r>
              <a:rPr kumimoji="1" lang="en-US" altLang="zh-CN" sz="4800" dirty="0" smtClean="0">
                <a:latin typeface="华文新魏" pitchFamily="2" charset="-122"/>
                <a:ea typeface="华文新魏" pitchFamily="2" charset="-122"/>
              </a:rPr>
              <a:t>(Search)</a:t>
            </a:r>
            <a:r>
              <a:rPr kumimoji="1" lang="zh-CN" altLang="en-US" sz="4800" dirty="0" smtClean="0">
                <a:latin typeface="华文新魏" pitchFamily="2" charset="-122"/>
                <a:ea typeface="华文新魏" pitchFamily="2" charset="-122"/>
              </a:rPr>
              <a:t>的概念</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idx="1"/>
          </p:nvPr>
        </p:nvSpPr>
        <p:spPr>
          <a:xfrm>
            <a:off x="519057" y="325395"/>
            <a:ext cx="7964488" cy="1800225"/>
          </a:xfrm>
        </p:spPr>
        <p:txBody>
          <a:bodyPr/>
          <a:lstStyle/>
          <a:p>
            <a:pPr marL="990600" lvl="1" indent="-533400" algn="just">
              <a:lnSpc>
                <a:spcPct val="105000"/>
              </a:lnSpc>
              <a:buClr>
                <a:schemeClr val="tx2"/>
              </a:buClr>
              <a:buSzTx/>
              <a:buFont typeface="Wingdings" pitchFamily="2" charset="2"/>
              <a:buChar char="ü"/>
            </a:pPr>
            <a:r>
              <a:rPr lang="zh-CN" altLang="en-US" sz="3000" b="1" dirty="0">
                <a:ea typeface="仿宋_GB2312" pitchFamily="49" charset="-122"/>
              </a:rPr>
              <a:t>若给定值小于根结点</a:t>
            </a:r>
            <a:r>
              <a:rPr lang="zh-CN" altLang="en-US" sz="3000" b="1" dirty="0" smtClean="0">
                <a:ea typeface="仿宋_GB2312" pitchFamily="49" charset="-122"/>
              </a:rPr>
              <a:t>的关键字，</a:t>
            </a:r>
            <a:r>
              <a:rPr lang="zh-CN" altLang="en-US" sz="3000" b="1" dirty="0">
                <a:ea typeface="仿宋_GB2312" pitchFamily="49" charset="-122"/>
              </a:rPr>
              <a:t>则继续递归搜索根结点的左子树；</a:t>
            </a:r>
          </a:p>
          <a:p>
            <a:pPr marL="990600" lvl="1" indent="-533400" algn="just">
              <a:lnSpc>
                <a:spcPct val="105000"/>
              </a:lnSpc>
              <a:buClr>
                <a:schemeClr val="tx2"/>
              </a:buClr>
              <a:buSzTx/>
              <a:buFont typeface="Wingdings" pitchFamily="2" charset="2"/>
              <a:buChar char="ü"/>
            </a:pPr>
            <a:r>
              <a:rPr lang="zh-CN" altLang="en-US" sz="3000" b="1" dirty="0">
                <a:ea typeface="仿宋_GB2312" pitchFamily="49" charset="-122"/>
              </a:rPr>
              <a:t>否则。递归搜索根结点的右子树。</a:t>
            </a:r>
            <a:endParaRPr lang="zh-CN" altLang="en-US" sz="1800" b="1" dirty="0">
              <a:ea typeface="仿宋_GB2312" pitchFamily="49" charset="-122"/>
            </a:endParaRPr>
          </a:p>
        </p:txBody>
      </p:sp>
      <p:sp>
        <p:nvSpPr>
          <p:cNvPr id="29" name="灯片编号占位符 4"/>
          <p:cNvSpPr>
            <a:spLocks noGrp="1"/>
          </p:cNvSpPr>
          <p:nvPr>
            <p:ph type="sldNum" sz="quarter" idx="12"/>
          </p:nvPr>
        </p:nvSpPr>
        <p:spPr/>
        <p:txBody>
          <a:bodyPr/>
          <a:lstStyle/>
          <a:p>
            <a:fld id="{9DE6629E-93A6-4369-A2AA-ECA61C1AD1CC}" type="slidenum">
              <a:rPr lang="en-US" altLang="zh-CN"/>
              <a:pPr/>
              <a:t>20</a:t>
            </a:fld>
            <a:endParaRPr lang="en-US" altLang="zh-CN"/>
          </a:p>
        </p:txBody>
      </p:sp>
      <p:sp>
        <p:nvSpPr>
          <p:cNvPr id="219140" name="Text Box 4"/>
          <p:cNvSpPr txBox="1">
            <a:spLocks noChangeArrowheads="1"/>
          </p:cNvSpPr>
          <p:nvPr/>
        </p:nvSpPr>
        <p:spPr bwMode="auto">
          <a:xfrm>
            <a:off x="6061075" y="2584450"/>
            <a:ext cx="1714500" cy="1166813"/>
          </a:xfrm>
          <a:prstGeom prst="rect">
            <a:avLst/>
          </a:prstGeom>
          <a:noFill/>
          <a:ln w="9525">
            <a:noFill/>
            <a:miter lim="800000"/>
            <a:headEnd/>
            <a:tailEnd/>
          </a:ln>
          <a:effectLst/>
        </p:spPr>
        <p:txBody>
          <a:bodyPr wrap="none">
            <a:spAutoFit/>
          </a:bodyPr>
          <a:lstStyle/>
          <a:p>
            <a:pPr algn="l">
              <a:spcBef>
                <a:spcPct val="35000"/>
              </a:spcBef>
            </a:pPr>
            <a:r>
              <a:rPr kumimoji="1" lang="zh-CN" altLang="zh-CN" sz="3000" b="1" u="sng" dirty="0">
                <a:latin typeface="Times New Roman" pitchFamily="18" charset="0"/>
                <a:ea typeface="仿宋_GB2312" pitchFamily="49" charset="-122"/>
              </a:rPr>
              <a:t>搜索45</a:t>
            </a:r>
          </a:p>
          <a:p>
            <a:pPr algn="l">
              <a:spcBef>
                <a:spcPct val="35000"/>
              </a:spcBef>
            </a:pPr>
            <a:r>
              <a:rPr kumimoji="1" lang="zh-CN" altLang="zh-CN" sz="3000" b="1" dirty="0">
                <a:latin typeface="Times New Roman" pitchFamily="18" charset="0"/>
                <a:ea typeface="仿宋_GB2312" pitchFamily="49" charset="-122"/>
              </a:rPr>
              <a:t>搜索成功</a:t>
            </a:r>
            <a:endParaRPr kumimoji="1" lang="zh-CN" altLang="en-US" sz="3000" u="sng" dirty="0">
              <a:latin typeface="Times New Roman" pitchFamily="18" charset="0"/>
            </a:endParaRPr>
          </a:p>
        </p:txBody>
      </p:sp>
      <p:sp>
        <p:nvSpPr>
          <p:cNvPr id="219141" name="Text Box 5"/>
          <p:cNvSpPr txBox="1">
            <a:spLocks noChangeArrowheads="1"/>
          </p:cNvSpPr>
          <p:nvPr/>
        </p:nvSpPr>
        <p:spPr bwMode="auto">
          <a:xfrm>
            <a:off x="1187450" y="2584450"/>
            <a:ext cx="1714500" cy="1166813"/>
          </a:xfrm>
          <a:prstGeom prst="rect">
            <a:avLst/>
          </a:prstGeom>
          <a:noFill/>
          <a:ln w="9525">
            <a:noFill/>
            <a:miter lim="800000"/>
            <a:headEnd/>
            <a:tailEnd/>
          </a:ln>
          <a:effectLst/>
        </p:spPr>
        <p:txBody>
          <a:bodyPr wrap="none">
            <a:spAutoFit/>
          </a:bodyPr>
          <a:lstStyle/>
          <a:p>
            <a:pPr algn="l">
              <a:spcBef>
                <a:spcPct val="35000"/>
              </a:spcBef>
            </a:pPr>
            <a:r>
              <a:rPr kumimoji="1" lang="zh-CN" altLang="zh-CN" sz="3000" b="1" u="sng" dirty="0">
                <a:latin typeface="Times New Roman" pitchFamily="18" charset="0"/>
                <a:ea typeface="仿宋_GB2312" pitchFamily="49" charset="-122"/>
              </a:rPr>
              <a:t>搜索28</a:t>
            </a:r>
          </a:p>
          <a:p>
            <a:pPr algn="l">
              <a:spcBef>
                <a:spcPct val="35000"/>
              </a:spcBef>
            </a:pPr>
            <a:r>
              <a:rPr kumimoji="1" lang="zh-CN" altLang="zh-CN" sz="3000" b="1" dirty="0">
                <a:latin typeface="Times New Roman" pitchFamily="18" charset="0"/>
                <a:ea typeface="仿宋_GB2312" pitchFamily="49" charset="-122"/>
              </a:rPr>
              <a:t>搜索失败</a:t>
            </a:r>
            <a:endParaRPr kumimoji="1" lang="zh-CN" altLang="en-US" sz="3000" dirty="0">
              <a:latin typeface="Times New Roman" pitchFamily="18" charset="0"/>
            </a:endParaRPr>
          </a:p>
        </p:txBody>
      </p:sp>
      <p:grpSp>
        <p:nvGrpSpPr>
          <p:cNvPr id="219165" name="Group 29"/>
          <p:cNvGrpSpPr>
            <a:grpSpLocks/>
          </p:cNvGrpSpPr>
          <p:nvPr/>
        </p:nvGrpSpPr>
        <p:grpSpPr bwMode="auto">
          <a:xfrm>
            <a:off x="2663825" y="2528888"/>
            <a:ext cx="3429000" cy="3671887"/>
            <a:chOff x="1678" y="1593"/>
            <a:chExt cx="2160" cy="2313"/>
          </a:xfrm>
          <a:solidFill>
            <a:schemeClr val="accent1">
              <a:lumMod val="60000"/>
              <a:lumOff val="40000"/>
            </a:schemeClr>
          </a:solidFill>
        </p:grpSpPr>
        <p:sp>
          <p:nvSpPr>
            <p:cNvPr id="219143" name="Line 7"/>
            <p:cNvSpPr>
              <a:spLocks noChangeShapeType="1"/>
            </p:cNvSpPr>
            <p:nvPr/>
          </p:nvSpPr>
          <p:spPr bwMode="auto">
            <a:xfrm flipH="1">
              <a:off x="3070"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44" name="Line 8"/>
            <p:cNvSpPr>
              <a:spLocks noChangeShapeType="1"/>
            </p:cNvSpPr>
            <p:nvPr/>
          </p:nvSpPr>
          <p:spPr bwMode="auto">
            <a:xfrm>
              <a:off x="2590" y="2937"/>
              <a:ext cx="144"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219145" name="Line 9"/>
            <p:cNvSpPr>
              <a:spLocks noChangeShapeType="1"/>
            </p:cNvSpPr>
            <p:nvPr/>
          </p:nvSpPr>
          <p:spPr bwMode="auto">
            <a:xfrm flipH="1">
              <a:off x="2254" y="2937"/>
              <a:ext cx="192" cy="384"/>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46" name="Line 10"/>
            <p:cNvSpPr>
              <a:spLocks noChangeShapeType="1"/>
            </p:cNvSpPr>
            <p:nvPr/>
          </p:nvSpPr>
          <p:spPr bwMode="auto">
            <a:xfrm flipH="1">
              <a:off x="1918"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47" name="Line 11"/>
            <p:cNvSpPr>
              <a:spLocks noChangeShapeType="1"/>
            </p:cNvSpPr>
            <p:nvPr/>
          </p:nvSpPr>
          <p:spPr bwMode="auto">
            <a:xfrm>
              <a:off x="2254" y="2361"/>
              <a:ext cx="192"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219148" name="Oval 12"/>
            <p:cNvSpPr>
              <a:spLocks noChangeArrowheads="1"/>
            </p:cNvSpPr>
            <p:nvPr/>
          </p:nvSpPr>
          <p:spPr bwMode="auto">
            <a:xfrm>
              <a:off x="2590" y="159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35</a:t>
              </a:r>
              <a:endParaRPr kumimoji="1" lang="en-US" altLang="zh-CN" sz="2400">
                <a:solidFill>
                  <a:schemeClr val="bg1"/>
                </a:solidFill>
                <a:latin typeface="Times New Roman" pitchFamily="18" charset="0"/>
              </a:endParaRPr>
            </a:p>
          </p:txBody>
        </p:sp>
        <p:sp>
          <p:nvSpPr>
            <p:cNvPr id="219149" name="Oval 13"/>
            <p:cNvSpPr>
              <a:spLocks noChangeArrowheads="1"/>
            </p:cNvSpPr>
            <p:nvPr/>
          </p:nvSpPr>
          <p:spPr bwMode="auto">
            <a:xfrm>
              <a:off x="2014" y="20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15</a:t>
              </a:r>
              <a:endParaRPr kumimoji="1" lang="en-US" altLang="zh-CN" sz="2400">
                <a:solidFill>
                  <a:schemeClr val="bg1"/>
                </a:solidFill>
                <a:latin typeface="Times New Roman" pitchFamily="18" charset="0"/>
              </a:endParaRPr>
            </a:p>
          </p:txBody>
        </p:sp>
        <p:sp>
          <p:nvSpPr>
            <p:cNvPr id="219150" name="Oval 14"/>
            <p:cNvSpPr>
              <a:spLocks noChangeArrowheads="1"/>
            </p:cNvSpPr>
            <p:nvPr/>
          </p:nvSpPr>
          <p:spPr bwMode="auto">
            <a:xfrm>
              <a:off x="3166" y="2073"/>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45</a:t>
              </a:r>
              <a:endParaRPr kumimoji="1" lang="en-US" altLang="zh-CN" sz="2400" dirty="0">
                <a:solidFill>
                  <a:schemeClr val="bg1"/>
                </a:solidFill>
                <a:latin typeface="Times New Roman" pitchFamily="18" charset="0"/>
              </a:endParaRPr>
            </a:p>
          </p:txBody>
        </p:sp>
        <p:sp>
          <p:nvSpPr>
            <p:cNvPr id="219151" name="Oval 15"/>
            <p:cNvSpPr>
              <a:spLocks noChangeArrowheads="1"/>
            </p:cNvSpPr>
            <p:nvPr/>
          </p:nvSpPr>
          <p:spPr bwMode="auto">
            <a:xfrm>
              <a:off x="3502"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50</a:t>
              </a:r>
              <a:endParaRPr kumimoji="1" lang="en-US" altLang="zh-CN" sz="2400">
                <a:solidFill>
                  <a:schemeClr val="bg1"/>
                </a:solidFill>
                <a:latin typeface="Times New Roman" pitchFamily="18" charset="0"/>
              </a:endParaRPr>
            </a:p>
          </p:txBody>
        </p:sp>
        <p:sp>
          <p:nvSpPr>
            <p:cNvPr id="219152" name="Oval 16"/>
            <p:cNvSpPr>
              <a:spLocks noChangeArrowheads="1"/>
            </p:cNvSpPr>
            <p:nvPr/>
          </p:nvSpPr>
          <p:spPr bwMode="auto">
            <a:xfrm>
              <a:off x="2830"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40</a:t>
              </a:r>
              <a:endParaRPr kumimoji="1" lang="en-US" altLang="zh-CN" sz="2400">
                <a:solidFill>
                  <a:schemeClr val="bg1"/>
                </a:solidFill>
                <a:latin typeface="Times New Roman" pitchFamily="18" charset="0"/>
              </a:endParaRPr>
            </a:p>
          </p:txBody>
        </p:sp>
        <p:sp>
          <p:nvSpPr>
            <p:cNvPr id="219153" name="Oval 17"/>
            <p:cNvSpPr>
              <a:spLocks noChangeArrowheads="1"/>
            </p:cNvSpPr>
            <p:nvPr/>
          </p:nvSpPr>
          <p:spPr bwMode="auto">
            <a:xfrm>
              <a:off x="2350" y="2649"/>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25</a:t>
              </a:r>
              <a:endParaRPr kumimoji="1" lang="en-US" altLang="zh-CN" sz="2400" dirty="0">
                <a:solidFill>
                  <a:schemeClr val="bg1"/>
                </a:solidFill>
                <a:latin typeface="Times New Roman" pitchFamily="18" charset="0"/>
              </a:endParaRPr>
            </a:p>
          </p:txBody>
        </p:sp>
        <p:sp>
          <p:nvSpPr>
            <p:cNvPr id="219154" name="Oval 18"/>
            <p:cNvSpPr>
              <a:spLocks noChangeArrowheads="1"/>
            </p:cNvSpPr>
            <p:nvPr/>
          </p:nvSpPr>
          <p:spPr bwMode="auto">
            <a:xfrm>
              <a:off x="1678"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10</a:t>
              </a:r>
              <a:endParaRPr kumimoji="1" lang="en-US" altLang="zh-CN" sz="2400">
                <a:solidFill>
                  <a:schemeClr val="bg1"/>
                </a:solidFill>
                <a:latin typeface="Times New Roman" pitchFamily="18" charset="0"/>
              </a:endParaRPr>
            </a:p>
          </p:txBody>
        </p:sp>
        <p:sp>
          <p:nvSpPr>
            <p:cNvPr id="219155" name="Oval 19"/>
            <p:cNvSpPr>
              <a:spLocks noChangeArrowheads="1"/>
            </p:cNvSpPr>
            <p:nvPr/>
          </p:nvSpPr>
          <p:spPr bwMode="auto">
            <a:xfrm>
              <a:off x="2014"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20</a:t>
              </a:r>
              <a:endParaRPr kumimoji="1" lang="en-US" altLang="zh-CN" sz="2400">
                <a:solidFill>
                  <a:schemeClr val="bg1"/>
                </a:solidFill>
                <a:latin typeface="Times New Roman" pitchFamily="18" charset="0"/>
              </a:endParaRPr>
            </a:p>
          </p:txBody>
        </p:sp>
        <p:sp>
          <p:nvSpPr>
            <p:cNvPr id="219156" name="Oval 20"/>
            <p:cNvSpPr>
              <a:spLocks noChangeArrowheads="1"/>
            </p:cNvSpPr>
            <p:nvPr/>
          </p:nvSpPr>
          <p:spPr bwMode="auto">
            <a:xfrm>
              <a:off x="2638"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30</a:t>
              </a:r>
              <a:endParaRPr kumimoji="1" lang="en-US" altLang="zh-CN" sz="2400">
                <a:solidFill>
                  <a:schemeClr val="bg1"/>
                </a:solidFill>
                <a:latin typeface="Times New Roman" pitchFamily="18" charset="0"/>
              </a:endParaRPr>
            </a:p>
          </p:txBody>
        </p:sp>
        <p:sp>
          <p:nvSpPr>
            <p:cNvPr id="219157" name="Line 21"/>
            <p:cNvSpPr>
              <a:spLocks noChangeShapeType="1"/>
            </p:cNvSpPr>
            <p:nvPr/>
          </p:nvSpPr>
          <p:spPr bwMode="auto">
            <a:xfrm flipH="1">
              <a:off x="2302" y="1881"/>
              <a:ext cx="336" cy="240"/>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219158" name="Line 22"/>
            <p:cNvSpPr>
              <a:spLocks noChangeShapeType="1"/>
            </p:cNvSpPr>
            <p:nvPr/>
          </p:nvSpPr>
          <p:spPr bwMode="auto">
            <a:xfrm>
              <a:off x="2878" y="1881"/>
              <a:ext cx="336" cy="240"/>
            </a:xfrm>
            <a:prstGeom prst="line">
              <a:avLst/>
            </a:prstGeom>
            <a:grpFill/>
            <a:ln w="57150">
              <a:solidFill>
                <a:srgbClr val="CC3300"/>
              </a:solidFill>
              <a:round/>
              <a:headEnd/>
              <a:tailEnd/>
            </a:ln>
            <a:effectLst/>
          </p:spPr>
          <p:txBody>
            <a:bodyPr wrap="none" anchor="ctr"/>
            <a:lstStyle/>
            <a:p>
              <a:endParaRPr lang="zh-CN" altLang="en-US">
                <a:solidFill>
                  <a:schemeClr val="bg1"/>
                </a:solidFill>
              </a:endParaRPr>
            </a:p>
          </p:txBody>
        </p:sp>
        <p:sp>
          <p:nvSpPr>
            <p:cNvPr id="219159" name="Line 23"/>
            <p:cNvSpPr>
              <a:spLocks noChangeShapeType="1"/>
            </p:cNvSpPr>
            <p:nvPr/>
          </p:nvSpPr>
          <p:spPr bwMode="auto">
            <a:xfrm>
              <a:off x="3406" y="2361"/>
              <a:ext cx="192" cy="288"/>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219160" name="Line 24"/>
            <p:cNvSpPr>
              <a:spLocks noChangeShapeType="1"/>
            </p:cNvSpPr>
            <p:nvPr/>
          </p:nvSpPr>
          <p:spPr bwMode="auto">
            <a:xfrm>
              <a:off x="3022" y="1785"/>
              <a:ext cx="288" cy="192"/>
            </a:xfrm>
            <a:prstGeom prst="line">
              <a:avLst/>
            </a:prstGeom>
            <a:grpFill/>
            <a:ln w="38100">
              <a:solidFill>
                <a:srgbClr val="CC3300"/>
              </a:solidFill>
              <a:round/>
              <a:headEnd/>
              <a:tailEnd type="triangle" w="med" len="lg"/>
            </a:ln>
            <a:effectLst/>
          </p:spPr>
          <p:txBody>
            <a:bodyPr wrap="none" anchor="ctr"/>
            <a:lstStyle/>
            <a:p>
              <a:endParaRPr lang="zh-CN" altLang="en-US">
                <a:solidFill>
                  <a:schemeClr val="bg1"/>
                </a:solidFill>
              </a:endParaRPr>
            </a:p>
          </p:txBody>
        </p:sp>
        <p:sp>
          <p:nvSpPr>
            <p:cNvPr id="219161" name="Line 25"/>
            <p:cNvSpPr>
              <a:spLocks noChangeShapeType="1"/>
            </p:cNvSpPr>
            <p:nvPr/>
          </p:nvSpPr>
          <p:spPr bwMode="auto">
            <a:xfrm flipH="1">
              <a:off x="2206" y="1785"/>
              <a:ext cx="288" cy="192"/>
            </a:xfrm>
            <a:prstGeom prst="line">
              <a:avLst/>
            </a:prstGeom>
            <a:grpFill/>
            <a:ln w="38100">
              <a:solidFill>
                <a:schemeClr val="accent2"/>
              </a:solidFill>
              <a:round/>
              <a:headEnd/>
              <a:tailEnd type="triangle" w="med" len="lg"/>
            </a:ln>
            <a:effectLst/>
          </p:spPr>
          <p:txBody>
            <a:bodyPr wrap="none" anchor="ctr"/>
            <a:lstStyle/>
            <a:p>
              <a:endParaRPr lang="zh-CN" altLang="en-US">
                <a:solidFill>
                  <a:schemeClr val="bg1"/>
                </a:solidFill>
              </a:endParaRPr>
            </a:p>
          </p:txBody>
        </p:sp>
        <p:sp>
          <p:nvSpPr>
            <p:cNvPr id="219162" name="Line 26"/>
            <p:cNvSpPr>
              <a:spLocks noChangeShapeType="1"/>
            </p:cNvSpPr>
            <p:nvPr/>
          </p:nvSpPr>
          <p:spPr bwMode="auto">
            <a:xfrm>
              <a:off x="2398" y="2313"/>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219163" name="Line 27"/>
            <p:cNvSpPr>
              <a:spLocks noChangeShapeType="1"/>
            </p:cNvSpPr>
            <p:nvPr/>
          </p:nvSpPr>
          <p:spPr bwMode="auto">
            <a:xfrm>
              <a:off x="2734" y="2937"/>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219164" name="Line 28"/>
            <p:cNvSpPr>
              <a:spLocks noChangeShapeType="1"/>
            </p:cNvSpPr>
            <p:nvPr/>
          </p:nvSpPr>
          <p:spPr bwMode="auto">
            <a:xfrm flipH="1">
              <a:off x="2585" y="3634"/>
              <a:ext cx="121" cy="272"/>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21</a:t>
            </a:fld>
            <a:endParaRPr lang="en-US" altLang="zh-CN"/>
          </a:p>
        </p:txBody>
      </p:sp>
      <p:sp>
        <p:nvSpPr>
          <p:cNvPr id="424961" name="Rectangle 1"/>
          <p:cNvSpPr>
            <a:spLocks noChangeArrowheads="1"/>
          </p:cNvSpPr>
          <p:nvPr/>
        </p:nvSpPr>
        <p:spPr bwMode="auto">
          <a:xfrm>
            <a:off x="1249317" y="179343"/>
            <a:ext cx="6251598"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BiTree</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SearchBST</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BiTree</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T,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KeyType</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key)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dirty="0" smtClean="0">
                <a:latin typeface="Georgia" pitchFamily="18" charset="0"/>
                <a:ea typeface="新宋体" pitchFamily="49" charset="-122"/>
                <a:cs typeface="Times New Roman" pitchFamily="18" charset="0"/>
              </a:rPr>
              <a:t>   </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if (!T || EQ(key, 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data.key</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return T;</a:t>
            </a:r>
            <a:endParaRPr kumimoji="0" lang="zh-CN" altLang="en-US"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else if (LT(key, 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data.key</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a:t>
            </a:r>
            <a:endParaRPr kumimoji="0" lang="en-US" altLang="zh-CN"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return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SearchBST</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lchild</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key);  </a:t>
            </a:r>
            <a:endParaRPr kumimoji="0" lang="zh-CN" altLang="en-US"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dirty="0" smtClean="0">
                <a:ln>
                  <a:noFill/>
                </a:ln>
                <a:effectLst/>
                <a:latin typeface="Georgia" pitchFamily="18" charset="0"/>
                <a:ea typeface="新宋体" pitchFamily="49" charset="-122"/>
                <a:cs typeface="Times New Roman" pitchFamily="18" charset="0"/>
              </a:rPr>
              <a:t>   </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else </a:t>
            </a:r>
            <a:endParaRPr kumimoji="0" lang="en-US" altLang="zh-CN"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return </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SearchBST</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(T-&gt;</a:t>
            </a:r>
            <a:r>
              <a:rPr kumimoji="0" lang="en-US" altLang="zh-CN" sz="2400" i="0" u="none" strike="noStrike" cap="none" normalizeH="0" baseline="0" dirty="0" err="1" smtClean="0">
                <a:ln>
                  <a:noFill/>
                </a:ln>
                <a:effectLst/>
                <a:latin typeface="Georgia" pitchFamily="18" charset="0"/>
                <a:ea typeface="新宋体" pitchFamily="49" charset="-122"/>
                <a:cs typeface="Times New Roman" pitchFamily="18" charset="0"/>
              </a:rPr>
              <a:t>rchild</a:t>
            </a: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 key);  </a:t>
            </a:r>
            <a:endParaRPr kumimoji="0" lang="zh-CN" altLang="en-US" sz="1100" i="0" u="none" strike="noStrike" cap="none" normalizeH="0" baseline="0" dirty="0" smtClean="0">
              <a:ln>
                <a:noFill/>
              </a:ln>
              <a:effectLst/>
              <a:latin typeface="Georgia" pitchFamily="18"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smtClean="0">
                <a:ln>
                  <a:noFill/>
                </a:ln>
                <a:effectLst/>
                <a:latin typeface="Georgia" pitchFamily="18" charset="0"/>
                <a:ea typeface="新宋体" pitchFamily="49" charset="-122"/>
                <a:cs typeface="Times New Roman" pitchFamily="18" charset="0"/>
              </a:rPr>
              <a:t>}</a:t>
            </a:r>
            <a:endParaRPr kumimoji="0" lang="en-US" altLang="zh-CN" sz="4000" i="0" u="none" strike="noStrike" cap="none" normalizeH="0" baseline="0" dirty="0" smtClean="0">
              <a:ln>
                <a:noFill/>
              </a:ln>
              <a:effectLst/>
              <a:latin typeface="Georgia" pitchFamily="18" charset="0"/>
              <a:ea typeface="宋体" pitchFamily="2" charset="-122"/>
              <a:cs typeface="宋体" pitchFamily="2" charset="-122"/>
            </a:endParaRPr>
          </a:p>
        </p:txBody>
      </p:sp>
      <p:sp>
        <p:nvSpPr>
          <p:cNvPr id="6" name="TextBox 5"/>
          <p:cNvSpPr txBox="1"/>
          <p:nvPr/>
        </p:nvSpPr>
        <p:spPr>
          <a:xfrm>
            <a:off x="2600298" y="3794130"/>
            <a:ext cx="4125969" cy="1846659"/>
          </a:xfrm>
          <a:prstGeom prst="rect">
            <a:avLst/>
          </a:prstGeom>
          <a:noFill/>
          <a:ln>
            <a:solidFill>
              <a:srgbClr val="FFFF00"/>
            </a:solidFill>
          </a:ln>
        </p:spPr>
        <p:txBody>
          <a:bodyPr wrap="square" rtlCol="0">
            <a:spAutoFit/>
          </a:bodyPr>
          <a:lstStyle/>
          <a:p>
            <a:pPr algn="l"/>
            <a:r>
              <a:rPr lang="zh-CN" altLang="en-US" sz="2400" dirty="0" smtClean="0"/>
              <a:t>宏定义：</a:t>
            </a:r>
            <a:endParaRPr lang="en-US" altLang="zh-CN" sz="2400" dirty="0" smtClean="0"/>
          </a:p>
          <a:p>
            <a:r>
              <a:rPr lang="en-US" altLang="zh-CN" sz="2400" dirty="0" smtClean="0"/>
              <a:t>#define EQ(a, b) ((a) == (b))</a:t>
            </a:r>
          </a:p>
          <a:p>
            <a:r>
              <a:rPr lang="en-US" altLang="zh-CN" sz="2400" dirty="0" smtClean="0"/>
              <a:t>#define LT(a, b) ((a)  &lt;   (b))</a:t>
            </a:r>
          </a:p>
          <a:p>
            <a:r>
              <a:rPr lang="en-US" altLang="zh-CN" sz="2400" dirty="0" smtClean="0"/>
              <a:t>#define LQ(a, b) ((a) &lt;= (b))</a:t>
            </a:r>
          </a:p>
          <a:p>
            <a:endParaRPr lang="en-US" altLang="zh-CN" dirty="0" smtClean="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457200" y="61878"/>
            <a:ext cx="8229600" cy="884238"/>
          </a:xfrm>
        </p:spPr>
        <p:txBody>
          <a:bodyPr/>
          <a:lstStyle/>
          <a:p>
            <a:pPr algn="ctr"/>
            <a:r>
              <a:rPr lang="zh-CN" altLang="en-US" sz="4000" dirty="0" smtClean="0">
                <a:ea typeface="华文新魏" pitchFamily="2" charset="-122"/>
              </a:rPr>
              <a:t>二叉搜索树的插入算法</a:t>
            </a:r>
            <a:endParaRPr lang="zh-CN" altLang="en-US" sz="4000" dirty="0">
              <a:ea typeface="华文新魏" pitchFamily="2" charset="-122"/>
            </a:endParaRPr>
          </a:p>
        </p:txBody>
      </p:sp>
      <p:sp>
        <p:nvSpPr>
          <p:cNvPr id="334851" name="Rectangle 3"/>
          <p:cNvSpPr>
            <a:spLocks noGrp="1" noChangeArrowheads="1"/>
          </p:cNvSpPr>
          <p:nvPr>
            <p:ph idx="1"/>
          </p:nvPr>
        </p:nvSpPr>
        <p:spPr>
          <a:xfrm>
            <a:off x="611188" y="1019142"/>
            <a:ext cx="8048625" cy="5254658"/>
          </a:xfrm>
        </p:spPr>
        <p:txBody>
          <a:bodyPr/>
          <a:lstStyle/>
          <a:p>
            <a:pPr>
              <a:lnSpc>
                <a:spcPct val="105000"/>
              </a:lnSpc>
              <a:buClr>
                <a:schemeClr val="tx1"/>
              </a:buClr>
              <a:buSzPct val="50000"/>
            </a:pPr>
            <a:r>
              <a:rPr lang="zh-CN" altLang="en-US" sz="3000" b="1" dirty="0">
                <a:latin typeface="Times New Roman" pitchFamily="18" charset="0"/>
                <a:ea typeface="仿宋_GB2312" pitchFamily="49" charset="-122"/>
              </a:rPr>
              <a:t>为了向二叉搜索树中插入一个新元素，必须先检查这个元素是否在树中已经存在。</a:t>
            </a:r>
          </a:p>
          <a:p>
            <a:pPr>
              <a:lnSpc>
                <a:spcPct val="105000"/>
              </a:lnSpc>
              <a:buClr>
                <a:schemeClr val="tx1"/>
              </a:buClr>
              <a:buSzPct val="50000"/>
            </a:pPr>
            <a:r>
              <a:rPr lang="zh-CN" altLang="en-US" sz="3000" b="1" dirty="0">
                <a:latin typeface="Times New Roman" pitchFamily="18" charset="0"/>
                <a:ea typeface="仿宋_GB2312" pitchFamily="49" charset="-122"/>
              </a:rPr>
              <a:t>在插入之前，先使用搜索算法在树中检查要插入元素有还是没有。</a:t>
            </a:r>
          </a:p>
          <a:p>
            <a:pPr lvl="1">
              <a:lnSpc>
                <a:spcPct val="105000"/>
              </a:lnSpc>
              <a:buClr>
                <a:schemeClr val="tx1"/>
              </a:buClr>
              <a:buSzPct val="50000"/>
            </a:pPr>
            <a:r>
              <a:rPr lang="zh-CN" altLang="en-US" sz="3000" b="1" dirty="0">
                <a:latin typeface="Times New Roman" pitchFamily="18" charset="0"/>
                <a:ea typeface="仿宋_GB2312" pitchFamily="49" charset="-122"/>
              </a:rPr>
              <a:t>如果搜索成功，说明树中已经有这个元素，不再插入；</a:t>
            </a:r>
          </a:p>
          <a:p>
            <a:pPr lvl="1">
              <a:lnSpc>
                <a:spcPct val="105000"/>
              </a:lnSpc>
              <a:buClr>
                <a:schemeClr val="tx1"/>
              </a:buClr>
              <a:buSzPct val="50000"/>
            </a:pPr>
            <a:r>
              <a:rPr lang="zh-CN" altLang="en-US" sz="3000" b="1" dirty="0">
                <a:latin typeface="Times New Roman" pitchFamily="18" charset="0"/>
                <a:ea typeface="仿宋_GB2312" pitchFamily="49" charset="-122"/>
              </a:rPr>
              <a:t>如果搜索不成功，说明树中原来</a:t>
            </a:r>
            <a:r>
              <a:rPr lang="zh-CN" altLang="en-US" sz="3000" b="1" dirty="0" smtClean="0">
                <a:latin typeface="Times New Roman" pitchFamily="18" charset="0"/>
                <a:ea typeface="仿宋_GB2312" pitchFamily="49" charset="-122"/>
              </a:rPr>
              <a:t>没有关键字等于</a:t>
            </a:r>
            <a:r>
              <a:rPr lang="zh-CN" altLang="en-US" sz="3000" b="1" dirty="0">
                <a:latin typeface="Times New Roman" pitchFamily="18" charset="0"/>
                <a:ea typeface="仿宋_GB2312" pitchFamily="49" charset="-122"/>
              </a:rPr>
              <a:t>给定值的结点，把新元素加到搜索操作停止的地方。 </a:t>
            </a:r>
          </a:p>
        </p:txBody>
      </p:sp>
      <p:sp>
        <p:nvSpPr>
          <p:cNvPr id="5" name="灯片编号占位符 4"/>
          <p:cNvSpPr>
            <a:spLocks noGrp="1"/>
          </p:cNvSpPr>
          <p:nvPr>
            <p:ph type="sldNum" sz="quarter" idx="12"/>
          </p:nvPr>
        </p:nvSpPr>
        <p:spPr/>
        <p:txBody>
          <a:bodyPr/>
          <a:lstStyle/>
          <a:p>
            <a:fld id="{BCBD1FDA-0B3C-4109-ABE7-144679C573F8}" type="slidenum">
              <a:rPr lang="en-US" altLang="zh-CN"/>
              <a:pPr/>
              <a:t>22</a:t>
            </a:fld>
            <a:endParaRPr lang="en-US" altLang="zh-CN"/>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8"/>
          <p:cNvSpPr>
            <a:spLocks noChangeShapeType="1"/>
          </p:cNvSpPr>
          <p:nvPr/>
        </p:nvSpPr>
        <p:spPr bwMode="auto">
          <a:xfrm flipV="1">
            <a:off x="6616728" y="4341824"/>
            <a:ext cx="328617" cy="766772"/>
          </a:xfrm>
          <a:prstGeom prst="line">
            <a:avLst/>
          </a:prstGeom>
          <a:solidFill>
            <a:schemeClr val="accent1">
              <a:lumMod val="60000"/>
              <a:lumOff val="40000"/>
            </a:schemeClr>
          </a:solidFill>
          <a:ln w="57150">
            <a:solidFill>
              <a:srgbClr val="FFFF00"/>
            </a:solidFill>
            <a:round/>
            <a:headEnd/>
            <a:tailEnd/>
          </a:ln>
          <a:effectLst/>
        </p:spPr>
        <p:txBody>
          <a:bodyPr wrap="none" anchor="ctr"/>
          <a:lstStyle/>
          <a:p>
            <a:endParaRPr lang="zh-CN" altLang="en-US">
              <a:solidFill>
                <a:schemeClr val="bg1"/>
              </a:solidFill>
            </a:endParaRPr>
          </a:p>
        </p:txBody>
      </p:sp>
      <p:sp>
        <p:nvSpPr>
          <p:cNvPr id="223261" name="Rectangle 29"/>
          <p:cNvSpPr>
            <a:spLocks noGrp="1" noChangeArrowheads="1"/>
          </p:cNvSpPr>
          <p:nvPr>
            <p:ph type="title"/>
          </p:nvPr>
        </p:nvSpPr>
        <p:spPr>
          <a:xfrm>
            <a:off x="482544" y="0"/>
            <a:ext cx="8229600" cy="1135063"/>
          </a:xfrm>
        </p:spPr>
        <p:txBody>
          <a:bodyPr/>
          <a:lstStyle/>
          <a:p>
            <a:pPr algn="ctr"/>
            <a:r>
              <a:rPr lang="zh-CN" altLang="en-US" sz="4000" dirty="0">
                <a:ea typeface="华文新魏" pitchFamily="2" charset="-122"/>
              </a:rPr>
              <a:t>二叉搜索树的插入</a:t>
            </a:r>
          </a:p>
        </p:txBody>
      </p:sp>
      <p:sp>
        <p:nvSpPr>
          <p:cNvPr id="223262" name="Rectangle 30"/>
          <p:cNvSpPr>
            <a:spLocks noGrp="1" noChangeArrowheads="1"/>
          </p:cNvSpPr>
          <p:nvPr>
            <p:ph idx="1"/>
          </p:nvPr>
        </p:nvSpPr>
        <p:spPr>
          <a:xfrm>
            <a:off x="539750" y="1128681"/>
            <a:ext cx="4500563" cy="4279932"/>
          </a:xfrm>
        </p:spPr>
        <p:txBody>
          <a:bodyPr/>
          <a:lstStyle/>
          <a:p>
            <a:pPr>
              <a:lnSpc>
                <a:spcPct val="110000"/>
              </a:lnSpc>
              <a:buClr>
                <a:schemeClr val="tx1"/>
              </a:buClr>
              <a:buSzPct val="50000"/>
            </a:pPr>
            <a:r>
              <a:rPr kumimoji="1" lang="zh-CN" altLang="en-US" sz="3000" b="1" dirty="0">
                <a:latin typeface="Times New Roman" pitchFamily="18" charset="0"/>
                <a:ea typeface="仿宋_GB2312" pitchFamily="49" charset="-122"/>
              </a:rPr>
              <a:t>每次结点的插入，都要从根结点出发搜索插入位置，然后把新结点作为叶结点插入。</a:t>
            </a:r>
          </a:p>
        </p:txBody>
      </p:sp>
      <p:sp>
        <p:nvSpPr>
          <p:cNvPr id="30" name="灯片编号占位符 4"/>
          <p:cNvSpPr>
            <a:spLocks noGrp="1"/>
          </p:cNvSpPr>
          <p:nvPr>
            <p:ph type="sldNum" sz="quarter" idx="12"/>
          </p:nvPr>
        </p:nvSpPr>
        <p:spPr/>
        <p:txBody>
          <a:bodyPr/>
          <a:lstStyle/>
          <a:p>
            <a:fld id="{A8DD6AD5-C536-4AD4-B755-74720528ECD5}" type="slidenum">
              <a:rPr lang="en-US" altLang="zh-CN"/>
              <a:pPr/>
              <a:t>23</a:t>
            </a:fld>
            <a:endParaRPr lang="en-US" altLang="zh-CN"/>
          </a:p>
        </p:txBody>
      </p:sp>
      <p:sp>
        <p:nvSpPr>
          <p:cNvPr id="223260" name="Text Box 28"/>
          <p:cNvSpPr txBox="1">
            <a:spLocks noChangeArrowheads="1"/>
          </p:cNvSpPr>
          <p:nvPr/>
        </p:nvSpPr>
        <p:spPr bwMode="auto">
          <a:xfrm>
            <a:off x="1906551" y="4999059"/>
            <a:ext cx="4308534" cy="1077218"/>
          </a:xfrm>
          <a:prstGeom prst="rect">
            <a:avLst/>
          </a:prstGeom>
          <a:noFill/>
          <a:ln w="9525">
            <a:noFill/>
            <a:miter lim="800000"/>
            <a:headEnd/>
            <a:tailEnd/>
          </a:ln>
          <a:effectLst/>
        </p:spPr>
        <p:txBody>
          <a:bodyPr wrap="square">
            <a:spAutoFit/>
          </a:bodyPr>
          <a:lstStyle/>
          <a:p>
            <a:pPr algn="l"/>
            <a:r>
              <a:rPr kumimoji="1" lang="zh-CN" altLang="en-US" sz="3200" b="1" dirty="0">
                <a:solidFill>
                  <a:srgbClr val="FFFF00"/>
                </a:solidFill>
                <a:latin typeface="+mj-ea"/>
                <a:ea typeface="+mj-ea"/>
              </a:rPr>
              <a:t>插入新结点</a:t>
            </a:r>
            <a:r>
              <a:rPr kumimoji="1" lang="en-US" altLang="zh-CN" sz="3200" b="1" dirty="0" smtClean="0">
                <a:solidFill>
                  <a:srgbClr val="FFFF00"/>
                </a:solidFill>
                <a:latin typeface="+mj-ea"/>
                <a:ea typeface="+mj-ea"/>
              </a:rPr>
              <a:t>28</a:t>
            </a:r>
            <a:r>
              <a:rPr kumimoji="1" lang="zh-CN" altLang="en-US" sz="3200" b="1" dirty="0" smtClean="0">
                <a:solidFill>
                  <a:srgbClr val="FFFF00"/>
                </a:solidFill>
                <a:latin typeface="+mj-ea"/>
                <a:ea typeface="+mj-ea"/>
              </a:rPr>
              <a:t>，必须找到插入位置的父节点</a:t>
            </a:r>
            <a:endParaRPr kumimoji="1" lang="en-US" altLang="zh-CN" sz="2000" dirty="0">
              <a:solidFill>
                <a:srgbClr val="FFFF00"/>
              </a:solidFill>
              <a:latin typeface="+mj-ea"/>
              <a:ea typeface="+mj-ea"/>
            </a:endParaRPr>
          </a:p>
        </p:txBody>
      </p:sp>
      <p:grpSp>
        <p:nvGrpSpPr>
          <p:cNvPr id="31" name="Group 29"/>
          <p:cNvGrpSpPr>
            <a:grpSpLocks/>
          </p:cNvGrpSpPr>
          <p:nvPr/>
        </p:nvGrpSpPr>
        <p:grpSpPr bwMode="auto">
          <a:xfrm>
            <a:off x="5192721" y="1347759"/>
            <a:ext cx="3429000" cy="3717924"/>
            <a:chOff x="1678" y="1593"/>
            <a:chExt cx="2160" cy="2342"/>
          </a:xfrm>
          <a:solidFill>
            <a:schemeClr val="accent1">
              <a:lumMod val="60000"/>
              <a:lumOff val="40000"/>
            </a:schemeClr>
          </a:solidFill>
        </p:grpSpPr>
        <p:sp>
          <p:nvSpPr>
            <p:cNvPr id="32" name="Line 7"/>
            <p:cNvSpPr>
              <a:spLocks noChangeShapeType="1"/>
            </p:cNvSpPr>
            <p:nvPr/>
          </p:nvSpPr>
          <p:spPr bwMode="auto">
            <a:xfrm flipH="1">
              <a:off x="3070"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33" name="Line 8"/>
            <p:cNvSpPr>
              <a:spLocks noChangeShapeType="1"/>
            </p:cNvSpPr>
            <p:nvPr/>
          </p:nvSpPr>
          <p:spPr bwMode="auto">
            <a:xfrm>
              <a:off x="2590" y="2937"/>
              <a:ext cx="144"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34" name="Line 9"/>
            <p:cNvSpPr>
              <a:spLocks noChangeShapeType="1"/>
            </p:cNvSpPr>
            <p:nvPr/>
          </p:nvSpPr>
          <p:spPr bwMode="auto">
            <a:xfrm flipH="1">
              <a:off x="2254" y="2937"/>
              <a:ext cx="192" cy="384"/>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35" name="Line 10"/>
            <p:cNvSpPr>
              <a:spLocks noChangeShapeType="1"/>
            </p:cNvSpPr>
            <p:nvPr/>
          </p:nvSpPr>
          <p:spPr bwMode="auto">
            <a:xfrm flipH="1">
              <a:off x="1918" y="2361"/>
              <a:ext cx="192" cy="336"/>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36" name="Line 11"/>
            <p:cNvSpPr>
              <a:spLocks noChangeShapeType="1"/>
            </p:cNvSpPr>
            <p:nvPr/>
          </p:nvSpPr>
          <p:spPr bwMode="auto">
            <a:xfrm>
              <a:off x="2254" y="2361"/>
              <a:ext cx="192" cy="336"/>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37" name="Oval 12"/>
            <p:cNvSpPr>
              <a:spLocks noChangeArrowheads="1"/>
            </p:cNvSpPr>
            <p:nvPr/>
          </p:nvSpPr>
          <p:spPr bwMode="auto">
            <a:xfrm>
              <a:off x="2590" y="159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35</a:t>
              </a:r>
              <a:endParaRPr kumimoji="1" lang="en-US" altLang="zh-CN" sz="2400">
                <a:solidFill>
                  <a:schemeClr val="bg1"/>
                </a:solidFill>
                <a:latin typeface="Times New Roman" pitchFamily="18" charset="0"/>
              </a:endParaRPr>
            </a:p>
          </p:txBody>
        </p:sp>
        <p:sp>
          <p:nvSpPr>
            <p:cNvPr id="38" name="Oval 13"/>
            <p:cNvSpPr>
              <a:spLocks noChangeArrowheads="1"/>
            </p:cNvSpPr>
            <p:nvPr/>
          </p:nvSpPr>
          <p:spPr bwMode="auto">
            <a:xfrm>
              <a:off x="2014" y="20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15</a:t>
              </a:r>
              <a:endParaRPr kumimoji="1" lang="en-US" altLang="zh-CN" sz="2400">
                <a:solidFill>
                  <a:schemeClr val="bg1"/>
                </a:solidFill>
                <a:latin typeface="Times New Roman" pitchFamily="18" charset="0"/>
              </a:endParaRPr>
            </a:p>
          </p:txBody>
        </p:sp>
        <p:sp>
          <p:nvSpPr>
            <p:cNvPr id="39" name="Oval 14"/>
            <p:cNvSpPr>
              <a:spLocks noChangeArrowheads="1"/>
            </p:cNvSpPr>
            <p:nvPr/>
          </p:nvSpPr>
          <p:spPr bwMode="auto">
            <a:xfrm>
              <a:off x="3166" y="2073"/>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45</a:t>
              </a:r>
              <a:endParaRPr kumimoji="1" lang="en-US" altLang="zh-CN" sz="2400" dirty="0">
                <a:solidFill>
                  <a:schemeClr val="bg1"/>
                </a:solidFill>
                <a:latin typeface="Times New Roman" pitchFamily="18" charset="0"/>
              </a:endParaRPr>
            </a:p>
          </p:txBody>
        </p:sp>
        <p:sp>
          <p:nvSpPr>
            <p:cNvPr id="40" name="Oval 15"/>
            <p:cNvSpPr>
              <a:spLocks noChangeArrowheads="1"/>
            </p:cNvSpPr>
            <p:nvPr/>
          </p:nvSpPr>
          <p:spPr bwMode="auto">
            <a:xfrm>
              <a:off x="3502"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50</a:t>
              </a:r>
              <a:endParaRPr kumimoji="1" lang="en-US" altLang="zh-CN" sz="2400">
                <a:solidFill>
                  <a:schemeClr val="bg1"/>
                </a:solidFill>
                <a:latin typeface="Times New Roman" pitchFamily="18" charset="0"/>
              </a:endParaRPr>
            </a:p>
          </p:txBody>
        </p:sp>
        <p:sp>
          <p:nvSpPr>
            <p:cNvPr id="41" name="Oval 16"/>
            <p:cNvSpPr>
              <a:spLocks noChangeArrowheads="1"/>
            </p:cNvSpPr>
            <p:nvPr/>
          </p:nvSpPr>
          <p:spPr bwMode="auto">
            <a:xfrm>
              <a:off x="2830"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40</a:t>
              </a:r>
              <a:endParaRPr kumimoji="1" lang="en-US" altLang="zh-CN" sz="2400">
                <a:solidFill>
                  <a:schemeClr val="bg1"/>
                </a:solidFill>
                <a:latin typeface="Times New Roman" pitchFamily="18" charset="0"/>
              </a:endParaRPr>
            </a:p>
          </p:txBody>
        </p:sp>
        <p:sp>
          <p:nvSpPr>
            <p:cNvPr id="42" name="Oval 17"/>
            <p:cNvSpPr>
              <a:spLocks noChangeArrowheads="1"/>
            </p:cNvSpPr>
            <p:nvPr/>
          </p:nvSpPr>
          <p:spPr bwMode="auto">
            <a:xfrm>
              <a:off x="2350" y="2649"/>
              <a:ext cx="336" cy="336"/>
            </a:xfrm>
            <a:prstGeom prst="ellipse">
              <a:avLst/>
            </a:prstGeom>
            <a:grpFill/>
            <a:ln w="38100">
              <a:solidFill>
                <a:schemeClr val="tx1"/>
              </a:solidFill>
              <a:round/>
              <a:headEnd/>
              <a:tailEnd/>
            </a:ln>
            <a:effectLst/>
          </p:spPr>
          <p:txBody>
            <a:bodyPr wrap="none" anchor="ctr"/>
            <a:lstStyle/>
            <a:p>
              <a:r>
                <a:rPr kumimoji="1" lang="en-US" altLang="zh-CN" sz="2800" dirty="0">
                  <a:solidFill>
                    <a:schemeClr val="bg1"/>
                  </a:solidFill>
                </a:rPr>
                <a:t>25</a:t>
              </a:r>
              <a:endParaRPr kumimoji="1" lang="en-US" altLang="zh-CN" sz="2400" dirty="0">
                <a:solidFill>
                  <a:schemeClr val="bg1"/>
                </a:solidFill>
                <a:latin typeface="Times New Roman" pitchFamily="18" charset="0"/>
              </a:endParaRPr>
            </a:p>
          </p:txBody>
        </p:sp>
        <p:sp>
          <p:nvSpPr>
            <p:cNvPr id="43" name="Oval 18"/>
            <p:cNvSpPr>
              <a:spLocks noChangeArrowheads="1"/>
            </p:cNvSpPr>
            <p:nvPr/>
          </p:nvSpPr>
          <p:spPr bwMode="auto">
            <a:xfrm>
              <a:off x="1678" y="2649"/>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10</a:t>
              </a:r>
              <a:endParaRPr kumimoji="1" lang="en-US" altLang="zh-CN" sz="2400">
                <a:solidFill>
                  <a:schemeClr val="bg1"/>
                </a:solidFill>
                <a:latin typeface="Times New Roman" pitchFamily="18" charset="0"/>
              </a:endParaRPr>
            </a:p>
          </p:txBody>
        </p:sp>
        <p:sp>
          <p:nvSpPr>
            <p:cNvPr id="44" name="Oval 19"/>
            <p:cNvSpPr>
              <a:spLocks noChangeArrowheads="1"/>
            </p:cNvSpPr>
            <p:nvPr/>
          </p:nvSpPr>
          <p:spPr bwMode="auto">
            <a:xfrm>
              <a:off x="2014"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20</a:t>
              </a:r>
              <a:endParaRPr kumimoji="1" lang="en-US" altLang="zh-CN" sz="2400">
                <a:solidFill>
                  <a:schemeClr val="bg1"/>
                </a:solidFill>
                <a:latin typeface="Times New Roman" pitchFamily="18" charset="0"/>
              </a:endParaRPr>
            </a:p>
          </p:txBody>
        </p:sp>
        <p:sp>
          <p:nvSpPr>
            <p:cNvPr id="45" name="Oval 20"/>
            <p:cNvSpPr>
              <a:spLocks noChangeArrowheads="1"/>
            </p:cNvSpPr>
            <p:nvPr/>
          </p:nvSpPr>
          <p:spPr bwMode="auto">
            <a:xfrm>
              <a:off x="2638" y="3273"/>
              <a:ext cx="336" cy="336"/>
            </a:xfrm>
            <a:prstGeom prst="ellipse">
              <a:avLst/>
            </a:prstGeom>
            <a:grpFill/>
            <a:ln w="38100">
              <a:solidFill>
                <a:schemeClr val="tx1"/>
              </a:solidFill>
              <a:round/>
              <a:headEnd/>
              <a:tailEnd/>
            </a:ln>
            <a:effectLst/>
          </p:spPr>
          <p:txBody>
            <a:bodyPr wrap="none" anchor="ctr"/>
            <a:lstStyle/>
            <a:p>
              <a:r>
                <a:rPr kumimoji="1" lang="en-US" altLang="zh-CN" sz="2800">
                  <a:solidFill>
                    <a:schemeClr val="bg1"/>
                  </a:solidFill>
                </a:rPr>
                <a:t>30</a:t>
              </a:r>
              <a:endParaRPr kumimoji="1" lang="en-US" altLang="zh-CN" sz="2400">
                <a:solidFill>
                  <a:schemeClr val="bg1"/>
                </a:solidFill>
                <a:latin typeface="Times New Roman" pitchFamily="18" charset="0"/>
              </a:endParaRPr>
            </a:p>
          </p:txBody>
        </p:sp>
        <p:sp>
          <p:nvSpPr>
            <p:cNvPr id="46" name="Line 21"/>
            <p:cNvSpPr>
              <a:spLocks noChangeShapeType="1"/>
            </p:cNvSpPr>
            <p:nvPr/>
          </p:nvSpPr>
          <p:spPr bwMode="auto">
            <a:xfrm flipH="1">
              <a:off x="2302" y="1881"/>
              <a:ext cx="336" cy="240"/>
            </a:xfrm>
            <a:prstGeom prst="line">
              <a:avLst/>
            </a:prstGeom>
            <a:grpFill/>
            <a:ln w="57150">
              <a:solidFill>
                <a:srgbClr val="FFFF00"/>
              </a:solidFill>
              <a:round/>
              <a:headEnd/>
              <a:tailEnd/>
            </a:ln>
            <a:effectLst/>
          </p:spPr>
          <p:txBody>
            <a:bodyPr wrap="none" anchor="ctr"/>
            <a:lstStyle/>
            <a:p>
              <a:endParaRPr lang="zh-CN" altLang="en-US">
                <a:solidFill>
                  <a:schemeClr val="bg1"/>
                </a:solidFill>
              </a:endParaRPr>
            </a:p>
          </p:txBody>
        </p:sp>
        <p:sp>
          <p:nvSpPr>
            <p:cNvPr id="47" name="Line 22"/>
            <p:cNvSpPr>
              <a:spLocks noChangeShapeType="1"/>
            </p:cNvSpPr>
            <p:nvPr/>
          </p:nvSpPr>
          <p:spPr bwMode="auto">
            <a:xfrm>
              <a:off x="2878" y="1881"/>
              <a:ext cx="336" cy="240"/>
            </a:xfrm>
            <a:prstGeom prst="line">
              <a:avLst/>
            </a:prstGeom>
            <a:grpFill/>
            <a:ln w="57150">
              <a:solidFill>
                <a:schemeClr val="tx1"/>
              </a:solidFill>
              <a:round/>
              <a:headEnd/>
              <a:tailEnd/>
            </a:ln>
            <a:effectLst/>
          </p:spPr>
          <p:txBody>
            <a:bodyPr wrap="none" anchor="ctr"/>
            <a:lstStyle/>
            <a:p>
              <a:endParaRPr lang="zh-CN" altLang="en-US">
                <a:solidFill>
                  <a:schemeClr val="bg1"/>
                </a:solidFill>
              </a:endParaRPr>
            </a:p>
          </p:txBody>
        </p:sp>
        <p:sp>
          <p:nvSpPr>
            <p:cNvPr id="48" name="Line 23"/>
            <p:cNvSpPr>
              <a:spLocks noChangeShapeType="1"/>
            </p:cNvSpPr>
            <p:nvPr/>
          </p:nvSpPr>
          <p:spPr bwMode="auto">
            <a:xfrm>
              <a:off x="3406" y="2361"/>
              <a:ext cx="192" cy="288"/>
            </a:xfrm>
            <a:prstGeom prst="line">
              <a:avLst/>
            </a:prstGeom>
            <a:grpFill/>
            <a:ln w="38100">
              <a:solidFill>
                <a:schemeClr val="tx1"/>
              </a:solidFill>
              <a:round/>
              <a:headEnd/>
              <a:tailEnd/>
            </a:ln>
            <a:effectLst/>
          </p:spPr>
          <p:txBody>
            <a:bodyPr wrap="none" anchor="ctr"/>
            <a:lstStyle/>
            <a:p>
              <a:endParaRPr lang="zh-CN" altLang="en-US">
                <a:solidFill>
                  <a:schemeClr val="bg1"/>
                </a:solidFill>
              </a:endParaRPr>
            </a:p>
          </p:txBody>
        </p:sp>
        <p:sp>
          <p:nvSpPr>
            <p:cNvPr id="50" name="Line 25"/>
            <p:cNvSpPr>
              <a:spLocks noChangeShapeType="1"/>
            </p:cNvSpPr>
            <p:nvPr/>
          </p:nvSpPr>
          <p:spPr bwMode="auto">
            <a:xfrm flipH="1">
              <a:off x="2206" y="1785"/>
              <a:ext cx="288" cy="192"/>
            </a:xfrm>
            <a:prstGeom prst="line">
              <a:avLst/>
            </a:prstGeom>
            <a:grpFill/>
            <a:ln w="38100">
              <a:solidFill>
                <a:schemeClr val="accent2"/>
              </a:solidFill>
              <a:round/>
              <a:headEnd/>
              <a:tailEnd type="triangle" w="med" len="lg"/>
            </a:ln>
            <a:effectLst/>
          </p:spPr>
          <p:txBody>
            <a:bodyPr wrap="none" anchor="ctr"/>
            <a:lstStyle/>
            <a:p>
              <a:endParaRPr lang="zh-CN" altLang="en-US">
                <a:solidFill>
                  <a:schemeClr val="bg1"/>
                </a:solidFill>
              </a:endParaRPr>
            </a:p>
          </p:txBody>
        </p:sp>
        <p:sp>
          <p:nvSpPr>
            <p:cNvPr id="51" name="Line 26"/>
            <p:cNvSpPr>
              <a:spLocks noChangeShapeType="1"/>
            </p:cNvSpPr>
            <p:nvPr/>
          </p:nvSpPr>
          <p:spPr bwMode="auto">
            <a:xfrm>
              <a:off x="2398" y="2313"/>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52" name="Line 27"/>
            <p:cNvSpPr>
              <a:spLocks noChangeShapeType="1"/>
            </p:cNvSpPr>
            <p:nvPr/>
          </p:nvSpPr>
          <p:spPr bwMode="auto">
            <a:xfrm>
              <a:off x="2734" y="2937"/>
              <a:ext cx="144" cy="288"/>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sp>
          <p:nvSpPr>
            <p:cNvPr id="53" name="Line 28"/>
            <p:cNvSpPr>
              <a:spLocks noChangeShapeType="1"/>
            </p:cNvSpPr>
            <p:nvPr/>
          </p:nvSpPr>
          <p:spPr bwMode="auto">
            <a:xfrm flipH="1">
              <a:off x="2713" y="3663"/>
              <a:ext cx="121" cy="272"/>
            </a:xfrm>
            <a:prstGeom prst="line">
              <a:avLst/>
            </a:prstGeom>
            <a:grpFill/>
            <a:ln w="38100">
              <a:solidFill>
                <a:schemeClr val="accent2"/>
              </a:solidFill>
              <a:round/>
              <a:headEnd/>
              <a:tailEnd type="triangle" w="sm" len="lg"/>
            </a:ln>
            <a:effectLst/>
          </p:spPr>
          <p:txBody>
            <a:bodyPr wrap="none" anchor="ctr"/>
            <a:lstStyle/>
            <a:p>
              <a:endParaRPr lang="zh-CN" altLang="en-US">
                <a:solidFill>
                  <a:schemeClr val="bg1"/>
                </a:solidFill>
              </a:endParaRPr>
            </a:p>
          </p:txBody>
        </p:sp>
      </p:grpSp>
      <p:sp>
        <p:nvSpPr>
          <p:cNvPr id="54" name="Oval 20"/>
          <p:cNvSpPr>
            <a:spLocks noChangeArrowheads="1"/>
          </p:cNvSpPr>
          <p:nvPr/>
        </p:nvSpPr>
        <p:spPr bwMode="auto">
          <a:xfrm>
            <a:off x="6324624" y="4999059"/>
            <a:ext cx="533400" cy="533400"/>
          </a:xfrm>
          <a:prstGeom prst="ellipse">
            <a:avLst/>
          </a:prstGeom>
          <a:solidFill>
            <a:srgbClr val="FFC000"/>
          </a:solidFill>
          <a:ln w="38100">
            <a:solidFill>
              <a:schemeClr val="tx1"/>
            </a:solidFill>
            <a:round/>
            <a:headEnd/>
            <a:tailEnd/>
          </a:ln>
          <a:effectLst/>
        </p:spPr>
        <p:txBody>
          <a:bodyPr wrap="none" anchor="ctr"/>
          <a:lstStyle/>
          <a:p>
            <a:r>
              <a:rPr kumimoji="1" lang="en-US" altLang="zh-CN" sz="2800" dirty="0" smtClean="0">
                <a:solidFill>
                  <a:schemeClr val="bg1"/>
                </a:solidFill>
              </a:rPr>
              <a:t>28</a:t>
            </a:r>
            <a:endParaRPr kumimoji="1" lang="en-US" altLang="zh-CN" sz="2400" dirty="0">
              <a:solidFill>
                <a:schemeClr val="bg1"/>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p:cNvSpPr>
            <a:spLocks noGrp="1"/>
          </p:cNvSpPr>
          <p:nvPr>
            <p:ph type="sldNum" sz="quarter" idx="12"/>
          </p:nvPr>
        </p:nvSpPr>
        <p:spPr/>
        <p:txBody>
          <a:bodyPr/>
          <a:lstStyle/>
          <a:p>
            <a:fld id="{66B8D1FE-0369-4748-9E2B-D737B70D86ED}" type="slidenum">
              <a:rPr lang="en-US" altLang="zh-CN"/>
              <a:pPr/>
              <a:t>24</a:t>
            </a:fld>
            <a:endParaRPr lang="en-US" altLang="zh-CN"/>
          </a:p>
        </p:txBody>
      </p:sp>
      <p:sp>
        <p:nvSpPr>
          <p:cNvPr id="226315" name="Text Box 11"/>
          <p:cNvSpPr txBox="1">
            <a:spLocks noChangeArrowheads="1"/>
          </p:cNvSpPr>
          <p:nvPr/>
        </p:nvSpPr>
        <p:spPr bwMode="auto">
          <a:xfrm>
            <a:off x="884187" y="361908"/>
            <a:ext cx="7315200" cy="579437"/>
          </a:xfrm>
          <a:prstGeom prst="rect">
            <a:avLst/>
          </a:prstGeom>
          <a:noFill/>
          <a:ln w="9525">
            <a:noFill/>
            <a:miter lim="800000"/>
            <a:headEnd/>
            <a:tailEnd/>
          </a:ln>
          <a:effectLst/>
        </p:spPr>
        <p:txBody>
          <a:bodyPr>
            <a:spAutoFit/>
          </a:bodyPr>
          <a:lstStyle/>
          <a:p>
            <a:pPr algn="l"/>
            <a:r>
              <a:rPr lang="zh-CN" altLang="en-US" sz="3200" b="1" dirty="0">
                <a:solidFill>
                  <a:srgbClr val="FFFF00"/>
                </a:solidFill>
                <a:latin typeface="Times New Roman" pitchFamily="18" charset="0"/>
                <a:ea typeface="仿宋_GB2312" pitchFamily="49" charset="-122"/>
              </a:rPr>
              <a:t>输入数据</a:t>
            </a:r>
            <a:r>
              <a:rPr lang="zh-CN" altLang="en-US" sz="3200" b="1" dirty="0">
                <a:solidFill>
                  <a:srgbClr val="FFFF00"/>
                </a:solidFill>
                <a:latin typeface="Times New Roman" pitchFamily="18" charset="0"/>
              </a:rPr>
              <a:t> </a:t>
            </a:r>
            <a:r>
              <a:rPr lang="en-US" altLang="zh-CN" sz="3200" b="1" dirty="0">
                <a:solidFill>
                  <a:srgbClr val="FFFF00"/>
                </a:solidFill>
                <a:latin typeface="Times New Roman" pitchFamily="18" charset="0"/>
              </a:rPr>
              <a:t>{ 53, 78, 65, 17, 87, 09, 81, 15 }</a:t>
            </a:r>
          </a:p>
        </p:txBody>
      </p:sp>
      <p:grpSp>
        <p:nvGrpSpPr>
          <p:cNvPr id="226373" name="Group 69"/>
          <p:cNvGrpSpPr>
            <a:grpSpLocks/>
          </p:cNvGrpSpPr>
          <p:nvPr/>
        </p:nvGrpSpPr>
        <p:grpSpPr bwMode="auto">
          <a:xfrm>
            <a:off x="762000" y="1123980"/>
            <a:ext cx="7696200" cy="4495800"/>
            <a:chOff x="480" y="913"/>
            <a:chExt cx="4848" cy="2832"/>
          </a:xfrm>
          <a:solidFill>
            <a:schemeClr val="accent1">
              <a:lumMod val="40000"/>
              <a:lumOff val="60000"/>
            </a:schemeClr>
          </a:solidFill>
        </p:grpSpPr>
        <p:sp>
          <p:nvSpPr>
            <p:cNvPr id="226306" name="Line 2"/>
            <p:cNvSpPr>
              <a:spLocks noChangeShapeType="1"/>
            </p:cNvSpPr>
            <p:nvPr/>
          </p:nvSpPr>
          <p:spPr bwMode="auto">
            <a:xfrm>
              <a:off x="3696" y="3217"/>
              <a:ext cx="144"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07" name="Line 3"/>
            <p:cNvSpPr>
              <a:spLocks noChangeShapeType="1"/>
            </p:cNvSpPr>
            <p:nvPr/>
          </p:nvSpPr>
          <p:spPr bwMode="auto">
            <a:xfrm flipH="1">
              <a:off x="672" y="2737"/>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08" name="Line 4"/>
            <p:cNvSpPr>
              <a:spLocks noChangeShapeType="1"/>
            </p:cNvSpPr>
            <p:nvPr/>
          </p:nvSpPr>
          <p:spPr bwMode="auto">
            <a:xfrm flipH="1">
              <a:off x="2208" y="2737"/>
              <a:ext cx="144"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09" name="Line 5"/>
            <p:cNvSpPr>
              <a:spLocks noChangeShapeType="1"/>
            </p:cNvSpPr>
            <p:nvPr/>
          </p:nvSpPr>
          <p:spPr bwMode="auto">
            <a:xfrm flipH="1">
              <a:off x="3024" y="3121"/>
              <a:ext cx="192" cy="432"/>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10" name="Line 6"/>
            <p:cNvSpPr>
              <a:spLocks noChangeShapeType="1"/>
            </p:cNvSpPr>
            <p:nvPr/>
          </p:nvSpPr>
          <p:spPr bwMode="auto">
            <a:xfrm>
              <a:off x="4992" y="1585"/>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11" name="Line 7"/>
            <p:cNvSpPr>
              <a:spLocks noChangeShapeType="1"/>
            </p:cNvSpPr>
            <p:nvPr/>
          </p:nvSpPr>
          <p:spPr bwMode="auto">
            <a:xfrm flipH="1">
              <a:off x="3168" y="1153"/>
              <a:ext cx="192" cy="240"/>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12" name="Line 8"/>
            <p:cNvSpPr>
              <a:spLocks noChangeShapeType="1"/>
            </p:cNvSpPr>
            <p:nvPr/>
          </p:nvSpPr>
          <p:spPr bwMode="auto">
            <a:xfrm flipH="1">
              <a:off x="2160" y="1585"/>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13" name="Line 9"/>
            <p:cNvSpPr>
              <a:spLocks noChangeShapeType="1"/>
            </p:cNvSpPr>
            <p:nvPr/>
          </p:nvSpPr>
          <p:spPr bwMode="auto">
            <a:xfrm>
              <a:off x="1248" y="1153"/>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16" name="Oval 12"/>
            <p:cNvSpPr>
              <a:spLocks noChangeArrowheads="1"/>
            </p:cNvSpPr>
            <p:nvPr/>
          </p:nvSpPr>
          <p:spPr bwMode="auto">
            <a:xfrm>
              <a:off x="480" y="913"/>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17" name="Oval 13"/>
            <p:cNvSpPr>
              <a:spLocks noChangeArrowheads="1"/>
            </p:cNvSpPr>
            <p:nvPr/>
          </p:nvSpPr>
          <p:spPr bwMode="auto">
            <a:xfrm>
              <a:off x="1056" y="913"/>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18" name="Oval 14"/>
            <p:cNvSpPr>
              <a:spLocks noChangeArrowheads="1"/>
            </p:cNvSpPr>
            <p:nvPr/>
          </p:nvSpPr>
          <p:spPr bwMode="auto">
            <a:xfrm>
              <a:off x="1344" y="134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19" name="Line 15"/>
            <p:cNvSpPr>
              <a:spLocks noChangeShapeType="1"/>
            </p:cNvSpPr>
            <p:nvPr/>
          </p:nvSpPr>
          <p:spPr bwMode="auto">
            <a:xfrm>
              <a:off x="2160" y="1153"/>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0" name="Oval 16"/>
            <p:cNvSpPr>
              <a:spLocks noChangeArrowheads="1"/>
            </p:cNvSpPr>
            <p:nvPr/>
          </p:nvSpPr>
          <p:spPr bwMode="auto">
            <a:xfrm>
              <a:off x="1968" y="913"/>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21" name="Oval 17"/>
            <p:cNvSpPr>
              <a:spLocks noChangeArrowheads="1"/>
            </p:cNvSpPr>
            <p:nvPr/>
          </p:nvSpPr>
          <p:spPr bwMode="auto">
            <a:xfrm>
              <a:off x="2256" y="134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22" name="Oval 18"/>
            <p:cNvSpPr>
              <a:spLocks noChangeArrowheads="1"/>
            </p:cNvSpPr>
            <p:nvPr/>
          </p:nvSpPr>
          <p:spPr bwMode="auto">
            <a:xfrm>
              <a:off x="2016" y="182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23" name="Line 19"/>
            <p:cNvSpPr>
              <a:spLocks noChangeShapeType="1"/>
            </p:cNvSpPr>
            <p:nvPr/>
          </p:nvSpPr>
          <p:spPr bwMode="auto">
            <a:xfrm flipH="1">
              <a:off x="3456" y="1585"/>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4" name="Line 20"/>
            <p:cNvSpPr>
              <a:spLocks noChangeShapeType="1"/>
            </p:cNvSpPr>
            <p:nvPr/>
          </p:nvSpPr>
          <p:spPr bwMode="auto">
            <a:xfrm>
              <a:off x="3456" y="1153"/>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25" name="Oval 21"/>
            <p:cNvSpPr>
              <a:spLocks noChangeArrowheads="1"/>
            </p:cNvSpPr>
            <p:nvPr/>
          </p:nvSpPr>
          <p:spPr bwMode="auto">
            <a:xfrm>
              <a:off x="3264" y="913"/>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26" name="Oval 22"/>
            <p:cNvSpPr>
              <a:spLocks noChangeArrowheads="1"/>
            </p:cNvSpPr>
            <p:nvPr/>
          </p:nvSpPr>
          <p:spPr bwMode="auto">
            <a:xfrm>
              <a:off x="3552" y="134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27" name="Oval 23"/>
            <p:cNvSpPr>
              <a:spLocks noChangeArrowheads="1"/>
            </p:cNvSpPr>
            <p:nvPr/>
          </p:nvSpPr>
          <p:spPr bwMode="auto">
            <a:xfrm>
              <a:off x="3312" y="182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28" name="Oval 24"/>
            <p:cNvSpPr>
              <a:spLocks noChangeArrowheads="1"/>
            </p:cNvSpPr>
            <p:nvPr/>
          </p:nvSpPr>
          <p:spPr bwMode="auto">
            <a:xfrm>
              <a:off x="2976" y="134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29" name="Line 25"/>
            <p:cNvSpPr>
              <a:spLocks noChangeShapeType="1"/>
            </p:cNvSpPr>
            <p:nvPr/>
          </p:nvSpPr>
          <p:spPr bwMode="auto">
            <a:xfrm flipH="1">
              <a:off x="4416" y="1153"/>
              <a:ext cx="192" cy="240"/>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0" name="Line 26"/>
            <p:cNvSpPr>
              <a:spLocks noChangeShapeType="1"/>
            </p:cNvSpPr>
            <p:nvPr/>
          </p:nvSpPr>
          <p:spPr bwMode="auto">
            <a:xfrm flipH="1">
              <a:off x="4704" y="1585"/>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1" name="Line 27"/>
            <p:cNvSpPr>
              <a:spLocks noChangeShapeType="1"/>
            </p:cNvSpPr>
            <p:nvPr/>
          </p:nvSpPr>
          <p:spPr bwMode="auto">
            <a:xfrm>
              <a:off x="4704" y="1153"/>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2" name="Oval 28"/>
            <p:cNvSpPr>
              <a:spLocks noChangeArrowheads="1"/>
            </p:cNvSpPr>
            <p:nvPr/>
          </p:nvSpPr>
          <p:spPr bwMode="auto">
            <a:xfrm>
              <a:off x="4512" y="913"/>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33" name="Oval 29"/>
            <p:cNvSpPr>
              <a:spLocks noChangeArrowheads="1"/>
            </p:cNvSpPr>
            <p:nvPr/>
          </p:nvSpPr>
          <p:spPr bwMode="auto">
            <a:xfrm>
              <a:off x="4800" y="134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34" name="Oval 30"/>
            <p:cNvSpPr>
              <a:spLocks noChangeArrowheads="1"/>
            </p:cNvSpPr>
            <p:nvPr/>
          </p:nvSpPr>
          <p:spPr bwMode="auto">
            <a:xfrm>
              <a:off x="4560" y="182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35" name="Oval 31"/>
            <p:cNvSpPr>
              <a:spLocks noChangeArrowheads="1"/>
            </p:cNvSpPr>
            <p:nvPr/>
          </p:nvSpPr>
          <p:spPr bwMode="auto">
            <a:xfrm>
              <a:off x="5040" y="182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sp>
          <p:nvSpPr>
            <p:cNvPr id="226336" name="Oval 32"/>
            <p:cNvSpPr>
              <a:spLocks noChangeArrowheads="1"/>
            </p:cNvSpPr>
            <p:nvPr/>
          </p:nvSpPr>
          <p:spPr bwMode="auto">
            <a:xfrm>
              <a:off x="4224" y="134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37" name="Line 33"/>
            <p:cNvSpPr>
              <a:spLocks noChangeShapeType="1"/>
            </p:cNvSpPr>
            <p:nvPr/>
          </p:nvSpPr>
          <p:spPr bwMode="auto">
            <a:xfrm>
              <a:off x="1536" y="2737"/>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8" name="Line 34"/>
            <p:cNvSpPr>
              <a:spLocks noChangeShapeType="1"/>
            </p:cNvSpPr>
            <p:nvPr/>
          </p:nvSpPr>
          <p:spPr bwMode="auto">
            <a:xfrm flipH="1">
              <a:off x="912" y="2305"/>
              <a:ext cx="240"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39" name="Line 35"/>
            <p:cNvSpPr>
              <a:spLocks noChangeShapeType="1"/>
            </p:cNvSpPr>
            <p:nvPr/>
          </p:nvSpPr>
          <p:spPr bwMode="auto">
            <a:xfrm flipH="1">
              <a:off x="1248" y="2737"/>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0" name="Line 36"/>
            <p:cNvSpPr>
              <a:spLocks noChangeShapeType="1"/>
            </p:cNvSpPr>
            <p:nvPr/>
          </p:nvSpPr>
          <p:spPr bwMode="auto">
            <a:xfrm>
              <a:off x="1248" y="2305"/>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1" name="Oval 37"/>
            <p:cNvSpPr>
              <a:spLocks noChangeArrowheads="1"/>
            </p:cNvSpPr>
            <p:nvPr/>
          </p:nvSpPr>
          <p:spPr bwMode="auto">
            <a:xfrm>
              <a:off x="1056" y="206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42" name="Oval 38"/>
            <p:cNvSpPr>
              <a:spLocks noChangeArrowheads="1"/>
            </p:cNvSpPr>
            <p:nvPr/>
          </p:nvSpPr>
          <p:spPr bwMode="auto">
            <a:xfrm>
              <a:off x="1344" y="249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43" name="Oval 39"/>
            <p:cNvSpPr>
              <a:spLocks noChangeArrowheads="1"/>
            </p:cNvSpPr>
            <p:nvPr/>
          </p:nvSpPr>
          <p:spPr bwMode="auto">
            <a:xfrm>
              <a:off x="1104"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44" name="Oval 40"/>
            <p:cNvSpPr>
              <a:spLocks noChangeArrowheads="1"/>
            </p:cNvSpPr>
            <p:nvPr/>
          </p:nvSpPr>
          <p:spPr bwMode="auto">
            <a:xfrm>
              <a:off x="528"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09</a:t>
              </a:r>
              <a:endParaRPr kumimoji="1" lang="en-US" altLang="zh-CN" sz="2400">
                <a:solidFill>
                  <a:schemeClr val="bg1"/>
                </a:solidFill>
                <a:latin typeface="Times New Roman" pitchFamily="18" charset="0"/>
              </a:endParaRPr>
            </a:p>
          </p:txBody>
        </p:sp>
        <p:sp>
          <p:nvSpPr>
            <p:cNvPr id="226345" name="Oval 41"/>
            <p:cNvSpPr>
              <a:spLocks noChangeArrowheads="1"/>
            </p:cNvSpPr>
            <p:nvPr/>
          </p:nvSpPr>
          <p:spPr bwMode="auto">
            <a:xfrm>
              <a:off x="768" y="249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46" name="Oval 42"/>
            <p:cNvSpPr>
              <a:spLocks noChangeArrowheads="1"/>
            </p:cNvSpPr>
            <p:nvPr/>
          </p:nvSpPr>
          <p:spPr bwMode="auto">
            <a:xfrm>
              <a:off x="1584"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sp>
          <p:nvSpPr>
            <p:cNvPr id="226347" name="Line 43"/>
            <p:cNvSpPr>
              <a:spLocks noChangeShapeType="1"/>
            </p:cNvSpPr>
            <p:nvPr/>
          </p:nvSpPr>
          <p:spPr bwMode="auto">
            <a:xfrm>
              <a:off x="3024" y="2737"/>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8" name="Line 44"/>
            <p:cNvSpPr>
              <a:spLocks noChangeShapeType="1"/>
            </p:cNvSpPr>
            <p:nvPr/>
          </p:nvSpPr>
          <p:spPr bwMode="auto">
            <a:xfrm flipH="1">
              <a:off x="2400" y="2305"/>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49" name="Line 45"/>
            <p:cNvSpPr>
              <a:spLocks noChangeShapeType="1"/>
            </p:cNvSpPr>
            <p:nvPr/>
          </p:nvSpPr>
          <p:spPr bwMode="auto">
            <a:xfrm flipH="1">
              <a:off x="2736" y="2737"/>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50" name="Line 46"/>
            <p:cNvSpPr>
              <a:spLocks noChangeShapeType="1"/>
            </p:cNvSpPr>
            <p:nvPr/>
          </p:nvSpPr>
          <p:spPr bwMode="auto">
            <a:xfrm>
              <a:off x="2736" y="2305"/>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51" name="Oval 47"/>
            <p:cNvSpPr>
              <a:spLocks noChangeArrowheads="1"/>
            </p:cNvSpPr>
            <p:nvPr/>
          </p:nvSpPr>
          <p:spPr bwMode="auto">
            <a:xfrm>
              <a:off x="2544" y="206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52" name="Oval 48"/>
            <p:cNvSpPr>
              <a:spLocks noChangeArrowheads="1"/>
            </p:cNvSpPr>
            <p:nvPr/>
          </p:nvSpPr>
          <p:spPr bwMode="auto">
            <a:xfrm>
              <a:off x="2832" y="249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53" name="Oval 49"/>
            <p:cNvSpPr>
              <a:spLocks noChangeArrowheads="1"/>
            </p:cNvSpPr>
            <p:nvPr/>
          </p:nvSpPr>
          <p:spPr bwMode="auto">
            <a:xfrm>
              <a:off x="2592"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54" name="Oval 50"/>
            <p:cNvSpPr>
              <a:spLocks noChangeArrowheads="1"/>
            </p:cNvSpPr>
            <p:nvPr/>
          </p:nvSpPr>
          <p:spPr bwMode="auto">
            <a:xfrm>
              <a:off x="2880" y="345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81</a:t>
              </a:r>
              <a:endParaRPr kumimoji="1" lang="en-US" altLang="zh-CN" sz="2400">
                <a:solidFill>
                  <a:schemeClr val="bg1"/>
                </a:solidFill>
                <a:latin typeface="Times New Roman" pitchFamily="18" charset="0"/>
              </a:endParaRPr>
            </a:p>
          </p:txBody>
        </p:sp>
        <p:sp>
          <p:nvSpPr>
            <p:cNvPr id="226355" name="Oval 51"/>
            <p:cNvSpPr>
              <a:spLocks noChangeArrowheads="1"/>
            </p:cNvSpPr>
            <p:nvPr/>
          </p:nvSpPr>
          <p:spPr bwMode="auto">
            <a:xfrm>
              <a:off x="2256" y="249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56" name="Oval 52"/>
            <p:cNvSpPr>
              <a:spLocks noChangeArrowheads="1"/>
            </p:cNvSpPr>
            <p:nvPr/>
          </p:nvSpPr>
          <p:spPr bwMode="auto">
            <a:xfrm>
              <a:off x="3072"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sp>
          <p:nvSpPr>
            <p:cNvPr id="226357" name="Oval 53"/>
            <p:cNvSpPr>
              <a:spLocks noChangeArrowheads="1"/>
            </p:cNvSpPr>
            <p:nvPr/>
          </p:nvSpPr>
          <p:spPr bwMode="auto">
            <a:xfrm>
              <a:off x="2016"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09</a:t>
              </a:r>
              <a:endParaRPr kumimoji="1" lang="en-US" altLang="zh-CN" sz="2400">
                <a:solidFill>
                  <a:schemeClr val="bg1"/>
                </a:solidFill>
                <a:latin typeface="Times New Roman" pitchFamily="18" charset="0"/>
              </a:endParaRPr>
            </a:p>
          </p:txBody>
        </p:sp>
        <p:sp>
          <p:nvSpPr>
            <p:cNvPr id="226358" name="Line 54"/>
            <p:cNvSpPr>
              <a:spLocks noChangeShapeType="1"/>
            </p:cNvSpPr>
            <p:nvPr/>
          </p:nvSpPr>
          <p:spPr bwMode="auto">
            <a:xfrm flipH="1">
              <a:off x="3696" y="2737"/>
              <a:ext cx="144"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59" name="Line 55"/>
            <p:cNvSpPr>
              <a:spLocks noChangeShapeType="1"/>
            </p:cNvSpPr>
            <p:nvPr/>
          </p:nvSpPr>
          <p:spPr bwMode="auto">
            <a:xfrm flipH="1">
              <a:off x="4512" y="3121"/>
              <a:ext cx="192" cy="432"/>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0" name="Line 56"/>
            <p:cNvSpPr>
              <a:spLocks noChangeShapeType="1"/>
            </p:cNvSpPr>
            <p:nvPr/>
          </p:nvSpPr>
          <p:spPr bwMode="auto">
            <a:xfrm>
              <a:off x="4512" y="2737"/>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1" name="Line 57"/>
            <p:cNvSpPr>
              <a:spLocks noChangeShapeType="1"/>
            </p:cNvSpPr>
            <p:nvPr/>
          </p:nvSpPr>
          <p:spPr bwMode="auto">
            <a:xfrm flipH="1">
              <a:off x="3888" y="2305"/>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2" name="Line 58"/>
            <p:cNvSpPr>
              <a:spLocks noChangeShapeType="1"/>
            </p:cNvSpPr>
            <p:nvPr/>
          </p:nvSpPr>
          <p:spPr bwMode="auto">
            <a:xfrm flipH="1">
              <a:off x="4224" y="2737"/>
              <a:ext cx="192" cy="336"/>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3" name="Line 59"/>
            <p:cNvSpPr>
              <a:spLocks noChangeShapeType="1"/>
            </p:cNvSpPr>
            <p:nvPr/>
          </p:nvSpPr>
          <p:spPr bwMode="auto">
            <a:xfrm>
              <a:off x="4224" y="2305"/>
              <a:ext cx="240" cy="288"/>
            </a:xfrm>
            <a:prstGeom prst="line">
              <a:avLst/>
            </a:prstGeom>
            <a:grpFill/>
            <a:ln w="28575">
              <a:solidFill>
                <a:schemeClr val="accent1">
                  <a:lumMod val="40000"/>
                  <a:lumOff val="60000"/>
                </a:schemeClr>
              </a:solidFill>
              <a:round/>
              <a:headEnd/>
              <a:tailEnd/>
            </a:ln>
            <a:effectLst/>
          </p:spPr>
          <p:txBody>
            <a:bodyPr wrap="none" anchor="ctr"/>
            <a:lstStyle/>
            <a:p>
              <a:endParaRPr lang="zh-CN" altLang="en-US">
                <a:solidFill>
                  <a:schemeClr val="bg1"/>
                </a:solidFill>
              </a:endParaRPr>
            </a:p>
          </p:txBody>
        </p:sp>
        <p:sp>
          <p:nvSpPr>
            <p:cNvPr id="226364" name="Oval 60"/>
            <p:cNvSpPr>
              <a:spLocks noChangeArrowheads="1"/>
            </p:cNvSpPr>
            <p:nvPr/>
          </p:nvSpPr>
          <p:spPr bwMode="auto">
            <a:xfrm>
              <a:off x="4032" y="2065"/>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53</a:t>
              </a:r>
              <a:endParaRPr kumimoji="1" lang="en-US" altLang="zh-CN" sz="2400">
                <a:solidFill>
                  <a:schemeClr val="bg1"/>
                </a:solidFill>
                <a:latin typeface="Times New Roman" pitchFamily="18" charset="0"/>
              </a:endParaRPr>
            </a:p>
          </p:txBody>
        </p:sp>
        <p:sp>
          <p:nvSpPr>
            <p:cNvPr id="226365" name="Oval 61"/>
            <p:cNvSpPr>
              <a:spLocks noChangeArrowheads="1"/>
            </p:cNvSpPr>
            <p:nvPr/>
          </p:nvSpPr>
          <p:spPr bwMode="auto">
            <a:xfrm>
              <a:off x="4320" y="249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78</a:t>
              </a:r>
              <a:endParaRPr kumimoji="1" lang="en-US" altLang="zh-CN" sz="2400">
                <a:solidFill>
                  <a:schemeClr val="bg1"/>
                </a:solidFill>
                <a:latin typeface="Times New Roman" pitchFamily="18" charset="0"/>
              </a:endParaRPr>
            </a:p>
          </p:txBody>
        </p:sp>
        <p:sp>
          <p:nvSpPr>
            <p:cNvPr id="226366" name="Oval 62"/>
            <p:cNvSpPr>
              <a:spLocks noChangeArrowheads="1"/>
            </p:cNvSpPr>
            <p:nvPr/>
          </p:nvSpPr>
          <p:spPr bwMode="auto">
            <a:xfrm>
              <a:off x="4080"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65</a:t>
              </a:r>
              <a:endParaRPr kumimoji="1" lang="en-US" altLang="zh-CN" sz="2400">
                <a:solidFill>
                  <a:schemeClr val="bg1"/>
                </a:solidFill>
                <a:latin typeface="Times New Roman" pitchFamily="18" charset="0"/>
              </a:endParaRPr>
            </a:p>
          </p:txBody>
        </p:sp>
        <p:sp>
          <p:nvSpPr>
            <p:cNvPr id="226367" name="Oval 63"/>
            <p:cNvSpPr>
              <a:spLocks noChangeArrowheads="1"/>
            </p:cNvSpPr>
            <p:nvPr/>
          </p:nvSpPr>
          <p:spPr bwMode="auto">
            <a:xfrm>
              <a:off x="3744" y="345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15</a:t>
              </a:r>
              <a:endParaRPr kumimoji="1" lang="en-US" altLang="zh-CN" sz="2400">
                <a:solidFill>
                  <a:schemeClr val="bg1"/>
                </a:solidFill>
                <a:latin typeface="Times New Roman" pitchFamily="18" charset="0"/>
              </a:endParaRPr>
            </a:p>
          </p:txBody>
        </p:sp>
        <p:sp>
          <p:nvSpPr>
            <p:cNvPr id="226368" name="Oval 64"/>
            <p:cNvSpPr>
              <a:spLocks noChangeArrowheads="1"/>
            </p:cNvSpPr>
            <p:nvPr/>
          </p:nvSpPr>
          <p:spPr bwMode="auto">
            <a:xfrm>
              <a:off x="3744" y="249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17</a:t>
              </a:r>
              <a:endParaRPr kumimoji="1" lang="en-US" altLang="zh-CN" sz="2400">
                <a:solidFill>
                  <a:schemeClr val="bg1"/>
                </a:solidFill>
                <a:latin typeface="Times New Roman" pitchFamily="18" charset="0"/>
              </a:endParaRPr>
            </a:p>
          </p:txBody>
        </p:sp>
        <p:sp>
          <p:nvSpPr>
            <p:cNvPr id="226369" name="Oval 65"/>
            <p:cNvSpPr>
              <a:spLocks noChangeArrowheads="1"/>
            </p:cNvSpPr>
            <p:nvPr/>
          </p:nvSpPr>
          <p:spPr bwMode="auto">
            <a:xfrm>
              <a:off x="4560"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87</a:t>
              </a:r>
              <a:endParaRPr kumimoji="1" lang="en-US" altLang="zh-CN" sz="2400">
                <a:solidFill>
                  <a:schemeClr val="bg1"/>
                </a:solidFill>
                <a:latin typeface="Times New Roman" pitchFamily="18" charset="0"/>
              </a:endParaRPr>
            </a:p>
          </p:txBody>
        </p:sp>
        <p:sp>
          <p:nvSpPr>
            <p:cNvPr id="226370" name="Oval 66"/>
            <p:cNvSpPr>
              <a:spLocks noChangeArrowheads="1"/>
            </p:cNvSpPr>
            <p:nvPr/>
          </p:nvSpPr>
          <p:spPr bwMode="auto">
            <a:xfrm>
              <a:off x="3504" y="297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09</a:t>
              </a:r>
              <a:endParaRPr kumimoji="1" lang="en-US" altLang="zh-CN" sz="2400">
                <a:solidFill>
                  <a:schemeClr val="bg1"/>
                </a:solidFill>
                <a:latin typeface="Times New Roman" pitchFamily="18" charset="0"/>
              </a:endParaRPr>
            </a:p>
          </p:txBody>
        </p:sp>
        <p:sp>
          <p:nvSpPr>
            <p:cNvPr id="226371" name="Oval 67"/>
            <p:cNvSpPr>
              <a:spLocks noChangeArrowheads="1"/>
            </p:cNvSpPr>
            <p:nvPr/>
          </p:nvSpPr>
          <p:spPr bwMode="auto">
            <a:xfrm>
              <a:off x="4368" y="3457"/>
              <a:ext cx="288" cy="288"/>
            </a:xfrm>
            <a:prstGeom prst="ellipse">
              <a:avLst/>
            </a:prstGeom>
            <a:grpFill/>
            <a:ln w="38100">
              <a:solidFill>
                <a:schemeClr val="accent1">
                  <a:lumMod val="40000"/>
                  <a:lumOff val="60000"/>
                </a:schemeClr>
              </a:solidFill>
              <a:round/>
              <a:headEnd/>
              <a:tailEnd/>
            </a:ln>
            <a:effectLst/>
          </p:spPr>
          <p:txBody>
            <a:bodyPr wrap="none" anchor="ctr"/>
            <a:lstStyle/>
            <a:p>
              <a:r>
                <a:rPr kumimoji="1" lang="en-US" altLang="zh-CN" sz="2800" b="1">
                  <a:solidFill>
                    <a:schemeClr val="bg1"/>
                  </a:solidFill>
                  <a:latin typeface="Times New Roman" pitchFamily="18" charset="0"/>
                </a:rPr>
                <a:t>81</a:t>
              </a:r>
              <a:endParaRPr kumimoji="1" lang="en-US" altLang="zh-CN" sz="2400">
                <a:solidFill>
                  <a:schemeClr val="bg1"/>
                </a:solidFill>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idx="1"/>
          </p:nvPr>
        </p:nvSpPr>
        <p:spPr>
          <a:xfrm>
            <a:off x="226953" y="179343"/>
            <a:ext cx="8763120" cy="5399087"/>
          </a:xfrm>
        </p:spPr>
        <p:txBody>
          <a:bodyPr>
            <a:normAutofit fontScale="85000" lnSpcReduction="10000"/>
          </a:bodyPr>
          <a:lstStyle/>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Status </a:t>
            </a:r>
            <a:r>
              <a:rPr lang="en-US" altLang="zh-CN" sz="2800" dirty="0" err="1" smtClean="0">
                <a:latin typeface="Times New Roman" pitchFamily="18" charset="0"/>
                <a:ea typeface="隶书" pitchFamily="49" charset="-122"/>
                <a:cs typeface="Times New Roman" pitchFamily="18" charset="0"/>
              </a:rPr>
              <a:t>SearchBST</a:t>
            </a:r>
            <a:r>
              <a:rPr lang="en-US" altLang="zh-CN" sz="2800" dirty="0" smtClean="0">
                <a:latin typeface="Times New Roman" pitchFamily="18" charset="0"/>
                <a:ea typeface="隶书" pitchFamily="49" charset="-122"/>
                <a:cs typeface="Times New Roman" pitchFamily="18" charset="0"/>
              </a:rPr>
              <a:t>(</a:t>
            </a:r>
            <a:r>
              <a:rPr lang="en-US" altLang="zh-CN" sz="2800" dirty="0" err="1" smtClean="0">
                <a:latin typeface="Times New Roman" pitchFamily="18" charset="0"/>
                <a:ea typeface="隶书" pitchFamily="49" charset="-122"/>
                <a:cs typeface="Times New Roman" pitchFamily="18" charset="0"/>
              </a:rPr>
              <a:t>BiTree</a:t>
            </a:r>
            <a:r>
              <a:rPr lang="en-US" altLang="zh-CN" sz="2800" dirty="0" smtClean="0">
                <a:latin typeface="Times New Roman" pitchFamily="18" charset="0"/>
                <a:ea typeface="隶书" pitchFamily="49" charset="-122"/>
                <a:cs typeface="Times New Roman" pitchFamily="18" charset="0"/>
              </a:rPr>
              <a:t> T, </a:t>
            </a:r>
            <a:r>
              <a:rPr lang="en-US" altLang="zh-CN" sz="2800" dirty="0" err="1" smtClean="0">
                <a:latin typeface="Times New Roman" pitchFamily="18" charset="0"/>
                <a:ea typeface="隶书" pitchFamily="49" charset="-122"/>
                <a:cs typeface="Times New Roman" pitchFamily="18" charset="0"/>
              </a:rPr>
              <a:t>KeyType</a:t>
            </a:r>
            <a:r>
              <a:rPr lang="en-US" altLang="zh-CN" sz="2800" dirty="0" smtClean="0">
                <a:latin typeface="Times New Roman" pitchFamily="18" charset="0"/>
                <a:ea typeface="隶书" pitchFamily="49" charset="-122"/>
                <a:cs typeface="Times New Roman" pitchFamily="18" charset="0"/>
              </a:rPr>
              <a:t> key, </a:t>
            </a:r>
            <a:r>
              <a:rPr lang="en-US" altLang="zh-CN" sz="2800" dirty="0" err="1" smtClean="0">
                <a:latin typeface="Times New Roman" pitchFamily="18" charset="0"/>
                <a:ea typeface="隶书" pitchFamily="49" charset="-122"/>
                <a:cs typeface="Times New Roman" pitchFamily="18" charset="0"/>
              </a:rPr>
              <a:t>BiTree</a:t>
            </a:r>
            <a:r>
              <a:rPr lang="en-US" altLang="zh-CN" sz="2800" dirty="0" smtClean="0">
                <a:latin typeface="Times New Roman" pitchFamily="18" charset="0"/>
                <a:ea typeface="隶书" pitchFamily="49" charset="-122"/>
                <a:cs typeface="Times New Roman" pitchFamily="18" charset="0"/>
              </a:rPr>
              <a:t> f, </a:t>
            </a:r>
            <a:r>
              <a:rPr lang="en-US" altLang="zh-CN" sz="2800" dirty="0" err="1" smtClean="0">
                <a:solidFill>
                  <a:srgbClr val="FFFF00"/>
                </a:solidFill>
                <a:latin typeface="Times New Roman" pitchFamily="18" charset="0"/>
                <a:ea typeface="隶书" pitchFamily="49" charset="-122"/>
                <a:cs typeface="Times New Roman" pitchFamily="18" charset="0"/>
              </a:rPr>
              <a:t>BiTree</a:t>
            </a:r>
            <a:r>
              <a:rPr lang="en-US" altLang="zh-CN" sz="2800" dirty="0" smtClean="0">
                <a:solidFill>
                  <a:srgbClr val="FFFF00"/>
                </a:solidFill>
                <a:latin typeface="Times New Roman" pitchFamily="18" charset="0"/>
                <a:ea typeface="隶书" pitchFamily="49" charset="-122"/>
                <a:cs typeface="Times New Roman" pitchFamily="18" charset="0"/>
              </a:rPr>
              <a:t> &amp;p</a:t>
            </a:r>
            <a:r>
              <a:rPr lang="en-US" altLang="zh-CN" sz="2800" dirty="0" smtClean="0">
                <a:latin typeface="Times New Roman" pitchFamily="18" charset="0"/>
                <a:ea typeface="隶书" pitchFamily="49" charset="-122"/>
                <a:cs typeface="Times New Roman" pitchFamily="18" charset="0"/>
              </a:rPr>
              <a:t>) {  </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 </a:t>
            </a:r>
            <a:r>
              <a:rPr lang="zh-CN" altLang="en-US" sz="2800" dirty="0" smtClean="0">
                <a:latin typeface="Times New Roman" pitchFamily="18" charset="0"/>
                <a:ea typeface="隶书" pitchFamily="49" charset="-122"/>
                <a:cs typeface="Times New Roman" pitchFamily="18" charset="0"/>
              </a:rPr>
              <a:t>若查找成功，则指针</a:t>
            </a:r>
            <a:r>
              <a:rPr lang="en-US" altLang="zh-CN" sz="2800" dirty="0" smtClean="0">
                <a:latin typeface="Times New Roman" pitchFamily="18" charset="0"/>
                <a:ea typeface="隶书" pitchFamily="49" charset="-122"/>
                <a:cs typeface="Times New Roman" pitchFamily="18" charset="0"/>
              </a:rPr>
              <a:t>p</a:t>
            </a:r>
            <a:r>
              <a:rPr lang="zh-CN" altLang="en-US" sz="2800" dirty="0" smtClean="0">
                <a:latin typeface="Times New Roman" pitchFamily="18" charset="0"/>
                <a:ea typeface="隶书" pitchFamily="49" charset="-122"/>
                <a:cs typeface="Times New Roman" pitchFamily="18" charset="0"/>
              </a:rPr>
              <a:t>指向该数据元素结点，并返回</a:t>
            </a:r>
            <a:r>
              <a:rPr lang="en-US" altLang="zh-CN" sz="2800" dirty="0" smtClean="0">
                <a:latin typeface="Times New Roman" pitchFamily="18" charset="0"/>
                <a:ea typeface="隶书" pitchFamily="49" charset="-122"/>
                <a:cs typeface="Times New Roman" pitchFamily="18" charset="0"/>
              </a:rPr>
              <a:t>TRUE</a:t>
            </a:r>
            <a:r>
              <a:rPr lang="zh-CN" altLang="en-US" sz="2800" dirty="0" smtClean="0">
                <a:latin typeface="Times New Roman" pitchFamily="18" charset="0"/>
                <a:ea typeface="隶书" pitchFamily="49" charset="-122"/>
                <a:cs typeface="Times New Roman" pitchFamily="18" charset="0"/>
              </a:rPr>
              <a:t>，</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 </a:t>
            </a:r>
            <a:r>
              <a:rPr lang="zh-CN" altLang="en-US" sz="2800" dirty="0" smtClean="0">
                <a:latin typeface="Times New Roman" pitchFamily="18" charset="0"/>
                <a:ea typeface="隶书" pitchFamily="49" charset="-122"/>
                <a:cs typeface="Times New Roman" pitchFamily="18" charset="0"/>
              </a:rPr>
              <a:t>否则指针</a:t>
            </a:r>
            <a:r>
              <a:rPr lang="en-US" altLang="zh-CN" sz="2800" dirty="0" smtClean="0">
                <a:latin typeface="Times New Roman" pitchFamily="18" charset="0"/>
                <a:ea typeface="隶书" pitchFamily="49" charset="-122"/>
                <a:cs typeface="Times New Roman" pitchFamily="18" charset="0"/>
              </a:rPr>
              <a:t>p</a:t>
            </a:r>
            <a:r>
              <a:rPr lang="zh-CN" altLang="en-US" sz="2800" dirty="0" smtClean="0">
                <a:latin typeface="Times New Roman" pitchFamily="18" charset="0"/>
                <a:ea typeface="隶书" pitchFamily="49" charset="-122"/>
                <a:cs typeface="Times New Roman" pitchFamily="18" charset="0"/>
              </a:rPr>
              <a:t>指向查找路径上访问的最后一个结点并返回</a:t>
            </a:r>
            <a:r>
              <a:rPr lang="en-US" altLang="zh-CN" sz="2800" dirty="0" smtClean="0">
                <a:latin typeface="Times New Roman" pitchFamily="18" charset="0"/>
                <a:ea typeface="隶书" pitchFamily="49" charset="-122"/>
                <a:cs typeface="Times New Roman" pitchFamily="18" charset="0"/>
              </a:rPr>
              <a:t>FALSE</a:t>
            </a:r>
            <a:r>
              <a:rPr lang="zh-CN" altLang="en-US" sz="2800" dirty="0" smtClean="0">
                <a:latin typeface="Times New Roman" pitchFamily="18" charset="0"/>
                <a:ea typeface="隶书" pitchFamily="49" charset="-122"/>
                <a:cs typeface="Times New Roman" pitchFamily="18" charset="0"/>
              </a:rPr>
              <a:t>，</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 </a:t>
            </a:r>
            <a:r>
              <a:rPr lang="zh-CN" altLang="en-US" sz="2800" dirty="0" smtClean="0">
                <a:latin typeface="Times New Roman" pitchFamily="18" charset="0"/>
                <a:ea typeface="隶书" pitchFamily="49" charset="-122"/>
                <a:cs typeface="Times New Roman" pitchFamily="18" charset="0"/>
              </a:rPr>
              <a:t>指针</a:t>
            </a:r>
            <a:r>
              <a:rPr lang="en-US" altLang="zh-CN" sz="2800" dirty="0" smtClean="0">
                <a:latin typeface="Times New Roman" pitchFamily="18" charset="0"/>
                <a:ea typeface="隶书" pitchFamily="49" charset="-122"/>
                <a:cs typeface="Times New Roman" pitchFamily="18" charset="0"/>
              </a:rPr>
              <a:t>f</a:t>
            </a:r>
            <a:r>
              <a:rPr lang="zh-CN" altLang="en-US" sz="2800" dirty="0" smtClean="0">
                <a:latin typeface="Times New Roman" pitchFamily="18" charset="0"/>
                <a:ea typeface="隶书" pitchFamily="49" charset="-122"/>
                <a:cs typeface="Times New Roman" pitchFamily="18" charset="0"/>
              </a:rPr>
              <a:t>指向</a:t>
            </a:r>
            <a:r>
              <a:rPr lang="en-US" altLang="zh-CN" sz="2800" dirty="0" smtClean="0">
                <a:latin typeface="Times New Roman" pitchFamily="18" charset="0"/>
                <a:ea typeface="隶书" pitchFamily="49" charset="-122"/>
                <a:cs typeface="Times New Roman" pitchFamily="18" charset="0"/>
              </a:rPr>
              <a:t>T</a:t>
            </a:r>
            <a:r>
              <a:rPr lang="zh-CN" altLang="en-US" sz="2800" dirty="0" smtClean="0">
                <a:latin typeface="Times New Roman" pitchFamily="18" charset="0"/>
                <a:ea typeface="隶书" pitchFamily="49" charset="-122"/>
                <a:cs typeface="Times New Roman" pitchFamily="18" charset="0"/>
              </a:rPr>
              <a:t>的双亲，其初始调用值为</a:t>
            </a:r>
            <a:r>
              <a:rPr lang="en-US" altLang="zh-CN" sz="2800" dirty="0" smtClean="0">
                <a:latin typeface="Times New Roman" pitchFamily="18" charset="0"/>
                <a:ea typeface="隶书" pitchFamily="49" charset="-122"/>
                <a:cs typeface="Times New Roman" pitchFamily="18" charset="0"/>
              </a:rPr>
              <a:t>NULL</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if (!T) { p = f;  return FALSE; } // </a:t>
            </a:r>
            <a:r>
              <a:rPr lang="zh-CN" altLang="en-US" sz="2800" dirty="0" smtClean="0">
                <a:latin typeface="Times New Roman" pitchFamily="18" charset="0"/>
                <a:ea typeface="隶书" pitchFamily="49" charset="-122"/>
                <a:cs typeface="Times New Roman" pitchFamily="18" charset="0"/>
              </a:rPr>
              <a:t>查找不成功</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else if (EQ(key, T-&gt;</a:t>
            </a:r>
            <a:r>
              <a:rPr lang="en-US" altLang="zh-CN" sz="2800" dirty="0" err="1" smtClean="0">
                <a:latin typeface="Times New Roman" pitchFamily="18" charset="0"/>
                <a:ea typeface="隶书" pitchFamily="49" charset="-122"/>
                <a:cs typeface="Times New Roman" pitchFamily="18" charset="0"/>
              </a:rPr>
              <a:t>data.key</a:t>
            </a:r>
            <a:r>
              <a:rPr lang="en-US" altLang="zh-CN" sz="2800" dirty="0" smtClean="0">
                <a:latin typeface="Times New Roman" pitchFamily="18" charset="0"/>
                <a:ea typeface="隶书" pitchFamily="49" charset="-122"/>
                <a:cs typeface="Times New Roman" pitchFamily="18" charset="0"/>
              </a:rPr>
              <a:t>)) { p = T;  return TRUE; } // </a:t>
            </a:r>
            <a:r>
              <a:rPr lang="zh-CN" altLang="en-US" sz="2800" dirty="0" smtClean="0">
                <a:latin typeface="Times New Roman" pitchFamily="18" charset="0"/>
                <a:ea typeface="隶书" pitchFamily="49" charset="-122"/>
                <a:cs typeface="Times New Roman" pitchFamily="18" charset="0"/>
              </a:rPr>
              <a:t>查找成功</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else if (LT(key, T-&gt;</a:t>
            </a:r>
            <a:r>
              <a:rPr lang="en-US" altLang="zh-CN" sz="2800" dirty="0" err="1" smtClean="0">
                <a:latin typeface="Times New Roman" pitchFamily="18" charset="0"/>
                <a:ea typeface="隶书" pitchFamily="49" charset="-122"/>
                <a:cs typeface="Times New Roman" pitchFamily="18" charset="0"/>
              </a:rPr>
              <a:t>data.key</a:t>
            </a:r>
            <a:r>
              <a:rPr lang="en-US" altLang="zh-CN" sz="2800" dirty="0" smtClean="0">
                <a:latin typeface="Times New Roman" pitchFamily="18" charset="0"/>
                <a:ea typeface="隶书" pitchFamily="49" charset="-122"/>
                <a:cs typeface="Times New Roman" pitchFamily="18" charset="0"/>
              </a:rPr>
              <a:t>)) </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return </a:t>
            </a:r>
            <a:r>
              <a:rPr lang="en-US" altLang="zh-CN" sz="2800" dirty="0" err="1" smtClean="0">
                <a:latin typeface="Times New Roman" pitchFamily="18" charset="0"/>
                <a:ea typeface="隶书" pitchFamily="49" charset="-122"/>
                <a:cs typeface="Times New Roman" pitchFamily="18" charset="0"/>
              </a:rPr>
              <a:t>SearchBST</a:t>
            </a:r>
            <a:r>
              <a:rPr lang="en-US" altLang="zh-CN" sz="2800" dirty="0" smtClean="0">
                <a:latin typeface="Times New Roman" pitchFamily="18" charset="0"/>
                <a:ea typeface="隶书" pitchFamily="49" charset="-122"/>
                <a:cs typeface="Times New Roman" pitchFamily="18" charset="0"/>
              </a:rPr>
              <a:t>(T-&gt;</a:t>
            </a:r>
            <a:r>
              <a:rPr lang="en-US" altLang="zh-CN" sz="2800" dirty="0" err="1" smtClean="0">
                <a:latin typeface="Times New Roman" pitchFamily="18" charset="0"/>
                <a:ea typeface="隶书" pitchFamily="49" charset="-122"/>
                <a:cs typeface="Times New Roman" pitchFamily="18" charset="0"/>
              </a:rPr>
              <a:t>lchild</a:t>
            </a:r>
            <a:r>
              <a:rPr lang="en-US" altLang="zh-CN" sz="2800" dirty="0" smtClean="0">
                <a:latin typeface="Times New Roman" pitchFamily="18" charset="0"/>
                <a:ea typeface="隶书" pitchFamily="49" charset="-122"/>
                <a:cs typeface="Times New Roman" pitchFamily="18" charset="0"/>
              </a:rPr>
              <a:t>, key, T, p);  // </a:t>
            </a:r>
            <a:r>
              <a:rPr lang="zh-CN" altLang="en-US" sz="2800" dirty="0" smtClean="0">
                <a:latin typeface="Times New Roman" pitchFamily="18" charset="0"/>
                <a:ea typeface="隶书" pitchFamily="49" charset="-122"/>
                <a:cs typeface="Times New Roman" pitchFamily="18" charset="0"/>
              </a:rPr>
              <a:t>在左子树中继续查找</a:t>
            </a:r>
          </a:p>
          <a:p>
            <a:pPr>
              <a:lnSpc>
                <a:spcPct val="105000"/>
              </a:lnSpc>
              <a:spcBef>
                <a:spcPct val="10000"/>
              </a:spcBef>
              <a:buFont typeface="Wingdings" pitchFamily="2" charset="2"/>
              <a:buNone/>
            </a:pP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else  </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return </a:t>
            </a:r>
            <a:r>
              <a:rPr lang="en-US" altLang="zh-CN" sz="2800" dirty="0" err="1" smtClean="0">
                <a:latin typeface="Times New Roman" pitchFamily="18" charset="0"/>
                <a:ea typeface="隶书" pitchFamily="49" charset="-122"/>
                <a:cs typeface="Times New Roman" pitchFamily="18" charset="0"/>
              </a:rPr>
              <a:t>SearchBST</a:t>
            </a:r>
            <a:r>
              <a:rPr lang="en-US" altLang="zh-CN" sz="2800" dirty="0" smtClean="0">
                <a:latin typeface="Times New Roman" pitchFamily="18" charset="0"/>
                <a:ea typeface="隶书" pitchFamily="49" charset="-122"/>
                <a:cs typeface="Times New Roman" pitchFamily="18" charset="0"/>
              </a:rPr>
              <a:t>(T-&gt;</a:t>
            </a:r>
            <a:r>
              <a:rPr lang="en-US" altLang="zh-CN" sz="2800" dirty="0" err="1" smtClean="0">
                <a:latin typeface="Times New Roman" pitchFamily="18" charset="0"/>
                <a:ea typeface="隶书" pitchFamily="49" charset="-122"/>
                <a:cs typeface="Times New Roman" pitchFamily="18" charset="0"/>
              </a:rPr>
              <a:t>rchild</a:t>
            </a:r>
            <a:r>
              <a:rPr lang="en-US" altLang="zh-CN" sz="2800" dirty="0" smtClean="0">
                <a:latin typeface="Times New Roman" pitchFamily="18" charset="0"/>
                <a:ea typeface="隶书" pitchFamily="49" charset="-122"/>
                <a:cs typeface="Times New Roman" pitchFamily="18" charset="0"/>
              </a:rPr>
              <a:t>, key, T, p);  // </a:t>
            </a:r>
            <a:r>
              <a:rPr lang="zh-CN" altLang="en-US" sz="2800" dirty="0" smtClean="0">
                <a:latin typeface="Times New Roman" pitchFamily="18" charset="0"/>
                <a:ea typeface="隶书" pitchFamily="49" charset="-122"/>
                <a:cs typeface="Times New Roman" pitchFamily="18" charset="0"/>
              </a:rPr>
              <a:t>在右子树中继续查找</a:t>
            </a:r>
          </a:p>
          <a:p>
            <a:pPr>
              <a:lnSpc>
                <a:spcPct val="105000"/>
              </a:lnSpc>
              <a:spcBef>
                <a:spcPct val="10000"/>
              </a:spcBef>
              <a:buFont typeface="Wingdings" pitchFamily="2" charset="2"/>
              <a:buNone/>
            </a:pPr>
            <a:r>
              <a:rPr lang="en-US" altLang="zh-CN" sz="2800" dirty="0" smtClean="0">
                <a:latin typeface="Times New Roman" pitchFamily="18" charset="0"/>
                <a:ea typeface="隶书" pitchFamily="49" charset="-122"/>
                <a:cs typeface="Times New Roman" pitchFamily="18" charset="0"/>
              </a:rPr>
              <a:t>} // </a:t>
            </a:r>
            <a:r>
              <a:rPr lang="en-US" altLang="zh-CN" sz="2800" dirty="0" err="1" smtClean="0">
                <a:latin typeface="Times New Roman" pitchFamily="18" charset="0"/>
                <a:ea typeface="隶书" pitchFamily="49" charset="-122"/>
                <a:cs typeface="Times New Roman" pitchFamily="18" charset="0"/>
              </a:rPr>
              <a:t>SearchBST</a:t>
            </a:r>
            <a:endParaRPr lang="en-US" altLang="zh-CN" sz="2800" dirty="0">
              <a:latin typeface="Times New Roman" pitchFamily="18" charset="0"/>
              <a:ea typeface="隶书" pitchFamily="49" charset="-122"/>
              <a:cs typeface="Times New Roman" pitchFamily="18" charset="0"/>
            </a:endParaRPr>
          </a:p>
        </p:txBody>
      </p:sp>
      <p:sp>
        <p:nvSpPr>
          <p:cNvPr id="4" name="灯片编号占位符 4"/>
          <p:cNvSpPr>
            <a:spLocks noGrp="1"/>
          </p:cNvSpPr>
          <p:nvPr>
            <p:ph type="sldNum" sz="quarter" idx="12"/>
          </p:nvPr>
        </p:nvSpPr>
        <p:spPr/>
        <p:txBody>
          <a:bodyPr/>
          <a:lstStyle/>
          <a:p>
            <a:fld id="{4DF65E94-4BD4-48AB-BFE1-C28FDAA2CAC5}" type="slidenum">
              <a:rPr lang="en-US" altLang="zh-CN"/>
              <a:pPr/>
              <a:t>25</a:t>
            </a:fld>
            <a:endParaRPr lang="en-US" altLang="zh-CN"/>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Grp="1" noChangeArrowheads="1"/>
          </p:cNvSpPr>
          <p:nvPr>
            <p:ph idx="1"/>
          </p:nvPr>
        </p:nvSpPr>
        <p:spPr>
          <a:xfrm>
            <a:off x="226953" y="179343"/>
            <a:ext cx="8763120" cy="6024645"/>
          </a:xfrm>
        </p:spPr>
        <p:txBody>
          <a:bodyPr>
            <a:normAutofit fontScale="92500" lnSpcReduction="10000"/>
          </a:bodyPr>
          <a:lstStyle/>
          <a:p>
            <a:pPr>
              <a:buClr>
                <a:schemeClr val="tx1"/>
              </a:buClr>
              <a:buNone/>
            </a:pPr>
            <a:r>
              <a:rPr lang="en-US" altLang="zh-CN" sz="2400" dirty="0" smtClean="0">
                <a:latin typeface="Times New Roman" pitchFamily="18" charset="0"/>
                <a:cs typeface="Times New Roman" pitchFamily="18" charset="0"/>
              </a:rPr>
              <a:t>Status </a:t>
            </a:r>
            <a:r>
              <a:rPr lang="en-US" altLang="zh-CN" sz="2400" dirty="0" err="1" smtClean="0">
                <a:latin typeface="Times New Roman" pitchFamily="18" charset="0"/>
                <a:cs typeface="Times New Roman" pitchFamily="18" charset="0"/>
              </a:rPr>
              <a:t>InsertBST</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&amp;T, </a:t>
            </a:r>
            <a:r>
              <a:rPr lang="en-US" altLang="zh-CN" sz="2400" dirty="0" err="1" smtClean="0">
                <a:latin typeface="Times New Roman" pitchFamily="18" charset="0"/>
                <a:cs typeface="Times New Roman" pitchFamily="18" charset="0"/>
              </a:rPr>
              <a:t>ElemType</a:t>
            </a:r>
            <a:r>
              <a:rPr lang="en-US" altLang="zh-CN" sz="2400" dirty="0" smtClean="0">
                <a:latin typeface="Times New Roman" pitchFamily="18" charset="0"/>
                <a:cs typeface="Times New Roman" pitchFamily="18" charset="0"/>
              </a:rPr>
              <a:t> e) {  // </a:t>
            </a:r>
            <a:r>
              <a:rPr lang="zh-CN" altLang="en-US" sz="2400" dirty="0" smtClean="0">
                <a:latin typeface="Times New Roman" pitchFamily="18" charset="0"/>
                <a:cs typeface="Times New Roman" pitchFamily="18" charset="0"/>
              </a:rPr>
              <a:t>算法</a:t>
            </a:r>
            <a:r>
              <a:rPr lang="en-US" altLang="zh-CN" sz="2400" dirty="0" smtClean="0">
                <a:latin typeface="Times New Roman" pitchFamily="18" charset="0"/>
                <a:cs typeface="Times New Roman" pitchFamily="18" charset="0"/>
              </a:rPr>
              <a:t>9.6</a:t>
            </a:r>
          </a:p>
          <a:p>
            <a:pPr>
              <a:buClr>
                <a:schemeClr val="tx1"/>
              </a:buClr>
              <a:buNone/>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当二叉排序树</a:t>
            </a:r>
            <a:r>
              <a:rPr lang="en-US" altLang="zh-CN" sz="2400" dirty="0" smtClean="0">
                <a:latin typeface="Times New Roman" pitchFamily="18" charset="0"/>
                <a:cs typeface="Times New Roman" pitchFamily="18" charset="0"/>
              </a:rPr>
              <a:t>T</a:t>
            </a:r>
            <a:r>
              <a:rPr lang="zh-CN" altLang="en-US" sz="2400" dirty="0" smtClean="0">
                <a:latin typeface="Times New Roman" pitchFamily="18" charset="0"/>
                <a:cs typeface="Times New Roman" pitchFamily="18" charset="0"/>
              </a:rPr>
              <a:t>中不存在关键字等于</a:t>
            </a:r>
            <a:r>
              <a:rPr lang="en-US" altLang="zh-CN" sz="2400" dirty="0" err="1" smtClean="0">
                <a:latin typeface="Times New Roman" pitchFamily="18" charset="0"/>
                <a:cs typeface="Times New Roman" pitchFamily="18" charset="0"/>
              </a:rPr>
              <a:t>e.key</a:t>
            </a:r>
            <a:r>
              <a:rPr lang="zh-CN" altLang="en-US" sz="2400" dirty="0" smtClean="0">
                <a:latin typeface="Times New Roman" pitchFamily="18" charset="0"/>
                <a:cs typeface="Times New Roman" pitchFamily="18" charset="0"/>
              </a:rPr>
              <a:t>的数据元素时，</a:t>
            </a:r>
          </a:p>
          <a:p>
            <a:pPr>
              <a:buClr>
                <a:schemeClr val="tx1"/>
              </a:buClr>
              <a:buNone/>
            </a:pPr>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e</a:t>
            </a:r>
            <a:r>
              <a:rPr lang="zh-CN" altLang="en-US" sz="2400" dirty="0" smtClean="0">
                <a:latin typeface="Times New Roman" pitchFamily="18" charset="0"/>
                <a:cs typeface="Times New Roman" pitchFamily="18" charset="0"/>
              </a:rPr>
              <a:t>并返回</a:t>
            </a:r>
            <a:r>
              <a:rPr lang="en-US" altLang="zh-CN" sz="2400" dirty="0" smtClean="0">
                <a:latin typeface="Times New Roman" pitchFamily="18" charset="0"/>
                <a:cs typeface="Times New Roman" pitchFamily="18" charset="0"/>
              </a:rPr>
              <a:t>TRUE</a:t>
            </a:r>
            <a:r>
              <a:rPr lang="zh-CN" altLang="en-US" sz="2400" dirty="0" smtClean="0">
                <a:latin typeface="Times New Roman" pitchFamily="18" charset="0"/>
                <a:cs typeface="Times New Roman" pitchFamily="18" charset="0"/>
              </a:rPr>
              <a:t>，否则返回</a:t>
            </a:r>
            <a:r>
              <a:rPr lang="en-US" altLang="zh-CN" sz="2400" dirty="0" smtClean="0">
                <a:latin typeface="Times New Roman" pitchFamily="18" charset="0"/>
                <a:cs typeface="Times New Roman" pitchFamily="18" charset="0"/>
              </a:rPr>
              <a:t>FALSE</a:t>
            </a:r>
          </a:p>
          <a:p>
            <a:pPr>
              <a:buClr>
                <a:schemeClr val="tx1"/>
              </a:buClr>
              <a:buNone/>
            </a:pP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p,s</a:t>
            </a:r>
            <a:r>
              <a:rPr lang="en-US" altLang="zh-CN" sz="2400" dirty="0" smtClean="0">
                <a:latin typeface="Times New Roman" pitchFamily="18" charset="0"/>
                <a:cs typeface="Times New Roman" pitchFamily="18" charset="0"/>
              </a:rPr>
              <a:t>;</a:t>
            </a:r>
          </a:p>
          <a:p>
            <a:pPr>
              <a:buClr>
                <a:schemeClr val="tx1"/>
              </a:buClr>
              <a:buNone/>
            </a:pPr>
            <a:r>
              <a:rPr lang="en-US" altLang="zh-CN" sz="2400" dirty="0" smtClean="0">
                <a:latin typeface="Times New Roman" pitchFamily="18" charset="0"/>
                <a:cs typeface="Times New Roman" pitchFamily="18" charset="0"/>
              </a:rPr>
              <a:t>  if (!</a:t>
            </a:r>
            <a:r>
              <a:rPr lang="en-US" altLang="zh-CN" sz="2400" dirty="0" err="1" smtClean="0">
                <a:latin typeface="Times New Roman" pitchFamily="18" charset="0"/>
                <a:cs typeface="Times New Roman" pitchFamily="18" charset="0"/>
              </a:rPr>
              <a:t>SearchBST</a:t>
            </a:r>
            <a:r>
              <a:rPr lang="en-US" altLang="zh-CN" sz="2400" dirty="0" smtClean="0">
                <a:latin typeface="Times New Roman" pitchFamily="18" charset="0"/>
                <a:cs typeface="Times New Roman" pitchFamily="18" charset="0"/>
              </a:rPr>
              <a:t>(T, </a:t>
            </a:r>
            <a:r>
              <a:rPr lang="en-US" altLang="zh-CN" sz="2400" dirty="0" err="1" smtClean="0">
                <a:latin typeface="Times New Roman" pitchFamily="18" charset="0"/>
                <a:cs typeface="Times New Roman" pitchFamily="18" charset="0"/>
              </a:rPr>
              <a:t>e.key</a:t>
            </a:r>
            <a:r>
              <a:rPr lang="en-US" altLang="zh-CN" sz="2400" dirty="0" smtClean="0">
                <a:latin typeface="Times New Roman" pitchFamily="18" charset="0"/>
                <a:cs typeface="Times New Roman" pitchFamily="18" charset="0"/>
              </a:rPr>
              <a:t>, NULL, p)) {   // </a:t>
            </a:r>
            <a:r>
              <a:rPr lang="zh-CN" altLang="en-US" sz="2400" dirty="0" smtClean="0">
                <a:latin typeface="Times New Roman" pitchFamily="18" charset="0"/>
                <a:cs typeface="Times New Roman" pitchFamily="18" charset="0"/>
              </a:rPr>
              <a:t>查找不成功</a:t>
            </a:r>
          </a:p>
          <a:p>
            <a:pPr>
              <a:buClr>
                <a:schemeClr val="tx1"/>
              </a:buClr>
              <a:buNone/>
            </a:pPr>
            <a:r>
              <a:rPr lang="en-US" altLang="zh-CN" sz="2400" dirty="0" smtClean="0">
                <a:latin typeface="Times New Roman" pitchFamily="18" charset="0"/>
                <a:cs typeface="Times New Roman" pitchFamily="18" charset="0"/>
              </a:rPr>
              <a:t>    s = new </a:t>
            </a:r>
            <a:r>
              <a:rPr lang="en-US" altLang="zh-CN" sz="2400" dirty="0" err="1" smtClean="0">
                <a:latin typeface="Times New Roman" pitchFamily="18" charset="0"/>
                <a:cs typeface="Times New Roman" pitchFamily="18" charset="0"/>
              </a:rPr>
              <a:t>BiTNode</a:t>
            </a:r>
            <a:r>
              <a:rPr lang="en-US" altLang="zh-CN" sz="2400" dirty="0" smtClean="0">
                <a:latin typeface="Times New Roman" pitchFamily="18" charset="0"/>
                <a:cs typeface="Times New Roman" pitchFamily="18" charset="0"/>
              </a:rPr>
              <a:t>;</a:t>
            </a:r>
          </a:p>
          <a:p>
            <a:pPr>
              <a:buClr>
                <a:schemeClr val="tx1"/>
              </a:buClr>
              <a:buNone/>
            </a:pPr>
            <a:r>
              <a:rPr lang="en-US" altLang="zh-CN" sz="2400" dirty="0" smtClean="0">
                <a:latin typeface="Times New Roman" pitchFamily="18" charset="0"/>
                <a:cs typeface="Times New Roman" pitchFamily="18" charset="0"/>
              </a:rPr>
              <a:t>    s-&gt;data = e;  s-&gt;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s-&gt;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NULL;  </a:t>
            </a:r>
          </a:p>
          <a:p>
            <a:pPr>
              <a:buClr>
                <a:schemeClr val="tx1"/>
              </a:buClr>
              <a:buNone/>
            </a:pPr>
            <a:r>
              <a:rPr lang="en-US" altLang="zh-CN" sz="2400" dirty="0" smtClean="0">
                <a:latin typeface="Times New Roman" pitchFamily="18" charset="0"/>
                <a:cs typeface="Times New Roman" pitchFamily="18" charset="0"/>
              </a:rPr>
              <a:t>    if (!p) T = s;        //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s </a:t>
            </a:r>
            <a:r>
              <a:rPr lang="zh-CN" altLang="en-US" sz="2400" dirty="0" smtClean="0">
                <a:latin typeface="Times New Roman" pitchFamily="18" charset="0"/>
                <a:cs typeface="Times New Roman" pitchFamily="18" charset="0"/>
              </a:rPr>
              <a:t>为新的根结点</a:t>
            </a:r>
          </a:p>
          <a:p>
            <a:pPr>
              <a:buClr>
                <a:schemeClr val="tx1"/>
              </a:buClr>
              <a:buNone/>
            </a:pPr>
            <a:r>
              <a:rPr lang="en-US" altLang="zh-CN" sz="2400" dirty="0" smtClean="0">
                <a:latin typeface="Times New Roman" pitchFamily="18" charset="0"/>
                <a:cs typeface="Times New Roman" pitchFamily="18" charset="0"/>
              </a:rPr>
              <a:t>    else if (LT(</a:t>
            </a:r>
            <a:r>
              <a:rPr lang="en-US" altLang="zh-CN" sz="2400" dirty="0" err="1" smtClean="0">
                <a:latin typeface="Times New Roman" pitchFamily="18" charset="0"/>
                <a:cs typeface="Times New Roman" pitchFamily="18" charset="0"/>
              </a:rPr>
              <a:t>e.key</a:t>
            </a:r>
            <a:r>
              <a:rPr lang="en-US" altLang="zh-CN" sz="2400" dirty="0" smtClean="0">
                <a:latin typeface="Times New Roman" pitchFamily="18" charset="0"/>
                <a:cs typeface="Times New Roman" pitchFamily="18" charset="0"/>
              </a:rPr>
              <a:t>, p-&gt;</a:t>
            </a:r>
            <a:r>
              <a:rPr lang="en-US" altLang="zh-CN" sz="2400" dirty="0" err="1" smtClean="0">
                <a:latin typeface="Times New Roman" pitchFamily="18" charset="0"/>
                <a:cs typeface="Times New Roman" pitchFamily="18" charset="0"/>
              </a:rPr>
              <a:t>data.key</a:t>
            </a:r>
            <a:r>
              <a:rPr lang="en-US" altLang="zh-CN" sz="2400" dirty="0" smtClean="0">
                <a:latin typeface="Times New Roman" pitchFamily="18" charset="0"/>
                <a:cs typeface="Times New Roman" pitchFamily="18" charset="0"/>
              </a:rPr>
              <a:t>)) p-&gt;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=s; //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为左孩子</a:t>
            </a:r>
          </a:p>
          <a:p>
            <a:pPr>
              <a:buClr>
                <a:schemeClr val="tx1"/>
              </a:buClr>
              <a:buNone/>
            </a:pPr>
            <a:r>
              <a:rPr lang="en-US" altLang="zh-CN" sz="2400" dirty="0" smtClean="0">
                <a:latin typeface="Times New Roman" pitchFamily="18" charset="0"/>
                <a:cs typeface="Times New Roman" pitchFamily="18" charset="0"/>
              </a:rPr>
              <a:t>    else p-&gt;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s;   // </a:t>
            </a:r>
            <a:r>
              <a:rPr lang="zh-CN" altLang="en-US" sz="2400" dirty="0" smtClean="0">
                <a:latin typeface="Times New Roman" pitchFamily="18" charset="0"/>
                <a:cs typeface="Times New Roman" pitchFamily="18" charset="0"/>
              </a:rPr>
              <a:t>插入</a:t>
            </a:r>
            <a:r>
              <a:rPr lang="en-US" altLang="zh-CN" sz="2400" dirty="0" smtClean="0">
                <a:latin typeface="Times New Roman" pitchFamily="18" charset="0"/>
                <a:cs typeface="Times New Roman" pitchFamily="18" charset="0"/>
              </a:rPr>
              <a:t>s </a:t>
            </a:r>
            <a:r>
              <a:rPr lang="zh-CN" altLang="en-US" sz="2400" dirty="0" smtClean="0">
                <a:latin typeface="Times New Roman" pitchFamily="18" charset="0"/>
                <a:cs typeface="Times New Roman" pitchFamily="18" charset="0"/>
              </a:rPr>
              <a:t>为右孩子</a:t>
            </a:r>
          </a:p>
          <a:p>
            <a:pPr>
              <a:buClr>
                <a:schemeClr val="tx1"/>
              </a:buClr>
              <a:buNone/>
            </a:pPr>
            <a:r>
              <a:rPr lang="en-US" altLang="zh-CN" sz="2400" dirty="0" smtClean="0">
                <a:latin typeface="Times New Roman" pitchFamily="18" charset="0"/>
                <a:cs typeface="Times New Roman" pitchFamily="18" charset="0"/>
              </a:rPr>
              <a:t>    return TRUE;</a:t>
            </a:r>
          </a:p>
          <a:p>
            <a:pPr>
              <a:buClr>
                <a:schemeClr val="tx1"/>
              </a:buClr>
              <a:buNone/>
            </a:pPr>
            <a:r>
              <a:rPr lang="en-US" altLang="zh-CN" sz="2400" dirty="0" smtClean="0">
                <a:latin typeface="Times New Roman" pitchFamily="18" charset="0"/>
                <a:cs typeface="Times New Roman" pitchFamily="18" charset="0"/>
              </a:rPr>
              <a:t>  } </a:t>
            </a:r>
          </a:p>
          <a:p>
            <a:pPr>
              <a:buClr>
                <a:schemeClr val="tx1"/>
              </a:buClr>
              <a:buNone/>
            </a:pPr>
            <a:r>
              <a:rPr lang="en-US" altLang="zh-CN" sz="2400" dirty="0" smtClean="0">
                <a:latin typeface="Times New Roman" pitchFamily="18" charset="0"/>
                <a:cs typeface="Times New Roman" pitchFamily="18" charset="0"/>
              </a:rPr>
              <a:t>  else </a:t>
            </a:r>
          </a:p>
          <a:p>
            <a:pPr>
              <a:buClr>
                <a:schemeClr val="tx1"/>
              </a:buClr>
              <a:buNone/>
            </a:pPr>
            <a:r>
              <a:rPr lang="en-US" altLang="zh-CN" sz="2400" dirty="0" smtClean="0">
                <a:latin typeface="Times New Roman" pitchFamily="18" charset="0"/>
                <a:cs typeface="Times New Roman" pitchFamily="18" charset="0"/>
              </a:rPr>
              <a:t>     return FALSE;  // </a:t>
            </a:r>
            <a:r>
              <a:rPr lang="zh-CN" altLang="en-US" sz="2400" dirty="0" smtClean="0">
                <a:latin typeface="Times New Roman" pitchFamily="18" charset="0"/>
                <a:cs typeface="Times New Roman" pitchFamily="18" charset="0"/>
              </a:rPr>
              <a:t>树中已有关键字相同的结点，不再插入</a:t>
            </a:r>
          </a:p>
          <a:p>
            <a:pPr>
              <a:buClr>
                <a:schemeClr val="tx1"/>
              </a:buClr>
              <a:buNone/>
            </a:pPr>
            <a:r>
              <a:rPr lang="en-US" altLang="zh-CN" sz="2400" dirty="0" smtClean="0">
                <a:latin typeface="Times New Roman" pitchFamily="18" charset="0"/>
                <a:cs typeface="Times New Roman" pitchFamily="18" charset="0"/>
              </a:rPr>
              <a:t>} // Insert BST</a:t>
            </a:r>
          </a:p>
        </p:txBody>
      </p:sp>
      <p:sp>
        <p:nvSpPr>
          <p:cNvPr id="4" name="灯片编号占位符 4"/>
          <p:cNvSpPr>
            <a:spLocks noGrp="1"/>
          </p:cNvSpPr>
          <p:nvPr>
            <p:ph type="sldNum" sz="quarter" idx="12"/>
          </p:nvPr>
        </p:nvSpPr>
        <p:spPr/>
        <p:txBody>
          <a:bodyPr/>
          <a:lstStyle/>
          <a:p>
            <a:fld id="{4DF65E94-4BD4-48AB-BFE1-C28FDAA2CAC5}" type="slidenum">
              <a:rPr lang="en-US" altLang="zh-CN"/>
              <a:pPr/>
              <a:t>26</a:t>
            </a:fld>
            <a:endParaRPr lang="en-US" altLang="zh-CN"/>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361908"/>
            <a:ext cx="7948665" cy="5764255"/>
          </a:xfrm>
        </p:spPr>
        <p:txBody>
          <a:bodyPr/>
          <a:lstStyle/>
          <a:p>
            <a:pPr>
              <a:lnSpc>
                <a:spcPct val="110000"/>
              </a:lnSpc>
              <a:buClr>
                <a:schemeClr val="tx1"/>
              </a:buClr>
              <a:buFont typeface="Wingdings" pitchFamily="2" charset="2"/>
              <a:buChar char="Ø"/>
            </a:pPr>
            <a:r>
              <a:rPr lang="zh-CN" altLang="en-US" sz="2800" b="1" dirty="0" smtClean="0">
                <a:latin typeface="+mj-ea"/>
                <a:ea typeface="+mj-ea"/>
              </a:rPr>
              <a:t>对于一个无序序列可以通过构造一棵二叉搜索树而变成一个有序序列。</a:t>
            </a:r>
          </a:p>
          <a:p>
            <a:pPr>
              <a:lnSpc>
                <a:spcPct val="110000"/>
              </a:lnSpc>
              <a:buClr>
                <a:schemeClr val="tx1"/>
              </a:buClr>
              <a:buFont typeface="Wingdings" pitchFamily="2" charset="2"/>
              <a:buChar char="Ø"/>
            </a:pPr>
            <a:r>
              <a:rPr lang="zh-CN" altLang="en-US" sz="2800" b="1" dirty="0" smtClean="0">
                <a:latin typeface="+mj-ea"/>
                <a:ea typeface="+mj-ea"/>
              </a:rPr>
              <a:t>由算法知，每次插入的新结点都是</a:t>
            </a:r>
            <a:r>
              <a:rPr lang="en-US" altLang="zh-CN" sz="2800" b="1" dirty="0" smtClean="0">
                <a:latin typeface="+mj-ea"/>
                <a:ea typeface="+mj-ea"/>
              </a:rPr>
              <a:t>BST</a:t>
            </a:r>
            <a:r>
              <a:rPr lang="zh-CN" altLang="en-US" sz="2800" b="1" dirty="0" smtClean="0">
                <a:latin typeface="+mj-ea"/>
                <a:ea typeface="+mj-ea"/>
              </a:rPr>
              <a:t>树的叶子结点，即在插入时不必移动其它结点，仅需修改某个结点的指针。</a:t>
            </a:r>
            <a:endParaRPr lang="en-US" altLang="zh-CN" sz="2800" b="1" dirty="0" smtClean="0">
              <a:latin typeface="+mj-ea"/>
              <a:ea typeface="+mj-ea"/>
            </a:endParaRPr>
          </a:p>
          <a:p>
            <a:pPr>
              <a:buClr>
                <a:schemeClr val="tx1"/>
              </a:buClr>
              <a:buFont typeface="Wingdings" pitchFamily="2" charset="2"/>
              <a:buChar char="Ø"/>
            </a:pPr>
            <a:r>
              <a:rPr lang="zh-CN" altLang="en-US" sz="2800" b="1" dirty="0" smtClean="0">
                <a:latin typeface="+mj-ea"/>
                <a:ea typeface="+mj-ea"/>
              </a:rPr>
              <a:t>输入数据的顺序决定了二叉排序树的形态。</a:t>
            </a:r>
            <a:endParaRPr lang="en-US" altLang="zh-CN" sz="2800" b="1" dirty="0" smtClean="0">
              <a:latin typeface="+mj-ea"/>
              <a:ea typeface="+mj-ea"/>
            </a:endParaRPr>
          </a:p>
        </p:txBody>
      </p:sp>
      <p:sp>
        <p:nvSpPr>
          <p:cNvPr id="4" name="灯片编号占位符 3"/>
          <p:cNvSpPr>
            <a:spLocks noGrp="1"/>
          </p:cNvSpPr>
          <p:nvPr>
            <p:ph type="sldNum" sz="quarter" idx="12"/>
          </p:nvPr>
        </p:nvSpPr>
        <p:spPr/>
        <p:txBody>
          <a:bodyPr/>
          <a:lstStyle/>
          <a:p>
            <a:fld id="{912832F4-AC73-4790-A178-74CF30A632AD}" type="slidenum">
              <a:rPr lang="en-US" altLang="zh-CN" smtClean="0"/>
              <a:pPr/>
              <a:t>27</a:t>
            </a:fld>
            <a:endParaRPr lang="en-US" altLang="zh-CN"/>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857375" y="69804"/>
            <a:ext cx="5738813" cy="1095390"/>
          </a:xfrm>
        </p:spPr>
        <p:txBody>
          <a:bodyPr/>
          <a:lstStyle/>
          <a:p>
            <a:pPr algn="ctr"/>
            <a:r>
              <a:rPr lang="zh-CN" altLang="en-US" sz="4000" dirty="0">
                <a:ea typeface="华文新魏" pitchFamily="2" charset="-122"/>
              </a:rPr>
              <a:t>二叉搜索树的删除算法</a:t>
            </a:r>
          </a:p>
        </p:txBody>
      </p:sp>
      <p:sp>
        <p:nvSpPr>
          <p:cNvPr id="229379" name="Rectangle 3"/>
          <p:cNvSpPr>
            <a:spLocks noGrp="1" noChangeArrowheads="1"/>
          </p:cNvSpPr>
          <p:nvPr>
            <p:ph idx="1"/>
          </p:nvPr>
        </p:nvSpPr>
        <p:spPr>
          <a:xfrm>
            <a:off x="299979" y="1201707"/>
            <a:ext cx="8361477" cy="5143531"/>
          </a:xfrm>
        </p:spPr>
        <p:txBody>
          <a:bodyPr/>
          <a:lstStyle/>
          <a:p>
            <a:pPr algn="just">
              <a:lnSpc>
                <a:spcPct val="105000"/>
              </a:lnSpc>
              <a:spcBef>
                <a:spcPct val="15000"/>
              </a:spcBef>
              <a:buClr>
                <a:schemeClr val="tx1"/>
              </a:buClr>
              <a:buSzPct val="50000"/>
            </a:pPr>
            <a:r>
              <a:rPr lang="zh-CN" altLang="en-US" sz="3000" b="1" dirty="0">
                <a:ea typeface="仿宋_GB2312" pitchFamily="49" charset="-122"/>
              </a:rPr>
              <a:t>在二叉搜索树中删除一个结点时，必须将因删除结点而断开的二叉链表重新链接起来，同时确保二叉搜索树的性质不会失去。</a:t>
            </a:r>
          </a:p>
          <a:p>
            <a:pPr algn="just">
              <a:lnSpc>
                <a:spcPct val="105000"/>
              </a:lnSpc>
              <a:spcBef>
                <a:spcPct val="15000"/>
              </a:spcBef>
              <a:buClr>
                <a:schemeClr val="tx1"/>
              </a:buClr>
              <a:buSzPct val="50000"/>
            </a:pPr>
            <a:r>
              <a:rPr lang="zh-CN" altLang="en-US" sz="3000" b="1" dirty="0">
                <a:ea typeface="仿宋_GB2312" pitchFamily="49" charset="-122"/>
              </a:rPr>
              <a:t>为保证在删除后树的搜索性能不至于降低，还需要防止重新链接后树的高度增加。</a:t>
            </a:r>
          </a:p>
          <a:p>
            <a:pPr lvl="1" algn="just">
              <a:lnSpc>
                <a:spcPct val="105000"/>
              </a:lnSpc>
              <a:spcBef>
                <a:spcPct val="15000"/>
              </a:spcBef>
              <a:buClr>
                <a:schemeClr val="tx1"/>
              </a:buClr>
              <a:buSzTx/>
              <a:buFont typeface="Wingdings" pitchFamily="2" charset="2"/>
              <a:buChar char="ü"/>
            </a:pPr>
            <a:r>
              <a:rPr lang="zh-CN" altLang="en-US" sz="3000" b="1" u="sng" dirty="0">
                <a:ea typeface="仿宋_GB2312" pitchFamily="49" charset="-122"/>
              </a:rPr>
              <a:t>删除叶结点</a:t>
            </a:r>
            <a:r>
              <a:rPr lang="zh-CN" altLang="en-US" sz="3000" b="1" dirty="0">
                <a:ea typeface="仿宋_GB2312" pitchFamily="49" charset="-122"/>
              </a:rPr>
              <a:t>，只需将其双亲结点指向它的指针清零，再释放它即可。</a:t>
            </a:r>
          </a:p>
          <a:p>
            <a:pPr lvl="1" algn="just">
              <a:lnSpc>
                <a:spcPct val="105000"/>
              </a:lnSpc>
              <a:spcBef>
                <a:spcPct val="15000"/>
              </a:spcBef>
              <a:buClr>
                <a:schemeClr val="tx1"/>
              </a:buClr>
              <a:buSzTx/>
              <a:buFont typeface="Wingdings" pitchFamily="2" charset="2"/>
              <a:buChar char="ü"/>
            </a:pPr>
            <a:r>
              <a:rPr lang="zh-CN" altLang="en-US" sz="3000" b="1" u="sng" dirty="0">
                <a:ea typeface="仿宋_GB2312" pitchFamily="49" charset="-122"/>
              </a:rPr>
              <a:t>被删结点右子树为空</a:t>
            </a:r>
            <a:r>
              <a:rPr lang="zh-CN" altLang="en-US" sz="3000" b="1" dirty="0">
                <a:ea typeface="仿宋_GB2312" pitchFamily="49" charset="-122"/>
              </a:rPr>
              <a:t>，可以拿它的左子女结点顶替它的位置，再释放它。</a:t>
            </a:r>
          </a:p>
        </p:txBody>
      </p:sp>
      <p:sp>
        <p:nvSpPr>
          <p:cNvPr id="5" name="灯片编号占位符 4"/>
          <p:cNvSpPr>
            <a:spLocks noGrp="1"/>
          </p:cNvSpPr>
          <p:nvPr>
            <p:ph type="sldNum" sz="quarter" idx="12"/>
          </p:nvPr>
        </p:nvSpPr>
        <p:spPr/>
        <p:txBody>
          <a:bodyPr/>
          <a:lstStyle/>
          <a:p>
            <a:fld id="{5D102B6E-F3D4-44F7-817C-137A4740794F}" type="slidenum">
              <a:rPr lang="en-US" altLang="zh-CN"/>
              <a:pPr/>
              <a:t>28</a:t>
            </a:fld>
            <a:endParaRPr lang="en-US" altLang="zh-CN"/>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idx="1"/>
          </p:nvPr>
        </p:nvSpPr>
        <p:spPr>
          <a:xfrm>
            <a:off x="373005" y="215856"/>
            <a:ext cx="8229600" cy="3200400"/>
          </a:xfrm>
        </p:spPr>
        <p:txBody>
          <a:bodyPr/>
          <a:lstStyle/>
          <a:p>
            <a:pPr lvl="1" algn="just">
              <a:buClr>
                <a:schemeClr val="tx2"/>
              </a:buClr>
              <a:buSzTx/>
              <a:buFont typeface="Wingdings" pitchFamily="2" charset="2"/>
              <a:buChar char="ü"/>
            </a:pPr>
            <a:r>
              <a:rPr lang="zh-CN" altLang="en-US" sz="3000" b="1" u="sng" dirty="0">
                <a:ea typeface="仿宋_GB2312" pitchFamily="49" charset="-122"/>
              </a:rPr>
              <a:t>被删结点左子树为空</a:t>
            </a:r>
            <a:r>
              <a:rPr lang="zh-CN" altLang="en-US" sz="3000" b="1" dirty="0">
                <a:ea typeface="仿宋_GB2312" pitchFamily="49" charset="-122"/>
              </a:rPr>
              <a:t>，可以拿它的右子女结点顶替它的位置，再释放它。</a:t>
            </a:r>
          </a:p>
          <a:p>
            <a:pPr lvl="1" algn="just">
              <a:buClr>
                <a:schemeClr val="tx2"/>
              </a:buClr>
              <a:buSzTx/>
              <a:buFont typeface="Wingdings" pitchFamily="2" charset="2"/>
              <a:buChar char="ü"/>
            </a:pPr>
            <a:r>
              <a:rPr lang="zh-CN" altLang="en-US" sz="3000" b="1" u="sng" dirty="0">
                <a:latin typeface="仿宋_GB2312" pitchFamily="49" charset="-122"/>
                <a:ea typeface="仿宋_GB2312" pitchFamily="49" charset="-122"/>
              </a:rPr>
              <a:t>被删结点左、右子树都不为空</a:t>
            </a:r>
            <a:r>
              <a:rPr lang="zh-CN" altLang="en-US" sz="3000" b="1" dirty="0">
                <a:latin typeface="仿宋_GB2312" pitchFamily="49" charset="-122"/>
                <a:ea typeface="仿宋_GB2312" pitchFamily="49" charset="-122"/>
              </a:rPr>
              <a:t>，可以在它的右子树中寻找中序下的第一个结点</a:t>
            </a:r>
            <a:r>
              <a:rPr lang="en-US" altLang="zh-CN" sz="3000" b="1" dirty="0" smtClean="0">
                <a:latin typeface="仿宋_GB2312" pitchFamily="49" charset="-122"/>
                <a:ea typeface="仿宋_GB2312" pitchFamily="49" charset="-122"/>
              </a:rPr>
              <a:t>(</a:t>
            </a:r>
            <a:r>
              <a:rPr lang="zh-CN" altLang="en-US" sz="3000" b="1" dirty="0" smtClean="0">
                <a:latin typeface="仿宋_GB2312" pitchFamily="49" charset="-122"/>
                <a:ea typeface="仿宋_GB2312" pitchFamily="49" charset="-122"/>
              </a:rPr>
              <a:t>关键字最小</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用它的值填补到被删结点中，再来处理这个结点的删除问题。</a:t>
            </a:r>
            <a:endParaRPr lang="zh-CN" altLang="en-US" sz="3000" dirty="0">
              <a:ea typeface="仿宋_GB2312" pitchFamily="49" charset="-122"/>
            </a:endParaRPr>
          </a:p>
        </p:txBody>
      </p:sp>
      <p:sp>
        <p:nvSpPr>
          <p:cNvPr id="31" name="灯片编号占位符 4"/>
          <p:cNvSpPr>
            <a:spLocks noGrp="1"/>
          </p:cNvSpPr>
          <p:nvPr>
            <p:ph type="sldNum" sz="quarter" idx="12"/>
          </p:nvPr>
        </p:nvSpPr>
        <p:spPr/>
        <p:txBody>
          <a:bodyPr/>
          <a:lstStyle/>
          <a:p>
            <a:fld id="{A5EA272B-F5AE-422C-898A-E80B9BE0448D}" type="slidenum">
              <a:rPr lang="en-US" altLang="zh-CN"/>
              <a:pPr/>
              <a:t>29</a:t>
            </a:fld>
            <a:endParaRPr lang="en-US" altLang="zh-CN"/>
          </a:p>
        </p:txBody>
      </p:sp>
      <p:sp>
        <p:nvSpPr>
          <p:cNvPr id="230403" name="Line 3"/>
          <p:cNvSpPr>
            <a:spLocks noChangeShapeType="1"/>
          </p:cNvSpPr>
          <p:nvPr/>
        </p:nvSpPr>
        <p:spPr bwMode="auto">
          <a:xfrm flipH="1">
            <a:off x="1981200" y="54102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0404" name="Line 4"/>
          <p:cNvSpPr>
            <a:spLocks noChangeShapeType="1"/>
          </p:cNvSpPr>
          <p:nvPr/>
        </p:nvSpPr>
        <p:spPr bwMode="auto">
          <a:xfrm>
            <a:off x="1981200" y="46482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0405" name="Line 5"/>
          <p:cNvSpPr>
            <a:spLocks noChangeShapeType="1"/>
          </p:cNvSpPr>
          <p:nvPr/>
        </p:nvSpPr>
        <p:spPr bwMode="auto">
          <a:xfrm flipH="1">
            <a:off x="1371600" y="40386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06" name="Line 6"/>
          <p:cNvSpPr>
            <a:spLocks noChangeShapeType="1"/>
          </p:cNvSpPr>
          <p:nvPr/>
        </p:nvSpPr>
        <p:spPr bwMode="auto">
          <a:xfrm flipH="1">
            <a:off x="2667000" y="46482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07" name="Line 7"/>
          <p:cNvSpPr>
            <a:spLocks noChangeShapeType="1"/>
          </p:cNvSpPr>
          <p:nvPr/>
        </p:nvSpPr>
        <p:spPr bwMode="auto">
          <a:xfrm>
            <a:off x="2590800" y="41148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08" name="Oval 8"/>
          <p:cNvSpPr>
            <a:spLocks noChangeArrowheads="1"/>
          </p:cNvSpPr>
          <p:nvPr/>
        </p:nvSpPr>
        <p:spPr bwMode="auto">
          <a:xfrm>
            <a:off x="2209800" y="3733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0409" name="Oval 9"/>
          <p:cNvSpPr>
            <a:spLocks noChangeArrowheads="1"/>
          </p:cNvSpPr>
          <p:nvPr/>
        </p:nvSpPr>
        <p:spPr bwMode="auto">
          <a:xfrm>
            <a:off x="27432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0410" name="Oval 10"/>
          <p:cNvSpPr>
            <a:spLocks noChangeArrowheads="1"/>
          </p:cNvSpPr>
          <p:nvPr/>
        </p:nvSpPr>
        <p:spPr bwMode="auto">
          <a:xfrm>
            <a:off x="2514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0411" name="Oval 11"/>
          <p:cNvSpPr>
            <a:spLocks noChangeArrowheads="1"/>
          </p:cNvSpPr>
          <p:nvPr/>
        </p:nvSpPr>
        <p:spPr bwMode="auto">
          <a:xfrm>
            <a:off x="16764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0412" name="Oval 12"/>
          <p:cNvSpPr>
            <a:spLocks noChangeArrowheads="1"/>
          </p:cNvSpPr>
          <p:nvPr/>
        </p:nvSpPr>
        <p:spPr bwMode="auto">
          <a:xfrm>
            <a:off x="31242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87</a:t>
            </a:r>
            <a:endParaRPr kumimoji="1" lang="en-US" altLang="zh-CN" sz="2400">
              <a:solidFill>
                <a:schemeClr val="bg2"/>
              </a:solidFill>
              <a:latin typeface="Times New Roman" pitchFamily="18" charset="0"/>
            </a:endParaRPr>
          </a:p>
        </p:txBody>
      </p:sp>
      <p:sp>
        <p:nvSpPr>
          <p:cNvPr id="230413" name="Oval 13"/>
          <p:cNvSpPr>
            <a:spLocks noChangeArrowheads="1"/>
          </p:cNvSpPr>
          <p:nvPr/>
        </p:nvSpPr>
        <p:spPr bwMode="auto">
          <a:xfrm>
            <a:off x="12192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0414" name="Oval 14"/>
          <p:cNvSpPr>
            <a:spLocks noChangeArrowheads="1"/>
          </p:cNvSpPr>
          <p:nvPr/>
        </p:nvSpPr>
        <p:spPr bwMode="auto">
          <a:xfrm>
            <a:off x="1752600" y="5791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0415" name="Oval 15"/>
          <p:cNvSpPr>
            <a:spLocks noChangeArrowheads="1"/>
          </p:cNvSpPr>
          <p:nvPr/>
        </p:nvSpPr>
        <p:spPr bwMode="auto">
          <a:xfrm>
            <a:off x="19050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45</a:t>
            </a:r>
            <a:endParaRPr kumimoji="1" lang="en-US" altLang="zh-CN" sz="2400">
              <a:solidFill>
                <a:schemeClr val="bg2"/>
              </a:solidFill>
              <a:latin typeface="Times New Roman" pitchFamily="18" charset="0"/>
            </a:endParaRPr>
          </a:p>
        </p:txBody>
      </p:sp>
      <p:sp>
        <p:nvSpPr>
          <p:cNvPr id="230416" name="AutoShape 16"/>
          <p:cNvSpPr>
            <a:spLocks noChangeArrowheads="1"/>
          </p:cNvSpPr>
          <p:nvPr/>
        </p:nvSpPr>
        <p:spPr bwMode="auto">
          <a:xfrm>
            <a:off x="2667000" y="5715000"/>
            <a:ext cx="1524000" cy="533400"/>
          </a:xfrm>
          <a:prstGeom prst="cloudCallout">
            <a:avLst>
              <a:gd name="adj1" fmla="val -76250"/>
              <a:gd name="adj2" fmla="val -91963"/>
            </a:avLst>
          </a:prstGeom>
          <a:solidFill>
            <a:schemeClr val="accent3">
              <a:lumMod val="20000"/>
              <a:lumOff val="80000"/>
            </a:schemeClr>
          </a:solidFill>
          <a:ln w="9525">
            <a:solidFill>
              <a:schemeClr val="tx1"/>
            </a:solidFill>
            <a:round/>
            <a:headEnd/>
            <a:tailEnd/>
          </a:ln>
          <a:effectLst/>
        </p:spPr>
        <p:txBody>
          <a:bodyPr wrap="none" anchor="ctr"/>
          <a:lstStyle/>
          <a:p>
            <a:r>
              <a:rPr kumimoji="1" lang="zh-CN" altLang="en-US" sz="2800">
                <a:solidFill>
                  <a:schemeClr val="bg2"/>
                </a:solidFill>
                <a:latin typeface="Times New Roman" pitchFamily="18" charset="0"/>
                <a:ea typeface="隶书" pitchFamily="49" charset="-122"/>
              </a:rPr>
              <a:t>删除</a:t>
            </a:r>
            <a:r>
              <a:rPr kumimoji="1" lang="en-US" altLang="zh-CN" sz="2800">
                <a:solidFill>
                  <a:schemeClr val="bg2"/>
                </a:solidFill>
                <a:latin typeface="Times New Roman" pitchFamily="18" charset="0"/>
                <a:ea typeface="隶书" pitchFamily="49" charset="-122"/>
              </a:rPr>
              <a:t>45</a:t>
            </a:r>
            <a:endParaRPr kumimoji="1" lang="en-US" altLang="zh-CN" sz="2400">
              <a:solidFill>
                <a:schemeClr val="bg2"/>
              </a:solidFill>
              <a:latin typeface="Times New Roman" pitchFamily="18" charset="0"/>
            </a:endParaRPr>
          </a:p>
        </p:txBody>
      </p:sp>
      <p:sp>
        <p:nvSpPr>
          <p:cNvPr id="230417" name="AutoShape 17"/>
          <p:cNvSpPr>
            <a:spLocks noChangeArrowheads="1"/>
          </p:cNvSpPr>
          <p:nvPr/>
        </p:nvSpPr>
        <p:spPr bwMode="auto">
          <a:xfrm>
            <a:off x="3886200" y="49530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solidFill>
                <a:schemeClr val="bg2"/>
              </a:solidFill>
            </a:endParaRPr>
          </a:p>
        </p:txBody>
      </p:sp>
      <p:sp>
        <p:nvSpPr>
          <p:cNvPr id="230418" name="Text Box 18"/>
          <p:cNvSpPr txBox="1">
            <a:spLocks noChangeArrowheads="1"/>
          </p:cNvSpPr>
          <p:nvPr/>
        </p:nvSpPr>
        <p:spPr bwMode="auto">
          <a:xfrm>
            <a:off x="3641725" y="4102100"/>
            <a:ext cx="2225675" cy="774700"/>
          </a:xfrm>
          <a:prstGeom prst="rect">
            <a:avLst/>
          </a:prstGeom>
          <a:solidFill>
            <a:schemeClr val="accent3">
              <a:lumMod val="20000"/>
              <a:lumOff val="80000"/>
            </a:schemeClr>
          </a:solidFill>
          <a:ln w="9525">
            <a:noFill/>
            <a:miter lim="800000"/>
            <a:headEnd/>
            <a:tailEnd/>
          </a:ln>
          <a:effectLst/>
        </p:spPr>
        <p:txBody>
          <a:bodyPr>
            <a:spAutoFit/>
          </a:bodyPr>
          <a:lstStyle/>
          <a:p>
            <a:pPr algn="l">
              <a:lnSpc>
                <a:spcPct val="80000"/>
              </a:lnSpc>
            </a:pPr>
            <a:r>
              <a:rPr kumimoji="1" lang="zh-CN" altLang="en-US" sz="2800">
                <a:solidFill>
                  <a:schemeClr val="bg2"/>
                </a:solidFill>
                <a:latin typeface="Times New Roman" pitchFamily="18" charset="0"/>
                <a:ea typeface="隶书" pitchFamily="49" charset="-122"/>
              </a:rPr>
              <a:t>右子树空</a:t>
            </a:r>
            <a:r>
              <a:rPr kumimoji="1" lang="en-US" altLang="zh-CN" sz="2800">
                <a:solidFill>
                  <a:schemeClr val="bg2"/>
                </a:solidFill>
                <a:latin typeface="Times New Roman" pitchFamily="18" charset="0"/>
                <a:ea typeface="隶书" pitchFamily="49" charset="-122"/>
              </a:rPr>
              <a:t>, </a:t>
            </a:r>
            <a:r>
              <a:rPr kumimoji="1" lang="zh-CN" altLang="en-US" sz="2800">
                <a:solidFill>
                  <a:schemeClr val="bg2"/>
                </a:solidFill>
                <a:latin typeface="Times New Roman" pitchFamily="18" charset="0"/>
                <a:ea typeface="隶书" pitchFamily="49" charset="-122"/>
              </a:rPr>
              <a:t>用左子女顶替</a:t>
            </a:r>
            <a:endParaRPr kumimoji="1" lang="zh-CN" altLang="en-US" sz="2400">
              <a:solidFill>
                <a:schemeClr val="bg2"/>
              </a:solidFill>
              <a:latin typeface="Times New Roman" pitchFamily="18" charset="0"/>
            </a:endParaRPr>
          </a:p>
        </p:txBody>
      </p:sp>
      <p:sp>
        <p:nvSpPr>
          <p:cNvPr id="230419" name="Line 19"/>
          <p:cNvSpPr>
            <a:spLocks noChangeShapeType="1"/>
          </p:cNvSpPr>
          <p:nvPr/>
        </p:nvSpPr>
        <p:spPr bwMode="auto">
          <a:xfrm>
            <a:off x="6705600" y="46482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0420" name="Line 20"/>
          <p:cNvSpPr>
            <a:spLocks noChangeShapeType="1"/>
          </p:cNvSpPr>
          <p:nvPr/>
        </p:nvSpPr>
        <p:spPr bwMode="auto">
          <a:xfrm flipH="1">
            <a:off x="6096000" y="40386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21" name="Line 21"/>
          <p:cNvSpPr>
            <a:spLocks noChangeShapeType="1"/>
          </p:cNvSpPr>
          <p:nvPr/>
        </p:nvSpPr>
        <p:spPr bwMode="auto">
          <a:xfrm flipH="1">
            <a:off x="7391400" y="46482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22" name="Line 22"/>
          <p:cNvSpPr>
            <a:spLocks noChangeShapeType="1"/>
          </p:cNvSpPr>
          <p:nvPr/>
        </p:nvSpPr>
        <p:spPr bwMode="auto">
          <a:xfrm>
            <a:off x="7315200" y="41148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0423" name="Oval 23"/>
          <p:cNvSpPr>
            <a:spLocks noChangeArrowheads="1"/>
          </p:cNvSpPr>
          <p:nvPr/>
        </p:nvSpPr>
        <p:spPr bwMode="auto">
          <a:xfrm>
            <a:off x="6934200" y="3733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0424" name="Oval 24"/>
          <p:cNvSpPr>
            <a:spLocks noChangeArrowheads="1"/>
          </p:cNvSpPr>
          <p:nvPr/>
        </p:nvSpPr>
        <p:spPr bwMode="auto">
          <a:xfrm>
            <a:off x="74676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0425" name="Oval 25"/>
          <p:cNvSpPr>
            <a:spLocks noChangeArrowheads="1"/>
          </p:cNvSpPr>
          <p:nvPr/>
        </p:nvSpPr>
        <p:spPr bwMode="auto">
          <a:xfrm>
            <a:off x="72390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0426" name="Oval 26"/>
          <p:cNvSpPr>
            <a:spLocks noChangeArrowheads="1"/>
          </p:cNvSpPr>
          <p:nvPr/>
        </p:nvSpPr>
        <p:spPr bwMode="auto">
          <a:xfrm>
            <a:off x="6400800" y="4343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0427" name="Oval 27"/>
          <p:cNvSpPr>
            <a:spLocks noChangeArrowheads="1"/>
          </p:cNvSpPr>
          <p:nvPr/>
        </p:nvSpPr>
        <p:spPr bwMode="auto">
          <a:xfrm>
            <a:off x="7848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87</a:t>
            </a:r>
            <a:endParaRPr kumimoji="1" lang="en-US" altLang="zh-CN" sz="2400">
              <a:solidFill>
                <a:schemeClr val="bg2"/>
              </a:solidFill>
              <a:latin typeface="Times New Roman" pitchFamily="18" charset="0"/>
            </a:endParaRPr>
          </a:p>
        </p:txBody>
      </p:sp>
      <p:sp>
        <p:nvSpPr>
          <p:cNvPr id="230428" name="Oval 28"/>
          <p:cNvSpPr>
            <a:spLocks noChangeArrowheads="1"/>
          </p:cNvSpPr>
          <p:nvPr/>
        </p:nvSpPr>
        <p:spPr bwMode="auto">
          <a:xfrm>
            <a:off x="5943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0429" name="Oval 29"/>
          <p:cNvSpPr>
            <a:spLocks noChangeArrowheads="1"/>
          </p:cNvSpPr>
          <p:nvPr/>
        </p:nvSpPr>
        <p:spPr bwMode="auto">
          <a:xfrm>
            <a:off x="66294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590550" y="692150"/>
            <a:ext cx="7942263" cy="5791200"/>
          </a:xfrm>
        </p:spPr>
        <p:txBody>
          <a:bodyPr/>
          <a:lstStyle/>
          <a:p>
            <a:pPr>
              <a:buClr>
                <a:schemeClr val="tx1"/>
              </a:buClr>
              <a:buSzPct val="55000"/>
            </a:pPr>
            <a:r>
              <a:rPr lang="zh-CN" altLang="en-US" sz="3000" b="1" dirty="0">
                <a:ea typeface="仿宋_GB2312" pitchFamily="49" charset="-122"/>
              </a:rPr>
              <a:t>通常称</a:t>
            </a:r>
            <a:r>
              <a:rPr lang="zh-CN" altLang="en-US" sz="3000" b="1" dirty="0" smtClean="0">
                <a:ea typeface="仿宋_GB2312" pitchFamily="49" charset="-122"/>
              </a:rPr>
              <a:t>用于查找的</a:t>
            </a:r>
            <a:r>
              <a:rPr lang="zh-CN" altLang="en-US" sz="3000" b="1" dirty="0">
                <a:ea typeface="仿宋_GB2312" pitchFamily="49" charset="-122"/>
              </a:rPr>
              <a:t>数据集合</a:t>
            </a:r>
            <a:r>
              <a:rPr lang="zh-CN" altLang="en-US" sz="3000" b="1" dirty="0" smtClean="0">
                <a:ea typeface="仿宋_GB2312" pitchFamily="49" charset="-122"/>
              </a:rPr>
              <a:t>为</a:t>
            </a:r>
            <a:r>
              <a:rPr lang="zh-CN" altLang="en-US" sz="3000" b="1" dirty="0" smtClean="0">
                <a:solidFill>
                  <a:srgbClr val="FFFF00"/>
                </a:solidFill>
                <a:ea typeface="仿宋_GB2312" pitchFamily="49" charset="-122"/>
              </a:rPr>
              <a:t>查找表</a:t>
            </a:r>
            <a:r>
              <a:rPr lang="zh-CN" altLang="en-US" sz="3000" b="1" dirty="0" smtClean="0">
                <a:ea typeface="仿宋_GB2312" pitchFamily="49" charset="-122"/>
              </a:rPr>
              <a:t>，</a:t>
            </a:r>
            <a:r>
              <a:rPr lang="zh-CN" altLang="en-US" sz="3000" b="1" dirty="0">
                <a:ea typeface="仿宋_GB2312" pitchFamily="49" charset="-122"/>
              </a:rPr>
              <a:t>它是由同一数据类型的对象</a:t>
            </a:r>
            <a:r>
              <a:rPr lang="en-US" altLang="zh-CN" sz="3000" b="1" dirty="0">
                <a:ea typeface="仿宋_GB2312" pitchFamily="49" charset="-122"/>
              </a:rPr>
              <a:t>(</a:t>
            </a:r>
            <a:r>
              <a:rPr lang="zh-CN" altLang="en-US" sz="3000" b="1" dirty="0">
                <a:ea typeface="仿宋_GB2312" pitchFamily="49" charset="-122"/>
              </a:rPr>
              <a:t>或记录</a:t>
            </a:r>
            <a:r>
              <a:rPr lang="en-US" altLang="zh-CN" sz="3000" b="1" dirty="0">
                <a:ea typeface="仿宋_GB2312" pitchFamily="49" charset="-122"/>
              </a:rPr>
              <a:t>)</a:t>
            </a:r>
            <a:r>
              <a:rPr lang="zh-CN" altLang="en-US" sz="3000" b="1" dirty="0">
                <a:ea typeface="仿宋_GB2312" pitchFamily="49" charset="-122"/>
              </a:rPr>
              <a:t>组成。</a:t>
            </a:r>
            <a:endParaRPr lang="zh-CN" altLang="en-US" sz="3000" b="1" dirty="0"/>
          </a:p>
          <a:p>
            <a:pPr>
              <a:buClr>
                <a:schemeClr val="tx1"/>
              </a:buClr>
              <a:buSzPct val="55000"/>
            </a:pPr>
            <a:r>
              <a:rPr lang="zh-CN" altLang="en-US" sz="3000" b="1" dirty="0">
                <a:latin typeface="仿宋_GB2312" pitchFamily="49" charset="-122"/>
                <a:ea typeface="仿宋_GB2312" pitchFamily="49" charset="-122"/>
              </a:rPr>
              <a:t>在每个对象中有若干属性，其中有一个属性，其值可唯一地标识这个对象。称为</a:t>
            </a:r>
            <a:r>
              <a:rPr lang="zh-CN" altLang="en-US" sz="3000" b="1" dirty="0" smtClean="0">
                <a:solidFill>
                  <a:srgbClr val="FFFF00"/>
                </a:solidFill>
                <a:latin typeface="仿宋_GB2312" pitchFamily="49" charset="-122"/>
                <a:ea typeface="仿宋_GB2312" pitchFamily="49" charset="-122"/>
              </a:rPr>
              <a:t>关键字</a:t>
            </a:r>
            <a:r>
              <a:rPr lang="zh-CN" altLang="en-US" sz="3000" b="1" dirty="0" smtClean="0">
                <a:latin typeface="仿宋_GB2312" pitchFamily="49" charset="-122"/>
                <a:ea typeface="仿宋_GB2312" pitchFamily="49" charset="-122"/>
              </a:rPr>
              <a:t>。</a:t>
            </a:r>
            <a:r>
              <a:rPr lang="zh-CN" altLang="en-US" sz="3000" b="1" dirty="0">
                <a:latin typeface="仿宋_GB2312" pitchFamily="49" charset="-122"/>
                <a:ea typeface="仿宋_GB2312" pitchFamily="49" charset="-122"/>
              </a:rPr>
              <a:t>使用基于</a:t>
            </a:r>
            <a:r>
              <a:rPr lang="zh-CN" altLang="en-US" sz="3000" b="1" dirty="0" smtClean="0">
                <a:latin typeface="仿宋_GB2312" pitchFamily="49" charset="-122"/>
                <a:ea typeface="仿宋_GB2312" pitchFamily="49" charset="-122"/>
              </a:rPr>
              <a:t>关键</a:t>
            </a:r>
            <a:r>
              <a:rPr lang="zh-CN" altLang="en-US" b="1" dirty="0" smtClean="0">
                <a:latin typeface="仿宋_GB2312" pitchFamily="49" charset="-122"/>
                <a:ea typeface="仿宋_GB2312" pitchFamily="49" charset="-122"/>
              </a:rPr>
              <a:t>字</a:t>
            </a:r>
            <a:r>
              <a:rPr lang="zh-CN" altLang="en-US" sz="3000" b="1" dirty="0" smtClean="0">
                <a:latin typeface="仿宋_GB2312" pitchFamily="49" charset="-122"/>
                <a:ea typeface="仿宋_GB2312" pitchFamily="49" charset="-122"/>
              </a:rPr>
              <a:t>的</a:t>
            </a:r>
            <a:r>
              <a:rPr lang="zh-CN" altLang="en-US" sz="3000" b="1" dirty="0">
                <a:latin typeface="仿宋_GB2312" pitchFamily="49" charset="-122"/>
                <a:ea typeface="仿宋_GB2312" pitchFamily="49" charset="-122"/>
              </a:rPr>
              <a:t>搜索，搜索结果应是唯一的</a:t>
            </a:r>
            <a:r>
              <a:rPr lang="zh-CN" altLang="en-US" sz="3000" b="1" dirty="0" smtClean="0">
                <a:latin typeface="仿宋_GB2312" pitchFamily="49" charset="-122"/>
                <a:ea typeface="仿宋_GB2312" pitchFamily="49" charset="-122"/>
              </a:rPr>
              <a:t>。</a:t>
            </a:r>
            <a:endParaRPr lang="zh-CN" altLang="en-US" sz="3000" b="1" dirty="0">
              <a:latin typeface="仿宋_GB2312" pitchFamily="49" charset="-122"/>
              <a:ea typeface="仿宋_GB2312" pitchFamily="49" charset="-122"/>
            </a:endParaRPr>
          </a:p>
        </p:txBody>
      </p:sp>
      <p:sp>
        <p:nvSpPr>
          <p:cNvPr id="4" name="灯片编号占位符 4"/>
          <p:cNvSpPr>
            <a:spLocks noGrp="1"/>
          </p:cNvSpPr>
          <p:nvPr>
            <p:ph type="sldNum" sz="quarter" idx="12"/>
          </p:nvPr>
        </p:nvSpPr>
        <p:spPr/>
        <p:txBody>
          <a:bodyPr/>
          <a:lstStyle/>
          <a:p>
            <a:fld id="{24DC04E1-9D5F-4E28-A049-75F168746545}" type="slidenum">
              <a:rPr lang="en-US" altLang="zh-CN"/>
              <a:pPr/>
              <a:t>3</a:t>
            </a:fld>
            <a:endParaRPr lang="en-US" altLang="zh-CN"/>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2"/>
          </p:nvPr>
        </p:nvSpPr>
        <p:spPr/>
        <p:txBody>
          <a:bodyPr/>
          <a:lstStyle/>
          <a:p>
            <a:fld id="{AD9E7A58-5A0B-4FDC-94A0-879B72013707}" type="slidenum">
              <a:rPr lang="en-US" altLang="zh-CN"/>
              <a:pPr/>
              <a:t>30</a:t>
            </a:fld>
            <a:endParaRPr lang="en-US" altLang="zh-CN"/>
          </a:p>
        </p:txBody>
      </p:sp>
      <p:sp>
        <p:nvSpPr>
          <p:cNvPr id="231426" name="Line 2"/>
          <p:cNvSpPr>
            <a:spLocks noChangeShapeType="1"/>
          </p:cNvSpPr>
          <p:nvPr/>
        </p:nvSpPr>
        <p:spPr bwMode="auto">
          <a:xfrm flipH="1">
            <a:off x="2362200" y="39624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27" name="Line 3"/>
          <p:cNvSpPr>
            <a:spLocks noChangeShapeType="1"/>
          </p:cNvSpPr>
          <p:nvPr/>
        </p:nvSpPr>
        <p:spPr bwMode="auto">
          <a:xfrm flipH="1">
            <a:off x="1676400" y="4572000"/>
            <a:ext cx="228600" cy="6096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28" name="Line 4"/>
          <p:cNvSpPr>
            <a:spLocks noChangeShapeType="1"/>
          </p:cNvSpPr>
          <p:nvPr/>
        </p:nvSpPr>
        <p:spPr bwMode="auto">
          <a:xfrm>
            <a:off x="2743200" y="5334000"/>
            <a:ext cx="228600" cy="7620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29" name="Oval 5"/>
          <p:cNvSpPr>
            <a:spLocks noChangeArrowheads="1"/>
          </p:cNvSpPr>
          <p:nvPr/>
        </p:nvSpPr>
        <p:spPr bwMode="auto">
          <a:xfrm>
            <a:off x="2743200" y="5791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30" name="Line 6"/>
          <p:cNvSpPr>
            <a:spLocks noChangeShapeType="1"/>
          </p:cNvSpPr>
          <p:nvPr/>
        </p:nvSpPr>
        <p:spPr bwMode="auto">
          <a:xfrm>
            <a:off x="1981200" y="14478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31" name="Line 7"/>
          <p:cNvSpPr>
            <a:spLocks noChangeShapeType="1"/>
          </p:cNvSpPr>
          <p:nvPr/>
        </p:nvSpPr>
        <p:spPr bwMode="auto">
          <a:xfrm flipH="1">
            <a:off x="1371600" y="7620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32" name="Line 8"/>
          <p:cNvSpPr>
            <a:spLocks noChangeShapeType="1"/>
          </p:cNvSpPr>
          <p:nvPr/>
        </p:nvSpPr>
        <p:spPr bwMode="auto">
          <a:xfrm flipH="1">
            <a:off x="2971800" y="22098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33" name="Line 9"/>
          <p:cNvSpPr>
            <a:spLocks noChangeShapeType="1"/>
          </p:cNvSpPr>
          <p:nvPr/>
        </p:nvSpPr>
        <p:spPr bwMode="auto">
          <a:xfrm>
            <a:off x="2590800" y="8382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34" name="Oval 10"/>
          <p:cNvSpPr>
            <a:spLocks noChangeArrowheads="1"/>
          </p:cNvSpPr>
          <p:nvPr/>
        </p:nvSpPr>
        <p:spPr bwMode="auto">
          <a:xfrm>
            <a:off x="2209800" y="45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35" name="Oval 11"/>
          <p:cNvSpPr>
            <a:spLocks noChangeArrowheads="1"/>
          </p:cNvSpPr>
          <p:nvPr/>
        </p:nvSpPr>
        <p:spPr bwMode="auto">
          <a:xfrm>
            <a:off x="27432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1436" name="Oval 12"/>
          <p:cNvSpPr>
            <a:spLocks noChangeArrowheads="1"/>
          </p:cNvSpPr>
          <p:nvPr/>
        </p:nvSpPr>
        <p:spPr bwMode="auto">
          <a:xfrm>
            <a:off x="2819400" y="2514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37" name="Oval 13"/>
          <p:cNvSpPr>
            <a:spLocks noChangeArrowheads="1"/>
          </p:cNvSpPr>
          <p:nvPr/>
        </p:nvSpPr>
        <p:spPr bwMode="auto">
          <a:xfrm>
            <a:off x="16764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38" name="Oval 14"/>
          <p:cNvSpPr>
            <a:spLocks noChangeArrowheads="1"/>
          </p:cNvSpPr>
          <p:nvPr/>
        </p:nvSpPr>
        <p:spPr bwMode="auto">
          <a:xfrm>
            <a:off x="31242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39" name="Oval 15"/>
          <p:cNvSpPr>
            <a:spLocks noChangeArrowheads="1"/>
          </p:cNvSpPr>
          <p:nvPr/>
        </p:nvSpPr>
        <p:spPr bwMode="auto">
          <a:xfrm>
            <a:off x="12192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40" name="Oval 16"/>
          <p:cNvSpPr>
            <a:spLocks noChangeArrowheads="1"/>
          </p:cNvSpPr>
          <p:nvPr/>
        </p:nvSpPr>
        <p:spPr bwMode="auto">
          <a:xfrm>
            <a:off x="19050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41" name="AutoShape 17"/>
          <p:cNvSpPr>
            <a:spLocks noChangeArrowheads="1"/>
          </p:cNvSpPr>
          <p:nvPr/>
        </p:nvSpPr>
        <p:spPr bwMode="auto">
          <a:xfrm>
            <a:off x="3276600" y="457200"/>
            <a:ext cx="1524000" cy="533400"/>
          </a:xfrm>
          <a:prstGeom prst="cloudCallout">
            <a:avLst>
              <a:gd name="adj1" fmla="val -61565"/>
              <a:gd name="adj2" fmla="val 77083"/>
            </a:avLst>
          </a:prstGeom>
          <a:solidFill>
            <a:schemeClr val="accent3">
              <a:lumMod val="20000"/>
              <a:lumOff val="80000"/>
            </a:schemeClr>
          </a:solidFill>
          <a:ln w="9525">
            <a:solidFill>
              <a:schemeClr val="tx1"/>
            </a:solidFill>
            <a:round/>
            <a:headEnd/>
            <a:tailEnd/>
          </a:ln>
          <a:effectLst/>
        </p:spPr>
        <p:txBody>
          <a:bodyPr wrap="none" anchor="ctr"/>
          <a:lstStyle/>
          <a:p>
            <a:r>
              <a:rPr kumimoji="1" lang="zh-CN" altLang="en-US" sz="2800">
                <a:solidFill>
                  <a:schemeClr val="bg2"/>
                </a:solidFill>
                <a:latin typeface="Times New Roman" pitchFamily="18" charset="0"/>
                <a:ea typeface="隶书" pitchFamily="49" charset="-122"/>
              </a:rPr>
              <a:t>删除</a:t>
            </a:r>
            <a:r>
              <a:rPr kumimoji="1" lang="en-US" altLang="zh-CN" sz="2800">
                <a:solidFill>
                  <a:schemeClr val="bg2"/>
                </a:solidFill>
                <a:latin typeface="Times New Roman" pitchFamily="18" charset="0"/>
                <a:ea typeface="隶书" pitchFamily="49" charset="-122"/>
              </a:rPr>
              <a:t>78</a:t>
            </a:r>
            <a:endParaRPr kumimoji="1" lang="en-US" altLang="zh-CN" sz="2400">
              <a:solidFill>
                <a:schemeClr val="bg2"/>
              </a:solidFill>
              <a:latin typeface="Times New Roman" pitchFamily="18" charset="0"/>
            </a:endParaRPr>
          </a:p>
        </p:txBody>
      </p:sp>
      <p:sp>
        <p:nvSpPr>
          <p:cNvPr id="231442" name="AutoShape 18"/>
          <p:cNvSpPr>
            <a:spLocks noChangeArrowheads="1"/>
          </p:cNvSpPr>
          <p:nvPr/>
        </p:nvSpPr>
        <p:spPr bwMode="auto">
          <a:xfrm>
            <a:off x="3962400" y="10668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solidFill>
                <a:schemeClr val="bg2"/>
              </a:solidFill>
            </a:endParaRPr>
          </a:p>
        </p:txBody>
      </p:sp>
      <p:sp>
        <p:nvSpPr>
          <p:cNvPr id="231443" name="Text Box 19"/>
          <p:cNvSpPr txBox="1">
            <a:spLocks noChangeArrowheads="1"/>
          </p:cNvSpPr>
          <p:nvPr/>
        </p:nvSpPr>
        <p:spPr bwMode="auto">
          <a:xfrm>
            <a:off x="3717925" y="1511300"/>
            <a:ext cx="2225675" cy="774700"/>
          </a:xfrm>
          <a:prstGeom prst="rect">
            <a:avLst/>
          </a:prstGeom>
          <a:noFill/>
          <a:ln w="9525">
            <a:noFill/>
            <a:miter lim="800000"/>
            <a:headEnd/>
            <a:tailEnd/>
          </a:ln>
          <a:effectLst/>
        </p:spPr>
        <p:txBody>
          <a:bodyPr>
            <a:spAutoFit/>
          </a:bodyPr>
          <a:lstStyle/>
          <a:p>
            <a:pPr algn="l">
              <a:lnSpc>
                <a:spcPct val="80000"/>
              </a:lnSpc>
            </a:pPr>
            <a:r>
              <a:rPr kumimoji="1" lang="zh-CN" altLang="en-US" sz="2800" dirty="0">
                <a:latin typeface="Times New Roman" pitchFamily="18" charset="0"/>
                <a:ea typeface="隶书" pitchFamily="49" charset="-122"/>
              </a:rPr>
              <a:t>左子树空</a:t>
            </a:r>
            <a:r>
              <a:rPr kumimoji="1" lang="en-US" altLang="zh-CN" sz="2800" dirty="0">
                <a:latin typeface="Times New Roman" pitchFamily="18" charset="0"/>
                <a:ea typeface="隶书" pitchFamily="49" charset="-122"/>
              </a:rPr>
              <a:t>, </a:t>
            </a:r>
            <a:r>
              <a:rPr kumimoji="1" lang="zh-CN" altLang="en-US" sz="2800" dirty="0">
                <a:latin typeface="Times New Roman" pitchFamily="18" charset="0"/>
                <a:ea typeface="隶书" pitchFamily="49" charset="-122"/>
              </a:rPr>
              <a:t>用右子女顶替</a:t>
            </a:r>
            <a:endParaRPr kumimoji="1" lang="zh-CN" altLang="en-US" sz="2400" dirty="0">
              <a:latin typeface="Times New Roman" pitchFamily="18" charset="0"/>
            </a:endParaRPr>
          </a:p>
        </p:txBody>
      </p:sp>
      <p:sp>
        <p:nvSpPr>
          <p:cNvPr id="231444" name="Line 20"/>
          <p:cNvSpPr>
            <a:spLocks noChangeShapeType="1"/>
          </p:cNvSpPr>
          <p:nvPr/>
        </p:nvSpPr>
        <p:spPr bwMode="auto">
          <a:xfrm>
            <a:off x="6705600" y="1371600"/>
            <a:ext cx="152400" cy="6096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45" name="Line 21"/>
          <p:cNvSpPr>
            <a:spLocks noChangeShapeType="1"/>
          </p:cNvSpPr>
          <p:nvPr/>
        </p:nvSpPr>
        <p:spPr bwMode="auto">
          <a:xfrm flipH="1">
            <a:off x="6096000" y="7620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46" name="Line 22"/>
          <p:cNvSpPr>
            <a:spLocks noChangeShapeType="1"/>
          </p:cNvSpPr>
          <p:nvPr/>
        </p:nvSpPr>
        <p:spPr bwMode="auto">
          <a:xfrm flipH="1">
            <a:off x="7391400" y="13716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47" name="Line 23"/>
          <p:cNvSpPr>
            <a:spLocks noChangeShapeType="1"/>
          </p:cNvSpPr>
          <p:nvPr/>
        </p:nvSpPr>
        <p:spPr bwMode="auto">
          <a:xfrm>
            <a:off x="7315200" y="838200"/>
            <a:ext cx="381000" cy="457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48" name="Oval 24"/>
          <p:cNvSpPr>
            <a:spLocks noChangeArrowheads="1"/>
          </p:cNvSpPr>
          <p:nvPr/>
        </p:nvSpPr>
        <p:spPr bwMode="auto">
          <a:xfrm>
            <a:off x="6934200" y="45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49" name="Oval 25"/>
          <p:cNvSpPr>
            <a:spLocks noChangeArrowheads="1"/>
          </p:cNvSpPr>
          <p:nvPr/>
        </p:nvSpPr>
        <p:spPr bwMode="auto">
          <a:xfrm>
            <a:off x="74676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50" name="Oval 26"/>
          <p:cNvSpPr>
            <a:spLocks noChangeArrowheads="1"/>
          </p:cNvSpPr>
          <p:nvPr/>
        </p:nvSpPr>
        <p:spPr bwMode="auto">
          <a:xfrm>
            <a:off x="72390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51" name="Oval 27"/>
          <p:cNvSpPr>
            <a:spLocks noChangeArrowheads="1"/>
          </p:cNvSpPr>
          <p:nvPr/>
        </p:nvSpPr>
        <p:spPr bwMode="auto">
          <a:xfrm>
            <a:off x="6400800" y="1066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52" name="Oval 28"/>
          <p:cNvSpPr>
            <a:spLocks noChangeArrowheads="1"/>
          </p:cNvSpPr>
          <p:nvPr/>
        </p:nvSpPr>
        <p:spPr bwMode="auto">
          <a:xfrm>
            <a:off x="59436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53" name="Oval 29"/>
          <p:cNvSpPr>
            <a:spLocks noChangeArrowheads="1"/>
          </p:cNvSpPr>
          <p:nvPr/>
        </p:nvSpPr>
        <p:spPr bwMode="auto">
          <a:xfrm>
            <a:off x="6629400" y="17526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54" name="Line 30"/>
          <p:cNvSpPr>
            <a:spLocks noChangeShapeType="1"/>
          </p:cNvSpPr>
          <p:nvPr/>
        </p:nvSpPr>
        <p:spPr bwMode="auto">
          <a:xfrm>
            <a:off x="1676400" y="39624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55" name="Line 31"/>
          <p:cNvSpPr>
            <a:spLocks noChangeShapeType="1"/>
          </p:cNvSpPr>
          <p:nvPr/>
        </p:nvSpPr>
        <p:spPr bwMode="auto">
          <a:xfrm flipH="1">
            <a:off x="1066800" y="32766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56" name="Line 32"/>
          <p:cNvSpPr>
            <a:spLocks noChangeShapeType="1"/>
          </p:cNvSpPr>
          <p:nvPr/>
        </p:nvSpPr>
        <p:spPr bwMode="auto">
          <a:xfrm flipH="1">
            <a:off x="2667000" y="46482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57" name="Line 33"/>
          <p:cNvSpPr>
            <a:spLocks noChangeShapeType="1"/>
          </p:cNvSpPr>
          <p:nvPr/>
        </p:nvSpPr>
        <p:spPr bwMode="auto">
          <a:xfrm>
            <a:off x="2286000" y="33528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58" name="Oval 34"/>
          <p:cNvSpPr>
            <a:spLocks noChangeArrowheads="1"/>
          </p:cNvSpPr>
          <p:nvPr/>
        </p:nvSpPr>
        <p:spPr bwMode="auto">
          <a:xfrm>
            <a:off x="1905000" y="2971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59" name="Oval 35"/>
          <p:cNvSpPr>
            <a:spLocks noChangeArrowheads="1"/>
          </p:cNvSpPr>
          <p:nvPr/>
        </p:nvSpPr>
        <p:spPr bwMode="auto">
          <a:xfrm>
            <a:off x="2438400" y="3581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78</a:t>
            </a:r>
            <a:endParaRPr kumimoji="1" lang="en-US" altLang="zh-CN" sz="2400">
              <a:solidFill>
                <a:schemeClr val="bg2"/>
              </a:solidFill>
              <a:latin typeface="Times New Roman" pitchFamily="18" charset="0"/>
            </a:endParaRPr>
          </a:p>
        </p:txBody>
      </p:sp>
      <p:sp>
        <p:nvSpPr>
          <p:cNvPr id="231460" name="Oval 36"/>
          <p:cNvSpPr>
            <a:spLocks noChangeArrowheads="1"/>
          </p:cNvSpPr>
          <p:nvPr/>
        </p:nvSpPr>
        <p:spPr bwMode="auto">
          <a:xfrm>
            <a:off x="25146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dirty="0">
                <a:solidFill>
                  <a:schemeClr val="bg2"/>
                </a:solidFill>
                <a:latin typeface="Times New Roman" pitchFamily="18" charset="0"/>
              </a:rPr>
              <a:t>81</a:t>
            </a:r>
            <a:endParaRPr kumimoji="1" lang="en-US" altLang="zh-CN" sz="2400" dirty="0">
              <a:solidFill>
                <a:schemeClr val="bg2"/>
              </a:solidFill>
              <a:latin typeface="Times New Roman" pitchFamily="18" charset="0"/>
            </a:endParaRPr>
          </a:p>
        </p:txBody>
      </p:sp>
      <p:sp>
        <p:nvSpPr>
          <p:cNvPr id="231461" name="Oval 37"/>
          <p:cNvSpPr>
            <a:spLocks noChangeArrowheads="1"/>
          </p:cNvSpPr>
          <p:nvPr/>
        </p:nvSpPr>
        <p:spPr bwMode="auto">
          <a:xfrm>
            <a:off x="1371600" y="3581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62" name="Oval 38"/>
          <p:cNvSpPr>
            <a:spLocks noChangeArrowheads="1"/>
          </p:cNvSpPr>
          <p:nvPr/>
        </p:nvSpPr>
        <p:spPr bwMode="auto">
          <a:xfrm>
            <a:off x="28194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63" name="Oval 39"/>
          <p:cNvSpPr>
            <a:spLocks noChangeArrowheads="1"/>
          </p:cNvSpPr>
          <p:nvPr/>
        </p:nvSpPr>
        <p:spPr bwMode="auto">
          <a:xfrm>
            <a:off x="9144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64" name="Oval 40"/>
          <p:cNvSpPr>
            <a:spLocks noChangeArrowheads="1"/>
          </p:cNvSpPr>
          <p:nvPr/>
        </p:nvSpPr>
        <p:spPr bwMode="auto">
          <a:xfrm>
            <a:off x="16002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45</a:t>
            </a:r>
            <a:endParaRPr kumimoji="1" lang="en-US" altLang="zh-CN" sz="2400">
              <a:solidFill>
                <a:schemeClr val="bg2"/>
              </a:solidFill>
              <a:latin typeface="Times New Roman" pitchFamily="18" charset="0"/>
            </a:endParaRPr>
          </a:p>
        </p:txBody>
      </p:sp>
      <p:sp>
        <p:nvSpPr>
          <p:cNvPr id="231465" name="AutoShape 41"/>
          <p:cNvSpPr>
            <a:spLocks noChangeArrowheads="1"/>
          </p:cNvSpPr>
          <p:nvPr/>
        </p:nvSpPr>
        <p:spPr bwMode="auto">
          <a:xfrm>
            <a:off x="3352800" y="2971800"/>
            <a:ext cx="1524000" cy="533400"/>
          </a:xfrm>
          <a:prstGeom prst="cloudCallout">
            <a:avLst>
              <a:gd name="adj1" fmla="val -81250"/>
              <a:gd name="adj2" fmla="val 86903"/>
            </a:avLst>
          </a:prstGeom>
          <a:solidFill>
            <a:schemeClr val="accent3">
              <a:lumMod val="20000"/>
              <a:lumOff val="80000"/>
            </a:schemeClr>
          </a:solidFill>
          <a:ln w="9525">
            <a:solidFill>
              <a:schemeClr val="tx1"/>
            </a:solidFill>
            <a:round/>
            <a:headEnd/>
            <a:tailEnd/>
          </a:ln>
          <a:effectLst/>
        </p:spPr>
        <p:txBody>
          <a:bodyPr wrap="none" anchor="ctr"/>
          <a:lstStyle/>
          <a:p>
            <a:r>
              <a:rPr kumimoji="1" lang="zh-CN" altLang="en-US" sz="2800">
                <a:solidFill>
                  <a:schemeClr val="bg2"/>
                </a:solidFill>
                <a:latin typeface="Times New Roman" pitchFamily="18" charset="0"/>
                <a:ea typeface="隶书" pitchFamily="49" charset="-122"/>
              </a:rPr>
              <a:t>删除</a:t>
            </a:r>
            <a:r>
              <a:rPr kumimoji="1" lang="en-US" altLang="zh-CN" sz="2800">
                <a:solidFill>
                  <a:schemeClr val="bg2"/>
                </a:solidFill>
                <a:latin typeface="Times New Roman" pitchFamily="18" charset="0"/>
                <a:ea typeface="隶书" pitchFamily="49" charset="-122"/>
              </a:rPr>
              <a:t>78</a:t>
            </a:r>
            <a:endParaRPr kumimoji="1" lang="en-US" altLang="zh-CN" sz="2400">
              <a:solidFill>
                <a:schemeClr val="bg2"/>
              </a:solidFill>
              <a:latin typeface="Times New Roman" pitchFamily="18" charset="0"/>
            </a:endParaRPr>
          </a:p>
        </p:txBody>
      </p:sp>
      <p:sp>
        <p:nvSpPr>
          <p:cNvPr id="231466" name="AutoShape 42"/>
          <p:cNvSpPr>
            <a:spLocks noChangeArrowheads="1"/>
          </p:cNvSpPr>
          <p:nvPr/>
        </p:nvSpPr>
        <p:spPr bwMode="auto">
          <a:xfrm>
            <a:off x="3962400" y="38862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3">
              <a:lumMod val="20000"/>
              <a:lumOff val="80000"/>
            </a:schemeClr>
          </a:solidFill>
          <a:ln w="9525">
            <a:solidFill>
              <a:schemeClr val="tx1"/>
            </a:solidFill>
            <a:miter lim="800000"/>
            <a:headEnd/>
            <a:tailEnd/>
          </a:ln>
          <a:effectLst/>
        </p:spPr>
        <p:txBody>
          <a:bodyPr wrap="none" anchor="ctr"/>
          <a:lstStyle/>
          <a:p>
            <a:endParaRPr lang="zh-CN" altLang="en-US">
              <a:solidFill>
                <a:schemeClr val="bg2"/>
              </a:solidFill>
            </a:endParaRPr>
          </a:p>
        </p:txBody>
      </p:sp>
      <p:sp>
        <p:nvSpPr>
          <p:cNvPr id="231467" name="Text Box 43"/>
          <p:cNvSpPr txBox="1">
            <a:spLocks noChangeArrowheads="1"/>
          </p:cNvSpPr>
          <p:nvPr/>
        </p:nvSpPr>
        <p:spPr bwMode="auto">
          <a:xfrm>
            <a:off x="3581400" y="4254500"/>
            <a:ext cx="2362200" cy="1116013"/>
          </a:xfrm>
          <a:prstGeom prst="rect">
            <a:avLst/>
          </a:prstGeom>
          <a:noFill/>
          <a:ln w="9525">
            <a:noFill/>
            <a:miter lim="800000"/>
            <a:headEnd/>
            <a:tailEnd/>
          </a:ln>
          <a:effectLst/>
        </p:spPr>
        <p:txBody>
          <a:bodyPr>
            <a:spAutoFit/>
          </a:bodyPr>
          <a:lstStyle/>
          <a:p>
            <a:pPr algn="l">
              <a:lnSpc>
                <a:spcPct val="80000"/>
              </a:lnSpc>
            </a:pPr>
            <a:r>
              <a:rPr kumimoji="1" lang="zh-CN" altLang="en-US" sz="2800">
                <a:latin typeface="Times New Roman" pitchFamily="18" charset="0"/>
                <a:ea typeface="隶书" pitchFamily="49" charset="-122"/>
              </a:rPr>
              <a:t>在右子树上找中序下第一个结点填补</a:t>
            </a:r>
            <a:endParaRPr kumimoji="1" lang="zh-CN" altLang="en-US" sz="2400">
              <a:latin typeface="Times New Roman" pitchFamily="18" charset="0"/>
            </a:endParaRPr>
          </a:p>
        </p:txBody>
      </p:sp>
      <p:sp>
        <p:nvSpPr>
          <p:cNvPr id="231468" name="Oval 44"/>
          <p:cNvSpPr>
            <a:spLocks noChangeArrowheads="1"/>
          </p:cNvSpPr>
          <p:nvPr/>
        </p:nvSpPr>
        <p:spPr bwMode="auto">
          <a:xfrm>
            <a:off x="1447800" y="5029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69" name="Oval 45"/>
          <p:cNvSpPr>
            <a:spLocks noChangeArrowheads="1"/>
          </p:cNvSpPr>
          <p:nvPr/>
        </p:nvSpPr>
        <p:spPr bwMode="auto">
          <a:xfrm>
            <a:off x="2133600" y="42672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1470" name="Line 46"/>
          <p:cNvSpPr>
            <a:spLocks noChangeShapeType="1"/>
          </p:cNvSpPr>
          <p:nvPr/>
        </p:nvSpPr>
        <p:spPr bwMode="auto">
          <a:xfrm flipH="1">
            <a:off x="7543800" y="41910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71" name="Line 47"/>
          <p:cNvSpPr>
            <a:spLocks noChangeShapeType="1"/>
          </p:cNvSpPr>
          <p:nvPr/>
        </p:nvSpPr>
        <p:spPr bwMode="auto">
          <a:xfrm flipH="1">
            <a:off x="6858000" y="4800600"/>
            <a:ext cx="228600" cy="6096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2" name="Line 48"/>
          <p:cNvSpPr>
            <a:spLocks noChangeShapeType="1"/>
          </p:cNvSpPr>
          <p:nvPr/>
        </p:nvSpPr>
        <p:spPr bwMode="auto">
          <a:xfrm>
            <a:off x="6858000" y="4191000"/>
            <a:ext cx="228600" cy="457200"/>
          </a:xfrm>
          <a:prstGeom prst="line">
            <a:avLst/>
          </a:prstGeom>
          <a:noFill/>
          <a:ln w="28575">
            <a:solidFill>
              <a:schemeClr val="accent2"/>
            </a:solidFill>
            <a:round/>
            <a:headEnd/>
            <a:tailEnd/>
          </a:ln>
          <a:effectLst/>
        </p:spPr>
        <p:txBody>
          <a:bodyPr wrap="none" anchor="ctr"/>
          <a:lstStyle/>
          <a:p>
            <a:endParaRPr lang="zh-CN" altLang="en-US">
              <a:solidFill>
                <a:schemeClr val="bg2"/>
              </a:solidFill>
            </a:endParaRPr>
          </a:p>
        </p:txBody>
      </p:sp>
      <p:sp>
        <p:nvSpPr>
          <p:cNvPr id="231473" name="Line 49"/>
          <p:cNvSpPr>
            <a:spLocks noChangeShapeType="1"/>
          </p:cNvSpPr>
          <p:nvPr/>
        </p:nvSpPr>
        <p:spPr bwMode="auto">
          <a:xfrm flipH="1">
            <a:off x="6248400" y="3505200"/>
            <a:ext cx="990600" cy="12192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4" name="Line 50"/>
          <p:cNvSpPr>
            <a:spLocks noChangeShapeType="1"/>
          </p:cNvSpPr>
          <p:nvPr/>
        </p:nvSpPr>
        <p:spPr bwMode="auto">
          <a:xfrm flipH="1">
            <a:off x="7848600" y="4876800"/>
            <a:ext cx="304800" cy="5334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5" name="Line 51"/>
          <p:cNvSpPr>
            <a:spLocks noChangeShapeType="1"/>
          </p:cNvSpPr>
          <p:nvPr/>
        </p:nvSpPr>
        <p:spPr bwMode="auto">
          <a:xfrm>
            <a:off x="7467600" y="3581400"/>
            <a:ext cx="838200" cy="1143000"/>
          </a:xfrm>
          <a:prstGeom prst="line">
            <a:avLst/>
          </a:prstGeom>
          <a:noFill/>
          <a:ln w="28575">
            <a:solidFill>
              <a:schemeClr val="hlink"/>
            </a:solidFill>
            <a:round/>
            <a:headEnd/>
            <a:tailEnd/>
          </a:ln>
          <a:effectLst/>
        </p:spPr>
        <p:txBody>
          <a:bodyPr wrap="none" anchor="ctr"/>
          <a:lstStyle/>
          <a:p>
            <a:endParaRPr lang="zh-CN" altLang="en-US">
              <a:solidFill>
                <a:schemeClr val="bg2"/>
              </a:solidFill>
            </a:endParaRPr>
          </a:p>
        </p:txBody>
      </p:sp>
      <p:sp>
        <p:nvSpPr>
          <p:cNvPr id="231476" name="Oval 52"/>
          <p:cNvSpPr>
            <a:spLocks noChangeArrowheads="1"/>
          </p:cNvSpPr>
          <p:nvPr/>
        </p:nvSpPr>
        <p:spPr bwMode="auto">
          <a:xfrm>
            <a:off x="7086600" y="32004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53</a:t>
            </a:r>
            <a:endParaRPr kumimoji="1" lang="en-US" altLang="zh-CN" sz="2400">
              <a:solidFill>
                <a:schemeClr val="bg2"/>
              </a:solidFill>
              <a:latin typeface="Times New Roman" pitchFamily="18" charset="0"/>
            </a:endParaRPr>
          </a:p>
        </p:txBody>
      </p:sp>
      <p:sp>
        <p:nvSpPr>
          <p:cNvPr id="231477" name="Oval 53"/>
          <p:cNvSpPr>
            <a:spLocks noChangeArrowheads="1"/>
          </p:cNvSpPr>
          <p:nvPr/>
        </p:nvSpPr>
        <p:spPr bwMode="auto">
          <a:xfrm>
            <a:off x="7620000" y="38100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81</a:t>
            </a:r>
            <a:endParaRPr kumimoji="1" lang="en-US" altLang="zh-CN" sz="2400">
              <a:solidFill>
                <a:schemeClr val="bg2"/>
              </a:solidFill>
              <a:latin typeface="Times New Roman" pitchFamily="18" charset="0"/>
            </a:endParaRPr>
          </a:p>
        </p:txBody>
      </p:sp>
      <p:sp>
        <p:nvSpPr>
          <p:cNvPr id="231478" name="Oval 54"/>
          <p:cNvSpPr>
            <a:spLocks noChangeArrowheads="1"/>
          </p:cNvSpPr>
          <p:nvPr/>
        </p:nvSpPr>
        <p:spPr bwMode="auto">
          <a:xfrm>
            <a:off x="7696200" y="5257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88</a:t>
            </a:r>
            <a:endParaRPr kumimoji="1" lang="en-US" altLang="zh-CN" sz="2400">
              <a:solidFill>
                <a:schemeClr val="bg2"/>
              </a:solidFill>
              <a:latin typeface="Times New Roman" pitchFamily="18" charset="0"/>
            </a:endParaRPr>
          </a:p>
        </p:txBody>
      </p:sp>
      <p:sp>
        <p:nvSpPr>
          <p:cNvPr id="231479" name="Oval 55"/>
          <p:cNvSpPr>
            <a:spLocks noChangeArrowheads="1"/>
          </p:cNvSpPr>
          <p:nvPr/>
        </p:nvSpPr>
        <p:spPr bwMode="auto">
          <a:xfrm>
            <a:off x="6553200" y="38100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17</a:t>
            </a:r>
            <a:endParaRPr kumimoji="1" lang="en-US" altLang="zh-CN" sz="2400">
              <a:solidFill>
                <a:schemeClr val="bg2"/>
              </a:solidFill>
              <a:latin typeface="Times New Roman" pitchFamily="18" charset="0"/>
            </a:endParaRPr>
          </a:p>
        </p:txBody>
      </p:sp>
      <p:sp>
        <p:nvSpPr>
          <p:cNvPr id="231480" name="Oval 56"/>
          <p:cNvSpPr>
            <a:spLocks noChangeArrowheads="1"/>
          </p:cNvSpPr>
          <p:nvPr/>
        </p:nvSpPr>
        <p:spPr bwMode="auto">
          <a:xfrm>
            <a:off x="80010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94</a:t>
            </a:r>
            <a:endParaRPr kumimoji="1" lang="en-US" altLang="zh-CN" sz="2400">
              <a:solidFill>
                <a:schemeClr val="bg2"/>
              </a:solidFill>
              <a:latin typeface="Times New Roman" pitchFamily="18" charset="0"/>
            </a:endParaRPr>
          </a:p>
        </p:txBody>
      </p:sp>
      <p:sp>
        <p:nvSpPr>
          <p:cNvPr id="231481" name="Oval 57"/>
          <p:cNvSpPr>
            <a:spLocks noChangeArrowheads="1"/>
          </p:cNvSpPr>
          <p:nvPr/>
        </p:nvSpPr>
        <p:spPr bwMode="auto">
          <a:xfrm>
            <a:off x="60960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09</a:t>
            </a:r>
            <a:endParaRPr kumimoji="1" lang="en-US" altLang="zh-CN" sz="2400">
              <a:solidFill>
                <a:schemeClr val="bg2"/>
              </a:solidFill>
              <a:latin typeface="Times New Roman" pitchFamily="18" charset="0"/>
            </a:endParaRPr>
          </a:p>
        </p:txBody>
      </p:sp>
      <p:sp>
        <p:nvSpPr>
          <p:cNvPr id="231482" name="Oval 58"/>
          <p:cNvSpPr>
            <a:spLocks noChangeArrowheads="1"/>
          </p:cNvSpPr>
          <p:nvPr/>
        </p:nvSpPr>
        <p:spPr bwMode="auto">
          <a:xfrm>
            <a:off x="67818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45</a:t>
            </a:r>
            <a:endParaRPr kumimoji="1" lang="en-US" altLang="zh-CN" sz="2400">
              <a:solidFill>
                <a:schemeClr val="bg2"/>
              </a:solidFill>
              <a:latin typeface="Times New Roman" pitchFamily="18" charset="0"/>
            </a:endParaRPr>
          </a:p>
        </p:txBody>
      </p:sp>
      <p:sp>
        <p:nvSpPr>
          <p:cNvPr id="231483" name="Oval 59"/>
          <p:cNvSpPr>
            <a:spLocks noChangeArrowheads="1"/>
          </p:cNvSpPr>
          <p:nvPr/>
        </p:nvSpPr>
        <p:spPr bwMode="auto">
          <a:xfrm>
            <a:off x="6629400" y="5257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23</a:t>
            </a:r>
            <a:endParaRPr kumimoji="1" lang="en-US" altLang="zh-CN" sz="2400">
              <a:solidFill>
                <a:schemeClr val="bg2"/>
              </a:solidFill>
              <a:latin typeface="Times New Roman" pitchFamily="18" charset="0"/>
            </a:endParaRPr>
          </a:p>
        </p:txBody>
      </p:sp>
      <p:sp>
        <p:nvSpPr>
          <p:cNvPr id="231484" name="Oval 60"/>
          <p:cNvSpPr>
            <a:spLocks noChangeArrowheads="1"/>
          </p:cNvSpPr>
          <p:nvPr/>
        </p:nvSpPr>
        <p:spPr bwMode="auto">
          <a:xfrm>
            <a:off x="7315200" y="4495800"/>
            <a:ext cx="457200" cy="457200"/>
          </a:xfrm>
          <a:prstGeom prst="ellipse">
            <a:avLst/>
          </a:prstGeom>
          <a:solidFill>
            <a:schemeClr val="accent3">
              <a:lumMod val="20000"/>
              <a:lumOff val="80000"/>
            </a:schemeClr>
          </a:solidFill>
          <a:ln w="38100">
            <a:solidFill>
              <a:schemeClr val="hlink"/>
            </a:solidFill>
            <a:round/>
            <a:headEnd/>
            <a:tailEnd/>
          </a:ln>
          <a:effectLst/>
        </p:spPr>
        <p:txBody>
          <a:bodyPr wrap="none" anchor="ctr"/>
          <a:lstStyle/>
          <a:p>
            <a:r>
              <a:rPr kumimoji="1" lang="en-US" altLang="zh-CN" sz="2800" b="1">
                <a:solidFill>
                  <a:schemeClr val="bg2"/>
                </a:solidFill>
                <a:latin typeface="Times New Roman" pitchFamily="18" charset="0"/>
              </a:rPr>
              <a:t>65</a:t>
            </a:r>
            <a:endParaRPr kumimoji="1" lang="en-US" altLang="zh-CN" sz="2400">
              <a:solidFill>
                <a:schemeClr val="bg2"/>
              </a:solidFill>
              <a:latin typeface="Times New Roman" pitchFamily="18" charset="0"/>
            </a:endParaRPr>
          </a:p>
        </p:txBody>
      </p:sp>
      <p:sp>
        <p:nvSpPr>
          <p:cNvPr id="231485" name="Line 61"/>
          <p:cNvSpPr>
            <a:spLocks noChangeShapeType="1"/>
          </p:cNvSpPr>
          <p:nvPr/>
        </p:nvSpPr>
        <p:spPr bwMode="auto">
          <a:xfrm flipV="1">
            <a:off x="2667000" y="4038600"/>
            <a:ext cx="0" cy="990600"/>
          </a:xfrm>
          <a:prstGeom prst="line">
            <a:avLst/>
          </a:prstGeom>
          <a:noFill/>
          <a:ln w="28575">
            <a:solidFill>
              <a:schemeClr val="tx2"/>
            </a:solidFill>
            <a:prstDash val="sysDot"/>
            <a:round/>
            <a:headEnd/>
            <a:tailEnd type="triangle" w="sm" len="lg"/>
          </a:ln>
          <a:effectLst/>
        </p:spPr>
        <p:txBody>
          <a:bodyPr wrap="none" anchor="ctr"/>
          <a:lstStyle/>
          <a:p>
            <a:endParaRPr lang="zh-CN" altLang="en-US">
              <a:solidFill>
                <a:schemeClr val="bg2"/>
              </a:solidFill>
            </a:endParaRPr>
          </a:p>
        </p:txBody>
      </p:sp>
      <p:sp>
        <p:nvSpPr>
          <p:cNvPr id="231486" name="Line 62"/>
          <p:cNvSpPr>
            <a:spLocks noChangeShapeType="1"/>
          </p:cNvSpPr>
          <p:nvPr/>
        </p:nvSpPr>
        <p:spPr bwMode="auto">
          <a:xfrm flipV="1">
            <a:off x="3048000" y="4724400"/>
            <a:ext cx="0" cy="990600"/>
          </a:xfrm>
          <a:prstGeom prst="line">
            <a:avLst/>
          </a:prstGeom>
          <a:noFill/>
          <a:ln w="28575">
            <a:solidFill>
              <a:schemeClr val="tx2"/>
            </a:solidFill>
            <a:prstDash val="sysDot"/>
            <a:round/>
            <a:headEnd/>
            <a:tailEnd type="triangle" w="sm" len="lg"/>
          </a:ln>
          <a:effectLst/>
        </p:spPr>
        <p:txBody>
          <a:bodyPr wrap="none" anchor="ctr"/>
          <a:lstStyle/>
          <a:p>
            <a:endParaRPr lang="zh-CN" altLang="en-US">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31</a:t>
            </a:fld>
            <a:endParaRPr lang="en-US" altLang="zh-CN"/>
          </a:p>
        </p:txBody>
      </p:sp>
      <p:sp>
        <p:nvSpPr>
          <p:cNvPr id="5" name="矩形 4"/>
          <p:cNvSpPr/>
          <p:nvPr/>
        </p:nvSpPr>
        <p:spPr>
          <a:xfrm>
            <a:off x="336491" y="252369"/>
            <a:ext cx="8507529" cy="4893647"/>
          </a:xfrm>
          <a:prstGeom prst="rect">
            <a:avLst/>
          </a:prstGeom>
        </p:spPr>
        <p:txBody>
          <a:bodyPr wrap="square">
            <a:spAutoFit/>
          </a:bodyPr>
          <a:lstStyle/>
          <a:p>
            <a:pPr algn="just"/>
            <a:r>
              <a:rPr lang="en-US" altLang="zh-CN" sz="2400" dirty="0" smtClean="0"/>
              <a:t>Status </a:t>
            </a:r>
            <a:r>
              <a:rPr lang="en-US" altLang="zh-CN" sz="2400" dirty="0" err="1" smtClean="0"/>
              <a:t>DeleteBST</a:t>
            </a:r>
            <a:r>
              <a:rPr lang="en-US" altLang="zh-CN" sz="2400" dirty="0" smtClean="0"/>
              <a:t>(</a:t>
            </a:r>
            <a:r>
              <a:rPr lang="en-US" altLang="zh-CN" sz="2400" dirty="0" err="1" smtClean="0"/>
              <a:t>BiTree</a:t>
            </a:r>
            <a:r>
              <a:rPr lang="en-US" altLang="zh-CN" sz="2400" dirty="0" smtClean="0"/>
              <a:t> &amp;T,  </a:t>
            </a:r>
            <a:r>
              <a:rPr lang="en-US" altLang="zh-CN" sz="2400" dirty="0" err="1" smtClean="0"/>
              <a:t>KeyType</a:t>
            </a:r>
            <a:r>
              <a:rPr lang="en-US" altLang="zh-CN" sz="2400" dirty="0" smtClean="0"/>
              <a:t> key) { // </a:t>
            </a:r>
            <a:r>
              <a:rPr lang="zh-CN" altLang="en-US" sz="2400" dirty="0" smtClean="0"/>
              <a:t>算法</a:t>
            </a:r>
            <a:r>
              <a:rPr lang="en-US" altLang="zh-CN" sz="2400" dirty="0" smtClean="0"/>
              <a:t>9.7 </a:t>
            </a:r>
          </a:p>
          <a:p>
            <a:pPr algn="just"/>
            <a:r>
              <a:rPr lang="en-US" altLang="zh-CN" sz="2400" dirty="0" smtClean="0"/>
              <a:t>  // </a:t>
            </a:r>
            <a:r>
              <a:rPr lang="zh-CN" altLang="en-US" sz="2400" dirty="0" smtClean="0"/>
              <a:t>若二叉排序树</a:t>
            </a:r>
            <a:r>
              <a:rPr lang="en-US" altLang="zh-CN" sz="2400" dirty="0" smtClean="0"/>
              <a:t>T</a:t>
            </a:r>
            <a:r>
              <a:rPr lang="zh-CN" altLang="en-US" sz="2400" dirty="0" smtClean="0"/>
              <a:t>中存在关键字等于</a:t>
            </a:r>
            <a:r>
              <a:rPr lang="en-US" altLang="zh-CN" sz="2400" dirty="0" smtClean="0"/>
              <a:t>key</a:t>
            </a:r>
            <a:r>
              <a:rPr lang="zh-CN" altLang="en-US" sz="2400" dirty="0" smtClean="0"/>
              <a:t>的数据元素时，</a:t>
            </a:r>
          </a:p>
          <a:p>
            <a:pPr algn="just"/>
            <a:r>
              <a:rPr lang="zh-CN" altLang="en-US" sz="2400" dirty="0" smtClean="0"/>
              <a:t>  </a:t>
            </a:r>
            <a:r>
              <a:rPr lang="en-US" altLang="zh-CN" sz="2400" dirty="0" smtClean="0"/>
              <a:t>// </a:t>
            </a:r>
            <a:r>
              <a:rPr lang="zh-CN" altLang="en-US" sz="2400" dirty="0" smtClean="0"/>
              <a:t>则删除该数据元素结点</a:t>
            </a:r>
            <a:r>
              <a:rPr lang="en-US" altLang="zh-CN" sz="2400" dirty="0" smtClean="0"/>
              <a:t>p</a:t>
            </a:r>
            <a:r>
              <a:rPr lang="zh-CN" altLang="en-US" sz="2400" dirty="0" smtClean="0"/>
              <a:t>，并返回</a:t>
            </a:r>
            <a:r>
              <a:rPr lang="en-US" altLang="zh-CN" sz="2400" dirty="0" smtClean="0"/>
              <a:t>TRUE</a:t>
            </a:r>
            <a:r>
              <a:rPr lang="zh-CN" altLang="en-US" sz="2400" dirty="0" smtClean="0"/>
              <a:t>；否则返回</a:t>
            </a:r>
            <a:r>
              <a:rPr lang="en-US" altLang="zh-CN" sz="2400" dirty="0" smtClean="0"/>
              <a:t>FALSE</a:t>
            </a:r>
          </a:p>
          <a:p>
            <a:pPr algn="just"/>
            <a:r>
              <a:rPr lang="en-US" altLang="zh-CN" sz="2400" dirty="0" smtClean="0"/>
              <a:t>  if (!T) return FALSE;       // </a:t>
            </a:r>
            <a:r>
              <a:rPr lang="zh-CN" altLang="en-US" sz="2400" dirty="0" smtClean="0"/>
              <a:t>不存在关键字等于</a:t>
            </a:r>
            <a:r>
              <a:rPr lang="en-US" altLang="zh-CN" sz="2400" dirty="0" smtClean="0"/>
              <a:t>key</a:t>
            </a:r>
            <a:r>
              <a:rPr lang="zh-CN" altLang="en-US" sz="2400" dirty="0" smtClean="0"/>
              <a:t>的数据元素</a:t>
            </a:r>
          </a:p>
          <a:p>
            <a:pPr algn="just"/>
            <a:r>
              <a:rPr lang="zh-CN" altLang="en-US" sz="2400" dirty="0" smtClean="0"/>
              <a:t>  </a:t>
            </a:r>
            <a:r>
              <a:rPr lang="en-US" altLang="zh-CN" sz="2400" dirty="0" smtClean="0"/>
              <a:t>else {</a:t>
            </a:r>
          </a:p>
          <a:p>
            <a:pPr algn="just"/>
            <a:r>
              <a:rPr lang="en-US" altLang="zh-CN" sz="2400" dirty="0" smtClean="0"/>
              <a:t>    if (EQ(key, T-&gt;</a:t>
            </a:r>
            <a:r>
              <a:rPr lang="en-US" altLang="zh-CN" sz="2400" dirty="0" err="1" smtClean="0"/>
              <a:t>data.key</a:t>
            </a:r>
            <a:r>
              <a:rPr lang="en-US" altLang="zh-CN" sz="2400" dirty="0" smtClean="0"/>
              <a:t>))  // </a:t>
            </a:r>
            <a:r>
              <a:rPr lang="zh-CN" altLang="en-US" sz="2400" dirty="0" smtClean="0"/>
              <a:t>找到关键字等于</a:t>
            </a:r>
            <a:r>
              <a:rPr lang="en-US" altLang="zh-CN" sz="2400" dirty="0" smtClean="0"/>
              <a:t>key</a:t>
            </a:r>
            <a:r>
              <a:rPr lang="zh-CN" altLang="en-US" sz="2400" dirty="0" smtClean="0"/>
              <a:t>的数据元素</a:t>
            </a:r>
          </a:p>
          <a:p>
            <a:pPr algn="just"/>
            <a:r>
              <a:rPr lang="zh-CN" altLang="en-US" sz="2400" dirty="0" smtClean="0"/>
              <a:t>      </a:t>
            </a:r>
            <a:r>
              <a:rPr lang="en-US" altLang="zh-CN" sz="2400" dirty="0" smtClean="0"/>
              <a:t>return Delete(T); </a:t>
            </a:r>
          </a:p>
          <a:p>
            <a:pPr algn="just"/>
            <a:r>
              <a:rPr lang="en-US" altLang="zh-CN" sz="2400" dirty="0" smtClean="0"/>
              <a:t>    else if (LT(key, T-&gt;</a:t>
            </a:r>
            <a:r>
              <a:rPr lang="en-US" altLang="zh-CN" sz="2400" dirty="0" err="1" smtClean="0"/>
              <a:t>data.key</a:t>
            </a:r>
            <a:r>
              <a:rPr lang="en-US" altLang="zh-CN" sz="2400" dirty="0" smtClean="0"/>
              <a:t>)) </a:t>
            </a:r>
          </a:p>
          <a:p>
            <a:pPr algn="just"/>
            <a:r>
              <a:rPr lang="en-US" altLang="zh-CN" sz="2400" dirty="0" smtClean="0"/>
              <a:t>       return </a:t>
            </a:r>
            <a:r>
              <a:rPr lang="en-US" altLang="zh-CN" sz="2400" dirty="0" err="1" smtClean="0"/>
              <a:t>DeleteBST</a:t>
            </a:r>
            <a:r>
              <a:rPr lang="en-US" altLang="zh-CN" sz="2400" dirty="0" smtClean="0"/>
              <a:t>(T-&gt;</a:t>
            </a:r>
            <a:r>
              <a:rPr lang="en-US" altLang="zh-CN" sz="2400" dirty="0" err="1" smtClean="0"/>
              <a:t>lchild</a:t>
            </a:r>
            <a:r>
              <a:rPr lang="en-US" altLang="zh-CN" sz="2400" dirty="0" smtClean="0"/>
              <a:t>, key);</a:t>
            </a:r>
          </a:p>
          <a:p>
            <a:pPr algn="just"/>
            <a:r>
              <a:rPr lang="en-US" altLang="zh-CN" sz="2400" dirty="0" smtClean="0"/>
              <a:t>    else </a:t>
            </a:r>
          </a:p>
          <a:p>
            <a:pPr algn="just"/>
            <a:r>
              <a:rPr lang="en-US" altLang="zh-CN" sz="2400" dirty="0" smtClean="0"/>
              <a:t>       return </a:t>
            </a:r>
            <a:r>
              <a:rPr lang="en-US" altLang="zh-CN" sz="2400" dirty="0" err="1" smtClean="0"/>
              <a:t>DeleteBST</a:t>
            </a:r>
            <a:r>
              <a:rPr lang="en-US" altLang="zh-CN" sz="2400" dirty="0" smtClean="0"/>
              <a:t>(T-&gt;</a:t>
            </a:r>
            <a:r>
              <a:rPr lang="en-US" altLang="zh-CN" sz="2400" dirty="0" err="1" smtClean="0"/>
              <a:t>rchild</a:t>
            </a:r>
            <a:r>
              <a:rPr lang="en-US" altLang="zh-CN" sz="2400" dirty="0" smtClean="0"/>
              <a:t>, key);</a:t>
            </a:r>
          </a:p>
          <a:p>
            <a:pPr algn="just"/>
            <a:r>
              <a:rPr lang="en-US" altLang="zh-CN" sz="2400" dirty="0" smtClean="0"/>
              <a:t>  }</a:t>
            </a:r>
          </a:p>
          <a:p>
            <a:pPr algn="just"/>
            <a:r>
              <a:rPr lang="en-US" altLang="zh-CN" sz="2400" dirty="0" smtClean="0"/>
              <a:t>} // </a:t>
            </a:r>
            <a:r>
              <a:rPr lang="en-US" altLang="zh-CN" sz="2400" dirty="0" err="1" smtClean="0"/>
              <a:t>DeleteBST</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32</a:t>
            </a:fld>
            <a:endParaRPr lang="en-US" altLang="zh-CN"/>
          </a:p>
        </p:txBody>
      </p:sp>
      <p:sp>
        <p:nvSpPr>
          <p:cNvPr id="5" name="矩形 4"/>
          <p:cNvSpPr/>
          <p:nvPr/>
        </p:nvSpPr>
        <p:spPr>
          <a:xfrm>
            <a:off x="226953" y="69804"/>
            <a:ext cx="8215425" cy="6740307"/>
          </a:xfrm>
          <a:prstGeom prst="rect">
            <a:avLst/>
          </a:prstGeom>
        </p:spPr>
        <p:txBody>
          <a:bodyPr wrap="square">
            <a:spAutoFit/>
          </a:bodyPr>
          <a:lstStyle/>
          <a:p>
            <a:pPr algn="just"/>
            <a:r>
              <a:rPr lang="en-US" altLang="zh-CN" sz="2400" dirty="0" smtClean="0">
                <a:latin typeface="Times New Roman" pitchFamily="18" charset="0"/>
                <a:cs typeface="Times New Roman" pitchFamily="18" charset="0"/>
              </a:rPr>
              <a:t>Status Delete(</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&amp;p) {  // </a:t>
            </a:r>
            <a:r>
              <a:rPr lang="zh-CN" altLang="en-US" sz="2400" dirty="0" smtClean="0">
                <a:latin typeface="Times New Roman" pitchFamily="18" charset="0"/>
                <a:cs typeface="Times New Roman" pitchFamily="18" charset="0"/>
              </a:rPr>
              <a:t>算法</a:t>
            </a:r>
            <a:r>
              <a:rPr lang="en-US" altLang="zh-CN" sz="2400" dirty="0" smtClean="0">
                <a:latin typeface="Times New Roman" pitchFamily="18" charset="0"/>
                <a:cs typeface="Times New Roman" pitchFamily="18" charset="0"/>
              </a:rPr>
              <a:t>9.8</a:t>
            </a:r>
          </a:p>
          <a:p>
            <a:pPr algn="just"/>
            <a:r>
              <a:rPr lang="en-US" altLang="zh-CN" sz="2400" dirty="0" smtClean="0">
                <a:latin typeface="Times New Roman" pitchFamily="18" charset="0"/>
                <a:cs typeface="Times New Roman" pitchFamily="18" charset="0"/>
              </a:rPr>
              <a:t>  // </a:t>
            </a:r>
            <a:r>
              <a:rPr lang="zh-CN" altLang="en-US" sz="2400" dirty="0" smtClean="0">
                <a:latin typeface="Times New Roman" pitchFamily="18" charset="0"/>
                <a:cs typeface="Times New Roman" pitchFamily="18" charset="0"/>
              </a:rPr>
              <a:t>从二叉排序树中删除结点</a:t>
            </a:r>
            <a:r>
              <a:rPr lang="en-US" altLang="zh-CN" sz="2400" dirty="0" smtClean="0">
                <a:latin typeface="Times New Roman" pitchFamily="18" charset="0"/>
                <a:cs typeface="Times New Roman" pitchFamily="18" charset="0"/>
              </a:rPr>
              <a:t>p</a:t>
            </a:r>
            <a:r>
              <a:rPr lang="zh-CN" altLang="en-US" sz="2400" dirty="0" smtClean="0">
                <a:latin typeface="Times New Roman" pitchFamily="18" charset="0"/>
                <a:cs typeface="Times New Roman" pitchFamily="18" charset="0"/>
              </a:rPr>
              <a:t>，并重接它的左或右子树</a:t>
            </a:r>
          </a:p>
          <a:p>
            <a:pPr algn="just"/>
            <a:r>
              <a:rPr lang="zh-CN" altLang="en-US"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BiTree</a:t>
            </a:r>
            <a:r>
              <a:rPr lang="en-US" altLang="zh-CN" sz="2400" dirty="0" smtClean="0">
                <a:latin typeface="Times New Roman" pitchFamily="18" charset="0"/>
                <a:cs typeface="Times New Roman" pitchFamily="18" charset="0"/>
              </a:rPr>
              <a:t> q, s;</a:t>
            </a:r>
          </a:p>
          <a:p>
            <a:pPr algn="just"/>
            <a:r>
              <a:rPr lang="en-US" altLang="zh-CN" sz="2400" dirty="0" smtClean="0">
                <a:latin typeface="Times New Roman" pitchFamily="18" charset="0"/>
                <a:cs typeface="Times New Roman" pitchFamily="18" charset="0"/>
              </a:rPr>
              <a:t>  if (!p-&gt;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 </a:t>
            </a:r>
            <a:r>
              <a:rPr lang="zh-CN" altLang="en-US" sz="2400" dirty="0" smtClean="0">
                <a:latin typeface="Times New Roman" pitchFamily="18" charset="0"/>
                <a:cs typeface="Times New Roman" pitchFamily="18" charset="0"/>
              </a:rPr>
              <a:t>右子树空则只需重接它的左子树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q = p;  p = p-&gt;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delete q;</a:t>
            </a:r>
          </a:p>
          <a:p>
            <a:pPr algn="just"/>
            <a:r>
              <a:rPr lang="en-US" altLang="zh-CN" sz="2400" dirty="0" smtClean="0">
                <a:latin typeface="Times New Roman" pitchFamily="18" charset="0"/>
                <a:cs typeface="Times New Roman" pitchFamily="18" charset="0"/>
              </a:rPr>
              <a:t>  } else if (!p-&gt;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 </a:t>
            </a:r>
            <a:r>
              <a:rPr lang="zh-CN" altLang="en-US" sz="2400" dirty="0" smtClean="0">
                <a:latin typeface="Times New Roman" pitchFamily="18" charset="0"/>
                <a:cs typeface="Times New Roman" pitchFamily="18" charset="0"/>
              </a:rPr>
              <a:t>只需重接它的右子树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q = p;  p = p-&gt;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delete q;</a:t>
            </a:r>
          </a:p>
          <a:p>
            <a:pPr algn="just"/>
            <a:r>
              <a:rPr lang="en-US" altLang="zh-CN" sz="2400" dirty="0" smtClean="0">
                <a:latin typeface="Times New Roman" pitchFamily="18" charset="0"/>
                <a:cs typeface="Times New Roman" pitchFamily="18" charset="0"/>
              </a:rPr>
              <a:t>  } else {  // </a:t>
            </a:r>
            <a:r>
              <a:rPr lang="zh-CN" altLang="en-US" sz="2400" dirty="0" smtClean="0">
                <a:latin typeface="Times New Roman" pitchFamily="18" charset="0"/>
                <a:cs typeface="Times New Roman" pitchFamily="18" charset="0"/>
              </a:rPr>
              <a:t>左右子树均不空</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q = p;  s = p-&gt;</a:t>
            </a:r>
            <a:r>
              <a:rPr lang="en-US" altLang="zh-CN" sz="2400" dirty="0" err="1" smtClean="0">
                <a:latin typeface="Times New Roman" pitchFamily="18" charset="0"/>
                <a:cs typeface="Times New Roman" pitchFamily="18" charset="0"/>
              </a:rPr>
              <a:t>lchild</a:t>
            </a:r>
            <a:r>
              <a:rPr lang="en-US" altLang="zh-CN" sz="2400" dirty="0">
                <a:latin typeface="Times New Roman" pitchFamily="18" charset="0"/>
                <a:cs typeface="Times New Roman" pitchFamily="18" charset="0"/>
              </a:rPr>
              <a:t>; // </a:t>
            </a:r>
            <a:r>
              <a:rPr lang="zh-CN" altLang="en-US" sz="2400" dirty="0">
                <a:latin typeface="Times New Roman" pitchFamily="18" charset="0"/>
                <a:cs typeface="Times New Roman" pitchFamily="18" charset="0"/>
              </a:rPr>
              <a:t>转左</a:t>
            </a:r>
            <a:endParaRPr lang="en-US" altLang="zh-CN" sz="2400" dirty="0" smtClean="0">
              <a:latin typeface="Times New Roman" pitchFamily="18" charset="0"/>
              <a:cs typeface="Times New Roman" pitchFamily="18" charset="0"/>
            </a:endParaRPr>
          </a:p>
          <a:p>
            <a:pPr algn="just"/>
            <a:r>
              <a:rPr lang="en-US" altLang="zh-CN" sz="2400" dirty="0" smtClean="0">
                <a:latin typeface="Times New Roman" pitchFamily="18" charset="0"/>
                <a:cs typeface="Times New Roman" pitchFamily="18" charset="0"/>
              </a:rPr>
              <a:t>    while (s-&gt;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a:t>
            </a:r>
            <a:endParaRPr lang="zh-CN" altLang="en-US" sz="2400" dirty="0" smtClean="0">
              <a:latin typeface="Times New Roman" pitchFamily="18" charset="0"/>
              <a:cs typeface="Times New Roman" pitchFamily="18" charset="0"/>
            </a:endParaRP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q = s;  s = s-&gt;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a:t>
            </a:r>
          </a:p>
          <a:p>
            <a:pPr algn="just"/>
            <a:r>
              <a:rPr lang="en-US" altLang="zh-CN" sz="2400" dirty="0" smtClean="0">
                <a:latin typeface="Times New Roman" pitchFamily="18" charset="0"/>
                <a:cs typeface="Times New Roman" pitchFamily="18" charset="0"/>
              </a:rPr>
              <a:t>    p-&gt;data = s-&gt;data;                  // s</a:t>
            </a:r>
            <a:r>
              <a:rPr lang="zh-CN" altLang="en-US" sz="2400" dirty="0" smtClean="0">
                <a:latin typeface="Times New Roman" pitchFamily="18" charset="0"/>
                <a:cs typeface="Times New Roman" pitchFamily="18" charset="0"/>
              </a:rPr>
              <a:t>指向被删结点的“前驱”</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if (q != p) q-&gt;</a:t>
            </a:r>
            <a:r>
              <a:rPr lang="en-US" altLang="zh-CN" sz="2400" dirty="0" err="1" smtClean="0">
                <a:latin typeface="Times New Roman" pitchFamily="18" charset="0"/>
                <a:cs typeface="Times New Roman" pitchFamily="18" charset="0"/>
              </a:rPr>
              <a:t>rchild</a:t>
            </a:r>
            <a:r>
              <a:rPr lang="en-US" altLang="zh-CN" sz="2400" dirty="0" smtClean="0">
                <a:latin typeface="Times New Roman" pitchFamily="18" charset="0"/>
                <a:cs typeface="Times New Roman" pitchFamily="18" charset="0"/>
              </a:rPr>
              <a:t> = s-&gt;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a:t>
            </a:r>
            <a:r>
              <a:rPr lang="zh-CN" altLang="en-US" sz="2400" dirty="0" smtClean="0">
                <a:latin typeface="Times New Roman" pitchFamily="18" charset="0"/>
                <a:cs typeface="Times New Roman" pitchFamily="18" charset="0"/>
              </a:rPr>
              <a:t>重接*</a:t>
            </a:r>
            <a:r>
              <a:rPr lang="en-US" altLang="zh-CN" sz="2400" dirty="0" smtClean="0">
                <a:latin typeface="Times New Roman" pitchFamily="18" charset="0"/>
                <a:cs typeface="Times New Roman" pitchFamily="18" charset="0"/>
              </a:rPr>
              <a:t>q</a:t>
            </a:r>
            <a:r>
              <a:rPr lang="zh-CN" altLang="en-US" sz="2400" dirty="0" smtClean="0">
                <a:latin typeface="Times New Roman" pitchFamily="18" charset="0"/>
                <a:cs typeface="Times New Roman" pitchFamily="18" charset="0"/>
              </a:rPr>
              <a:t>的右子树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else q-&gt;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s-&gt;</a:t>
            </a:r>
            <a:r>
              <a:rPr lang="en-US" altLang="zh-CN" sz="2400" dirty="0" err="1" smtClean="0">
                <a:latin typeface="Times New Roman" pitchFamily="18" charset="0"/>
                <a:cs typeface="Times New Roman" pitchFamily="18" charset="0"/>
              </a:rPr>
              <a:t>lchild</a:t>
            </a:r>
            <a:r>
              <a:rPr lang="en-US" altLang="zh-CN" sz="2400" dirty="0" smtClean="0">
                <a:latin typeface="Times New Roman" pitchFamily="18" charset="0"/>
                <a:cs typeface="Times New Roman" pitchFamily="18" charset="0"/>
              </a:rPr>
              <a:t>;         // </a:t>
            </a:r>
            <a:r>
              <a:rPr lang="zh-CN" altLang="en-US" sz="2400" dirty="0" smtClean="0">
                <a:latin typeface="Times New Roman" pitchFamily="18" charset="0"/>
                <a:cs typeface="Times New Roman" pitchFamily="18" charset="0"/>
              </a:rPr>
              <a:t>重接*</a:t>
            </a:r>
            <a:r>
              <a:rPr lang="en-US" altLang="zh-CN" sz="2400" dirty="0" smtClean="0">
                <a:latin typeface="Times New Roman" pitchFamily="18" charset="0"/>
                <a:cs typeface="Times New Roman" pitchFamily="18" charset="0"/>
              </a:rPr>
              <a:t>q</a:t>
            </a:r>
            <a:r>
              <a:rPr lang="zh-CN" altLang="en-US" sz="2400" dirty="0" smtClean="0">
                <a:latin typeface="Times New Roman" pitchFamily="18" charset="0"/>
                <a:cs typeface="Times New Roman" pitchFamily="18" charset="0"/>
              </a:rPr>
              <a:t>的左子树</a:t>
            </a:r>
          </a:p>
          <a:p>
            <a:pPr algn="just"/>
            <a:r>
              <a:rPr lang="zh-CN" alt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delete s;    </a:t>
            </a:r>
          </a:p>
          <a:p>
            <a:pPr algn="just"/>
            <a:r>
              <a:rPr lang="en-US" altLang="zh-CN" sz="2400" dirty="0" smtClean="0">
                <a:latin typeface="Times New Roman" pitchFamily="18" charset="0"/>
                <a:cs typeface="Times New Roman" pitchFamily="18" charset="0"/>
              </a:rPr>
              <a:t>  }</a:t>
            </a:r>
          </a:p>
          <a:p>
            <a:pPr algn="just"/>
            <a:r>
              <a:rPr lang="en-US" altLang="zh-CN" sz="2400" dirty="0" smtClean="0">
                <a:latin typeface="Times New Roman" pitchFamily="18" charset="0"/>
                <a:cs typeface="Times New Roman" pitchFamily="18" charset="0"/>
              </a:rPr>
              <a:t>  return TRUE;</a:t>
            </a:r>
          </a:p>
          <a:p>
            <a:pPr algn="just"/>
            <a:r>
              <a:rPr lang="en-US" altLang="zh-CN" sz="2400" dirty="0" smtClean="0">
                <a:latin typeface="Times New Roman" pitchFamily="18" charset="0"/>
                <a:cs typeface="Times New Roman" pitchFamily="18" charset="0"/>
              </a:rPr>
              <a:t>} // Delete</a:t>
            </a:r>
            <a:endParaRPr lang="en-US" altLang="zh-CN" sz="2400" dirty="0">
              <a:latin typeface="Times New Roman" pitchFamily="18" charset="0"/>
              <a:cs typeface="Times New Roman" pitchFamily="18" charset="0"/>
            </a:endParaRPr>
          </a:p>
        </p:txBody>
      </p:sp>
      <p:sp>
        <p:nvSpPr>
          <p:cNvPr id="6" name="TextBox 5"/>
          <p:cNvSpPr txBox="1"/>
          <p:nvPr/>
        </p:nvSpPr>
        <p:spPr>
          <a:xfrm>
            <a:off x="2807804" y="3429000"/>
            <a:ext cx="3528392" cy="461665"/>
          </a:xfrm>
          <a:prstGeom prst="rect">
            <a:avLst/>
          </a:prstGeom>
          <a:noFill/>
        </p:spPr>
        <p:txBody>
          <a:bodyPr wrap="square" rtlCol="0">
            <a:spAutoFit/>
          </a:bodyPr>
          <a:lstStyle/>
          <a:p>
            <a:r>
              <a:rPr lang="en-US" altLang="zh-CN"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然后找“最右下结点”</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lgn="just"/>
            <a:r>
              <a:rPr lang="en-US" altLang="zh-CN"/>
              <a:t>    </a:t>
            </a:r>
          </a:p>
        </p:txBody>
      </p:sp>
      <p:sp>
        <p:nvSpPr>
          <p:cNvPr id="343044" name="Rectangle 4"/>
          <p:cNvSpPr>
            <a:spLocks noGrp="1" noChangeArrowheads="1"/>
          </p:cNvSpPr>
          <p:nvPr>
            <p:ph idx="1"/>
          </p:nvPr>
        </p:nvSpPr>
        <p:spPr>
          <a:xfrm>
            <a:off x="533400" y="946116"/>
            <a:ext cx="8229600" cy="3959259"/>
          </a:xfrm>
          <a:noFill/>
          <a:ln/>
        </p:spPr>
        <p:txBody>
          <a:bodyPr/>
          <a:lstStyle/>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对于有 </a:t>
            </a:r>
            <a:r>
              <a:rPr lang="en-US" altLang="zh-CN" sz="3000" b="1" i="1" dirty="0">
                <a:latin typeface="Times New Roman" pitchFamily="18" charset="0"/>
                <a:ea typeface="仿宋_GB2312" pitchFamily="49" charset="-122"/>
              </a:rPr>
              <a:t>n </a:t>
            </a:r>
            <a:r>
              <a:rPr lang="zh-CN" altLang="en-US" sz="3000" b="1" dirty="0" smtClean="0">
                <a:latin typeface="Times New Roman" pitchFamily="18" charset="0"/>
                <a:ea typeface="仿宋_GB2312" pitchFamily="49" charset="-122"/>
              </a:rPr>
              <a:t>个关键字的</a:t>
            </a:r>
            <a:r>
              <a:rPr lang="zh-CN" altLang="en-US" sz="3000" b="1" dirty="0">
                <a:latin typeface="Times New Roman" pitchFamily="18" charset="0"/>
                <a:ea typeface="仿宋_GB2312" pitchFamily="49" charset="-122"/>
              </a:rPr>
              <a:t>集合，</a:t>
            </a:r>
            <a:r>
              <a:rPr lang="zh-CN" altLang="en-US" sz="3000" b="1" dirty="0" smtClean="0">
                <a:latin typeface="Times New Roman" pitchFamily="18" charset="0"/>
                <a:ea typeface="仿宋_GB2312" pitchFamily="49" charset="-122"/>
              </a:rPr>
              <a:t>其关键字有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种不同排列，可构成不同二叉搜索树有</a:t>
            </a:r>
          </a:p>
          <a:p>
            <a:pPr>
              <a:lnSpc>
                <a:spcPct val="105000"/>
              </a:lnSpc>
              <a:spcBef>
                <a:spcPct val="15000"/>
              </a:spcBef>
              <a:buClr>
                <a:srgbClr val="800080"/>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棵</a:t>
            </a:r>
            <a:r>
              <a:rPr lang="en-US" altLang="zh-CN" sz="3000" b="1" dirty="0">
                <a:latin typeface="Times New Roman" pitchFamily="18" charset="0"/>
                <a:ea typeface="仿宋_GB2312" pitchFamily="49" charset="-122"/>
              </a:rPr>
              <a:t>)</a:t>
            </a:r>
          </a:p>
        </p:txBody>
      </p:sp>
      <p:sp>
        <p:nvSpPr>
          <p:cNvPr id="32" name="灯片编号占位符 4"/>
          <p:cNvSpPr>
            <a:spLocks noGrp="1"/>
          </p:cNvSpPr>
          <p:nvPr>
            <p:ph type="sldNum" sz="quarter" idx="12"/>
          </p:nvPr>
        </p:nvSpPr>
        <p:spPr/>
        <p:txBody>
          <a:bodyPr/>
          <a:lstStyle/>
          <a:p>
            <a:fld id="{42309241-B30D-4956-BC69-D5B073D8AFAB}" type="slidenum">
              <a:rPr lang="en-US" altLang="zh-CN"/>
              <a:pPr/>
              <a:t>33</a:t>
            </a:fld>
            <a:endParaRPr lang="en-US" altLang="zh-CN"/>
          </a:p>
        </p:txBody>
      </p:sp>
      <p:sp>
        <p:nvSpPr>
          <p:cNvPr id="343043" name="Rectangle 3"/>
          <p:cNvSpPr>
            <a:spLocks noChangeArrowheads="1"/>
          </p:cNvSpPr>
          <p:nvPr/>
        </p:nvSpPr>
        <p:spPr bwMode="auto">
          <a:xfrm>
            <a:off x="2303463" y="33291"/>
            <a:ext cx="4800600" cy="898525"/>
          </a:xfrm>
          <a:prstGeom prst="rect">
            <a:avLst/>
          </a:prstGeom>
          <a:noFill/>
          <a:ln w="9525">
            <a:noFill/>
            <a:miter lim="800000"/>
            <a:headEnd/>
            <a:tailEnd/>
          </a:ln>
          <a:effectLst/>
        </p:spPr>
        <p:txBody>
          <a:bodyPr anchor="ctr"/>
          <a:lstStyle/>
          <a:p>
            <a:pPr algn="just"/>
            <a:r>
              <a:rPr lang="zh-CN" altLang="en-US" sz="4000" b="1" dirty="0">
                <a:ea typeface="华文新魏" pitchFamily="2" charset="-122"/>
              </a:rPr>
              <a:t>二叉搜索树性能分析</a:t>
            </a:r>
            <a:endParaRPr lang="zh-CN" altLang="en-US" sz="4000" dirty="0">
              <a:ea typeface="华文新魏" pitchFamily="2" charset="-122"/>
            </a:endParaRPr>
          </a:p>
        </p:txBody>
      </p:sp>
      <p:graphicFrame>
        <p:nvGraphicFramePr>
          <p:cNvPr id="343045" name="Object 5"/>
          <p:cNvGraphicFramePr>
            <a:graphicFrameLocks noChangeAspect="1"/>
          </p:cNvGraphicFramePr>
          <p:nvPr/>
        </p:nvGraphicFramePr>
        <p:xfrm>
          <a:off x="3317875" y="1895475"/>
          <a:ext cx="1387475" cy="838200"/>
        </p:xfrm>
        <a:graphic>
          <a:graphicData uri="http://schemas.openxmlformats.org/presentationml/2006/ole">
            <mc:AlternateContent xmlns:mc="http://schemas.openxmlformats.org/markup-compatibility/2006">
              <mc:Choice xmlns:v="urn:schemas-microsoft-com:vml" Requires="v">
                <p:oleObj spid="_x0000_s343066" name="Equation" r:id="rId3" imgW="634572" imgH="393302" progId="Equation.DSMT4">
                  <p:embed/>
                </p:oleObj>
              </mc:Choice>
              <mc:Fallback>
                <p:oleObj name="Equation" r:id="rId3" imgW="634572" imgH="393302"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5" y="1895475"/>
                        <a:ext cx="1387475" cy="838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43046" name="Rectangle 6"/>
          <p:cNvSpPr>
            <a:spLocks noChangeArrowheads="1"/>
          </p:cNvSpPr>
          <p:nvPr/>
        </p:nvSpPr>
        <p:spPr bwMode="auto">
          <a:xfrm>
            <a:off x="609600" y="3154363"/>
            <a:ext cx="8229600" cy="1066800"/>
          </a:xfrm>
          <a:prstGeom prst="rect">
            <a:avLst/>
          </a:prstGeom>
          <a:noFill/>
          <a:ln w="9525">
            <a:noFill/>
            <a:miter lim="800000"/>
            <a:headEnd/>
            <a:tailEnd/>
          </a:ln>
          <a:effectLst/>
        </p:spPr>
        <p:txBody>
          <a:bodyPr>
            <a:spAutoFit/>
          </a:bodyPr>
          <a:lstStyle/>
          <a:p>
            <a:pPr algn="l"/>
            <a:r>
              <a:rPr kumimoji="1" lang="en-US" altLang="zh-CN" sz="3200" b="1" dirty="0">
                <a:effectLst>
                  <a:outerShdw blurRad="38100" dist="38100" dir="2700000" algn="tl">
                    <a:srgbClr val="C0C0C0"/>
                  </a:outerShdw>
                </a:effectLst>
                <a:latin typeface="Times New Roman" pitchFamily="18" charset="0"/>
                <a:ea typeface="楷体_GB2312" pitchFamily="49" charset="-122"/>
              </a:rPr>
              <a:t>                               </a:t>
            </a:r>
            <a:r>
              <a:rPr kumimoji="1" lang="en-US" altLang="zh-CN" sz="3200" b="1" dirty="0">
                <a:latin typeface="Times New Roman" pitchFamily="18" charset="0"/>
                <a:ea typeface="楷体_GB2312" pitchFamily="49" charset="-122"/>
              </a:rPr>
              <a:t>{2, 1, 3} </a:t>
            </a:r>
          </a:p>
          <a:p>
            <a:pPr algn="l"/>
            <a:r>
              <a:rPr kumimoji="1" lang="en-US" altLang="zh-CN" sz="3200" b="1" dirty="0">
                <a:latin typeface="Times New Roman" pitchFamily="18" charset="0"/>
                <a:ea typeface="楷体_GB2312" pitchFamily="49" charset="-122"/>
              </a:rPr>
              <a:t>{1, 2, 3}  {1, 3, 2}   {2, 3, 1}   {3, 1, 2}   {3, 2, 1}</a:t>
            </a:r>
            <a:r>
              <a:rPr kumimoji="1" lang="en-US" altLang="zh-CN" sz="3200" b="1" dirty="0">
                <a:effectLst>
                  <a:outerShdw blurRad="38100" dist="38100" dir="2700000" algn="tl">
                    <a:srgbClr val="C0C0C0"/>
                  </a:outerShdw>
                </a:effectLst>
                <a:latin typeface="Times New Roman" pitchFamily="18" charset="0"/>
                <a:ea typeface="楷体_GB2312" pitchFamily="49" charset="-122"/>
              </a:rPr>
              <a:t>   </a:t>
            </a:r>
            <a:endParaRPr kumimoji="1" lang="en-US" altLang="zh-CN" sz="2400" dirty="0">
              <a:latin typeface="Times New Roman" pitchFamily="18" charset="0"/>
            </a:endParaRPr>
          </a:p>
        </p:txBody>
      </p:sp>
      <p:grpSp>
        <p:nvGrpSpPr>
          <p:cNvPr id="343047" name="Group 7"/>
          <p:cNvGrpSpPr>
            <a:grpSpLocks/>
          </p:cNvGrpSpPr>
          <p:nvPr/>
        </p:nvGrpSpPr>
        <p:grpSpPr bwMode="auto">
          <a:xfrm>
            <a:off x="990600" y="4343400"/>
            <a:ext cx="7315200" cy="1831975"/>
            <a:chOff x="624" y="2736"/>
            <a:chExt cx="4608" cy="1154"/>
          </a:xfrm>
        </p:grpSpPr>
        <p:sp>
          <p:nvSpPr>
            <p:cNvPr id="343048" name="Line 8"/>
            <p:cNvSpPr>
              <a:spLocks noChangeShapeType="1"/>
            </p:cNvSpPr>
            <p:nvPr/>
          </p:nvSpPr>
          <p:spPr bwMode="auto">
            <a:xfrm flipH="1">
              <a:off x="4512" y="2978"/>
              <a:ext cx="480" cy="672"/>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49" name="Line 9"/>
            <p:cNvSpPr>
              <a:spLocks noChangeShapeType="1"/>
            </p:cNvSpPr>
            <p:nvPr/>
          </p:nvSpPr>
          <p:spPr bwMode="auto">
            <a:xfrm>
              <a:off x="3696" y="3408"/>
              <a:ext cx="240"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0" name="Line 10"/>
            <p:cNvSpPr>
              <a:spLocks noChangeShapeType="1"/>
            </p:cNvSpPr>
            <p:nvPr/>
          </p:nvSpPr>
          <p:spPr bwMode="auto">
            <a:xfrm flipH="1">
              <a:off x="3696" y="2976"/>
              <a:ext cx="192"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1" name="Line 11"/>
            <p:cNvSpPr>
              <a:spLocks noChangeShapeType="1"/>
            </p:cNvSpPr>
            <p:nvPr/>
          </p:nvSpPr>
          <p:spPr bwMode="auto">
            <a:xfrm>
              <a:off x="2880" y="2978"/>
              <a:ext cx="240"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2" name="Line 12"/>
            <p:cNvSpPr>
              <a:spLocks noChangeShapeType="1"/>
            </p:cNvSpPr>
            <p:nvPr/>
          </p:nvSpPr>
          <p:spPr bwMode="auto">
            <a:xfrm flipH="1">
              <a:off x="2448" y="2978"/>
              <a:ext cx="240"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3" name="Line 13"/>
            <p:cNvSpPr>
              <a:spLocks noChangeShapeType="1"/>
            </p:cNvSpPr>
            <p:nvPr/>
          </p:nvSpPr>
          <p:spPr bwMode="auto">
            <a:xfrm flipV="1">
              <a:off x="1680" y="3410"/>
              <a:ext cx="144"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4" name="Line 14"/>
            <p:cNvSpPr>
              <a:spLocks noChangeShapeType="1"/>
            </p:cNvSpPr>
            <p:nvPr/>
          </p:nvSpPr>
          <p:spPr bwMode="auto">
            <a:xfrm>
              <a:off x="1680" y="2978"/>
              <a:ext cx="144" cy="24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5" name="Line 15"/>
            <p:cNvSpPr>
              <a:spLocks noChangeShapeType="1"/>
            </p:cNvSpPr>
            <p:nvPr/>
          </p:nvSpPr>
          <p:spPr bwMode="auto">
            <a:xfrm>
              <a:off x="816" y="3026"/>
              <a:ext cx="288" cy="624"/>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3056" name="Oval 16"/>
            <p:cNvSpPr>
              <a:spLocks noChangeArrowheads="1"/>
            </p:cNvSpPr>
            <p:nvPr/>
          </p:nvSpPr>
          <p:spPr bwMode="auto">
            <a:xfrm>
              <a:off x="624"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dirty="0">
                  <a:solidFill>
                    <a:schemeClr val="bg1"/>
                  </a:solidFill>
                  <a:latin typeface="Times New Roman" pitchFamily="18" charset="0"/>
                </a:rPr>
                <a:t>1</a:t>
              </a:r>
              <a:endParaRPr lang="en-US" altLang="zh-CN" sz="2400" b="1" dirty="0">
                <a:solidFill>
                  <a:schemeClr val="bg1"/>
                </a:solidFill>
                <a:latin typeface="Times New Roman" pitchFamily="18" charset="0"/>
              </a:endParaRPr>
            </a:p>
          </p:txBody>
        </p:sp>
        <p:sp>
          <p:nvSpPr>
            <p:cNvPr id="343057" name="Oval 17"/>
            <p:cNvSpPr>
              <a:spLocks noChangeArrowheads="1"/>
            </p:cNvSpPr>
            <p:nvPr/>
          </p:nvSpPr>
          <p:spPr bwMode="auto">
            <a:xfrm>
              <a:off x="816" y="3181"/>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dirty="0">
                  <a:solidFill>
                    <a:schemeClr val="bg1"/>
                  </a:solidFill>
                  <a:latin typeface="Times New Roman" pitchFamily="18" charset="0"/>
                </a:rPr>
                <a:t>2</a:t>
              </a:r>
              <a:endParaRPr lang="en-US" altLang="zh-CN" sz="2400" b="1" dirty="0">
                <a:solidFill>
                  <a:schemeClr val="bg1"/>
                </a:solidFill>
                <a:latin typeface="Times New Roman" pitchFamily="18" charset="0"/>
              </a:endParaRPr>
            </a:p>
          </p:txBody>
        </p:sp>
        <p:sp>
          <p:nvSpPr>
            <p:cNvPr id="343058" name="Oval 18"/>
            <p:cNvSpPr>
              <a:spLocks noChangeArrowheads="1"/>
            </p:cNvSpPr>
            <p:nvPr/>
          </p:nvSpPr>
          <p:spPr bwMode="auto">
            <a:xfrm>
              <a:off x="1008" y="3602"/>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59" name="Oval 19"/>
            <p:cNvSpPr>
              <a:spLocks noChangeArrowheads="1"/>
            </p:cNvSpPr>
            <p:nvPr/>
          </p:nvSpPr>
          <p:spPr bwMode="auto">
            <a:xfrm>
              <a:off x="1488"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0" name="Oval 20"/>
            <p:cNvSpPr>
              <a:spLocks noChangeArrowheads="1"/>
            </p:cNvSpPr>
            <p:nvPr/>
          </p:nvSpPr>
          <p:spPr bwMode="auto">
            <a:xfrm>
              <a:off x="2256"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1" name="Oval 21"/>
            <p:cNvSpPr>
              <a:spLocks noChangeArrowheads="1"/>
            </p:cNvSpPr>
            <p:nvPr/>
          </p:nvSpPr>
          <p:spPr bwMode="auto">
            <a:xfrm>
              <a:off x="3504" y="316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2" name="Oval 22"/>
            <p:cNvSpPr>
              <a:spLocks noChangeArrowheads="1"/>
            </p:cNvSpPr>
            <p:nvPr/>
          </p:nvSpPr>
          <p:spPr bwMode="auto">
            <a:xfrm>
              <a:off x="4320" y="3602"/>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1</a:t>
              </a:r>
              <a:endParaRPr lang="en-US" altLang="zh-CN" sz="2400" b="1">
                <a:solidFill>
                  <a:schemeClr val="bg1"/>
                </a:solidFill>
                <a:latin typeface="Times New Roman" pitchFamily="18" charset="0"/>
              </a:endParaRPr>
            </a:p>
          </p:txBody>
        </p:sp>
        <p:sp>
          <p:nvSpPr>
            <p:cNvPr id="343063" name="Oval 23"/>
            <p:cNvSpPr>
              <a:spLocks noChangeArrowheads="1"/>
            </p:cNvSpPr>
            <p:nvPr/>
          </p:nvSpPr>
          <p:spPr bwMode="auto">
            <a:xfrm>
              <a:off x="1776"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64" name="Oval 24"/>
            <p:cNvSpPr>
              <a:spLocks noChangeArrowheads="1"/>
            </p:cNvSpPr>
            <p:nvPr/>
          </p:nvSpPr>
          <p:spPr bwMode="auto">
            <a:xfrm>
              <a:off x="1488" y="3602"/>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65" name="Oval 25"/>
            <p:cNvSpPr>
              <a:spLocks noChangeArrowheads="1"/>
            </p:cNvSpPr>
            <p:nvPr/>
          </p:nvSpPr>
          <p:spPr bwMode="auto">
            <a:xfrm>
              <a:off x="3840" y="360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66" name="Oval 26"/>
            <p:cNvSpPr>
              <a:spLocks noChangeArrowheads="1"/>
            </p:cNvSpPr>
            <p:nvPr/>
          </p:nvSpPr>
          <p:spPr bwMode="auto">
            <a:xfrm>
              <a:off x="2640"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67" name="Oval 27"/>
            <p:cNvSpPr>
              <a:spLocks noChangeArrowheads="1"/>
            </p:cNvSpPr>
            <p:nvPr/>
          </p:nvSpPr>
          <p:spPr bwMode="auto">
            <a:xfrm>
              <a:off x="3024"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68" name="Oval 28"/>
            <p:cNvSpPr>
              <a:spLocks noChangeArrowheads="1"/>
            </p:cNvSpPr>
            <p:nvPr/>
          </p:nvSpPr>
          <p:spPr bwMode="auto">
            <a:xfrm>
              <a:off x="3840" y="2736"/>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sp>
          <p:nvSpPr>
            <p:cNvPr id="343069" name="Oval 29"/>
            <p:cNvSpPr>
              <a:spLocks noChangeArrowheads="1"/>
            </p:cNvSpPr>
            <p:nvPr/>
          </p:nvSpPr>
          <p:spPr bwMode="auto">
            <a:xfrm>
              <a:off x="4608" y="3170"/>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2</a:t>
              </a:r>
              <a:endParaRPr lang="en-US" altLang="zh-CN" sz="2400" b="1">
                <a:solidFill>
                  <a:schemeClr val="bg1"/>
                </a:solidFill>
                <a:latin typeface="Times New Roman" pitchFamily="18" charset="0"/>
              </a:endParaRPr>
            </a:p>
          </p:txBody>
        </p:sp>
        <p:sp>
          <p:nvSpPr>
            <p:cNvPr id="343070" name="Oval 30"/>
            <p:cNvSpPr>
              <a:spLocks noChangeArrowheads="1"/>
            </p:cNvSpPr>
            <p:nvPr/>
          </p:nvSpPr>
          <p:spPr bwMode="auto">
            <a:xfrm>
              <a:off x="4944" y="2738"/>
              <a:ext cx="288" cy="288"/>
            </a:xfrm>
            <a:prstGeom prst="ellipse">
              <a:avLst/>
            </a:prstGeom>
            <a:solidFill>
              <a:srgbClr val="99FF99"/>
            </a:solidFill>
            <a:ln w="38100">
              <a:solidFill>
                <a:schemeClr val="tx1"/>
              </a:solidFill>
              <a:round/>
              <a:headEnd/>
              <a:tailEnd/>
            </a:ln>
            <a:effectLst/>
          </p:spPr>
          <p:txBody>
            <a:bodyPr wrap="none" anchor="ctr"/>
            <a:lstStyle/>
            <a:p>
              <a:r>
                <a:rPr lang="en-US" altLang="zh-CN" sz="2800" b="1">
                  <a:solidFill>
                    <a:schemeClr val="bg1"/>
                  </a:solidFill>
                  <a:latin typeface="Times New Roman" pitchFamily="18" charset="0"/>
                </a:rPr>
                <a:t>3</a:t>
              </a:r>
              <a:endParaRPr lang="en-US" altLang="zh-CN" sz="2400" b="1">
                <a:solidFill>
                  <a:schemeClr val="bg1"/>
                </a:solidFill>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15"/>
          <p:cNvSpPr>
            <a:spLocks noChangeShapeType="1"/>
          </p:cNvSpPr>
          <p:nvPr/>
        </p:nvSpPr>
        <p:spPr bwMode="auto">
          <a:xfrm>
            <a:off x="2868585" y="3382959"/>
            <a:ext cx="401643" cy="766773"/>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3" name="Line 15"/>
          <p:cNvSpPr>
            <a:spLocks noChangeShapeType="1"/>
          </p:cNvSpPr>
          <p:nvPr/>
        </p:nvSpPr>
        <p:spPr bwMode="auto">
          <a:xfrm>
            <a:off x="3598845" y="2689213"/>
            <a:ext cx="693747" cy="1460520"/>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4" name="Line 15"/>
          <p:cNvSpPr>
            <a:spLocks noChangeShapeType="1"/>
          </p:cNvSpPr>
          <p:nvPr/>
        </p:nvSpPr>
        <p:spPr bwMode="auto">
          <a:xfrm flipH="1">
            <a:off x="2357404" y="2725725"/>
            <a:ext cx="1241442" cy="1387494"/>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344091" name="Rectangle 27"/>
          <p:cNvSpPr>
            <a:spLocks noGrp="1" noChangeArrowheads="1"/>
          </p:cNvSpPr>
          <p:nvPr>
            <p:ph idx="1"/>
          </p:nvPr>
        </p:nvSpPr>
        <p:spPr>
          <a:xfrm>
            <a:off x="503238" y="471447"/>
            <a:ext cx="8229600" cy="5614987"/>
          </a:xfrm>
        </p:spPr>
        <p:txBody>
          <a:bodyPr/>
          <a:lstStyle/>
          <a:p>
            <a:pPr>
              <a:lnSpc>
                <a:spcPct val="105000"/>
              </a:lnSpc>
              <a:spcBef>
                <a:spcPct val="15000"/>
              </a:spcBef>
              <a:buClr>
                <a:schemeClr val="tx1"/>
              </a:buClr>
              <a:buSzPct val="50000"/>
            </a:pPr>
            <a:r>
              <a:rPr kumimoji="1" lang="zh-CN" altLang="en-US" sz="3000" b="1" dirty="0">
                <a:latin typeface="Times New Roman" pitchFamily="18" charset="0"/>
                <a:ea typeface="仿宋_GB2312" pitchFamily="49" charset="-122"/>
              </a:rPr>
              <a:t>同样 </a:t>
            </a:r>
            <a:r>
              <a:rPr kumimoji="1" lang="zh-CN" altLang="en-US" sz="3000" b="1" dirty="0" smtClean="0">
                <a:latin typeface="Times New Roman" pitchFamily="18" charset="0"/>
                <a:ea typeface="仿宋_GB2312" pitchFamily="49" charset="-122"/>
              </a:rPr>
              <a:t>数据，</a:t>
            </a:r>
            <a:r>
              <a:rPr kumimoji="1" lang="zh-CN" altLang="en-US" sz="3000" b="1" dirty="0">
                <a:latin typeface="Times New Roman" pitchFamily="18" charset="0"/>
                <a:ea typeface="仿宋_GB2312" pitchFamily="49" charset="-122"/>
              </a:rPr>
              <a:t>输入顺序不同，建立起来的二叉搜索树的形态也不同。这直接影响到二叉搜索树的搜索性能</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4" name="灯片编号占位符 4"/>
          <p:cNvSpPr>
            <a:spLocks noGrp="1"/>
          </p:cNvSpPr>
          <p:nvPr>
            <p:ph type="sldNum" sz="quarter" idx="12"/>
          </p:nvPr>
        </p:nvSpPr>
        <p:spPr/>
        <p:txBody>
          <a:bodyPr/>
          <a:lstStyle/>
          <a:p>
            <a:fld id="{62388385-CD81-4A72-9340-67346B232A57}" type="slidenum">
              <a:rPr lang="en-US" altLang="zh-CN"/>
              <a:pPr/>
              <a:t>34</a:t>
            </a:fld>
            <a:endParaRPr lang="en-US" altLang="zh-CN"/>
          </a:p>
        </p:txBody>
      </p:sp>
      <p:sp>
        <p:nvSpPr>
          <p:cNvPr id="5" name="Line 15"/>
          <p:cNvSpPr>
            <a:spLocks noChangeShapeType="1"/>
          </p:cNvSpPr>
          <p:nvPr/>
        </p:nvSpPr>
        <p:spPr bwMode="auto">
          <a:xfrm>
            <a:off x="6475448" y="2535218"/>
            <a:ext cx="1557363" cy="3303639"/>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6" name="Oval 16"/>
          <p:cNvSpPr>
            <a:spLocks noChangeArrowheads="1"/>
          </p:cNvSpPr>
          <p:nvPr/>
        </p:nvSpPr>
        <p:spPr bwMode="auto">
          <a:xfrm>
            <a:off x="6170649" y="2078019"/>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12</a:t>
            </a:r>
            <a:endParaRPr lang="en-US" altLang="zh-CN" sz="2400" b="1" dirty="0">
              <a:solidFill>
                <a:schemeClr val="bg1"/>
              </a:solidFill>
              <a:latin typeface="Times New Roman" pitchFamily="18" charset="0"/>
            </a:endParaRPr>
          </a:p>
        </p:txBody>
      </p:sp>
      <p:sp>
        <p:nvSpPr>
          <p:cNvPr id="7" name="Oval 17"/>
          <p:cNvSpPr>
            <a:spLocks noChangeArrowheads="1"/>
          </p:cNvSpPr>
          <p:nvPr/>
        </p:nvSpPr>
        <p:spPr bwMode="auto">
          <a:xfrm>
            <a:off x="6475449" y="2781282"/>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24</a:t>
            </a:r>
            <a:endParaRPr lang="en-US" altLang="zh-CN" sz="2400" b="1" dirty="0">
              <a:solidFill>
                <a:schemeClr val="bg1"/>
              </a:solidFill>
              <a:latin typeface="Times New Roman" pitchFamily="18" charset="0"/>
            </a:endParaRPr>
          </a:p>
        </p:txBody>
      </p:sp>
      <p:sp>
        <p:nvSpPr>
          <p:cNvPr id="8" name="Oval 18"/>
          <p:cNvSpPr>
            <a:spLocks noChangeArrowheads="1"/>
          </p:cNvSpPr>
          <p:nvPr/>
        </p:nvSpPr>
        <p:spPr bwMode="auto">
          <a:xfrm>
            <a:off x="6780249" y="3449619"/>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37</a:t>
            </a:r>
            <a:endParaRPr lang="en-US" altLang="zh-CN" sz="2400" b="1" dirty="0">
              <a:solidFill>
                <a:schemeClr val="bg1"/>
              </a:solidFill>
              <a:latin typeface="Times New Roman" pitchFamily="18" charset="0"/>
            </a:endParaRPr>
          </a:p>
        </p:txBody>
      </p:sp>
      <p:sp>
        <p:nvSpPr>
          <p:cNvPr id="10" name="Oval 16"/>
          <p:cNvSpPr>
            <a:spLocks noChangeArrowheads="1"/>
          </p:cNvSpPr>
          <p:nvPr/>
        </p:nvSpPr>
        <p:spPr bwMode="auto">
          <a:xfrm>
            <a:off x="7119987" y="4122747"/>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45</a:t>
            </a:r>
            <a:endParaRPr lang="en-US" altLang="zh-CN" sz="2400" b="1" dirty="0">
              <a:solidFill>
                <a:schemeClr val="bg1"/>
              </a:solidFill>
              <a:latin typeface="Times New Roman" pitchFamily="18" charset="0"/>
            </a:endParaRPr>
          </a:p>
        </p:txBody>
      </p:sp>
      <p:sp>
        <p:nvSpPr>
          <p:cNvPr id="11" name="Oval 17"/>
          <p:cNvSpPr>
            <a:spLocks noChangeArrowheads="1"/>
          </p:cNvSpPr>
          <p:nvPr/>
        </p:nvSpPr>
        <p:spPr bwMode="auto">
          <a:xfrm>
            <a:off x="7424787" y="4826010"/>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400" b="1" dirty="0" smtClean="0">
                <a:solidFill>
                  <a:schemeClr val="bg1"/>
                </a:solidFill>
                <a:latin typeface="Times New Roman" pitchFamily="18" charset="0"/>
              </a:rPr>
              <a:t>53</a:t>
            </a:r>
            <a:endParaRPr lang="en-US" altLang="zh-CN" sz="2400" b="1" dirty="0">
              <a:solidFill>
                <a:schemeClr val="bg1"/>
              </a:solidFill>
              <a:latin typeface="Times New Roman" pitchFamily="18" charset="0"/>
            </a:endParaRPr>
          </a:p>
        </p:txBody>
      </p:sp>
      <p:sp>
        <p:nvSpPr>
          <p:cNvPr id="12" name="Oval 18"/>
          <p:cNvSpPr>
            <a:spLocks noChangeArrowheads="1"/>
          </p:cNvSpPr>
          <p:nvPr/>
        </p:nvSpPr>
        <p:spPr bwMode="auto">
          <a:xfrm>
            <a:off x="7729587" y="5494347"/>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93</a:t>
            </a:r>
            <a:endParaRPr lang="en-US" altLang="zh-CN" sz="2400" b="1" dirty="0">
              <a:solidFill>
                <a:schemeClr val="bg1"/>
              </a:solidFill>
              <a:latin typeface="Times New Roman" pitchFamily="18" charset="0"/>
            </a:endParaRPr>
          </a:p>
        </p:txBody>
      </p:sp>
      <p:sp>
        <p:nvSpPr>
          <p:cNvPr id="17" name="Oval 16"/>
          <p:cNvSpPr>
            <a:spLocks noChangeArrowheads="1"/>
          </p:cNvSpPr>
          <p:nvPr/>
        </p:nvSpPr>
        <p:spPr bwMode="auto">
          <a:xfrm>
            <a:off x="3379767" y="2470134"/>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45</a:t>
            </a:r>
            <a:endParaRPr lang="en-US" altLang="zh-CN" sz="2400" b="1" dirty="0">
              <a:solidFill>
                <a:schemeClr val="bg1"/>
              </a:solidFill>
              <a:latin typeface="Times New Roman" pitchFamily="18" charset="0"/>
            </a:endParaRPr>
          </a:p>
        </p:txBody>
      </p:sp>
      <p:sp>
        <p:nvSpPr>
          <p:cNvPr id="18" name="Oval 17"/>
          <p:cNvSpPr>
            <a:spLocks noChangeArrowheads="1"/>
          </p:cNvSpPr>
          <p:nvPr/>
        </p:nvSpPr>
        <p:spPr bwMode="auto">
          <a:xfrm>
            <a:off x="3744897" y="3209910"/>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400" b="1" dirty="0" smtClean="0">
                <a:solidFill>
                  <a:schemeClr val="bg1"/>
                </a:solidFill>
                <a:latin typeface="Times New Roman" pitchFamily="18" charset="0"/>
              </a:rPr>
              <a:t>53</a:t>
            </a:r>
            <a:endParaRPr lang="en-US" altLang="zh-CN" sz="2400" b="1" dirty="0">
              <a:solidFill>
                <a:schemeClr val="bg1"/>
              </a:solidFill>
              <a:latin typeface="Times New Roman" pitchFamily="18" charset="0"/>
            </a:endParaRPr>
          </a:p>
        </p:txBody>
      </p:sp>
      <p:sp>
        <p:nvSpPr>
          <p:cNvPr id="19" name="Oval 18"/>
          <p:cNvSpPr>
            <a:spLocks noChangeArrowheads="1"/>
          </p:cNvSpPr>
          <p:nvPr/>
        </p:nvSpPr>
        <p:spPr bwMode="auto">
          <a:xfrm>
            <a:off x="4049697" y="3878247"/>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93</a:t>
            </a:r>
            <a:endParaRPr lang="en-US" altLang="zh-CN" sz="2400" b="1" dirty="0">
              <a:solidFill>
                <a:schemeClr val="bg1"/>
              </a:solidFill>
              <a:latin typeface="Times New Roman" pitchFamily="18" charset="0"/>
            </a:endParaRPr>
          </a:p>
        </p:txBody>
      </p:sp>
      <p:sp>
        <p:nvSpPr>
          <p:cNvPr id="20" name="Oval 16"/>
          <p:cNvSpPr>
            <a:spLocks noChangeArrowheads="1"/>
          </p:cNvSpPr>
          <p:nvPr/>
        </p:nvSpPr>
        <p:spPr bwMode="auto">
          <a:xfrm>
            <a:off x="2198655" y="3884625"/>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12</a:t>
            </a:r>
            <a:endParaRPr lang="en-US" altLang="zh-CN" sz="2400" b="1" dirty="0">
              <a:solidFill>
                <a:schemeClr val="bg1"/>
              </a:solidFill>
              <a:latin typeface="Times New Roman" pitchFamily="18" charset="0"/>
            </a:endParaRPr>
          </a:p>
        </p:txBody>
      </p:sp>
      <p:sp>
        <p:nvSpPr>
          <p:cNvPr id="21" name="Oval 17"/>
          <p:cNvSpPr>
            <a:spLocks noChangeArrowheads="1"/>
          </p:cNvSpPr>
          <p:nvPr/>
        </p:nvSpPr>
        <p:spPr bwMode="auto">
          <a:xfrm>
            <a:off x="2649507" y="3200394"/>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24</a:t>
            </a:r>
            <a:endParaRPr lang="en-US" altLang="zh-CN" sz="2400" b="1" dirty="0">
              <a:solidFill>
                <a:schemeClr val="bg1"/>
              </a:solidFill>
              <a:latin typeface="Times New Roman" pitchFamily="18" charset="0"/>
            </a:endParaRPr>
          </a:p>
        </p:txBody>
      </p:sp>
      <p:sp>
        <p:nvSpPr>
          <p:cNvPr id="22" name="Oval 18"/>
          <p:cNvSpPr>
            <a:spLocks noChangeArrowheads="1"/>
          </p:cNvSpPr>
          <p:nvPr/>
        </p:nvSpPr>
        <p:spPr bwMode="auto">
          <a:xfrm>
            <a:off x="3074967" y="3884625"/>
            <a:ext cx="457200" cy="457200"/>
          </a:xfrm>
          <a:prstGeom prst="ellipse">
            <a:avLst/>
          </a:prstGeom>
          <a:solidFill>
            <a:srgbClr val="99FF99"/>
          </a:solidFill>
          <a:ln w="38100">
            <a:solidFill>
              <a:schemeClr val="tx1"/>
            </a:solidFill>
            <a:round/>
            <a:headEnd/>
            <a:tailEnd/>
          </a:ln>
          <a:effectLst/>
        </p:spPr>
        <p:txBody>
          <a:bodyPr wrap="none" anchor="ctr"/>
          <a:lstStyle/>
          <a:p>
            <a:r>
              <a:rPr lang="en-US" altLang="zh-CN" sz="2800" b="1" dirty="0" smtClean="0">
                <a:solidFill>
                  <a:schemeClr val="bg1"/>
                </a:solidFill>
                <a:latin typeface="Times New Roman" pitchFamily="18" charset="0"/>
              </a:rPr>
              <a:t>37</a:t>
            </a:r>
            <a:endParaRPr lang="en-US" altLang="zh-CN" sz="2400" b="1" dirty="0">
              <a:solidFill>
                <a:schemeClr val="bg1"/>
              </a:solidFill>
              <a:latin typeface="Times New Roman" pitchFamily="18" charset="0"/>
            </a:endParaRPr>
          </a:p>
        </p:txBody>
      </p:sp>
      <p:sp>
        <p:nvSpPr>
          <p:cNvPr id="28" name="TextBox 27"/>
          <p:cNvSpPr txBox="1"/>
          <p:nvPr/>
        </p:nvSpPr>
        <p:spPr>
          <a:xfrm>
            <a:off x="373005" y="4524789"/>
            <a:ext cx="6134184" cy="1569660"/>
          </a:xfrm>
          <a:prstGeom prst="rect">
            <a:avLst/>
          </a:prstGeom>
          <a:noFill/>
        </p:spPr>
        <p:txBody>
          <a:bodyPr wrap="square" rtlCol="0">
            <a:spAutoFit/>
          </a:bodyPr>
          <a:lstStyle/>
          <a:p>
            <a:pPr algn="l"/>
            <a:r>
              <a:rPr lang="en-US" altLang="zh-CN" sz="3200" dirty="0" smtClean="0"/>
              <a:t>ASL</a:t>
            </a:r>
            <a:r>
              <a:rPr lang="en-US" altLang="zh-CN" sz="3200" baseline="-25000" dirty="0" smtClean="0"/>
              <a:t>(a) </a:t>
            </a:r>
            <a:r>
              <a:rPr lang="en-US" altLang="zh-CN" sz="3200" dirty="0" smtClean="0"/>
              <a:t>= (1+2+2+3+3+3)/6 = 14/6 ASL</a:t>
            </a:r>
            <a:r>
              <a:rPr lang="en-US" altLang="zh-CN" sz="3200" baseline="-25000" dirty="0" smtClean="0"/>
              <a:t>(b) </a:t>
            </a:r>
            <a:r>
              <a:rPr lang="en-US" altLang="zh-CN" sz="3200" dirty="0" smtClean="0"/>
              <a:t>= (1+2+3+4+5+6)/6 = 21/6</a:t>
            </a:r>
          </a:p>
          <a:p>
            <a:pPr algn="l"/>
            <a:r>
              <a:rPr lang="en-US" altLang="zh-CN" sz="3200" dirty="0" smtClean="0"/>
              <a:t>          = (h+1)/2</a:t>
            </a:r>
            <a:endParaRPr lang="zh-CN" altLang="en-US" sz="3200" dirty="0"/>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91" name="Rectangle 27"/>
          <p:cNvSpPr>
            <a:spLocks noGrp="1" noChangeArrowheads="1"/>
          </p:cNvSpPr>
          <p:nvPr>
            <p:ph idx="1"/>
          </p:nvPr>
        </p:nvSpPr>
        <p:spPr>
          <a:xfrm>
            <a:off x="503238" y="471447"/>
            <a:ext cx="8229600" cy="5614987"/>
          </a:xfrm>
        </p:spPr>
        <p:txBody>
          <a:bodyPr/>
          <a:lstStyle/>
          <a:p>
            <a:pPr>
              <a:lnSpc>
                <a:spcPct val="105000"/>
              </a:lnSpc>
              <a:spcBef>
                <a:spcPct val="15000"/>
              </a:spcBef>
              <a:buClr>
                <a:schemeClr val="tx1"/>
              </a:buClr>
              <a:buSzPct val="50000"/>
            </a:pPr>
            <a:r>
              <a:rPr kumimoji="1" lang="zh-CN" altLang="en-US" b="1" dirty="0" smtClean="0">
                <a:latin typeface="Times New Roman" pitchFamily="18" charset="0"/>
                <a:ea typeface="仿宋_GB2312" pitchFamily="49" charset="-122"/>
              </a:rPr>
              <a:t>如果二叉排序树的形态较为匀称，最终获得的是一棵与二分查找的判定树相似的二叉排序树，此时它的平均查找长度大约为</a:t>
            </a:r>
            <a:r>
              <a:rPr kumimoji="1" lang="en-US" altLang="zh-CN" b="1" dirty="0" smtClean="0">
                <a:latin typeface="Times New Roman" pitchFamily="18" charset="0"/>
                <a:ea typeface="仿宋_GB2312" pitchFamily="49" charset="-122"/>
              </a:rPr>
              <a:t>log</a:t>
            </a:r>
            <a:r>
              <a:rPr kumimoji="1" lang="en-US" altLang="zh-CN" b="1" baseline="-25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n</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4" name="灯片编号占位符 4"/>
          <p:cNvSpPr>
            <a:spLocks noGrp="1"/>
          </p:cNvSpPr>
          <p:nvPr>
            <p:ph type="sldNum" sz="quarter" idx="12"/>
          </p:nvPr>
        </p:nvSpPr>
        <p:spPr/>
        <p:txBody>
          <a:bodyPr/>
          <a:lstStyle/>
          <a:p>
            <a:fld id="{62388385-CD81-4A72-9340-67346B232A57}" type="slidenum">
              <a:rPr lang="en-US" altLang="zh-CN"/>
              <a:pPr/>
              <a:t>35</a:t>
            </a:fld>
            <a:endParaRPr lang="en-US" altLang="zh-CN"/>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116013" y="33291"/>
            <a:ext cx="6911975" cy="1044575"/>
          </a:xfrm>
        </p:spPr>
        <p:txBody>
          <a:bodyPr/>
          <a:lstStyle/>
          <a:p>
            <a:pPr algn="ctr"/>
            <a:r>
              <a:rPr lang="en-US" altLang="zh-CN" sz="4000" b="1" dirty="0">
                <a:latin typeface="华文新魏" pitchFamily="2" charset="-122"/>
                <a:ea typeface="华文新魏" pitchFamily="2" charset="-122"/>
              </a:rPr>
              <a:t>AVL</a:t>
            </a:r>
            <a:r>
              <a:rPr lang="zh-CN" altLang="en-US" sz="4000" b="1" dirty="0">
                <a:latin typeface="华文新魏" pitchFamily="2" charset="-122"/>
                <a:ea typeface="华文新魏" pitchFamily="2" charset="-122"/>
              </a:rPr>
              <a:t>树  </a:t>
            </a:r>
            <a:r>
              <a:rPr lang="zh-CN" altLang="en-US" sz="3600" b="1" dirty="0">
                <a:latin typeface="华文新魏" pitchFamily="2" charset="-122"/>
                <a:ea typeface="华文新魏" pitchFamily="2" charset="-122"/>
              </a:rPr>
              <a:t>高度平衡的二叉搜索树</a:t>
            </a:r>
          </a:p>
        </p:txBody>
      </p:sp>
      <p:sp>
        <p:nvSpPr>
          <p:cNvPr id="266264" name="Rectangle 24"/>
          <p:cNvSpPr>
            <a:spLocks noGrp="1" noChangeArrowheads="1"/>
          </p:cNvSpPr>
          <p:nvPr>
            <p:ph idx="1"/>
          </p:nvPr>
        </p:nvSpPr>
        <p:spPr>
          <a:xfrm>
            <a:off x="519113" y="1092169"/>
            <a:ext cx="8229600" cy="2552732"/>
          </a:xfrm>
        </p:spPr>
        <p:txBody>
          <a:bodyPr/>
          <a:lstStyle/>
          <a:p>
            <a:pPr>
              <a:lnSpc>
                <a:spcPct val="110000"/>
              </a:lnSpc>
              <a:buClrTx/>
              <a:buSzPct val="50000"/>
            </a:pPr>
            <a:r>
              <a:rPr kumimoji="1" lang="en-US" altLang="zh-CN" sz="3000" b="1" dirty="0" smtClean="0">
                <a:latin typeface="Times New Roman" pitchFamily="18" charset="0"/>
                <a:ea typeface="仿宋_GB2312" pitchFamily="49" charset="-122"/>
              </a:rPr>
              <a:t>AVL</a:t>
            </a:r>
            <a:r>
              <a:rPr kumimoji="1" lang="zh-CN" altLang="en-US" sz="3000" b="1" baseline="30000" dirty="0" smtClean="0">
                <a:latin typeface="Times New Roman" pitchFamily="18" charset="0"/>
                <a:ea typeface="仿宋_GB2312" pitchFamily="49" charset="-122"/>
              </a:rPr>
              <a:t>*</a:t>
            </a:r>
            <a:r>
              <a:rPr kumimoji="1" lang="en-US" altLang="zh-CN" sz="3000" b="1" dirty="0" smtClean="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树的定义    一棵 </a:t>
            </a:r>
            <a:r>
              <a:rPr kumimoji="1" lang="en-US" altLang="zh-CN" sz="3000" b="1" dirty="0">
                <a:latin typeface="Times New Roman" pitchFamily="18" charset="0"/>
                <a:ea typeface="仿宋_GB2312" pitchFamily="49" charset="-122"/>
              </a:rPr>
              <a:t>AVL </a:t>
            </a:r>
            <a:r>
              <a:rPr kumimoji="1" lang="zh-CN" altLang="en-US" sz="3000" b="1" dirty="0">
                <a:latin typeface="Times New Roman" pitchFamily="18" charset="0"/>
                <a:ea typeface="仿宋_GB2312" pitchFamily="49" charset="-122"/>
              </a:rPr>
              <a:t>树或者是空树，或者是具有下列性质的二叉搜索树：它的左子树和右子树都是 </a:t>
            </a:r>
            <a:r>
              <a:rPr kumimoji="1" lang="en-US" altLang="zh-CN" sz="3000" b="1" dirty="0">
                <a:latin typeface="Times New Roman" pitchFamily="18" charset="0"/>
                <a:ea typeface="仿宋_GB2312" pitchFamily="49" charset="-122"/>
              </a:rPr>
              <a:t>AVL </a:t>
            </a:r>
            <a:r>
              <a:rPr kumimoji="1" lang="zh-CN" altLang="en-US" sz="3000" b="1" dirty="0">
                <a:latin typeface="Times New Roman" pitchFamily="18" charset="0"/>
                <a:ea typeface="仿宋_GB2312" pitchFamily="49" charset="-122"/>
              </a:rPr>
              <a:t>树，且左子树和右子树的高度之差的绝对值不超过</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a:t>
            </a:r>
            <a:r>
              <a:rPr kumimoji="1" lang="zh-CN" altLang="en-US" sz="3000" dirty="0">
                <a:latin typeface="Times New Roman" pitchFamily="18" charset="0"/>
                <a:ea typeface="仿宋_GB2312" pitchFamily="49" charset="-122"/>
              </a:rPr>
              <a:t> </a:t>
            </a:r>
          </a:p>
        </p:txBody>
      </p:sp>
      <p:sp>
        <p:nvSpPr>
          <p:cNvPr id="25" name="灯片编号占位符 4"/>
          <p:cNvSpPr>
            <a:spLocks noGrp="1"/>
          </p:cNvSpPr>
          <p:nvPr>
            <p:ph type="sldNum" sz="quarter" idx="12"/>
          </p:nvPr>
        </p:nvSpPr>
        <p:spPr/>
        <p:txBody>
          <a:bodyPr/>
          <a:lstStyle/>
          <a:p>
            <a:fld id="{24062AE4-87A0-4AEC-A7CA-34B89965F45F}" type="slidenum">
              <a:rPr lang="en-US" altLang="zh-CN"/>
              <a:pPr/>
              <a:t>36</a:t>
            </a:fld>
            <a:endParaRPr lang="en-US" altLang="zh-CN"/>
          </a:p>
        </p:txBody>
      </p:sp>
      <p:grpSp>
        <p:nvGrpSpPr>
          <p:cNvPr id="266265" name="Group 25"/>
          <p:cNvGrpSpPr>
            <a:grpSpLocks/>
          </p:cNvGrpSpPr>
          <p:nvPr/>
        </p:nvGrpSpPr>
        <p:grpSpPr bwMode="auto">
          <a:xfrm>
            <a:off x="1285830" y="3429000"/>
            <a:ext cx="6748463" cy="2390775"/>
            <a:chOff x="768" y="2478"/>
            <a:chExt cx="4251" cy="1506"/>
          </a:xfrm>
        </p:grpSpPr>
        <p:sp>
          <p:nvSpPr>
            <p:cNvPr id="266245" name="Rectangle 5"/>
            <p:cNvSpPr>
              <a:spLocks noChangeArrowheads="1"/>
            </p:cNvSpPr>
            <p:nvPr/>
          </p:nvSpPr>
          <p:spPr bwMode="auto">
            <a:xfrm>
              <a:off x="1440" y="2478"/>
              <a:ext cx="3579" cy="327"/>
            </a:xfrm>
            <a:prstGeom prst="rect">
              <a:avLst/>
            </a:prstGeom>
            <a:noFill/>
            <a:ln w="9525">
              <a:noFill/>
              <a:miter lim="800000"/>
              <a:headEnd/>
              <a:tailEnd/>
            </a:ln>
            <a:effectLst/>
          </p:spPr>
          <p:txBody>
            <a:bodyPr wrap="none">
              <a:spAutoFit/>
            </a:bodyPr>
            <a:lstStyle/>
            <a:p>
              <a:pPr algn="l"/>
              <a:r>
                <a:rPr kumimoji="1" lang="en-US" altLang="zh-CN" sz="1900" dirty="0">
                  <a:effectLst>
                    <a:outerShdw blurRad="38100" dist="38100" dir="2700000" algn="tl">
                      <a:srgbClr val="000000">
                        <a:alpha val="43137"/>
                      </a:srgbClr>
                    </a:outerShdw>
                  </a:effectLst>
                  <a:latin typeface="Times New Roman" pitchFamily="18" charset="0"/>
                </a:rPr>
                <a:t> </a:t>
              </a:r>
              <a:r>
                <a:rPr kumimoji="1" lang="zh-CN" altLang="en-US" sz="2800" b="1" dirty="0">
                  <a:effectLst>
                    <a:outerShdw blurRad="38100" dist="38100" dir="2700000" algn="tl">
                      <a:srgbClr val="000000">
                        <a:alpha val="43137"/>
                      </a:srgbClr>
                    </a:outerShdw>
                  </a:effectLst>
                  <a:latin typeface="Times New Roman" pitchFamily="18" charset="0"/>
                  <a:ea typeface="仿宋_GB2312" pitchFamily="49" charset="-122"/>
                </a:rPr>
                <a:t>高度不平衡                         高度平衡</a:t>
              </a:r>
              <a:endParaRPr kumimoji="1" lang="zh-CN" altLang="en-US" sz="2800" dirty="0">
                <a:effectLst>
                  <a:outerShdw blurRad="38100" dist="38100" dir="2700000" algn="tl">
                    <a:srgbClr val="000000">
                      <a:alpha val="43137"/>
                    </a:srgbClr>
                  </a:outerShdw>
                </a:effectLst>
                <a:latin typeface="Times New Roman" pitchFamily="18" charset="0"/>
              </a:endParaRPr>
            </a:p>
          </p:txBody>
        </p:sp>
        <p:sp>
          <p:nvSpPr>
            <p:cNvPr id="266246" name="Line 6"/>
            <p:cNvSpPr>
              <a:spLocks noChangeShapeType="1"/>
            </p:cNvSpPr>
            <p:nvPr/>
          </p:nvSpPr>
          <p:spPr bwMode="auto">
            <a:xfrm>
              <a:off x="3264" y="3264"/>
              <a:ext cx="192"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47" name="Line 7"/>
            <p:cNvSpPr>
              <a:spLocks noChangeShapeType="1"/>
            </p:cNvSpPr>
            <p:nvPr/>
          </p:nvSpPr>
          <p:spPr bwMode="auto">
            <a:xfrm>
              <a:off x="4128" y="3216"/>
              <a:ext cx="240" cy="336"/>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48" name="Line 8"/>
            <p:cNvSpPr>
              <a:spLocks noChangeShapeType="1"/>
            </p:cNvSpPr>
            <p:nvPr/>
          </p:nvSpPr>
          <p:spPr bwMode="auto">
            <a:xfrm>
              <a:off x="1728" y="3456"/>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49" name="Line 9"/>
            <p:cNvSpPr>
              <a:spLocks noChangeShapeType="1"/>
            </p:cNvSpPr>
            <p:nvPr/>
          </p:nvSpPr>
          <p:spPr bwMode="auto">
            <a:xfrm>
              <a:off x="1344" y="3072"/>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0" name="Line 10"/>
            <p:cNvSpPr>
              <a:spLocks noChangeShapeType="1"/>
            </p:cNvSpPr>
            <p:nvPr/>
          </p:nvSpPr>
          <p:spPr bwMode="auto">
            <a:xfrm>
              <a:off x="960" y="2688"/>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1" name="Line 11"/>
            <p:cNvSpPr>
              <a:spLocks noChangeShapeType="1"/>
            </p:cNvSpPr>
            <p:nvPr/>
          </p:nvSpPr>
          <p:spPr bwMode="auto">
            <a:xfrm flipH="1">
              <a:off x="1344" y="3504"/>
              <a:ext cx="288" cy="288"/>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2" name="Line 12"/>
            <p:cNvSpPr>
              <a:spLocks noChangeShapeType="1"/>
            </p:cNvSpPr>
            <p:nvPr/>
          </p:nvSpPr>
          <p:spPr bwMode="auto">
            <a:xfrm>
              <a:off x="3744" y="2736"/>
              <a:ext cx="288" cy="336"/>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3" name="Oval 13"/>
            <p:cNvSpPr>
              <a:spLocks noChangeArrowheads="1"/>
            </p:cNvSpPr>
            <p:nvPr/>
          </p:nvSpPr>
          <p:spPr bwMode="auto">
            <a:xfrm>
              <a:off x="768" y="2496"/>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A</a:t>
              </a:r>
              <a:endParaRPr kumimoji="1" lang="en-US" altLang="zh-CN" sz="2400">
                <a:solidFill>
                  <a:schemeClr val="bg1"/>
                </a:solidFill>
                <a:latin typeface="Times New Roman" pitchFamily="18" charset="0"/>
              </a:endParaRPr>
            </a:p>
          </p:txBody>
        </p:sp>
        <p:sp>
          <p:nvSpPr>
            <p:cNvPr id="266254" name="Oval 14"/>
            <p:cNvSpPr>
              <a:spLocks noChangeArrowheads="1"/>
            </p:cNvSpPr>
            <p:nvPr/>
          </p:nvSpPr>
          <p:spPr bwMode="auto">
            <a:xfrm>
              <a:off x="1152" y="2880"/>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B</a:t>
              </a:r>
              <a:endParaRPr kumimoji="1" lang="en-US" altLang="zh-CN" sz="2400">
                <a:solidFill>
                  <a:schemeClr val="bg1"/>
                </a:solidFill>
                <a:latin typeface="Times New Roman" pitchFamily="18" charset="0"/>
              </a:endParaRPr>
            </a:p>
          </p:txBody>
        </p:sp>
        <p:sp>
          <p:nvSpPr>
            <p:cNvPr id="266255" name="Oval 15"/>
            <p:cNvSpPr>
              <a:spLocks noChangeArrowheads="1"/>
            </p:cNvSpPr>
            <p:nvPr/>
          </p:nvSpPr>
          <p:spPr bwMode="auto">
            <a:xfrm>
              <a:off x="1536" y="326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C</a:t>
              </a:r>
              <a:endParaRPr kumimoji="1" lang="en-US" altLang="zh-CN" sz="2400">
                <a:solidFill>
                  <a:schemeClr val="bg1"/>
                </a:solidFill>
                <a:latin typeface="Times New Roman" pitchFamily="18" charset="0"/>
              </a:endParaRPr>
            </a:p>
          </p:txBody>
        </p:sp>
        <p:sp>
          <p:nvSpPr>
            <p:cNvPr id="266256" name="Line 16"/>
            <p:cNvSpPr>
              <a:spLocks noChangeShapeType="1"/>
            </p:cNvSpPr>
            <p:nvPr/>
          </p:nvSpPr>
          <p:spPr bwMode="auto">
            <a:xfrm flipH="1">
              <a:off x="3312" y="2784"/>
              <a:ext cx="240" cy="336"/>
            </a:xfrm>
            <a:prstGeom prst="line">
              <a:avLst/>
            </a:prstGeom>
            <a:noFill/>
            <a:ln w="38100">
              <a:solidFill>
                <a:schemeClr val="tx1"/>
              </a:solidFill>
              <a:round/>
              <a:headEnd/>
              <a:tailEnd/>
            </a:ln>
            <a:effectLst/>
          </p:spPr>
          <p:txBody>
            <a:bodyPr wrap="none" anchor="ctr"/>
            <a:lstStyle/>
            <a:p>
              <a:endParaRPr lang="zh-CN" altLang="en-US">
                <a:solidFill>
                  <a:schemeClr val="bg1"/>
                </a:solidFill>
              </a:endParaRPr>
            </a:p>
          </p:txBody>
        </p:sp>
        <p:sp>
          <p:nvSpPr>
            <p:cNvPr id="266257" name="Oval 17"/>
            <p:cNvSpPr>
              <a:spLocks noChangeArrowheads="1"/>
            </p:cNvSpPr>
            <p:nvPr/>
          </p:nvSpPr>
          <p:spPr bwMode="auto">
            <a:xfrm>
              <a:off x="3072" y="302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A</a:t>
              </a:r>
              <a:endParaRPr kumimoji="1" lang="en-US" altLang="zh-CN" sz="2400">
                <a:solidFill>
                  <a:schemeClr val="bg1"/>
                </a:solidFill>
                <a:latin typeface="Times New Roman" pitchFamily="18" charset="0"/>
              </a:endParaRPr>
            </a:p>
          </p:txBody>
        </p:sp>
        <p:sp>
          <p:nvSpPr>
            <p:cNvPr id="266258" name="Oval 18"/>
            <p:cNvSpPr>
              <a:spLocks noChangeArrowheads="1"/>
            </p:cNvSpPr>
            <p:nvPr/>
          </p:nvSpPr>
          <p:spPr bwMode="auto">
            <a:xfrm>
              <a:off x="3360" y="350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B</a:t>
              </a:r>
              <a:endParaRPr kumimoji="1" lang="en-US" altLang="zh-CN" sz="2400">
                <a:solidFill>
                  <a:schemeClr val="bg1"/>
                </a:solidFill>
                <a:latin typeface="Times New Roman" pitchFamily="18" charset="0"/>
              </a:endParaRPr>
            </a:p>
          </p:txBody>
        </p:sp>
        <p:sp>
          <p:nvSpPr>
            <p:cNvPr id="266259" name="Oval 19"/>
            <p:cNvSpPr>
              <a:spLocks noChangeArrowheads="1"/>
            </p:cNvSpPr>
            <p:nvPr/>
          </p:nvSpPr>
          <p:spPr bwMode="auto">
            <a:xfrm>
              <a:off x="3504" y="2496"/>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C</a:t>
              </a:r>
              <a:endParaRPr kumimoji="1" lang="en-US" altLang="zh-CN" sz="2400">
                <a:solidFill>
                  <a:schemeClr val="bg1"/>
                </a:solidFill>
                <a:latin typeface="Times New Roman" pitchFamily="18" charset="0"/>
              </a:endParaRPr>
            </a:p>
          </p:txBody>
        </p:sp>
        <p:sp>
          <p:nvSpPr>
            <p:cNvPr id="266260" name="Oval 20"/>
            <p:cNvSpPr>
              <a:spLocks noChangeArrowheads="1"/>
            </p:cNvSpPr>
            <p:nvPr/>
          </p:nvSpPr>
          <p:spPr bwMode="auto">
            <a:xfrm>
              <a:off x="3936" y="302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D</a:t>
              </a:r>
              <a:endParaRPr kumimoji="1" lang="en-US" altLang="zh-CN" sz="2400">
                <a:solidFill>
                  <a:schemeClr val="bg1"/>
                </a:solidFill>
                <a:latin typeface="Times New Roman" pitchFamily="18" charset="0"/>
              </a:endParaRPr>
            </a:p>
          </p:txBody>
        </p:sp>
        <p:sp>
          <p:nvSpPr>
            <p:cNvPr id="266261" name="Oval 21"/>
            <p:cNvSpPr>
              <a:spLocks noChangeArrowheads="1"/>
            </p:cNvSpPr>
            <p:nvPr/>
          </p:nvSpPr>
          <p:spPr bwMode="auto">
            <a:xfrm>
              <a:off x="4272" y="3504"/>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E</a:t>
              </a:r>
              <a:endParaRPr kumimoji="1" lang="en-US" altLang="zh-CN" sz="2400">
                <a:solidFill>
                  <a:schemeClr val="bg1"/>
                </a:solidFill>
                <a:latin typeface="Times New Roman" pitchFamily="18" charset="0"/>
              </a:endParaRPr>
            </a:p>
          </p:txBody>
        </p:sp>
        <p:sp>
          <p:nvSpPr>
            <p:cNvPr id="266262" name="Oval 22"/>
            <p:cNvSpPr>
              <a:spLocks noChangeArrowheads="1"/>
            </p:cNvSpPr>
            <p:nvPr/>
          </p:nvSpPr>
          <p:spPr bwMode="auto">
            <a:xfrm>
              <a:off x="1152" y="3648"/>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D</a:t>
              </a:r>
              <a:endParaRPr kumimoji="1" lang="en-US" altLang="zh-CN" sz="2400">
                <a:solidFill>
                  <a:schemeClr val="bg1"/>
                </a:solidFill>
                <a:latin typeface="Times New Roman" pitchFamily="18" charset="0"/>
              </a:endParaRPr>
            </a:p>
          </p:txBody>
        </p:sp>
        <p:sp>
          <p:nvSpPr>
            <p:cNvPr id="266263" name="Oval 23"/>
            <p:cNvSpPr>
              <a:spLocks noChangeArrowheads="1"/>
            </p:cNvSpPr>
            <p:nvPr/>
          </p:nvSpPr>
          <p:spPr bwMode="auto">
            <a:xfrm>
              <a:off x="1920" y="3648"/>
              <a:ext cx="336" cy="336"/>
            </a:xfrm>
            <a:prstGeom prst="ellipse">
              <a:avLst/>
            </a:prstGeom>
            <a:solidFill>
              <a:schemeClr val="accent1"/>
            </a:solidFill>
            <a:ln w="38100">
              <a:solidFill>
                <a:schemeClr val="tx1"/>
              </a:solidFill>
              <a:round/>
              <a:headEnd/>
              <a:tailEnd/>
            </a:ln>
            <a:effectLst/>
          </p:spPr>
          <p:txBody>
            <a:bodyPr wrap="none" anchor="ctr"/>
            <a:lstStyle/>
            <a:p>
              <a:r>
                <a:rPr kumimoji="1" lang="en-US" altLang="zh-CN" sz="3200" b="1">
                  <a:solidFill>
                    <a:schemeClr val="bg1"/>
                  </a:solidFill>
                </a:rPr>
                <a:t>E</a:t>
              </a:r>
              <a:endParaRPr kumimoji="1" lang="en-US" altLang="zh-CN" sz="2400">
                <a:solidFill>
                  <a:schemeClr val="bg1"/>
                </a:solidFill>
                <a:latin typeface="Times New Roman" pitchFamily="18" charset="0"/>
              </a:endParaRPr>
            </a:p>
          </p:txBody>
        </p:sp>
      </p:grpSp>
      <p:sp>
        <p:nvSpPr>
          <p:cNvPr id="26" name="TextBox 25"/>
          <p:cNvSpPr txBox="1"/>
          <p:nvPr/>
        </p:nvSpPr>
        <p:spPr>
          <a:xfrm>
            <a:off x="957213" y="5924888"/>
            <a:ext cx="6134184" cy="461665"/>
          </a:xfrm>
          <a:prstGeom prst="rect">
            <a:avLst/>
          </a:prstGeom>
          <a:noFill/>
        </p:spPr>
        <p:txBody>
          <a:bodyPr wrap="square" rtlCol="0">
            <a:spAutoFit/>
          </a:bodyPr>
          <a:lstStyle/>
          <a:p>
            <a:pPr algn="l"/>
            <a:r>
              <a:rPr lang="zh-CN" altLang="en-US" sz="2400" dirty="0" smtClean="0"/>
              <a:t>* 由</a:t>
            </a:r>
            <a:r>
              <a:rPr lang="en-US" altLang="zh-CN" sz="2400" dirty="0" err="1" smtClean="0"/>
              <a:t>Adelson-Velskii</a:t>
            </a:r>
            <a:r>
              <a:rPr lang="zh-CN" altLang="en-US" sz="2400" dirty="0" smtClean="0"/>
              <a:t>和</a:t>
            </a:r>
            <a:r>
              <a:rPr lang="en-US" altLang="zh-CN" sz="2400" dirty="0" smtClean="0"/>
              <a:t>Landis</a:t>
            </a:r>
            <a:r>
              <a:rPr lang="zh-CN" altLang="en-US" sz="2400" dirty="0" smtClean="0"/>
              <a:t>提出</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title"/>
          </p:nvPr>
        </p:nvSpPr>
        <p:spPr>
          <a:xfrm>
            <a:off x="647700" y="69804"/>
            <a:ext cx="8153400" cy="831818"/>
          </a:xfrm>
        </p:spPr>
        <p:txBody>
          <a:bodyPr/>
          <a:lstStyle/>
          <a:p>
            <a:pPr algn="ctr"/>
            <a:r>
              <a:rPr lang="zh-CN" altLang="en-US" sz="4000" b="1" dirty="0">
                <a:latin typeface="华文新魏" pitchFamily="2" charset="-122"/>
                <a:ea typeface="华文新魏" pitchFamily="2" charset="-122"/>
              </a:rPr>
              <a:t>结点的平衡</a:t>
            </a:r>
            <a:r>
              <a:rPr lang="zh-CN" altLang="en-US" sz="4000" b="1" dirty="0" smtClean="0">
                <a:latin typeface="华文新魏" pitchFamily="2" charset="-122"/>
                <a:ea typeface="华文新魏" pitchFamily="2" charset="-122"/>
              </a:rPr>
              <a:t>因子</a:t>
            </a:r>
            <a:endParaRPr lang="en-US" altLang="zh-CN" sz="4000" dirty="0">
              <a:latin typeface="华文新魏" pitchFamily="2" charset="-122"/>
              <a:ea typeface="华文新魏" pitchFamily="2" charset="-122"/>
            </a:endParaRPr>
          </a:p>
        </p:txBody>
      </p:sp>
      <p:sp>
        <p:nvSpPr>
          <p:cNvPr id="267268" name="Rectangle 4"/>
          <p:cNvSpPr>
            <a:spLocks noGrp="1" noChangeArrowheads="1"/>
          </p:cNvSpPr>
          <p:nvPr>
            <p:ph idx="1"/>
          </p:nvPr>
        </p:nvSpPr>
        <p:spPr>
          <a:xfrm>
            <a:off x="566738" y="982629"/>
            <a:ext cx="8167744" cy="5218146"/>
          </a:xfrm>
        </p:spPr>
        <p:txBody>
          <a:bodyPr/>
          <a:lstStyle/>
          <a:p>
            <a:pPr>
              <a:lnSpc>
                <a:spcPct val="105000"/>
              </a:lnSpc>
              <a:buClrTx/>
              <a:buSzPct val="50000"/>
            </a:pPr>
            <a:r>
              <a:rPr lang="zh-CN" altLang="en-US" sz="3000" b="1" dirty="0">
                <a:latin typeface="Times New Roman" pitchFamily="18" charset="0"/>
                <a:ea typeface="仿宋_GB2312" pitchFamily="49" charset="-122"/>
              </a:rPr>
              <a:t>每个结点附加一个数字，给出该</a:t>
            </a:r>
            <a:r>
              <a:rPr lang="zh-CN" altLang="en-US" b="1" dirty="0">
                <a:latin typeface="Times New Roman" pitchFamily="18" charset="0"/>
                <a:ea typeface="仿宋_GB2312" pitchFamily="49" charset="-122"/>
              </a:rPr>
              <a:t>结点</a:t>
            </a:r>
            <a:r>
              <a:rPr lang="zh-CN" altLang="en-US" b="1" dirty="0" smtClean="0">
                <a:latin typeface="Times New Roman" pitchFamily="18" charset="0"/>
                <a:ea typeface="仿宋_GB2312" pitchFamily="49" charset="-122"/>
              </a:rPr>
              <a:t>左</a:t>
            </a:r>
            <a:r>
              <a:rPr lang="zh-CN" altLang="en-US" sz="3000" b="1" dirty="0" smtClean="0">
                <a:latin typeface="Times New Roman" pitchFamily="18" charset="0"/>
                <a:ea typeface="仿宋_GB2312" pitchFamily="49" charset="-122"/>
              </a:rPr>
              <a:t>子</a:t>
            </a:r>
            <a:r>
              <a:rPr lang="zh-CN" altLang="en-US" sz="3000" b="1" dirty="0">
                <a:latin typeface="Times New Roman" pitchFamily="18" charset="0"/>
                <a:ea typeface="仿宋_GB2312" pitchFamily="49" charset="-122"/>
              </a:rPr>
              <a:t>树的高度</a:t>
            </a:r>
            <a:r>
              <a:rPr lang="zh-CN" altLang="en-US" sz="3000" b="1" dirty="0" smtClean="0">
                <a:latin typeface="Times New Roman" pitchFamily="18" charset="0"/>
                <a:ea typeface="仿宋_GB2312" pitchFamily="49" charset="-122"/>
              </a:rPr>
              <a:t>减去</a:t>
            </a:r>
            <a:r>
              <a:rPr lang="zh-CN" altLang="en-US" b="1" dirty="0">
                <a:latin typeface="Times New Roman" pitchFamily="18" charset="0"/>
                <a:ea typeface="仿宋_GB2312" pitchFamily="49" charset="-122"/>
              </a:rPr>
              <a:t>右</a:t>
            </a:r>
            <a:r>
              <a:rPr lang="zh-CN" altLang="en-US" sz="3000" b="1" dirty="0" smtClean="0">
                <a:latin typeface="Times New Roman" pitchFamily="18" charset="0"/>
                <a:ea typeface="仿宋_GB2312" pitchFamily="49" charset="-122"/>
              </a:rPr>
              <a:t>子</a:t>
            </a:r>
            <a:r>
              <a:rPr lang="zh-CN" altLang="en-US" sz="3000" b="1" dirty="0">
                <a:latin typeface="Times New Roman" pitchFamily="18" charset="0"/>
                <a:ea typeface="仿宋_GB2312" pitchFamily="49" charset="-122"/>
              </a:rPr>
              <a:t>树的高度所得的高度差，这个数字即为结点的平衡因子</a:t>
            </a:r>
            <a:r>
              <a:rPr lang="en-US" altLang="zh-CN" sz="3000" b="1" dirty="0">
                <a:latin typeface="Times New Roman" pitchFamily="18" charset="0"/>
                <a:ea typeface="仿宋_GB2312" pitchFamily="49" charset="-122"/>
              </a:rPr>
              <a:t>bf</a:t>
            </a:r>
            <a:r>
              <a:rPr lang="zh-CN" altLang="en-US" sz="3000" b="1" dirty="0">
                <a:latin typeface="Times New Roman" pitchFamily="18" charset="0"/>
                <a:ea typeface="仿宋_GB2312" pitchFamily="49" charset="-122"/>
              </a:rPr>
              <a:t>。 </a:t>
            </a:r>
          </a:p>
          <a:p>
            <a:pPr>
              <a:lnSpc>
                <a:spcPct val="105000"/>
              </a:lnSpc>
              <a:buClrTx/>
              <a:buSzPct val="50000"/>
            </a:pP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树任一结点平衡因子只能取 </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1, 0, 1</a:t>
            </a:r>
            <a:r>
              <a:rPr lang="zh-CN" altLang="en-US" sz="3000" b="1" dirty="0">
                <a:latin typeface="Times New Roman" pitchFamily="18" charset="0"/>
                <a:ea typeface="仿宋_GB2312" pitchFamily="49" charset="-122"/>
              </a:rPr>
              <a:t>。</a:t>
            </a:r>
          </a:p>
          <a:p>
            <a:pPr>
              <a:lnSpc>
                <a:spcPct val="105000"/>
              </a:lnSpc>
              <a:buClrTx/>
              <a:buSzPct val="50000"/>
            </a:pPr>
            <a:r>
              <a:rPr lang="zh-CN" altLang="en-US" sz="3000" b="1" dirty="0">
                <a:latin typeface="Times New Roman" pitchFamily="18" charset="0"/>
                <a:ea typeface="仿宋_GB2312" pitchFamily="49" charset="-122"/>
              </a:rPr>
              <a:t>如果一个结点的平衡因子的绝对值大于</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，则这棵二叉搜索树就失去了平衡，不再是</a:t>
            </a: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a:t>
            </a:r>
          </a:p>
          <a:p>
            <a:pPr>
              <a:lnSpc>
                <a:spcPct val="105000"/>
              </a:lnSpc>
              <a:buClrTx/>
              <a:buSzPct val="50000"/>
            </a:pPr>
            <a:r>
              <a:rPr lang="zh-CN" altLang="en-US" sz="3000" b="1" dirty="0">
                <a:latin typeface="Times New Roman" pitchFamily="18" charset="0"/>
                <a:ea typeface="仿宋_GB2312" pitchFamily="49" charset="-122"/>
              </a:rPr>
              <a:t>如果一棵有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个结点的二叉搜索树是高度</a:t>
            </a:r>
            <a:r>
              <a:rPr lang="zh-CN" altLang="en-US" sz="3000" b="1" dirty="0" smtClean="0">
                <a:latin typeface="Times New Roman" pitchFamily="18" charset="0"/>
                <a:ea typeface="仿宋_GB2312" pitchFamily="49" charset="-122"/>
              </a:rPr>
              <a:t>平</a:t>
            </a:r>
            <a:r>
              <a:rPr lang="zh-CN" altLang="en-US" b="1" dirty="0" smtClean="0">
                <a:latin typeface="Times New Roman" pitchFamily="18" charset="0"/>
                <a:ea typeface="仿宋_GB2312" pitchFamily="49" charset="-122"/>
              </a:rPr>
              <a:t>衡的，其高度可保持在</a:t>
            </a:r>
            <a:r>
              <a:rPr lang="en-US" altLang="zh-CN" b="1" dirty="0" smtClean="0">
                <a:latin typeface="Times New Roman" pitchFamily="18" charset="0"/>
                <a:ea typeface="仿宋_GB2312" pitchFamily="49" charset="-122"/>
              </a:rPr>
              <a:t>O(log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，平均搜索长度也可保持在</a:t>
            </a:r>
            <a:r>
              <a:rPr lang="en-US" altLang="zh-CN" b="1" dirty="0" smtClean="0">
                <a:latin typeface="Times New Roman" pitchFamily="18" charset="0"/>
                <a:ea typeface="仿宋_GB2312" pitchFamily="49" charset="-122"/>
              </a:rPr>
              <a:t>O(log</a:t>
            </a:r>
            <a:r>
              <a:rPr lang="en-US" altLang="zh-CN" b="1" baseline="-25000" dirty="0" smtClean="0">
                <a:latin typeface="Times New Roman" pitchFamily="18" charset="0"/>
                <a:ea typeface="仿宋_GB2312" pitchFamily="49" charset="-122"/>
              </a:rPr>
              <a:t>2</a:t>
            </a:r>
            <a:r>
              <a:rPr lang="en-US" altLang="zh-CN" b="1" i="1" dirty="0" smtClean="0">
                <a:latin typeface="Times New Roman" pitchFamily="18" charset="0"/>
                <a:ea typeface="仿宋_GB2312" pitchFamily="49" charset="-122"/>
              </a:rPr>
              <a:t>n</a:t>
            </a:r>
            <a:r>
              <a:rPr lang="en-US" altLang="zh-CN" b="1" dirty="0" smtClean="0">
                <a:latin typeface="Times New Roman" pitchFamily="18" charset="0"/>
                <a:ea typeface="仿宋_GB2312" pitchFamily="49" charset="-122"/>
              </a:rPr>
              <a:t>)</a:t>
            </a:r>
            <a:r>
              <a:rPr lang="zh-CN" altLang="en-US" b="1" dirty="0" smtClean="0">
                <a:latin typeface="Times New Roman" pitchFamily="18" charset="0"/>
                <a:ea typeface="仿宋_GB2312" pitchFamily="49" charset="-122"/>
              </a:rPr>
              <a:t>。</a:t>
            </a:r>
          </a:p>
          <a:p>
            <a:pPr>
              <a:lnSpc>
                <a:spcPct val="105000"/>
              </a:lnSpc>
              <a:buClrTx/>
              <a:buSzPct val="50000"/>
            </a:pPr>
            <a:endParaRPr lang="zh-CN" altLang="en-US" sz="3000" b="1" dirty="0">
              <a:latin typeface="Times New Roman" pitchFamily="18" charset="0"/>
              <a:ea typeface="仿宋_GB2312" pitchFamily="49" charset="-122"/>
            </a:endParaRPr>
          </a:p>
        </p:txBody>
      </p:sp>
      <p:sp>
        <p:nvSpPr>
          <p:cNvPr id="6" name="灯片编号占位符 4"/>
          <p:cNvSpPr>
            <a:spLocks noGrp="1"/>
          </p:cNvSpPr>
          <p:nvPr>
            <p:ph type="sldNum" sz="quarter" idx="12"/>
          </p:nvPr>
        </p:nvSpPr>
        <p:spPr/>
        <p:txBody>
          <a:bodyPr/>
          <a:lstStyle/>
          <a:p>
            <a:fld id="{1CBD63A1-E846-498B-8B60-CF3D30A727B4}" type="slidenum">
              <a:rPr lang="en-US" altLang="zh-CN"/>
              <a:pPr/>
              <a:t>37</a:t>
            </a:fld>
            <a:endParaRPr lang="en-US" altLang="zh-CN"/>
          </a:p>
        </p:txBody>
      </p:sp>
      <p:sp>
        <p:nvSpPr>
          <p:cNvPr id="267266" name="Rectangle 2"/>
          <p:cNvSpPr>
            <a:spLocks noChangeArrowheads="1"/>
          </p:cNvSpPr>
          <p:nvPr/>
        </p:nvSpPr>
        <p:spPr bwMode="auto">
          <a:xfrm>
            <a:off x="152400" y="838200"/>
            <a:ext cx="8991600" cy="579438"/>
          </a:xfrm>
          <a:prstGeom prst="rect">
            <a:avLst/>
          </a:prstGeom>
          <a:noFill/>
          <a:ln w="9525">
            <a:noFill/>
            <a:miter lim="800000"/>
            <a:headEnd/>
            <a:tailEnd/>
          </a:ln>
          <a:effectLst/>
        </p:spPr>
        <p:txBody>
          <a:bodyPr>
            <a:spAutoFit/>
          </a:bodyPr>
          <a:lstStyle/>
          <a:p>
            <a:pPr algn="l"/>
            <a:r>
              <a:rPr kumimoji="1" lang="en-US" altLang="zh-CN" sz="3200" b="1">
                <a:effectLst>
                  <a:outerShdw blurRad="38100" dist="38100" dir="2700000" algn="tl">
                    <a:srgbClr val="C0C0C0"/>
                  </a:outerShdw>
                </a:effectLst>
                <a:latin typeface="Times New Roman" pitchFamily="18" charset="0"/>
                <a:ea typeface="楷体_GB2312" pitchFamily="49" charset="-122"/>
              </a:rPr>
              <a:t>    </a:t>
            </a:r>
            <a:endParaRPr kumimoji="1" lang="en-US" altLang="zh-CN" sz="240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276600" y="57118"/>
            <a:ext cx="2743200" cy="1071563"/>
          </a:xfrm>
        </p:spPr>
        <p:txBody>
          <a:bodyPr/>
          <a:lstStyle/>
          <a:p>
            <a:pPr algn="just"/>
            <a:r>
              <a:rPr lang="zh-CN" altLang="en-US" sz="4000" b="1" dirty="0">
                <a:ea typeface="华文新魏" pitchFamily="2" charset="-122"/>
              </a:rPr>
              <a:t>平衡化旋转</a:t>
            </a:r>
            <a:endParaRPr lang="zh-CN" altLang="en-US" sz="4000" dirty="0">
              <a:ea typeface="华文新魏" pitchFamily="2" charset="-122"/>
            </a:endParaRPr>
          </a:p>
        </p:txBody>
      </p:sp>
      <p:sp>
        <p:nvSpPr>
          <p:cNvPr id="271363" name="Rectangle 3"/>
          <p:cNvSpPr>
            <a:spLocks noGrp="1" noChangeArrowheads="1"/>
          </p:cNvSpPr>
          <p:nvPr>
            <p:ph idx="1"/>
          </p:nvPr>
        </p:nvSpPr>
        <p:spPr>
          <a:xfrm>
            <a:off x="603250" y="1196975"/>
            <a:ext cx="8001000" cy="5334000"/>
          </a:xfrm>
        </p:spPr>
        <p:txBody>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如果在一棵平衡的二叉搜索树中插入一个新结点，造成了不平衡。此时必须调整树的结构，使之平衡化。</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平衡化旋转有两类：</a:t>
            </a: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 单旋转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左旋和右旋</a:t>
            </a:r>
            <a:r>
              <a:rPr lang="en-US" altLang="zh-CN" sz="3000" b="1" dirty="0">
                <a:latin typeface="Times New Roman" pitchFamily="18" charset="0"/>
                <a:ea typeface="仿宋_GB2312" pitchFamily="49" charset="-122"/>
              </a:rPr>
              <a:t>)</a:t>
            </a:r>
          </a:p>
          <a:p>
            <a:pPr lvl="1">
              <a:lnSpc>
                <a:spcPct val="105000"/>
              </a:lnSpc>
              <a:spcBef>
                <a:spcPct val="10000"/>
              </a:spcBef>
              <a:buClr>
                <a:schemeClr val="tx1"/>
              </a:buClr>
              <a:buSzTx/>
              <a:buFont typeface="Wingdings" pitchFamily="2" charset="2"/>
              <a:buChar char="ü"/>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双旋转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左平衡和右平衡</a:t>
            </a:r>
            <a:r>
              <a:rPr lang="en-US" altLang="zh-CN" sz="3000" b="1" dirty="0">
                <a:latin typeface="Times New Roman" pitchFamily="18" charset="0"/>
                <a:ea typeface="仿宋_GB2312" pitchFamily="49" charset="-122"/>
              </a:rPr>
              <a:t>)</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每插入一个新结点时</a:t>
            </a:r>
            <a:r>
              <a:rPr lang="en-US" altLang="zh-CN" sz="3000" b="1" dirty="0">
                <a:latin typeface="Times New Roman" pitchFamily="18" charset="0"/>
                <a:ea typeface="仿宋_GB2312" pitchFamily="49" charset="-122"/>
              </a:rPr>
              <a:t>, AVL </a:t>
            </a:r>
            <a:r>
              <a:rPr lang="zh-CN" altLang="en-US" sz="3000" b="1" dirty="0">
                <a:latin typeface="Times New Roman" pitchFamily="18" charset="0"/>
                <a:ea typeface="仿宋_GB2312" pitchFamily="49" charset="-122"/>
              </a:rPr>
              <a:t>树中相关结点的平衡状态会发生改变。因此</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在插入一 个新结点后，</a:t>
            </a:r>
            <a:r>
              <a:rPr lang="zh-CN" altLang="en-US" sz="3000" b="1" dirty="0">
                <a:solidFill>
                  <a:srgbClr val="FFFF00"/>
                </a:solidFill>
                <a:latin typeface="Times New Roman" pitchFamily="18" charset="0"/>
                <a:ea typeface="仿宋_GB2312" pitchFamily="49" charset="-122"/>
              </a:rPr>
              <a:t>需要从插入位置沿通向根的路径回溯，检查各结点的平衡因子</a:t>
            </a:r>
            <a:r>
              <a:rPr lang="zh-CN" altLang="en-US" sz="3000" b="1" dirty="0">
                <a:latin typeface="Times New Roman" pitchFamily="18" charset="0"/>
                <a:ea typeface="仿宋_GB2312" pitchFamily="49" charset="-122"/>
              </a:rPr>
              <a:t>。</a:t>
            </a:r>
          </a:p>
        </p:txBody>
      </p:sp>
      <p:sp>
        <p:nvSpPr>
          <p:cNvPr id="5" name="灯片编号占位符 4"/>
          <p:cNvSpPr>
            <a:spLocks noGrp="1"/>
          </p:cNvSpPr>
          <p:nvPr>
            <p:ph type="sldNum" sz="quarter" idx="12"/>
          </p:nvPr>
        </p:nvSpPr>
        <p:spPr/>
        <p:txBody>
          <a:bodyPr/>
          <a:lstStyle/>
          <a:p>
            <a:fld id="{179167DB-90C5-4883-B405-D5BFB6FDEC68}" type="slidenum">
              <a:rPr lang="en-US" altLang="zh-CN"/>
              <a:pPr/>
              <a:t>38</a:t>
            </a:fld>
            <a:endParaRPr lang="en-US" altLang="zh-CN"/>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idx="1"/>
          </p:nvPr>
        </p:nvSpPr>
        <p:spPr>
          <a:xfrm>
            <a:off x="263466" y="288882"/>
            <a:ext cx="8690094" cy="6142081"/>
          </a:xfrm>
        </p:spPr>
        <p:txBody>
          <a:bodyPr/>
          <a:lstStyle/>
          <a:p>
            <a:pPr>
              <a:lnSpc>
                <a:spcPct val="105000"/>
              </a:lnSpc>
              <a:buClr>
                <a:schemeClr val="tx1"/>
              </a:buClr>
              <a:buSzPct val="50000"/>
            </a:pPr>
            <a:r>
              <a:rPr lang="zh-CN" altLang="en-US" sz="3000" b="1" dirty="0">
                <a:solidFill>
                  <a:srgbClr val="FFFF00"/>
                </a:solidFill>
                <a:ea typeface="仿宋_GB2312" pitchFamily="49" charset="-122"/>
              </a:rPr>
              <a:t>如果在某一结点发现高度不平衡，停止回溯。从发生不平衡的结点起，沿刚才回溯的路径取直接下两层的结点</a:t>
            </a:r>
            <a:r>
              <a:rPr lang="zh-CN" altLang="en-US" sz="3000" b="1" dirty="0">
                <a:ea typeface="仿宋_GB2312" pitchFamily="49" charset="-122"/>
              </a:rPr>
              <a:t>。</a:t>
            </a:r>
          </a:p>
          <a:p>
            <a:pPr>
              <a:lnSpc>
                <a:spcPct val="105000"/>
              </a:lnSpc>
              <a:buClr>
                <a:schemeClr val="tx1"/>
              </a:buClr>
              <a:buSzPct val="50000"/>
            </a:pPr>
            <a:r>
              <a:rPr lang="zh-CN" altLang="en-US" sz="3000" b="1" u="sng" dirty="0">
                <a:ea typeface="仿宋_GB2312" pitchFamily="49" charset="-122"/>
              </a:rPr>
              <a:t>如果这三个结点处于一条直线上，则采用单旋转进行平衡化</a:t>
            </a:r>
            <a:r>
              <a:rPr lang="zh-CN" altLang="en-US" sz="3000" b="1" dirty="0">
                <a:ea typeface="仿宋_GB2312" pitchFamily="49" charset="-122"/>
              </a:rPr>
              <a:t>。单旋转可按其方向分为左单旋转和右单</a:t>
            </a:r>
            <a:r>
              <a:rPr lang="zh-CN" altLang="en-US" sz="3000" b="1" dirty="0" smtClean="0">
                <a:ea typeface="仿宋_GB2312" pitchFamily="49" charset="-122"/>
              </a:rPr>
              <a:t>旋转。</a:t>
            </a:r>
            <a:endParaRPr lang="zh-CN" altLang="en-US" sz="3000" b="1" dirty="0">
              <a:ea typeface="仿宋_GB2312" pitchFamily="49" charset="-122"/>
            </a:endParaRPr>
          </a:p>
          <a:p>
            <a:pPr>
              <a:lnSpc>
                <a:spcPct val="105000"/>
              </a:lnSpc>
              <a:buClr>
                <a:schemeClr val="tx1"/>
              </a:buClr>
              <a:buSzPct val="50000"/>
            </a:pPr>
            <a:r>
              <a:rPr lang="zh-CN" altLang="en-US" sz="3000" b="1" u="sng" dirty="0">
                <a:ea typeface="仿宋_GB2312" pitchFamily="49" charset="-122"/>
              </a:rPr>
              <a:t>如果这三个结点处于一条折线上，则采用双旋转进行平衡化</a:t>
            </a:r>
            <a:r>
              <a:rPr lang="zh-CN" altLang="en-US" sz="3000" b="1" dirty="0">
                <a:ea typeface="仿宋_GB2312" pitchFamily="49" charset="-122"/>
              </a:rPr>
              <a:t>。双旋转分为先左后右和先右后左两类。</a:t>
            </a:r>
          </a:p>
        </p:txBody>
      </p:sp>
      <p:sp>
        <p:nvSpPr>
          <p:cNvPr id="5" name="灯片编号占位符 4"/>
          <p:cNvSpPr>
            <a:spLocks noGrp="1"/>
          </p:cNvSpPr>
          <p:nvPr>
            <p:ph type="sldNum" sz="quarter" idx="12"/>
          </p:nvPr>
        </p:nvSpPr>
        <p:spPr/>
        <p:txBody>
          <a:bodyPr/>
          <a:lstStyle/>
          <a:p>
            <a:fld id="{444B6847-4397-4742-9BB9-9F357577130A}" type="slidenum">
              <a:rPr lang="en-US" altLang="zh-CN"/>
              <a:pPr/>
              <a:t>39</a:t>
            </a:fld>
            <a:endParaRPr lang="en-US" altLang="zh-CN"/>
          </a:p>
        </p:txBody>
      </p:sp>
      <p:sp>
        <p:nvSpPr>
          <p:cNvPr id="272387" name="Line 3"/>
          <p:cNvSpPr>
            <a:spLocks noChangeShapeType="1"/>
          </p:cNvSpPr>
          <p:nvPr/>
        </p:nvSpPr>
        <p:spPr bwMode="auto">
          <a:xfrm>
            <a:off x="5181600" y="5638800"/>
            <a:ext cx="0" cy="0"/>
          </a:xfrm>
          <a:prstGeom prst="line">
            <a:avLst/>
          </a:prstGeom>
          <a:noFill/>
          <a:ln w="9525">
            <a:solidFill>
              <a:schemeClr val="tx1"/>
            </a:solidFill>
            <a:round/>
            <a:headEnd/>
            <a:tailEnd/>
          </a:ln>
          <a:effectLst/>
        </p:spPr>
        <p:txBody>
          <a:bodyPr wrap="none" anchor="ctr"/>
          <a:lstStyle/>
          <a:p>
            <a:endParaRPr lang="zh-CN" altLang="en-US"/>
          </a:p>
        </p:txBody>
      </p:sp>
      <p:grpSp>
        <p:nvGrpSpPr>
          <p:cNvPr id="6" name="Group 27"/>
          <p:cNvGrpSpPr>
            <a:grpSpLocks/>
          </p:cNvGrpSpPr>
          <p:nvPr/>
        </p:nvGrpSpPr>
        <p:grpSpPr bwMode="auto">
          <a:xfrm>
            <a:off x="738135" y="4414851"/>
            <a:ext cx="7948613" cy="1981200"/>
            <a:chOff x="384" y="576"/>
            <a:chExt cx="5007" cy="1248"/>
          </a:xfrm>
        </p:grpSpPr>
        <p:sp>
          <p:nvSpPr>
            <p:cNvPr id="7" name="Line 2"/>
            <p:cNvSpPr>
              <a:spLocks noChangeShapeType="1"/>
            </p:cNvSpPr>
            <p:nvPr/>
          </p:nvSpPr>
          <p:spPr bwMode="auto">
            <a:xfrm flipV="1">
              <a:off x="4704" y="1008"/>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8" name="Line 3"/>
            <p:cNvSpPr>
              <a:spLocks noChangeShapeType="1"/>
            </p:cNvSpPr>
            <p:nvPr/>
          </p:nvSpPr>
          <p:spPr bwMode="auto">
            <a:xfrm>
              <a:off x="4704" y="720"/>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9" name="Line 4"/>
            <p:cNvSpPr>
              <a:spLocks noChangeShapeType="1"/>
            </p:cNvSpPr>
            <p:nvPr/>
          </p:nvSpPr>
          <p:spPr bwMode="auto">
            <a:xfrm>
              <a:off x="3216" y="1056"/>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10" name="Line 5"/>
            <p:cNvSpPr>
              <a:spLocks noChangeShapeType="1"/>
            </p:cNvSpPr>
            <p:nvPr/>
          </p:nvSpPr>
          <p:spPr bwMode="auto">
            <a:xfrm flipV="1">
              <a:off x="3216" y="672"/>
              <a:ext cx="288" cy="288"/>
            </a:xfrm>
            <a:prstGeom prst="line">
              <a:avLst/>
            </a:prstGeom>
            <a:noFill/>
            <a:ln w="28575">
              <a:solidFill>
                <a:schemeClr val="tx1"/>
              </a:solidFill>
              <a:round/>
              <a:headEnd/>
              <a:tailEnd/>
            </a:ln>
            <a:effectLst/>
          </p:spPr>
          <p:txBody>
            <a:bodyPr wrap="none" anchor="ctr"/>
            <a:lstStyle/>
            <a:p>
              <a:endParaRPr lang="zh-CN" altLang="en-US"/>
            </a:p>
          </p:txBody>
        </p:sp>
        <p:sp>
          <p:nvSpPr>
            <p:cNvPr id="11" name="Line 6"/>
            <p:cNvSpPr>
              <a:spLocks noChangeShapeType="1"/>
            </p:cNvSpPr>
            <p:nvPr/>
          </p:nvSpPr>
          <p:spPr bwMode="auto">
            <a:xfrm>
              <a:off x="1872" y="720"/>
              <a:ext cx="576" cy="576"/>
            </a:xfrm>
            <a:prstGeom prst="line">
              <a:avLst/>
            </a:prstGeom>
            <a:noFill/>
            <a:ln w="28575">
              <a:solidFill>
                <a:schemeClr val="tx1"/>
              </a:solidFill>
              <a:round/>
              <a:headEnd/>
              <a:tailEnd/>
            </a:ln>
            <a:effectLst/>
          </p:spPr>
          <p:txBody>
            <a:bodyPr wrap="none" anchor="ctr"/>
            <a:lstStyle/>
            <a:p>
              <a:endParaRPr lang="zh-CN" altLang="en-US"/>
            </a:p>
          </p:txBody>
        </p:sp>
        <p:sp>
          <p:nvSpPr>
            <p:cNvPr id="12" name="Line 7"/>
            <p:cNvSpPr>
              <a:spLocks noChangeShapeType="1"/>
            </p:cNvSpPr>
            <p:nvPr/>
          </p:nvSpPr>
          <p:spPr bwMode="auto">
            <a:xfrm flipH="1">
              <a:off x="672" y="720"/>
              <a:ext cx="576" cy="576"/>
            </a:xfrm>
            <a:prstGeom prst="line">
              <a:avLst/>
            </a:prstGeom>
            <a:noFill/>
            <a:ln w="28575">
              <a:solidFill>
                <a:schemeClr val="tx1"/>
              </a:solidFill>
              <a:round/>
              <a:headEnd/>
              <a:tailEnd/>
            </a:ln>
            <a:effectLst/>
          </p:spPr>
          <p:txBody>
            <a:bodyPr wrap="none" anchor="ctr"/>
            <a:lstStyle/>
            <a:p>
              <a:endParaRPr lang="zh-CN" altLang="en-US"/>
            </a:p>
          </p:txBody>
        </p:sp>
        <p:sp>
          <p:nvSpPr>
            <p:cNvPr id="13" name="Oval 8"/>
            <p:cNvSpPr>
              <a:spLocks noChangeArrowheads="1"/>
            </p:cNvSpPr>
            <p:nvPr/>
          </p:nvSpPr>
          <p:spPr bwMode="auto">
            <a:xfrm>
              <a:off x="1200"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9"/>
            <p:cNvSpPr>
              <a:spLocks noChangeArrowheads="1"/>
            </p:cNvSpPr>
            <p:nvPr/>
          </p:nvSpPr>
          <p:spPr bwMode="auto">
            <a:xfrm>
              <a:off x="864"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5" name="Oval 10"/>
            <p:cNvSpPr>
              <a:spLocks noChangeArrowheads="1"/>
            </p:cNvSpPr>
            <p:nvPr/>
          </p:nvSpPr>
          <p:spPr bwMode="auto">
            <a:xfrm>
              <a:off x="528"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 name="Oval 11"/>
            <p:cNvSpPr>
              <a:spLocks noChangeArrowheads="1"/>
            </p:cNvSpPr>
            <p:nvPr/>
          </p:nvSpPr>
          <p:spPr bwMode="auto">
            <a:xfrm>
              <a:off x="1728"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7" name="Oval 12"/>
            <p:cNvSpPr>
              <a:spLocks noChangeArrowheads="1"/>
            </p:cNvSpPr>
            <p:nvPr/>
          </p:nvSpPr>
          <p:spPr bwMode="auto">
            <a:xfrm>
              <a:off x="2064"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 name="Oval 13"/>
            <p:cNvSpPr>
              <a:spLocks noChangeArrowheads="1"/>
            </p:cNvSpPr>
            <p:nvPr/>
          </p:nvSpPr>
          <p:spPr bwMode="auto">
            <a:xfrm>
              <a:off x="2400"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 name="Rectangle 14"/>
            <p:cNvSpPr>
              <a:spLocks noChangeArrowheads="1"/>
            </p:cNvSpPr>
            <p:nvPr/>
          </p:nvSpPr>
          <p:spPr bwMode="auto">
            <a:xfrm>
              <a:off x="384" y="1483"/>
              <a:ext cx="1016" cy="327"/>
            </a:xfrm>
            <a:prstGeom prst="rect">
              <a:avLst/>
            </a:prstGeom>
            <a:noFill/>
            <a:ln w="9525">
              <a:noFill/>
              <a:miter lim="800000"/>
              <a:headEnd/>
              <a:tailEnd/>
            </a:ln>
            <a:effectLst/>
          </p:spPr>
          <p:txBody>
            <a:bodyPr wrap="none">
              <a:spAutoFit/>
            </a:bodyPr>
            <a:lstStyle/>
            <a:p>
              <a:pPr algn="l"/>
              <a:r>
                <a:rPr kumimoji="1" lang="zh-CN" altLang="en-US" sz="2800" b="1">
                  <a:latin typeface="Times New Roman" pitchFamily="18" charset="0"/>
                  <a:ea typeface="隶书" pitchFamily="49" charset="-122"/>
                </a:rPr>
                <a:t>右单旋转</a:t>
              </a:r>
              <a:endParaRPr kumimoji="1" lang="zh-CN" altLang="en-US" sz="2800" b="1">
                <a:latin typeface="Times New Roman" pitchFamily="18" charset="0"/>
                <a:ea typeface="楷体_GB2312" pitchFamily="49" charset="-122"/>
              </a:endParaRPr>
            </a:p>
          </p:txBody>
        </p:sp>
        <p:sp>
          <p:nvSpPr>
            <p:cNvPr id="20" name="Rectangle 15"/>
            <p:cNvSpPr>
              <a:spLocks noChangeArrowheads="1"/>
            </p:cNvSpPr>
            <p:nvPr/>
          </p:nvSpPr>
          <p:spPr bwMode="auto">
            <a:xfrm>
              <a:off x="1536" y="1483"/>
              <a:ext cx="1016" cy="327"/>
            </a:xfrm>
            <a:prstGeom prst="rect">
              <a:avLst/>
            </a:prstGeom>
            <a:noFill/>
            <a:ln w="9525">
              <a:noFill/>
              <a:miter lim="800000"/>
              <a:headEnd/>
              <a:tailEnd/>
            </a:ln>
            <a:effectLst/>
          </p:spPr>
          <p:txBody>
            <a:bodyPr wrap="none">
              <a:spAutoFit/>
            </a:bodyPr>
            <a:lstStyle/>
            <a:p>
              <a:pPr algn="l"/>
              <a:r>
                <a:rPr kumimoji="1" lang="zh-CN" altLang="en-US" sz="2800" b="1">
                  <a:latin typeface="Times New Roman" pitchFamily="18" charset="0"/>
                  <a:ea typeface="隶书" pitchFamily="49" charset="-122"/>
                </a:rPr>
                <a:t>左单旋转</a:t>
              </a:r>
              <a:endParaRPr kumimoji="1" lang="zh-CN" altLang="en-US" sz="2800" b="1">
                <a:latin typeface="Times New Roman" pitchFamily="18" charset="0"/>
                <a:ea typeface="楷体_GB2312" pitchFamily="49" charset="-122"/>
              </a:endParaRPr>
            </a:p>
          </p:txBody>
        </p:sp>
        <p:sp>
          <p:nvSpPr>
            <p:cNvPr id="21" name="Oval 16"/>
            <p:cNvSpPr>
              <a:spLocks noChangeArrowheads="1"/>
            </p:cNvSpPr>
            <p:nvPr/>
          </p:nvSpPr>
          <p:spPr bwMode="auto">
            <a:xfrm>
              <a:off x="3072"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2" name="Oval 17"/>
            <p:cNvSpPr>
              <a:spLocks noChangeArrowheads="1"/>
            </p:cNvSpPr>
            <p:nvPr/>
          </p:nvSpPr>
          <p:spPr bwMode="auto">
            <a:xfrm>
              <a:off x="3408"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3" name="Oval 18"/>
            <p:cNvSpPr>
              <a:spLocks noChangeArrowheads="1"/>
            </p:cNvSpPr>
            <p:nvPr/>
          </p:nvSpPr>
          <p:spPr bwMode="auto">
            <a:xfrm>
              <a:off x="3408"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 name="Rectangle 20"/>
            <p:cNvSpPr>
              <a:spLocks noChangeArrowheads="1"/>
            </p:cNvSpPr>
            <p:nvPr/>
          </p:nvSpPr>
          <p:spPr bwMode="auto">
            <a:xfrm>
              <a:off x="2690" y="1497"/>
              <a:ext cx="1297" cy="327"/>
            </a:xfrm>
            <a:prstGeom prst="rect">
              <a:avLst/>
            </a:prstGeom>
            <a:noFill/>
            <a:ln w="9525">
              <a:noFill/>
              <a:miter lim="800000"/>
              <a:headEnd/>
              <a:tailEnd/>
            </a:ln>
            <a:effectLst/>
          </p:spPr>
          <p:txBody>
            <a:bodyPr wrap="none">
              <a:spAutoFit/>
            </a:bodyPr>
            <a:lstStyle/>
            <a:p>
              <a:pPr algn="l"/>
              <a:r>
                <a:rPr kumimoji="1" lang="en-US" altLang="zh-CN" sz="2800" b="1">
                  <a:effectLst>
                    <a:outerShdw blurRad="38100" dist="38100" dir="2700000" algn="tl">
                      <a:srgbClr val="C0C0C0"/>
                    </a:outerShdw>
                  </a:effectLst>
                  <a:latin typeface="Times New Roman" pitchFamily="18" charset="0"/>
                  <a:ea typeface="隶书" pitchFamily="49" charset="-122"/>
                </a:rPr>
                <a:t> </a:t>
              </a:r>
              <a:r>
                <a:rPr kumimoji="1" lang="zh-CN" altLang="en-US" sz="2800" b="1">
                  <a:latin typeface="Times New Roman" pitchFamily="18" charset="0"/>
                  <a:ea typeface="隶书" pitchFamily="49" charset="-122"/>
                </a:rPr>
                <a:t>左右双旋转</a:t>
              </a:r>
              <a:endParaRPr kumimoji="1" lang="zh-CN" altLang="en-US" sz="2800" b="1">
                <a:latin typeface="Times New Roman" pitchFamily="18" charset="0"/>
                <a:ea typeface="楷体_GB2312" pitchFamily="49" charset="-122"/>
              </a:endParaRPr>
            </a:p>
          </p:txBody>
        </p:sp>
        <p:sp>
          <p:nvSpPr>
            <p:cNvPr id="25" name="Oval 21"/>
            <p:cNvSpPr>
              <a:spLocks noChangeArrowheads="1"/>
            </p:cNvSpPr>
            <p:nvPr/>
          </p:nvSpPr>
          <p:spPr bwMode="auto">
            <a:xfrm>
              <a:off x="4896" y="912"/>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 name="Oval 22"/>
            <p:cNvSpPr>
              <a:spLocks noChangeArrowheads="1"/>
            </p:cNvSpPr>
            <p:nvPr/>
          </p:nvSpPr>
          <p:spPr bwMode="auto">
            <a:xfrm>
              <a:off x="4560" y="576"/>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7" name="Oval 23"/>
            <p:cNvSpPr>
              <a:spLocks noChangeArrowheads="1"/>
            </p:cNvSpPr>
            <p:nvPr/>
          </p:nvSpPr>
          <p:spPr bwMode="auto">
            <a:xfrm>
              <a:off x="4560" y="1248"/>
              <a:ext cx="192" cy="19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8" name="Rectangle 24"/>
            <p:cNvSpPr>
              <a:spLocks noChangeArrowheads="1"/>
            </p:cNvSpPr>
            <p:nvPr/>
          </p:nvSpPr>
          <p:spPr bwMode="auto">
            <a:xfrm>
              <a:off x="4150" y="1483"/>
              <a:ext cx="1241" cy="327"/>
            </a:xfrm>
            <a:prstGeom prst="rect">
              <a:avLst/>
            </a:prstGeom>
            <a:noFill/>
            <a:ln w="9525">
              <a:noFill/>
              <a:miter lim="800000"/>
              <a:headEnd/>
              <a:tailEnd/>
            </a:ln>
            <a:effectLst/>
          </p:spPr>
          <p:txBody>
            <a:bodyPr wrap="none">
              <a:spAutoFit/>
            </a:bodyPr>
            <a:lstStyle/>
            <a:p>
              <a:pPr algn="l"/>
              <a:r>
                <a:rPr kumimoji="1" lang="zh-CN" altLang="en-US" sz="2800" b="1" dirty="0">
                  <a:latin typeface="Times New Roman" pitchFamily="18" charset="0"/>
                  <a:ea typeface="隶书" pitchFamily="49" charset="-122"/>
                </a:rPr>
                <a:t>右左双旋转</a:t>
              </a:r>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590550" y="692150"/>
            <a:ext cx="7942263" cy="5791200"/>
          </a:xfrm>
        </p:spPr>
        <p:txBody>
          <a:bodyPr>
            <a:normAutofit/>
          </a:bodyPr>
          <a:lstStyle/>
          <a:p>
            <a:pPr>
              <a:buClr>
                <a:schemeClr val="tx1"/>
              </a:buClr>
              <a:buSzPct val="55000"/>
            </a:pPr>
            <a:r>
              <a:rPr lang="zh-CN" altLang="en-US" sz="3000" b="1" dirty="0" smtClean="0">
                <a:ea typeface="仿宋_GB2312" pitchFamily="49" charset="-122"/>
              </a:rPr>
              <a:t>对查找表的基本操作：</a:t>
            </a:r>
            <a:endParaRPr lang="en-US" altLang="zh-CN" sz="3000" b="1" dirty="0" smtClean="0">
              <a:ea typeface="仿宋_GB2312" pitchFamily="49" charset="-122"/>
            </a:endParaRPr>
          </a:p>
          <a:p>
            <a:pPr marL="962406" lvl="1" indent="-514350">
              <a:buClr>
                <a:schemeClr val="tx1"/>
              </a:buClr>
              <a:buSzPct val="75000"/>
              <a:buFont typeface="+mj-lt"/>
              <a:buAutoNum type="arabicPeriod"/>
            </a:pPr>
            <a:r>
              <a:rPr lang="zh-CN" altLang="en-US" sz="2600" b="1" dirty="0" smtClean="0">
                <a:ea typeface="仿宋_GB2312" pitchFamily="49" charset="-122"/>
              </a:rPr>
              <a:t>查询某个特定的数据元素是否在查找表中；</a:t>
            </a:r>
            <a:endParaRPr lang="en-US" altLang="zh-CN" sz="2600" b="1" dirty="0" smtClean="0">
              <a:ea typeface="仿宋_GB2312" pitchFamily="49" charset="-122"/>
            </a:endParaRPr>
          </a:p>
          <a:p>
            <a:pPr marL="962406" lvl="1" indent="-514350">
              <a:buClr>
                <a:schemeClr val="tx1"/>
              </a:buClr>
              <a:buSzPct val="75000"/>
              <a:buFont typeface="+mj-lt"/>
              <a:buAutoNum type="arabicPeriod"/>
            </a:pPr>
            <a:r>
              <a:rPr lang="zh-CN" altLang="en-US" b="1" dirty="0" smtClean="0">
                <a:ea typeface="仿宋_GB2312" pitchFamily="49" charset="-122"/>
              </a:rPr>
              <a:t>检索某个特定的数据元素的各种属性；</a:t>
            </a:r>
            <a:endParaRPr lang="en-US" altLang="zh-CN" b="1" dirty="0" smtClean="0">
              <a:ea typeface="仿宋_GB2312" pitchFamily="49" charset="-122"/>
            </a:endParaRPr>
          </a:p>
          <a:p>
            <a:pPr marL="962406" lvl="1" indent="-514350">
              <a:buClr>
                <a:schemeClr val="tx1"/>
              </a:buClr>
              <a:buSzPct val="75000"/>
              <a:buFont typeface="+mj-lt"/>
              <a:buAutoNum type="arabicPeriod"/>
            </a:pPr>
            <a:r>
              <a:rPr lang="zh-CN" altLang="en-US" sz="2600" b="1" dirty="0" smtClean="0">
                <a:ea typeface="仿宋_GB2312" pitchFamily="49" charset="-122"/>
              </a:rPr>
              <a:t>在查找表中插入一个数据元素；</a:t>
            </a:r>
            <a:endParaRPr lang="en-US" altLang="zh-CN" sz="2600" b="1" dirty="0" smtClean="0">
              <a:ea typeface="仿宋_GB2312" pitchFamily="49" charset="-122"/>
            </a:endParaRPr>
          </a:p>
          <a:p>
            <a:pPr marL="962406" lvl="1" indent="-514350">
              <a:buClr>
                <a:schemeClr val="tx1"/>
              </a:buClr>
              <a:buSzPct val="75000"/>
              <a:buFont typeface="+mj-lt"/>
              <a:buAutoNum type="arabicPeriod"/>
            </a:pPr>
            <a:r>
              <a:rPr lang="zh-CN" altLang="en-US" b="1" dirty="0" smtClean="0">
                <a:ea typeface="仿宋_GB2312" pitchFamily="49" charset="-122"/>
              </a:rPr>
              <a:t>在查找表中删除一个数据元素</a:t>
            </a:r>
            <a:r>
              <a:rPr lang="zh-CN" altLang="en-US" sz="2600" b="1" dirty="0" smtClean="0">
                <a:ea typeface="仿宋_GB2312" pitchFamily="49" charset="-122"/>
              </a:rPr>
              <a:t>。</a:t>
            </a:r>
            <a:endParaRPr lang="zh-CN" altLang="en-US" sz="2600" b="1" dirty="0"/>
          </a:p>
          <a:p>
            <a:pPr>
              <a:buClr>
                <a:schemeClr val="tx1"/>
              </a:buClr>
              <a:buSzPct val="55000"/>
            </a:pPr>
            <a:r>
              <a:rPr lang="zh-CN" altLang="en-US" sz="3000" b="1" dirty="0" smtClean="0">
                <a:latin typeface="仿宋_GB2312" pitchFamily="49" charset="-122"/>
                <a:ea typeface="仿宋_GB2312" pitchFamily="49" charset="-122"/>
              </a:rPr>
              <a:t>若对查找表只做前两种操作，则称此类查找表为静态查找表；如果在查找过程中同时输入不存在的数据元素、或删除已存在的元素，则称此类查找表为动态查找表。</a:t>
            </a:r>
            <a:endParaRPr lang="zh-CN" altLang="en-US" sz="3000" b="1" dirty="0">
              <a:latin typeface="仿宋_GB2312" pitchFamily="49" charset="-122"/>
              <a:ea typeface="仿宋_GB2312" pitchFamily="49" charset="-122"/>
              <a:sym typeface="Symbol" pitchFamily="18" charset="2"/>
            </a:endParaRPr>
          </a:p>
        </p:txBody>
      </p:sp>
      <p:sp>
        <p:nvSpPr>
          <p:cNvPr id="4" name="灯片编号占位符 4"/>
          <p:cNvSpPr>
            <a:spLocks noGrp="1"/>
          </p:cNvSpPr>
          <p:nvPr>
            <p:ph type="sldNum" sz="quarter" idx="12"/>
          </p:nvPr>
        </p:nvSpPr>
        <p:spPr/>
        <p:txBody>
          <a:bodyPr/>
          <a:lstStyle/>
          <a:p>
            <a:fld id="{24DC04E1-9D5F-4E28-A049-75F168746545}" type="slidenum">
              <a:rPr lang="en-US" altLang="zh-CN"/>
              <a:pPr/>
              <a:t>4</a:t>
            </a:fld>
            <a:endParaRPr lang="en-US" altLang="zh-CN"/>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33" name="Rectangle 25"/>
          <p:cNvSpPr>
            <a:spLocks noGrp="1" noChangeArrowheads="1"/>
          </p:cNvSpPr>
          <p:nvPr>
            <p:ph type="title"/>
          </p:nvPr>
        </p:nvSpPr>
        <p:spPr>
          <a:xfrm>
            <a:off x="1908175" y="179343"/>
            <a:ext cx="5724525" cy="609600"/>
          </a:xfrm>
          <a:noFill/>
          <a:ln/>
        </p:spPr>
        <p:txBody>
          <a:bodyPr>
            <a:normAutofit fontScale="90000"/>
          </a:bodyPr>
          <a:lstStyle/>
          <a:p>
            <a:pPr algn="ctr"/>
            <a:r>
              <a:rPr lang="zh-CN" altLang="en-US" sz="4000" dirty="0" smtClean="0">
                <a:latin typeface="华文新魏" pitchFamily="2" charset="-122"/>
                <a:ea typeface="华文新魏" pitchFamily="2" charset="-122"/>
              </a:rPr>
              <a:t>右单</a:t>
            </a:r>
            <a:r>
              <a:rPr lang="zh-CN" altLang="en-US" sz="4000" dirty="0">
                <a:latin typeface="华文新魏" pitchFamily="2" charset="-122"/>
                <a:ea typeface="华文新魏" pitchFamily="2" charset="-122"/>
              </a:rPr>
              <a:t>旋转 </a:t>
            </a:r>
            <a:r>
              <a:rPr lang="en-US" altLang="zh-CN" sz="4000" dirty="0">
                <a:latin typeface="华文新魏" pitchFamily="2" charset="-122"/>
                <a:ea typeface="华文新魏" pitchFamily="2" charset="-122"/>
              </a:rPr>
              <a:t>(</a:t>
            </a:r>
            <a:r>
              <a:rPr lang="en-US" altLang="zh-CN" sz="4000" dirty="0" err="1" smtClean="0">
                <a:latin typeface="华文新魏" pitchFamily="2" charset="-122"/>
                <a:ea typeface="华文新魏" pitchFamily="2" charset="-122"/>
              </a:rPr>
              <a:t>RotateRight</a:t>
            </a:r>
            <a:r>
              <a:rPr lang="en-US" altLang="zh-CN" sz="4000" dirty="0" smtClean="0">
                <a:latin typeface="华文新魏" pitchFamily="2" charset="-122"/>
                <a:ea typeface="华文新魏" pitchFamily="2" charset="-122"/>
              </a:rPr>
              <a:t>)</a:t>
            </a:r>
            <a:endParaRPr lang="en-US" altLang="zh-CN" sz="4000" dirty="0">
              <a:latin typeface="华文新魏" pitchFamily="2" charset="-122"/>
              <a:ea typeface="华文新魏" pitchFamily="2" charset="-122"/>
            </a:endParaRPr>
          </a:p>
        </p:txBody>
      </p:sp>
      <p:sp>
        <p:nvSpPr>
          <p:cNvPr id="273436" name="Rectangle 28"/>
          <p:cNvSpPr>
            <a:spLocks noGrp="1" noChangeArrowheads="1"/>
          </p:cNvSpPr>
          <p:nvPr>
            <p:ph idx="1"/>
          </p:nvPr>
        </p:nvSpPr>
        <p:spPr>
          <a:xfrm>
            <a:off x="468313" y="898481"/>
            <a:ext cx="8229600" cy="2665412"/>
          </a:xfrm>
        </p:spPr>
        <p:txBody>
          <a:bodyPr/>
          <a:lstStyle/>
          <a:p>
            <a:pPr>
              <a:lnSpc>
                <a:spcPct val="105000"/>
              </a:lnSpc>
              <a:spcBef>
                <a:spcPct val="10000"/>
              </a:spcBef>
              <a:buClr>
                <a:schemeClr val="tx1"/>
              </a:buClr>
              <a:buSzPct val="50000"/>
            </a:pPr>
            <a:r>
              <a:rPr lang="en-US" altLang="zh-CN" sz="3000" b="1" dirty="0" smtClean="0">
                <a:latin typeface="Times New Roman" pitchFamily="18" charset="0"/>
                <a:ea typeface="仿宋_GB2312" pitchFamily="49" charset="-122"/>
              </a:rPr>
              <a:t>LL</a:t>
            </a:r>
            <a:r>
              <a:rPr lang="zh-CN" altLang="en-US" sz="3000" b="1" dirty="0" smtClean="0">
                <a:latin typeface="Times New Roman" pitchFamily="18" charset="0"/>
                <a:ea typeface="仿宋_GB2312" pitchFamily="49" charset="-122"/>
              </a:rPr>
              <a:t>型：</a:t>
            </a:r>
            <a:r>
              <a:rPr lang="zh-CN" altLang="en-US" b="1" dirty="0" smtClean="0">
                <a:latin typeface="Times New Roman" pitchFamily="18" charset="0"/>
                <a:ea typeface="仿宋_GB2312" pitchFamily="49" charset="-122"/>
              </a:rPr>
              <a:t>在结点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a:t>
            </a:r>
            <a:r>
              <a:rPr lang="zh-CN" altLang="en-US" b="1" dirty="0" smtClean="0">
                <a:solidFill>
                  <a:srgbClr val="FFFF00"/>
                </a:solidFill>
                <a:latin typeface="Times New Roman" pitchFamily="18" charset="0"/>
                <a:ea typeface="仿宋_GB2312" pitchFamily="49" charset="-122"/>
              </a:rPr>
              <a:t>左</a:t>
            </a:r>
            <a:r>
              <a:rPr lang="zh-CN" altLang="en-US" b="1" dirty="0" smtClean="0">
                <a:latin typeface="Times New Roman" pitchFamily="18" charset="0"/>
                <a:ea typeface="仿宋_GB2312" pitchFamily="49" charset="-122"/>
              </a:rPr>
              <a:t>子女的</a:t>
            </a:r>
            <a:r>
              <a:rPr lang="zh-CN" altLang="en-US" b="1" dirty="0" smtClean="0">
                <a:solidFill>
                  <a:srgbClr val="FFFF00"/>
                </a:solidFill>
                <a:latin typeface="Times New Roman" pitchFamily="18" charset="0"/>
                <a:ea typeface="仿宋_GB2312" pitchFamily="49" charset="-122"/>
              </a:rPr>
              <a:t>左</a:t>
            </a:r>
            <a:r>
              <a:rPr lang="zh-CN" altLang="en-US" b="1" dirty="0" smtClean="0">
                <a:latin typeface="Times New Roman" pitchFamily="18" charset="0"/>
                <a:ea typeface="仿宋_GB2312" pitchFamily="49" charset="-122"/>
              </a:rPr>
              <a:t>子树中插入新结点，该子树高度增</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导致结点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的平衡因子变成</a:t>
            </a:r>
            <a:r>
              <a:rPr lang="en-US" altLang="zh-CN" b="1" dirty="0" smtClean="0">
                <a:latin typeface="Times New Roman" pitchFamily="18" charset="0"/>
                <a:ea typeface="仿宋_GB2312" pitchFamily="49" charset="-122"/>
              </a:rPr>
              <a:t>2</a:t>
            </a:r>
            <a:r>
              <a:rPr lang="zh-CN" altLang="en-US" b="1" dirty="0" smtClean="0">
                <a:latin typeface="Times New Roman" pitchFamily="18" charset="0"/>
                <a:ea typeface="仿宋_GB2312" pitchFamily="49" charset="-122"/>
              </a:rPr>
              <a:t>，出现不平衡。为使树恢复平衡，让结点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顺时针旋转。</a:t>
            </a:r>
            <a:endParaRPr lang="zh-CN" altLang="en-US" sz="3000" b="1" dirty="0">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fld id="{CA3A4DF6-C12A-461F-8480-C211903AF480}" type="slidenum">
              <a:rPr lang="en-US" altLang="zh-CN"/>
              <a:pPr/>
              <a:t>40</a:t>
            </a:fld>
            <a:endParaRPr lang="en-US" altLang="zh-CN"/>
          </a:p>
        </p:txBody>
      </p:sp>
      <p:sp>
        <p:nvSpPr>
          <p:cNvPr id="53" name="Line 2"/>
          <p:cNvSpPr>
            <a:spLocks noChangeShapeType="1"/>
          </p:cNvSpPr>
          <p:nvPr/>
        </p:nvSpPr>
        <p:spPr bwMode="auto">
          <a:xfrm>
            <a:off x="7064483" y="6018220"/>
            <a:ext cx="0" cy="0"/>
          </a:xfrm>
          <a:prstGeom prst="line">
            <a:avLst/>
          </a:prstGeom>
          <a:noFill/>
          <a:ln w="9525">
            <a:solidFill>
              <a:schemeClr val="tx1"/>
            </a:solidFill>
            <a:round/>
            <a:headEnd/>
            <a:tailEnd/>
          </a:ln>
          <a:effectLst/>
        </p:spPr>
        <p:txBody>
          <a:bodyPr wrap="none" anchor="ctr"/>
          <a:lstStyle/>
          <a:p>
            <a:endParaRPr lang="zh-CN" altLang="en-US">
              <a:solidFill>
                <a:srgbClr val="000000"/>
              </a:solidFill>
            </a:endParaRPr>
          </a:p>
        </p:txBody>
      </p:sp>
      <p:grpSp>
        <p:nvGrpSpPr>
          <p:cNvPr id="59" name="Group 9"/>
          <p:cNvGrpSpPr>
            <a:grpSpLocks/>
          </p:cNvGrpSpPr>
          <p:nvPr/>
        </p:nvGrpSpPr>
        <p:grpSpPr bwMode="auto">
          <a:xfrm>
            <a:off x="811161" y="3319461"/>
            <a:ext cx="1951052" cy="2373314"/>
            <a:chOff x="894" y="2061"/>
            <a:chExt cx="1229" cy="1495"/>
          </a:xfrm>
        </p:grpSpPr>
        <p:sp>
          <p:nvSpPr>
            <p:cNvPr id="111" name="Text Box 10"/>
            <p:cNvSpPr txBox="1">
              <a:spLocks noChangeArrowheads="1"/>
            </p:cNvSpPr>
            <p:nvPr/>
          </p:nvSpPr>
          <p:spPr bwMode="auto">
            <a:xfrm>
              <a:off x="1216" y="2061"/>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12" name="Text Box 11"/>
            <p:cNvSpPr txBox="1">
              <a:spLocks noChangeArrowheads="1"/>
            </p:cNvSpPr>
            <p:nvPr/>
          </p:nvSpPr>
          <p:spPr bwMode="auto">
            <a:xfrm>
              <a:off x="894" y="2567"/>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116" name="Group 15"/>
            <p:cNvGrpSpPr>
              <a:grpSpLocks/>
            </p:cNvGrpSpPr>
            <p:nvPr/>
          </p:nvGrpSpPr>
          <p:grpSpPr bwMode="auto">
            <a:xfrm>
              <a:off x="934" y="2268"/>
              <a:ext cx="1189" cy="1288"/>
              <a:chOff x="934" y="2349"/>
              <a:chExt cx="1189" cy="1288"/>
            </a:xfrm>
          </p:grpSpPr>
          <p:sp>
            <p:nvSpPr>
              <p:cNvPr id="121"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22" name="Line 18"/>
              <p:cNvSpPr>
                <a:spLocks noChangeShapeType="1"/>
              </p:cNvSpPr>
              <p:nvPr/>
            </p:nvSpPr>
            <p:spPr bwMode="auto">
              <a:xfrm>
                <a:off x="1699" y="2487"/>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3" name="Line 19"/>
              <p:cNvSpPr>
                <a:spLocks noChangeShapeType="1"/>
              </p:cNvSpPr>
              <p:nvPr/>
            </p:nvSpPr>
            <p:spPr bwMode="auto">
              <a:xfrm flipH="1">
                <a:off x="1308" y="2487"/>
                <a:ext cx="322" cy="286"/>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4" name="Rectangle 20"/>
              <p:cNvSpPr>
                <a:spLocks noChangeArrowheads="1"/>
              </p:cNvSpPr>
              <p:nvPr/>
            </p:nvSpPr>
            <p:spPr bwMode="auto">
              <a:xfrm>
                <a:off x="1883" y="2724"/>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25" name="Oval 21"/>
              <p:cNvSpPr>
                <a:spLocks noChangeArrowheads="1"/>
              </p:cNvSpPr>
              <p:nvPr/>
            </p:nvSpPr>
            <p:spPr bwMode="auto">
              <a:xfrm>
                <a:off x="1561" y="2349"/>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6"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7"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8" name="Rectangle 24"/>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31" name="Rectangle 27"/>
              <p:cNvSpPr>
                <a:spLocks noChangeArrowheads="1"/>
              </p:cNvSpPr>
              <p:nvPr/>
            </p:nvSpPr>
            <p:spPr bwMode="auto">
              <a:xfrm>
                <a:off x="1425" y="3085"/>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17" name="Text Box 30"/>
            <p:cNvSpPr txBox="1">
              <a:spLocks noChangeArrowheads="1"/>
            </p:cNvSpPr>
            <p:nvPr/>
          </p:nvSpPr>
          <p:spPr bwMode="auto">
            <a:xfrm>
              <a:off x="1584" y="2233"/>
              <a:ext cx="212" cy="288"/>
            </a:xfrm>
            <a:prstGeom prst="rect">
              <a:avLst/>
            </a:prstGeom>
            <a:noFill/>
            <a:ln w="9525">
              <a:noFill/>
              <a:miter lim="800000"/>
              <a:headEnd/>
              <a:tailEnd/>
            </a:ln>
            <a:effectLst/>
          </p:spPr>
          <p:txBody>
            <a:bodyPr wrap="none">
              <a:spAutoFit/>
            </a:bodyPr>
            <a:lstStyle/>
            <a:p>
              <a:pPr algn="l"/>
              <a:r>
                <a:rPr lang="en-US" altLang="zh-CN" sz="2400" b="1" dirty="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sp>
          <p:nvSpPr>
            <p:cNvPr id="118" name="Text Box 31"/>
            <p:cNvSpPr txBox="1">
              <a:spLocks noChangeArrowheads="1"/>
            </p:cNvSpPr>
            <p:nvPr/>
          </p:nvSpPr>
          <p:spPr bwMode="auto">
            <a:xfrm>
              <a:off x="1185" y="2593"/>
              <a:ext cx="212" cy="288"/>
            </a:xfrm>
            <a:prstGeom prst="rect">
              <a:avLst/>
            </a:prstGeom>
            <a:noFill/>
            <a:ln w="9525">
              <a:noFill/>
              <a:miter lim="800000"/>
              <a:headEnd/>
              <a:tailEnd/>
            </a:ln>
            <a:effectLst/>
          </p:spPr>
          <p:txBody>
            <a:bodyPr wrap="none">
              <a:spAutoFit/>
            </a:bodyPr>
            <a:lstStyle/>
            <a:p>
              <a:pPr algn="l"/>
              <a:r>
                <a:rPr lang="en-US" altLang="zh-CN" sz="2400" b="1" dirty="0">
                  <a:solidFill>
                    <a:srgbClr val="000000"/>
                  </a:solidFill>
                  <a:effectLst>
                    <a:outerShdw blurRad="38100" dist="38100" dir="2700000" algn="tl">
                      <a:srgbClr val="C0C0C0"/>
                    </a:outerShdw>
                  </a:effectLst>
                  <a:latin typeface="Times New Roman" pitchFamily="18" charset="0"/>
                </a:rPr>
                <a:t>0</a:t>
              </a:r>
              <a:endParaRPr lang="en-US" altLang="zh-CN" sz="2400" dirty="0">
                <a:solidFill>
                  <a:srgbClr val="000000"/>
                </a:solidFill>
                <a:latin typeface="Times New Roman" pitchFamily="18" charset="0"/>
              </a:endParaRPr>
            </a:p>
          </p:txBody>
        </p:sp>
      </p:grpSp>
      <p:sp>
        <p:nvSpPr>
          <p:cNvPr id="135" name="Text Box 10"/>
          <p:cNvSpPr txBox="1">
            <a:spLocks noChangeArrowheads="1"/>
          </p:cNvSpPr>
          <p:nvPr/>
        </p:nvSpPr>
        <p:spPr bwMode="auto">
          <a:xfrm>
            <a:off x="7273962" y="3867156"/>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36" name="Text Box 11"/>
          <p:cNvSpPr txBox="1">
            <a:spLocks noChangeArrowheads="1"/>
          </p:cNvSpPr>
          <p:nvPr/>
        </p:nvSpPr>
        <p:spPr bwMode="auto">
          <a:xfrm>
            <a:off x="6689754" y="3319461"/>
            <a:ext cx="458788" cy="584200"/>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sp>
        <p:nvSpPr>
          <p:cNvPr id="140" name="Line 17"/>
          <p:cNvSpPr>
            <a:spLocks noChangeShapeType="1"/>
          </p:cNvSpPr>
          <p:nvPr/>
        </p:nvSpPr>
        <p:spPr bwMode="auto">
          <a:xfrm>
            <a:off x="7140617" y="4451381"/>
            <a:ext cx="328613" cy="365125"/>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41" name="Line 18"/>
          <p:cNvSpPr>
            <a:spLocks noChangeShapeType="1"/>
          </p:cNvSpPr>
          <p:nvPr/>
        </p:nvSpPr>
        <p:spPr bwMode="auto">
          <a:xfrm>
            <a:off x="6523079" y="3841781"/>
            <a:ext cx="581025" cy="573088"/>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2" name="Line 19"/>
          <p:cNvSpPr>
            <a:spLocks noChangeShapeType="1"/>
          </p:cNvSpPr>
          <p:nvPr/>
        </p:nvSpPr>
        <p:spPr bwMode="auto">
          <a:xfrm flipH="1">
            <a:off x="6050004" y="3989418"/>
            <a:ext cx="381000" cy="38100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3" name="Rectangle 20"/>
          <p:cNvSpPr>
            <a:spLocks noChangeArrowheads="1"/>
          </p:cNvSpPr>
          <p:nvPr/>
        </p:nvSpPr>
        <p:spPr bwMode="auto">
          <a:xfrm>
            <a:off x="5922981" y="4294218"/>
            <a:ext cx="381000" cy="838200"/>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44" name="Oval 21"/>
          <p:cNvSpPr>
            <a:spLocks noChangeArrowheads="1"/>
          </p:cNvSpPr>
          <p:nvPr/>
        </p:nvSpPr>
        <p:spPr bwMode="auto">
          <a:xfrm>
            <a:off x="6354804" y="3684618"/>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5" name="Line 22"/>
          <p:cNvSpPr>
            <a:spLocks noChangeShapeType="1"/>
          </p:cNvSpPr>
          <p:nvPr/>
        </p:nvSpPr>
        <p:spPr bwMode="auto">
          <a:xfrm flipH="1">
            <a:off x="6656429" y="4522818"/>
            <a:ext cx="365125" cy="38100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6" name="Oval 23"/>
          <p:cNvSpPr>
            <a:spLocks noChangeArrowheads="1"/>
          </p:cNvSpPr>
          <p:nvPr/>
        </p:nvSpPr>
        <p:spPr bwMode="auto">
          <a:xfrm>
            <a:off x="6888204" y="4218018"/>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7" name="Rectangle 24"/>
          <p:cNvSpPr>
            <a:spLocks noChangeArrowheads="1"/>
          </p:cNvSpPr>
          <p:nvPr/>
        </p:nvSpPr>
        <p:spPr bwMode="auto">
          <a:xfrm>
            <a:off x="6507204" y="4827618"/>
            <a:ext cx="381000" cy="838200"/>
          </a:xfrm>
          <a:prstGeom prst="rect">
            <a:avLst/>
          </a:prstGeom>
          <a:solidFill>
            <a:srgbClr val="FF7C80"/>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48" name="Rectangle 27"/>
          <p:cNvSpPr>
            <a:spLocks noChangeArrowheads="1"/>
          </p:cNvSpPr>
          <p:nvPr/>
        </p:nvSpPr>
        <p:spPr bwMode="auto">
          <a:xfrm>
            <a:off x="7286667" y="4816506"/>
            <a:ext cx="381000" cy="876300"/>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sp>
        <p:nvSpPr>
          <p:cNvPr id="138" name="Text Box 30"/>
          <p:cNvSpPr txBox="1">
            <a:spLocks noChangeArrowheads="1"/>
          </p:cNvSpPr>
          <p:nvPr/>
        </p:nvSpPr>
        <p:spPr bwMode="auto">
          <a:xfrm>
            <a:off x="6380204" y="3635405"/>
            <a:ext cx="338138" cy="461963"/>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0</a:t>
            </a:r>
            <a:endParaRPr lang="en-US" altLang="zh-CN" sz="2400" dirty="0">
              <a:solidFill>
                <a:srgbClr val="000000"/>
              </a:solidFill>
              <a:latin typeface="Times New Roman" pitchFamily="18" charset="0"/>
            </a:endParaRPr>
          </a:p>
        </p:txBody>
      </p:sp>
      <p:sp>
        <p:nvSpPr>
          <p:cNvPr id="139" name="Text Box 31"/>
          <p:cNvSpPr txBox="1">
            <a:spLocks noChangeArrowheads="1"/>
          </p:cNvSpPr>
          <p:nvPr/>
        </p:nvSpPr>
        <p:spPr bwMode="auto">
          <a:xfrm>
            <a:off x="6905667" y="4164043"/>
            <a:ext cx="336550" cy="457200"/>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0</a:t>
            </a:r>
            <a:endParaRPr lang="en-US" altLang="zh-CN" sz="2400" dirty="0">
              <a:solidFill>
                <a:srgbClr val="000000"/>
              </a:solidFill>
              <a:latin typeface="Times New Roman" pitchFamily="18" charset="0"/>
            </a:endParaRPr>
          </a:p>
        </p:txBody>
      </p:sp>
      <p:sp>
        <p:nvSpPr>
          <p:cNvPr id="149" name="Rectangle 53"/>
          <p:cNvSpPr>
            <a:spLocks noChangeArrowheads="1"/>
          </p:cNvSpPr>
          <p:nvPr/>
        </p:nvSpPr>
        <p:spPr bwMode="auto">
          <a:xfrm>
            <a:off x="5922981" y="5122917"/>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sp>
        <p:nvSpPr>
          <p:cNvPr id="155" name="Freeform 54"/>
          <p:cNvSpPr>
            <a:spLocks/>
          </p:cNvSpPr>
          <p:nvPr/>
        </p:nvSpPr>
        <p:spPr bwMode="auto">
          <a:xfrm rot="513169" flipH="1">
            <a:off x="4170357" y="4122747"/>
            <a:ext cx="534963" cy="204761"/>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rgbClr val="FFFF00"/>
            </a:solidFill>
            <a:prstDash val="sysDot"/>
            <a:round/>
            <a:headEnd type="none" w="med" len="med"/>
            <a:tailEnd type="triangle" w="sm" len="med"/>
          </a:ln>
          <a:effectLst/>
        </p:spPr>
        <p:txBody>
          <a:bodyPr/>
          <a:lstStyle/>
          <a:p>
            <a:endParaRPr lang="zh-CN" altLang="en-US"/>
          </a:p>
        </p:txBody>
      </p:sp>
      <p:grpSp>
        <p:nvGrpSpPr>
          <p:cNvPr id="156" name="Group 9"/>
          <p:cNvGrpSpPr>
            <a:grpSpLocks/>
          </p:cNvGrpSpPr>
          <p:nvPr/>
        </p:nvGrpSpPr>
        <p:grpSpPr bwMode="auto">
          <a:xfrm>
            <a:off x="3221019" y="3319461"/>
            <a:ext cx="1951052" cy="2373314"/>
            <a:chOff x="894" y="2061"/>
            <a:chExt cx="1229" cy="1495"/>
          </a:xfrm>
        </p:grpSpPr>
        <p:sp>
          <p:nvSpPr>
            <p:cNvPr id="157" name="Text Box 10"/>
            <p:cNvSpPr txBox="1">
              <a:spLocks noChangeArrowheads="1"/>
            </p:cNvSpPr>
            <p:nvPr/>
          </p:nvSpPr>
          <p:spPr bwMode="auto">
            <a:xfrm>
              <a:off x="1216" y="2061"/>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58" name="Text Box 11"/>
            <p:cNvSpPr txBox="1">
              <a:spLocks noChangeArrowheads="1"/>
            </p:cNvSpPr>
            <p:nvPr/>
          </p:nvSpPr>
          <p:spPr bwMode="auto">
            <a:xfrm>
              <a:off x="894" y="2567"/>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159" name="Group 15"/>
            <p:cNvGrpSpPr>
              <a:grpSpLocks/>
            </p:cNvGrpSpPr>
            <p:nvPr/>
          </p:nvGrpSpPr>
          <p:grpSpPr bwMode="auto">
            <a:xfrm>
              <a:off x="934" y="2268"/>
              <a:ext cx="1189" cy="1288"/>
              <a:chOff x="934" y="2349"/>
              <a:chExt cx="1189" cy="1288"/>
            </a:xfrm>
          </p:grpSpPr>
          <p:sp>
            <p:nvSpPr>
              <p:cNvPr id="162"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63" name="Line 18"/>
              <p:cNvSpPr>
                <a:spLocks noChangeShapeType="1"/>
              </p:cNvSpPr>
              <p:nvPr/>
            </p:nvSpPr>
            <p:spPr bwMode="auto">
              <a:xfrm>
                <a:off x="1699" y="2487"/>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64" name="Line 19"/>
              <p:cNvSpPr>
                <a:spLocks noChangeShapeType="1"/>
              </p:cNvSpPr>
              <p:nvPr/>
            </p:nvSpPr>
            <p:spPr bwMode="auto">
              <a:xfrm flipH="1">
                <a:off x="1308" y="2487"/>
                <a:ext cx="322" cy="286"/>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65" name="Rectangle 20"/>
              <p:cNvSpPr>
                <a:spLocks noChangeArrowheads="1"/>
              </p:cNvSpPr>
              <p:nvPr/>
            </p:nvSpPr>
            <p:spPr bwMode="auto">
              <a:xfrm>
                <a:off x="1883" y="2724"/>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66" name="Oval 21"/>
              <p:cNvSpPr>
                <a:spLocks noChangeArrowheads="1"/>
              </p:cNvSpPr>
              <p:nvPr/>
            </p:nvSpPr>
            <p:spPr bwMode="auto">
              <a:xfrm>
                <a:off x="1561" y="2349"/>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67"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68"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69" name="Rectangle 24"/>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70" name="Rectangle 27"/>
              <p:cNvSpPr>
                <a:spLocks noChangeArrowheads="1"/>
              </p:cNvSpPr>
              <p:nvPr/>
            </p:nvSpPr>
            <p:spPr bwMode="auto">
              <a:xfrm>
                <a:off x="1425" y="3085"/>
                <a:ext cx="240" cy="552"/>
              </a:xfrm>
              <a:prstGeom prst="rect">
                <a:avLst/>
              </a:prstGeom>
              <a:solidFill>
                <a:srgbClr val="FF7C80"/>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60" name="Text Box 30"/>
            <p:cNvSpPr txBox="1">
              <a:spLocks noChangeArrowheads="1"/>
            </p:cNvSpPr>
            <p:nvPr/>
          </p:nvSpPr>
          <p:spPr bwMode="auto">
            <a:xfrm>
              <a:off x="1584" y="2233"/>
              <a:ext cx="212" cy="288"/>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2</a:t>
              </a:r>
              <a:endParaRPr lang="en-US" altLang="zh-CN" sz="2400" dirty="0">
                <a:solidFill>
                  <a:srgbClr val="000000"/>
                </a:solidFill>
                <a:latin typeface="Times New Roman" pitchFamily="18" charset="0"/>
              </a:endParaRPr>
            </a:p>
          </p:txBody>
        </p:sp>
        <p:sp>
          <p:nvSpPr>
            <p:cNvPr id="161" name="Text Box 31"/>
            <p:cNvSpPr txBox="1">
              <a:spLocks noChangeArrowheads="1"/>
            </p:cNvSpPr>
            <p:nvPr/>
          </p:nvSpPr>
          <p:spPr bwMode="auto">
            <a:xfrm>
              <a:off x="1185" y="2593"/>
              <a:ext cx="212" cy="288"/>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grpSp>
      <p:sp>
        <p:nvSpPr>
          <p:cNvPr id="171" name="Rectangle 53"/>
          <p:cNvSpPr>
            <a:spLocks noChangeArrowheads="1"/>
          </p:cNvSpPr>
          <p:nvPr/>
        </p:nvSpPr>
        <p:spPr bwMode="auto">
          <a:xfrm>
            <a:off x="3294045" y="5656293"/>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Line 64"/>
          <p:cNvSpPr>
            <a:spLocks noChangeShapeType="1"/>
          </p:cNvSpPr>
          <p:nvPr/>
        </p:nvSpPr>
        <p:spPr bwMode="auto">
          <a:xfrm>
            <a:off x="7167584" y="4013208"/>
            <a:ext cx="693747" cy="1058877"/>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273433" name="Rectangle 25"/>
          <p:cNvSpPr>
            <a:spLocks noGrp="1" noChangeArrowheads="1"/>
          </p:cNvSpPr>
          <p:nvPr>
            <p:ph type="title"/>
          </p:nvPr>
        </p:nvSpPr>
        <p:spPr>
          <a:xfrm>
            <a:off x="1908175" y="179343"/>
            <a:ext cx="5724525" cy="609600"/>
          </a:xfrm>
          <a:noFill/>
          <a:ln/>
        </p:spPr>
        <p:txBody>
          <a:bodyPr>
            <a:normAutofit fontScale="90000"/>
          </a:bodyPr>
          <a:lstStyle/>
          <a:p>
            <a:pPr algn="ctr"/>
            <a:r>
              <a:rPr lang="zh-CN" altLang="en-US" sz="4000" b="1" dirty="0">
                <a:latin typeface="华文新魏" pitchFamily="2" charset="-122"/>
                <a:ea typeface="华文新魏" pitchFamily="2" charset="-122"/>
              </a:rPr>
              <a:t>左单旋转 </a:t>
            </a:r>
            <a:r>
              <a:rPr lang="en-US" altLang="zh-CN" sz="4000" b="1" dirty="0">
                <a:latin typeface="华文新魏" pitchFamily="2" charset="-122"/>
                <a:ea typeface="华文新魏" pitchFamily="2" charset="-122"/>
              </a:rPr>
              <a:t>(</a:t>
            </a:r>
            <a:r>
              <a:rPr lang="en-US" altLang="zh-CN" sz="4000" b="1" dirty="0" err="1">
                <a:latin typeface="华文新魏" pitchFamily="2" charset="-122"/>
                <a:ea typeface="华文新魏" pitchFamily="2" charset="-122"/>
              </a:rPr>
              <a:t>RotateLeft</a:t>
            </a:r>
            <a:r>
              <a:rPr lang="en-US" altLang="zh-CN" sz="4000" b="1" dirty="0">
                <a:latin typeface="华文新魏" pitchFamily="2" charset="-122"/>
                <a:ea typeface="华文新魏" pitchFamily="2" charset="-122"/>
              </a:rPr>
              <a:t> )</a:t>
            </a:r>
            <a:endParaRPr lang="en-US" altLang="zh-CN" sz="4000" dirty="0">
              <a:latin typeface="华文新魏" pitchFamily="2" charset="-122"/>
              <a:ea typeface="华文新魏" pitchFamily="2" charset="-122"/>
            </a:endParaRPr>
          </a:p>
        </p:txBody>
      </p:sp>
      <p:sp>
        <p:nvSpPr>
          <p:cNvPr id="273436" name="Rectangle 28"/>
          <p:cNvSpPr>
            <a:spLocks noGrp="1" noChangeArrowheads="1"/>
          </p:cNvSpPr>
          <p:nvPr>
            <p:ph idx="1"/>
          </p:nvPr>
        </p:nvSpPr>
        <p:spPr>
          <a:xfrm>
            <a:off x="468313" y="898481"/>
            <a:ext cx="8229600" cy="2665412"/>
          </a:xfrm>
        </p:spPr>
        <p:txBody>
          <a:bodyPr/>
          <a:lstStyle/>
          <a:p>
            <a:pPr>
              <a:lnSpc>
                <a:spcPct val="105000"/>
              </a:lnSpc>
              <a:spcBef>
                <a:spcPct val="10000"/>
              </a:spcBef>
              <a:buClr>
                <a:schemeClr val="tx1"/>
              </a:buClr>
              <a:buSzPct val="50000"/>
            </a:pPr>
            <a:r>
              <a:rPr lang="en-US" altLang="zh-CN" sz="3000" b="1" dirty="0" smtClean="0">
                <a:latin typeface="Times New Roman" pitchFamily="18" charset="0"/>
                <a:ea typeface="仿宋_GB2312" pitchFamily="49" charset="-122"/>
              </a:rPr>
              <a:t>RR</a:t>
            </a:r>
            <a:r>
              <a:rPr lang="zh-CN" altLang="en-US" b="1" dirty="0" smtClean="0">
                <a:latin typeface="Times New Roman" pitchFamily="18" charset="0"/>
                <a:ea typeface="仿宋_GB2312" pitchFamily="49" charset="-122"/>
              </a:rPr>
              <a:t>型：在结点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a:t>
            </a:r>
            <a:r>
              <a:rPr lang="zh-CN" altLang="en-US" b="1" dirty="0" smtClean="0">
                <a:solidFill>
                  <a:srgbClr val="FFFF00"/>
                </a:solidFill>
                <a:latin typeface="Times New Roman" pitchFamily="18" charset="0"/>
                <a:ea typeface="仿宋_GB2312" pitchFamily="49" charset="-122"/>
              </a:rPr>
              <a:t>右</a:t>
            </a:r>
            <a:r>
              <a:rPr lang="zh-CN" altLang="en-US" b="1" dirty="0" smtClean="0">
                <a:latin typeface="Times New Roman" pitchFamily="18" charset="0"/>
                <a:ea typeface="仿宋_GB2312" pitchFamily="49" charset="-122"/>
              </a:rPr>
              <a:t>子女的</a:t>
            </a:r>
            <a:r>
              <a:rPr lang="zh-CN" altLang="en-US" b="1" dirty="0" smtClean="0">
                <a:solidFill>
                  <a:srgbClr val="FFFF00"/>
                </a:solidFill>
                <a:latin typeface="Times New Roman" pitchFamily="18" charset="0"/>
                <a:ea typeface="仿宋_GB2312" pitchFamily="49" charset="-122"/>
              </a:rPr>
              <a:t>右</a:t>
            </a:r>
            <a:r>
              <a:rPr lang="zh-CN" altLang="en-US" b="1" dirty="0" smtClean="0">
                <a:latin typeface="Times New Roman" pitchFamily="18" charset="0"/>
                <a:ea typeface="仿宋_GB2312" pitchFamily="49" charset="-122"/>
              </a:rPr>
              <a:t>子树中插入新结点，该子树高度增</a:t>
            </a:r>
            <a:r>
              <a:rPr lang="en-US" altLang="zh-CN" b="1" dirty="0" smtClean="0">
                <a:latin typeface="Times New Roman" pitchFamily="18" charset="0"/>
                <a:ea typeface="仿宋_GB2312" pitchFamily="49" charset="-122"/>
              </a:rPr>
              <a:t>1</a:t>
            </a:r>
            <a:r>
              <a:rPr lang="zh-CN" altLang="en-US" b="1" dirty="0" smtClean="0">
                <a:latin typeface="Times New Roman" pitchFamily="18" charset="0"/>
                <a:ea typeface="仿宋_GB2312" pitchFamily="49" charset="-122"/>
              </a:rPr>
              <a:t>导致结点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的平衡因子变成</a:t>
            </a:r>
            <a:r>
              <a:rPr lang="en-US" altLang="zh-CN" b="1" dirty="0" smtClean="0">
                <a:latin typeface="Times New Roman" pitchFamily="18" charset="0"/>
                <a:ea typeface="仿宋_GB2312" pitchFamily="49" charset="-122"/>
              </a:rPr>
              <a:t>2</a:t>
            </a:r>
            <a:r>
              <a:rPr lang="zh-CN" altLang="en-US" b="1" dirty="0" smtClean="0">
                <a:latin typeface="Times New Roman" pitchFamily="18" charset="0"/>
                <a:ea typeface="仿宋_GB2312" pitchFamily="49" charset="-122"/>
              </a:rPr>
              <a:t>，出现不平衡。为使树恢复平衡，让结点</a:t>
            </a:r>
            <a:r>
              <a:rPr lang="en-US" altLang="zh-CN" b="1" dirty="0" smtClean="0">
                <a:latin typeface="Times New Roman" pitchFamily="18" charset="0"/>
                <a:ea typeface="仿宋_GB2312" pitchFamily="49" charset="-122"/>
              </a:rPr>
              <a:t>A</a:t>
            </a:r>
            <a:r>
              <a:rPr lang="zh-CN" altLang="en-US" b="1" dirty="0" smtClean="0">
                <a:latin typeface="Times New Roman" pitchFamily="18" charset="0"/>
                <a:ea typeface="仿宋_GB2312" pitchFamily="49" charset="-122"/>
              </a:rPr>
              <a:t>反时针旋转。</a:t>
            </a:r>
            <a:endParaRPr lang="zh-CN" altLang="en-US" sz="3000" b="1" dirty="0">
              <a:latin typeface="Times New Roman" pitchFamily="18" charset="0"/>
              <a:ea typeface="仿宋_GB2312" pitchFamily="49" charset="-122"/>
            </a:endParaRPr>
          </a:p>
        </p:txBody>
      </p:sp>
      <p:sp>
        <p:nvSpPr>
          <p:cNvPr id="28" name="灯片编号占位符 4"/>
          <p:cNvSpPr>
            <a:spLocks noGrp="1"/>
          </p:cNvSpPr>
          <p:nvPr>
            <p:ph type="sldNum" sz="quarter" idx="12"/>
          </p:nvPr>
        </p:nvSpPr>
        <p:spPr/>
        <p:txBody>
          <a:bodyPr/>
          <a:lstStyle/>
          <a:p>
            <a:fld id="{CA3A4DF6-C12A-461F-8480-C211903AF480}" type="slidenum">
              <a:rPr lang="en-US" altLang="zh-CN"/>
              <a:pPr/>
              <a:t>41</a:t>
            </a:fld>
            <a:endParaRPr lang="en-US" altLang="zh-CN"/>
          </a:p>
        </p:txBody>
      </p:sp>
      <p:sp>
        <p:nvSpPr>
          <p:cNvPr id="53" name="Line 2"/>
          <p:cNvSpPr>
            <a:spLocks noChangeShapeType="1"/>
          </p:cNvSpPr>
          <p:nvPr/>
        </p:nvSpPr>
        <p:spPr bwMode="auto">
          <a:xfrm>
            <a:off x="10414080" y="3644875"/>
            <a:ext cx="0" cy="0"/>
          </a:xfrm>
          <a:prstGeom prst="line">
            <a:avLst/>
          </a:prstGeom>
          <a:noFill/>
          <a:ln w="9525">
            <a:solidFill>
              <a:schemeClr val="tx1"/>
            </a:solidFill>
            <a:round/>
            <a:headEnd/>
            <a:tailEnd/>
          </a:ln>
          <a:effectLst/>
        </p:spPr>
        <p:txBody>
          <a:bodyPr wrap="none" anchor="ctr"/>
          <a:lstStyle/>
          <a:p>
            <a:endParaRPr lang="zh-CN" altLang="en-US">
              <a:solidFill>
                <a:srgbClr val="000000"/>
              </a:solidFill>
            </a:endParaRPr>
          </a:p>
        </p:txBody>
      </p:sp>
      <p:grpSp>
        <p:nvGrpSpPr>
          <p:cNvPr id="2" name="Group 9"/>
          <p:cNvGrpSpPr>
            <a:grpSpLocks/>
          </p:cNvGrpSpPr>
          <p:nvPr/>
        </p:nvGrpSpPr>
        <p:grpSpPr bwMode="auto">
          <a:xfrm>
            <a:off x="922267" y="3333747"/>
            <a:ext cx="1814513" cy="2359025"/>
            <a:chOff x="550" y="2070"/>
            <a:chExt cx="1143" cy="1486"/>
          </a:xfrm>
        </p:grpSpPr>
        <p:sp>
          <p:nvSpPr>
            <p:cNvPr id="111" name="Text Box 10"/>
            <p:cNvSpPr txBox="1">
              <a:spLocks noChangeArrowheads="1"/>
            </p:cNvSpPr>
            <p:nvPr/>
          </p:nvSpPr>
          <p:spPr bwMode="auto">
            <a:xfrm>
              <a:off x="1068" y="2070"/>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12" name="Text Box 11"/>
            <p:cNvSpPr txBox="1">
              <a:spLocks noChangeArrowheads="1"/>
            </p:cNvSpPr>
            <p:nvPr/>
          </p:nvSpPr>
          <p:spPr bwMode="auto">
            <a:xfrm>
              <a:off x="1404" y="2399"/>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3" name="Group 15"/>
            <p:cNvGrpSpPr>
              <a:grpSpLocks/>
            </p:cNvGrpSpPr>
            <p:nvPr/>
          </p:nvGrpSpPr>
          <p:grpSpPr bwMode="auto">
            <a:xfrm>
              <a:off x="550" y="2291"/>
              <a:ext cx="1115" cy="1265"/>
              <a:chOff x="550" y="2372"/>
              <a:chExt cx="1115" cy="1265"/>
            </a:xfrm>
          </p:grpSpPr>
          <p:sp>
            <p:nvSpPr>
              <p:cNvPr id="121"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22" name="Line 18"/>
              <p:cNvSpPr>
                <a:spLocks noChangeShapeType="1"/>
              </p:cNvSpPr>
              <p:nvPr/>
            </p:nvSpPr>
            <p:spPr bwMode="auto">
              <a:xfrm>
                <a:off x="944" y="2471"/>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3" name="Line 19"/>
              <p:cNvSpPr>
                <a:spLocks noChangeShapeType="1"/>
              </p:cNvSpPr>
              <p:nvPr/>
            </p:nvSpPr>
            <p:spPr bwMode="auto">
              <a:xfrm flipH="1">
                <a:off x="646" y="2564"/>
                <a:ext cx="24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4" name="Rectangle 20"/>
              <p:cNvSpPr>
                <a:spLocks noChangeArrowheads="1"/>
              </p:cNvSpPr>
              <p:nvPr/>
            </p:nvSpPr>
            <p:spPr bwMode="auto">
              <a:xfrm>
                <a:off x="550" y="2756"/>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25" name="Oval 21"/>
              <p:cNvSpPr>
                <a:spLocks noChangeArrowheads="1"/>
              </p:cNvSpPr>
              <p:nvPr/>
            </p:nvSpPr>
            <p:spPr bwMode="auto">
              <a:xfrm>
                <a:off x="838" y="2372"/>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6"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27"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28" name="Rectangle 24"/>
              <p:cNvSpPr>
                <a:spLocks noChangeArrowheads="1"/>
              </p:cNvSpPr>
              <p:nvPr/>
            </p:nvSpPr>
            <p:spPr bwMode="auto">
              <a:xfrm>
                <a:off x="934" y="3092"/>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31" name="Rectangle 27"/>
              <p:cNvSpPr>
                <a:spLocks noChangeArrowheads="1"/>
              </p:cNvSpPr>
              <p:nvPr/>
            </p:nvSpPr>
            <p:spPr bwMode="auto">
              <a:xfrm>
                <a:off x="1425" y="3085"/>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17" name="Text Box 30"/>
            <p:cNvSpPr txBox="1">
              <a:spLocks noChangeArrowheads="1"/>
            </p:cNvSpPr>
            <p:nvPr/>
          </p:nvSpPr>
          <p:spPr bwMode="auto">
            <a:xfrm>
              <a:off x="825" y="2260"/>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sp>
          <p:nvSpPr>
            <p:cNvPr id="118" name="Text Box 31"/>
            <p:cNvSpPr txBox="1">
              <a:spLocks noChangeArrowheads="1"/>
            </p:cNvSpPr>
            <p:nvPr/>
          </p:nvSpPr>
          <p:spPr bwMode="auto">
            <a:xfrm>
              <a:off x="1185" y="2593"/>
              <a:ext cx="212" cy="288"/>
            </a:xfrm>
            <a:prstGeom prst="rect">
              <a:avLst/>
            </a:prstGeom>
            <a:noFill/>
            <a:ln w="9525">
              <a:noFill/>
              <a:miter lim="800000"/>
              <a:headEnd/>
              <a:tailEnd/>
            </a:ln>
            <a:effectLst/>
          </p:spPr>
          <p:txBody>
            <a:bodyPr wrap="none">
              <a:spAutoFit/>
            </a:bodyPr>
            <a:lstStyle/>
            <a:p>
              <a:pPr algn="l"/>
              <a:r>
                <a:rPr lang="en-US" altLang="zh-CN" sz="2400" b="1">
                  <a:solidFill>
                    <a:srgbClr val="000000"/>
                  </a:solidFill>
                  <a:effectLst>
                    <a:outerShdw blurRad="38100" dist="38100" dir="2700000" algn="tl">
                      <a:srgbClr val="C0C0C0"/>
                    </a:outerShdw>
                  </a:effectLst>
                  <a:latin typeface="Times New Roman" pitchFamily="18" charset="0"/>
                </a:rPr>
                <a:t>0</a:t>
              </a:r>
              <a:endParaRPr lang="en-US" altLang="zh-CN" sz="2400">
                <a:solidFill>
                  <a:srgbClr val="000000"/>
                </a:solidFill>
                <a:latin typeface="Times New Roman" pitchFamily="18" charset="0"/>
              </a:endParaRPr>
            </a:p>
          </p:txBody>
        </p:sp>
      </p:grpSp>
      <p:sp>
        <p:nvSpPr>
          <p:cNvPr id="65" name="Line 61"/>
          <p:cNvSpPr>
            <a:spLocks noChangeShapeType="1"/>
          </p:cNvSpPr>
          <p:nvPr/>
        </p:nvSpPr>
        <p:spPr bwMode="auto">
          <a:xfrm flipH="1">
            <a:off x="6250001" y="4586287"/>
            <a:ext cx="290513" cy="434975"/>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66" name="Line 62"/>
          <p:cNvSpPr>
            <a:spLocks noChangeShapeType="1"/>
          </p:cNvSpPr>
          <p:nvPr/>
        </p:nvSpPr>
        <p:spPr bwMode="auto">
          <a:xfrm>
            <a:off x="6618301" y="4594225"/>
            <a:ext cx="263525" cy="479425"/>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68" name="Line 64"/>
          <p:cNvSpPr>
            <a:spLocks noChangeShapeType="1"/>
          </p:cNvSpPr>
          <p:nvPr/>
        </p:nvSpPr>
        <p:spPr bwMode="auto">
          <a:xfrm flipH="1">
            <a:off x="6623063" y="4078287"/>
            <a:ext cx="381000" cy="38100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69" name="Oval 65"/>
          <p:cNvSpPr>
            <a:spLocks noChangeArrowheads="1"/>
          </p:cNvSpPr>
          <p:nvPr/>
        </p:nvSpPr>
        <p:spPr bwMode="auto">
          <a:xfrm>
            <a:off x="6394463" y="4306887"/>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rgbClr val="000000"/>
              </a:solidFill>
            </a:endParaRPr>
          </a:p>
        </p:txBody>
      </p:sp>
      <p:sp>
        <p:nvSpPr>
          <p:cNvPr id="70" name="Oval 66"/>
          <p:cNvSpPr>
            <a:spLocks noChangeArrowheads="1"/>
          </p:cNvSpPr>
          <p:nvPr/>
        </p:nvSpPr>
        <p:spPr bwMode="auto">
          <a:xfrm>
            <a:off x="6927863" y="3773487"/>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rgbClr val="000000"/>
              </a:solidFill>
            </a:endParaRPr>
          </a:p>
        </p:txBody>
      </p:sp>
      <p:sp>
        <p:nvSpPr>
          <p:cNvPr id="71" name="Rectangle 67"/>
          <p:cNvSpPr>
            <a:spLocks noChangeArrowheads="1"/>
          </p:cNvSpPr>
          <p:nvPr/>
        </p:nvSpPr>
        <p:spPr bwMode="auto">
          <a:xfrm>
            <a:off x="6067438" y="5032375"/>
            <a:ext cx="381000" cy="8382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72" name="Rectangle 68"/>
          <p:cNvSpPr>
            <a:spLocks noChangeArrowheads="1"/>
          </p:cNvSpPr>
          <p:nvPr/>
        </p:nvSpPr>
        <p:spPr bwMode="auto">
          <a:xfrm>
            <a:off x="6659576" y="5032375"/>
            <a:ext cx="381000" cy="838200"/>
          </a:xfrm>
          <a:prstGeom prst="rect">
            <a:avLst/>
          </a:prstGeom>
          <a:solidFill>
            <a:srgbClr val="FF7C80"/>
          </a:solidFill>
          <a:ln w="28575">
            <a:solidFill>
              <a:srgbClr val="008000"/>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73" name="Text Box 69"/>
          <p:cNvSpPr txBox="1">
            <a:spLocks noChangeArrowheads="1"/>
          </p:cNvSpPr>
          <p:nvPr/>
        </p:nvSpPr>
        <p:spPr bwMode="auto">
          <a:xfrm>
            <a:off x="6546863" y="3392487"/>
            <a:ext cx="458780"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sp>
        <p:nvSpPr>
          <p:cNvPr id="75" name="Text Box 71"/>
          <p:cNvSpPr txBox="1">
            <a:spLocks noChangeArrowheads="1"/>
          </p:cNvSpPr>
          <p:nvPr/>
        </p:nvSpPr>
        <p:spPr bwMode="auto">
          <a:xfrm>
            <a:off x="5937263" y="3956050"/>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77" name="Text Box 73"/>
          <p:cNvSpPr txBox="1">
            <a:spLocks noChangeArrowheads="1"/>
          </p:cNvSpPr>
          <p:nvPr/>
        </p:nvSpPr>
        <p:spPr bwMode="auto">
          <a:xfrm>
            <a:off x="6407163" y="4268787"/>
            <a:ext cx="336550" cy="457200"/>
          </a:xfrm>
          <a:prstGeom prst="rect">
            <a:avLst/>
          </a:prstGeom>
          <a:noFill/>
          <a:ln w="9525">
            <a:noFill/>
            <a:miter lim="800000"/>
            <a:headEnd/>
            <a:tailEnd/>
          </a:ln>
          <a:effectLst/>
        </p:spPr>
        <p:txBody>
          <a:bodyPr wrap="none">
            <a:spAutoFit/>
          </a:bodyPr>
          <a:lstStyle/>
          <a:p>
            <a:pPr algn="l"/>
            <a:r>
              <a:rPr lang="en-US" altLang="zh-CN" sz="2400" b="1">
                <a:solidFill>
                  <a:srgbClr val="000000"/>
                </a:solidFill>
                <a:effectLst>
                  <a:outerShdw blurRad="38100" dist="38100" dir="2700000" algn="tl">
                    <a:srgbClr val="C0C0C0"/>
                  </a:outerShdw>
                </a:effectLst>
                <a:latin typeface="Times New Roman" pitchFamily="18" charset="0"/>
              </a:rPr>
              <a:t>0</a:t>
            </a:r>
            <a:endParaRPr lang="en-US" altLang="zh-CN" sz="2400">
              <a:solidFill>
                <a:srgbClr val="000000"/>
              </a:solidFill>
              <a:latin typeface="Times New Roman" pitchFamily="18" charset="0"/>
            </a:endParaRPr>
          </a:p>
        </p:txBody>
      </p:sp>
      <p:sp>
        <p:nvSpPr>
          <p:cNvPr id="78" name="Text Box 74"/>
          <p:cNvSpPr txBox="1">
            <a:spLocks noChangeArrowheads="1"/>
          </p:cNvSpPr>
          <p:nvPr/>
        </p:nvSpPr>
        <p:spPr bwMode="auto">
          <a:xfrm>
            <a:off x="6942151" y="3724275"/>
            <a:ext cx="336550" cy="457200"/>
          </a:xfrm>
          <a:prstGeom prst="rect">
            <a:avLst/>
          </a:prstGeom>
          <a:noFill/>
          <a:ln w="9525">
            <a:noFill/>
            <a:miter lim="800000"/>
            <a:headEnd/>
            <a:tailEnd/>
          </a:ln>
          <a:effectLst/>
        </p:spPr>
        <p:txBody>
          <a:bodyPr wrap="none">
            <a:spAutoFit/>
          </a:bodyPr>
          <a:lstStyle/>
          <a:p>
            <a:pPr algn="l"/>
            <a:r>
              <a:rPr lang="en-US" altLang="zh-CN" sz="2400" b="1" dirty="0">
                <a:solidFill>
                  <a:srgbClr val="000000"/>
                </a:solidFill>
                <a:effectLst>
                  <a:outerShdw blurRad="38100" dist="38100" dir="2700000" algn="tl">
                    <a:srgbClr val="C0C0C0"/>
                  </a:outerShdw>
                </a:effectLst>
                <a:latin typeface="Times New Roman" pitchFamily="18" charset="0"/>
              </a:rPr>
              <a:t>0</a:t>
            </a:r>
          </a:p>
        </p:txBody>
      </p:sp>
      <p:grpSp>
        <p:nvGrpSpPr>
          <p:cNvPr id="4" name="组合 149"/>
          <p:cNvGrpSpPr/>
          <p:nvPr/>
        </p:nvGrpSpPr>
        <p:grpSpPr>
          <a:xfrm>
            <a:off x="3187667" y="3355976"/>
            <a:ext cx="4835586" cy="2801971"/>
            <a:chOff x="3074967" y="3355976"/>
            <a:chExt cx="4835586" cy="2801971"/>
          </a:xfrm>
        </p:grpSpPr>
        <p:grpSp>
          <p:nvGrpSpPr>
            <p:cNvPr id="5" name="Group 9"/>
            <p:cNvGrpSpPr>
              <a:grpSpLocks/>
            </p:cNvGrpSpPr>
            <p:nvPr/>
          </p:nvGrpSpPr>
          <p:grpSpPr bwMode="auto">
            <a:xfrm>
              <a:off x="3074967" y="3355976"/>
              <a:ext cx="4835527" cy="2555876"/>
              <a:chOff x="550" y="2070"/>
              <a:chExt cx="3046" cy="1610"/>
            </a:xfrm>
          </p:grpSpPr>
          <p:sp>
            <p:nvSpPr>
              <p:cNvPr id="135" name="Text Box 10"/>
              <p:cNvSpPr txBox="1">
                <a:spLocks noChangeArrowheads="1"/>
              </p:cNvSpPr>
              <p:nvPr/>
            </p:nvSpPr>
            <p:spPr bwMode="auto">
              <a:xfrm>
                <a:off x="1068" y="2070"/>
                <a:ext cx="301" cy="365"/>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36" name="Text Box 11"/>
              <p:cNvSpPr txBox="1">
                <a:spLocks noChangeArrowheads="1"/>
              </p:cNvSpPr>
              <p:nvPr/>
            </p:nvSpPr>
            <p:spPr bwMode="auto">
              <a:xfrm>
                <a:off x="1404" y="2399"/>
                <a:ext cx="289" cy="368"/>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B</a:t>
                </a:r>
                <a:endParaRPr lang="en-US" altLang="zh-CN" sz="2400" dirty="0">
                  <a:latin typeface="Times New Roman" pitchFamily="18" charset="0"/>
                </a:endParaRPr>
              </a:p>
            </p:txBody>
          </p:sp>
          <p:grpSp>
            <p:nvGrpSpPr>
              <p:cNvPr id="6" name="Group 15"/>
              <p:cNvGrpSpPr>
                <a:grpSpLocks/>
              </p:cNvGrpSpPr>
              <p:nvPr/>
            </p:nvGrpSpPr>
            <p:grpSpPr bwMode="auto">
              <a:xfrm>
                <a:off x="550" y="2291"/>
                <a:ext cx="3046" cy="1389"/>
                <a:chOff x="550" y="2372"/>
                <a:chExt cx="3046" cy="1389"/>
              </a:xfrm>
            </p:grpSpPr>
            <p:sp>
              <p:nvSpPr>
                <p:cNvPr id="140" name="Line 17"/>
                <p:cNvSpPr>
                  <a:spLocks noChangeShapeType="1"/>
                </p:cNvSpPr>
                <p:nvPr/>
              </p:nvSpPr>
              <p:spPr bwMode="auto">
                <a:xfrm>
                  <a:off x="1333" y="2855"/>
                  <a:ext cx="207" cy="230"/>
                </a:xfrm>
                <a:prstGeom prst="line">
                  <a:avLst/>
                </a:prstGeom>
                <a:noFill/>
                <a:ln w="38100">
                  <a:solidFill>
                    <a:srgbClr val="FFFF00"/>
                  </a:solidFill>
                  <a:round/>
                  <a:headEnd/>
                  <a:tailEnd/>
                </a:ln>
                <a:effectLst/>
              </p:spPr>
              <p:txBody>
                <a:bodyPr/>
                <a:lstStyle/>
                <a:p>
                  <a:endParaRPr lang="zh-CN" altLang="en-US">
                    <a:solidFill>
                      <a:srgbClr val="000000"/>
                    </a:solidFill>
                  </a:endParaRPr>
                </a:p>
              </p:txBody>
            </p:sp>
            <p:sp>
              <p:nvSpPr>
                <p:cNvPr id="141" name="Line 18"/>
                <p:cNvSpPr>
                  <a:spLocks noChangeShapeType="1"/>
                </p:cNvSpPr>
                <p:nvPr/>
              </p:nvSpPr>
              <p:spPr bwMode="auto">
                <a:xfrm>
                  <a:off x="944" y="2471"/>
                  <a:ext cx="366" cy="361"/>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2" name="Line 19"/>
                <p:cNvSpPr>
                  <a:spLocks noChangeShapeType="1"/>
                </p:cNvSpPr>
                <p:nvPr/>
              </p:nvSpPr>
              <p:spPr bwMode="auto">
                <a:xfrm flipH="1">
                  <a:off x="646" y="2564"/>
                  <a:ext cx="24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3" name="Rectangle 20"/>
                <p:cNvSpPr>
                  <a:spLocks noChangeArrowheads="1"/>
                </p:cNvSpPr>
                <p:nvPr/>
              </p:nvSpPr>
              <p:spPr bwMode="auto">
                <a:xfrm>
                  <a:off x="550" y="2756"/>
                  <a:ext cx="240" cy="528"/>
                </a:xfrm>
                <a:prstGeom prst="rect">
                  <a:avLst/>
                </a:prstGeom>
                <a:solidFill>
                  <a:srgbClr val="66FF66"/>
                </a:solidFill>
                <a:ln w="28575">
                  <a:solidFill>
                    <a:srgbClr val="006666"/>
                  </a:solidFill>
                  <a:miter lim="800000"/>
                  <a:headEnd/>
                  <a:tailEnd/>
                </a:ln>
                <a:effectLst/>
              </p:spPr>
              <p:txBody>
                <a:bodyPr wrap="none" anchor="ctr"/>
                <a:lstStyle/>
                <a:p>
                  <a:r>
                    <a:rPr lang="en-US" altLang="zh-CN" sz="3200" b="1">
                      <a:solidFill>
                        <a:srgbClr val="000000"/>
                      </a:solidFill>
                      <a:latin typeface="Times New Roman" pitchFamily="18" charset="0"/>
                    </a:rPr>
                    <a:t>h</a:t>
                  </a:r>
                </a:p>
              </p:txBody>
            </p:sp>
            <p:sp>
              <p:nvSpPr>
                <p:cNvPr id="144" name="Oval 21"/>
                <p:cNvSpPr>
                  <a:spLocks noChangeArrowheads="1"/>
                </p:cNvSpPr>
                <p:nvPr/>
              </p:nvSpPr>
              <p:spPr bwMode="auto">
                <a:xfrm>
                  <a:off x="838" y="2372"/>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5" name="Line 22"/>
                <p:cNvSpPr>
                  <a:spLocks noChangeShapeType="1"/>
                </p:cNvSpPr>
                <p:nvPr/>
              </p:nvSpPr>
              <p:spPr bwMode="auto">
                <a:xfrm flipH="1">
                  <a:off x="1028" y="2900"/>
                  <a:ext cx="230" cy="240"/>
                </a:xfrm>
                <a:prstGeom prst="line">
                  <a:avLst/>
                </a:prstGeom>
                <a:noFill/>
                <a:ln w="38100">
                  <a:solidFill>
                    <a:srgbClr val="FFFF00"/>
                  </a:solidFill>
                  <a:round/>
                  <a:headEnd/>
                  <a:tailEnd/>
                </a:ln>
                <a:effectLst/>
              </p:spPr>
              <p:txBody>
                <a:bodyPr wrap="none" anchor="ctr"/>
                <a:lstStyle/>
                <a:p>
                  <a:endParaRPr lang="zh-CN" altLang="en-US">
                    <a:solidFill>
                      <a:srgbClr val="000000"/>
                    </a:solidFill>
                  </a:endParaRPr>
                </a:p>
              </p:txBody>
            </p:sp>
            <p:sp>
              <p:nvSpPr>
                <p:cNvPr id="146" name="Oval 23"/>
                <p:cNvSpPr>
                  <a:spLocks noChangeArrowheads="1"/>
                </p:cNvSpPr>
                <p:nvPr/>
              </p:nvSpPr>
              <p:spPr bwMode="auto">
                <a:xfrm>
                  <a:off x="1174" y="2708"/>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solidFill>
                      <a:srgbClr val="000000"/>
                    </a:solidFill>
                  </a:endParaRPr>
                </a:p>
              </p:txBody>
            </p:sp>
            <p:sp>
              <p:nvSpPr>
                <p:cNvPr id="147" name="Rectangle 24"/>
                <p:cNvSpPr>
                  <a:spLocks noChangeArrowheads="1"/>
                </p:cNvSpPr>
                <p:nvPr/>
              </p:nvSpPr>
              <p:spPr bwMode="auto">
                <a:xfrm>
                  <a:off x="934" y="3092"/>
                  <a:ext cx="240" cy="528"/>
                </a:xfrm>
                <a:prstGeom prst="rect">
                  <a:avLst/>
                </a:prstGeom>
                <a:solidFill>
                  <a:srgbClr val="FF7C80"/>
                </a:solidFill>
                <a:ln w="28575">
                  <a:solidFill>
                    <a:srgbClr val="006666"/>
                  </a:solidFill>
                  <a:miter lim="800000"/>
                  <a:headEnd/>
                  <a:tailEnd/>
                </a:ln>
                <a:effectLst/>
              </p:spPr>
              <p:txBody>
                <a:bodyPr wrap="none" anchor="ctr"/>
                <a:lstStyle/>
                <a:p>
                  <a:r>
                    <a:rPr lang="en-US" altLang="zh-CN" sz="3200" b="1" dirty="0">
                      <a:solidFill>
                        <a:srgbClr val="000000"/>
                      </a:solidFill>
                      <a:latin typeface="Times New Roman" pitchFamily="18" charset="0"/>
                    </a:rPr>
                    <a:t>h</a:t>
                  </a:r>
                </a:p>
              </p:txBody>
            </p:sp>
            <p:sp>
              <p:nvSpPr>
                <p:cNvPr id="148" name="Rectangle 27"/>
                <p:cNvSpPr>
                  <a:spLocks noChangeArrowheads="1"/>
                </p:cNvSpPr>
                <p:nvPr/>
              </p:nvSpPr>
              <p:spPr bwMode="auto">
                <a:xfrm>
                  <a:off x="1425" y="3085"/>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sp>
              <p:nvSpPr>
                <p:cNvPr id="151" name="Rectangle 27"/>
                <p:cNvSpPr>
                  <a:spLocks noChangeArrowheads="1"/>
                </p:cNvSpPr>
                <p:nvPr/>
              </p:nvSpPr>
              <p:spPr bwMode="auto">
                <a:xfrm>
                  <a:off x="3356" y="3209"/>
                  <a:ext cx="240" cy="552"/>
                </a:xfrm>
                <a:prstGeom prst="rect">
                  <a:avLst/>
                </a:prstGeom>
                <a:solidFill>
                  <a:srgbClr val="66FF66"/>
                </a:solidFill>
                <a:ln w="28575">
                  <a:solidFill>
                    <a:srgbClr val="006666"/>
                  </a:solidFill>
                  <a:miter lim="800000"/>
                  <a:headEnd/>
                  <a:tailEnd/>
                </a:ln>
                <a:effectLst/>
              </p:spPr>
              <p:txBody>
                <a:bodyPr wrap="none" anchor="ctr"/>
                <a:lstStyle/>
                <a:p>
                  <a:r>
                    <a:rPr lang="en-US" altLang="zh-CN" sz="3200" b="1" dirty="0" smtClean="0">
                      <a:solidFill>
                        <a:srgbClr val="000000"/>
                      </a:solidFill>
                      <a:latin typeface="Times New Roman" pitchFamily="18" charset="0"/>
                    </a:rPr>
                    <a:t>h</a:t>
                  </a:r>
                  <a:endParaRPr lang="zh-CN" altLang="zh-CN" sz="3200" b="1" dirty="0">
                    <a:solidFill>
                      <a:srgbClr val="000000"/>
                    </a:solidFill>
                    <a:latin typeface="Times New Roman" pitchFamily="18" charset="0"/>
                  </a:endParaRPr>
                </a:p>
              </p:txBody>
            </p:sp>
          </p:grpSp>
          <p:sp>
            <p:nvSpPr>
              <p:cNvPr id="138" name="Text Box 30"/>
              <p:cNvSpPr txBox="1">
                <a:spLocks noChangeArrowheads="1"/>
              </p:cNvSpPr>
              <p:nvPr/>
            </p:nvSpPr>
            <p:spPr bwMode="auto">
              <a:xfrm>
                <a:off x="822" y="2260"/>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-2</a:t>
                </a:r>
                <a:endParaRPr lang="en-US" altLang="zh-CN" sz="2400" dirty="0">
                  <a:solidFill>
                    <a:srgbClr val="000000"/>
                  </a:solidFill>
                  <a:latin typeface="Times New Roman" pitchFamily="18" charset="0"/>
                </a:endParaRPr>
              </a:p>
            </p:txBody>
          </p:sp>
          <p:sp>
            <p:nvSpPr>
              <p:cNvPr id="139" name="Text Box 31"/>
              <p:cNvSpPr txBox="1">
                <a:spLocks noChangeArrowheads="1"/>
              </p:cNvSpPr>
              <p:nvPr/>
            </p:nvSpPr>
            <p:spPr bwMode="auto">
              <a:xfrm>
                <a:off x="1169" y="2593"/>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000000"/>
                    </a:solidFill>
                    <a:effectLst>
                      <a:outerShdw blurRad="38100" dist="38100" dir="2700000" algn="tl">
                        <a:srgbClr val="C0C0C0"/>
                      </a:outerShdw>
                    </a:effectLst>
                    <a:latin typeface="Times New Roman" pitchFamily="18" charset="0"/>
                  </a:rPr>
                  <a:t>-1</a:t>
                </a:r>
                <a:endParaRPr lang="en-US" altLang="zh-CN" sz="2400" dirty="0">
                  <a:solidFill>
                    <a:srgbClr val="000000"/>
                  </a:solidFill>
                  <a:latin typeface="Times New Roman" pitchFamily="18" charset="0"/>
                </a:endParaRPr>
              </a:p>
            </p:txBody>
          </p:sp>
        </p:grpSp>
        <p:sp>
          <p:nvSpPr>
            <p:cNvPr id="149" name="Rectangle 53"/>
            <p:cNvSpPr>
              <a:spLocks noChangeArrowheads="1"/>
            </p:cNvSpPr>
            <p:nvPr/>
          </p:nvSpPr>
          <p:spPr bwMode="auto">
            <a:xfrm>
              <a:off x="4462461" y="5692806"/>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sp>
          <p:nvSpPr>
            <p:cNvPr id="152" name="Rectangle 53"/>
            <p:cNvSpPr>
              <a:spLocks noChangeArrowheads="1"/>
            </p:cNvSpPr>
            <p:nvPr/>
          </p:nvSpPr>
          <p:spPr bwMode="auto">
            <a:xfrm>
              <a:off x="7529553" y="5911884"/>
              <a:ext cx="381000" cy="246063"/>
            </a:xfrm>
            <a:prstGeom prst="rect">
              <a:avLst/>
            </a:prstGeom>
            <a:solidFill>
              <a:schemeClr val="accent2"/>
            </a:solidFill>
            <a:ln w="28575">
              <a:solidFill>
                <a:srgbClr val="006666"/>
              </a:solidFill>
              <a:miter lim="800000"/>
              <a:headEnd/>
              <a:tailEnd/>
            </a:ln>
            <a:effectLst/>
          </p:spPr>
          <p:txBody>
            <a:bodyPr wrap="none" anchor="ctr"/>
            <a:lstStyle/>
            <a:p>
              <a:endParaRPr lang="zh-CN" altLang="zh-CN" sz="3200" b="1" i="1">
                <a:solidFill>
                  <a:srgbClr val="000000"/>
                </a:solidFill>
                <a:latin typeface="Times New Roman" pitchFamily="18" charset="0"/>
              </a:endParaRPr>
            </a:p>
          </p:txBody>
        </p:sp>
      </p:grpSp>
      <p:sp>
        <p:nvSpPr>
          <p:cNvPr id="155" name="Freeform 54"/>
          <p:cNvSpPr>
            <a:spLocks/>
          </p:cNvSpPr>
          <p:nvPr/>
        </p:nvSpPr>
        <p:spPr bwMode="auto">
          <a:xfrm>
            <a:off x="3659175" y="4268799"/>
            <a:ext cx="406400" cy="119063"/>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rgbClr val="FFFF00"/>
            </a:solidFill>
            <a:prstDash val="sysDot"/>
            <a:round/>
            <a:headEnd type="none" w="med" len="med"/>
            <a:tailEnd type="triangle" w="sm" len="med"/>
          </a:ln>
          <a:effectLst/>
        </p:spPr>
        <p:txBody>
          <a:bodyPr/>
          <a:lstStyle/>
          <a:p>
            <a:endParaRPr lang="zh-CN" altLang="en-US"/>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Rectangle 4"/>
          <p:cNvSpPr>
            <a:spLocks noGrp="1" noChangeArrowheads="1"/>
          </p:cNvSpPr>
          <p:nvPr>
            <p:ph type="title"/>
          </p:nvPr>
        </p:nvSpPr>
        <p:spPr>
          <a:xfrm>
            <a:off x="592083" y="0"/>
            <a:ext cx="8229600" cy="1152525"/>
          </a:xfrm>
        </p:spPr>
        <p:txBody>
          <a:bodyPr/>
          <a:lstStyle/>
          <a:p>
            <a:pPr algn="ctr"/>
            <a:r>
              <a:rPr lang="zh-CN" altLang="en-US" sz="4000" b="1" dirty="0">
                <a:latin typeface="华文新魏" pitchFamily="2" charset="-122"/>
                <a:ea typeface="华文新魏" pitchFamily="2" charset="-122"/>
              </a:rPr>
              <a:t>先左后右双旋转 </a:t>
            </a:r>
            <a:r>
              <a:rPr lang="en-US" altLang="zh-CN" sz="4000" b="1" dirty="0">
                <a:latin typeface="华文新魏" pitchFamily="2" charset="-122"/>
                <a:ea typeface="华文新魏" pitchFamily="2" charset="-122"/>
              </a:rPr>
              <a:t>(</a:t>
            </a:r>
            <a:r>
              <a:rPr lang="en-US" altLang="zh-CN" sz="4000" b="1" dirty="0" err="1">
                <a:latin typeface="华文新魏" pitchFamily="2" charset="-122"/>
                <a:ea typeface="华文新魏" pitchFamily="2" charset="-122"/>
              </a:rPr>
              <a:t>RotationLeftRight</a:t>
            </a:r>
            <a:r>
              <a:rPr lang="en-US" altLang="zh-CN" sz="4000" b="1" dirty="0">
                <a:latin typeface="华文新魏" pitchFamily="2" charset="-122"/>
                <a:ea typeface="华文新魏" pitchFamily="2" charset="-122"/>
              </a:rPr>
              <a:t>)</a:t>
            </a:r>
          </a:p>
        </p:txBody>
      </p:sp>
      <p:sp>
        <p:nvSpPr>
          <p:cNvPr id="277509" name="Rectangle 5"/>
          <p:cNvSpPr>
            <a:spLocks noGrp="1" noChangeArrowheads="1"/>
          </p:cNvSpPr>
          <p:nvPr>
            <p:ph idx="1"/>
          </p:nvPr>
        </p:nvSpPr>
        <p:spPr>
          <a:xfrm>
            <a:off x="153927" y="909603"/>
            <a:ext cx="8726607" cy="3213144"/>
          </a:xfrm>
        </p:spPr>
        <p:txBody>
          <a:bodyPr>
            <a:normAutofit/>
          </a:bodyPr>
          <a:lstStyle/>
          <a:p>
            <a:pPr>
              <a:lnSpc>
                <a:spcPct val="105000"/>
              </a:lnSpc>
              <a:spcBef>
                <a:spcPct val="0"/>
              </a:spcBef>
              <a:buClrTx/>
              <a:buSzPct val="50000"/>
            </a:pPr>
            <a:r>
              <a:rPr lang="en-US" altLang="zh-CN" sz="3000" b="1" dirty="0" smtClean="0">
                <a:latin typeface="Times New Roman" pitchFamily="18" charset="0"/>
                <a:ea typeface="仿宋_GB2312" pitchFamily="49" charset="-122"/>
              </a:rPr>
              <a:t>LR</a:t>
            </a:r>
            <a:r>
              <a:rPr lang="zh-CN" altLang="en-US" sz="3000" b="1" dirty="0" smtClean="0">
                <a:latin typeface="Times New Roman" pitchFamily="18" charset="0"/>
                <a:ea typeface="仿宋_GB2312" pitchFamily="49" charset="-122"/>
              </a:rPr>
              <a:t>型：在结点</a:t>
            </a:r>
            <a:r>
              <a:rPr lang="en-US" altLang="zh-CN" sz="3000" b="1" dirty="0" smtClean="0">
                <a:latin typeface="Times New Roman" pitchFamily="18" charset="0"/>
                <a:ea typeface="仿宋_GB2312" pitchFamily="49" charset="-122"/>
              </a:rPr>
              <a:t>A</a:t>
            </a:r>
            <a:r>
              <a:rPr lang="zh-CN" altLang="en-US" sz="3000" b="1" dirty="0" smtClean="0">
                <a:latin typeface="Times New Roman" pitchFamily="18" charset="0"/>
                <a:ea typeface="仿宋_GB2312" pitchFamily="49" charset="-122"/>
              </a:rPr>
              <a:t>的</a:t>
            </a:r>
            <a:r>
              <a:rPr lang="zh-CN" altLang="en-US" sz="3000" b="1" dirty="0" smtClean="0">
                <a:solidFill>
                  <a:srgbClr val="FFFF00"/>
                </a:solidFill>
                <a:latin typeface="Times New Roman" pitchFamily="18" charset="0"/>
                <a:ea typeface="仿宋_GB2312" pitchFamily="49" charset="-122"/>
              </a:rPr>
              <a:t>左</a:t>
            </a:r>
            <a:r>
              <a:rPr lang="zh-CN" altLang="en-US" sz="3000" b="1" dirty="0" smtClean="0">
                <a:latin typeface="Times New Roman" pitchFamily="18" charset="0"/>
                <a:ea typeface="仿宋_GB2312" pitchFamily="49" charset="-122"/>
              </a:rPr>
              <a:t>子女的</a:t>
            </a:r>
            <a:r>
              <a:rPr lang="zh-CN" altLang="en-US" sz="3000" b="1" dirty="0" smtClean="0">
                <a:solidFill>
                  <a:srgbClr val="FFFF00"/>
                </a:solidFill>
                <a:latin typeface="Times New Roman" pitchFamily="18" charset="0"/>
                <a:ea typeface="仿宋_GB2312" pitchFamily="49" charset="-122"/>
              </a:rPr>
              <a:t>右</a:t>
            </a:r>
            <a:r>
              <a:rPr lang="zh-CN" altLang="en-US" sz="3000" b="1" dirty="0" smtClean="0">
                <a:latin typeface="Times New Roman" pitchFamily="18" charset="0"/>
                <a:ea typeface="仿宋_GB2312" pitchFamily="49" charset="-122"/>
              </a:rPr>
              <a:t>子树中插入新结点，该子树高度增</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导致结点</a:t>
            </a:r>
            <a:r>
              <a:rPr lang="en-US" altLang="zh-CN" sz="3000" b="1" dirty="0" smtClean="0">
                <a:latin typeface="Times New Roman" pitchFamily="18" charset="0"/>
                <a:ea typeface="仿宋_GB2312" pitchFamily="49" charset="-122"/>
              </a:rPr>
              <a:t>A</a:t>
            </a:r>
            <a:r>
              <a:rPr lang="zh-CN" altLang="en-US" sz="3000" b="1" dirty="0" smtClean="0">
                <a:latin typeface="Times New Roman" pitchFamily="18" charset="0"/>
                <a:ea typeface="仿宋_GB2312" pitchFamily="49" charset="-122"/>
              </a:rPr>
              <a:t>的平衡因子变为</a:t>
            </a:r>
            <a:r>
              <a:rPr lang="en-US" altLang="zh-CN" sz="3000" b="1" dirty="0" smtClean="0">
                <a:latin typeface="Courier New" pitchFamily="49" charset="0"/>
                <a:ea typeface="楷体_GB2312" pitchFamily="49" charset="-122"/>
              </a:rPr>
              <a:t>-</a:t>
            </a:r>
            <a:r>
              <a:rPr lang="en-US" altLang="zh-CN" sz="3000" b="1" dirty="0" smtClean="0">
                <a:latin typeface="Times New Roman" pitchFamily="18" charset="0"/>
                <a:ea typeface="仿宋_GB2312" pitchFamily="49" charset="-122"/>
              </a:rPr>
              <a:t>2</a:t>
            </a:r>
            <a:r>
              <a:rPr lang="zh-CN" altLang="en-US" b="1" dirty="0" smtClean="0">
                <a:latin typeface="Times New Roman" pitchFamily="18" charset="0"/>
                <a:ea typeface="仿宋_GB2312" pitchFamily="49" charset="-122"/>
              </a:rPr>
              <a:t>，造成不平衡。</a:t>
            </a:r>
            <a:endParaRPr lang="en-US" altLang="zh-CN" b="1" dirty="0" smtClean="0">
              <a:latin typeface="Times New Roman" pitchFamily="18" charset="0"/>
              <a:ea typeface="仿宋_GB2312" pitchFamily="49" charset="-122"/>
            </a:endParaRPr>
          </a:p>
          <a:p>
            <a:pPr>
              <a:lnSpc>
                <a:spcPct val="105000"/>
              </a:lnSpc>
              <a:spcBef>
                <a:spcPct val="0"/>
              </a:spcBef>
              <a:buClrTx/>
              <a:buSzPct val="50000"/>
            </a:pPr>
            <a:r>
              <a:rPr lang="zh-CN" altLang="en-US" b="1" dirty="0" smtClean="0">
                <a:latin typeface="Times New Roman" pitchFamily="18" charset="0"/>
                <a:ea typeface="仿宋_GB2312" pitchFamily="49" charset="-122"/>
              </a:rPr>
              <a:t>以结点</a:t>
            </a:r>
            <a:r>
              <a:rPr lang="en-US" altLang="zh-CN" b="1" dirty="0" smtClean="0">
                <a:latin typeface="Times New Roman" pitchFamily="18" charset="0"/>
                <a:ea typeface="仿宋_GB2312" pitchFamily="49" charset="-122"/>
              </a:rPr>
              <a:t>C</a:t>
            </a:r>
            <a:r>
              <a:rPr lang="zh-CN" altLang="en-US" b="1" dirty="0" smtClean="0">
                <a:latin typeface="Times New Roman" pitchFamily="18" charset="0"/>
                <a:ea typeface="仿宋_GB2312" pitchFamily="49" charset="-122"/>
              </a:rPr>
              <a:t>为旋转轴，将结点</a:t>
            </a:r>
            <a:r>
              <a:rPr lang="en-US" altLang="zh-CN" b="1" dirty="0" smtClean="0">
                <a:latin typeface="Times New Roman" pitchFamily="18" charset="0"/>
                <a:ea typeface="仿宋_GB2312" pitchFamily="49" charset="-122"/>
              </a:rPr>
              <a:t>B</a:t>
            </a:r>
            <a:r>
              <a:rPr lang="zh-CN" altLang="en-US" b="1" dirty="0" smtClean="0">
                <a:latin typeface="Times New Roman" pitchFamily="18" charset="0"/>
                <a:ea typeface="仿宋_GB2312" pitchFamily="49" charset="-122"/>
              </a:rPr>
              <a:t>反时针旋转，以</a:t>
            </a:r>
            <a:r>
              <a:rPr lang="en-US" altLang="zh-CN" b="1" dirty="0" smtClean="0">
                <a:latin typeface="Times New Roman" pitchFamily="18" charset="0"/>
                <a:ea typeface="仿宋_GB2312" pitchFamily="49" charset="-122"/>
              </a:rPr>
              <a:t>C</a:t>
            </a:r>
            <a:r>
              <a:rPr lang="zh-CN" altLang="en-US" b="1" dirty="0" smtClean="0">
                <a:latin typeface="Times New Roman" pitchFamily="18" charset="0"/>
                <a:ea typeface="仿宋_GB2312" pitchFamily="49" charset="-122"/>
              </a:rPr>
              <a:t>代替原来</a:t>
            </a:r>
            <a:r>
              <a:rPr lang="en-US" altLang="zh-CN" b="1" dirty="0" smtClean="0">
                <a:latin typeface="Times New Roman" pitchFamily="18" charset="0"/>
                <a:ea typeface="仿宋_GB2312" pitchFamily="49" charset="-122"/>
              </a:rPr>
              <a:t>B</a:t>
            </a:r>
            <a:r>
              <a:rPr lang="zh-CN" altLang="en-US" b="1" dirty="0" smtClean="0">
                <a:latin typeface="Times New Roman" pitchFamily="18" charset="0"/>
                <a:ea typeface="仿宋_GB2312" pitchFamily="49" charset="-122"/>
              </a:rPr>
              <a:t>的位置。</a:t>
            </a:r>
          </a:p>
          <a:p>
            <a:pPr>
              <a:lnSpc>
                <a:spcPct val="105000"/>
              </a:lnSpc>
              <a:spcBef>
                <a:spcPct val="0"/>
              </a:spcBef>
              <a:buClr>
                <a:srgbClr val="800080"/>
              </a:buClr>
              <a:buSzPct val="50000"/>
            </a:pPr>
            <a:endParaRPr lang="en-US" altLang="zh-CN" b="1" dirty="0" smtClean="0">
              <a:latin typeface="Times New Roman" pitchFamily="18" charset="0"/>
              <a:ea typeface="仿宋_GB2312" pitchFamily="49" charset="-122"/>
            </a:endParaRPr>
          </a:p>
          <a:p>
            <a:pPr>
              <a:lnSpc>
                <a:spcPct val="105000"/>
              </a:lnSpc>
              <a:spcBef>
                <a:spcPct val="0"/>
              </a:spcBef>
              <a:buClr>
                <a:srgbClr val="800080"/>
              </a:buClr>
              <a:buSzPct val="50000"/>
            </a:pPr>
            <a:endParaRPr lang="zh-CN" altLang="en-US" sz="3000" b="1" dirty="0">
              <a:latin typeface="Times New Roman" pitchFamily="18" charset="0"/>
              <a:ea typeface="仿宋_GB2312" pitchFamily="49" charset="-122"/>
            </a:endParaRPr>
          </a:p>
        </p:txBody>
      </p:sp>
      <p:sp>
        <p:nvSpPr>
          <p:cNvPr id="5" name="灯片编号占位符 4"/>
          <p:cNvSpPr>
            <a:spLocks noGrp="1"/>
          </p:cNvSpPr>
          <p:nvPr>
            <p:ph type="sldNum" sz="quarter" idx="12"/>
          </p:nvPr>
        </p:nvSpPr>
        <p:spPr/>
        <p:txBody>
          <a:bodyPr/>
          <a:lstStyle/>
          <a:p>
            <a:fld id="{933435BE-469C-4CDC-BD83-23E944A2D5EB}" type="slidenum">
              <a:rPr lang="en-US" altLang="zh-CN"/>
              <a:pPr/>
              <a:t>42</a:t>
            </a:fld>
            <a:endParaRPr lang="en-US" altLang="zh-CN"/>
          </a:p>
        </p:txBody>
      </p:sp>
      <p:grpSp>
        <p:nvGrpSpPr>
          <p:cNvPr id="6" name="组合 5"/>
          <p:cNvGrpSpPr/>
          <p:nvPr/>
        </p:nvGrpSpPr>
        <p:grpSpPr>
          <a:xfrm>
            <a:off x="328566" y="3209922"/>
            <a:ext cx="2544763" cy="3048000"/>
            <a:chOff x="328566" y="252369"/>
            <a:chExt cx="2544763" cy="3048000"/>
          </a:xfrm>
        </p:grpSpPr>
        <p:sp>
          <p:nvSpPr>
            <p:cNvPr id="7" name="Line 6"/>
            <p:cNvSpPr>
              <a:spLocks noChangeShapeType="1"/>
            </p:cNvSpPr>
            <p:nvPr/>
          </p:nvSpPr>
          <p:spPr bwMode="auto">
            <a:xfrm>
              <a:off x="1730329" y="2081169"/>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8" name="Line 7"/>
            <p:cNvSpPr>
              <a:spLocks noChangeShapeType="1"/>
            </p:cNvSpPr>
            <p:nvPr/>
          </p:nvSpPr>
          <p:spPr bwMode="auto">
            <a:xfrm flipH="1">
              <a:off x="1349329" y="2081169"/>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9" name="Line 8"/>
            <p:cNvSpPr>
              <a:spLocks noChangeShapeType="1"/>
            </p:cNvSpPr>
            <p:nvPr/>
          </p:nvSpPr>
          <p:spPr bwMode="auto">
            <a:xfrm>
              <a:off x="1882729" y="938169"/>
              <a:ext cx="685800" cy="6858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0" name="Line 9"/>
            <p:cNvSpPr>
              <a:spLocks noChangeShapeType="1"/>
            </p:cNvSpPr>
            <p:nvPr/>
          </p:nvSpPr>
          <p:spPr bwMode="auto">
            <a:xfrm flipH="1">
              <a:off x="587329" y="938169"/>
              <a:ext cx="1066800" cy="1219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1" name="Rectangle 10"/>
            <p:cNvSpPr>
              <a:spLocks noChangeArrowheads="1"/>
            </p:cNvSpPr>
            <p:nvPr/>
          </p:nvSpPr>
          <p:spPr bwMode="auto">
            <a:xfrm>
              <a:off x="2492329" y="1471569"/>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a:solidFill>
                    <a:schemeClr val="bg1"/>
                  </a:solidFill>
                  <a:latin typeface="Times New Roman" pitchFamily="18" charset="0"/>
                </a:rPr>
                <a:t>h</a:t>
              </a:r>
            </a:p>
          </p:txBody>
        </p:sp>
        <p:sp>
          <p:nvSpPr>
            <p:cNvPr id="12" name="Line 11"/>
            <p:cNvSpPr>
              <a:spLocks noChangeShapeType="1"/>
            </p:cNvSpPr>
            <p:nvPr/>
          </p:nvSpPr>
          <p:spPr bwMode="auto">
            <a:xfrm>
              <a:off x="1273129" y="1547769"/>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3" name="Oval 12"/>
            <p:cNvSpPr>
              <a:spLocks noChangeArrowheads="1"/>
            </p:cNvSpPr>
            <p:nvPr/>
          </p:nvSpPr>
          <p:spPr bwMode="auto">
            <a:xfrm>
              <a:off x="1044529" y="1242969"/>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14" name="Oval 13"/>
            <p:cNvSpPr>
              <a:spLocks noChangeArrowheads="1"/>
            </p:cNvSpPr>
            <p:nvPr/>
          </p:nvSpPr>
          <p:spPr bwMode="auto">
            <a:xfrm>
              <a:off x="1577929" y="633369"/>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15" name="Rectangle 14"/>
            <p:cNvSpPr>
              <a:spLocks noChangeArrowheads="1"/>
            </p:cNvSpPr>
            <p:nvPr/>
          </p:nvSpPr>
          <p:spPr bwMode="auto">
            <a:xfrm>
              <a:off x="328566" y="2004969"/>
              <a:ext cx="411163" cy="1295400"/>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16" name="Text Box 15"/>
            <p:cNvSpPr txBox="1">
              <a:spLocks noChangeArrowheads="1"/>
            </p:cNvSpPr>
            <p:nvPr/>
          </p:nvSpPr>
          <p:spPr bwMode="auto">
            <a:xfrm>
              <a:off x="1176291" y="252369"/>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7" name="Text Box 16"/>
            <p:cNvSpPr txBox="1">
              <a:spLocks noChangeArrowheads="1"/>
            </p:cNvSpPr>
            <p:nvPr/>
          </p:nvSpPr>
          <p:spPr bwMode="auto">
            <a:xfrm>
              <a:off x="1754116" y="1347744"/>
              <a:ext cx="477837"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C</a:t>
              </a:r>
              <a:endParaRPr lang="en-US" altLang="zh-CN" sz="2400" dirty="0">
                <a:latin typeface="Times New Roman" pitchFamily="18" charset="0"/>
              </a:endParaRPr>
            </a:p>
          </p:txBody>
        </p:sp>
        <p:sp>
          <p:nvSpPr>
            <p:cNvPr id="18" name="Rectangle 19"/>
            <p:cNvSpPr>
              <a:spLocks noChangeArrowheads="1"/>
            </p:cNvSpPr>
            <p:nvPr/>
          </p:nvSpPr>
          <p:spPr bwMode="auto">
            <a:xfrm>
              <a:off x="1196929" y="2462169"/>
              <a:ext cx="381000" cy="838200"/>
            </a:xfrm>
            <a:prstGeom prst="rect">
              <a:avLst/>
            </a:prstGeom>
            <a:solidFill>
              <a:srgbClr val="66FF66"/>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19" name="Oval 20"/>
            <p:cNvSpPr>
              <a:spLocks noChangeArrowheads="1"/>
            </p:cNvSpPr>
            <p:nvPr/>
          </p:nvSpPr>
          <p:spPr bwMode="auto">
            <a:xfrm>
              <a:off x="1501729" y="1776369"/>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20" name="Rectangle 21"/>
            <p:cNvSpPr>
              <a:spLocks noChangeArrowheads="1"/>
            </p:cNvSpPr>
            <p:nvPr/>
          </p:nvSpPr>
          <p:spPr bwMode="auto">
            <a:xfrm>
              <a:off x="1806529" y="2462169"/>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21" name="Text Box 22"/>
            <p:cNvSpPr txBox="1">
              <a:spLocks noChangeArrowheads="1"/>
            </p:cNvSpPr>
            <p:nvPr/>
          </p:nvSpPr>
          <p:spPr bwMode="auto">
            <a:xfrm>
              <a:off x="1736664" y="2520931"/>
              <a:ext cx="747712" cy="579437"/>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22" name="Text Box 23"/>
            <p:cNvSpPr txBox="1">
              <a:spLocks noChangeArrowheads="1"/>
            </p:cNvSpPr>
            <p:nvPr/>
          </p:nvSpPr>
          <p:spPr bwMode="auto">
            <a:xfrm>
              <a:off x="950830" y="2492332"/>
              <a:ext cx="747713" cy="579437"/>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23" name="Text Box 24"/>
            <p:cNvSpPr txBox="1">
              <a:spLocks noChangeArrowheads="1"/>
            </p:cNvSpPr>
            <p:nvPr/>
          </p:nvSpPr>
          <p:spPr bwMode="auto">
            <a:xfrm>
              <a:off x="587329" y="938169"/>
              <a:ext cx="455612"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24" name="Text Box 27"/>
            <p:cNvSpPr txBox="1">
              <a:spLocks noChangeArrowheads="1"/>
            </p:cNvSpPr>
            <p:nvPr/>
          </p:nvSpPr>
          <p:spPr bwMode="auto">
            <a:xfrm>
              <a:off x="1598127" y="565107"/>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1</a:t>
              </a:r>
              <a:endParaRPr lang="en-US" altLang="zh-CN" sz="2400" dirty="0">
                <a:solidFill>
                  <a:schemeClr val="bg1"/>
                </a:solidFill>
                <a:latin typeface="Times New Roman" pitchFamily="18" charset="0"/>
              </a:endParaRPr>
            </a:p>
          </p:txBody>
        </p:sp>
        <p:sp>
          <p:nvSpPr>
            <p:cNvPr id="25" name="Text Box 28"/>
            <p:cNvSpPr txBox="1">
              <a:spLocks noChangeArrowheads="1"/>
            </p:cNvSpPr>
            <p:nvPr/>
          </p:nvSpPr>
          <p:spPr bwMode="auto">
            <a:xfrm>
              <a:off x="1061991" y="1209632"/>
              <a:ext cx="336550" cy="457200"/>
            </a:xfrm>
            <a:prstGeom prst="rect">
              <a:avLst/>
            </a:prstGeom>
            <a:noFill/>
            <a:ln w="9525">
              <a:noFill/>
              <a:miter lim="800000"/>
              <a:headEnd/>
              <a:tailEnd/>
            </a:ln>
            <a:effectLst/>
          </p:spPr>
          <p:txBody>
            <a:bodyPr wrap="none">
              <a:spAutoFit/>
            </a:bodyPr>
            <a:lstStyle/>
            <a:p>
              <a:pPr algn="l"/>
              <a:r>
                <a:rPr lang="en-US" altLang="zh-CN" sz="2400" b="1">
                  <a:solidFill>
                    <a:schemeClr val="bg1"/>
                  </a:solidFill>
                  <a:effectLst>
                    <a:outerShdw blurRad="38100" dist="38100" dir="2700000" algn="tl">
                      <a:srgbClr val="C0C0C0"/>
                    </a:outerShdw>
                  </a:effectLst>
                  <a:latin typeface="Times New Roman" pitchFamily="18" charset="0"/>
                </a:rPr>
                <a:t>0</a:t>
              </a:r>
            </a:p>
          </p:txBody>
        </p:sp>
        <p:sp>
          <p:nvSpPr>
            <p:cNvPr id="26" name="Text Box 29"/>
            <p:cNvSpPr txBox="1">
              <a:spLocks noChangeArrowheads="1"/>
            </p:cNvSpPr>
            <p:nvPr/>
          </p:nvSpPr>
          <p:spPr bwMode="auto">
            <a:xfrm>
              <a:off x="1514429" y="1736682"/>
              <a:ext cx="336550" cy="457200"/>
            </a:xfrm>
            <a:prstGeom prst="rect">
              <a:avLst/>
            </a:prstGeom>
            <a:noFill/>
            <a:ln w="9525">
              <a:noFill/>
              <a:miter lim="800000"/>
              <a:headEnd/>
              <a:tailEnd/>
            </a:ln>
            <a:effectLst/>
          </p:spPr>
          <p:txBody>
            <a:bodyPr wrap="none">
              <a:spAutoFit/>
            </a:bodyPr>
            <a:lstStyle/>
            <a:p>
              <a:pPr algn="l"/>
              <a:r>
                <a:rPr lang="en-US" altLang="zh-CN" sz="2400" b="1">
                  <a:solidFill>
                    <a:schemeClr val="bg1"/>
                  </a:solidFill>
                  <a:effectLst>
                    <a:outerShdw blurRad="38100" dist="38100" dir="2700000" algn="tl">
                      <a:srgbClr val="C0C0C0"/>
                    </a:outerShdw>
                  </a:effectLst>
                  <a:latin typeface="Times New Roman" pitchFamily="18" charset="0"/>
                </a:rPr>
                <a:t>0</a:t>
              </a:r>
            </a:p>
          </p:txBody>
        </p:sp>
      </p:grpSp>
      <p:grpSp>
        <p:nvGrpSpPr>
          <p:cNvPr id="27" name="组合 26"/>
          <p:cNvGrpSpPr/>
          <p:nvPr/>
        </p:nvGrpSpPr>
        <p:grpSpPr>
          <a:xfrm>
            <a:off x="3149616" y="3209922"/>
            <a:ext cx="2590800" cy="3248039"/>
            <a:chOff x="4829175" y="2370123"/>
            <a:chExt cx="2590800" cy="3248039"/>
          </a:xfrm>
        </p:grpSpPr>
        <p:sp>
          <p:nvSpPr>
            <p:cNvPr id="28" name="Freeform 35"/>
            <p:cNvSpPr>
              <a:spLocks/>
            </p:cNvSpPr>
            <p:nvPr/>
          </p:nvSpPr>
          <p:spPr bwMode="auto">
            <a:xfrm>
              <a:off x="5456238" y="3876675"/>
              <a:ext cx="406400" cy="119063"/>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1"/>
              </a:solidFill>
              <a:prstDash val="sysDot"/>
              <a:round/>
              <a:headEnd type="none" w="med" len="med"/>
              <a:tailEnd type="triangle" w="sm" len="med"/>
            </a:ln>
            <a:effectLst/>
          </p:spPr>
          <p:txBody>
            <a:bodyPr/>
            <a:lstStyle/>
            <a:p>
              <a:endParaRPr lang="zh-CN" altLang="en-US">
                <a:solidFill>
                  <a:schemeClr val="bg1"/>
                </a:solidFill>
              </a:endParaRPr>
            </a:p>
          </p:txBody>
        </p:sp>
        <p:sp>
          <p:nvSpPr>
            <p:cNvPr id="29" name="Rectangle 42"/>
            <p:cNvSpPr>
              <a:spLocks noChangeArrowheads="1"/>
            </p:cNvSpPr>
            <p:nvPr/>
          </p:nvSpPr>
          <p:spPr bwMode="auto">
            <a:xfrm>
              <a:off x="5562600" y="4600575"/>
              <a:ext cx="381000" cy="842963"/>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30" name="Line 43"/>
            <p:cNvSpPr>
              <a:spLocks noChangeShapeType="1"/>
            </p:cNvSpPr>
            <p:nvPr/>
          </p:nvSpPr>
          <p:spPr bwMode="auto">
            <a:xfrm flipH="1">
              <a:off x="5819775" y="4219575"/>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1" name="Line 44"/>
            <p:cNvSpPr>
              <a:spLocks noChangeShapeType="1"/>
            </p:cNvSpPr>
            <p:nvPr/>
          </p:nvSpPr>
          <p:spPr bwMode="auto">
            <a:xfrm>
              <a:off x="6200775" y="4219575"/>
              <a:ext cx="304800" cy="3810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2" name="Line 45"/>
            <p:cNvSpPr>
              <a:spLocks noChangeShapeType="1"/>
            </p:cNvSpPr>
            <p:nvPr/>
          </p:nvSpPr>
          <p:spPr bwMode="auto">
            <a:xfrm>
              <a:off x="6353175" y="3076575"/>
              <a:ext cx="685800" cy="6858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3" name="Line 46"/>
            <p:cNvSpPr>
              <a:spLocks noChangeShapeType="1"/>
            </p:cNvSpPr>
            <p:nvPr/>
          </p:nvSpPr>
          <p:spPr bwMode="auto">
            <a:xfrm flipH="1">
              <a:off x="5057775" y="3076575"/>
              <a:ext cx="1066800" cy="1219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4" name="Rectangle 47"/>
            <p:cNvSpPr>
              <a:spLocks noChangeArrowheads="1"/>
            </p:cNvSpPr>
            <p:nvPr/>
          </p:nvSpPr>
          <p:spPr bwMode="auto">
            <a:xfrm>
              <a:off x="7038975" y="3609975"/>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a:solidFill>
                    <a:schemeClr val="bg1"/>
                  </a:solidFill>
                  <a:latin typeface="Times New Roman" pitchFamily="18" charset="0"/>
                </a:rPr>
                <a:t>h</a:t>
              </a:r>
            </a:p>
          </p:txBody>
        </p:sp>
        <p:sp>
          <p:nvSpPr>
            <p:cNvPr id="35" name="Line 48"/>
            <p:cNvSpPr>
              <a:spLocks noChangeShapeType="1"/>
            </p:cNvSpPr>
            <p:nvPr/>
          </p:nvSpPr>
          <p:spPr bwMode="auto">
            <a:xfrm>
              <a:off x="5743575" y="3686175"/>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36" name="Oval 49"/>
            <p:cNvSpPr>
              <a:spLocks noChangeArrowheads="1"/>
            </p:cNvSpPr>
            <p:nvPr/>
          </p:nvSpPr>
          <p:spPr bwMode="auto">
            <a:xfrm>
              <a:off x="5514975" y="3381375"/>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37" name="Oval 50"/>
            <p:cNvSpPr>
              <a:spLocks noChangeArrowheads="1"/>
            </p:cNvSpPr>
            <p:nvPr/>
          </p:nvSpPr>
          <p:spPr bwMode="auto">
            <a:xfrm>
              <a:off x="6048375" y="2771775"/>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solidFill>
                  <a:schemeClr val="bg1"/>
                </a:solidFill>
              </a:endParaRPr>
            </a:p>
          </p:txBody>
        </p:sp>
        <p:sp>
          <p:nvSpPr>
            <p:cNvPr id="38" name="Rectangle 51"/>
            <p:cNvSpPr>
              <a:spLocks noChangeArrowheads="1"/>
            </p:cNvSpPr>
            <p:nvPr/>
          </p:nvSpPr>
          <p:spPr bwMode="auto">
            <a:xfrm>
              <a:off x="4829175" y="4067175"/>
              <a:ext cx="381000" cy="1295400"/>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39" name="Oval 52"/>
            <p:cNvSpPr>
              <a:spLocks noChangeArrowheads="1"/>
            </p:cNvSpPr>
            <p:nvPr/>
          </p:nvSpPr>
          <p:spPr bwMode="auto">
            <a:xfrm>
              <a:off x="5972175" y="3914775"/>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40" name="Rectangle 53"/>
            <p:cNvSpPr>
              <a:spLocks noChangeArrowheads="1"/>
            </p:cNvSpPr>
            <p:nvPr/>
          </p:nvSpPr>
          <p:spPr bwMode="auto">
            <a:xfrm>
              <a:off x="6353175" y="4600575"/>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41" name="Text Box 54"/>
            <p:cNvSpPr txBox="1">
              <a:spLocks noChangeArrowheads="1"/>
            </p:cNvSpPr>
            <p:nvPr/>
          </p:nvSpPr>
          <p:spPr bwMode="auto">
            <a:xfrm>
              <a:off x="6276975" y="4630738"/>
              <a:ext cx="747713" cy="579438"/>
            </a:xfrm>
            <a:prstGeom prst="rect">
              <a:avLst/>
            </a:prstGeom>
            <a:noFill/>
            <a:ln w="9525">
              <a:noFill/>
              <a:miter lim="800000"/>
              <a:headEnd/>
              <a:tailEnd/>
            </a:ln>
            <a:effectLst/>
          </p:spPr>
          <p:txBody>
            <a:bodyPr wrap="none">
              <a:spAutoFit/>
            </a:bodyPr>
            <a:lstStyle/>
            <a:p>
              <a:pPr algn="l"/>
              <a:r>
                <a:rPr kumimoji="1" lang="en-US" altLang="zh-CN" sz="3200" b="1">
                  <a:solidFill>
                    <a:schemeClr val="bg1"/>
                  </a:solidFill>
                  <a:latin typeface="Times New Roman" pitchFamily="18" charset="0"/>
                </a:rPr>
                <a:t>h-1</a:t>
              </a:r>
              <a:endParaRPr kumimoji="1" lang="en-US" altLang="zh-CN" sz="2400">
                <a:solidFill>
                  <a:schemeClr val="bg1"/>
                </a:solidFill>
                <a:latin typeface="Times New Roman" pitchFamily="18" charset="0"/>
              </a:endParaRPr>
            </a:p>
          </p:txBody>
        </p:sp>
        <p:sp>
          <p:nvSpPr>
            <p:cNvPr id="42" name="Text Box 55"/>
            <p:cNvSpPr txBox="1">
              <a:spLocks noChangeArrowheads="1"/>
            </p:cNvSpPr>
            <p:nvPr/>
          </p:nvSpPr>
          <p:spPr bwMode="auto">
            <a:xfrm>
              <a:off x="5411760" y="4630738"/>
              <a:ext cx="753732" cy="584775"/>
            </a:xfrm>
            <a:prstGeom prst="rect">
              <a:avLst/>
            </a:prstGeom>
            <a:noFill/>
            <a:ln w="9525">
              <a:noFill/>
              <a:miter lim="800000"/>
              <a:headEnd/>
              <a:tailEnd/>
            </a:ln>
            <a:effectLst/>
          </p:spPr>
          <p:txBody>
            <a:bodyPr wrap="none">
              <a:spAutoFit/>
            </a:bodyPr>
            <a:lstStyle/>
            <a:p>
              <a:pPr algn="l"/>
              <a:r>
                <a:rPr kumimoji="1" lang="en-US" altLang="zh-CN" sz="3200" b="1" dirty="0" smtClean="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43" name="Rectangle 56"/>
            <p:cNvSpPr>
              <a:spLocks noChangeArrowheads="1"/>
            </p:cNvSpPr>
            <p:nvPr/>
          </p:nvSpPr>
          <p:spPr bwMode="auto">
            <a:xfrm>
              <a:off x="5557851" y="5437215"/>
              <a:ext cx="393687" cy="180947"/>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44" name="Text Box 57"/>
            <p:cNvSpPr txBox="1">
              <a:spLocks noChangeArrowheads="1"/>
            </p:cNvSpPr>
            <p:nvPr/>
          </p:nvSpPr>
          <p:spPr bwMode="auto">
            <a:xfrm>
              <a:off x="5535613" y="3330575"/>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-1</a:t>
              </a:r>
              <a:endParaRPr lang="en-US" altLang="zh-CN" sz="2400" dirty="0">
                <a:solidFill>
                  <a:schemeClr val="bg1"/>
                </a:solidFill>
                <a:latin typeface="Times New Roman" pitchFamily="18" charset="0"/>
              </a:endParaRPr>
            </a:p>
          </p:txBody>
        </p:sp>
        <p:sp>
          <p:nvSpPr>
            <p:cNvPr id="45" name="Text Box 58"/>
            <p:cNvSpPr txBox="1">
              <a:spLocks noChangeArrowheads="1"/>
            </p:cNvSpPr>
            <p:nvPr/>
          </p:nvSpPr>
          <p:spPr bwMode="auto">
            <a:xfrm>
              <a:off x="5996007" y="3863975"/>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1</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46" name="Text Box 59"/>
            <p:cNvSpPr txBox="1">
              <a:spLocks noChangeArrowheads="1"/>
            </p:cNvSpPr>
            <p:nvPr/>
          </p:nvSpPr>
          <p:spPr bwMode="auto">
            <a:xfrm>
              <a:off x="6059096" y="2716213"/>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dirty="0">
                <a:solidFill>
                  <a:schemeClr val="bg1"/>
                </a:solidFill>
                <a:latin typeface="Times New Roman" pitchFamily="18" charset="0"/>
              </a:endParaRPr>
            </a:p>
          </p:txBody>
        </p:sp>
        <p:sp>
          <p:nvSpPr>
            <p:cNvPr id="47" name="Text Box 16"/>
            <p:cNvSpPr txBox="1">
              <a:spLocks noChangeArrowheads="1"/>
            </p:cNvSpPr>
            <p:nvPr/>
          </p:nvSpPr>
          <p:spPr bwMode="auto">
            <a:xfrm>
              <a:off x="6288111" y="3575052"/>
              <a:ext cx="477837"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C</a:t>
              </a:r>
              <a:endParaRPr lang="en-US" altLang="zh-CN" sz="2400" dirty="0">
                <a:latin typeface="Times New Roman" pitchFamily="18" charset="0"/>
              </a:endParaRPr>
            </a:p>
          </p:txBody>
        </p:sp>
        <p:sp>
          <p:nvSpPr>
            <p:cNvPr id="48" name="Text Box 24"/>
            <p:cNvSpPr txBox="1">
              <a:spLocks noChangeArrowheads="1"/>
            </p:cNvSpPr>
            <p:nvPr/>
          </p:nvSpPr>
          <p:spPr bwMode="auto">
            <a:xfrm>
              <a:off x="5083182" y="3063870"/>
              <a:ext cx="455612"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49" name="Text Box 15"/>
            <p:cNvSpPr txBox="1">
              <a:spLocks noChangeArrowheads="1"/>
            </p:cNvSpPr>
            <p:nvPr/>
          </p:nvSpPr>
          <p:spPr bwMode="auto">
            <a:xfrm>
              <a:off x="5740416" y="2370123"/>
              <a:ext cx="477838"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grpSp>
      <p:grpSp>
        <p:nvGrpSpPr>
          <p:cNvPr id="50" name="组合 49"/>
          <p:cNvGrpSpPr/>
          <p:nvPr/>
        </p:nvGrpSpPr>
        <p:grpSpPr>
          <a:xfrm>
            <a:off x="6057960" y="3252834"/>
            <a:ext cx="2895600" cy="3535362"/>
            <a:chOff x="5391156" y="2625714"/>
            <a:chExt cx="2895600" cy="3535362"/>
          </a:xfrm>
        </p:grpSpPr>
        <p:sp>
          <p:nvSpPr>
            <p:cNvPr id="51" name="Text Box 6"/>
            <p:cNvSpPr txBox="1">
              <a:spLocks noChangeArrowheads="1"/>
            </p:cNvSpPr>
            <p:nvPr/>
          </p:nvSpPr>
          <p:spPr bwMode="auto">
            <a:xfrm>
              <a:off x="6577019" y="2625714"/>
              <a:ext cx="477838" cy="579437"/>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52" name="Text Box 7"/>
            <p:cNvSpPr txBox="1">
              <a:spLocks noChangeArrowheads="1"/>
            </p:cNvSpPr>
            <p:nvPr/>
          </p:nvSpPr>
          <p:spPr bwMode="auto">
            <a:xfrm>
              <a:off x="6043619" y="3357551"/>
              <a:ext cx="481222"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C</a:t>
              </a:r>
              <a:endParaRPr lang="en-US" altLang="zh-CN" sz="2400" dirty="0">
                <a:latin typeface="Times New Roman" pitchFamily="18" charset="0"/>
              </a:endParaRPr>
            </a:p>
          </p:txBody>
        </p:sp>
        <p:sp>
          <p:nvSpPr>
            <p:cNvPr id="53" name="Line 9"/>
            <p:cNvSpPr>
              <a:spLocks noChangeShapeType="1"/>
            </p:cNvSpPr>
            <p:nvPr/>
          </p:nvSpPr>
          <p:spPr bwMode="auto">
            <a:xfrm>
              <a:off x="6153156" y="4481501"/>
              <a:ext cx="3810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54" name="Line 10"/>
            <p:cNvSpPr>
              <a:spLocks noChangeShapeType="1"/>
            </p:cNvSpPr>
            <p:nvPr/>
          </p:nvSpPr>
          <p:spPr bwMode="auto">
            <a:xfrm>
              <a:off x="7296156" y="3338501"/>
              <a:ext cx="685800" cy="685800"/>
            </a:xfrm>
            <a:prstGeom prst="line">
              <a:avLst/>
            </a:prstGeom>
            <a:noFill/>
            <a:ln w="38100">
              <a:solidFill>
                <a:srgbClr val="FFFF00"/>
              </a:solidFill>
              <a:round/>
              <a:headEnd/>
              <a:tailEnd/>
            </a:ln>
            <a:effectLst/>
          </p:spPr>
          <p:txBody>
            <a:bodyPr wrap="none" anchor="ctr"/>
            <a:lstStyle/>
            <a:p>
              <a:endParaRPr lang="zh-CN" altLang="en-US"/>
            </a:p>
          </p:txBody>
        </p:sp>
        <p:sp>
          <p:nvSpPr>
            <p:cNvPr id="55" name="Line 11"/>
            <p:cNvSpPr>
              <a:spLocks noChangeShapeType="1"/>
            </p:cNvSpPr>
            <p:nvPr/>
          </p:nvSpPr>
          <p:spPr bwMode="auto">
            <a:xfrm flipH="1">
              <a:off x="5619756" y="3338501"/>
              <a:ext cx="1447800" cy="1600200"/>
            </a:xfrm>
            <a:prstGeom prst="line">
              <a:avLst/>
            </a:prstGeom>
            <a:noFill/>
            <a:ln w="38100">
              <a:solidFill>
                <a:srgbClr val="FFFF00"/>
              </a:solidFill>
              <a:round/>
              <a:headEnd/>
              <a:tailEnd/>
            </a:ln>
            <a:effectLst/>
          </p:spPr>
          <p:txBody>
            <a:bodyPr wrap="none" anchor="ctr"/>
            <a:lstStyle/>
            <a:p>
              <a:endParaRPr lang="zh-CN" altLang="en-US"/>
            </a:p>
          </p:txBody>
        </p:sp>
        <p:sp>
          <p:nvSpPr>
            <p:cNvPr id="56" name="Rectangle 12"/>
            <p:cNvSpPr>
              <a:spLocks noChangeArrowheads="1"/>
            </p:cNvSpPr>
            <p:nvPr/>
          </p:nvSpPr>
          <p:spPr bwMode="auto">
            <a:xfrm>
              <a:off x="7905756" y="3871901"/>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dirty="0">
                  <a:solidFill>
                    <a:schemeClr val="bg1"/>
                  </a:solidFill>
                  <a:latin typeface="Times New Roman" pitchFamily="18" charset="0"/>
                </a:rPr>
                <a:t>h</a:t>
              </a:r>
            </a:p>
          </p:txBody>
        </p:sp>
        <p:sp>
          <p:nvSpPr>
            <p:cNvPr id="57" name="Line 13"/>
            <p:cNvSpPr>
              <a:spLocks noChangeShapeType="1"/>
            </p:cNvSpPr>
            <p:nvPr/>
          </p:nvSpPr>
          <p:spPr bwMode="auto">
            <a:xfrm>
              <a:off x="6686556" y="3948101"/>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58" name="Oval 14"/>
            <p:cNvSpPr>
              <a:spLocks noChangeArrowheads="1"/>
            </p:cNvSpPr>
            <p:nvPr/>
          </p:nvSpPr>
          <p:spPr bwMode="auto">
            <a:xfrm>
              <a:off x="6457956" y="3643301"/>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59" name="Oval 15"/>
            <p:cNvSpPr>
              <a:spLocks noChangeArrowheads="1"/>
            </p:cNvSpPr>
            <p:nvPr/>
          </p:nvSpPr>
          <p:spPr bwMode="auto">
            <a:xfrm>
              <a:off x="6991356" y="30337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60" name="Rectangle 16"/>
            <p:cNvSpPr>
              <a:spLocks noChangeArrowheads="1"/>
            </p:cNvSpPr>
            <p:nvPr/>
          </p:nvSpPr>
          <p:spPr bwMode="auto">
            <a:xfrm>
              <a:off x="5391156" y="4938701"/>
              <a:ext cx="381000" cy="1222375"/>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61" name="Rectangle 19"/>
            <p:cNvSpPr>
              <a:spLocks noChangeArrowheads="1"/>
            </p:cNvSpPr>
            <p:nvPr/>
          </p:nvSpPr>
          <p:spPr bwMode="auto">
            <a:xfrm>
              <a:off x="6381756" y="4952989"/>
              <a:ext cx="381000" cy="1019175"/>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62" name="Oval 20"/>
            <p:cNvSpPr>
              <a:spLocks noChangeArrowheads="1"/>
            </p:cNvSpPr>
            <p:nvPr/>
          </p:nvSpPr>
          <p:spPr bwMode="auto">
            <a:xfrm>
              <a:off x="5924556" y="42529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63" name="Rectangle 21"/>
            <p:cNvSpPr>
              <a:spLocks noChangeArrowheads="1"/>
            </p:cNvSpPr>
            <p:nvPr/>
          </p:nvSpPr>
          <p:spPr bwMode="auto">
            <a:xfrm>
              <a:off x="7008801" y="4371939"/>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64" name="Text Box 22"/>
            <p:cNvSpPr txBox="1">
              <a:spLocks noChangeArrowheads="1"/>
            </p:cNvSpPr>
            <p:nvPr/>
          </p:nvSpPr>
          <p:spPr bwMode="auto">
            <a:xfrm>
              <a:off x="6945345" y="4486248"/>
              <a:ext cx="747713" cy="579438"/>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65" name="Text Box 23"/>
            <p:cNvSpPr txBox="1">
              <a:spLocks noChangeArrowheads="1"/>
            </p:cNvSpPr>
            <p:nvPr/>
          </p:nvSpPr>
          <p:spPr bwMode="auto">
            <a:xfrm>
              <a:off x="6242028" y="5197464"/>
              <a:ext cx="753732" cy="584775"/>
            </a:xfrm>
            <a:prstGeom prst="rect">
              <a:avLst/>
            </a:prstGeom>
            <a:noFill/>
            <a:ln w="9525">
              <a:noFill/>
              <a:miter lim="800000"/>
              <a:headEnd/>
              <a:tailEnd/>
            </a:ln>
            <a:effectLst/>
          </p:spPr>
          <p:txBody>
            <a:bodyPr wrap="none">
              <a:spAutoFit/>
            </a:bodyPr>
            <a:lstStyle/>
            <a:p>
              <a:pPr algn="l"/>
              <a:r>
                <a:rPr kumimoji="1" lang="en-US" altLang="zh-CN" sz="3200" b="1" dirty="0" smtClean="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66" name="Text Box 24"/>
            <p:cNvSpPr txBox="1">
              <a:spLocks noChangeArrowheads="1"/>
            </p:cNvSpPr>
            <p:nvPr/>
          </p:nvSpPr>
          <p:spPr bwMode="auto">
            <a:xfrm>
              <a:off x="5543556" y="3902064"/>
              <a:ext cx="455613"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67" name="Text Box 27"/>
            <p:cNvSpPr txBox="1">
              <a:spLocks noChangeArrowheads="1"/>
            </p:cNvSpPr>
            <p:nvPr/>
          </p:nvSpPr>
          <p:spPr bwMode="auto">
            <a:xfrm>
              <a:off x="5935669" y="4202101"/>
              <a:ext cx="336550" cy="457200"/>
            </a:xfrm>
            <a:prstGeom prst="rect">
              <a:avLst/>
            </a:prstGeom>
            <a:noFill/>
            <a:ln w="9525">
              <a:noFill/>
              <a:miter lim="800000"/>
              <a:headEnd/>
              <a:tailEnd/>
            </a:ln>
            <a:effectLst/>
          </p:spPr>
          <p:txBody>
            <a:bodyPr wrap="none">
              <a:spAutoFit/>
            </a:bodyPr>
            <a:lstStyle/>
            <a:p>
              <a:pPr algn="l"/>
              <a:r>
                <a:rPr lang="en-US" altLang="zh-CN" sz="2400" b="1" dirty="0">
                  <a:solidFill>
                    <a:schemeClr val="bg1"/>
                  </a:solidFill>
                  <a:effectLst>
                    <a:outerShdw blurRad="38100" dist="38100" dir="2700000" algn="tl">
                      <a:srgbClr val="C0C0C0"/>
                    </a:outerShdw>
                  </a:effectLst>
                  <a:latin typeface="Times New Roman" pitchFamily="18" charset="0"/>
                </a:rPr>
                <a:t>0</a:t>
              </a:r>
            </a:p>
          </p:txBody>
        </p:sp>
        <p:sp>
          <p:nvSpPr>
            <p:cNvPr id="68" name="Text Box 28"/>
            <p:cNvSpPr txBox="1">
              <a:spLocks noChangeArrowheads="1"/>
            </p:cNvSpPr>
            <p:nvPr/>
          </p:nvSpPr>
          <p:spPr bwMode="auto">
            <a:xfrm>
              <a:off x="7008434" y="2986076"/>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dirty="0">
                <a:solidFill>
                  <a:schemeClr val="bg1"/>
                </a:solidFill>
                <a:latin typeface="Times New Roman" pitchFamily="18" charset="0"/>
              </a:endParaRPr>
            </a:p>
          </p:txBody>
        </p:sp>
        <p:sp>
          <p:nvSpPr>
            <p:cNvPr id="69" name="Text Box 29"/>
            <p:cNvSpPr txBox="1">
              <a:spLocks noChangeArrowheads="1"/>
            </p:cNvSpPr>
            <p:nvPr/>
          </p:nvSpPr>
          <p:spPr bwMode="auto">
            <a:xfrm>
              <a:off x="6470676" y="3592501"/>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70" name="Rectangle 30"/>
            <p:cNvSpPr>
              <a:spLocks noChangeArrowheads="1"/>
            </p:cNvSpPr>
            <p:nvPr/>
          </p:nvSpPr>
          <p:spPr bwMode="auto">
            <a:xfrm>
              <a:off x="6375406" y="5948351"/>
              <a:ext cx="381000" cy="192088"/>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2"/>
          </p:nvPr>
        </p:nvSpPr>
        <p:spPr/>
        <p:txBody>
          <a:bodyPr/>
          <a:lstStyle/>
          <a:p>
            <a:fld id="{37D665C0-EFCD-40E5-80EE-B7DE76B8CDEF}" type="slidenum">
              <a:rPr lang="en-US" altLang="zh-CN"/>
              <a:pPr/>
              <a:t>43</a:t>
            </a:fld>
            <a:endParaRPr lang="en-US" altLang="zh-CN"/>
          </a:p>
        </p:txBody>
      </p:sp>
      <p:grpSp>
        <p:nvGrpSpPr>
          <p:cNvPr id="147" name="组合 146"/>
          <p:cNvGrpSpPr/>
          <p:nvPr/>
        </p:nvGrpSpPr>
        <p:grpSpPr>
          <a:xfrm>
            <a:off x="1212804" y="1676376"/>
            <a:ext cx="2895600" cy="3535362"/>
            <a:chOff x="5391156" y="2625714"/>
            <a:chExt cx="2895600" cy="3535362"/>
          </a:xfrm>
        </p:grpSpPr>
        <p:sp>
          <p:nvSpPr>
            <p:cNvPr id="122" name="Text Box 6"/>
            <p:cNvSpPr txBox="1">
              <a:spLocks noChangeArrowheads="1"/>
            </p:cNvSpPr>
            <p:nvPr/>
          </p:nvSpPr>
          <p:spPr bwMode="auto">
            <a:xfrm>
              <a:off x="6577019" y="2625714"/>
              <a:ext cx="477838" cy="579437"/>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23" name="Text Box 7"/>
            <p:cNvSpPr txBox="1">
              <a:spLocks noChangeArrowheads="1"/>
            </p:cNvSpPr>
            <p:nvPr/>
          </p:nvSpPr>
          <p:spPr bwMode="auto">
            <a:xfrm>
              <a:off x="6043619" y="3357551"/>
              <a:ext cx="481222"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C</a:t>
              </a:r>
              <a:endParaRPr lang="en-US" altLang="zh-CN" sz="2400" dirty="0">
                <a:latin typeface="Times New Roman" pitchFamily="18" charset="0"/>
              </a:endParaRPr>
            </a:p>
          </p:txBody>
        </p:sp>
        <p:sp>
          <p:nvSpPr>
            <p:cNvPr id="125" name="Line 9"/>
            <p:cNvSpPr>
              <a:spLocks noChangeShapeType="1"/>
            </p:cNvSpPr>
            <p:nvPr/>
          </p:nvSpPr>
          <p:spPr bwMode="auto">
            <a:xfrm>
              <a:off x="6153156" y="4481501"/>
              <a:ext cx="3810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26" name="Line 10"/>
            <p:cNvSpPr>
              <a:spLocks noChangeShapeType="1"/>
            </p:cNvSpPr>
            <p:nvPr/>
          </p:nvSpPr>
          <p:spPr bwMode="auto">
            <a:xfrm>
              <a:off x="7296156" y="3338501"/>
              <a:ext cx="685800" cy="685800"/>
            </a:xfrm>
            <a:prstGeom prst="line">
              <a:avLst/>
            </a:prstGeom>
            <a:noFill/>
            <a:ln w="38100">
              <a:solidFill>
                <a:srgbClr val="FFFF00"/>
              </a:solidFill>
              <a:round/>
              <a:headEnd/>
              <a:tailEnd/>
            </a:ln>
            <a:effectLst/>
          </p:spPr>
          <p:txBody>
            <a:bodyPr wrap="none" anchor="ctr"/>
            <a:lstStyle/>
            <a:p>
              <a:endParaRPr lang="zh-CN" altLang="en-US"/>
            </a:p>
          </p:txBody>
        </p:sp>
        <p:sp>
          <p:nvSpPr>
            <p:cNvPr id="127" name="Line 11"/>
            <p:cNvSpPr>
              <a:spLocks noChangeShapeType="1"/>
            </p:cNvSpPr>
            <p:nvPr/>
          </p:nvSpPr>
          <p:spPr bwMode="auto">
            <a:xfrm flipH="1">
              <a:off x="5619756" y="3338501"/>
              <a:ext cx="1447800" cy="1600200"/>
            </a:xfrm>
            <a:prstGeom prst="line">
              <a:avLst/>
            </a:prstGeom>
            <a:noFill/>
            <a:ln w="38100">
              <a:solidFill>
                <a:srgbClr val="FFFF00"/>
              </a:solidFill>
              <a:round/>
              <a:headEnd/>
              <a:tailEnd/>
            </a:ln>
            <a:effectLst/>
          </p:spPr>
          <p:txBody>
            <a:bodyPr wrap="none" anchor="ctr"/>
            <a:lstStyle/>
            <a:p>
              <a:endParaRPr lang="zh-CN" altLang="en-US"/>
            </a:p>
          </p:txBody>
        </p:sp>
        <p:sp>
          <p:nvSpPr>
            <p:cNvPr id="128" name="Rectangle 12"/>
            <p:cNvSpPr>
              <a:spLocks noChangeArrowheads="1"/>
            </p:cNvSpPr>
            <p:nvPr/>
          </p:nvSpPr>
          <p:spPr bwMode="auto">
            <a:xfrm>
              <a:off x="7905756" y="3871901"/>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dirty="0">
                  <a:solidFill>
                    <a:schemeClr val="bg1"/>
                  </a:solidFill>
                  <a:latin typeface="Times New Roman" pitchFamily="18" charset="0"/>
                </a:rPr>
                <a:t>h</a:t>
              </a:r>
            </a:p>
          </p:txBody>
        </p:sp>
        <p:sp>
          <p:nvSpPr>
            <p:cNvPr id="129" name="Line 13"/>
            <p:cNvSpPr>
              <a:spLocks noChangeShapeType="1"/>
            </p:cNvSpPr>
            <p:nvPr/>
          </p:nvSpPr>
          <p:spPr bwMode="auto">
            <a:xfrm>
              <a:off x="6686556" y="3948101"/>
              <a:ext cx="4572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30" name="Oval 14"/>
            <p:cNvSpPr>
              <a:spLocks noChangeArrowheads="1"/>
            </p:cNvSpPr>
            <p:nvPr/>
          </p:nvSpPr>
          <p:spPr bwMode="auto">
            <a:xfrm>
              <a:off x="6457956" y="3643301"/>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131" name="Oval 15"/>
            <p:cNvSpPr>
              <a:spLocks noChangeArrowheads="1"/>
            </p:cNvSpPr>
            <p:nvPr/>
          </p:nvSpPr>
          <p:spPr bwMode="auto">
            <a:xfrm>
              <a:off x="6991356" y="30337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32" name="Rectangle 16"/>
            <p:cNvSpPr>
              <a:spLocks noChangeArrowheads="1"/>
            </p:cNvSpPr>
            <p:nvPr/>
          </p:nvSpPr>
          <p:spPr bwMode="auto">
            <a:xfrm>
              <a:off x="5391156" y="4938701"/>
              <a:ext cx="381000" cy="1222375"/>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135" name="Rectangle 19"/>
            <p:cNvSpPr>
              <a:spLocks noChangeArrowheads="1"/>
            </p:cNvSpPr>
            <p:nvPr/>
          </p:nvSpPr>
          <p:spPr bwMode="auto">
            <a:xfrm>
              <a:off x="6381756" y="4952989"/>
              <a:ext cx="381000" cy="1019175"/>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136" name="Oval 20"/>
            <p:cNvSpPr>
              <a:spLocks noChangeArrowheads="1"/>
            </p:cNvSpPr>
            <p:nvPr/>
          </p:nvSpPr>
          <p:spPr bwMode="auto">
            <a:xfrm>
              <a:off x="5924556" y="425290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37" name="Rectangle 21"/>
            <p:cNvSpPr>
              <a:spLocks noChangeArrowheads="1"/>
            </p:cNvSpPr>
            <p:nvPr/>
          </p:nvSpPr>
          <p:spPr bwMode="auto">
            <a:xfrm>
              <a:off x="7143756" y="4176701"/>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138" name="Text Box 22"/>
            <p:cNvSpPr txBox="1">
              <a:spLocks noChangeArrowheads="1"/>
            </p:cNvSpPr>
            <p:nvPr/>
          </p:nvSpPr>
          <p:spPr bwMode="auto">
            <a:xfrm>
              <a:off x="6945345" y="4252901"/>
              <a:ext cx="747713" cy="579438"/>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139" name="Text Box 23"/>
            <p:cNvSpPr txBox="1">
              <a:spLocks noChangeArrowheads="1"/>
            </p:cNvSpPr>
            <p:nvPr/>
          </p:nvSpPr>
          <p:spPr bwMode="auto">
            <a:xfrm>
              <a:off x="6353181" y="5197464"/>
              <a:ext cx="409575" cy="579438"/>
            </a:xfrm>
            <a:prstGeom prst="rect">
              <a:avLst/>
            </a:prstGeom>
            <a:noFill/>
            <a:ln w="9525">
              <a:noFill/>
              <a:miter lim="800000"/>
              <a:headEnd/>
              <a:tailEnd/>
            </a:ln>
            <a:effectLst/>
          </p:spPr>
          <p:txBody>
            <a:bodyPr wrap="none">
              <a:spAutoFit/>
            </a:bodyPr>
            <a:lstStyle/>
            <a:p>
              <a:pPr algn="l"/>
              <a:r>
                <a:rPr kumimoji="1" lang="en-US" altLang="zh-CN" sz="3200" b="1">
                  <a:solidFill>
                    <a:schemeClr val="bg1"/>
                  </a:solidFill>
                  <a:latin typeface="Times New Roman" pitchFamily="18" charset="0"/>
                </a:rPr>
                <a:t>h</a:t>
              </a:r>
              <a:endParaRPr kumimoji="1" lang="en-US" altLang="zh-CN" sz="2400">
                <a:solidFill>
                  <a:schemeClr val="bg1"/>
                </a:solidFill>
                <a:latin typeface="Times New Roman" pitchFamily="18" charset="0"/>
              </a:endParaRPr>
            </a:p>
          </p:txBody>
        </p:sp>
        <p:sp>
          <p:nvSpPr>
            <p:cNvPr id="140" name="Text Box 24"/>
            <p:cNvSpPr txBox="1">
              <a:spLocks noChangeArrowheads="1"/>
            </p:cNvSpPr>
            <p:nvPr/>
          </p:nvSpPr>
          <p:spPr bwMode="auto">
            <a:xfrm>
              <a:off x="5543556" y="3902064"/>
              <a:ext cx="455613"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143" name="Text Box 27"/>
            <p:cNvSpPr txBox="1">
              <a:spLocks noChangeArrowheads="1"/>
            </p:cNvSpPr>
            <p:nvPr/>
          </p:nvSpPr>
          <p:spPr bwMode="auto">
            <a:xfrm>
              <a:off x="5935669" y="4202101"/>
              <a:ext cx="336550" cy="457200"/>
            </a:xfrm>
            <a:prstGeom prst="rect">
              <a:avLst/>
            </a:prstGeom>
            <a:noFill/>
            <a:ln w="9525">
              <a:noFill/>
              <a:miter lim="800000"/>
              <a:headEnd/>
              <a:tailEnd/>
            </a:ln>
            <a:effectLst/>
          </p:spPr>
          <p:txBody>
            <a:bodyPr wrap="none">
              <a:spAutoFit/>
            </a:bodyPr>
            <a:lstStyle/>
            <a:p>
              <a:pPr algn="l"/>
              <a:r>
                <a:rPr lang="en-US" altLang="zh-CN" sz="2400" b="1" dirty="0">
                  <a:solidFill>
                    <a:schemeClr val="bg1"/>
                  </a:solidFill>
                  <a:effectLst>
                    <a:outerShdw blurRad="38100" dist="38100" dir="2700000" algn="tl">
                      <a:srgbClr val="C0C0C0"/>
                    </a:outerShdw>
                  </a:effectLst>
                  <a:latin typeface="Times New Roman" pitchFamily="18" charset="0"/>
                </a:rPr>
                <a:t>0</a:t>
              </a:r>
            </a:p>
          </p:txBody>
        </p:sp>
        <p:sp>
          <p:nvSpPr>
            <p:cNvPr id="144" name="Text Box 28"/>
            <p:cNvSpPr txBox="1">
              <a:spLocks noChangeArrowheads="1"/>
            </p:cNvSpPr>
            <p:nvPr/>
          </p:nvSpPr>
          <p:spPr bwMode="auto">
            <a:xfrm>
              <a:off x="7008434" y="2986076"/>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dirty="0">
                <a:solidFill>
                  <a:schemeClr val="bg1"/>
                </a:solidFill>
                <a:latin typeface="Times New Roman" pitchFamily="18" charset="0"/>
              </a:endParaRPr>
            </a:p>
          </p:txBody>
        </p:sp>
        <p:sp>
          <p:nvSpPr>
            <p:cNvPr id="145" name="Text Box 29"/>
            <p:cNvSpPr txBox="1">
              <a:spLocks noChangeArrowheads="1"/>
            </p:cNvSpPr>
            <p:nvPr/>
          </p:nvSpPr>
          <p:spPr bwMode="auto">
            <a:xfrm>
              <a:off x="6470676" y="3592501"/>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2</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146" name="Rectangle 30"/>
            <p:cNvSpPr>
              <a:spLocks noChangeArrowheads="1"/>
            </p:cNvSpPr>
            <p:nvPr/>
          </p:nvSpPr>
          <p:spPr bwMode="auto">
            <a:xfrm>
              <a:off x="6375406" y="5948351"/>
              <a:ext cx="381000" cy="192088"/>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grpSp>
      <p:grpSp>
        <p:nvGrpSpPr>
          <p:cNvPr id="172" name="组合 171"/>
          <p:cNvGrpSpPr/>
          <p:nvPr/>
        </p:nvGrpSpPr>
        <p:grpSpPr>
          <a:xfrm>
            <a:off x="5046669" y="1866917"/>
            <a:ext cx="3155988" cy="2803525"/>
            <a:chOff x="4572000" y="3174986"/>
            <a:chExt cx="3155988" cy="2803525"/>
          </a:xfrm>
        </p:grpSpPr>
        <p:sp>
          <p:nvSpPr>
            <p:cNvPr id="169" name="Line 11"/>
            <p:cNvSpPr>
              <a:spLocks noChangeShapeType="1"/>
            </p:cNvSpPr>
            <p:nvPr/>
          </p:nvSpPr>
          <p:spPr bwMode="auto">
            <a:xfrm flipH="1">
              <a:off x="6361136" y="4305312"/>
              <a:ext cx="547696" cy="547695"/>
            </a:xfrm>
            <a:prstGeom prst="line">
              <a:avLst/>
            </a:prstGeom>
            <a:noFill/>
            <a:ln w="38100">
              <a:solidFill>
                <a:srgbClr val="FFFF00"/>
              </a:solidFill>
              <a:round/>
              <a:headEnd/>
              <a:tailEnd/>
            </a:ln>
            <a:effectLst/>
          </p:spPr>
          <p:txBody>
            <a:bodyPr wrap="none" anchor="ctr"/>
            <a:lstStyle/>
            <a:p>
              <a:endParaRPr lang="zh-CN" altLang="en-US"/>
            </a:p>
          </p:txBody>
        </p:sp>
        <p:sp>
          <p:nvSpPr>
            <p:cNvPr id="149" name="Text Box 6"/>
            <p:cNvSpPr txBox="1">
              <a:spLocks noChangeArrowheads="1"/>
            </p:cNvSpPr>
            <p:nvPr/>
          </p:nvSpPr>
          <p:spPr bwMode="auto">
            <a:xfrm>
              <a:off x="6945345" y="3648078"/>
              <a:ext cx="477838" cy="579437"/>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A</a:t>
              </a:r>
              <a:endParaRPr lang="en-US" altLang="zh-CN" sz="2400" dirty="0">
                <a:latin typeface="Times New Roman" pitchFamily="18" charset="0"/>
              </a:endParaRPr>
            </a:p>
          </p:txBody>
        </p:sp>
        <p:sp>
          <p:nvSpPr>
            <p:cNvPr id="150" name="Text Box 7"/>
            <p:cNvSpPr txBox="1">
              <a:spLocks noChangeArrowheads="1"/>
            </p:cNvSpPr>
            <p:nvPr/>
          </p:nvSpPr>
          <p:spPr bwMode="auto">
            <a:xfrm>
              <a:off x="5565800" y="3174986"/>
              <a:ext cx="481222" cy="584775"/>
            </a:xfrm>
            <a:prstGeom prst="rect">
              <a:avLst/>
            </a:prstGeom>
            <a:noFill/>
            <a:ln w="9525">
              <a:noFill/>
              <a:miter lim="800000"/>
              <a:headEnd/>
              <a:tailEnd/>
            </a:ln>
            <a:effectLst/>
          </p:spPr>
          <p:txBody>
            <a:bodyPr wrap="none">
              <a:spAutoFit/>
            </a:bodyPr>
            <a:lstStyle/>
            <a:p>
              <a:pPr algn="l"/>
              <a:r>
                <a:rPr lang="en-US" altLang="zh-CN" sz="3200" b="1" dirty="0" smtClean="0">
                  <a:latin typeface="Times New Roman" pitchFamily="18" charset="0"/>
                </a:rPr>
                <a:t>C</a:t>
              </a:r>
              <a:endParaRPr lang="en-US" altLang="zh-CN" sz="2400" dirty="0">
                <a:latin typeface="Times New Roman" pitchFamily="18" charset="0"/>
              </a:endParaRPr>
            </a:p>
          </p:txBody>
        </p:sp>
        <p:sp>
          <p:nvSpPr>
            <p:cNvPr id="151" name="Line 9"/>
            <p:cNvSpPr>
              <a:spLocks noChangeShapeType="1"/>
            </p:cNvSpPr>
            <p:nvPr/>
          </p:nvSpPr>
          <p:spPr bwMode="auto">
            <a:xfrm>
              <a:off x="5334000" y="4298936"/>
              <a:ext cx="381000" cy="457200"/>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52" name="Line 10"/>
            <p:cNvSpPr>
              <a:spLocks noChangeShapeType="1"/>
            </p:cNvSpPr>
            <p:nvPr/>
          </p:nvSpPr>
          <p:spPr bwMode="auto">
            <a:xfrm>
              <a:off x="6981858" y="4341825"/>
              <a:ext cx="539748" cy="430208"/>
            </a:xfrm>
            <a:prstGeom prst="line">
              <a:avLst/>
            </a:prstGeom>
            <a:noFill/>
            <a:ln w="38100">
              <a:solidFill>
                <a:srgbClr val="FFFF00"/>
              </a:solidFill>
              <a:round/>
              <a:headEnd/>
              <a:tailEnd/>
            </a:ln>
            <a:effectLst/>
          </p:spPr>
          <p:txBody>
            <a:bodyPr wrap="none" anchor="ctr"/>
            <a:lstStyle/>
            <a:p>
              <a:endParaRPr lang="zh-CN" altLang="en-US"/>
            </a:p>
          </p:txBody>
        </p:sp>
        <p:sp>
          <p:nvSpPr>
            <p:cNvPr id="153" name="Line 11"/>
            <p:cNvSpPr>
              <a:spLocks noChangeShapeType="1"/>
            </p:cNvSpPr>
            <p:nvPr/>
          </p:nvSpPr>
          <p:spPr bwMode="auto">
            <a:xfrm flipH="1">
              <a:off x="4800599" y="3648078"/>
              <a:ext cx="1268433" cy="1108057"/>
            </a:xfrm>
            <a:prstGeom prst="line">
              <a:avLst/>
            </a:prstGeom>
            <a:noFill/>
            <a:ln w="38100">
              <a:solidFill>
                <a:srgbClr val="FFFF00"/>
              </a:solidFill>
              <a:round/>
              <a:headEnd/>
              <a:tailEnd/>
            </a:ln>
            <a:effectLst/>
          </p:spPr>
          <p:txBody>
            <a:bodyPr wrap="none" anchor="ctr"/>
            <a:lstStyle/>
            <a:p>
              <a:endParaRPr lang="zh-CN" altLang="en-US"/>
            </a:p>
          </p:txBody>
        </p:sp>
        <p:sp>
          <p:nvSpPr>
            <p:cNvPr id="154" name="Rectangle 12"/>
            <p:cNvSpPr>
              <a:spLocks noChangeArrowheads="1"/>
            </p:cNvSpPr>
            <p:nvPr/>
          </p:nvSpPr>
          <p:spPr bwMode="auto">
            <a:xfrm>
              <a:off x="7346988" y="4779981"/>
              <a:ext cx="381000" cy="1143000"/>
            </a:xfrm>
            <a:prstGeom prst="rect">
              <a:avLst/>
            </a:prstGeom>
            <a:solidFill>
              <a:srgbClr val="66FF66"/>
            </a:solidFill>
            <a:ln w="28575">
              <a:solidFill>
                <a:srgbClr val="008000"/>
              </a:solidFill>
              <a:miter lim="800000"/>
              <a:headEnd/>
              <a:tailEnd/>
            </a:ln>
            <a:effectLst/>
          </p:spPr>
          <p:txBody>
            <a:bodyPr wrap="none" anchor="ctr"/>
            <a:lstStyle/>
            <a:p>
              <a:r>
                <a:rPr lang="en-US" altLang="zh-CN" sz="3200" b="1" dirty="0">
                  <a:solidFill>
                    <a:schemeClr val="bg1"/>
                  </a:solidFill>
                  <a:latin typeface="Times New Roman" pitchFamily="18" charset="0"/>
                </a:rPr>
                <a:t>h</a:t>
              </a:r>
            </a:p>
          </p:txBody>
        </p:sp>
        <p:sp>
          <p:nvSpPr>
            <p:cNvPr id="155" name="Line 13"/>
            <p:cNvSpPr>
              <a:spLocks noChangeShapeType="1"/>
            </p:cNvSpPr>
            <p:nvPr/>
          </p:nvSpPr>
          <p:spPr bwMode="auto">
            <a:xfrm>
              <a:off x="6288110" y="3721104"/>
              <a:ext cx="620721" cy="547695"/>
            </a:xfrm>
            <a:prstGeom prst="line">
              <a:avLst/>
            </a:prstGeom>
            <a:noFill/>
            <a:ln w="38100">
              <a:solidFill>
                <a:srgbClr val="FFFF00"/>
              </a:solidFill>
              <a:round/>
              <a:headEnd/>
              <a:tailEnd/>
            </a:ln>
            <a:effectLst/>
          </p:spPr>
          <p:txBody>
            <a:bodyPr wrap="none" anchor="ctr"/>
            <a:lstStyle/>
            <a:p>
              <a:endParaRPr lang="zh-CN" altLang="en-US">
                <a:solidFill>
                  <a:schemeClr val="bg1"/>
                </a:solidFill>
              </a:endParaRPr>
            </a:p>
          </p:txBody>
        </p:sp>
        <p:sp>
          <p:nvSpPr>
            <p:cNvPr id="156" name="Oval 14"/>
            <p:cNvSpPr>
              <a:spLocks noChangeArrowheads="1"/>
            </p:cNvSpPr>
            <p:nvPr/>
          </p:nvSpPr>
          <p:spPr bwMode="auto">
            <a:xfrm>
              <a:off x="5980137" y="3460736"/>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solidFill>
                  <a:schemeClr val="bg1"/>
                </a:solidFill>
              </a:endParaRPr>
            </a:p>
          </p:txBody>
        </p:sp>
        <p:sp>
          <p:nvSpPr>
            <p:cNvPr id="157" name="Oval 15"/>
            <p:cNvSpPr>
              <a:spLocks noChangeArrowheads="1"/>
            </p:cNvSpPr>
            <p:nvPr/>
          </p:nvSpPr>
          <p:spPr bwMode="auto">
            <a:xfrm>
              <a:off x="6746910" y="4135751"/>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58" name="Rectangle 16"/>
            <p:cNvSpPr>
              <a:spLocks noChangeArrowheads="1"/>
            </p:cNvSpPr>
            <p:nvPr/>
          </p:nvSpPr>
          <p:spPr bwMode="auto">
            <a:xfrm>
              <a:off x="4572000" y="4756136"/>
              <a:ext cx="381000" cy="1222375"/>
            </a:xfrm>
            <a:prstGeom prst="rect">
              <a:avLst/>
            </a:prstGeom>
            <a:solidFill>
              <a:srgbClr val="66FF66"/>
            </a:solidFill>
            <a:ln w="28575">
              <a:solidFill>
                <a:srgbClr val="008000"/>
              </a:solidFill>
              <a:miter lim="800000"/>
              <a:headEnd/>
              <a:tailEnd/>
            </a:ln>
            <a:effectLst/>
          </p:spPr>
          <p:txBody>
            <a:bodyPr wrap="none" anchor="ctr"/>
            <a:lstStyle/>
            <a:p>
              <a:pPr>
                <a:lnSpc>
                  <a:spcPct val="60000"/>
                </a:lnSpc>
              </a:pPr>
              <a:r>
                <a:rPr lang="en-US" altLang="zh-CN" sz="3200" b="1">
                  <a:solidFill>
                    <a:schemeClr val="bg1"/>
                  </a:solidFill>
                  <a:latin typeface="Times New Roman" pitchFamily="18" charset="0"/>
                </a:rPr>
                <a:t>h</a:t>
              </a:r>
            </a:p>
          </p:txBody>
        </p:sp>
        <p:sp>
          <p:nvSpPr>
            <p:cNvPr id="159" name="Rectangle 19"/>
            <p:cNvSpPr>
              <a:spLocks noChangeArrowheads="1"/>
            </p:cNvSpPr>
            <p:nvPr/>
          </p:nvSpPr>
          <p:spPr bwMode="auto">
            <a:xfrm>
              <a:off x="5562600" y="4770424"/>
              <a:ext cx="381000" cy="1019175"/>
            </a:xfrm>
            <a:prstGeom prst="rect">
              <a:avLst/>
            </a:prstGeom>
            <a:solidFill>
              <a:srgbClr val="FF7C8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sp>
          <p:nvSpPr>
            <p:cNvPr id="160" name="Oval 20"/>
            <p:cNvSpPr>
              <a:spLocks noChangeArrowheads="1"/>
            </p:cNvSpPr>
            <p:nvPr/>
          </p:nvSpPr>
          <p:spPr bwMode="auto">
            <a:xfrm>
              <a:off x="5105400" y="4070336"/>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161" name="Rectangle 21"/>
            <p:cNvSpPr>
              <a:spLocks noChangeArrowheads="1"/>
            </p:cNvSpPr>
            <p:nvPr/>
          </p:nvSpPr>
          <p:spPr bwMode="auto">
            <a:xfrm>
              <a:off x="6178572" y="4779981"/>
              <a:ext cx="381000" cy="838200"/>
            </a:xfrm>
            <a:prstGeom prst="rect">
              <a:avLst/>
            </a:prstGeom>
            <a:solidFill>
              <a:srgbClr val="66FF66"/>
            </a:solidFill>
            <a:ln w="28575">
              <a:solidFill>
                <a:srgbClr val="008000"/>
              </a:solidFill>
              <a:miter lim="800000"/>
              <a:headEnd/>
              <a:tailEnd/>
            </a:ln>
            <a:effectLst/>
          </p:spPr>
          <p:txBody>
            <a:bodyPr wrap="none" anchor="ctr"/>
            <a:lstStyle/>
            <a:p>
              <a:pPr>
                <a:lnSpc>
                  <a:spcPct val="50000"/>
                </a:lnSpc>
              </a:pPr>
              <a:endParaRPr lang="zh-CN" altLang="zh-CN" sz="3200" b="1" i="1">
                <a:solidFill>
                  <a:schemeClr val="bg1"/>
                </a:solidFill>
                <a:latin typeface="Times New Roman" pitchFamily="18" charset="0"/>
              </a:endParaRPr>
            </a:p>
          </p:txBody>
        </p:sp>
        <p:sp>
          <p:nvSpPr>
            <p:cNvPr id="162" name="Text Box 22"/>
            <p:cNvSpPr txBox="1">
              <a:spLocks noChangeArrowheads="1"/>
            </p:cNvSpPr>
            <p:nvPr/>
          </p:nvSpPr>
          <p:spPr bwMode="auto">
            <a:xfrm>
              <a:off x="6032520" y="4889520"/>
              <a:ext cx="747713" cy="579438"/>
            </a:xfrm>
            <a:prstGeom prst="rect">
              <a:avLst/>
            </a:prstGeom>
            <a:noFill/>
            <a:ln w="9525">
              <a:noFill/>
              <a:miter lim="800000"/>
              <a:headEnd/>
              <a:tailEnd/>
            </a:ln>
            <a:effectLst/>
          </p:spPr>
          <p:txBody>
            <a:bodyPr wrap="none">
              <a:spAutoFit/>
            </a:bodyPr>
            <a:lstStyle/>
            <a:p>
              <a:pPr algn="l"/>
              <a:r>
                <a:rPr kumimoji="1" lang="en-US" altLang="zh-CN" sz="3200" b="1" dirty="0">
                  <a:solidFill>
                    <a:schemeClr val="bg1"/>
                  </a:solidFill>
                  <a:latin typeface="Times New Roman" pitchFamily="18" charset="0"/>
                </a:rPr>
                <a:t>h-1</a:t>
              </a:r>
              <a:endParaRPr kumimoji="1" lang="en-US" altLang="zh-CN" sz="2400" dirty="0">
                <a:solidFill>
                  <a:schemeClr val="bg1"/>
                </a:solidFill>
                <a:latin typeface="Times New Roman" pitchFamily="18" charset="0"/>
              </a:endParaRPr>
            </a:p>
          </p:txBody>
        </p:sp>
        <p:sp>
          <p:nvSpPr>
            <p:cNvPr id="163" name="Text Box 23"/>
            <p:cNvSpPr txBox="1">
              <a:spLocks noChangeArrowheads="1"/>
            </p:cNvSpPr>
            <p:nvPr/>
          </p:nvSpPr>
          <p:spPr bwMode="auto">
            <a:xfrm>
              <a:off x="5534025" y="5014899"/>
              <a:ext cx="409575" cy="579438"/>
            </a:xfrm>
            <a:prstGeom prst="rect">
              <a:avLst/>
            </a:prstGeom>
            <a:noFill/>
            <a:ln w="9525">
              <a:noFill/>
              <a:miter lim="800000"/>
              <a:headEnd/>
              <a:tailEnd/>
            </a:ln>
            <a:effectLst/>
          </p:spPr>
          <p:txBody>
            <a:bodyPr wrap="none">
              <a:spAutoFit/>
            </a:bodyPr>
            <a:lstStyle/>
            <a:p>
              <a:pPr algn="l"/>
              <a:r>
                <a:rPr kumimoji="1" lang="en-US" altLang="zh-CN" sz="3200" b="1">
                  <a:solidFill>
                    <a:schemeClr val="bg1"/>
                  </a:solidFill>
                  <a:latin typeface="Times New Roman" pitchFamily="18" charset="0"/>
                </a:rPr>
                <a:t>h</a:t>
              </a:r>
              <a:endParaRPr kumimoji="1" lang="en-US" altLang="zh-CN" sz="2400">
                <a:solidFill>
                  <a:schemeClr val="bg1"/>
                </a:solidFill>
                <a:latin typeface="Times New Roman" pitchFamily="18" charset="0"/>
              </a:endParaRPr>
            </a:p>
          </p:txBody>
        </p:sp>
        <p:sp>
          <p:nvSpPr>
            <p:cNvPr id="164" name="Text Box 24"/>
            <p:cNvSpPr txBox="1">
              <a:spLocks noChangeArrowheads="1"/>
            </p:cNvSpPr>
            <p:nvPr/>
          </p:nvSpPr>
          <p:spPr bwMode="auto">
            <a:xfrm>
              <a:off x="4724400" y="3719499"/>
              <a:ext cx="455613" cy="579438"/>
            </a:xfrm>
            <a:prstGeom prst="rect">
              <a:avLst/>
            </a:prstGeom>
            <a:noFill/>
            <a:ln w="9525">
              <a:noFill/>
              <a:miter lim="800000"/>
              <a:headEnd/>
              <a:tailEnd/>
            </a:ln>
            <a:effectLst/>
          </p:spPr>
          <p:txBody>
            <a:bodyPr wrap="none">
              <a:spAutoFit/>
            </a:bodyPr>
            <a:lstStyle/>
            <a:p>
              <a:pPr algn="l"/>
              <a:r>
                <a:rPr lang="en-US" altLang="zh-CN" sz="3200" b="1" dirty="0">
                  <a:latin typeface="Times New Roman" pitchFamily="18" charset="0"/>
                </a:rPr>
                <a:t>B</a:t>
              </a:r>
              <a:endParaRPr lang="en-US" altLang="zh-CN" sz="2400" dirty="0">
                <a:latin typeface="Times New Roman" pitchFamily="18" charset="0"/>
              </a:endParaRPr>
            </a:p>
          </p:txBody>
        </p:sp>
        <p:sp>
          <p:nvSpPr>
            <p:cNvPr id="165" name="Text Box 27"/>
            <p:cNvSpPr txBox="1">
              <a:spLocks noChangeArrowheads="1"/>
            </p:cNvSpPr>
            <p:nvPr/>
          </p:nvSpPr>
          <p:spPr bwMode="auto">
            <a:xfrm>
              <a:off x="5116513" y="4019536"/>
              <a:ext cx="336550" cy="457200"/>
            </a:xfrm>
            <a:prstGeom prst="rect">
              <a:avLst/>
            </a:prstGeom>
            <a:noFill/>
            <a:ln w="9525">
              <a:noFill/>
              <a:miter lim="800000"/>
              <a:headEnd/>
              <a:tailEnd/>
            </a:ln>
            <a:effectLst/>
          </p:spPr>
          <p:txBody>
            <a:bodyPr wrap="none">
              <a:spAutoFit/>
            </a:bodyPr>
            <a:lstStyle/>
            <a:p>
              <a:pPr algn="l"/>
              <a:r>
                <a:rPr lang="en-US" altLang="zh-CN" sz="2400" b="1" dirty="0">
                  <a:solidFill>
                    <a:schemeClr val="bg1"/>
                  </a:solidFill>
                  <a:effectLst>
                    <a:outerShdw blurRad="38100" dist="38100" dir="2700000" algn="tl">
                      <a:srgbClr val="C0C0C0"/>
                    </a:outerShdw>
                  </a:effectLst>
                  <a:latin typeface="Times New Roman" pitchFamily="18" charset="0"/>
                </a:rPr>
                <a:t>0</a:t>
              </a:r>
            </a:p>
          </p:txBody>
        </p:sp>
        <p:sp>
          <p:nvSpPr>
            <p:cNvPr id="166" name="Text Box 28"/>
            <p:cNvSpPr txBox="1">
              <a:spLocks noChangeArrowheads="1"/>
            </p:cNvSpPr>
            <p:nvPr/>
          </p:nvSpPr>
          <p:spPr bwMode="auto">
            <a:xfrm>
              <a:off x="6762780" y="4099238"/>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latin typeface="Times New Roman" pitchFamily="18" charset="0"/>
                </a:rPr>
                <a:t>-1</a:t>
              </a:r>
              <a:endParaRPr lang="en-US" altLang="zh-CN" sz="2400" b="1" dirty="0">
                <a:solidFill>
                  <a:schemeClr val="bg1"/>
                </a:solidFill>
                <a:latin typeface="Times New Roman" pitchFamily="18" charset="0"/>
              </a:endParaRPr>
            </a:p>
          </p:txBody>
        </p:sp>
        <p:sp>
          <p:nvSpPr>
            <p:cNvPr id="167" name="Text Box 29"/>
            <p:cNvSpPr txBox="1">
              <a:spLocks noChangeArrowheads="1"/>
            </p:cNvSpPr>
            <p:nvPr/>
          </p:nvSpPr>
          <p:spPr bwMode="auto">
            <a:xfrm>
              <a:off x="5992857" y="3409936"/>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chemeClr val="bg1"/>
                  </a:solidFill>
                  <a:effectLst>
                    <a:outerShdw blurRad="38100" dist="38100" dir="2700000" algn="tl">
                      <a:srgbClr val="C0C0C0"/>
                    </a:outerShdw>
                  </a:effectLst>
                  <a:latin typeface="Times New Roman" pitchFamily="18" charset="0"/>
                </a:rPr>
                <a:t>0</a:t>
              </a:r>
              <a:endParaRPr lang="en-US" altLang="zh-CN" sz="2400" b="1" dirty="0">
                <a:solidFill>
                  <a:schemeClr val="bg1"/>
                </a:solidFill>
                <a:effectLst>
                  <a:outerShdw blurRad="38100" dist="38100" dir="2700000" algn="tl">
                    <a:srgbClr val="C0C0C0"/>
                  </a:outerShdw>
                </a:effectLst>
                <a:latin typeface="Times New Roman" pitchFamily="18" charset="0"/>
              </a:endParaRPr>
            </a:p>
          </p:txBody>
        </p:sp>
        <p:sp>
          <p:nvSpPr>
            <p:cNvPr id="168" name="Rectangle 30"/>
            <p:cNvSpPr>
              <a:spLocks noChangeArrowheads="1"/>
            </p:cNvSpPr>
            <p:nvPr/>
          </p:nvSpPr>
          <p:spPr bwMode="auto">
            <a:xfrm>
              <a:off x="5556250" y="5765786"/>
              <a:ext cx="381000" cy="192088"/>
            </a:xfrm>
            <a:prstGeom prst="rect">
              <a:avLst/>
            </a:prstGeom>
            <a:solidFill>
              <a:srgbClr val="FFC000"/>
            </a:solidFill>
            <a:ln w="28575">
              <a:solidFill>
                <a:srgbClr val="008000"/>
              </a:solidFill>
              <a:miter lim="800000"/>
              <a:headEnd/>
              <a:tailEnd/>
            </a:ln>
            <a:effectLst/>
          </p:spPr>
          <p:txBody>
            <a:bodyPr wrap="none" anchor="ctr"/>
            <a:lstStyle/>
            <a:p>
              <a:endParaRPr lang="zh-CN" altLang="zh-CN" sz="3200" b="1" i="1">
                <a:solidFill>
                  <a:schemeClr val="bg1"/>
                </a:solidFill>
                <a:latin typeface="Times New Roman" pitchFamily="18" charset="0"/>
              </a:endParaRPr>
            </a:p>
          </p:txBody>
        </p:sp>
      </p:grpSp>
      <p:sp>
        <p:nvSpPr>
          <p:cNvPr id="170" name="Freeform 54"/>
          <p:cNvSpPr>
            <a:spLocks/>
          </p:cNvSpPr>
          <p:nvPr/>
        </p:nvSpPr>
        <p:spPr bwMode="auto">
          <a:xfrm rot="513169" flipH="1">
            <a:off x="2795115" y="2664355"/>
            <a:ext cx="534963" cy="204761"/>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rgbClr val="FFFF00"/>
            </a:solidFill>
            <a:prstDash val="sysDot"/>
            <a:round/>
            <a:headEnd type="none" w="med" len="med"/>
            <a:tailEnd type="triangle" w="sm" len="med"/>
          </a:ln>
          <a:effectLst/>
        </p:spPr>
        <p:txBody>
          <a:bodyPr/>
          <a:lstStyle/>
          <a:p>
            <a:endParaRPr lang="zh-CN" altLang="en-US"/>
          </a:p>
        </p:txBody>
      </p:sp>
      <p:sp>
        <p:nvSpPr>
          <p:cNvPr id="171" name="Rectangle 3"/>
          <p:cNvSpPr>
            <a:spLocks noGrp="1" noChangeArrowheads="1"/>
          </p:cNvSpPr>
          <p:nvPr>
            <p:ph idx="1"/>
          </p:nvPr>
        </p:nvSpPr>
        <p:spPr>
          <a:xfrm>
            <a:off x="471488" y="361908"/>
            <a:ext cx="8305800" cy="1349356"/>
          </a:xfrm>
        </p:spPr>
        <p:txBody>
          <a:bodyPr/>
          <a:lstStyle/>
          <a:p>
            <a:pPr algn="just">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再以结点</a:t>
            </a:r>
            <a:r>
              <a:rPr lang="en-US" altLang="zh-CN" sz="3000" b="1" dirty="0" smtClean="0">
                <a:latin typeface="Times New Roman" pitchFamily="18" charset="0"/>
                <a:ea typeface="仿宋_GB2312" pitchFamily="49" charset="-122"/>
              </a:rPr>
              <a:t>C</a:t>
            </a:r>
            <a:r>
              <a:rPr lang="zh-CN" altLang="en-US" sz="3000" b="1" dirty="0" smtClean="0">
                <a:latin typeface="Times New Roman" pitchFamily="18" charset="0"/>
                <a:ea typeface="仿宋_GB2312" pitchFamily="49" charset="-122"/>
              </a:rPr>
              <a:t>为旋转轴，将结点</a:t>
            </a:r>
            <a:r>
              <a:rPr lang="en-US" altLang="zh-CN" sz="3000" b="1" dirty="0" smtClean="0">
                <a:latin typeface="Times New Roman" pitchFamily="18" charset="0"/>
                <a:ea typeface="仿宋_GB2312" pitchFamily="49" charset="-122"/>
              </a:rPr>
              <a:t>A</a:t>
            </a:r>
            <a:r>
              <a:rPr lang="zh-CN" altLang="en-US" sz="3000" b="1" dirty="0" smtClean="0">
                <a:latin typeface="Times New Roman" pitchFamily="18" charset="0"/>
                <a:ea typeface="仿宋_GB2312" pitchFamily="49" charset="-122"/>
              </a:rPr>
              <a:t>顺时针旋转。使之平衡化。</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655763" y="404813"/>
            <a:ext cx="5410200" cy="1009650"/>
          </a:xfrm>
        </p:spPr>
        <p:txBody>
          <a:bodyPr/>
          <a:lstStyle/>
          <a:p>
            <a:pPr algn="ctr"/>
            <a:r>
              <a:rPr lang="en-US" altLang="zh-CN" sz="4000" b="1" dirty="0">
                <a:latin typeface="华文新魏" pitchFamily="2" charset="-122"/>
                <a:ea typeface="华文新魏" pitchFamily="2" charset="-122"/>
              </a:rPr>
              <a:t>AVL</a:t>
            </a:r>
            <a:r>
              <a:rPr lang="zh-CN" altLang="en-US" sz="4000" b="1" dirty="0">
                <a:latin typeface="华文新魏" pitchFamily="2" charset="-122"/>
                <a:ea typeface="华文新魏" pitchFamily="2" charset="-122"/>
              </a:rPr>
              <a:t>树的插入</a:t>
            </a:r>
            <a:endParaRPr lang="zh-CN" altLang="en-US" sz="4000" dirty="0">
              <a:latin typeface="华文新魏" pitchFamily="2" charset="-122"/>
              <a:ea typeface="华文新魏" pitchFamily="2" charset="-122"/>
            </a:endParaRPr>
          </a:p>
        </p:txBody>
      </p:sp>
      <p:sp>
        <p:nvSpPr>
          <p:cNvPr id="286723" name="Rectangle 3"/>
          <p:cNvSpPr>
            <a:spLocks noGrp="1" noChangeArrowheads="1"/>
          </p:cNvSpPr>
          <p:nvPr>
            <p:ph idx="1"/>
          </p:nvPr>
        </p:nvSpPr>
        <p:spPr>
          <a:xfrm>
            <a:off x="593725" y="1266825"/>
            <a:ext cx="7974013" cy="5257800"/>
          </a:xfrm>
        </p:spPr>
        <p:txBody>
          <a:bodyPr/>
          <a:lstStyle/>
          <a:p>
            <a:pPr algn="just">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在向一棵本来是高度平衡的</a:t>
            </a: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树中插入一个新结点时，如果树中某个结点的平衡因子的绝对值 </a:t>
            </a:r>
            <a:r>
              <a:rPr lang="en-US" altLang="zh-CN" sz="3000" b="1" dirty="0">
                <a:latin typeface="Times New Roman" pitchFamily="18" charset="0"/>
                <a:ea typeface="仿宋_GB2312" pitchFamily="49" charset="-122"/>
              </a:rPr>
              <a:t>|bf| &gt; 1</a:t>
            </a:r>
            <a:r>
              <a:rPr lang="zh-CN" altLang="en-US" sz="3000" b="1" dirty="0">
                <a:latin typeface="Times New Roman" pitchFamily="18" charset="0"/>
                <a:ea typeface="仿宋_GB2312" pitchFamily="49" charset="-122"/>
              </a:rPr>
              <a:t>，则出现了不平衡，需要做平衡化处理。</a:t>
            </a:r>
          </a:p>
          <a:p>
            <a:pPr>
              <a:lnSpc>
                <a:spcPct val="105000"/>
              </a:lnSpc>
              <a:spcBef>
                <a:spcPct val="10000"/>
              </a:spcBef>
              <a:buClr>
                <a:schemeClr val="tx1"/>
              </a:buClr>
              <a:buSzPct val="50000"/>
            </a:pP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树的插入算法从一棵空树开始，通过输入一系列</a:t>
            </a:r>
            <a:r>
              <a:rPr lang="zh-CN" altLang="en-US" sz="3000" b="1" dirty="0" smtClean="0">
                <a:latin typeface="Times New Roman" pitchFamily="18" charset="0"/>
                <a:ea typeface="仿宋_GB2312" pitchFamily="49" charset="-122"/>
              </a:rPr>
              <a:t>对象关键字，</a:t>
            </a:r>
            <a:r>
              <a:rPr lang="zh-CN" altLang="en-US" sz="3000" b="1" dirty="0">
                <a:latin typeface="Times New Roman" pitchFamily="18" charset="0"/>
                <a:ea typeface="仿宋_GB2312" pitchFamily="49" charset="-122"/>
              </a:rPr>
              <a:t>逐步建立</a:t>
            </a:r>
            <a:r>
              <a:rPr lang="en-US" altLang="zh-CN" sz="3000" b="1" dirty="0">
                <a:latin typeface="Times New Roman" pitchFamily="18" charset="0"/>
                <a:ea typeface="仿宋_GB2312" pitchFamily="49" charset="-122"/>
              </a:rPr>
              <a:t>AVL</a:t>
            </a:r>
            <a:r>
              <a:rPr lang="zh-CN" altLang="en-US" sz="3000" b="1" dirty="0">
                <a:latin typeface="Times New Roman" pitchFamily="18" charset="0"/>
                <a:ea typeface="仿宋_GB2312" pitchFamily="49" charset="-122"/>
              </a:rPr>
              <a:t>树。</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在插入新结点后，需从插入结点沿通向根的路径向上回溯，如果发现有不平衡的结点，需从这个结点出发，使用平衡旋转方法进行平衡化处理。</a:t>
            </a:r>
          </a:p>
        </p:txBody>
      </p:sp>
      <p:sp>
        <p:nvSpPr>
          <p:cNvPr id="5" name="灯片编号占位符 4"/>
          <p:cNvSpPr>
            <a:spLocks noGrp="1"/>
          </p:cNvSpPr>
          <p:nvPr>
            <p:ph type="sldNum" sz="quarter" idx="12"/>
          </p:nvPr>
        </p:nvSpPr>
        <p:spPr/>
        <p:txBody>
          <a:bodyPr/>
          <a:lstStyle/>
          <a:p>
            <a:fld id="{A56D42C4-F6DF-4D6B-9E3F-DD369822AB6A}" type="slidenum">
              <a:rPr lang="en-US" altLang="zh-CN"/>
              <a:pPr/>
              <a:t>44</a:t>
            </a:fld>
            <a:endParaRPr lang="en-US" altLang="zh-CN"/>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灯片编号占位符 4"/>
          <p:cNvSpPr>
            <a:spLocks noGrp="1"/>
          </p:cNvSpPr>
          <p:nvPr>
            <p:ph type="sldNum" sz="quarter" idx="11"/>
          </p:nvPr>
        </p:nvSpPr>
        <p:spPr/>
        <p:txBody>
          <a:bodyPr/>
          <a:lstStyle/>
          <a:p>
            <a:fld id="{0B587A4E-DC7E-476E-B1A1-E2BC931AB17C}" type="slidenum">
              <a:rPr lang="en-US" altLang="zh-CN"/>
              <a:pPr/>
              <a:t>45</a:t>
            </a:fld>
            <a:endParaRPr lang="en-US" altLang="zh-CN"/>
          </a:p>
        </p:txBody>
      </p:sp>
      <p:sp>
        <p:nvSpPr>
          <p:cNvPr id="287829" name="Rectangle 85"/>
          <p:cNvSpPr>
            <a:spLocks noGrp="1" noChangeArrowheads="1"/>
          </p:cNvSpPr>
          <p:nvPr>
            <p:ph type="body" idx="1"/>
          </p:nvPr>
        </p:nvSpPr>
        <p:spPr>
          <a:xfrm>
            <a:off x="409518" y="471447"/>
            <a:ext cx="8229600" cy="1098550"/>
          </a:xfrm>
        </p:spPr>
        <p:txBody>
          <a:bodyPr/>
          <a:lstStyle/>
          <a:p>
            <a:pPr>
              <a:lnSpc>
                <a:spcPct val="105000"/>
              </a:lnSpc>
              <a:spcBef>
                <a:spcPct val="10000"/>
              </a:spcBef>
              <a:buClrTx/>
              <a:buSzPct val="50000"/>
            </a:pPr>
            <a:r>
              <a:rPr kumimoji="1" lang="zh-CN" altLang="en-US" sz="3000" b="1" dirty="0">
                <a:latin typeface="Times New Roman" pitchFamily="18" charset="0"/>
                <a:ea typeface="仿宋_GB2312" pitchFamily="49" charset="-122"/>
              </a:rPr>
              <a:t>例如，</a:t>
            </a:r>
            <a:r>
              <a:rPr kumimoji="1" lang="zh-CN" altLang="en-US" sz="3000" b="1" dirty="0" smtClean="0">
                <a:latin typeface="Times New Roman" pitchFamily="18" charset="0"/>
                <a:ea typeface="仿宋_GB2312" pitchFamily="49" charset="-122"/>
              </a:rPr>
              <a:t>输入关键字序列</a:t>
            </a:r>
            <a:r>
              <a:rPr kumimoji="1" lang="zh-CN" altLang="en-US" sz="3000" b="1" dirty="0">
                <a:latin typeface="Times New Roman" pitchFamily="18" charset="0"/>
                <a:ea typeface="仿宋_GB2312" pitchFamily="49" charset="-122"/>
              </a:rPr>
              <a:t>为 </a:t>
            </a:r>
            <a:r>
              <a:rPr kumimoji="1" lang="en-US" altLang="zh-CN" sz="3000" b="1" dirty="0">
                <a:solidFill>
                  <a:srgbClr val="FF3300"/>
                </a:solidFill>
                <a:latin typeface="Times New Roman" pitchFamily="18" charset="0"/>
                <a:ea typeface="仿宋_GB2312" pitchFamily="49" charset="-122"/>
              </a:rPr>
              <a:t>{ 16, 3, 7, 11, 9, 26, 18, 14, 15 }</a:t>
            </a:r>
            <a:r>
              <a:rPr kumimoji="1" lang="zh-CN" altLang="en-US" sz="3000" b="1" dirty="0">
                <a:solidFill>
                  <a:srgbClr val="FF3300"/>
                </a:solidFill>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插入和调整过程如下。</a:t>
            </a:r>
          </a:p>
        </p:txBody>
      </p:sp>
      <p:grpSp>
        <p:nvGrpSpPr>
          <p:cNvPr id="2" name="Group 88"/>
          <p:cNvGrpSpPr>
            <a:grpSpLocks/>
          </p:cNvGrpSpPr>
          <p:nvPr/>
        </p:nvGrpSpPr>
        <p:grpSpPr bwMode="auto">
          <a:xfrm>
            <a:off x="593725" y="1655763"/>
            <a:ext cx="473075" cy="873125"/>
            <a:chOff x="374" y="842"/>
            <a:chExt cx="298" cy="550"/>
          </a:xfrm>
        </p:grpSpPr>
        <p:sp>
          <p:nvSpPr>
            <p:cNvPr id="287748" name="Oval 4"/>
            <p:cNvSpPr>
              <a:spLocks noChangeArrowheads="1"/>
            </p:cNvSpPr>
            <p:nvPr/>
          </p:nvSpPr>
          <p:spPr bwMode="auto">
            <a:xfrm>
              <a:off x="374"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50" name="Text Box 6"/>
            <p:cNvSpPr txBox="1">
              <a:spLocks noChangeArrowheads="1"/>
            </p:cNvSpPr>
            <p:nvPr/>
          </p:nvSpPr>
          <p:spPr bwMode="auto">
            <a:xfrm>
              <a:off x="460" y="84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endParaRPr lang="en-US" altLang="zh-CN" sz="2400">
                <a:solidFill>
                  <a:srgbClr val="FF0000"/>
                </a:solidFill>
                <a:latin typeface="Times New Roman" pitchFamily="18" charset="0"/>
              </a:endParaRPr>
            </a:p>
          </p:txBody>
        </p:sp>
      </p:grpSp>
      <p:grpSp>
        <p:nvGrpSpPr>
          <p:cNvPr id="3" name="Group 87"/>
          <p:cNvGrpSpPr>
            <a:grpSpLocks/>
          </p:cNvGrpSpPr>
          <p:nvPr/>
        </p:nvGrpSpPr>
        <p:grpSpPr bwMode="auto">
          <a:xfrm>
            <a:off x="1127125" y="1658938"/>
            <a:ext cx="1066800" cy="1554162"/>
            <a:chOff x="710" y="845"/>
            <a:chExt cx="672" cy="979"/>
          </a:xfrm>
        </p:grpSpPr>
        <p:sp>
          <p:nvSpPr>
            <p:cNvPr id="287747" name="Oval 3"/>
            <p:cNvSpPr>
              <a:spLocks noChangeArrowheads="1"/>
            </p:cNvSpPr>
            <p:nvPr/>
          </p:nvSpPr>
          <p:spPr bwMode="auto">
            <a:xfrm>
              <a:off x="1094"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51" name="Line 7"/>
            <p:cNvSpPr>
              <a:spLocks noChangeShapeType="1"/>
            </p:cNvSpPr>
            <p:nvPr/>
          </p:nvSpPr>
          <p:spPr bwMode="auto">
            <a:xfrm flipH="1">
              <a:off x="902"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52" name="Oval 8"/>
            <p:cNvSpPr>
              <a:spLocks noChangeArrowheads="1"/>
            </p:cNvSpPr>
            <p:nvPr/>
          </p:nvSpPr>
          <p:spPr bwMode="auto">
            <a:xfrm>
              <a:off x="710"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56" name="Text Box 12"/>
            <p:cNvSpPr txBox="1">
              <a:spLocks noChangeArrowheads="1"/>
            </p:cNvSpPr>
            <p:nvPr/>
          </p:nvSpPr>
          <p:spPr bwMode="auto">
            <a:xfrm>
              <a:off x="1132" y="845"/>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dirty="0">
                <a:solidFill>
                  <a:srgbClr val="FF0000"/>
                </a:solidFill>
                <a:latin typeface="Times New Roman" pitchFamily="18" charset="0"/>
              </a:endParaRPr>
            </a:p>
          </p:txBody>
        </p:sp>
        <p:sp>
          <p:nvSpPr>
            <p:cNvPr id="287757" name="Text Box 13"/>
            <p:cNvSpPr txBox="1">
              <a:spLocks noChangeArrowheads="1"/>
            </p:cNvSpPr>
            <p:nvPr/>
          </p:nvSpPr>
          <p:spPr bwMode="auto">
            <a:xfrm>
              <a:off x="786" y="1275"/>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sp>
        <p:nvSpPr>
          <p:cNvPr id="287763" name="AutoShape 19"/>
          <p:cNvSpPr>
            <a:spLocks noChangeArrowheads="1"/>
          </p:cNvSpPr>
          <p:nvPr/>
        </p:nvSpPr>
        <p:spPr bwMode="auto">
          <a:xfrm>
            <a:off x="3424238" y="3055938"/>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7764" name="Text Box 20"/>
          <p:cNvSpPr txBox="1">
            <a:spLocks noChangeArrowheads="1"/>
          </p:cNvSpPr>
          <p:nvPr/>
        </p:nvSpPr>
        <p:spPr bwMode="auto">
          <a:xfrm>
            <a:off x="3348038" y="2522538"/>
            <a:ext cx="1409700" cy="457200"/>
          </a:xfrm>
          <a:prstGeom prst="rect">
            <a:avLst/>
          </a:prstGeom>
          <a:noFill/>
          <a:ln w="9525">
            <a:noFill/>
            <a:miter lim="800000"/>
            <a:headEnd/>
            <a:tailEnd/>
          </a:ln>
          <a:effectLst/>
        </p:spPr>
        <p:txBody>
          <a:bodyPr wrap="none">
            <a:spAutoFit/>
          </a:bodyPr>
          <a:lstStyle/>
          <a:p>
            <a:pPr algn="l"/>
            <a:r>
              <a:rPr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左右双旋</a:t>
            </a:r>
            <a:endParaRPr lang="zh-CN" altLang="en-US" sz="2400">
              <a:solidFill>
                <a:srgbClr val="FF0000"/>
              </a:solidFill>
              <a:latin typeface="Times New Roman" pitchFamily="18" charset="0"/>
            </a:endParaRPr>
          </a:p>
        </p:txBody>
      </p:sp>
      <p:grpSp>
        <p:nvGrpSpPr>
          <p:cNvPr id="4" name="Group 89"/>
          <p:cNvGrpSpPr>
            <a:grpSpLocks/>
          </p:cNvGrpSpPr>
          <p:nvPr/>
        </p:nvGrpSpPr>
        <p:grpSpPr bwMode="auto">
          <a:xfrm>
            <a:off x="4800600" y="1808163"/>
            <a:ext cx="1752600" cy="1558925"/>
            <a:chOff x="3024" y="842"/>
            <a:chExt cx="1104" cy="982"/>
          </a:xfrm>
        </p:grpSpPr>
        <p:sp>
          <p:nvSpPr>
            <p:cNvPr id="287765" name="Oval 21"/>
            <p:cNvSpPr>
              <a:spLocks noChangeArrowheads="1"/>
            </p:cNvSpPr>
            <p:nvPr/>
          </p:nvSpPr>
          <p:spPr bwMode="auto">
            <a:xfrm>
              <a:off x="3456"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66" name="Oval 22"/>
            <p:cNvSpPr>
              <a:spLocks noChangeArrowheads="1"/>
            </p:cNvSpPr>
            <p:nvPr/>
          </p:nvSpPr>
          <p:spPr bwMode="auto">
            <a:xfrm>
              <a:off x="3024"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67" name="Line 23"/>
            <p:cNvSpPr>
              <a:spLocks noChangeShapeType="1"/>
            </p:cNvSpPr>
            <p:nvPr/>
          </p:nvSpPr>
          <p:spPr bwMode="auto">
            <a:xfrm flipH="1">
              <a:off x="3264"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68" name="Line 24"/>
            <p:cNvSpPr>
              <a:spLocks noChangeShapeType="1"/>
            </p:cNvSpPr>
            <p:nvPr/>
          </p:nvSpPr>
          <p:spPr bwMode="auto">
            <a:xfrm>
              <a:off x="3696"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69" name="Oval 25"/>
            <p:cNvSpPr>
              <a:spLocks noChangeArrowheads="1"/>
            </p:cNvSpPr>
            <p:nvPr/>
          </p:nvSpPr>
          <p:spPr bwMode="auto">
            <a:xfrm>
              <a:off x="3840"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70" name="Text Box 26"/>
            <p:cNvSpPr txBox="1">
              <a:spLocks noChangeArrowheads="1"/>
            </p:cNvSpPr>
            <p:nvPr/>
          </p:nvSpPr>
          <p:spPr bwMode="auto">
            <a:xfrm>
              <a:off x="3062" y="1274"/>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71" name="Text Box 27"/>
            <p:cNvSpPr txBox="1">
              <a:spLocks noChangeArrowheads="1"/>
            </p:cNvSpPr>
            <p:nvPr/>
          </p:nvSpPr>
          <p:spPr bwMode="auto">
            <a:xfrm>
              <a:off x="3878" y="1274"/>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72" name="Text Box 28"/>
            <p:cNvSpPr txBox="1">
              <a:spLocks noChangeArrowheads="1"/>
            </p:cNvSpPr>
            <p:nvPr/>
          </p:nvSpPr>
          <p:spPr bwMode="auto">
            <a:xfrm>
              <a:off x="3542" y="84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grpSp>
        <p:nvGrpSpPr>
          <p:cNvPr id="5" name="Group 90"/>
          <p:cNvGrpSpPr>
            <a:grpSpLocks/>
          </p:cNvGrpSpPr>
          <p:nvPr/>
        </p:nvGrpSpPr>
        <p:grpSpPr bwMode="auto">
          <a:xfrm>
            <a:off x="6859590" y="1797050"/>
            <a:ext cx="1846263" cy="2244725"/>
            <a:chOff x="4272" y="842"/>
            <a:chExt cx="1163" cy="1414"/>
          </a:xfrm>
        </p:grpSpPr>
        <p:sp>
          <p:nvSpPr>
            <p:cNvPr id="287773" name="Oval 29"/>
            <p:cNvSpPr>
              <a:spLocks noChangeArrowheads="1"/>
            </p:cNvSpPr>
            <p:nvPr/>
          </p:nvSpPr>
          <p:spPr bwMode="auto">
            <a:xfrm>
              <a:off x="4704" y="110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74" name="Line 30"/>
            <p:cNvSpPr>
              <a:spLocks noChangeShapeType="1"/>
            </p:cNvSpPr>
            <p:nvPr/>
          </p:nvSpPr>
          <p:spPr bwMode="auto">
            <a:xfrm flipH="1">
              <a:off x="4512"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75" name="Oval 31"/>
            <p:cNvSpPr>
              <a:spLocks noChangeArrowheads="1"/>
            </p:cNvSpPr>
            <p:nvPr/>
          </p:nvSpPr>
          <p:spPr bwMode="auto">
            <a:xfrm>
              <a:off x="4272"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76" name="Line 32"/>
            <p:cNvSpPr>
              <a:spLocks noChangeShapeType="1"/>
            </p:cNvSpPr>
            <p:nvPr/>
          </p:nvSpPr>
          <p:spPr bwMode="auto">
            <a:xfrm>
              <a:off x="4944" y="1344"/>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77" name="Line 33"/>
            <p:cNvSpPr>
              <a:spLocks noChangeShapeType="1"/>
            </p:cNvSpPr>
            <p:nvPr/>
          </p:nvSpPr>
          <p:spPr bwMode="auto">
            <a:xfrm flipH="1">
              <a:off x="4944" y="17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78" name="Oval 34"/>
            <p:cNvSpPr>
              <a:spLocks noChangeArrowheads="1"/>
            </p:cNvSpPr>
            <p:nvPr/>
          </p:nvSpPr>
          <p:spPr bwMode="auto">
            <a:xfrm>
              <a:off x="4704" y="19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7779" name="Text Box 35"/>
            <p:cNvSpPr txBox="1">
              <a:spLocks noChangeArrowheads="1"/>
            </p:cNvSpPr>
            <p:nvPr/>
          </p:nvSpPr>
          <p:spPr bwMode="auto">
            <a:xfrm>
              <a:off x="4742" y="1706"/>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80" name="Text Box 36"/>
            <p:cNvSpPr txBox="1">
              <a:spLocks noChangeArrowheads="1"/>
            </p:cNvSpPr>
            <p:nvPr/>
          </p:nvSpPr>
          <p:spPr bwMode="auto">
            <a:xfrm>
              <a:off x="5222" y="1274"/>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781" name="Text Box 37"/>
            <p:cNvSpPr txBox="1">
              <a:spLocks noChangeArrowheads="1"/>
            </p:cNvSpPr>
            <p:nvPr/>
          </p:nvSpPr>
          <p:spPr bwMode="auto">
            <a:xfrm>
              <a:off x="4790" y="84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1</a:t>
              </a:r>
            </a:p>
          </p:txBody>
        </p:sp>
        <p:sp>
          <p:nvSpPr>
            <p:cNvPr id="287787" name="Oval 43"/>
            <p:cNvSpPr>
              <a:spLocks noChangeArrowheads="1"/>
            </p:cNvSpPr>
            <p:nvPr/>
          </p:nvSpPr>
          <p:spPr bwMode="auto">
            <a:xfrm>
              <a:off x="5088" y="15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grpSp>
      <p:sp>
        <p:nvSpPr>
          <p:cNvPr id="287795" name="AutoShape 51"/>
          <p:cNvSpPr>
            <a:spLocks noChangeArrowheads="1"/>
          </p:cNvSpPr>
          <p:nvPr/>
        </p:nvSpPr>
        <p:spPr bwMode="auto">
          <a:xfrm>
            <a:off x="2286000" y="5576888"/>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7796" name="Text Box 52"/>
          <p:cNvSpPr txBox="1">
            <a:spLocks noChangeArrowheads="1"/>
          </p:cNvSpPr>
          <p:nvPr/>
        </p:nvSpPr>
        <p:spPr bwMode="auto">
          <a:xfrm>
            <a:off x="2270125" y="5062538"/>
            <a:ext cx="1103313" cy="457200"/>
          </a:xfrm>
          <a:prstGeom prst="rect">
            <a:avLst/>
          </a:prstGeom>
          <a:noFill/>
          <a:ln w="9525">
            <a:noFill/>
            <a:miter lim="800000"/>
            <a:headEnd/>
            <a:tailEnd/>
          </a:ln>
          <a:effectLst/>
        </p:spPr>
        <p:txBody>
          <a:bodyPr wrap="none">
            <a:spAutoFit/>
          </a:bodyPr>
          <a:lstStyle/>
          <a:p>
            <a:pPr algn="l"/>
            <a:r>
              <a:rPr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右单旋</a:t>
            </a:r>
            <a:endParaRPr lang="zh-CN" altLang="en-US" sz="2400">
              <a:solidFill>
                <a:srgbClr val="FF0000"/>
              </a:solidFill>
              <a:latin typeface="Times New Roman" pitchFamily="18" charset="0"/>
            </a:endParaRPr>
          </a:p>
        </p:txBody>
      </p:sp>
      <p:grpSp>
        <p:nvGrpSpPr>
          <p:cNvPr id="6" name="Group 93"/>
          <p:cNvGrpSpPr>
            <a:grpSpLocks/>
          </p:cNvGrpSpPr>
          <p:nvPr/>
        </p:nvGrpSpPr>
        <p:grpSpPr bwMode="auto">
          <a:xfrm>
            <a:off x="3505200" y="3448050"/>
            <a:ext cx="2286000" cy="2286000"/>
            <a:chOff x="2208" y="2208"/>
            <a:chExt cx="1440" cy="1440"/>
          </a:xfrm>
        </p:grpSpPr>
        <p:sp>
          <p:nvSpPr>
            <p:cNvPr id="287746" name="Line 2"/>
            <p:cNvSpPr>
              <a:spLocks noChangeShapeType="1"/>
            </p:cNvSpPr>
            <p:nvPr/>
          </p:nvSpPr>
          <p:spPr bwMode="auto">
            <a:xfrm flipH="1">
              <a:off x="2400" y="273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97" name="Oval 53"/>
            <p:cNvSpPr>
              <a:spLocks noChangeArrowheads="1"/>
            </p:cNvSpPr>
            <p:nvPr/>
          </p:nvSpPr>
          <p:spPr bwMode="auto">
            <a:xfrm>
              <a:off x="2208" y="292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98" name="Line 54"/>
            <p:cNvSpPr>
              <a:spLocks noChangeShapeType="1"/>
            </p:cNvSpPr>
            <p:nvPr/>
          </p:nvSpPr>
          <p:spPr bwMode="auto">
            <a:xfrm>
              <a:off x="2784" y="273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99" name="Oval 55"/>
            <p:cNvSpPr>
              <a:spLocks noChangeArrowheads="1"/>
            </p:cNvSpPr>
            <p:nvPr/>
          </p:nvSpPr>
          <p:spPr bwMode="auto">
            <a:xfrm>
              <a:off x="2592" y="249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800" name="Line 56"/>
            <p:cNvSpPr>
              <a:spLocks noChangeShapeType="1"/>
            </p:cNvSpPr>
            <p:nvPr/>
          </p:nvSpPr>
          <p:spPr bwMode="auto">
            <a:xfrm>
              <a:off x="3168" y="316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01" name="Oval 57"/>
            <p:cNvSpPr>
              <a:spLocks noChangeArrowheads="1"/>
            </p:cNvSpPr>
            <p:nvPr/>
          </p:nvSpPr>
          <p:spPr bwMode="auto">
            <a:xfrm>
              <a:off x="3360" y="33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802" name="Line 58"/>
            <p:cNvSpPr>
              <a:spLocks noChangeShapeType="1"/>
            </p:cNvSpPr>
            <p:nvPr/>
          </p:nvSpPr>
          <p:spPr bwMode="auto">
            <a:xfrm flipH="1">
              <a:off x="2736" y="316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03" name="Oval 59"/>
            <p:cNvSpPr>
              <a:spLocks noChangeArrowheads="1"/>
            </p:cNvSpPr>
            <p:nvPr/>
          </p:nvSpPr>
          <p:spPr bwMode="auto">
            <a:xfrm>
              <a:off x="2592" y="33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7804" name="Text Box 60"/>
            <p:cNvSpPr txBox="1">
              <a:spLocks noChangeArrowheads="1"/>
            </p:cNvSpPr>
            <p:nvPr/>
          </p:nvSpPr>
          <p:spPr bwMode="auto">
            <a:xfrm>
              <a:off x="2630" y="3098"/>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05" name="Text Box 61"/>
            <p:cNvSpPr txBox="1">
              <a:spLocks noChangeArrowheads="1"/>
            </p:cNvSpPr>
            <p:nvPr/>
          </p:nvSpPr>
          <p:spPr bwMode="auto">
            <a:xfrm>
              <a:off x="3398" y="3098"/>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06" name="Text Box 62"/>
            <p:cNvSpPr txBox="1">
              <a:spLocks noChangeArrowheads="1"/>
            </p:cNvSpPr>
            <p:nvPr/>
          </p:nvSpPr>
          <p:spPr bwMode="auto">
            <a:xfrm>
              <a:off x="3014" y="2666"/>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07" name="Text Box 63"/>
            <p:cNvSpPr txBox="1">
              <a:spLocks noChangeArrowheads="1"/>
            </p:cNvSpPr>
            <p:nvPr/>
          </p:nvSpPr>
          <p:spPr bwMode="auto">
            <a:xfrm>
              <a:off x="2678" y="220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819" name="Oval 75"/>
            <p:cNvSpPr>
              <a:spLocks noChangeArrowheads="1"/>
            </p:cNvSpPr>
            <p:nvPr/>
          </p:nvSpPr>
          <p:spPr bwMode="auto">
            <a:xfrm>
              <a:off x="2928" y="292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grpSp>
      <p:grpSp>
        <p:nvGrpSpPr>
          <p:cNvPr id="7" name="Group 86"/>
          <p:cNvGrpSpPr>
            <a:grpSpLocks/>
          </p:cNvGrpSpPr>
          <p:nvPr/>
        </p:nvGrpSpPr>
        <p:grpSpPr bwMode="auto">
          <a:xfrm>
            <a:off x="2051050" y="1603375"/>
            <a:ext cx="1422400" cy="2509838"/>
            <a:chOff x="1292" y="1033"/>
            <a:chExt cx="896" cy="1581"/>
          </a:xfrm>
        </p:grpSpPr>
        <p:sp>
          <p:nvSpPr>
            <p:cNvPr id="287753" name="Oval 9"/>
            <p:cNvSpPr>
              <a:spLocks noChangeArrowheads="1"/>
            </p:cNvSpPr>
            <p:nvPr/>
          </p:nvSpPr>
          <p:spPr bwMode="auto">
            <a:xfrm>
              <a:off x="1794" y="135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54" name="Line 10"/>
            <p:cNvSpPr>
              <a:spLocks noChangeShapeType="1"/>
            </p:cNvSpPr>
            <p:nvPr/>
          </p:nvSpPr>
          <p:spPr bwMode="auto">
            <a:xfrm flipH="1">
              <a:off x="1602" y="159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55" name="Oval 11"/>
            <p:cNvSpPr>
              <a:spLocks noChangeArrowheads="1"/>
            </p:cNvSpPr>
            <p:nvPr/>
          </p:nvSpPr>
          <p:spPr bwMode="auto">
            <a:xfrm>
              <a:off x="1410" y="179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58" name="Line 14"/>
            <p:cNvSpPr>
              <a:spLocks noChangeShapeType="1"/>
            </p:cNvSpPr>
            <p:nvPr/>
          </p:nvSpPr>
          <p:spPr bwMode="auto">
            <a:xfrm>
              <a:off x="1650" y="203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59" name="Oval 15"/>
            <p:cNvSpPr>
              <a:spLocks noChangeArrowheads="1"/>
            </p:cNvSpPr>
            <p:nvPr/>
          </p:nvSpPr>
          <p:spPr bwMode="auto">
            <a:xfrm>
              <a:off x="1794" y="222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60" name="Text Box 16"/>
            <p:cNvSpPr txBox="1">
              <a:spLocks noChangeArrowheads="1"/>
            </p:cNvSpPr>
            <p:nvPr/>
          </p:nvSpPr>
          <p:spPr bwMode="auto">
            <a:xfrm>
              <a:off x="1938" y="1979"/>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61" name="Text Box 17"/>
            <p:cNvSpPr txBox="1">
              <a:spLocks noChangeArrowheads="1"/>
            </p:cNvSpPr>
            <p:nvPr/>
          </p:nvSpPr>
          <p:spPr bwMode="auto">
            <a:xfrm>
              <a:off x="1468" y="1525"/>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dirty="0">
                <a:solidFill>
                  <a:srgbClr val="FF0000"/>
                </a:solidFill>
                <a:latin typeface="Times New Roman" pitchFamily="18" charset="0"/>
              </a:endParaRPr>
            </a:p>
          </p:txBody>
        </p:sp>
        <p:sp>
          <p:nvSpPr>
            <p:cNvPr id="287762" name="Text Box 18"/>
            <p:cNvSpPr txBox="1">
              <a:spLocks noChangeArrowheads="1"/>
            </p:cNvSpPr>
            <p:nvPr/>
          </p:nvSpPr>
          <p:spPr bwMode="auto">
            <a:xfrm>
              <a:off x="1948" y="1033"/>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dirty="0">
                <a:solidFill>
                  <a:srgbClr val="FF0000"/>
                </a:solidFill>
                <a:latin typeface="Times New Roman" pitchFamily="18" charset="0"/>
              </a:endParaRPr>
            </a:p>
          </p:txBody>
        </p:sp>
        <p:sp>
          <p:nvSpPr>
            <p:cNvPr id="287825" name="Freeform 81"/>
            <p:cNvSpPr>
              <a:spLocks/>
            </p:cNvSpPr>
            <p:nvPr/>
          </p:nvSpPr>
          <p:spPr bwMode="auto">
            <a:xfrm>
              <a:off x="1292" y="1230"/>
              <a:ext cx="896" cy="1384"/>
            </a:xfrm>
            <a:custGeom>
              <a:avLst/>
              <a:gdLst/>
              <a:ahLst/>
              <a:cxnLst>
                <a:cxn ang="0">
                  <a:pos x="512" y="80"/>
                </a:cxn>
                <a:cxn ang="0">
                  <a:pos x="80" y="512"/>
                </a:cxn>
                <a:cxn ang="0">
                  <a:pos x="32" y="608"/>
                </a:cxn>
                <a:cxn ang="0">
                  <a:pos x="32" y="656"/>
                </a:cxn>
                <a:cxn ang="0">
                  <a:pos x="32" y="752"/>
                </a:cxn>
                <a:cxn ang="0">
                  <a:pos x="80" y="848"/>
                </a:cxn>
                <a:cxn ang="0">
                  <a:pos x="464" y="1280"/>
                </a:cxn>
                <a:cxn ang="0">
                  <a:pos x="656" y="1376"/>
                </a:cxn>
                <a:cxn ang="0">
                  <a:pos x="800" y="1328"/>
                </a:cxn>
                <a:cxn ang="0">
                  <a:pos x="896" y="1136"/>
                </a:cxn>
                <a:cxn ang="0">
                  <a:pos x="800" y="944"/>
                </a:cxn>
                <a:cxn ang="0">
                  <a:pos x="608" y="800"/>
                </a:cxn>
                <a:cxn ang="0">
                  <a:pos x="560" y="704"/>
                </a:cxn>
                <a:cxn ang="0">
                  <a:pos x="704" y="512"/>
                </a:cxn>
                <a:cxn ang="0">
                  <a:pos x="848" y="368"/>
                </a:cxn>
                <a:cxn ang="0">
                  <a:pos x="896" y="224"/>
                </a:cxn>
                <a:cxn ang="0">
                  <a:pos x="848" y="80"/>
                </a:cxn>
                <a:cxn ang="0">
                  <a:pos x="752" y="32"/>
                </a:cxn>
                <a:cxn ang="0">
                  <a:pos x="608" y="32"/>
                </a:cxn>
                <a:cxn ang="0">
                  <a:pos x="512" y="80"/>
                </a:cxn>
              </a:cxnLst>
              <a:rect l="0" t="0" r="r" b="b"/>
              <a:pathLst>
                <a:path w="896" h="1384">
                  <a:moveTo>
                    <a:pt x="512" y="80"/>
                  </a:moveTo>
                  <a:cubicBezTo>
                    <a:pt x="424" y="160"/>
                    <a:pt x="160" y="424"/>
                    <a:pt x="80" y="512"/>
                  </a:cubicBezTo>
                  <a:cubicBezTo>
                    <a:pt x="0" y="600"/>
                    <a:pt x="40" y="584"/>
                    <a:pt x="32" y="608"/>
                  </a:cubicBezTo>
                  <a:cubicBezTo>
                    <a:pt x="24" y="632"/>
                    <a:pt x="32" y="632"/>
                    <a:pt x="32" y="656"/>
                  </a:cubicBezTo>
                  <a:cubicBezTo>
                    <a:pt x="32" y="680"/>
                    <a:pt x="24" y="720"/>
                    <a:pt x="32" y="752"/>
                  </a:cubicBezTo>
                  <a:cubicBezTo>
                    <a:pt x="40" y="784"/>
                    <a:pt x="8" y="760"/>
                    <a:pt x="80" y="848"/>
                  </a:cubicBezTo>
                  <a:cubicBezTo>
                    <a:pt x="152" y="936"/>
                    <a:pt x="368" y="1192"/>
                    <a:pt x="464" y="1280"/>
                  </a:cubicBezTo>
                  <a:cubicBezTo>
                    <a:pt x="560" y="1368"/>
                    <a:pt x="600" y="1368"/>
                    <a:pt x="656" y="1376"/>
                  </a:cubicBezTo>
                  <a:cubicBezTo>
                    <a:pt x="712" y="1384"/>
                    <a:pt x="760" y="1368"/>
                    <a:pt x="800" y="1328"/>
                  </a:cubicBezTo>
                  <a:cubicBezTo>
                    <a:pt x="840" y="1288"/>
                    <a:pt x="896" y="1200"/>
                    <a:pt x="896" y="1136"/>
                  </a:cubicBezTo>
                  <a:cubicBezTo>
                    <a:pt x="896" y="1072"/>
                    <a:pt x="848" y="1000"/>
                    <a:pt x="800" y="944"/>
                  </a:cubicBezTo>
                  <a:cubicBezTo>
                    <a:pt x="752" y="888"/>
                    <a:pt x="648" y="840"/>
                    <a:pt x="608" y="800"/>
                  </a:cubicBezTo>
                  <a:cubicBezTo>
                    <a:pt x="568" y="760"/>
                    <a:pt x="544" y="752"/>
                    <a:pt x="560" y="704"/>
                  </a:cubicBezTo>
                  <a:cubicBezTo>
                    <a:pt x="576" y="656"/>
                    <a:pt x="656" y="568"/>
                    <a:pt x="704" y="512"/>
                  </a:cubicBezTo>
                  <a:cubicBezTo>
                    <a:pt x="752" y="456"/>
                    <a:pt x="816" y="416"/>
                    <a:pt x="848" y="368"/>
                  </a:cubicBezTo>
                  <a:cubicBezTo>
                    <a:pt x="880" y="320"/>
                    <a:pt x="896" y="272"/>
                    <a:pt x="896" y="224"/>
                  </a:cubicBezTo>
                  <a:cubicBezTo>
                    <a:pt x="896" y="176"/>
                    <a:pt x="872" y="112"/>
                    <a:pt x="848" y="80"/>
                  </a:cubicBezTo>
                  <a:cubicBezTo>
                    <a:pt x="824" y="48"/>
                    <a:pt x="792" y="40"/>
                    <a:pt x="752" y="32"/>
                  </a:cubicBezTo>
                  <a:cubicBezTo>
                    <a:pt x="712" y="24"/>
                    <a:pt x="648" y="24"/>
                    <a:pt x="608" y="32"/>
                  </a:cubicBezTo>
                  <a:cubicBezTo>
                    <a:pt x="568" y="40"/>
                    <a:pt x="600" y="0"/>
                    <a:pt x="512" y="80"/>
                  </a:cubicBezTo>
                  <a:close/>
                </a:path>
              </a:pathLst>
            </a:custGeom>
            <a:noFill/>
            <a:ln w="19050" cap="flat" cmpd="sng">
              <a:solidFill>
                <a:srgbClr val="FFFF00"/>
              </a:solidFill>
              <a:prstDash val="sysDot"/>
              <a:round/>
              <a:headEnd/>
              <a:tailEnd/>
            </a:ln>
            <a:effectLst/>
          </p:spPr>
          <p:txBody>
            <a:bodyPr wrap="none" anchor="ctr"/>
            <a:lstStyle/>
            <a:p>
              <a:endParaRPr lang="zh-CN" altLang="en-US">
                <a:solidFill>
                  <a:srgbClr val="FF0000"/>
                </a:solidFill>
              </a:endParaRPr>
            </a:p>
          </p:txBody>
        </p:sp>
      </p:grpSp>
      <p:grpSp>
        <p:nvGrpSpPr>
          <p:cNvPr id="8" name="Group 92"/>
          <p:cNvGrpSpPr>
            <a:grpSpLocks/>
          </p:cNvGrpSpPr>
          <p:nvPr/>
        </p:nvGrpSpPr>
        <p:grpSpPr bwMode="auto">
          <a:xfrm>
            <a:off x="331788" y="3405188"/>
            <a:ext cx="2260600" cy="3048000"/>
            <a:chOff x="144" y="2208"/>
            <a:chExt cx="1424" cy="1920"/>
          </a:xfrm>
        </p:grpSpPr>
        <p:sp>
          <p:nvSpPr>
            <p:cNvPr id="287782" name="Oval 38"/>
            <p:cNvSpPr>
              <a:spLocks noChangeArrowheads="1"/>
            </p:cNvSpPr>
            <p:nvPr/>
          </p:nvSpPr>
          <p:spPr bwMode="auto">
            <a:xfrm>
              <a:off x="700" y="247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783" name="Line 39"/>
            <p:cNvSpPr>
              <a:spLocks noChangeShapeType="1"/>
            </p:cNvSpPr>
            <p:nvPr/>
          </p:nvSpPr>
          <p:spPr bwMode="auto">
            <a:xfrm flipH="1">
              <a:off x="508" y="271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84" name="Oval 40"/>
            <p:cNvSpPr>
              <a:spLocks noChangeArrowheads="1"/>
            </p:cNvSpPr>
            <p:nvPr/>
          </p:nvSpPr>
          <p:spPr bwMode="auto">
            <a:xfrm>
              <a:off x="316" y="290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785" name="Line 41"/>
            <p:cNvSpPr>
              <a:spLocks noChangeShapeType="1"/>
            </p:cNvSpPr>
            <p:nvPr/>
          </p:nvSpPr>
          <p:spPr bwMode="auto">
            <a:xfrm>
              <a:off x="940" y="271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86" name="Oval 42"/>
            <p:cNvSpPr>
              <a:spLocks noChangeArrowheads="1"/>
            </p:cNvSpPr>
            <p:nvPr/>
          </p:nvSpPr>
          <p:spPr bwMode="auto">
            <a:xfrm>
              <a:off x="1132" y="290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788" name="Line 44"/>
            <p:cNvSpPr>
              <a:spLocks noChangeShapeType="1"/>
            </p:cNvSpPr>
            <p:nvPr/>
          </p:nvSpPr>
          <p:spPr bwMode="auto">
            <a:xfrm flipH="1">
              <a:off x="892" y="3142"/>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89" name="Oval 45"/>
            <p:cNvSpPr>
              <a:spLocks noChangeArrowheads="1"/>
            </p:cNvSpPr>
            <p:nvPr/>
          </p:nvSpPr>
          <p:spPr bwMode="auto">
            <a:xfrm>
              <a:off x="700" y="333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7790" name="Line 46"/>
            <p:cNvSpPr>
              <a:spLocks noChangeShapeType="1"/>
            </p:cNvSpPr>
            <p:nvPr/>
          </p:nvSpPr>
          <p:spPr bwMode="auto">
            <a:xfrm flipH="1">
              <a:off x="460" y="3574"/>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791" name="Oval 47"/>
            <p:cNvSpPr>
              <a:spLocks noChangeArrowheads="1"/>
            </p:cNvSpPr>
            <p:nvPr/>
          </p:nvSpPr>
          <p:spPr bwMode="auto">
            <a:xfrm>
              <a:off x="316" y="371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7792" name="Text Box 48"/>
            <p:cNvSpPr txBox="1">
              <a:spLocks noChangeArrowheads="1"/>
            </p:cNvSpPr>
            <p:nvPr/>
          </p:nvSpPr>
          <p:spPr bwMode="auto">
            <a:xfrm>
              <a:off x="354" y="3456"/>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793" name="Text Box 49"/>
            <p:cNvSpPr txBox="1">
              <a:spLocks noChangeArrowheads="1"/>
            </p:cNvSpPr>
            <p:nvPr/>
          </p:nvSpPr>
          <p:spPr bwMode="auto">
            <a:xfrm>
              <a:off x="738" y="3072"/>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794" name="Text Box 50"/>
            <p:cNvSpPr txBox="1">
              <a:spLocks noChangeArrowheads="1"/>
            </p:cNvSpPr>
            <p:nvPr/>
          </p:nvSpPr>
          <p:spPr bwMode="auto">
            <a:xfrm>
              <a:off x="1228" y="2640"/>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b="1" dirty="0">
                <a:solidFill>
                  <a:srgbClr val="FF0000"/>
                </a:solidFill>
                <a:latin typeface="Times New Roman" pitchFamily="18" charset="0"/>
              </a:endParaRPr>
            </a:p>
          </p:txBody>
        </p:sp>
        <p:sp>
          <p:nvSpPr>
            <p:cNvPr id="287824" name="Text Box 80"/>
            <p:cNvSpPr txBox="1">
              <a:spLocks noChangeArrowheads="1"/>
            </p:cNvSpPr>
            <p:nvPr/>
          </p:nvSpPr>
          <p:spPr bwMode="auto">
            <a:xfrm>
              <a:off x="882" y="220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b="1" dirty="0">
                <a:solidFill>
                  <a:srgbClr val="FF0000"/>
                </a:solidFill>
                <a:latin typeface="Times New Roman" pitchFamily="18" charset="0"/>
              </a:endParaRPr>
            </a:p>
          </p:txBody>
        </p:sp>
        <p:sp>
          <p:nvSpPr>
            <p:cNvPr id="287826" name="Freeform 82"/>
            <p:cNvSpPr>
              <a:spLocks/>
            </p:cNvSpPr>
            <p:nvPr/>
          </p:nvSpPr>
          <p:spPr bwMode="auto">
            <a:xfrm>
              <a:off x="144" y="2680"/>
              <a:ext cx="1424" cy="1448"/>
            </a:xfrm>
            <a:custGeom>
              <a:avLst/>
              <a:gdLst/>
              <a:ahLst/>
              <a:cxnLst>
                <a:cxn ang="0">
                  <a:pos x="1008" y="152"/>
                </a:cxn>
                <a:cxn ang="0">
                  <a:pos x="144" y="1016"/>
                </a:cxn>
                <a:cxn ang="0">
                  <a:pos x="144" y="1352"/>
                </a:cxn>
                <a:cxn ang="0">
                  <a:pos x="336" y="1400"/>
                </a:cxn>
                <a:cxn ang="0">
                  <a:pos x="528" y="1304"/>
                </a:cxn>
                <a:cxn ang="0">
                  <a:pos x="1296" y="536"/>
                </a:cxn>
                <a:cxn ang="0">
                  <a:pos x="1296" y="152"/>
                </a:cxn>
                <a:cxn ang="0">
                  <a:pos x="1104" y="104"/>
                </a:cxn>
                <a:cxn ang="0">
                  <a:pos x="1008" y="152"/>
                </a:cxn>
              </a:cxnLst>
              <a:rect l="0" t="0" r="r" b="b"/>
              <a:pathLst>
                <a:path w="1424" h="1448">
                  <a:moveTo>
                    <a:pt x="1008" y="152"/>
                  </a:moveTo>
                  <a:cubicBezTo>
                    <a:pt x="848" y="304"/>
                    <a:pt x="288" y="816"/>
                    <a:pt x="144" y="1016"/>
                  </a:cubicBezTo>
                  <a:cubicBezTo>
                    <a:pt x="0" y="1216"/>
                    <a:pt x="112" y="1288"/>
                    <a:pt x="144" y="1352"/>
                  </a:cubicBezTo>
                  <a:cubicBezTo>
                    <a:pt x="176" y="1416"/>
                    <a:pt x="272" y="1408"/>
                    <a:pt x="336" y="1400"/>
                  </a:cubicBezTo>
                  <a:cubicBezTo>
                    <a:pt x="400" y="1392"/>
                    <a:pt x="368" y="1448"/>
                    <a:pt x="528" y="1304"/>
                  </a:cubicBezTo>
                  <a:cubicBezTo>
                    <a:pt x="688" y="1160"/>
                    <a:pt x="1168" y="728"/>
                    <a:pt x="1296" y="536"/>
                  </a:cubicBezTo>
                  <a:cubicBezTo>
                    <a:pt x="1424" y="344"/>
                    <a:pt x="1328" y="224"/>
                    <a:pt x="1296" y="152"/>
                  </a:cubicBezTo>
                  <a:cubicBezTo>
                    <a:pt x="1264" y="80"/>
                    <a:pt x="1152" y="104"/>
                    <a:pt x="1104" y="104"/>
                  </a:cubicBezTo>
                  <a:cubicBezTo>
                    <a:pt x="1056" y="104"/>
                    <a:pt x="1168" y="0"/>
                    <a:pt x="1008" y="152"/>
                  </a:cubicBezTo>
                  <a:close/>
                </a:path>
              </a:pathLst>
            </a:custGeom>
            <a:noFill/>
            <a:ln w="19050" cap="flat" cmpd="sng">
              <a:solidFill>
                <a:schemeClr val="hlink"/>
              </a:solidFill>
              <a:prstDash val="sysDot"/>
              <a:round/>
              <a:headEnd/>
              <a:tailEnd/>
            </a:ln>
            <a:effectLst/>
          </p:spPr>
          <p:txBody>
            <a:bodyPr wrap="none" anchor="ctr"/>
            <a:lstStyle/>
            <a:p>
              <a:endParaRPr lang="zh-CN" altLang="en-US">
                <a:solidFill>
                  <a:srgbClr val="FF0000"/>
                </a:solidFill>
              </a:endParaRPr>
            </a:p>
          </p:txBody>
        </p:sp>
      </p:grpSp>
      <p:grpSp>
        <p:nvGrpSpPr>
          <p:cNvPr id="9" name="Group 94"/>
          <p:cNvGrpSpPr>
            <a:grpSpLocks/>
          </p:cNvGrpSpPr>
          <p:nvPr/>
        </p:nvGrpSpPr>
        <p:grpSpPr bwMode="auto">
          <a:xfrm>
            <a:off x="5775325" y="3394075"/>
            <a:ext cx="2835275" cy="2930525"/>
            <a:chOff x="3638" y="2138"/>
            <a:chExt cx="1786" cy="1846"/>
          </a:xfrm>
        </p:grpSpPr>
        <p:sp>
          <p:nvSpPr>
            <p:cNvPr id="287808" name="Line 64"/>
            <p:cNvSpPr>
              <a:spLocks noChangeShapeType="1"/>
            </p:cNvSpPr>
            <p:nvPr/>
          </p:nvSpPr>
          <p:spPr bwMode="auto">
            <a:xfrm flipH="1">
              <a:off x="3830" y="264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09" name="Oval 65"/>
            <p:cNvSpPr>
              <a:spLocks noChangeArrowheads="1"/>
            </p:cNvSpPr>
            <p:nvPr/>
          </p:nvSpPr>
          <p:spPr bwMode="auto">
            <a:xfrm>
              <a:off x="3638" y="283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7810" name="Oval 66"/>
            <p:cNvSpPr>
              <a:spLocks noChangeArrowheads="1"/>
            </p:cNvSpPr>
            <p:nvPr/>
          </p:nvSpPr>
          <p:spPr bwMode="auto">
            <a:xfrm>
              <a:off x="4022" y="24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a:solidFill>
                  <a:srgbClr val="FF0000"/>
                </a:solidFill>
                <a:latin typeface="Times New Roman" pitchFamily="18" charset="0"/>
              </a:endParaRPr>
            </a:p>
          </p:txBody>
        </p:sp>
        <p:sp>
          <p:nvSpPr>
            <p:cNvPr id="287811" name="Line 67"/>
            <p:cNvSpPr>
              <a:spLocks noChangeShapeType="1"/>
            </p:cNvSpPr>
            <p:nvPr/>
          </p:nvSpPr>
          <p:spPr bwMode="auto">
            <a:xfrm>
              <a:off x="4262" y="264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2" name="Oval 68"/>
            <p:cNvSpPr>
              <a:spLocks noChangeArrowheads="1"/>
            </p:cNvSpPr>
            <p:nvPr/>
          </p:nvSpPr>
          <p:spPr bwMode="auto">
            <a:xfrm>
              <a:off x="4406" y="283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7813" name="Line 69"/>
            <p:cNvSpPr>
              <a:spLocks noChangeShapeType="1"/>
            </p:cNvSpPr>
            <p:nvPr/>
          </p:nvSpPr>
          <p:spPr bwMode="auto">
            <a:xfrm>
              <a:off x="4646" y="3072"/>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4" name="Line 70"/>
            <p:cNvSpPr>
              <a:spLocks noChangeShapeType="1"/>
            </p:cNvSpPr>
            <p:nvPr/>
          </p:nvSpPr>
          <p:spPr bwMode="auto">
            <a:xfrm>
              <a:off x="4982" y="3504"/>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5" name="Oval 71"/>
            <p:cNvSpPr>
              <a:spLocks noChangeArrowheads="1"/>
            </p:cNvSpPr>
            <p:nvPr/>
          </p:nvSpPr>
          <p:spPr bwMode="auto">
            <a:xfrm>
              <a:off x="5126" y="369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7816" name="Line 72"/>
            <p:cNvSpPr>
              <a:spLocks noChangeShapeType="1"/>
            </p:cNvSpPr>
            <p:nvPr/>
          </p:nvSpPr>
          <p:spPr bwMode="auto">
            <a:xfrm flipH="1">
              <a:off x="4166" y="3072"/>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7817" name="Oval 73"/>
            <p:cNvSpPr>
              <a:spLocks noChangeArrowheads="1"/>
            </p:cNvSpPr>
            <p:nvPr/>
          </p:nvSpPr>
          <p:spPr bwMode="auto">
            <a:xfrm>
              <a:off x="4022" y="326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7818" name="Oval 74"/>
            <p:cNvSpPr>
              <a:spLocks noChangeArrowheads="1"/>
            </p:cNvSpPr>
            <p:nvPr/>
          </p:nvSpPr>
          <p:spPr bwMode="auto">
            <a:xfrm>
              <a:off x="4790" y="3264"/>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7820" name="Text Box 76"/>
            <p:cNvSpPr txBox="1">
              <a:spLocks noChangeArrowheads="1"/>
            </p:cNvSpPr>
            <p:nvPr/>
          </p:nvSpPr>
          <p:spPr bwMode="auto">
            <a:xfrm>
              <a:off x="5212" y="3434"/>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7821" name="Text Box 77"/>
            <p:cNvSpPr txBox="1">
              <a:spLocks noChangeArrowheads="1"/>
            </p:cNvSpPr>
            <p:nvPr/>
          </p:nvSpPr>
          <p:spPr bwMode="auto">
            <a:xfrm>
              <a:off x="4876" y="3002"/>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822" name="Text Box 78"/>
            <p:cNvSpPr txBox="1">
              <a:spLocks noChangeArrowheads="1"/>
            </p:cNvSpPr>
            <p:nvPr/>
          </p:nvSpPr>
          <p:spPr bwMode="auto">
            <a:xfrm>
              <a:off x="4492" y="2570"/>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7823" name="Text Box 79"/>
            <p:cNvSpPr txBox="1">
              <a:spLocks noChangeArrowheads="1"/>
            </p:cNvSpPr>
            <p:nvPr/>
          </p:nvSpPr>
          <p:spPr bwMode="auto">
            <a:xfrm>
              <a:off x="4108" y="213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-2</a:t>
              </a:r>
              <a:endParaRPr lang="en-US" altLang="zh-CN" sz="2400" b="1" dirty="0">
                <a:solidFill>
                  <a:srgbClr val="FF0000"/>
                </a:solidFill>
                <a:latin typeface="Times New Roman" pitchFamily="18" charset="0"/>
              </a:endParaRPr>
            </a:p>
          </p:txBody>
        </p:sp>
        <p:sp>
          <p:nvSpPr>
            <p:cNvPr id="287827" name="Freeform 83"/>
            <p:cNvSpPr>
              <a:spLocks/>
            </p:cNvSpPr>
            <p:nvPr/>
          </p:nvSpPr>
          <p:spPr bwMode="auto">
            <a:xfrm>
              <a:off x="3880" y="2160"/>
              <a:ext cx="1344" cy="1568"/>
            </a:xfrm>
            <a:custGeom>
              <a:avLst/>
              <a:gdLst/>
              <a:ahLst/>
              <a:cxnLst>
                <a:cxn ang="0">
                  <a:pos x="152" y="528"/>
                </a:cxn>
                <a:cxn ang="0">
                  <a:pos x="968" y="1440"/>
                </a:cxn>
                <a:cxn ang="0">
                  <a:pos x="1304" y="1296"/>
                </a:cxn>
                <a:cxn ang="0">
                  <a:pos x="1208" y="1008"/>
                </a:cxn>
                <a:cxn ang="0">
                  <a:pos x="968" y="768"/>
                </a:cxn>
                <a:cxn ang="0">
                  <a:pos x="392" y="96"/>
                </a:cxn>
                <a:cxn ang="0">
                  <a:pos x="56" y="192"/>
                </a:cxn>
                <a:cxn ang="0">
                  <a:pos x="152" y="528"/>
                </a:cxn>
              </a:cxnLst>
              <a:rect l="0" t="0" r="r" b="b"/>
              <a:pathLst>
                <a:path w="1344" h="1568">
                  <a:moveTo>
                    <a:pt x="152" y="528"/>
                  </a:moveTo>
                  <a:cubicBezTo>
                    <a:pt x="304" y="736"/>
                    <a:pt x="776" y="1312"/>
                    <a:pt x="968" y="1440"/>
                  </a:cubicBezTo>
                  <a:cubicBezTo>
                    <a:pt x="1160" y="1568"/>
                    <a:pt x="1264" y="1368"/>
                    <a:pt x="1304" y="1296"/>
                  </a:cubicBezTo>
                  <a:cubicBezTo>
                    <a:pt x="1344" y="1224"/>
                    <a:pt x="1264" y="1096"/>
                    <a:pt x="1208" y="1008"/>
                  </a:cubicBezTo>
                  <a:cubicBezTo>
                    <a:pt x="1152" y="920"/>
                    <a:pt x="1104" y="920"/>
                    <a:pt x="968" y="768"/>
                  </a:cubicBezTo>
                  <a:cubicBezTo>
                    <a:pt x="832" y="616"/>
                    <a:pt x="544" y="192"/>
                    <a:pt x="392" y="96"/>
                  </a:cubicBezTo>
                  <a:cubicBezTo>
                    <a:pt x="240" y="0"/>
                    <a:pt x="96" y="120"/>
                    <a:pt x="56" y="192"/>
                  </a:cubicBezTo>
                  <a:cubicBezTo>
                    <a:pt x="16" y="264"/>
                    <a:pt x="0" y="320"/>
                    <a:pt x="152" y="528"/>
                  </a:cubicBezTo>
                  <a:close/>
                </a:path>
              </a:pathLst>
            </a:custGeom>
            <a:noFill/>
            <a:ln w="19050" cap="flat" cmpd="sng">
              <a:solidFill>
                <a:srgbClr val="FFFF00"/>
              </a:solidFill>
              <a:prstDash val="sysDot"/>
              <a:round/>
              <a:headEnd/>
              <a:tailEnd/>
            </a:ln>
            <a:effectLst/>
          </p:spPr>
          <p:txBody>
            <a:bodyPr wrap="none" anchor="ctr"/>
            <a:lstStyle/>
            <a:p>
              <a:endParaRPr lang="zh-CN" altLang="en-US">
                <a:solidFill>
                  <a:srgbClr val="FF0000"/>
                </a:solidFill>
              </a:endParaRPr>
            </a:p>
          </p:txBody>
        </p:sp>
      </p:gr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2"/>
          <p:cNvSpPr>
            <a:spLocks noGrp="1"/>
          </p:cNvSpPr>
          <p:nvPr>
            <p:ph type="sldNum" sz="quarter" idx="11"/>
          </p:nvPr>
        </p:nvSpPr>
        <p:spPr/>
        <p:txBody>
          <a:bodyPr/>
          <a:lstStyle/>
          <a:p>
            <a:fld id="{15D31DF4-23A6-4DFC-AC9A-35B4ABFE86BD}" type="slidenum">
              <a:rPr lang="en-US" altLang="zh-CN"/>
              <a:pPr/>
              <a:t>46</a:t>
            </a:fld>
            <a:endParaRPr lang="en-US" altLang="zh-CN"/>
          </a:p>
        </p:txBody>
      </p:sp>
      <p:grpSp>
        <p:nvGrpSpPr>
          <p:cNvPr id="2" name="Group 78"/>
          <p:cNvGrpSpPr>
            <a:grpSpLocks/>
          </p:cNvGrpSpPr>
          <p:nvPr/>
        </p:nvGrpSpPr>
        <p:grpSpPr bwMode="auto">
          <a:xfrm>
            <a:off x="400050" y="512763"/>
            <a:ext cx="8401050" cy="5659437"/>
            <a:chOff x="252" y="323"/>
            <a:chExt cx="5292" cy="3565"/>
          </a:xfrm>
        </p:grpSpPr>
        <p:sp>
          <p:nvSpPr>
            <p:cNvPr id="288796" name="AutoShape 28"/>
            <p:cNvSpPr>
              <a:spLocks noChangeArrowheads="1"/>
            </p:cNvSpPr>
            <p:nvPr/>
          </p:nvSpPr>
          <p:spPr bwMode="auto">
            <a:xfrm>
              <a:off x="4704" y="886"/>
              <a:ext cx="768" cy="144"/>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8797" name="Text Box 29"/>
            <p:cNvSpPr txBox="1">
              <a:spLocks noChangeArrowheads="1"/>
            </p:cNvSpPr>
            <p:nvPr/>
          </p:nvSpPr>
          <p:spPr bwMode="auto">
            <a:xfrm>
              <a:off x="4656" y="550"/>
              <a:ext cx="888" cy="288"/>
            </a:xfrm>
            <a:prstGeom prst="rect">
              <a:avLst/>
            </a:prstGeom>
            <a:noFill/>
            <a:ln w="9525">
              <a:noFill/>
              <a:miter lim="800000"/>
              <a:headEnd/>
              <a:tailEnd/>
            </a:ln>
            <a:effectLst/>
          </p:spPr>
          <p:txBody>
            <a:bodyPr wrap="none">
              <a:spAutoFit/>
            </a:bodyPr>
            <a:lstStyle/>
            <a:p>
              <a:pPr algn="l"/>
              <a:r>
                <a:rPr lang="zh-CN" altLang="en-US" sz="2400" b="1">
                  <a:solidFill>
                    <a:srgbClr val="FF0000"/>
                  </a:solidFill>
                  <a:latin typeface="Times New Roman" pitchFamily="18" charset="0"/>
                  <a:ea typeface="仿宋_GB2312" pitchFamily="49" charset="-122"/>
                </a:rPr>
                <a:t>右左双旋</a:t>
              </a:r>
              <a:endParaRPr lang="zh-CN" altLang="en-US" sz="2400">
                <a:solidFill>
                  <a:srgbClr val="FF0000"/>
                </a:solidFill>
                <a:latin typeface="Times New Roman" pitchFamily="18" charset="0"/>
              </a:endParaRPr>
            </a:p>
          </p:txBody>
        </p:sp>
        <p:sp>
          <p:nvSpPr>
            <p:cNvPr id="288801" name="Text Box 33"/>
            <p:cNvSpPr txBox="1">
              <a:spLocks noChangeArrowheads="1"/>
            </p:cNvSpPr>
            <p:nvPr/>
          </p:nvSpPr>
          <p:spPr bwMode="auto">
            <a:xfrm>
              <a:off x="2284" y="283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21" name="AutoShape 53"/>
            <p:cNvSpPr>
              <a:spLocks noChangeArrowheads="1"/>
            </p:cNvSpPr>
            <p:nvPr/>
          </p:nvSpPr>
          <p:spPr bwMode="auto">
            <a:xfrm>
              <a:off x="252" y="931"/>
              <a:ext cx="768" cy="144"/>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8822" name="Text Box 54"/>
            <p:cNvSpPr txBox="1">
              <a:spLocks noChangeArrowheads="1"/>
            </p:cNvSpPr>
            <p:nvPr/>
          </p:nvSpPr>
          <p:spPr bwMode="auto">
            <a:xfrm>
              <a:off x="252" y="595"/>
              <a:ext cx="695" cy="288"/>
            </a:xfrm>
            <a:prstGeom prst="rect">
              <a:avLst/>
            </a:prstGeom>
            <a:noFill/>
            <a:ln w="9525">
              <a:noFill/>
              <a:miter lim="800000"/>
              <a:headEnd/>
              <a:tailEnd/>
            </a:ln>
            <a:effectLst/>
          </p:spPr>
          <p:txBody>
            <a:bodyPr wrap="none">
              <a:spAutoFit/>
            </a:bodyPr>
            <a:lstStyle/>
            <a:p>
              <a:pPr algn="l"/>
              <a:r>
                <a:rPr lang="zh-CN" altLang="en-US" sz="2400" b="1">
                  <a:solidFill>
                    <a:srgbClr val="FF0000"/>
                  </a:solidFill>
                  <a:latin typeface="Times New Roman" pitchFamily="18" charset="0"/>
                  <a:ea typeface="仿宋_GB2312" pitchFamily="49" charset="-122"/>
                </a:rPr>
                <a:t>左单旋</a:t>
              </a:r>
              <a:endParaRPr lang="zh-CN" altLang="en-US" sz="2400">
                <a:solidFill>
                  <a:srgbClr val="FF0000"/>
                </a:solidFill>
                <a:latin typeface="Times New Roman" pitchFamily="18" charset="0"/>
              </a:endParaRPr>
            </a:p>
          </p:txBody>
        </p:sp>
        <p:grpSp>
          <p:nvGrpSpPr>
            <p:cNvPr id="3" name="Group 75"/>
            <p:cNvGrpSpPr>
              <a:grpSpLocks/>
            </p:cNvGrpSpPr>
            <p:nvPr/>
          </p:nvGrpSpPr>
          <p:grpSpPr bwMode="auto">
            <a:xfrm>
              <a:off x="432" y="1933"/>
              <a:ext cx="2016" cy="1440"/>
              <a:chOff x="432" y="1920"/>
              <a:chExt cx="2016" cy="1440"/>
            </a:xfrm>
          </p:grpSpPr>
          <p:sp>
            <p:nvSpPr>
              <p:cNvPr id="288775" name="Line 7"/>
              <p:cNvSpPr>
                <a:spLocks noChangeShapeType="1"/>
              </p:cNvSpPr>
              <p:nvPr/>
            </p:nvSpPr>
            <p:spPr bwMode="auto">
              <a:xfrm>
                <a:off x="1056" y="2832"/>
                <a:ext cx="96" cy="24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6" name="Line 8"/>
              <p:cNvSpPr>
                <a:spLocks noChangeShapeType="1"/>
              </p:cNvSpPr>
              <p:nvPr/>
            </p:nvSpPr>
            <p:spPr bwMode="auto">
              <a:xfrm flipH="1">
                <a:off x="1632" y="2832"/>
                <a:ext cx="144" cy="24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7" name="Line 9"/>
              <p:cNvSpPr>
                <a:spLocks noChangeShapeType="1"/>
              </p:cNvSpPr>
              <p:nvPr/>
            </p:nvSpPr>
            <p:spPr bwMode="auto">
              <a:xfrm>
                <a:off x="1920" y="2832"/>
                <a:ext cx="336" cy="336"/>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78" name="Line 10"/>
              <p:cNvSpPr>
                <a:spLocks noChangeShapeType="1"/>
              </p:cNvSpPr>
              <p:nvPr/>
            </p:nvSpPr>
            <p:spPr bwMode="auto">
              <a:xfrm>
                <a:off x="1488" y="240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3" name="Oval 15"/>
              <p:cNvSpPr>
                <a:spLocks noChangeArrowheads="1"/>
              </p:cNvSpPr>
              <p:nvPr/>
            </p:nvSpPr>
            <p:spPr bwMode="auto">
              <a:xfrm>
                <a:off x="1680"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8793" name="Oval 25"/>
              <p:cNvSpPr>
                <a:spLocks noChangeArrowheads="1"/>
              </p:cNvSpPr>
              <p:nvPr/>
            </p:nvSpPr>
            <p:spPr bwMode="auto">
              <a:xfrm>
                <a:off x="1440"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16</a:t>
                </a:r>
                <a:endParaRPr lang="en-US" altLang="zh-CN" sz="2400">
                  <a:solidFill>
                    <a:srgbClr val="FF0000"/>
                  </a:solidFill>
                  <a:latin typeface="Times New Roman" pitchFamily="18" charset="0"/>
                </a:endParaRPr>
              </a:p>
            </p:txBody>
          </p:sp>
          <p:sp>
            <p:nvSpPr>
              <p:cNvPr id="288794" name="Text Box 26"/>
              <p:cNvSpPr txBox="1">
                <a:spLocks noChangeArrowheads="1"/>
              </p:cNvSpPr>
              <p:nvPr/>
            </p:nvSpPr>
            <p:spPr bwMode="auto">
              <a:xfrm>
                <a:off x="1392" y="283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03" name="Text Box 35"/>
              <p:cNvSpPr txBox="1">
                <a:spLocks noChangeArrowheads="1"/>
              </p:cNvSpPr>
              <p:nvPr/>
            </p:nvSpPr>
            <p:spPr bwMode="auto">
              <a:xfrm>
                <a:off x="1872" y="235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11" name="Oval 43"/>
              <p:cNvSpPr>
                <a:spLocks noChangeArrowheads="1"/>
              </p:cNvSpPr>
              <p:nvPr/>
            </p:nvSpPr>
            <p:spPr bwMode="auto">
              <a:xfrm>
                <a:off x="864"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812" name="Line 44"/>
              <p:cNvSpPr>
                <a:spLocks noChangeShapeType="1"/>
              </p:cNvSpPr>
              <p:nvPr/>
            </p:nvSpPr>
            <p:spPr bwMode="auto">
              <a:xfrm flipH="1">
                <a:off x="624" y="2832"/>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13" name="Oval 45"/>
              <p:cNvSpPr>
                <a:spLocks noChangeArrowheads="1"/>
              </p:cNvSpPr>
              <p:nvPr/>
            </p:nvSpPr>
            <p:spPr bwMode="auto">
              <a:xfrm>
                <a:off x="432"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815" name="Oval 47"/>
              <p:cNvSpPr>
                <a:spLocks noChangeArrowheads="1"/>
              </p:cNvSpPr>
              <p:nvPr/>
            </p:nvSpPr>
            <p:spPr bwMode="auto">
              <a:xfrm>
                <a:off x="2160"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8817" name="Line 49"/>
              <p:cNvSpPr>
                <a:spLocks noChangeShapeType="1"/>
              </p:cNvSpPr>
              <p:nvPr/>
            </p:nvSpPr>
            <p:spPr bwMode="auto">
              <a:xfrm flipH="1">
                <a:off x="1104" y="240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18" name="Oval 50"/>
              <p:cNvSpPr>
                <a:spLocks noChangeArrowheads="1"/>
              </p:cNvSpPr>
              <p:nvPr/>
            </p:nvSpPr>
            <p:spPr bwMode="auto">
              <a:xfrm>
                <a:off x="1296" y="21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8823" name="Oval 55"/>
              <p:cNvSpPr>
                <a:spLocks noChangeArrowheads="1"/>
              </p:cNvSpPr>
              <p:nvPr/>
            </p:nvSpPr>
            <p:spPr bwMode="auto">
              <a:xfrm>
                <a:off x="1056"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8827" name="Text Box 59"/>
              <p:cNvSpPr txBox="1">
                <a:spLocks noChangeArrowheads="1"/>
              </p:cNvSpPr>
              <p:nvPr/>
            </p:nvSpPr>
            <p:spPr bwMode="auto">
              <a:xfrm>
                <a:off x="1440" y="1920"/>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sp>
          <p:nvSpPr>
            <p:cNvPr id="288828" name="Text Box 60"/>
            <p:cNvSpPr txBox="1">
              <a:spLocks noChangeArrowheads="1"/>
            </p:cNvSpPr>
            <p:nvPr/>
          </p:nvSpPr>
          <p:spPr bwMode="auto">
            <a:xfrm>
              <a:off x="3371" y="3385"/>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grpSp>
          <p:nvGrpSpPr>
            <p:cNvPr id="4" name="Group 76"/>
            <p:cNvGrpSpPr>
              <a:grpSpLocks/>
            </p:cNvGrpSpPr>
            <p:nvPr/>
          </p:nvGrpSpPr>
          <p:grpSpPr bwMode="auto">
            <a:xfrm>
              <a:off x="672" y="337"/>
              <a:ext cx="1872" cy="1369"/>
              <a:chOff x="672" y="119"/>
              <a:chExt cx="1872" cy="1369"/>
            </a:xfrm>
          </p:grpSpPr>
          <p:sp>
            <p:nvSpPr>
              <p:cNvPr id="288781" name="Line 13"/>
              <p:cNvSpPr>
                <a:spLocks noChangeShapeType="1"/>
              </p:cNvSpPr>
              <p:nvPr/>
            </p:nvSpPr>
            <p:spPr bwMode="auto">
              <a:xfrm>
                <a:off x="1680" y="52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2" name="Line 14"/>
              <p:cNvSpPr>
                <a:spLocks noChangeShapeType="1"/>
              </p:cNvSpPr>
              <p:nvPr/>
            </p:nvSpPr>
            <p:spPr bwMode="auto">
              <a:xfrm>
                <a:off x="2064" y="96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5" name="Text Box 17"/>
              <p:cNvSpPr txBox="1">
                <a:spLocks noChangeArrowheads="1"/>
              </p:cNvSpPr>
              <p:nvPr/>
            </p:nvSpPr>
            <p:spPr bwMode="auto">
              <a:xfrm>
                <a:off x="1008" y="528"/>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endParaRPr lang="en-US" altLang="zh-CN" sz="2400">
                  <a:solidFill>
                    <a:srgbClr val="FF0000"/>
                  </a:solidFill>
                  <a:latin typeface="Times New Roman" pitchFamily="18" charset="0"/>
                </a:endParaRPr>
              </a:p>
            </p:txBody>
          </p:sp>
          <p:sp>
            <p:nvSpPr>
              <p:cNvPr id="288786" name="Line 18"/>
              <p:cNvSpPr>
                <a:spLocks noChangeShapeType="1"/>
              </p:cNvSpPr>
              <p:nvPr/>
            </p:nvSpPr>
            <p:spPr bwMode="auto">
              <a:xfrm flipH="1">
                <a:off x="912" y="100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7" name="Oval 19"/>
              <p:cNvSpPr>
                <a:spLocks noChangeArrowheads="1"/>
              </p:cNvSpPr>
              <p:nvPr/>
            </p:nvSpPr>
            <p:spPr bwMode="auto">
              <a:xfrm>
                <a:off x="672"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788" name="Oval 20"/>
              <p:cNvSpPr>
                <a:spLocks noChangeArrowheads="1"/>
              </p:cNvSpPr>
              <p:nvPr/>
            </p:nvSpPr>
            <p:spPr bwMode="auto">
              <a:xfrm>
                <a:off x="1872"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8792" name="Text Box 24"/>
              <p:cNvSpPr txBox="1">
                <a:spLocks noChangeArrowheads="1"/>
              </p:cNvSpPr>
              <p:nvPr/>
            </p:nvSpPr>
            <p:spPr bwMode="auto">
              <a:xfrm>
                <a:off x="1647" y="119"/>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latin typeface="Times New Roman" pitchFamily="18" charset="0"/>
                  </a:rPr>
                  <a:t>0</a:t>
                </a:r>
              </a:p>
            </p:txBody>
          </p:sp>
          <p:sp>
            <p:nvSpPr>
              <p:cNvPr id="288814" name="Line 46"/>
              <p:cNvSpPr>
                <a:spLocks noChangeShapeType="1"/>
              </p:cNvSpPr>
              <p:nvPr/>
            </p:nvSpPr>
            <p:spPr bwMode="auto">
              <a:xfrm>
                <a:off x="1296" y="1008"/>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19" name="Oval 51"/>
              <p:cNvSpPr>
                <a:spLocks noChangeArrowheads="1"/>
              </p:cNvSpPr>
              <p:nvPr/>
            </p:nvSpPr>
            <p:spPr bwMode="auto">
              <a:xfrm>
                <a:off x="1440"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8829" name="Text Box 61"/>
              <p:cNvSpPr txBox="1">
                <a:spLocks noChangeArrowheads="1"/>
              </p:cNvSpPr>
              <p:nvPr/>
            </p:nvSpPr>
            <p:spPr bwMode="auto">
              <a:xfrm>
                <a:off x="2044" y="52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8830" name="Line 62"/>
              <p:cNvSpPr>
                <a:spLocks noChangeShapeType="1"/>
              </p:cNvSpPr>
              <p:nvPr/>
            </p:nvSpPr>
            <p:spPr bwMode="auto">
              <a:xfrm flipH="1">
                <a:off x="1296" y="5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31" name="Oval 63"/>
              <p:cNvSpPr>
                <a:spLocks noChangeArrowheads="1"/>
              </p:cNvSpPr>
              <p:nvPr/>
            </p:nvSpPr>
            <p:spPr bwMode="auto">
              <a:xfrm>
                <a:off x="1104"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832" name="Oval 64"/>
              <p:cNvSpPr>
                <a:spLocks noChangeArrowheads="1"/>
              </p:cNvSpPr>
              <p:nvPr/>
            </p:nvSpPr>
            <p:spPr bwMode="auto">
              <a:xfrm>
                <a:off x="1488" y="3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11</a:t>
                </a:r>
                <a:endParaRPr lang="en-US" altLang="zh-CN" sz="2400">
                  <a:solidFill>
                    <a:srgbClr val="FF0000"/>
                  </a:solidFill>
                  <a:latin typeface="Times New Roman" pitchFamily="18" charset="0"/>
                </a:endParaRPr>
              </a:p>
            </p:txBody>
          </p:sp>
          <p:sp>
            <p:nvSpPr>
              <p:cNvPr id="288835" name="Oval 67"/>
              <p:cNvSpPr>
                <a:spLocks noChangeArrowheads="1"/>
              </p:cNvSpPr>
              <p:nvPr/>
            </p:nvSpPr>
            <p:spPr bwMode="auto">
              <a:xfrm>
                <a:off x="2256"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grpSp>
        <p:grpSp>
          <p:nvGrpSpPr>
            <p:cNvPr id="5" name="Group 74"/>
            <p:cNvGrpSpPr>
              <a:grpSpLocks/>
            </p:cNvGrpSpPr>
            <p:nvPr/>
          </p:nvGrpSpPr>
          <p:grpSpPr bwMode="auto">
            <a:xfrm>
              <a:off x="2688" y="1968"/>
              <a:ext cx="2112" cy="1920"/>
              <a:chOff x="2688" y="1968"/>
              <a:chExt cx="2112" cy="1920"/>
            </a:xfrm>
          </p:grpSpPr>
          <p:sp>
            <p:nvSpPr>
              <p:cNvPr id="288771" name="Line 3"/>
              <p:cNvSpPr>
                <a:spLocks noChangeShapeType="1"/>
              </p:cNvSpPr>
              <p:nvPr/>
            </p:nvSpPr>
            <p:spPr bwMode="auto">
              <a:xfrm>
                <a:off x="3360" y="2832"/>
                <a:ext cx="96" cy="24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2" name="Line 4"/>
              <p:cNvSpPr>
                <a:spLocks noChangeShapeType="1"/>
              </p:cNvSpPr>
              <p:nvPr/>
            </p:nvSpPr>
            <p:spPr bwMode="auto">
              <a:xfrm flipH="1">
                <a:off x="3648" y="2832"/>
                <a:ext cx="480" cy="768"/>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8773" name="Line 5"/>
              <p:cNvSpPr>
                <a:spLocks noChangeShapeType="1"/>
              </p:cNvSpPr>
              <p:nvPr/>
            </p:nvSpPr>
            <p:spPr bwMode="auto">
              <a:xfrm>
                <a:off x="3840" y="2400"/>
                <a:ext cx="336" cy="336"/>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74" name="Line 6"/>
              <p:cNvSpPr>
                <a:spLocks noChangeShapeType="1"/>
              </p:cNvSpPr>
              <p:nvPr/>
            </p:nvSpPr>
            <p:spPr bwMode="auto">
              <a:xfrm flipH="1">
                <a:off x="3360" y="240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4" name="Oval 16"/>
              <p:cNvSpPr>
                <a:spLocks noChangeArrowheads="1"/>
              </p:cNvSpPr>
              <p:nvPr/>
            </p:nvSpPr>
            <p:spPr bwMode="auto">
              <a:xfrm>
                <a:off x="4032"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8789" name="Line 21"/>
              <p:cNvSpPr>
                <a:spLocks noChangeShapeType="1"/>
              </p:cNvSpPr>
              <p:nvPr/>
            </p:nvSpPr>
            <p:spPr bwMode="auto">
              <a:xfrm flipH="1">
                <a:off x="2832" y="2784"/>
                <a:ext cx="432" cy="432"/>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90" name="Oval 22"/>
              <p:cNvSpPr>
                <a:spLocks noChangeArrowheads="1"/>
              </p:cNvSpPr>
              <p:nvPr/>
            </p:nvSpPr>
            <p:spPr bwMode="auto">
              <a:xfrm>
                <a:off x="2688"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791" name="Text Box 23"/>
              <p:cNvSpPr txBox="1">
                <a:spLocks noChangeArrowheads="1"/>
              </p:cNvSpPr>
              <p:nvPr/>
            </p:nvSpPr>
            <p:spPr bwMode="auto">
              <a:xfrm>
                <a:off x="3661" y="2802"/>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dirty="0">
                  <a:solidFill>
                    <a:srgbClr val="FF0000"/>
                  </a:solidFill>
                  <a:latin typeface="Times New Roman" pitchFamily="18" charset="0"/>
                </a:endParaRPr>
              </a:p>
            </p:txBody>
          </p:sp>
          <p:sp>
            <p:nvSpPr>
              <p:cNvPr id="288820" name="Text Box 52"/>
              <p:cNvSpPr txBox="1">
                <a:spLocks noChangeArrowheads="1"/>
              </p:cNvSpPr>
              <p:nvPr/>
            </p:nvSpPr>
            <p:spPr bwMode="auto">
              <a:xfrm>
                <a:off x="4156" y="2352"/>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8824" name="Oval 56"/>
              <p:cNvSpPr>
                <a:spLocks noChangeArrowheads="1"/>
              </p:cNvSpPr>
              <p:nvPr/>
            </p:nvSpPr>
            <p:spPr bwMode="auto">
              <a:xfrm>
                <a:off x="3168" y="259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825" name="Oval 57"/>
              <p:cNvSpPr>
                <a:spLocks noChangeArrowheads="1"/>
              </p:cNvSpPr>
              <p:nvPr/>
            </p:nvSpPr>
            <p:spPr bwMode="auto">
              <a:xfrm>
                <a:off x="3742"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8826" name="Oval 58"/>
              <p:cNvSpPr>
                <a:spLocks noChangeArrowheads="1"/>
              </p:cNvSpPr>
              <p:nvPr/>
            </p:nvSpPr>
            <p:spPr bwMode="auto">
              <a:xfrm>
                <a:off x="3456" y="36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14</a:t>
                </a:r>
                <a:endParaRPr lang="en-US" altLang="zh-CN" sz="2400">
                  <a:solidFill>
                    <a:srgbClr val="FF0000"/>
                  </a:solidFill>
                  <a:latin typeface="Times New Roman" pitchFamily="18" charset="0"/>
                </a:endParaRPr>
              </a:p>
            </p:txBody>
          </p:sp>
          <p:sp>
            <p:nvSpPr>
              <p:cNvPr id="288834" name="Line 66"/>
              <p:cNvSpPr>
                <a:spLocks noChangeShapeType="1"/>
              </p:cNvSpPr>
              <p:nvPr/>
            </p:nvSpPr>
            <p:spPr bwMode="auto">
              <a:xfrm>
                <a:off x="4272" y="2832"/>
                <a:ext cx="336" cy="336"/>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36" name="Oval 68"/>
              <p:cNvSpPr>
                <a:spLocks noChangeArrowheads="1"/>
              </p:cNvSpPr>
              <p:nvPr/>
            </p:nvSpPr>
            <p:spPr bwMode="auto">
              <a:xfrm>
                <a:off x="4512"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8837" name="Oval 69"/>
              <p:cNvSpPr>
                <a:spLocks noChangeArrowheads="1"/>
              </p:cNvSpPr>
              <p:nvPr/>
            </p:nvSpPr>
            <p:spPr bwMode="auto">
              <a:xfrm>
                <a:off x="3360" y="307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9</a:t>
                </a:r>
                <a:endParaRPr lang="en-US" altLang="zh-CN" sz="2400">
                  <a:solidFill>
                    <a:srgbClr val="FF0000"/>
                  </a:solidFill>
                  <a:latin typeface="Times New Roman" pitchFamily="18" charset="0"/>
                </a:endParaRPr>
              </a:p>
            </p:txBody>
          </p:sp>
          <p:sp>
            <p:nvSpPr>
              <p:cNvPr id="288838" name="Text Box 70"/>
              <p:cNvSpPr txBox="1">
                <a:spLocks noChangeArrowheads="1"/>
              </p:cNvSpPr>
              <p:nvPr/>
            </p:nvSpPr>
            <p:spPr bwMode="auto">
              <a:xfrm>
                <a:off x="3840" y="196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latin typeface="Times New Roman" pitchFamily="18" charset="0"/>
                  </a:rPr>
                  <a:t>-1</a:t>
                </a:r>
                <a:endParaRPr lang="en-US" altLang="zh-CN" sz="2400" b="1" dirty="0">
                  <a:solidFill>
                    <a:srgbClr val="FF0000"/>
                  </a:solidFill>
                  <a:latin typeface="Times New Roman" pitchFamily="18" charset="0"/>
                </a:endParaRPr>
              </a:p>
            </p:txBody>
          </p:sp>
          <p:sp>
            <p:nvSpPr>
              <p:cNvPr id="288840" name="Oval 72"/>
              <p:cNvSpPr>
                <a:spLocks noChangeArrowheads="1"/>
              </p:cNvSpPr>
              <p:nvPr/>
            </p:nvSpPr>
            <p:spPr bwMode="auto">
              <a:xfrm>
                <a:off x="3600" y="216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grpSp>
        <p:grpSp>
          <p:nvGrpSpPr>
            <p:cNvPr id="6" name="Group 77"/>
            <p:cNvGrpSpPr>
              <a:grpSpLocks/>
            </p:cNvGrpSpPr>
            <p:nvPr/>
          </p:nvGrpSpPr>
          <p:grpSpPr bwMode="auto">
            <a:xfrm>
              <a:off x="2837" y="323"/>
              <a:ext cx="2048" cy="1904"/>
              <a:chOff x="2784" y="144"/>
              <a:chExt cx="2048" cy="1904"/>
            </a:xfrm>
          </p:grpSpPr>
          <p:sp>
            <p:nvSpPr>
              <p:cNvPr id="288779" name="Line 11"/>
              <p:cNvSpPr>
                <a:spLocks noChangeShapeType="1"/>
              </p:cNvSpPr>
              <p:nvPr/>
            </p:nvSpPr>
            <p:spPr bwMode="auto">
              <a:xfrm>
                <a:off x="3360" y="100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80" name="Line 12"/>
              <p:cNvSpPr>
                <a:spLocks noChangeShapeType="1"/>
              </p:cNvSpPr>
              <p:nvPr/>
            </p:nvSpPr>
            <p:spPr bwMode="auto">
              <a:xfrm flipH="1">
                <a:off x="2976" y="960"/>
                <a:ext cx="288" cy="288"/>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795" name="Text Box 27"/>
              <p:cNvSpPr txBox="1">
                <a:spLocks noChangeArrowheads="1"/>
              </p:cNvSpPr>
              <p:nvPr/>
            </p:nvSpPr>
            <p:spPr bwMode="auto">
              <a:xfrm>
                <a:off x="4204" y="528"/>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dirty="0">
                  <a:solidFill>
                    <a:srgbClr val="FF0000"/>
                  </a:solidFill>
                  <a:latin typeface="Times New Roman" pitchFamily="18" charset="0"/>
                </a:endParaRPr>
              </a:p>
            </p:txBody>
          </p:sp>
          <p:sp>
            <p:nvSpPr>
              <p:cNvPr id="288798" name="Oval 30"/>
              <p:cNvSpPr>
                <a:spLocks noChangeArrowheads="1"/>
              </p:cNvSpPr>
              <p:nvPr/>
            </p:nvSpPr>
            <p:spPr bwMode="auto">
              <a:xfrm>
                <a:off x="3168"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7</a:t>
                </a:r>
                <a:endParaRPr lang="en-US" altLang="zh-CN" sz="2400" b="1">
                  <a:solidFill>
                    <a:srgbClr val="FF0000"/>
                  </a:solidFill>
                  <a:latin typeface="Times New Roman" pitchFamily="18" charset="0"/>
                </a:endParaRPr>
              </a:p>
            </p:txBody>
          </p:sp>
          <p:sp>
            <p:nvSpPr>
              <p:cNvPr id="288799" name="Oval 31"/>
              <p:cNvSpPr>
                <a:spLocks noChangeArrowheads="1"/>
              </p:cNvSpPr>
              <p:nvPr/>
            </p:nvSpPr>
            <p:spPr bwMode="auto">
              <a:xfrm>
                <a:off x="2784"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8800" name="Oval 32"/>
              <p:cNvSpPr>
                <a:spLocks noChangeArrowheads="1"/>
              </p:cNvSpPr>
              <p:nvPr/>
            </p:nvSpPr>
            <p:spPr bwMode="auto">
              <a:xfrm>
                <a:off x="3504"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9</a:t>
                </a:r>
                <a:endParaRPr lang="en-US" altLang="zh-CN" sz="2400">
                  <a:solidFill>
                    <a:srgbClr val="FF0000"/>
                  </a:solidFill>
                  <a:latin typeface="Times New Roman" pitchFamily="18" charset="0"/>
                </a:endParaRPr>
              </a:p>
            </p:txBody>
          </p:sp>
          <p:sp>
            <p:nvSpPr>
              <p:cNvPr id="288802" name="Text Box 34"/>
              <p:cNvSpPr txBox="1">
                <a:spLocks noChangeArrowheads="1"/>
              </p:cNvSpPr>
              <p:nvPr/>
            </p:nvSpPr>
            <p:spPr bwMode="auto">
              <a:xfrm>
                <a:off x="4108" y="1392"/>
                <a:ext cx="212" cy="288"/>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8804" name="Oval 36"/>
              <p:cNvSpPr>
                <a:spLocks noChangeArrowheads="1"/>
              </p:cNvSpPr>
              <p:nvPr/>
            </p:nvSpPr>
            <p:spPr bwMode="auto">
              <a:xfrm>
                <a:off x="4032" y="1632"/>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18</a:t>
                </a:r>
                <a:endParaRPr lang="en-US" altLang="zh-CN" sz="2400">
                  <a:solidFill>
                    <a:srgbClr val="FF0000"/>
                  </a:solidFill>
                  <a:latin typeface="Times New Roman" pitchFamily="18" charset="0"/>
                </a:endParaRPr>
              </a:p>
            </p:txBody>
          </p:sp>
          <p:sp>
            <p:nvSpPr>
              <p:cNvPr id="288805" name="Line 37"/>
              <p:cNvSpPr>
                <a:spLocks noChangeShapeType="1"/>
              </p:cNvSpPr>
              <p:nvPr/>
            </p:nvSpPr>
            <p:spPr bwMode="auto">
              <a:xfrm flipH="1">
                <a:off x="4272" y="1440"/>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06" name="Oval 38"/>
              <p:cNvSpPr>
                <a:spLocks noChangeArrowheads="1"/>
              </p:cNvSpPr>
              <p:nvPr/>
            </p:nvSpPr>
            <p:spPr bwMode="auto">
              <a:xfrm>
                <a:off x="4464" y="1200"/>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26</a:t>
                </a:r>
                <a:endParaRPr lang="en-US" altLang="zh-CN" sz="2400">
                  <a:solidFill>
                    <a:srgbClr val="FF0000"/>
                  </a:solidFill>
                  <a:latin typeface="Times New Roman" pitchFamily="18" charset="0"/>
                </a:endParaRPr>
              </a:p>
            </p:txBody>
          </p:sp>
          <p:sp>
            <p:nvSpPr>
              <p:cNvPr id="288807" name="Line 39"/>
              <p:cNvSpPr>
                <a:spLocks noChangeShapeType="1"/>
              </p:cNvSpPr>
              <p:nvPr/>
            </p:nvSpPr>
            <p:spPr bwMode="auto">
              <a:xfrm>
                <a:off x="3840" y="5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08" name="Line 40"/>
              <p:cNvSpPr>
                <a:spLocks noChangeShapeType="1"/>
              </p:cNvSpPr>
              <p:nvPr/>
            </p:nvSpPr>
            <p:spPr bwMode="auto">
              <a:xfrm flipH="1">
                <a:off x="3408" y="576"/>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09" name="Oval 41"/>
              <p:cNvSpPr>
                <a:spLocks noChangeArrowheads="1"/>
              </p:cNvSpPr>
              <p:nvPr/>
            </p:nvSpPr>
            <p:spPr bwMode="auto">
              <a:xfrm>
                <a:off x="3600" y="336"/>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8810" name="Text Box 42"/>
              <p:cNvSpPr txBox="1">
                <a:spLocks noChangeArrowheads="1"/>
              </p:cNvSpPr>
              <p:nvPr/>
            </p:nvSpPr>
            <p:spPr bwMode="auto">
              <a:xfrm>
                <a:off x="4560" y="960"/>
                <a:ext cx="213"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8816" name="Oval 48"/>
              <p:cNvSpPr>
                <a:spLocks noChangeArrowheads="1"/>
              </p:cNvSpPr>
              <p:nvPr/>
            </p:nvSpPr>
            <p:spPr bwMode="auto">
              <a:xfrm>
                <a:off x="4032" y="768"/>
                <a:ext cx="288" cy="288"/>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16</a:t>
                </a:r>
                <a:endParaRPr lang="en-US" altLang="zh-CN" sz="2400">
                  <a:solidFill>
                    <a:srgbClr val="FF0000"/>
                  </a:solidFill>
                  <a:latin typeface="Times New Roman" pitchFamily="18" charset="0"/>
                </a:endParaRPr>
              </a:p>
            </p:txBody>
          </p:sp>
          <p:sp>
            <p:nvSpPr>
              <p:cNvPr id="288833" name="Line 65"/>
              <p:cNvSpPr>
                <a:spLocks noChangeShapeType="1"/>
              </p:cNvSpPr>
              <p:nvPr/>
            </p:nvSpPr>
            <p:spPr bwMode="auto">
              <a:xfrm>
                <a:off x="4272" y="1008"/>
                <a:ext cx="240" cy="24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8839" name="Text Box 71"/>
              <p:cNvSpPr txBox="1">
                <a:spLocks noChangeArrowheads="1"/>
              </p:cNvSpPr>
              <p:nvPr/>
            </p:nvSpPr>
            <p:spPr bwMode="auto">
              <a:xfrm>
                <a:off x="3868" y="144"/>
                <a:ext cx="278" cy="291"/>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8841" name="Freeform 73"/>
              <p:cNvSpPr>
                <a:spLocks/>
              </p:cNvSpPr>
              <p:nvPr/>
            </p:nvSpPr>
            <p:spPr bwMode="auto">
              <a:xfrm>
                <a:off x="3872" y="600"/>
                <a:ext cx="960" cy="1448"/>
              </a:xfrm>
              <a:custGeom>
                <a:avLst/>
                <a:gdLst/>
                <a:ahLst/>
                <a:cxnLst>
                  <a:cxn ang="0">
                    <a:pos x="160" y="72"/>
                  </a:cxn>
                  <a:cxn ang="0">
                    <a:pos x="64" y="168"/>
                  </a:cxn>
                  <a:cxn ang="0">
                    <a:pos x="16" y="312"/>
                  </a:cxn>
                  <a:cxn ang="0">
                    <a:pos x="160" y="504"/>
                  </a:cxn>
                  <a:cxn ang="0">
                    <a:pos x="304" y="648"/>
                  </a:cxn>
                  <a:cxn ang="0">
                    <a:pos x="304" y="792"/>
                  </a:cxn>
                  <a:cxn ang="0">
                    <a:pos x="112" y="984"/>
                  </a:cxn>
                  <a:cxn ang="0">
                    <a:pos x="64" y="1128"/>
                  </a:cxn>
                  <a:cxn ang="0">
                    <a:pos x="64" y="1224"/>
                  </a:cxn>
                  <a:cxn ang="0">
                    <a:pos x="112" y="1320"/>
                  </a:cxn>
                  <a:cxn ang="0">
                    <a:pos x="256" y="1416"/>
                  </a:cxn>
                  <a:cxn ang="0">
                    <a:pos x="448" y="1368"/>
                  </a:cxn>
                  <a:cxn ang="0">
                    <a:pos x="880" y="936"/>
                  </a:cxn>
                  <a:cxn ang="0">
                    <a:pos x="928" y="792"/>
                  </a:cxn>
                  <a:cxn ang="0">
                    <a:pos x="928" y="648"/>
                  </a:cxn>
                  <a:cxn ang="0">
                    <a:pos x="832" y="504"/>
                  </a:cxn>
                  <a:cxn ang="0">
                    <a:pos x="400" y="72"/>
                  </a:cxn>
                  <a:cxn ang="0">
                    <a:pos x="160" y="72"/>
                  </a:cxn>
                </a:cxnLst>
                <a:rect l="0" t="0" r="r" b="b"/>
                <a:pathLst>
                  <a:path w="960" h="1448">
                    <a:moveTo>
                      <a:pt x="160" y="72"/>
                    </a:moveTo>
                    <a:cubicBezTo>
                      <a:pt x="104" y="88"/>
                      <a:pt x="88" y="128"/>
                      <a:pt x="64" y="168"/>
                    </a:cubicBezTo>
                    <a:cubicBezTo>
                      <a:pt x="40" y="208"/>
                      <a:pt x="0" y="256"/>
                      <a:pt x="16" y="312"/>
                    </a:cubicBezTo>
                    <a:cubicBezTo>
                      <a:pt x="32" y="368"/>
                      <a:pt x="112" y="448"/>
                      <a:pt x="160" y="504"/>
                    </a:cubicBezTo>
                    <a:cubicBezTo>
                      <a:pt x="208" y="560"/>
                      <a:pt x="280" y="600"/>
                      <a:pt x="304" y="648"/>
                    </a:cubicBezTo>
                    <a:cubicBezTo>
                      <a:pt x="328" y="696"/>
                      <a:pt x="336" y="736"/>
                      <a:pt x="304" y="792"/>
                    </a:cubicBezTo>
                    <a:cubicBezTo>
                      <a:pt x="272" y="848"/>
                      <a:pt x="152" y="928"/>
                      <a:pt x="112" y="984"/>
                    </a:cubicBezTo>
                    <a:cubicBezTo>
                      <a:pt x="72" y="1040"/>
                      <a:pt x="72" y="1088"/>
                      <a:pt x="64" y="1128"/>
                    </a:cubicBezTo>
                    <a:cubicBezTo>
                      <a:pt x="56" y="1168"/>
                      <a:pt x="56" y="1192"/>
                      <a:pt x="64" y="1224"/>
                    </a:cubicBezTo>
                    <a:cubicBezTo>
                      <a:pt x="72" y="1256"/>
                      <a:pt x="80" y="1288"/>
                      <a:pt x="112" y="1320"/>
                    </a:cubicBezTo>
                    <a:cubicBezTo>
                      <a:pt x="144" y="1352"/>
                      <a:pt x="200" y="1408"/>
                      <a:pt x="256" y="1416"/>
                    </a:cubicBezTo>
                    <a:cubicBezTo>
                      <a:pt x="312" y="1424"/>
                      <a:pt x="344" y="1448"/>
                      <a:pt x="448" y="1368"/>
                    </a:cubicBezTo>
                    <a:cubicBezTo>
                      <a:pt x="552" y="1288"/>
                      <a:pt x="800" y="1032"/>
                      <a:pt x="880" y="936"/>
                    </a:cubicBezTo>
                    <a:cubicBezTo>
                      <a:pt x="960" y="840"/>
                      <a:pt x="920" y="840"/>
                      <a:pt x="928" y="792"/>
                    </a:cubicBezTo>
                    <a:cubicBezTo>
                      <a:pt x="936" y="744"/>
                      <a:pt x="944" y="696"/>
                      <a:pt x="928" y="648"/>
                    </a:cubicBezTo>
                    <a:cubicBezTo>
                      <a:pt x="912" y="600"/>
                      <a:pt x="920" y="600"/>
                      <a:pt x="832" y="504"/>
                    </a:cubicBezTo>
                    <a:cubicBezTo>
                      <a:pt x="744" y="408"/>
                      <a:pt x="512" y="144"/>
                      <a:pt x="400" y="72"/>
                    </a:cubicBezTo>
                    <a:cubicBezTo>
                      <a:pt x="288" y="0"/>
                      <a:pt x="216" y="56"/>
                      <a:pt x="160" y="72"/>
                    </a:cubicBezTo>
                    <a:close/>
                  </a:path>
                </a:pathLst>
              </a:custGeom>
              <a:noFill/>
              <a:ln w="19050" cap="flat" cmpd="sng">
                <a:solidFill>
                  <a:srgbClr val="FFFF00"/>
                </a:solidFill>
                <a:prstDash val="sysDot"/>
                <a:round/>
                <a:headEnd/>
                <a:tailEnd/>
              </a:ln>
              <a:effectLst/>
            </p:spPr>
            <p:txBody>
              <a:bodyPr wrap="none" anchor="ctr"/>
              <a:lstStyle/>
              <a:p>
                <a:endParaRPr lang="zh-CN" altLang="en-US">
                  <a:solidFill>
                    <a:srgbClr val="FF0000"/>
                  </a:solidFill>
                </a:endParaRPr>
              </a:p>
            </p:txBody>
          </p:sp>
        </p:grpSp>
      </p:gr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2"/>
          <p:cNvSpPr>
            <a:spLocks noGrp="1"/>
          </p:cNvSpPr>
          <p:nvPr>
            <p:ph type="sldNum" sz="quarter" idx="11"/>
          </p:nvPr>
        </p:nvSpPr>
        <p:spPr/>
        <p:txBody>
          <a:bodyPr/>
          <a:lstStyle/>
          <a:p>
            <a:fld id="{53D68F16-B2E2-4DED-B970-A10F70F53CB2}" type="slidenum">
              <a:rPr lang="en-US" altLang="zh-CN"/>
              <a:pPr/>
              <a:t>47</a:t>
            </a:fld>
            <a:endParaRPr lang="en-US" altLang="zh-CN"/>
          </a:p>
        </p:txBody>
      </p:sp>
      <p:sp>
        <p:nvSpPr>
          <p:cNvPr id="289794" name="Line 2"/>
          <p:cNvSpPr>
            <a:spLocks noChangeShapeType="1"/>
          </p:cNvSpPr>
          <p:nvPr/>
        </p:nvSpPr>
        <p:spPr bwMode="auto">
          <a:xfrm flipH="1">
            <a:off x="6781800" y="2057400"/>
            <a:ext cx="304800" cy="3810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5" name="Line 3"/>
          <p:cNvSpPr>
            <a:spLocks noChangeShapeType="1"/>
          </p:cNvSpPr>
          <p:nvPr/>
        </p:nvSpPr>
        <p:spPr bwMode="auto">
          <a:xfrm>
            <a:off x="6629400" y="13716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6" name="Line 4"/>
          <p:cNvSpPr>
            <a:spLocks noChangeShapeType="1"/>
          </p:cNvSpPr>
          <p:nvPr/>
        </p:nvSpPr>
        <p:spPr bwMode="auto">
          <a:xfrm flipH="1">
            <a:off x="5791200" y="1295400"/>
            <a:ext cx="533400" cy="5334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7" name="Line 5"/>
          <p:cNvSpPr>
            <a:spLocks noChangeShapeType="1"/>
          </p:cNvSpPr>
          <p:nvPr/>
        </p:nvSpPr>
        <p:spPr bwMode="auto">
          <a:xfrm>
            <a:off x="2438400" y="13716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798" name="Line 6"/>
          <p:cNvSpPr>
            <a:spLocks noChangeShapeType="1"/>
          </p:cNvSpPr>
          <p:nvPr/>
        </p:nvSpPr>
        <p:spPr bwMode="auto">
          <a:xfrm flipH="1">
            <a:off x="2057400" y="2819400"/>
            <a:ext cx="304800" cy="5334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799" name="Line 7"/>
          <p:cNvSpPr>
            <a:spLocks noChangeShapeType="1"/>
          </p:cNvSpPr>
          <p:nvPr/>
        </p:nvSpPr>
        <p:spPr bwMode="auto">
          <a:xfrm>
            <a:off x="6858000" y="2819400"/>
            <a:ext cx="381000" cy="6858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800" name="Line 8"/>
          <p:cNvSpPr>
            <a:spLocks noChangeShapeType="1"/>
          </p:cNvSpPr>
          <p:nvPr/>
        </p:nvSpPr>
        <p:spPr bwMode="auto">
          <a:xfrm>
            <a:off x="5791200" y="2057400"/>
            <a:ext cx="228600" cy="3810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1" name="Line 9"/>
          <p:cNvSpPr>
            <a:spLocks noChangeShapeType="1"/>
          </p:cNvSpPr>
          <p:nvPr/>
        </p:nvSpPr>
        <p:spPr bwMode="auto">
          <a:xfrm flipH="1">
            <a:off x="6248400" y="2819400"/>
            <a:ext cx="304800" cy="6096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2" name="Line 10"/>
          <p:cNvSpPr>
            <a:spLocks noChangeShapeType="1"/>
          </p:cNvSpPr>
          <p:nvPr/>
        </p:nvSpPr>
        <p:spPr bwMode="auto">
          <a:xfrm>
            <a:off x="1600200" y="2133600"/>
            <a:ext cx="228600" cy="3810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803" name="Line 11"/>
          <p:cNvSpPr>
            <a:spLocks noChangeShapeType="1"/>
          </p:cNvSpPr>
          <p:nvPr/>
        </p:nvSpPr>
        <p:spPr bwMode="auto">
          <a:xfrm flipH="1">
            <a:off x="2590800" y="2133600"/>
            <a:ext cx="228600" cy="381000"/>
          </a:xfrm>
          <a:prstGeom prst="line">
            <a:avLst/>
          </a:prstGeom>
          <a:noFill/>
          <a:ln w="38100">
            <a:solidFill>
              <a:srgbClr val="FFFF00"/>
            </a:solidFill>
            <a:round/>
            <a:headEnd/>
            <a:tailEnd/>
          </a:ln>
          <a:effectLst/>
        </p:spPr>
        <p:txBody>
          <a:bodyPr wrap="none" anchor="ctr"/>
          <a:lstStyle/>
          <a:p>
            <a:endParaRPr lang="zh-CN" altLang="en-US">
              <a:solidFill>
                <a:srgbClr val="FF0000"/>
              </a:solidFill>
            </a:endParaRPr>
          </a:p>
        </p:txBody>
      </p:sp>
      <p:sp>
        <p:nvSpPr>
          <p:cNvPr id="289804" name="Line 12"/>
          <p:cNvSpPr>
            <a:spLocks noChangeShapeType="1"/>
          </p:cNvSpPr>
          <p:nvPr/>
        </p:nvSpPr>
        <p:spPr bwMode="auto">
          <a:xfrm>
            <a:off x="2133600" y="3657600"/>
            <a:ext cx="457200" cy="6096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5" name="Line 13"/>
          <p:cNvSpPr>
            <a:spLocks noChangeShapeType="1"/>
          </p:cNvSpPr>
          <p:nvPr/>
        </p:nvSpPr>
        <p:spPr bwMode="auto">
          <a:xfrm flipH="1">
            <a:off x="5105400" y="20574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6" name="Line 14"/>
          <p:cNvSpPr>
            <a:spLocks noChangeShapeType="1"/>
          </p:cNvSpPr>
          <p:nvPr/>
        </p:nvSpPr>
        <p:spPr bwMode="auto">
          <a:xfrm>
            <a:off x="3124200" y="2133600"/>
            <a:ext cx="457200" cy="4572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07" name="Oval 15"/>
          <p:cNvSpPr>
            <a:spLocks noChangeArrowheads="1"/>
          </p:cNvSpPr>
          <p:nvPr/>
        </p:nvSpPr>
        <p:spPr bwMode="auto">
          <a:xfrm>
            <a:off x="2362200" y="41148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15</a:t>
            </a:r>
            <a:endParaRPr lang="en-US" altLang="zh-CN" sz="2400">
              <a:solidFill>
                <a:srgbClr val="FF0000"/>
              </a:solidFill>
              <a:latin typeface="Times New Roman" pitchFamily="18" charset="0"/>
            </a:endParaRPr>
          </a:p>
        </p:txBody>
      </p:sp>
      <p:sp>
        <p:nvSpPr>
          <p:cNvPr id="289808" name="Oval 16"/>
          <p:cNvSpPr>
            <a:spLocks noChangeArrowheads="1"/>
          </p:cNvSpPr>
          <p:nvPr/>
        </p:nvSpPr>
        <p:spPr bwMode="auto">
          <a:xfrm>
            <a:off x="6934200" y="1676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9809" name="Text Box 17"/>
          <p:cNvSpPr txBox="1">
            <a:spLocks noChangeArrowheads="1"/>
          </p:cNvSpPr>
          <p:nvPr/>
        </p:nvSpPr>
        <p:spPr bwMode="auto">
          <a:xfrm>
            <a:off x="2406650" y="685800"/>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dirty="0">
              <a:solidFill>
                <a:srgbClr val="FF0000"/>
              </a:solidFill>
              <a:latin typeface="Times New Roman" pitchFamily="18" charset="0"/>
            </a:endParaRPr>
          </a:p>
        </p:txBody>
      </p:sp>
      <p:sp>
        <p:nvSpPr>
          <p:cNvPr id="289810" name="Line 18"/>
          <p:cNvSpPr>
            <a:spLocks noChangeShapeType="1"/>
          </p:cNvSpPr>
          <p:nvPr/>
        </p:nvSpPr>
        <p:spPr bwMode="auto">
          <a:xfrm flipH="1">
            <a:off x="838200" y="2057400"/>
            <a:ext cx="609600" cy="6096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11" name="Oval 19"/>
          <p:cNvSpPr>
            <a:spLocks noChangeArrowheads="1"/>
          </p:cNvSpPr>
          <p:nvPr/>
        </p:nvSpPr>
        <p:spPr bwMode="auto">
          <a:xfrm>
            <a:off x="6096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9812" name="Oval 20"/>
          <p:cNvSpPr>
            <a:spLocks noChangeArrowheads="1"/>
          </p:cNvSpPr>
          <p:nvPr/>
        </p:nvSpPr>
        <p:spPr bwMode="auto">
          <a:xfrm>
            <a:off x="2743200" y="1752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18</a:t>
            </a:r>
            <a:endParaRPr lang="en-US" altLang="zh-CN" sz="2400">
              <a:solidFill>
                <a:srgbClr val="FF0000"/>
              </a:solidFill>
              <a:latin typeface="Times New Roman" pitchFamily="18" charset="0"/>
            </a:endParaRPr>
          </a:p>
        </p:txBody>
      </p:sp>
      <p:sp>
        <p:nvSpPr>
          <p:cNvPr id="289813" name="Oval 21"/>
          <p:cNvSpPr>
            <a:spLocks noChangeArrowheads="1"/>
          </p:cNvSpPr>
          <p:nvPr/>
        </p:nvSpPr>
        <p:spPr bwMode="auto">
          <a:xfrm>
            <a:off x="22860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16</a:t>
            </a:r>
            <a:endParaRPr lang="en-US" altLang="zh-CN" sz="2400">
              <a:solidFill>
                <a:srgbClr val="FF0000"/>
              </a:solidFill>
              <a:latin typeface="Times New Roman" pitchFamily="18" charset="0"/>
            </a:endParaRPr>
          </a:p>
        </p:txBody>
      </p:sp>
      <p:sp>
        <p:nvSpPr>
          <p:cNvPr id="289814" name="Text Box 22"/>
          <p:cNvSpPr txBox="1">
            <a:spLocks noChangeArrowheads="1"/>
          </p:cNvSpPr>
          <p:nvPr/>
        </p:nvSpPr>
        <p:spPr bwMode="auto">
          <a:xfrm>
            <a:off x="2209800" y="1981200"/>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dirty="0">
              <a:solidFill>
                <a:srgbClr val="FF0000"/>
              </a:solidFill>
              <a:latin typeface="Times New Roman" pitchFamily="18" charset="0"/>
            </a:endParaRPr>
          </a:p>
        </p:txBody>
      </p:sp>
      <p:sp>
        <p:nvSpPr>
          <p:cNvPr id="289815" name="AutoShape 23"/>
          <p:cNvSpPr>
            <a:spLocks noChangeArrowheads="1"/>
          </p:cNvSpPr>
          <p:nvPr/>
        </p:nvSpPr>
        <p:spPr bwMode="auto">
          <a:xfrm>
            <a:off x="3810000" y="1600200"/>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solidFill>
                <a:srgbClr val="FF0000"/>
              </a:solidFill>
            </a:endParaRPr>
          </a:p>
        </p:txBody>
      </p:sp>
      <p:sp>
        <p:nvSpPr>
          <p:cNvPr id="289816" name="Text Box 24"/>
          <p:cNvSpPr txBox="1">
            <a:spLocks noChangeArrowheads="1"/>
          </p:cNvSpPr>
          <p:nvPr/>
        </p:nvSpPr>
        <p:spPr bwMode="auto">
          <a:xfrm>
            <a:off x="3733800" y="990600"/>
            <a:ext cx="1416050" cy="457200"/>
          </a:xfrm>
          <a:prstGeom prst="rect">
            <a:avLst/>
          </a:prstGeom>
          <a:noFill/>
          <a:ln w="9525">
            <a:noFill/>
            <a:miter lim="800000"/>
            <a:headEnd/>
            <a:tailEnd/>
          </a:ln>
          <a:effectLst/>
        </p:spPr>
        <p:txBody>
          <a:bodyPr wrap="none">
            <a:spAutoFit/>
          </a:bodyPr>
          <a:lstStyle/>
          <a:p>
            <a:pPr algn="l"/>
            <a:r>
              <a:rPr lang="zh-CN" altLang="en-US" sz="2400" b="1">
                <a:solidFill>
                  <a:srgbClr val="FF0000"/>
                </a:solidFill>
                <a:effectLst>
                  <a:outerShdw blurRad="38100" dist="38100" dir="2700000" algn="tl">
                    <a:srgbClr val="C0C0C0"/>
                  </a:outerShdw>
                </a:effectLst>
                <a:latin typeface="Times New Roman" pitchFamily="18" charset="0"/>
                <a:ea typeface="仿宋_GB2312" pitchFamily="49" charset="-122"/>
              </a:rPr>
              <a:t>左右双旋</a:t>
            </a:r>
            <a:endParaRPr lang="zh-CN" altLang="en-US" sz="2400">
              <a:solidFill>
                <a:srgbClr val="FF0000"/>
              </a:solidFill>
              <a:latin typeface="Times New Roman" pitchFamily="18" charset="0"/>
            </a:endParaRPr>
          </a:p>
        </p:txBody>
      </p:sp>
      <p:sp>
        <p:nvSpPr>
          <p:cNvPr id="289817" name="Oval 25"/>
          <p:cNvSpPr>
            <a:spLocks noChangeArrowheads="1"/>
          </p:cNvSpPr>
          <p:nvPr/>
        </p:nvSpPr>
        <p:spPr bwMode="auto">
          <a:xfrm>
            <a:off x="5486400" y="1676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dirty="0">
                <a:solidFill>
                  <a:srgbClr val="FF0000"/>
                </a:solidFill>
                <a:latin typeface="Times New Roman" pitchFamily="18" charset="0"/>
                <a:ea typeface="MS Hei" pitchFamily="49" charset="-122"/>
              </a:rPr>
              <a:t>7</a:t>
            </a:r>
            <a:endParaRPr lang="en-US" altLang="zh-CN" sz="2400" b="1" dirty="0">
              <a:solidFill>
                <a:srgbClr val="FF0000"/>
              </a:solidFill>
              <a:latin typeface="Times New Roman" pitchFamily="18" charset="0"/>
            </a:endParaRPr>
          </a:p>
        </p:txBody>
      </p:sp>
      <p:sp>
        <p:nvSpPr>
          <p:cNvPr id="289818" name="Oval 26"/>
          <p:cNvSpPr>
            <a:spLocks noChangeArrowheads="1"/>
          </p:cNvSpPr>
          <p:nvPr/>
        </p:nvSpPr>
        <p:spPr bwMode="auto">
          <a:xfrm>
            <a:off x="47244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3</a:t>
            </a:r>
            <a:endParaRPr lang="en-US" altLang="zh-CN" sz="2400">
              <a:solidFill>
                <a:srgbClr val="FF0000"/>
              </a:solidFill>
              <a:latin typeface="Times New Roman" pitchFamily="18" charset="0"/>
            </a:endParaRPr>
          </a:p>
        </p:txBody>
      </p:sp>
      <p:sp>
        <p:nvSpPr>
          <p:cNvPr id="289819" name="Text Box 27"/>
          <p:cNvSpPr txBox="1">
            <a:spLocks noChangeArrowheads="1"/>
          </p:cNvSpPr>
          <p:nvPr/>
        </p:nvSpPr>
        <p:spPr bwMode="auto">
          <a:xfrm>
            <a:off x="5791200" y="28956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20" name="Text Box 28"/>
          <p:cNvSpPr txBox="1">
            <a:spLocks noChangeArrowheads="1"/>
          </p:cNvSpPr>
          <p:nvPr/>
        </p:nvSpPr>
        <p:spPr bwMode="auto">
          <a:xfrm>
            <a:off x="6324600" y="20574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21" name="Text Box 29"/>
          <p:cNvSpPr txBox="1">
            <a:spLocks noChangeArrowheads="1"/>
          </p:cNvSpPr>
          <p:nvPr/>
        </p:nvSpPr>
        <p:spPr bwMode="auto">
          <a:xfrm>
            <a:off x="2590800" y="37338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22" name="Oval 30"/>
          <p:cNvSpPr>
            <a:spLocks noChangeArrowheads="1"/>
          </p:cNvSpPr>
          <p:nvPr/>
        </p:nvSpPr>
        <p:spPr bwMode="auto">
          <a:xfrm>
            <a:off x="6248400" y="990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11</a:t>
            </a:r>
            <a:endParaRPr lang="en-US" altLang="zh-CN" sz="2400">
              <a:solidFill>
                <a:srgbClr val="FF0000"/>
              </a:solidFill>
              <a:latin typeface="Times New Roman" pitchFamily="18" charset="0"/>
            </a:endParaRPr>
          </a:p>
        </p:txBody>
      </p:sp>
      <p:sp>
        <p:nvSpPr>
          <p:cNvPr id="289823" name="Oval 31"/>
          <p:cNvSpPr>
            <a:spLocks noChangeArrowheads="1"/>
          </p:cNvSpPr>
          <p:nvPr/>
        </p:nvSpPr>
        <p:spPr bwMode="auto">
          <a:xfrm>
            <a:off x="1295400" y="1752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dirty="0">
                <a:solidFill>
                  <a:srgbClr val="FF0000"/>
                </a:solidFill>
                <a:latin typeface="Times New Roman" pitchFamily="18" charset="0"/>
                <a:ea typeface="MS Hei" pitchFamily="49" charset="-122"/>
              </a:rPr>
              <a:t>7</a:t>
            </a:r>
            <a:endParaRPr lang="en-US" altLang="zh-CN" sz="2400" b="1" dirty="0">
              <a:solidFill>
                <a:srgbClr val="FF0000"/>
              </a:solidFill>
              <a:latin typeface="Times New Roman" pitchFamily="18" charset="0"/>
            </a:endParaRPr>
          </a:p>
        </p:txBody>
      </p:sp>
      <p:sp>
        <p:nvSpPr>
          <p:cNvPr id="289824" name="Oval 32"/>
          <p:cNvSpPr>
            <a:spLocks noChangeArrowheads="1"/>
          </p:cNvSpPr>
          <p:nvPr/>
        </p:nvSpPr>
        <p:spPr bwMode="auto">
          <a:xfrm>
            <a:off x="1828800" y="3276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14</a:t>
            </a:r>
            <a:endParaRPr lang="en-US" altLang="zh-CN" sz="2400">
              <a:solidFill>
                <a:srgbClr val="FF0000"/>
              </a:solidFill>
              <a:latin typeface="Times New Roman" pitchFamily="18" charset="0"/>
            </a:endParaRPr>
          </a:p>
        </p:txBody>
      </p:sp>
      <p:sp>
        <p:nvSpPr>
          <p:cNvPr id="289825" name="Oval 33"/>
          <p:cNvSpPr>
            <a:spLocks noChangeArrowheads="1"/>
          </p:cNvSpPr>
          <p:nvPr/>
        </p:nvSpPr>
        <p:spPr bwMode="auto">
          <a:xfrm>
            <a:off x="16764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9</a:t>
            </a:r>
            <a:endParaRPr lang="en-US" altLang="zh-CN" sz="2400">
              <a:solidFill>
                <a:srgbClr val="FF0000"/>
              </a:solidFill>
              <a:latin typeface="Times New Roman" pitchFamily="18" charset="0"/>
            </a:endParaRPr>
          </a:p>
        </p:txBody>
      </p:sp>
      <p:sp>
        <p:nvSpPr>
          <p:cNvPr id="289826" name="Text Box 34"/>
          <p:cNvSpPr txBox="1">
            <a:spLocks noChangeArrowheads="1"/>
          </p:cNvSpPr>
          <p:nvPr/>
        </p:nvSpPr>
        <p:spPr bwMode="auto">
          <a:xfrm>
            <a:off x="6934200" y="1295400"/>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9827" name="Oval 35"/>
          <p:cNvSpPr>
            <a:spLocks noChangeArrowheads="1"/>
          </p:cNvSpPr>
          <p:nvPr/>
        </p:nvSpPr>
        <p:spPr bwMode="auto">
          <a:xfrm>
            <a:off x="6934200" y="3276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16</a:t>
            </a:r>
            <a:endParaRPr lang="en-US" altLang="zh-CN" sz="2400">
              <a:solidFill>
                <a:srgbClr val="FF0000"/>
              </a:solidFill>
              <a:latin typeface="Times New Roman" pitchFamily="18" charset="0"/>
            </a:endParaRPr>
          </a:p>
        </p:txBody>
      </p:sp>
      <p:sp>
        <p:nvSpPr>
          <p:cNvPr id="289828" name="Oval 36"/>
          <p:cNvSpPr>
            <a:spLocks noChangeArrowheads="1"/>
          </p:cNvSpPr>
          <p:nvPr/>
        </p:nvSpPr>
        <p:spPr bwMode="auto">
          <a:xfrm>
            <a:off x="64770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15</a:t>
            </a:r>
            <a:endParaRPr lang="en-US" altLang="zh-CN" sz="2400">
              <a:solidFill>
                <a:srgbClr val="FF0000"/>
              </a:solidFill>
              <a:latin typeface="Times New Roman" pitchFamily="18" charset="0"/>
            </a:endParaRPr>
          </a:p>
        </p:txBody>
      </p:sp>
      <p:sp>
        <p:nvSpPr>
          <p:cNvPr id="289829" name="Text Box 37"/>
          <p:cNvSpPr txBox="1">
            <a:spLocks noChangeArrowheads="1"/>
          </p:cNvSpPr>
          <p:nvPr/>
        </p:nvSpPr>
        <p:spPr bwMode="auto">
          <a:xfrm>
            <a:off x="7054850" y="2895600"/>
            <a:ext cx="336550" cy="457200"/>
          </a:xfrm>
          <a:prstGeom prst="rect">
            <a:avLst/>
          </a:prstGeom>
          <a:noFill/>
          <a:ln w="9525">
            <a:noFill/>
            <a:miter lim="800000"/>
            <a:headEnd/>
            <a:tailEnd/>
          </a:ln>
          <a:effectLst/>
        </p:spPr>
        <p:txBody>
          <a:bodyPr wrap="none">
            <a:spAutoFit/>
          </a:bodyPr>
          <a:lstStyle/>
          <a:p>
            <a:pPr algn="l"/>
            <a:r>
              <a:rPr lang="en-US" altLang="zh-CN" sz="2400" b="1">
                <a:solidFill>
                  <a:srgbClr val="FF0000"/>
                </a:solidFill>
                <a:effectLst>
                  <a:outerShdw blurRad="38100" dist="38100" dir="2700000" algn="tl">
                    <a:srgbClr val="C0C0C0"/>
                  </a:outerShdw>
                </a:effectLst>
                <a:latin typeface="Times New Roman" pitchFamily="18" charset="0"/>
              </a:rPr>
              <a:t>0</a:t>
            </a:r>
          </a:p>
        </p:txBody>
      </p:sp>
      <p:sp>
        <p:nvSpPr>
          <p:cNvPr id="289830" name="Text Box 38"/>
          <p:cNvSpPr txBox="1">
            <a:spLocks noChangeArrowheads="1"/>
          </p:cNvSpPr>
          <p:nvPr/>
        </p:nvSpPr>
        <p:spPr bwMode="auto">
          <a:xfrm>
            <a:off x="6445250" y="609600"/>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-1</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9831" name="Line 39"/>
          <p:cNvSpPr>
            <a:spLocks noChangeShapeType="1"/>
          </p:cNvSpPr>
          <p:nvPr/>
        </p:nvSpPr>
        <p:spPr bwMode="auto">
          <a:xfrm flipH="1">
            <a:off x="1676400" y="1295400"/>
            <a:ext cx="533400" cy="5334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32" name="Oval 40"/>
          <p:cNvSpPr>
            <a:spLocks noChangeArrowheads="1"/>
          </p:cNvSpPr>
          <p:nvPr/>
        </p:nvSpPr>
        <p:spPr bwMode="auto">
          <a:xfrm>
            <a:off x="2057400" y="10668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ea typeface="MS Hei" pitchFamily="49" charset="-122"/>
              </a:rPr>
              <a:t>11</a:t>
            </a:r>
            <a:endParaRPr lang="en-US" altLang="zh-CN" sz="2400">
              <a:solidFill>
                <a:srgbClr val="FF0000"/>
              </a:solidFill>
              <a:latin typeface="Times New Roman" pitchFamily="18" charset="0"/>
            </a:endParaRPr>
          </a:p>
        </p:txBody>
      </p:sp>
      <p:sp>
        <p:nvSpPr>
          <p:cNvPr id="289833" name="Line 41"/>
          <p:cNvSpPr>
            <a:spLocks noChangeShapeType="1"/>
          </p:cNvSpPr>
          <p:nvPr/>
        </p:nvSpPr>
        <p:spPr bwMode="auto">
          <a:xfrm>
            <a:off x="7315200" y="2057400"/>
            <a:ext cx="685800" cy="685800"/>
          </a:xfrm>
          <a:prstGeom prst="line">
            <a:avLst/>
          </a:prstGeom>
          <a:noFill/>
          <a:ln w="28575">
            <a:solidFill>
              <a:srgbClr val="FFFF00"/>
            </a:solidFill>
            <a:round/>
            <a:headEnd/>
            <a:tailEnd/>
          </a:ln>
          <a:effectLst/>
        </p:spPr>
        <p:txBody>
          <a:bodyPr wrap="none" anchor="ctr"/>
          <a:lstStyle/>
          <a:p>
            <a:endParaRPr lang="zh-CN" altLang="en-US">
              <a:solidFill>
                <a:srgbClr val="FF0000"/>
              </a:solidFill>
            </a:endParaRPr>
          </a:p>
        </p:txBody>
      </p:sp>
      <p:sp>
        <p:nvSpPr>
          <p:cNvPr id="289834" name="Oval 42"/>
          <p:cNvSpPr>
            <a:spLocks noChangeArrowheads="1"/>
          </p:cNvSpPr>
          <p:nvPr/>
        </p:nvSpPr>
        <p:spPr bwMode="auto">
          <a:xfrm>
            <a:off x="34290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9835" name="Oval 43"/>
          <p:cNvSpPr>
            <a:spLocks noChangeArrowheads="1"/>
          </p:cNvSpPr>
          <p:nvPr/>
        </p:nvSpPr>
        <p:spPr bwMode="auto">
          <a:xfrm>
            <a:off x="76962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26</a:t>
            </a:r>
            <a:endParaRPr lang="en-US" altLang="zh-CN" sz="2400">
              <a:solidFill>
                <a:srgbClr val="FF0000"/>
              </a:solidFill>
              <a:latin typeface="Times New Roman" pitchFamily="18" charset="0"/>
            </a:endParaRPr>
          </a:p>
        </p:txBody>
      </p:sp>
      <p:sp>
        <p:nvSpPr>
          <p:cNvPr id="289836" name="Oval 44"/>
          <p:cNvSpPr>
            <a:spLocks noChangeArrowheads="1"/>
          </p:cNvSpPr>
          <p:nvPr/>
        </p:nvSpPr>
        <p:spPr bwMode="auto">
          <a:xfrm>
            <a:off x="6019800" y="32766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14</a:t>
            </a:r>
            <a:endParaRPr lang="en-US" altLang="zh-CN" sz="2400">
              <a:solidFill>
                <a:srgbClr val="FF0000"/>
              </a:solidFill>
              <a:latin typeface="Times New Roman" pitchFamily="18" charset="0"/>
            </a:endParaRPr>
          </a:p>
        </p:txBody>
      </p:sp>
      <p:sp>
        <p:nvSpPr>
          <p:cNvPr id="289837" name="Text Box 45"/>
          <p:cNvSpPr txBox="1">
            <a:spLocks noChangeArrowheads="1"/>
          </p:cNvSpPr>
          <p:nvPr/>
        </p:nvSpPr>
        <p:spPr bwMode="auto">
          <a:xfrm>
            <a:off x="1447800" y="3200400"/>
            <a:ext cx="441146"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000000"/>
                  </a:outerShdw>
                </a:effectLst>
                <a:latin typeface="Times New Roman" pitchFamily="18" charset="0"/>
              </a:rPr>
              <a:t>-1</a:t>
            </a:r>
            <a:endParaRPr lang="en-US" altLang="zh-CN" sz="2400" b="1" dirty="0">
              <a:solidFill>
                <a:srgbClr val="FF0000"/>
              </a:solidFill>
              <a:effectLst>
                <a:outerShdw blurRad="38100" dist="38100" dir="2700000" algn="tl">
                  <a:srgbClr val="000000"/>
                </a:outerShdw>
              </a:effectLst>
              <a:latin typeface="Times New Roman" pitchFamily="18" charset="0"/>
            </a:endParaRPr>
          </a:p>
        </p:txBody>
      </p:sp>
      <p:sp>
        <p:nvSpPr>
          <p:cNvPr id="289838" name="Text Box 46"/>
          <p:cNvSpPr txBox="1">
            <a:spLocks noChangeArrowheads="1"/>
          </p:cNvSpPr>
          <p:nvPr/>
        </p:nvSpPr>
        <p:spPr bwMode="auto">
          <a:xfrm>
            <a:off x="2895600" y="1371600"/>
            <a:ext cx="338554" cy="461665"/>
          </a:xfrm>
          <a:prstGeom prst="rect">
            <a:avLst/>
          </a:prstGeom>
          <a:noFill/>
          <a:ln w="9525">
            <a:noFill/>
            <a:miter lim="800000"/>
            <a:headEnd/>
            <a:tailEnd/>
          </a:ln>
          <a:effectLst/>
        </p:spPr>
        <p:txBody>
          <a:bodyPr wrap="none">
            <a:spAutoFit/>
          </a:bodyPr>
          <a:lstStyle/>
          <a:p>
            <a:pPr algn="l"/>
            <a:r>
              <a:rPr lang="en-US" altLang="zh-CN" sz="2400" b="1" dirty="0" smtClean="0">
                <a:solidFill>
                  <a:srgbClr val="FF0000"/>
                </a:solidFill>
                <a:effectLst>
                  <a:outerShdw blurRad="38100" dist="38100" dir="2700000" algn="tl">
                    <a:srgbClr val="C0C0C0"/>
                  </a:outerShdw>
                </a:effectLst>
                <a:latin typeface="Times New Roman" pitchFamily="18" charset="0"/>
              </a:rPr>
              <a:t>2</a:t>
            </a:r>
            <a:endParaRPr lang="en-US" altLang="zh-CN" sz="2400" b="1" dirty="0">
              <a:solidFill>
                <a:srgbClr val="FF0000"/>
              </a:solidFill>
              <a:effectLst>
                <a:outerShdw blurRad="38100" dist="38100" dir="2700000" algn="tl">
                  <a:srgbClr val="C0C0C0"/>
                </a:outerShdw>
              </a:effectLst>
              <a:latin typeface="Times New Roman" pitchFamily="18" charset="0"/>
            </a:endParaRPr>
          </a:p>
        </p:txBody>
      </p:sp>
      <p:sp>
        <p:nvSpPr>
          <p:cNvPr id="289839" name="Oval 47"/>
          <p:cNvSpPr>
            <a:spLocks noChangeArrowheads="1"/>
          </p:cNvSpPr>
          <p:nvPr/>
        </p:nvSpPr>
        <p:spPr bwMode="auto">
          <a:xfrm>
            <a:off x="5867400" y="2438400"/>
            <a:ext cx="457200" cy="457200"/>
          </a:xfrm>
          <a:prstGeom prst="ellipse">
            <a:avLst/>
          </a:prstGeom>
          <a:solidFill>
            <a:srgbClr val="FFFFCC"/>
          </a:solidFill>
          <a:ln w="28575">
            <a:solidFill>
              <a:srgbClr val="009900"/>
            </a:solidFill>
            <a:round/>
            <a:headEnd/>
            <a:tailEnd/>
          </a:ln>
          <a:effectLst/>
        </p:spPr>
        <p:txBody>
          <a:bodyPr wrap="none" anchor="ctr"/>
          <a:lstStyle/>
          <a:p>
            <a:r>
              <a:rPr lang="en-US" altLang="zh-CN" sz="2800" b="1">
                <a:solidFill>
                  <a:srgbClr val="FF0000"/>
                </a:solidFill>
                <a:latin typeface="Times New Roman" pitchFamily="18" charset="0"/>
              </a:rPr>
              <a:t>9</a:t>
            </a:r>
            <a:endParaRPr lang="en-US" altLang="zh-CN" sz="2400">
              <a:solidFill>
                <a:srgbClr val="FF0000"/>
              </a:solidFill>
              <a:latin typeface="Times New Roman" pitchFamily="18" charset="0"/>
            </a:endParaRPr>
          </a:p>
        </p:txBody>
      </p:sp>
      <p:sp>
        <p:nvSpPr>
          <p:cNvPr id="289841" name="Freeform 49"/>
          <p:cNvSpPr>
            <a:spLocks/>
          </p:cNvSpPr>
          <p:nvPr/>
        </p:nvSpPr>
        <p:spPr bwMode="auto">
          <a:xfrm>
            <a:off x="1663700" y="2247900"/>
            <a:ext cx="1320800" cy="2501900"/>
          </a:xfrm>
          <a:custGeom>
            <a:avLst/>
            <a:gdLst/>
            <a:ahLst/>
            <a:cxnLst>
              <a:cxn ang="0">
                <a:pos x="440" y="72"/>
              </a:cxn>
              <a:cxn ang="0">
                <a:pos x="344" y="216"/>
              </a:cxn>
              <a:cxn ang="0">
                <a:pos x="296" y="408"/>
              </a:cxn>
              <a:cxn ang="0">
                <a:pos x="104" y="600"/>
              </a:cxn>
              <a:cxn ang="0">
                <a:pos x="8" y="744"/>
              </a:cxn>
              <a:cxn ang="0">
                <a:pos x="56" y="984"/>
              </a:cxn>
              <a:cxn ang="0">
                <a:pos x="344" y="1416"/>
              </a:cxn>
              <a:cxn ang="0">
                <a:pos x="536" y="1560"/>
              </a:cxn>
              <a:cxn ang="0">
                <a:pos x="728" y="1512"/>
              </a:cxn>
              <a:cxn ang="0">
                <a:pos x="824" y="1368"/>
              </a:cxn>
              <a:cxn ang="0">
                <a:pos x="776" y="1176"/>
              </a:cxn>
              <a:cxn ang="0">
                <a:pos x="536" y="888"/>
              </a:cxn>
              <a:cxn ang="0">
                <a:pos x="584" y="600"/>
              </a:cxn>
              <a:cxn ang="0">
                <a:pos x="728" y="456"/>
              </a:cxn>
              <a:cxn ang="0">
                <a:pos x="776" y="312"/>
              </a:cxn>
              <a:cxn ang="0">
                <a:pos x="776" y="168"/>
              </a:cxn>
              <a:cxn ang="0">
                <a:pos x="632" y="24"/>
              </a:cxn>
              <a:cxn ang="0">
                <a:pos x="488" y="24"/>
              </a:cxn>
              <a:cxn ang="0">
                <a:pos x="440" y="72"/>
              </a:cxn>
            </a:cxnLst>
            <a:rect l="0" t="0" r="r" b="b"/>
            <a:pathLst>
              <a:path w="832" h="1576">
                <a:moveTo>
                  <a:pt x="440" y="72"/>
                </a:moveTo>
                <a:cubicBezTo>
                  <a:pt x="416" y="104"/>
                  <a:pt x="368" y="160"/>
                  <a:pt x="344" y="216"/>
                </a:cubicBezTo>
                <a:cubicBezTo>
                  <a:pt x="320" y="272"/>
                  <a:pt x="336" y="344"/>
                  <a:pt x="296" y="408"/>
                </a:cubicBezTo>
                <a:cubicBezTo>
                  <a:pt x="256" y="472"/>
                  <a:pt x="152" y="544"/>
                  <a:pt x="104" y="600"/>
                </a:cubicBezTo>
                <a:cubicBezTo>
                  <a:pt x="56" y="656"/>
                  <a:pt x="16" y="680"/>
                  <a:pt x="8" y="744"/>
                </a:cubicBezTo>
                <a:cubicBezTo>
                  <a:pt x="0" y="808"/>
                  <a:pt x="0" y="872"/>
                  <a:pt x="56" y="984"/>
                </a:cubicBezTo>
                <a:cubicBezTo>
                  <a:pt x="112" y="1096"/>
                  <a:pt x="264" y="1320"/>
                  <a:pt x="344" y="1416"/>
                </a:cubicBezTo>
                <a:cubicBezTo>
                  <a:pt x="424" y="1512"/>
                  <a:pt x="472" y="1544"/>
                  <a:pt x="536" y="1560"/>
                </a:cubicBezTo>
                <a:cubicBezTo>
                  <a:pt x="600" y="1576"/>
                  <a:pt x="680" y="1544"/>
                  <a:pt x="728" y="1512"/>
                </a:cubicBezTo>
                <a:cubicBezTo>
                  <a:pt x="776" y="1480"/>
                  <a:pt x="816" y="1424"/>
                  <a:pt x="824" y="1368"/>
                </a:cubicBezTo>
                <a:cubicBezTo>
                  <a:pt x="832" y="1312"/>
                  <a:pt x="824" y="1256"/>
                  <a:pt x="776" y="1176"/>
                </a:cubicBezTo>
                <a:cubicBezTo>
                  <a:pt x="728" y="1096"/>
                  <a:pt x="568" y="984"/>
                  <a:pt x="536" y="888"/>
                </a:cubicBezTo>
                <a:cubicBezTo>
                  <a:pt x="504" y="792"/>
                  <a:pt x="552" y="672"/>
                  <a:pt x="584" y="600"/>
                </a:cubicBezTo>
                <a:cubicBezTo>
                  <a:pt x="616" y="528"/>
                  <a:pt x="696" y="504"/>
                  <a:pt x="728" y="456"/>
                </a:cubicBezTo>
                <a:cubicBezTo>
                  <a:pt x="760" y="408"/>
                  <a:pt x="768" y="360"/>
                  <a:pt x="776" y="312"/>
                </a:cubicBezTo>
                <a:cubicBezTo>
                  <a:pt x="784" y="264"/>
                  <a:pt x="800" y="216"/>
                  <a:pt x="776" y="168"/>
                </a:cubicBezTo>
                <a:cubicBezTo>
                  <a:pt x="752" y="120"/>
                  <a:pt x="680" y="48"/>
                  <a:pt x="632" y="24"/>
                </a:cubicBezTo>
                <a:cubicBezTo>
                  <a:pt x="584" y="0"/>
                  <a:pt x="520" y="16"/>
                  <a:pt x="488" y="24"/>
                </a:cubicBezTo>
                <a:cubicBezTo>
                  <a:pt x="456" y="32"/>
                  <a:pt x="464" y="40"/>
                  <a:pt x="440" y="72"/>
                </a:cubicBezTo>
                <a:close/>
              </a:path>
            </a:pathLst>
          </a:custGeom>
          <a:noFill/>
          <a:ln w="19050" cap="rnd" cmpd="sng">
            <a:solidFill>
              <a:srgbClr val="FFFF00"/>
            </a:solidFill>
            <a:prstDash val="sysDot"/>
            <a:round/>
            <a:headEnd/>
            <a:tailEnd/>
          </a:ln>
          <a:effectLst/>
        </p:spPr>
        <p:txBody>
          <a:bodyPr wrap="none" anchor="ctr"/>
          <a:lstStyle/>
          <a:p>
            <a:endParaRPr lang="zh-CN" altLang="en-US">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8EECF5F-F14E-4EF4-9743-CB97C44DA94A}" type="slidenum">
              <a:rPr lang="en-US" altLang="zh-CN"/>
              <a:pPr/>
              <a:t>48</a:t>
            </a:fld>
            <a:endParaRPr lang="en-US" altLang="zh-CN"/>
          </a:p>
        </p:txBody>
      </p:sp>
      <p:sp>
        <p:nvSpPr>
          <p:cNvPr id="546818" name="Rectangle 2"/>
          <p:cNvSpPr>
            <a:spLocks noGrp="1" noChangeArrowheads="1"/>
          </p:cNvSpPr>
          <p:nvPr>
            <p:ph type="title"/>
          </p:nvPr>
        </p:nvSpPr>
        <p:spPr>
          <a:xfrm>
            <a:off x="2699792" y="8620"/>
            <a:ext cx="3708412" cy="828675"/>
          </a:xfrm>
        </p:spPr>
        <p:txBody>
          <a:bodyPr>
            <a:normAutofit/>
          </a:bodyPr>
          <a:lstStyle/>
          <a:p>
            <a:pPr algn="ctr"/>
            <a:r>
              <a:rPr lang="en-US" altLang="zh-CN" sz="4000" dirty="0">
                <a:latin typeface="华文新魏" pitchFamily="2" charset="-122"/>
                <a:ea typeface="华文新魏" pitchFamily="2" charset="-122"/>
              </a:rPr>
              <a:t>B </a:t>
            </a:r>
            <a:r>
              <a:rPr lang="zh-CN" altLang="en-US" sz="4000" dirty="0" smtClean="0">
                <a:latin typeface="华文新魏" pitchFamily="2" charset="-122"/>
                <a:ea typeface="华文新魏" pitchFamily="2" charset="-122"/>
              </a:rPr>
              <a:t>树</a:t>
            </a:r>
            <a:endParaRPr lang="zh-CN" altLang="en-US" sz="4000" dirty="0">
              <a:latin typeface="华文新魏" pitchFamily="2" charset="-122"/>
              <a:ea typeface="华文新魏" pitchFamily="2" charset="-122"/>
            </a:endParaRPr>
          </a:p>
        </p:txBody>
      </p:sp>
      <p:sp>
        <p:nvSpPr>
          <p:cNvPr id="546819" name="Rectangle 3"/>
          <p:cNvSpPr>
            <a:spLocks noGrp="1" noChangeArrowheads="1"/>
          </p:cNvSpPr>
          <p:nvPr>
            <p:ph type="body" idx="1"/>
          </p:nvPr>
        </p:nvSpPr>
        <p:spPr>
          <a:xfrm>
            <a:off x="179512" y="800708"/>
            <a:ext cx="8856984" cy="5904892"/>
          </a:xfrm>
        </p:spPr>
        <p:txBody>
          <a:bodyPr>
            <a:normAutofit lnSpcReduction="10000"/>
          </a:bodyPr>
          <a:lstStyle/>
          <a:p>
            <a:pPr>
              <a:lnSpc>
                <a:spcPct val="105000"/>
              </a:lnSpc>
              <a:buClr>
                <a:schemeClr val="tx1"/>
              </a:buClr>
              <a:buSzPct val="50000"/>
            </a:pPr>
            <a:r>
              <a:rPr lang="en-US" altLang="zh-CN" sz="3000" b="1" dirty="0" smtClean="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a:t>
            </a:r>
            <a:r>
              <a:rPr lang="zh-CN" altLang="en-US" sz="3000" b="1" dirty="0" smtClean="0">
                <a:latin typeface="Times New Roman" pitchFamily="18" charset="0"/>
                <a:ea typeface="仿宋_GB2312" pitchFamily="49" charset="-122"/>
              </a:rPr>
              <a:t>是平衡</a:t>
            </a:r>
            <a:r>
              <a:rPr lang="zh-CN" altLang="en-US" sz="3000" b="1" dirty="0">
                <a:latin typeface="Times New Roman" pitchFamily="18" charset="0"/>
                <a:ea typeface="仿宋_GB2312" pitchFamily="49" charset="-122"/>
              </a:rPr>
              <a:t>的 </a:t>
            </a:r>
            <a:r>
              <a:rPr lang="zh-CN" altLang="en-US" b="1" dirty="0" smtClean="0">
                <a:latin typeface="Times New Roman" pitchFamily="18" charset="0"/>
                <a:ea typeface="仿宋_GB2312" pitchFamily="49" charset="-122"/>
              </a:rPr>
              <a:t>多</a:t>
            </a:r>
            <a:r>
              <a:rPr lang="zh-CN" altLang="en-US" sz="3000" b="1" dirty="0" smtClean="0">
                <a:latin typeface="Times New Roman" pitchFamily="18" charset="0"/>
                <a:ea typeface="仿宋_GB2312" pitchFamily="49" charset="-122"/>
              </a:rPr>
              <a:t>路查找树</a:t>
            </a:r>
            <a:r>
              <a:rPr lang="zh-CN" altLang="en-US" b="1" dirty="0" smtClean="0">
                <a:latin typeface="Times New Roman" pitchFamily="18" charset="0"/>
                <a:ea typeface="仿宋_GB2312" pitchFamily="49" charset="-122"/>
              </a:rPr>
              <a:t>，在文件系统中很有用。</a:t>
            </a:r>
            <a:endParaRPr lang="en-US" altLang="zh-CN" b="1" dirty="0" smtClean="0">
              <a:latin typeface="Times New Roman" pitchFamily="18" charset="0"/>
              <a:ea typeface="仿宋_GB2312" pitchFamily="49" charset="-122"/>
            </a:endParaRPr>
          </a:p>
          <a:p>
            <a:pPr>
              <a:lnSpc>
                <a:spcPct val="105000"/>
              </a:lnSpc>
              <a:buClr>
                <a:schemeClr val="tx1"/>
              </a:buClr>
              <a:buSzPct val="50000"/>
            </a:pPr>
            <a:r>
              <a:rPr lang="zh-CN" altLang="en-US" b="1" dirty="0" smtClean="0">
                <a:latin typeface="Times New Roman" pitchFamily="18" charset="0"/>
                <a:ea typeface="仿宋_GB2312" pitchFamily="49" charset="-122"/>
              </a:rPr>
              <a:t>一棵</a:t>
            </a:r>
            <a:r>
              <a:rPr lang="en-US" altLang="zh-CN" b="1" i="1" dirty="0" smtClean="0">
                <a:latin typeface="Times New Roman" pitchFamily="18" charset="0"/>
                <a:ea typeface="仿宋_GB2312" pitchFamily="49" charset="-122"/>
              </a:rPr>
              <a:t>m</a:t>
            </a:r>
            <a:r>
              <a:rPr lang="zh-CN" altLang="en-US" b="1" dirty="0" smtClean="0">
                <a:latin typeface="Times New Roman" pitchFamily="18" charset="0"/>
                <a:ea typeface="仿宋_GB2312" pitchFamily="49" charset="-122"/>
              </a:rPr>
              <a:t>阶</a:t>
            </a:r>
            <a:r>
              <a:rPr lang="en-US" altLang="zh-CN" b="1" dirty="0" smtClean="0">
                <a:latin typeface="Times New Roman" pitchFamily="18" charset="0"/>
                <a:ea typeface="仿宋_GB2312" pitchFamily="49" charset="-122"/>
              </a:rPr>
              <a:t>B</a:t>
            </a:r>
            <a:r>
              <a:rPr lang="zh-CN" altLang="en-US" b="1" dirty="0">
                <a:latin typeface="Times New Roman" pitchFamily="18" charset="0"/>
                <a:ea typeface="仿宋_GB2312" pitchFamily="49" charset="-122"/>
              </a:rPr>
              <a:t>树</a:t>
            </a:r>
            <a:r>
              <a:rPr lang="zh-CN" altLang="en-US" sz="3000" b="1" dirty="0" smtClean="0">
                <a:latin typeface="Times New Roman" pitchFamily="18" charset="0"/>
                <a:ea typeface="仿宋_GB2312" pitchFamily="49" charset="-122"/>
              </a:rPr>
              <a:t>或者</a:t>
            </a:r>
            <a:r>
              <a:rPr lang="zh-CN" altLang="en-US" sz="3000" b="1" dirty="0">
                <a:latin typeface="Times New Roman" pitchFamily="18" charset="0"/>
                <a:ea typeface="仿宋_GB2312" pitchFamily="49" charset="-122"/>
              </a:rPr>
              <a:t>是空树</a:t>
            </a:r>
            <a:r>
              <a:rPr lang="en-US" altLang="zh-CN"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或是</a:t>
            </a:r>
            <a:r>
              <a:rPr lang="zh-CN" altLang="en-US" sz="3000" b="1" dirty="0">
                <a:latin typeface="Times New Roman" pitchFamily="18" charset="0"/>
                <a:ea typeface="仿宋_GB2312" pitchFamily="49" charset="-122"/>
              </a:rPr>
              <a:t>满足下列性质的树：</a:t>
            </a:r>
          </a:p>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树中每个结点至多有</a:t>
            </a:r>
            <a:r>
              <a:rPr lang="en-US" altLang="zh-CN" sz="2800" b="1" i="1" dirty="0" smtClean="0">
                <a:latin typeface="Times New Roman" pitchFamily="18" charset="0"/>
                <a:ea typeface="仿宋_GB2312" pitchFamily="49" charset="-122"/>
              </a:rPr>
              <a:t>m</a:t>
            </a:r>
            <a:r>
              <a:rPr lang="zh-CN" altLang="en-US" sz="2800" b="1" dirty="0" smtClean="0">
                <a:latin typeface="Times New Roman" pitchFamily="18" charset="0"/>
                <a:ea typeface="仿宋_GB2312" pitchFamily="49" charset="-122"/>
              </a:rPr>
              <a:t>棵子树；</a:t>
            </a:r>
            <a:endParaRPr lang="en-US" altLang="zh-CN" sz="2800" b="1" dirty="0" smtClean="0">
              <a:latin typeface="Times New Roman" pitchFamily="18" charset="0"/>
              <a:ea typeface="仿宋_GB2312" pitchFamily="49" charset="-122"/>
            </a:endParaRPr>
          </a:p>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若根结点不是叶子结点，则至少</a:t>
            </a:r>
            <a:r>
              <a:rPr lang="zh-CN" altLang="en-US" sz="2800" b="1" dirty="0">
                <a:latin typeface="Times New Roman" pitchFamily="18" charset="0"/>
                <a:ea typeface="仿宋_GB2312" pitchFamily="49" charset="-122"/>
              </a:rPr>
              <a:t>有 </a:t>
            </a:r>
            <a:r>
              <a:rPr lang="en-US" altLang="zh-CN" sz="2800" b="1" dirty="0">
                <a:latin typeface="Times New Roman" pitchFamily="18" charset="0"/>
                <a:ea typeface="仿宋_GB2312" pitchFamily="49" charset="-122"/>
              </a:rPr>
              <a:t>2 </a:t>
            </a:r>
            <a:r>
              <a:rPr lang="zh-CN" altLang="en-US" sz="2800" b="1" dirty="0" smtClean="0">
                <a:latin typeface="Times New Roman" pitchFamily="18" charset="0"/>
                <a:ea typeface="仿宋_GB2312" pitchFamily="49" charset="-122"/>
              </a:rPr>
              <a:t>个子树；</a:t>
            </a:r>
            <a:endParaRPr lang="zh-CN" altLang="en-US" sz="2800" b="1" dirty="0">
              <a:latin typeface="Times New Roman" pitchFamily="18" charset="0"/>
              <a:ea typeface="仿宋_GB2312" pitchFamily="49" charset="-122"/>
            </a:endParaRPr>
          </a:p>
          <a:p>
            <a:pPr lvl="1">
              <a:lnSpc>
                <a:spcPct val="105000"/>
              </a:lnSpc>
              <a:buClr>
                <a:schemeClr val="tx1"/>
              </a:buClr>
              <a:buSzTx/>
              <a:buFont typeface="Wingdings" pitchFamily="2" charset="2"/>
              <a:buChar char="ü"/>
            </a:pPr>
            <a:r>
              <a:rPr lang="zh-CN" altLang="en-US" sz="2800" b="1" dirty="0">
                <a:latin typeface="Times New Roman" pitchFamily="18" charset="0"/>
                <a:ea typeface="仿宋_GB2312" pitchFamily="49" charset="-122"/>
              </a:rPr>
              <a:t>除根结点以外的</a:t>
            </a:r>
            <a:r>
              <a:rPr lang="zh-CN" altLang="en-US" sz="2800" b="1" dirty="0" smtClean="0">
                <a:latin typeface="Times New Roman" pitchFamily="18" charset="0"/>
                <a:ea typeface="仿宋_GB2312" pitchFamily="49" charset="-122"/>
              </a:rPr>
              <a:t>所有非终端结点至少</a:t>
            </a:r>
            <a:r>
              <a:rPr lang="zh-CN" altLang="en-US" sz="2800" b="1" dirty="0">
                <a:latin typeface="Times New Roman" pitchFamily="18" charset="0"/>
                <a:ea typeface="仿宋_GB2312" pitchFamily="49" charset="-122"/>
              </a:rPr>
              <a:t>有 </a:t>
            </a:r>
            <a:r>
              <a:rPr lang="zh-CN" altLang="en-US" sz="2800" b="1" dirty="0">
                <a:latin typeface="Times New Roman" pitchFamily="18" charset="0"/>
                <a:ea typeface="仿宋_GB2312" pitchFamily="49" charset="-122"/>
                <a:sym typeface="Symbol" pitchFamily="18" charset="2"/>
              </a:rPr>
              <a:t></a:t>
            </a:r>
            <a:r>
              <a:rPr lang="en-US" altLang="zh-CN" sz="2800" b="1" i="1" dirty="0">
                <a:latin typeface="Times New Roman" pitchFamily="18" charset="0"/>
                <a:ea typeface="仿宋_GB2312" pitchFamily="49" charset="-122"/>
              </a:rPr>
              <a:t>m</a:t>
            </a:r>
            <a:r>
              <a:rPr lang="en-US" altLang="zh-CN" sz="2800" b="1" dirty="0">
                <a:latin typeface="Times New Roman" pitchFamily="18" charset="0"/>
                <a:ea typeface="仿宋_GB2312" pitchFamily="49" charset="-122"/>
              </a:rPr>
              <a:t>/2</a:t>
            </a:r>
            <a:r>
              <a:rPr lang="en-US" altLang="zh-CN" sz="2800" b="1" dirty="0">
                <a:latin typeface="Times New Roman" pitchFamily="18" charset="0"/>
                <a:ea typeface="仿宋_GB2312" pitchFamily="49" charset="-122"/>
                <a:sym typeface="Symbol" pitchFamily="18" charset="2"/>
              </a:rPr>
              <a:t></a:t>
            </a:r>
            <a:r>
              <a:rPr lang="en-US" altLang="zh-CN" sz="2800" b="1" dirty="0">
                <a:latin typeface="Times New Roman" pitchFamily="18" charset="0"/>
                <a:ea typeface="仿宋_GB2312" pitchFamily="49" charset="-122"/>
              </a:rPr>
              <a:t> </a:t>
            </a:r>
            <a:r>
              <a:rPr lang="zh-CN" altLang="en-US" sz="2800" b="1" dirty="0">
                <a:latin typeface="Times New Roman" pitchFamily="18" charset="0"/>
                <a:ea typeface="仿宋_GB2312" pitchFamily="49" charset="-122"/>
              </a:rPr>
              <a:t>个</a:t>
            </a:r>
            <a:r>
              <a:rPr lang="zh-CN" altLang="en-US" sz="2800" b="1" dirty="0" smtClean="0">
                <a:latin typeface="Times New Roman" pitchFamily="18" charset="0"/>
                <a:ea typeface="仿宋_GB2312" pitchFamily="49" charset="-122"/>
              </a:rPr>
              <a:t>子女；</a:t>
            </a:r>
            <a:endParaRPr lang="en-US" altLang="zh-CN" sz="2800" b="1" dirty="0" smtClean="0">
              <a:latin typeface="Times New Roman" pitchFamily="18" charset="0"/>
              <a:ea typeface="仿宋_GB2312" pitchFamily="49" charset="-122"/>
            </a:endParaRPr>
          </a:p>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所有的非终端结点包含下列信息数据：</a:t>
            </a:r>
            <a:r>
              <a:rPr lang="en-US" altLang="zh-CN" sz="2800" b="1" dirty="0" smtClean="0">
                <a:latin typeface="Times New Roman" pitchFamily="18" charset="0"/>
                <a:ea typeface="仿宋_GB2312" pitchFamily="49" charset="-122"/>
              </a:rPr>
              <a:t/>
            </a:r>
            <a:br>
              <a:rPr lang="en-US" altLang="zh-CN" sz="2800" b="1" dirty="0" smtClean="0">
                <a:latin typeface="Times New Roman" pitchFamily="18" charset="0"/>
                <a:ea typeface="仿宋_GB2312" pitchFamily="49" charset="-122"/>
              </a:rPr>
            </a:br>
            <a:r>
              <a:rPr lang="en-US" altLang="zh-CN" sz="2800" b="1" dirty="0" smtClean="0">
                <a:latin typeface="Times New Roman" pitchFamily="18" charset="0"/>
                <a:ea typeface="仿宋_GB2312" pitchFamily="49" charset="-122"/>
              </a:rPr>
              <a:t>( </a:t>
            </a:r>
            <a:r>
              <a:rPr lang="en-US" altLang="zh-CN" sz="2800" b="1" i="1" dirty="0" smtClean="0">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 </a:t>
            </a:r>
            <a:r>
              <a:rPr lang="en-US" altLang="zh-CN" sz="2800" b="1" i="1" dirty="0" smtClean="0">
                <a:solidFill>
                  <a:srgbClr val="FFFF00"/>
                </a:solidFill>
                <a:latin typeface="Times New Roman" pitchFamily="18" charset="0"/>
                <a:ea typeface="仿宋_GB2312" pitchFamily="49" charset="-122"/>
              </a:rPr>
              <a:t>P</a:t>
            </a:r>
            <a:r>
              <a:rPr lang="en-US" altLang="zh-CN" sz="2800" b="1" baseline="-25000" dirty="0" smtClean="0">
                <a:solidFill>
                  <a:srgbClr val="FFFF00"/>
                </a:solidFill>
                <a:latin typeface="Times New Roman" pitchFamily="18" charset="0"/>
                <a:ea typeface="仿宋_GB2312" pitchFamily="49" charset="-122"/>
              </a:rPr>
              <a:t>0</a:t>
            </a:r>
            <a:r>
              <a:rPr lang="en-US" altLang="zh-CN" sz="2800" b="1" dirty="0" smtClean="0">
                <a:latin typeface="Times New Roman" pitchFamily="18" charset="0"/>
                <a:ea typeface="仿宋_GB2312" pitchFamily="49" charset="-122"/>
              </a:rPr>
              <a:t>, </a:t>
            </a:r>
            <a:r>
              <a:rPr lang="en-US" altLang="zh-CN" sz="2800" b="1" i="1" dirty="0" smtClean="0">
                <a:solidFill>
                  <a:srgbClr val="66FFFF"/>
                </a:solidFill>
                <a:latin typeface="Times New Roman" pitchFamily="18" charset="0"/>
                <a:ea typeface="仿宋_GB2312" pitchFamily="49" charset="-122"/>
              </a:rPr>
              <a:t>K</a:t>
            </a:r>
            <a:r>
              <a:rPr lang="en-US" altLang="zh-CN" sz="2800" b="1" baseline="-25000" dirty="0" smtClean="0">
                <a:solidFill>
                  <a:srgbClr val="66FFFF"/>
                </a:solidFill>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a:t>
            </a:r>
            <a:r>
              <a:rPr lang="en-US" altLang="zh-CN" sz="2800" b="1" i="1" dirty="0" smtClean="0">
                <a:solidFill>
                  <a:srgbClr val="FFFF00"/>
                </a:solidFill>
                <a:latin typeface="Times New Roman" pitchFamily="18" charset="0"/>
                <a:ea typeface="仿宋_GB2312" pitchFamily="49" charset="-122"/>
              </a:rPr>
              <a:t>P</a:t>
            </a:r>
            <a:r>
              <a:rPr lang="en-US" altLang="zh-CN" sz="2800" b="1" baseline="-25000" dirty="0" smtClean="0">
                <a:solidFill>
                  <a:srgbClr val="FFFF00"/>
                </a:solidFill>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a:t>
            </a:r>
            <a:r>
              <a:rPr lang="en-US" altLang="zh-CN" sz="2800" b="1" i="1" dirty="0" smtClean="0">
                <a:solidFill>
                  <a:srgbClr val="66FFFF"/>
                </a:solidFill>
                <a:latin typeface="Times New Roman" pitchFamily="18" charset="0"/>
                <a:ea typeface="仿宋_GB2312" pitchFamily="49" charset="-122"/>
              </a:rPr>
              <a:t>K</a:t>
            </a:r>
            <a:r>
              <a:rPr lang="en-US" altLang="zh-CN" sz="2800" b="1" baseline="-25000" dirty="0" smtClean="0">
                <a:solidFill>
                  <a:srgbClr val="66FFFF"/>
                </a:solidFill>
                <a:latin typeface="Times New Roman" pitchFamily="18" charset="0"/>
                <a:ea typeface="仿宋_GB2312" pitchFamily="49" charset="-122"/>
              </a:rPr>
              <a:t>2</a:t>
            </a:r>
            <a:r>
              <a:rPr lang="en-US" altLang="zh-CN" sz="2800" b="1" dirty="0" smtClean="0">
                <a:latin typeface="Times New Roman" pitchFamily="18" charset="0"/>
                <a:ea typeface="仿宋_GB2312" pitchFamily="49" charset="-122"/>
              </a:rPr>
              <a:t>, </a:t>
            </a:r>
            <a:r>
              <a:rPr lang="en-US" altLang="zh-CN" sz="2800" b="1" i="1" dirty="0" smtClean="0">
                <a:solidFill>
                  <a:srgbClr val="FFFF00"/>
                </a:solidFill>
                <a:latin typeface="Times New Roman" pitchFamily="18" charset="0"/>
                <a:ea typeface="仿宋_GB2312" pitchFamily="49" charset="-122"/>
              </a:rPr>
              <a:t>P</a:t>
            </a:r>
            <a:r>
              <a:rPr lang="en-US" altLang="zh-CN" sz="2800" b="1" baseline="-25000" dirty="0" smtClean="0">
                <a:solidFill>
                  <a:srgbClr val="FFFF00"/>
                </a:solidFill>
                <a:latin typeface="Times New Roman" pitchFamily="18" charset="0"/>
                <a:ea typeface="仿宋_GB2312" pitchFamily="49" charset="-122"/>
              </a:rPr>
              <a:t>2</a:t>
            </a:r>
            <a:r>
              <a:rPr lang="en-US" altLang="zh-CN" sz="2800" b="1" dirty="0" smtClean="0">
                <a:latin typeface="Times New Roman" pitchFamily="18" charset="0"/>
                <a:ea typeface="仿宋_GB2312" pitchFamily="49" charset="-122"/>
              </a:rPr>
              <a:t>, ……, </a:t>
            </a:r>
            <a:r>
              <a:rPr lang="en-US" altLang="zh-CN" sz="2800" b="1" i="1" dirty="0" err="1" smtClean="0">
                <a:solidFill>
                  <a:srgbClr val="66FFFF"/>
                </a:solidFill>
                <a:latin typeface="Times New Roman" pitchFamily="18" charset="0"/>
                <a:ea typeface="仿宋_GB2312" pitchFamily="49" charset="-122"/>
              </a:rPr>
              <a:t>K</a:t>
            </a:r>
            <a:r>
              <a:rPr lang="en-US" altLang="zh-CN" sz="2800" b="1" i="1" baseline="-25000" dirty="0" err="1" smtClean="0">
                <a:solidFill>
                  <a:srgbClr val="66FFFF"/>
                </a:solidFill>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 </a:t>
            </a:r>
            <a:r>
              <a:rPr lang="en-US" altLang="zh-CN" sz="2800" b="1" i="1" dirty="0" err="1" smtClean="0">
                <a:solidFill>
                  <a:srgbClr val="FFFF00"/>
                </a:solidFill>
                <a:latin typeface="Times New Roman" pitchFamily="18" charset="0"/>
                <a:ea typeface="仿宋_GB2312" pitchFamily="49" charset="-122"/>
              </a:rPr>
              <a:t>P</a:t>
            </a:r>
            <a:r>
              <a:rPr lang="en-US" altLang="zh-CN" sz="2800" b="1" i="1" baseline="-25000" dirty="0" err="1" smtClean="0">
                <a:solidFill>
                  <a:srgbClr val="FFFF00"/>
                </a:solidFill>
                <a:latin typeface="Times New Roman" pitchFamily="18" charset="0"/>
                <a:ea typeface="仿宋_GB2312" pitchFamily="49" charset="-122"/>
              </a:rPr>
              <a:t>n</a:t>
            </a:r>
            <a:r>
              <a:rPr lang="en-US" altLang="zh-CN" sz="2800" b="1" baseline="-25000" dirty="0" smtClean="0">
                <a:latin typeface="Times New Roman" pitchFamily="18" charset="0"/>
                <a:ea typeface="仿宋_GB2312" pitchFamily="49" charset="-122"/>
              </a:rPr>
              <a:t> </a:t>
            </a:r>
            <a:r>
              <a:rPr lang="en-US" altLang="zh-CN" sz="2800" b="1" dirty="0" smtClean="0">
                <a:latin typeface="Times New Roman" pitchFamily="18" charset="0"/>
                <a:ea typeface="仿宋_GB2312" pitchFamily="49" charset="-122"/>
              </a:rPr>
              <a:t>)</a:t>
            </a:r>
            <a:r>
              <a:rPr lang="zh-CN" altLang="en-US" sz="2800" b="1" dirty="0" smtClean="0">
                <a:latin typeface="Times New Roman" pitchFamily="18" charset="0"/>
                <a:ea typeface="仿宋_GB2312" pitchFamily="49" charset="-122"/>
              </a:rPr>
              <a:t>，</a:t>
            </a:r>
            <a:r>
              <a:rPr lang="en-US" altLang="zh-CN" sz="2800" b="1" dirty="0" smtClean="0">
                <a:latin typeface="Times New Roman" pitchFamily="18" charset="0"/>
                <a:ea typeface="仿宋_GB2312" pitchFamily="49" charset="-122"/>
              </a:rPr>
              <a:t/>
            </a:r>
            <a:br>
              <a:rPr lang="en-US" altLang="zh-CN" sz="2800" b="1" dirty="0" smtClean="0">
                <a:latin typeface="Times New Roman" pitchFamily="18" charset="0"/>
                <a:ea typeface="仿宋_GB2312" pitchFamily="49" charset="-122"/>
              </a:rPr>
            </a:br>
            <a:r>
              <a:rPr lang="zh-CN" altLang="en-US" sz="2800" b="1" dirty="0" smtClean="0">
                <a:latin typeface="Times New Roman" pitchFamily="18" charset="0"/>
                <a:ea typeface="仿宋_GB2312" pitchFamily="49" charset="-122"/>
              </a:rPr>
              <a:t>其中</a:t>
            </a:r>
            <a:r>
              <a:rPr lang="en-US" altLang="zh-CN" sz="2800" b="1" dirty="0" smtClean="0">
                <a:latin typeface="Times New Roman" pitchFamily="18" charset="0"/>
                <a:ea typeface="仿宋_GB2312" pitchFamily="49" charset="-122"/>
              </a:rPr>
              <a:t>, </a:t>
            </a:r>
            <a:r>
              <a:rPr lang="en-US" altLang="zh-CN" sz="2800" b="1" i="1" dirty="0" smtClean="0">
                <a:latin typeface="Times New Roman" pitchFamily="18" charset="0"/>
                <a:ea typeface="仿宋_GB2312" pitchFamily="49" charset="-122"/>
              </a:rPr>
              <a:t>P</a:t>
            </a:r>
            <a:r>
              <a:rPr lang="en-US" altLang="zh-CN" sz="2800" b="1" i="1" baseline="-25000" dirty="0" smtClean="0">
                <a:latin typeface="Times New Roman" pitchFamily="18" charset="0"/>
                <a:ea typeface="仿宋_GB2312" pitchFamily="49" charset="-122"/>
              </a:rPr>
              <a:t>i </a:t>
            </a:r>
            <a:r>
              <a:rPr lang="zh-CN" altLang="en-US" sz="2800" b="1" dirty="0" smtClean="0">
                <a:latin typeface="Times New Roman" pitchFamily="18" charset="0"/>
                <a:ea typeface="仿宋_GB2312" pitchFamily="49" charset="-122"/>
              </a:rPr>
              <a:t>是指向子树的指针，</a:t>
            </a:r>
            <a:r>
              <a:rPr lang="en-US" altLang="zh-CN" sz="2800" b="1" dirty="0" smtClean="0">
                <a:latin typeface="Times New Roman" pitchFamily="18" charset="0"/>
                <a:ea typeface="仿宋_GB2312" pitchFamily="49" charset="-122"/>
              </a:rPr>
              <a:t>0</a:t>
            </a:r>
            <a:r>
              <a:rPr lang="en-US" altLang="zh-CN" sz="2800" b="1" dirty="0" smtClean="0">
                <a:latin typeface="Times New Roman" pitchFamily="18" charset="0"/>
                <a:ea typeface="仿宋_GB2312" pitchFamily="49" charset="-122"/>
                <a:cs typeface="Times New Roman" pitchFamily="18" charset="0"/>
              </a:rPr>
              <a:t>≤</a:t>
            </a:r>
            <a:r>
              <a:rPr lang="en-US" altLang="zh-CN" sz="2800" b="1" i="1" dirty="0" smtClean="0">
                <a:latin typeface="Times New Roman" pitchFamily="18" charset="0"/>
                <a:ea typeface="仿宋_GB2312" pitchFamily="49" charset="-122"/>
              </a:rPr>
              <a:t>i</a:t>
            </a:r>
            <a:r>
              <a:rPr lang="en-US" altLang="zh-CN" sz="2800" b="1" dirty="0" smtClean="0">
                <a:latin typeface="Times New Roman" pitchFamily="18" charset="0"/>
                <a:ea typeface="仿宋_GB2312" pitchFamily="49" charset="-122"/>
              </a:rPr>
              <a:t>≤</a:t>
            </a:r>
            <a:r>
              <a:rPr lang="en-US" altLang="zh-CN" sz="2800" b="1" i="1" dirty="0" smtClean="0">
                <a:solidFill>
                  <a:srgbClr val="FFFF00"/>
                </a:solidFill>
                <a:latin typeface="Times New Roman" pitchFamily="18" charset="0"/>
                <a:ea typeface="仿宋_GB2312" pitchFamily="49" charset="-122"/>
              </a:rPr>
              <a:t>n</a:t>
            </a:r>
            <a:r>
              <a:rPr lang="en-US" altLang="zh-CN" sz="2800" b="1" dirty="0" smtClean="0">
                <a:solidFill>
                  <a:srgbClr val="FFFF00"/>
                </a:solidFill>
                <a:latin typeface="Times New Roman" pitchFamily="18" charset="0"/>
                <a:ea typeface="仿宋_GB2312" pitchFamily="49" charset="-122"/>
              </a:rPr>
              <a:t>&lt;</a:t>
            </a:r>
            <a:r>
              <a:rPr lang="en-US" altLang="zh-CN" sz="2800" b="1" i="1" dirty="0" smtClean="0">
                <a:solidFill>
                  <a:srgbClr val="FFFF00"/>
                </a:solidFill>
                <a:latin typeface="Times New Roman" pitchFamily="18" charset="0"/>
                <a:ea typeface="仿宋_GB2312" pitchFamily="49" charset="-122"/>
              </a:rPr>
              <a:t>m</a:t>
            </a:r>
            <a:r>
              <a:rPr lang="zh-CN" altLang="en-US" sz="2800" b="1" dirty="0" smtClean="0">
                <a:latin typeface="Times New Roman" pitchFamily="18" charset="0"/>
                <a:ea typeface="仿宋_GB2312" pitchFamily="49" charset="-122"/>
              </a:rPr>
              <a:t>。</a:t>
            </a:r>
            <a:r>
              <a:rPr lang="en-US" altLang="zh-CN" sz="2800" b="1" dirty="0" smtClean="0">
                <a:latin typeface="Times New Roman" pitchFamily="18" charset="0"/>
                <a:ea typeface="仿宋_GB2312" pitchFamily="49" charset="-122"/>
              </a:rPr>
              <a:t>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 </a:t>
            </a:r>
            <a:r>
              <a:rPr lang="zh-CN" altLang="en-US" sz="2800" b="1" dirty="0" smtClean="0">
                <a:latin typeface="Times New Roman" pitchFamily="18" charset="0"/>
                <a:ea typeface="仿宋_GB2312" pitchFamily="49" charset="-122"/>
              </a:rPr>
              <a:t>是关键字，</a:t>
            </a:r>
            <a:r>
              <a:rPr lang="en-US" altLang="zh-CN" sz="2800" b="1" dirty="0" smtClean="0">
                <a:latin typeface="Times New Roman" pitchFamily="18" charset="0"/>
                <a:ea typeface="仿宋_GB2312" pitchFamily="49" charset="-122"/>
              </a:rPr>
              <a:t>1≤</a:t>
            </a:r>
            <a:r>
              <a:rPr lang="en-US" altLang="zh-CN" sz="2800" b="1" i="1" dirty="0" smtClean="0">
                <a:latin typeface="Times New Roman" pitchFamily="18" charset="0"/>
                <a:ea typeface="仿宋_GB2312" pitchFamily="49" charset="-122"/>
              </a:rPr>
              <a:t>i</a:t>
            </a:r>
            <a:r>
              <a:rPr lang="en-US" altLang="zh-CN" sz="2800" b="1" dirty="0" smtClean="0">
                <a:latin typeface="Times New Roman" pitchFamily="18" charset="0"/>
                <a:ea typeface="仿宋_GB2312" pitchFamily="49" charset="-122"/>
              </a:rPr>
              <a:t>≤</a:t>
            </a:r>
            <a:r>
              <a:rPr lang="en-US" altLang="zh-CN" sz="2800" b="1" i="1" dirty="0" smtClean="0">
                <a:latin typeface="Times New Roman" pitchFamily="18" charset="0"/>
                <a:ea typeface="仿宋_GB2312" pitchFamily="49" charset="-122"/>
              </a:rPr>
              <a:t>n</a:t>
            </a:r>
            <a:r>
              <a:rPr lang="en-US" altLang="zh-CN" sz="2800" b="1" dirty="0" smtClean="0">
                <a:latin typeface="Times New Roman" pitchFamily="18" charset="0"/>
                <a:ea typeface="仿宋_GB2312" pitchFamily="49" charset="-122"/>
              </a:rPr>
              <a:t>&lt;</a:t>
            </a:r>
            <a:r>
              <a:rPr lang="en-US" altLang="zh-CN" sz="2800" b="1" i="1" dirty="0" smtClean="0">
                <a:latin typeface="Times New Roman" pitchFamily="18" charset="0"/>
                <a:ea typeface="仿宋_GB2312" pitchFamily="49" charset="-122"/>
              </a:rPr>
              <a:t>m</a:t>
            </a:r>
            <a:r>
              <a:rPr lang="zh-CN" altLang="en-US" sz="2800" b="1" dirty="0" smtClean="0">
                <a:latin typeface="Times New Roman" pitchFamily="18" charset="0"/>
                <a:ea typeface="仿宋_GB2312" pitchFamily="49" charset="-122"/>
              </a:rPr>
              <a:t>。</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 </a:t>
            </a:r>
            <a:r>
              <a:rPr lang="en-US" altLang="zh-CN" sz="2800" b="1" dirty="0" smtClean="0">
                <a:latin typeface="Times New Roman" pitchFamily="18" charset="0"/>
                <a:ea typeface="仿宋_GB2312" pitchFamily="49" charset="-122"/>
              </a:rPr>
              <a:t>&lt;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1≤</a:t>
            </a:r>
            <a:r>
              <a:rPr lang="en-US" altLang="zh-CN" sz="2800" b="1" i="1" dirty="0" smtClean="0">
                <a:latin typeface="Times New Roman" pitchFamily="18" charset="0"/>
                <a:ea typeface="仿宋_GB2312" pitchFamily="49" charset="-122"/>
              </a:rPr>
              <a:t>i</a:t>
            </a:r>
            <a:r>
              <a:rPr lang="en-US" altLang="zh-CN" sz="2800" b="1" dirty="0" smtClean="0">
                <a:latin typeface="Times New Roman" pitchFamily="18" charset="0"/>
                <a:ea typeface="仿宋_GB2312" pitchFamily="49" charset="-122"/>
              </a:rPr>
              <a:t> &lt; </a:t>
            </a:r>
            <a:r>
              <a:rPr lang="en-US" altLang="zh-CN" sz="2800" b="1" i="1" dirty="0" smtClean="0">
                <a:latin typeface="Times New Roman" pitchFamily="18" charset="0"/>
                <a:ea typeface="仿宋_GB2312" pitchFamily="49" charset="-122"/>
              </a:rPr>
              <a:t>n</a:t>
            </a:r>
            <a:r>
              <a:rPr lang="zh-CN" altLang="en-US" sz="2800" b="1" dirty="0" smtClean="0">
                <a:latin typeface="Times New Roman" pitchFamily="18" charset="0"/>
                <a:ea typeface="仿宋_GB2312" pitchFamily="49" charset="-122"/>
              </a:rPr>
              <a:t>。在子树 </a:t>
            </a:r>
            <a:r>
              <a:rPr lang="en-US" altLang="zh-CN" sz="2800" b="1" i="1" dirty="0" smtClean="0">
                <a:latin typeface="Times New Roman" pitchFamily="18" charset="0"/>
                <a:ea typeface="仿宋_GB2312" pitchFamily="49" charset="-122"/>
              </a:rPr>
              <a:t>P</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中所有的关键字都小于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en-US" altLang="zh-CN" sz="2800" b="1" baseline="-25000" dirty="0" smtClean="0">
                <a:latin typeface="Times New Roman" pitchFamily="18" charset="0"/>
                <a:ea typeface="仿宋_GB2312" pitchFamily="49" charset="-122"/>
              </a:rPr>
              <a:t>+1</a:t>
            </a:r>
            <a:r>
              <a:rPr lang="en-US" altLang="zh-CN" sz="2800" b="1" dirty="0" smtClean="0">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且大于 </a:t>
            </a:r>
            <a:r>
              <a:rPr lang="en-US" altLang="zh-CN" sz="2800" b="1" i="1" dirty="0" smtClean="0">
                <a:latin typeface="Times New Roman" pitchFamily="18" charset="0"/>
                <a:ea typeface="仿宋_GB2312" pitchFamily="49" charset="-122"/>
              </a:rPr>
              <a:t>K</a:t>
            </a:r>
            <a:r>
              <a:rPr lang="en-US" altLang="zh-CN" sz="2800" b="1" i="1" baseline="-25000" dirty="0" smtClean="0">
                <a:latin typeface="Times New Roman" pitchFamily="18" charset="0"/>
                <a:ea typeface="仿宋_GB2312" pitchFamily="49" charset="-122"/>
              </a:rPr>
              <a:t>i</a:t>
            </a:r>
            <a:r>
              <a:rPr lang="zh-CN" altLang="en-US" sz="2800" b="1" dirty="0" smtClean="0">
                <a:latin typeface="Times New Roman" pitchFamily="18" charset="0"/>
                <a:ea typeface="仿宋_GB2312" pitchFamily="49" charset="-122"/>
              </a:rPr>
              <a:t>。</a:t>
            </a:r>
            <a:r>
              <a:rPr lang="zh-CN" altLang="en-US" sz="2800" b="1" dirty="0">
                <a:latin typeface="Times New Roman" pitchFamily="18" charset="0"/>
                <a:ea typeface="仿宋_GB2312" pitchFamily="49" charset="-122"/>
              </a:rPr>
              <a:t>且</a:t>
            </a:r>
            <a:r>
              <a:rPr lang="zh-CN" altLang="en-US" sz="2800" b="1" dirty="0">
                <a:latin typeface="Times New Roman" pitchFamily="18" charset="0"/>
                <a:ea typeface="仿宋_GB2312" pitchFamily="49" charset="-122"/>
                <a:sym typeface="Symbol" panose="05050102010706020507" pitchFamily="18" charset="2"/>
              </a:rPr>
              <a:t></a:t>
            </a:r>
            <a:r>
              <a:rPr lang="en-US" altLang="zh-CN" sz="2800" b="1" dirty="0">
                <a:latin typeface="Times New Roman" pitchFamily="18" charset="0"/>
                <a:ea typeface="仿宋_GB2312" pitchFamily="49" charset="-122"/>
              </a:rPr>
              <a:t>m/2</a:t>
            </a:r>
            <a:r>
              <a:rPr lang="en-US" altLang="zh-CN" sz="2800" b="1" dirty="0">
                <a:latin typeface="Times New Roman" pitchFamily="18" charset="0"/>
                <a:ea typeface="仿宋_GB2312" pitchFamily="49" charset="-122"/>
                <a:sym typeface="Symbol" panose="05050102010706020507" pitchFamily="18" charset="2"/>
              </a:rPr>
              <a:t></a:t>
            </a:r>
            <a:r>
              <a:rPr lang="en-US" altLang="zh-CN" sz="2800" b="1" dirty="0">
                <a:latin typeface="Times New Roman" pitchFamily="18" charset="0"/>
                <a:ea typeface="仿宋_GB2312" pitchFamily="49" charset="-122"/>
              </a:rPr>
              <a:t>-1≤</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a:t>
            </a:r>
            <a:r>
              <a:rPr lang="en-US" altLang="zh-CN" sz="2800" b="1" i="1" dirty="0">
                <a:latin typeface="Times New Roman" pitchFamily="18" charset="0"/>
                <a:ea typeface="仿宋_GB2312" pitchFamily="49" charset="-122"/>
              </a:rPr>
              <a:t>m</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a:t>
            </a:r>
            <a:r>
              <a:rPr lang="en-US" altLang="zh-CN" sz="2800" b="1" i="1" dirty="0">
                <a:latin typeface="Times New Roman" pitchFamily="18" charset="0"/>
                <a:ea typeface="仿宋_GB2312" pitchFamily="49" charset="-122"/>
              </a:rPr>
              <a:t>n</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为子树的棵</a:t>
            </a:r>
            <a:r>
              <a:rPr lang="zh-CN" altLang="en-US" sz="2800" b="1" dirty="0">
                <a:latin typeface="Times New Roman" pitchFamily="18" charset="0"/>
                <a:ea typeface="仿宋_GB2312" pitchFamily="49" charset="-122"/>
              </a:rPr>
              <a:t>数。</a:t>
            </a:r>
            <a:r>
              <a:rPr lang="en-US" altLang="zh-CN" sz="3200" b="1" dirty="0" smtClean="0">
                <a:latin typeface="Times New Roman" pitchFamily="18" charset="0"/>
                <a:ea typeface="仿宋_GB2312" pitchFamily="49" charset="-122"/>
              </a:rPr>
              <a:t/>
            </a:r>
            <a:br>
              <a:rPr lang="en-US" altLang="zh-CN" sz="3200" b="1" dirty="0" smtClean="0">
                <a:latin typeface="Times New Roman" pitchFamily="18" charset="0"/>
                <a:ea typeface="仿宋_GB2312" pitchFamily="49" charset="-122"/>
              </a:rPr>
            </a:br>
            <a:endParaRPr lang="zh-CN" altLang="en-US" sz="2900" dirty="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8EECF5F-F14E-4EF4-9743-CB97C44DA94A}" type="slidenum">
              <a:rPr lang="en-US" altLang="zh-CN"/>
              <a:pPr/>
              <a:t>49</a:t>
            </a:fld>
            <a:endParaRPr lang="en-US" altLang="zh-CN"/>
          </a:p>
        </p:txBody>
      </p:sp>
      <p:sp>
        <p:nvSpPr>
          <p:cNvPr id="546819" name="Rectangle 3"/>
          <p:cNvSpPr>
            <a:spLocks noGrp="1" noChangeArrowheads="1"/>
          </p:cNvSpPr>
          <p:nvPr>
            <p:ph type="body" idx="1"/>
          </p:nvPr>
        </p:nvSpPr>
        <p:spPr>
          <a:xfrm>
            <a:off x="179512" y="296652"/>
            <a:ext cx="8856984" cy="6408948"/>
          </a:xfrm>
        </p:spPr>
        <p:txBody>
          <a:bodyPr>
            <a:normAutofit/>
          </a:bodyPr>
          <a:lstStyle/>
          <a:p>
            <a:pPr lvl="1">
              <a:lnSpc>
                <a:spcPct val="105000"/>
              </a:lnSpc>
              <a:buClr>
                <a:schemeClr val="tx1"/>
              </a:buClr>
              <a:buSzTx/>
              <a:buFont typeface="Wingdings" pitchFamily="2" charset="2"/>
              <a:buChar char="ü"/>
            </a:pPr>
            <a:r>
              <a:rPr lang="zh-CN" altLang="en-US" sz="2800" b="1" dirty="0" smtClean="0">
                <a:latin typeface="Times New Roman" pitchFamily="18" charset="0"/>
                <a:ea typeface="仿宋_GB2312" pitchFamily="49" charset="-122"/>
              </a:rPr>
              <a:t>所有叶子结点都出现在同一层次上，并且不带信息（可以看作是外部结点或查找失败的结点，实际上这些结点并不存在，指向这些结点的指针为空）。</a:t>
            </a:r>
            <a:r>
              <a:rPr lang="en-US" altLang="zh-CN" sz="3200" b="1" dirty="0" smtClean="0">
                <a:latin typeface="Times New Roman" pitchFamily="18" charset="0"/>
                <a:ea typeface="仿宋_GB2312" pitchFamily="49" charset="-122"/>
              </a:rPr>
              <a:t/>
            </a:r>
            <a:br>
              <a:rPr lang="en-US" altLang="zh-CN" sz="3200" b="1" dirty="0" smtClean="0">
                <a:latin typeface="Times New Roman" pitchFamily="18" charset="0"/>
                <a:ea typeface="仿宋_GB2312" pitchFamily="49" charset="-122"/>
              </a:rPr>
            </a:br>
            <a:endParaRPr lang="zh-CN" altLang="en-US" sz="2900" dirty="0">
              <a:latin typeface="Times New Roman" pitchFamily="18" charset="0"/>
            </a:endParaRPr>
          </a:p>
        </p:txBody>
      </p:sp>
      <p:pic>
        <p:nvPicPr>
          <p:cNvPr id="424962" name="Picture 2" descr="http://210.28.39.107/ds/qhua/images/pic/chapter11/11_07.gif"/>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196059" y="2318027"/>
            <a:ext cx="6947941" cy="3694271"/>
          </a:xfrm>
          <a:prstGeom prst="rect">
            <a:avLst/>
          </a:prstGeom>
          <a:noFill/>
        </p:spPr>
      </p:pic>
      <p:sp>
        <p:nvSpPr>
          <p:cNvPr id="7" name="TextBox 6"/>
          <p:cNvSpPr txBox="1"/>
          <p:nvPr/>
        </p:nvSpPr>
        <p:spPr>
          <a:xfrm>
            <a:off x="3851920" y="6052732"/>
            <a:ext cx="3996444" cy="369332"/>
          </a:xfrm>
          <a:prstGeom prst="rect">
            <a:avLst/>
          </a:prstGeom>
          <a:noFill/>
        </p:spPr>
        <p:txBody>
          <a:bodyPr wrap="square" rtlCol="0">
            <a:spAutoFit/>
          </a:bodyPr>
          <a:lstStyle/>
          <a:p>
            <a:r>
              <a:rPr lang="zh-CN" altLang="en-US" b="1" dirty="0" smtClean="0"/>
              <a:t>一</a:t>
            </a:r>
            <a:r>
              <a:rPr lang="zh-CN" altLang="en-US" b="1" dirty="0" smtClean="0"/>
              <a:t>棵</a:t>
            </a:r>
            <a:r>
              <a:rPr lang="en-US" altLang="zh-CN" b="1" dirty="0" smtClean="0"/>
              <a:t>4</a:t>
            </a:r>
            <a:r>
              <a:rPr lang="zh-CN" altLang="en-US" b="1" dirty="0" smtClean="0"/>
              <a:t>阶的</a:t>
            </a:r>
            <a:r>
              <a:rPr lang="en-US" altLang="zh-CN" b="1" dirty="0" smtClean="0"/>
              <a:t>B</a:t>
            </a:r>
            <a:r>
              <a:rPr lang="zh-CN" altLang="en-US" b="1" dirty="0" smtClean="0"/>
              <a:t>树</a:t>
            </a:r>
            <a:endParaRPr lang="zh-CN" altLang="en-US" b="1" dirty="0"/>
          </a:p>
        </p:txBody>
      </p:sp>
      <p:sp>
        <p:nvSpPr>
          <p:cNvPr id="8" name="矩形 7"/>
          <p:cNvSpPr/>
          <p:nvPr/>
        </p:nvSpPr>
        <p:spPr>
          <a:xfrm>
            <a:off x="5544108" y="1772816"/>
            <a:ext cx="3492388" cy="1107996"/>
          </a:xfrm>
          <a:prstGeom prst="rect">
            <a:avLst/>
          </a:prstGeom>
        </p:spPr>
        <p:txBody>
          <a:bodyPr wrap="square">
            <a:spAutoFit/>
          </a:bodyPr>
          <a:lstStyle/>
          <a:p>
            <a:pPr algn="l">
              <a:lnSpc>
                <a:spcPct val="110000"/>
              </a:lnSpc>
              <a:buClr>
                <a:srgbClr val="800080"/>
              </a:buClr>
              <a:buSzPct val="50000"/>
            </a:pPr>
            <a:r>
              <a:rPr lang="zh-CN" altLang="en-US" sz="2000" b="1" dirty="0" smtClean="0">
                <a:solidFill>
                  <a:srgbClr val="FFFF00"/>
                </a:solidFill>
                <a:latin typeface="Times New Roman" pitchFamily="18" charset="0"/>
                <a:ea typeface="仿宋_GB2312" pitchFamily="49" charset="-122"/>
              </a:rPr>
              <a:t>事实上，在</a:t>
            </a:r>
            <a:r>
              <a:rPr lang="en-US" altLang="zh-CN" sz="2000" b="1" dirty="0" smtClean="0">
                <a:solidFill>
                  <a:srgbClr val="FFFF00"/>
                </a:solidFill>
                <a:latin typeface="Times New Roman" pitchFamily="18" charset="0"/>
                <a:ea typeface="仿宋_GB2312" pitchFamily="49" charset="-122"/>
              </a:rPr>
              <a:t>B </a:t>
            </a:r>
            <a:r>
              <a:rPr lang="zh-CN" altLang="en-US" sz="2000" b="1" dirty="0" smtClean="0">
                <a:solidFill>
                  <a:srgbClr val="FFFF00"/>
                </a:solidFill>
                <a:latin typeface="Times New Roman" pitchFamily="18" charset="0"/>
                <a:ea typeface="仿宋_GB2312" pitchFamily="49" charset="-122"/>
              </a:rPr>
              <a:t>树的每个结点中还包含一组指针</a:t>
            </a:r>
            <a:r>
              <a:rPr lang="en-US" altLang="zh-CN" sz="2000" b="1" dirty="0" err="1" smtClean="0">
                <a:solidFill>
                  <a:srgbClr val="FFFF00"/>
                </a:solidFill>
                <a:latin typeface="Times New Roman" pitchFamily="18" charset="0"/>
                <a:ea typeface="仿宋_GB2312" pitchFamily="49" charset="-122"/>
              </a:rPr>
              <a:t>recptr</a:t>
            </a:r>
            <a:r>
              <a:rPr lang="en-US" altLang="zh-CN" sz="2000" b="1" dirty="0" smtClean="0">
                <a:solidFill>
                  <a:srgbClr val="FFFF00"/>
                </a:solidFill>
                <a:latin typeface="Times New Roman" pitchFamily="18" charset="0"/>
                <a:ea typeface="仿宋_GB2312" pitchFamily="49" charset="-122"/>
              </a:rPr>
              <a:t>[</a:t>
            </a:r>
            <a:r>
              <a:rPr lang="en-US" altLang="zh-CN" sz="2000" b="1" i="1" dirty="0" smtClean="0">
                <a:solidFill>
                  <a:srgbClr val="FFFF00"/>
                </a:solidFill>
                <a:latin typeface="Times New Roman" pitchFamily="18" charset="0"/>
                <a:ea typeface="仿宋_GB2312" pitchFamily="49" charset="-122"/>
              </a:rPr>
              <a:t>m</a:t>
            </a:r>
            <a:r>
              <a:rPr lang="en-US" altLang="zh-CN" sz="2000" b="1" dirty="0" smtClean="0">
                <a:solidFill>
                  <a:srgbClr val="FFFF00"/>
                </a:solidFill>
                <a:latin typeface="Times New Roman" pitchFamily="18" charset="0"/>
                <a:ea typeface="仿宋_GB2312" pitchFamily="49" charset="-122"/>
              </a:rPr>
              <a:t>+1]</a:t>
            </a:r>
            <a:r>
              <a:rPr lang="zh-CN" altLang="en-US" sz="2000" b="1" dirty="0" smtClean="0">
                <a:solidFill>
                  <a:srgbClr val="FFFF00"/>
                </a:solidFill>
                <a:latin typeface="Times New Roman" pitchFamily="18" charset="0"/>
                <a:ea typeface="仿宋_GB2312" pitchFamily="49" charset="-122"/>
              </a:rPr>
              <a:t>，指向实际记录的存放地址。</a:t>
            </a:r>
            <a:endParaRPr lang="zh-CN" altLang="en-US" sz="2000" b="1" dirty="0">
              <a:solidFill>
                <a:srgbClr val="FFFF00"/>
              </a:solidFill>
              <a:latin typeface="Times New Roman" pitchFamily="18" charset="0"/>
              <a:ea typeface="仿宋_GB2312" pitchFamily="49" charset="-122"/>
            </a:endParaRPr>
          </a:p>
        </p:txBody>
      </p:sp>
      <p:sp>
        <p:nvSpPr>
          <p:cNvPr id="9" name="TextBox 8"/>
          <p:cNvSpPr txBox="1"/>
          <p:nvPr/>
        </p:nvSpPr>
        <p:spPr>
          <a:xfrm>
            <a:off x="72008" y="1844824"/>
            <a:ext cx="3563888" cy="2031325"/>
          </a:xfrm>
          <a:prstGeom prst="rect">
            <a:avLst/>
          </a:prstGeom>
          <a:noFill/>
        </p:spPr>
        <p:txBody>
          <a:bodyPr wrap="square" rtlCol="0">
            <a:spAutoFit/>
          </a:bodyPr>
          <a:lstStyle/>
          <a:p>
            <a:pPr algn="l"/>
            <a:r>
              <a:rPr lang="en-US" altLang="zh-CN" dirty="0" err="1" smtClean="0"/>
              <a:t>typedef</a:t>
            </a:r>
            <a:r>
              <a:rPr lang="en-US" altLang="zh-CN" dirty="0" smtClean="0"/>
              <a:t> </a:t>
            </a:r>
            <a:r>
              <a:rPr lang="en-US" altLang="zh-CN" dirty="0" err="1" smtClean="0"/>
              <a:t>struct</a:t>
            </a:r>
            <a:r>
              <a:rPr lang="en-US" altLang="zh-CN" dirty="0" smtClean="0"/>
              <a:t> </a:t>
            </a:r>
            <a:r>
              <a:rPr lang="en-US" altLang="zh-CN" dirty="0" err="1" smtClean="0"/>
              <a:t>BTNode</a:t>
            </a:r>
            <a:r>
              <a:rPr lang="en-US" altLang="zh-CN" dirty="0" smtClean="0"/>
              <a:t> {</a:t>
            </a:r>
          </a:p>
          <a:p>
            <a:pPr lvl="1" algn="l"/>
            <a:r>
              <a:rPr lang="en-US" altLang="zh-CN" dirty="0" err="1" smtClean="0"/>
              <a:t>int</a:t>
            </a:r>
            <a:r>
              <a:rPr lang="en-US" altLang="zh-CN" dirty="0" smtClean="0"/>
              <a:t> </a:t>
            </a:r>
            <a:r>
              <a:rPr lang="en-US" altLang="zh-CN" dirty="0" err="1" smtClean="0"/>
              <a:t>keynum</a:t>
            </a:r>
            <a:r>
              <a:rPr lang="en-US" altLang="zh-CN" dirty="0" smtClean="0"/>
              <a:t>;</a:t>
            </a:r>
          </a:p>
          <a:p>
            <a:pPr lvl="1" algn="l"/>
            <a:r>
              <a:rPr lang="en-US" altLang="zh-CN" dirty="0" err="1" smtClean="0"/>
              <a:t>struct</a:t>
            </a:r>
            <a:r>
              <a:rPr lang="en-US" altLang="zh-CN" dirty="0" smtClean="0"/>
              <a:t> </a:t>
            </a:r>
            <a:r>
              <a:rPr lang="en-US" altLang="zh-CN" dirty="0" err="1" smtClean="0"/>
              <a:t>BTNode</a:t>
            </a:r>
            <a:r>
              <a:rPr lang="en-US" altLang="zh-CN" dirty="0" smtClean="0"/>
              <a:t> *parent;</a:t>
            </a:r>
          </a:p>
          <a:p>
            <a:pPr lvl="1" algn="l"/>
            <a:r>
              <a:rPr lang="en-US" altLang="zh-CN" dirty="0" err="1" smtClean="0"/>
              <a:t>KeyType</a:t>
            </a:r>
            <a:r>
              <a:rPr lang="en-US" altLang="zh-CN" dirty="0" smtClean="0"/>
              <a:t> key[m+1];</a:t>
            </a:r>
          </a:p>
          <a:p>
            <a:pPr lvl="1" algn="l"/>
            <a:r>
              <a:rPr lang="en-US" altLang="zh-CN" dirty="0" err="1" smtClean="0"/>
              <a:t>struct</a:t>
            </a:r>
            <a:r>
              <a:rPr lang="en-US" altLang="zh-CN" dirty="0" smtClean="0"/>
              <a:t> </a:t>
            </a:r>
            <a:r>
              <a:rPr lang="en-US" altLang="zh-CN" dirty="0" err="1" smtClean="0"/>
              <a:t>BTNode</a:t>
            </a:r>
            <a:r>
              <a:rPr lang="en-US" altLang="zh-CN" dirty="0" smtClean="0"/>
              <a:t> *</a:t>
            </a:r>
            <a:r>
              <a:rPr lang="en-US" altLang="zh-CN" dirty="0" err="1" smtClean="0"/>
              <a:t>ptr</a:t>
            </a:r>
            <a:r>
              <a:rPr lang="en-US" altLang="zh-CN" dirty="0" smtClean="0"/>
              <a:t>[m+1];</a:t>
            </a:r>
          </a:p>
          <a:p>
            <a:pPr lvl="1" algn="l"/>
            <a:r>
              <a:rPr lang="en-US" altLang="zh-CN" dirty="0" smtClean="0"/>
              <a:t>Record *</a:t>
            </a:r>
            <a:r>
              <a:rPr lang="en-US" altLang="zh-CN" dirty="0" err="1" smtClean="0"/>
              <a:t>recptr</a:t>
            </a:r>
            <a:r>
              <a:rPr lang="en-US" altLang="zh-CN" dirty="0" smtClean="0"/>
              <a:t>[m+1];</a:t>
            </a:r>
          </a:p>
          <a:p>
            <a:pPr algn="l"/>
            <a:r>
              <a:rPr lang="en-US" altLang="zh-CN" dirty="0" smtClean="0"/>
              <a:t>}</a:t>
            </a:r>
            <a:r>
              <a:rPr lang="en-US" altLang="zh-CN" dirty="0" err="1" smtClean="0"/>
              <a:t>BTNode</a:t>
            </a:r>
            <a:r>
              <a:rPr lang="en-US" altLang="zh-CN" dirty="0" smtClean="0"/>
              <a:t>, *</a:t>
            </a:r>
            <a:r>
              <a:rPr lang="en-US" altLang="zh-CN" dirty="0" err="1" smtClean="0"/>
              <a:t>Btree</a:t>
            </a:r>
            <a:r>
              <a:rPr lang="en-US" altLang="zh-CN" dirty="0" smtClean="0"/>
              <a:t>;</a:t>
            </a:r>
            <a:endParaRPr lang="zh-CN" altLang="en-US" dirty="0"/>
          </a:p>
        </p:txBody>
      </p:sp>
      <p:sp>
        <p:nvSpPr>
          <p:cNvPr id="3" name="文本框 2"/>
          <p:cNvSpPr txBox="1"/>
          <p:nvPr/>
        </p:nvSpPr>
        <p:spPr>
          <a:xfrm>
            <a:off x="4932040" y="2861170"/>
            <a:ext cx="468052" cy="369332"/>
          </a:xfrm>
          <a:prstGeom prst="rect">
            <a:avLst/>
          </a:prstGeom>
          <a:noFill/>
        </p:spPr>
        <p:txBody>
          <a:bodyPr wrap="square" rtlCol="0">
            <a:spAutoFit/>
          </a:bodyPr>
          <a:lstStyle/>
          <a:p>
            <a:r>
              <a:rPr lang="en-US" altLang="zh-CN" dirty="0" smtClean="0"/>
              <a:t>35</a:t>
            </a:r>
            <a:endParaRPr lang="zh-CN" altLang="en-US" dirty="0"/>
          </a:p>
        </p:txBody>
      </p:sp>
      <p:sp>
        <p:nvSpPr>
          <p:cNvPr id="10" name="文本框 9"/>
          <p:cNvSpPr txBox="1"/>
          <p:nvPr/>
        </p:nvSpPr>
        <p:spPr>
          <a:xfrm>
            <a:off x="4392303" y="2852936"/>
            <a:ext cx="468052" cy="369332"/>
          </a:xfrm>
          <a:prstGeom prst="rect">
            <a:avLst/>
          </a:prstGeom>
          <a:noFill/>
        </p:spPr>
        <p:txBody>
          <a:bodyPr wrap="square" rtlCol="0">
            <a:spAutoFit/>
          </a:bodyPr>
          <a:lstStyle/>
          <a:p>
            <a:r>
              <a:rPr lang="en-US" altLang="zh-CN" dirty="0" smtClean="0"/>
              <a:t>1</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title"/>
          </p:nvPr>
        </p:nvSpPr>
        <p:spPr>
          <a:xfrm>
            <a:off x="611188" y="288882"/>
            <a:ext cx="8229600" cy="1079500"/>
          </a:xfrm>
        </p:spPr>
        <p:txBody>
          <a:bodyPr>
            <a:normAutofit fontScale="90000"/>
          </a:bodyPr>
          <a:lstStyle/>
          <a:p>
            <a:pPr algn="ctr"/>
            <a:r>
              <a:rPr lang="en-US" altLang="zh-CN" sz="4000" b="1" dirty="0" smtClean="0">
                <a:latin typeface="华文新魏" pitchFamily="2" charset="-122"/>
                <a:ea typeface="华文新魏" pitchFamily="2" charset="-122"/>
              </a:rPr>
              <a:t>9.1 </a:t>
            </a:r>
            <a:r>
              <a:rPr lang="zh-CN" altLang="en-US" sz="4000" b="1" dirty="0" smtClean="0">
                <a:latin typeface="华文新魏" pitchFamily="2" charset="-122"/>
                <a:ea typeface="华文新魏" pitchFamily="2" charset="-122"/>
              </a:rPr>
              <a:t>静态查找表</a:t>
            </a:r>
            <a:r>
              <a:rPr lang="en-US" altLang="zh-CN" sz="4000" b="1" dirty="0" smtClean="0">
                <a:latin typeface="华文新魏" pitchFamily="2" charset="-122"/>
                <a:ea typeface="华文新魏" pitchFamily="2" charset="-122"/>
              </a:rPr>
              <a:t/>
            </a:r>
            <a:br>
              <a:rPr lang="en-US" altLang="zh-CN" sz="4000" b="1" dirty="0" smtClean="0">
                <a:latin typeface="华文新魏" pitchFamily="2" charset="-122"/>
                <a:ea typeface="华文新魏" pitchFamily="2" charset="-122"/>
              </a:rPr>
            </a:br>
            <a:r>
              <a:rPr lang="zh-CN" altLang="en-US" sz="4000" b="1" dirty="0" smtClean="0">
                <a:latin typeface="华文新魏" pitchFamily="2" charset="-122"/>
                <a:ea typeface="华文新魏" pitchFamily="2" charset="-122"/>
              </a:rPr>
              <a:t>顺序表查找</a:t>
            </a:r>
            <a:endParaRPr lang="zh-CN" altLang="en-US" dirty="0"/>
          </a:p>
        </p:txBody>
      </p:sp>
      <p:sp>
        <p:nvSpPr>
          <p:cNvPr id="321538" name="Rectangle 2"/>
          <p:cNvSpPr>
            <a:spLocks noGrp="1" noChangeArrowheads="1"/>
          </p:cNvSpPr>
          <p:nvPr>
            <p:ph idx="1"/>
          </p:nvPr>
        </p:nvSpPr>
        <p:spPr>
          <a:xfrm>
            <a:off x="590550" y="1484313"/>
            <a:ext cx="8013700" cy="5722937"/>
          </a:xfrm>
        </p:spPr>
        <p:txBody>
          <a:bodyPr/>
          <a:lstStyle/>
          <a:p>
            <a:pPr>
              <a:lnSpc>
                <a:spcPct val="105000"/>
              </a:lnSpc>
              <a:spcBef>
                <a:spcPct val="10000"/>
              </a:spcBef>
              <a:buClr>
                <a:schemeClr val="tx1"/>
              </a:buClr>
              <a:buSzPct val="50000"/>
            </a:pPr>
            <a:r>
              <a:rPr lang="zh-CN" altLang="en-US" sz="3000" b="1" dirty="0" smtClean="0">
                <a:latin typeface="Times New Roman" pitchFamily="18" charset="0"/>
                <a:ea typeface="仿宋_GB2312" pitchFamily="49" charset="-122"/>
              </a:rPr>
              <a:t>顺序查找主要</a:t>
            </a:r>
            <a:r>
              <a:rPr lang="zh-CN" altLang="en-US" sz="3000" b="1" dirty="0">
                <a:latin typeface="Times New Roman" pitchFamily="18" charset="0"/>
                <a:ea typeface="仿宋_GB2312" pitchFamily="49" charset="-122"/>
              </a:rPr>
              <a:t>用于在线性表中搜索。</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设若表中有 </a:t>
            </a:r>
            <a:r>
              <a:rPr lang="en-US" altLang="zh-CN" sz="3000" b="1" dirty="0" err="1">
                <a:latin typeface="Times New Roman" pitchFamily="18" charset="0"/>
                <a:ea typeface="仿宋_GB2312" pitchFamily="49" charset="-122"/>
              </a:rPr>
              <a:t>CurrentSize</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个元素，则顺序搜索从表的先端开始，顺序用各元素</a:t>
            </a:r>
            <a:r>
              <a:rPr lang="zh-CN" altLang="en-US" sz="3000" b="1" dirty="0" smtClean="0">
                <a:latin typeface="Times New Roman" pitchFamily="18" charset="0"/>
                <a:ea typeface="仿宋_GB2312" pitchFamily="49" charset="-122"/>
              </a:rPr>
              <a:t>的关键字与</a:t>
            </a:r>
            <a:r>
              <a:rPr lang="zh-CN" altLang="en-US" sz="3000" b="1" dirty="0">
                <a:latin typeface="Times New Roman" pitchFamily="18" charset="0"/>
                <a:ea typeface="仿宋_GB2312" pitchFamily="49" charset="-122"/>
              </a:rPr>
              <a:t>给定值 </a:t>
            </a:r>
            <a:r>
              <a:rPr lang="en-US" altLang="zh-CN" sz="3000" b="1" dirty="0">
                <a:latin typeface="Times New Roman" pitchFamily="18" charset="0"/>
                <a:ea typeface="仿宋_GB2312" pitchFamily="49" charset="-122"/>
              </a:rPr>
              <a:t>x </a:t>
            </a:r>
            <a:r>
              <a:rPr lang="zh-CN" altLang="en-US" sz="3000" b="1" dirty="0">
                <a:latin typeface="Times New Roman" pitchFamily="18" charset="0"/>
                <a:ea typeface="仿宋_GB2312" pitchFamily="49" charset="-122"/>
              </a:rPr>
              <a:t>进行比较</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若找到与其值相等的元素，则搜索成功，给出该元素在表中的位置。</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若整个表都已检测完仍未</a:t>
            </a:r>
            <a:r>
              <a:rPr lang="zh-CN" altLang="en-US" sz="3000" b="1" dirty="0" smtClean="0">
                <a:latin typeface="Times New Roman" pitchFamily="18" charset="0"/>
                <a:ea typeface="仿宋_GB2312" pitchFamily="49" charset="-122"/>
              </a:rPr>
              <a:t>找到关键字与 </a:t>
            </a:r>
            <a:r>
              <a:rPr lang="en-US" altLang="zh-CN" sz="3000" b="1" dirty="0">
                <a:latin typeface="Times New Roman" pitchFamily="18" charset="0"/>
                <a:ea typeface="仿宋_GB2312" pitchFamily="49" charset="-122"/>
              </a:rPr>
              <a:t>x </a:t>
            </a:r>
            <a:r>
              <a:rPr lang="zh-CN" altLang="en-US" sz="3000" b="1" dirty="0">
                <a:latin typeface="Times New Roman" pitchFamily="18" charset="0"/>
                <a:ea typeface="仿宋_GB2312" pitchFamily="49" charset="-122"/>
              </a:rPr>
              <a:t>相等的元素，则搜索失败。给出失败信息。</a:t>
            </a:r>
          </a:p>
        </p:txBody>
      </p:sp>
      <p:sp>
        <p:nvSpPr>
          <p:cNvPr id="5" name="灯片编号占位符 4"/>
          <p:cNvSpPr>
            <a:spLocks noGrp="1"/>
          </p:cNvSpPr>
          <p:nvPr>
            <p:ph type="sldNum" sz="quarter" idx="12"/>
          </p:nvPr>
        </p:nvSpPr>
        <p:spPr/>
        <p:txBody>
          <a:bodyPr/>
          <a:lstStyle/>
          <a:p>
            <a:fld id="{43CF8D4E-823C-4E12-A71F-FB606EE54857}" type="slidenum">
              <a:rPr lang="en-US" altLang="zh-CN"/>
              <a:pPr/>
              <a:t>5</a:t>
            </a:fld>
            <a:endParaRPr lang="en-US" altLang="zh-CN"/>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8EECF5F-F14E-4EF4-9743-CB97C44DA94A}" type="slidenum">
              <a:rPr lang="en-US" altLang="zh-CN"/>
              <a:pPr/>
              <a:t>50</a:t>
            </a:fld>
            <a:endParaRPr lang="en-US" altLang="zh-CN"/>
          </a:p>
        </p:txBody>
      </p:sp>
      <p:sp>
        <p:nvSpPr>
          <p:cNvPr id="546819" name="Rectangle 3"/>
          <p:cNvSpPr>
            <a:spLocks noGrp="1" noChangeArrowheads="1"/>
          </p:cNvSpPr>
          <p:nvPr>
            <p:ph type="body" idx="1"/>
          </p:nvPr>
        </p:nvSpPr>
        <p:spPr>
          <a:xfrm>
            <a:off x="107504" y="800708"/>
            <a:ext cx="8928992" cy="5904892"/>
          </a:xfrm>
        </p:spPr>
        <p:txBody>
          <a:bodyPr>
            <a:normAutofit lnSpcReduction="10000"/>
          </a:bodyPr>
          <a:lstStyle/>
          <a:p>
            <a:pPr>
              <a:lnSpc>
                <a:spcPct val="105000"/>
              </a:lnSpc>
              <a:buClr>
                <a:schemeClr val="tx1"/>
              </a:buClr>
              <a:buSzPct val="50000"/>
            </a:pP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树上进行查找的基本操作：</a:t>
            </a:r>
            <a:endParaRPr lang="en-US" altLang="zh-CN" sz="2800" b="1" dirty="0" smtClean="0">
              <a:latin typeface="Times New Roman" pitchFamily="18" charset="0"/>
              <a:ea typeface="仿宋_GB2312"/>
              <a:cs typeface="Times New Roman" pitchFamily="18" charset="0"/>
            </a:endParaRPr>
          </a:p>
          <a:p>
            <a:pPr lvl="1">
              <a:lnSpc>
                <a:spcPct val="105000"/>
              </a:lnSpc>
              <a:buClr>
                <a:schemeClr val="tx1"/>
              </a:buClr>
              <a:buSzPct val="50000"/>
            </a:pPr>
            <a:r>
              <a:rPr lang="zh-CN" altLang="en-US" sz="2800" b="1" dirty="0" smtClean="0">
                <a:latin typeface="Times New Roman" pitchFamily="18" charset="0"/>
                <a:ea typeface="仿宋_GB2312"/>
                <a:cs typeface="Times New Roman" pitchFamily="18" charset="0"/>
              </a:rPr>
              <a:t>在</a:t>
            </a: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树中找结点（在磁盘上进行，耗时）</a:t>
            </a:r>
            <a:endParaRPr lang="en-US" altLang="zh-CN" sz="2800" b="1" dirty="0" smtClean="0">
              <a:latin typeface="Times New Roman" pitchFamily="18" charset="0"/>
              <a:ea typeface="仿宋_GB2312"/>
              <a:cs typeface="Times New Roman" pitchFamily="18" charset="0"/>
            </a:endParaRPr>
          </a:p>
          <a:p>
            <a:pPr lvl="1">
              <a:lnSpc>
                <a:spcPct val="105000"/>
              </a:lnSpc>
              <a:buClr>
                <a:schemeClr val="tx1"/>
              </a:buClr>
              <a:buSzPct val="50000"/>
            </a:pPr>
            <a:r>
              <a:rPr lang="zh-CN" altLang="en-US" sz="2800" b="1" dirty="0" smtClean="0">
                <a:latin typeface="Times New Roman" pitchFamily="18" charset="0"/>
                <a:ea typeface="仿宋_GB2312"/>
                <a:cs typeface="Times New Roman" pitchFamily="18" charset="0"/>
              </a:rPr>
              <a:t>在结点中找关键字（在内存中进行）</a:t>
            </a:r>
            <a:endParaRPr lang="en-US" altLang="zh-CN" sz="2800" b="1" dirty="0" smtClean="0">
              <a:latin typeface="Times New Roman" pitchFamily="18" charset="0"/>
              <a:ea typeface="仿宋_GB2312"/>
              <a:cs typeface="Times New Roman" pitchFamily="18" charset="0"/>
            </a:endParaRPr>
          </a:p>
          <a:p>
            <a:pPr>
              <a:lnSpc>
                <a:spcPct val="105000"/>
              </a:lnSpc>
              <a:buClr>
                <a:schemeClr val="tx1"/>
              </a:buClr>
              <a:buSzPct val="50000"/>
            </a:pP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树上进行查找效率由待查关键字所在结点的层次数</a:t>
            </a:r>
            <a:r>
              <a:rPr lang="en-US" altLang="zh-CN" sz="2800" b="1" i="1" dirty="0" smtClean="0">
                <a:latin typeface="Times New Roman" pitchFamily="18" charset="0"/>
                <a:ea typeface="仿宋_GB2312"/>
                <a:cs typeface="Times New Roman" pitchFamily="18" charset="0"/>
              </a:rPr>
              <a:t>l</a:t>
            </a:r>
            <a:r>
              <a:rPr lang="zh-CN" altLang="en-US" sz="2800" b="1" dirty="0" smtClean="0">
                <a:latin typeface="Times New Roman" pitchFamily="18" charset="0"/>
                <a:ea typeface="仿宋_GB2312"/>
                <a:cs typeface="Times New Roman" pitchFamily="18" charset="0"/>
              </a:rPr>
              <a:t>决定；</a:t>
            </a:r>
            <a:endParaRPr lang="en-US" altLang="zh-CN" sz="2800" b="1" dirty="0" smtClean="0">
              <a:latin typeface="Times New Roman" pitchFamily="18" charset="0"/>
              <a:ea typeface="仿宋_GB2312"/>
              <a:cs typeface="Times New Roman" pitchFamily="18" charset="0"/>
            </a:endParaRPr>
          </a:p>
          <a:p>
            <a:pPr>
              <a:lnSpc>
                <a:spcPct val="105000"/>
              </a:lnSpc>
              <a:buClr>
                <a:schemeClr val="tx1"/>
              </a:buClr>
              <a:buSzPct val="50000"/>
            </a:pPr>
            <a:r>
              <a:rPr lang="zh-CN" altLang="en-US" sz="2800" b="1" dirty="0" smtClean="0">
                <a:latin typeface="Times New Roman" pitchFamily="18" charset="0"/>
                <a:ea typeface="仿宋_GB2312"/>
                <a:cs typeface="Times New Roman" pitchFamily="18" charset="0"/>
              </a:rPr>
              <a:t>根据</a:t>
            </a: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树定义，第一层至少有</a:t>
            </a:r>
            <a:r>
              <a:rPr lang="en-US" altLang="zh-CN" sz="2800" b="1"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个结点，第二层至少有</a:t>
            </a:r>
            <a:r>
              <a:rPr lang="en-US" altLang="zh-CN" sz="2800" b="1" dirty="0" smtClean="0">
                <a:latin typeface="Times New Roman" pitchFamily="18" charset="0"/>
                <a:ea typeface="仿宋_GB2312"/>
                <a:cs typeface="Times New Roman" pitchFamily="18" charset="0"/>
              </a:rPr>
              <a:t>2</a:t>
            </a:r>
            <a:r>
              <a:rPr lang="zh-CN" altLang="en-US" sz="2800" b="1" dirty="0" smtClean="0">
                <a:latin typeface="Times New Roman" pitchFamily="18" charset="0"/>
                <a:ea typeface="仿宋_GB2312"/>
                <a:cs typeface="Times New Roman" pitchFamily="18" charset="0"/>
              </a:rPr>
              <a:t>个结点；由于除根之外每个非终端结点至少有</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zh-CN" altLang="en-US" sz="2800" b="1" dirty="0" smtClean="0">
                <a:latin typeface="Times New Roman" pitchFamily="18" charset="0"/>
                <a:ea typeface="仿宋_GB2312"/>
                <a:cs typeface="Times New Roman" pitchFamily="18" charset="0"/>
              </a:rPr>
              <a:t>棵子树，则第三层至少有</a:t>
            </a:r>
            <a:r>
              <a:rPr lang="en-US" altLang="zh-CN" sz="2800" b="1" dirty="0" smtClean="0">
                <a:latin typeface="Times New Roman" pitchFamily="18" charset="0"/>
                <a:ea typeface="仿宋_GB2312"/>
                <a:cs typeface="Times New Roman" pitchFamily="18" charset="0"/>
              </a:rPr>
              <a:t>2(</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zh-CN" altLang="en-US" sz="2800" b="1" dirty="0" smtClean="0">
                <a:latin typeface="Times New Roman" pitchFamily="18" charset="0"/>
                <a:ea typeface="仿宋_GB2312"/>
                <a:cs typeface="Times New Roman" pitchFamily="18" charset="0"/>
              </a:rPr>
              <a:t>个结点，依次类推，第</a:t>
            </a:r>
            <a:r>
              <a:rPr lang="en-US" altLang="zh-CN" sz="2800" b="1" i="1" dirty="0" smtClean="0">
                <a:latin typeface="Times New Roman" pitchFamily="18" charset="0"/>
                <a:ea typeface="仿宋_GB2312"/>
                <a:cs typeface="Times New Roman" pitchFamily="18" charset="0"/>
              </a:rPr>
              <a:t>l</a:t>
            </a:r>
            <a:r>
              <a:rPr lang="en-US" altLang="zh-CN" sz="2800" b="1"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层至少有</a:t>
            </a:r>
            <a:r>
              <a:rPr lang="en-US" altLang="zh-CN" sz="2800" b="1" dirty="0" smtClean="0">
                <a:latin typeface="Times New Roman" pitchFamily="18" charset="0"/>
                <a:ea typeface="仿宋_GB2312"/>
                <a:cs typeface="Times New Roman" pitchFamily="18" charset="0"/>
              </a:rPr>
              <a:t>2(</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en-US" altLang="zh-CN" sz="2800" b="1" i="1" baseline="30000" dirty="0" smtClean="0">
                <a:latin typeface="Times New Roman" pitchFamily="18" charset="0"/>
                <a:ea typeface="仿宋_GB2312"/>
                <a:cs typeface="Times New Roman" pitchFamily="18" charset="0"/>
              </a:rPr>
              <a:t>l</a:t>
            </a:r>
            <a:r>
              <a:rPr lang="en-US" altLang="zh-CN" sz="2800" b="1" baseline="30000"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个结点。若</a:t>
            </a:r>
            <a:r>
              <a:rPr lang="en-US" altLang="zh-CN" sz="2800" b="1" i="1" dirty="0" smtClean="0">
                <a:latin typeface="Times New Roman" pitchFamily="18" charset="0"/>
                <a:ea typeface="仿宋_GB2312"/>
                <a:cs typeface="Times New Roman" pitchFamily="18" charset="0"/>
              </a:rPr>
              <a:t>m</a:t>
            </a:r>
            <a:r>
              <a:rPr lang="zh-CN" altLang="en-US" sz="2800" b="1" dirty="0" smtClean="0">
                <a:latin typeface="Times New Roman" pitchFamily="18" charset="0"/>
                <a:ea typeface="仿宋_GB2312"/>
                <a:cs typeface="Times New Roman" pitchFamily="18" charset="0"/>
              </a:rPr>
              <a:t>阶</a:t>
            </a:r>
            <a:r>
              <a:rPr lang="en-US" altLang="zh-CN" sz="2800" b="1" dirty="0" smtClean="0">
                <a:latin typeface="Times New Roman" pitchFamily="18" charset="0"/>
                <a:ea typeface="仿宋_GB2312"/>
                <a:cs typeface="Times New Roman" pitchFamily="18" charset="0"/>
              </a:rPr>
              <a:t>B</a:t>
            </a:r>
            <a:r>
              <a:rPr lang="zh-CN" altLang="en-US" sz="2800" b="1" dirty="0" smtClean="0">
                <a:latin typeface="Times New Roman" pitchFamily="18" charset="0"/>
                <a:ea typeface="仿宋_GB2312"/>
                <a:cs typeface="Times New Roman" pitchFamily="18" charset="0"/>
              </a:rPr>
              <a:t>树中具有</a:t>
            </a:r>
            <a:r>
              <a:rPr lang="en-US" altLang="zh-CN" sz="2800" b="1" i="1" dirty="0" smtClean="0">
                <a:latin typeface="Times New Roman" pitchFamily="18" charset="0"/>
                <a:ea typeface="仿宋_GB2312"/>
                <a:cs typeface="Times New Roman" pitchFamily="18" charset="0"/>
              </a:rPr>
              <a:t>N</a:t>
            </a:r>
            <a:r>
              <a:rPr lang="zh-CN" altLang="en-US" sz="2800" b="1" dirty="0" smtClean="0">
                <a:latin typeface="Times New Roman" pitchFamily="18" charset="0"/>
                <a:ea typeface="仿宋_GB2312"/>
                <a:cs typeface="Times New Roman" pitchFamily="18" charset="0"/>
              </a:rPr>
              <a:t>个关键字，则叶子结点即查找不成功的结点为</a:t>
            </a:r>
            <a:r>
              <a:rPr lang="en-US" altLang="zh-CN" sz="2800" b="1" i="1" dirty="0" smtClean="0">
                <a:latin typeface="Times New Roman" pitchFamily="18" charset="0"/>
                <a:ea typeface="仿宋_GB2312"/>
                <a:cs typeface="Times New Roman" pitchFamily="18" charset="0"/>
              </a:rPr>
              <a:t>N</a:t>
            </a:r>
            <a:r>
              <a:rPr lang="en-US" altLang="zh-CN" sz="2800" b="1" dirty="0" smtClean="0">
                <a:latin typeface="Times New Roman" pitchFamily="18" charset="0"/>
                <a:ea typeface="仿宋_GB2312"/>
                <a:cs typeface="Times New Roman" pitchFamily="18" charset="0"/>
              </a:rPr>
              <a:t>+1</a:t>
            </a:r>
            <a:r>
              <a:rPr lang="zh-CN" altLang="en-US" sz="2800" b="1" dirty="0" smtClean="0">
                <a:latin typeface="Times New Roman" pitchFamily="18" charset="0"/>
                <a:ea typeface="仿宋_GB2312"/>
                <a:cs typeface="Times New Roman" pitchFamily="18" charset="0"/>
              </a:rPr>
              <a:t>。由此有：</a:t>
            </a:r>
            <a:r>
              <a:rPr lang="en-US" altLang="zh-CN" sz="2800" b="1" i="1" dirty="0" smtClean="0">
                <a:latin typeface="Times New Roman" pitchFamily="18" charset="0"/>
                <a:ea typeface="仿宋_GB2312"/>
                <a:cs typeface="Times New Roman" pitchFamily="18" charset="0"/>
              </a:rPr>
              <a:t>N</a:t>
            </a:r>
            <a:r>
              <a:rPr lang="en-US" altLang="zh-CN" sz="2800" b="1" dirty="0" smtClean="0">
                <a:latin typeface="Times New Roman" pitchFamily="18" charset="0"/>
                <a:ea typeface="仿宋_GB2312"/>
                <a:cs typeface="Times New Roman" pitchFamily="18" charset="0"/>
              </a:rPr>
              <a:t>+1 ≥ 2</a:t>
            </a:r>
            <a:r>
              <a:rPr lang="zh-CN" altLang="en-US" sz="2800" b="1" dirty="0" smtClean="0">
                <a:latin typeface="Times New Roman" pitchFamily="18" charset="0"/>
                <a:ea typeface="仿宋_GB2312"/>
                <a:cs typeface="Times New Roman" pitchFamily="18" charset="0"/>
              </a:rPr>
              <a:t>*</a:t>
            </a:r>
            <a:r>
              <a:rPr lang="en-US" altLang="zh-CN" sz="2800" b="1" dirty="0" smtClean="0">
                <a:latin typeface="Times New Roman" pitchFamily="18" charset="0"/>
                <a:ea typeface="仿宋_GB2312"/>
                <a:cs typeface="Times New Roman" pitchFamily="18" charset="0"/>
              </a:rPr>
              <a:t> (</a:t>
            </a:r>
            <a:r>
              <a:rPr lang="zh-CN" altLang="en-US" sz="2800" b="1" dirty="0" smtClean="0">
                <a:latin typeface="Times New Roman" pitchFamily="18" charset="0"/>
                <a:ea typeface="仿宋_GB2312"/>
                <a:cs typeface="Times New Roman" pitchFamily="18" charset="0"/>
                <a:sym typeface="Symbol" pitchFamily="18" charset="2"/>
              </a:rPr>
              <a:t></a:t>
            </a:r>
            <a:r>
              <a:rPr lang="en-US" altLang="zh-CN" sz="2800" b="1" i="1" dirty="0" smtClean="0">
                <a:latin typeface="Times New Roman" pitchFamily="18" charset="0"/>
                <a:ea typeface="仿宋_GB2312"/>
                <a:cs typeface="Times New Roman" pitchFamily="18" charset="0"/>
              </a:rPr>
              <a:t>m</a:t>
            </a:r>
            <a:r>
              <a:rPr lang="en-US" altLang="zh-CN" sz="2800" b="1" dirty="0" smtClean="0">
                <a:latin typeface="Times New Roman" pitchFamily="18" charset="0"/>
                <a:ea typeface="仿宋_GB2312"/>
                <a:cs typeface="Times New Roman" pitchFamily="18" charset="0"/>
              </a:rPr>
              <a:t>/2</a:t>
            </a:r>
            <a:r>
              <a:rPr lang="en-US" altLang="zh-CN" sz="2800" b="1" dirty="0" smtClean="0">
                <a:latin typeface="Times New Roman" pitchFamily="18" charset="0"/>
                <a:ea typeface="仿宋_GB2312"/>
                <a:cs typeface="Times New Roman" pitchFamily="18" charset="0"/>
                <a:sym typeface="Symbol" pitchFamily="18" charset="2"/>
              </a:rPr>
              <a:t></a:t>
            </a:r>
            <a:r>
              <a:rPr lang="en-US" altLang="zh-CN" sz="2800" b="1" dirty="0" smtClean="0">
                <a:latin typeface="Times New Roman" pitchFamily="18" charset="0"/>
                <a:ea typeface="仿宋_GB2312"/>
                <a:cs typeface="Times New Roman" pitchFamily="18" charset="0"/>
              </a:rPr>
              <a:t> )</a:t>
            </a:r>
            <a:r>
              <a:rPr lang="en-US" altLang="zh-CN" sz="2800" b="1" baseline="30000" dirty="0" smtClean="0">
                <a:latin typeface="Times New Roman" pitchFamily="18" charset="0"/>
                <a:ea typeface="仿宋_GB2312"/>
                <a:cs typeface="Times New Roman" pitchFamily="18" charset="0"/>
              </a:rPr>
              <a:t>l-1 </a:t>
            </a:r>
            <a:r>
              <a:rPr lang="zh-CN" altLang="en-US" sz="2800" b="1" dirty="0" smtClean="0">
                <a:latin typeface="Times New Roman" pitchFamily="18" charset="0"/>
                <a:ea typeface="仿宋_GB2312"/>
                <a:cs typeface="Times New Roman" pitchFamily="18" charset="0"/>
              </a:rPr>
              <a:t>。</a:t>
            </a:r>
            <a:endParaRPr lang="en-US" altLang="zh-CN" sz="2800" b="1" dirty="0" smtClean="0">
              <a:latin typeface="Times New Roman" pitchFamily="18" charset="0"/>
              <a:ea typeface="仿宋_GB2312"/>
              <a:cs typeface="Times New Roman" pitchFamily="18" charset="0"/>
            </a:endParaRPr>
          </a:p>
          <a:p>
            <a:pPr>
              <a:lnSpc>
                <a:spcPct val="105000"/>
              </a:lnSpc>
              <a:buClr>
                <a:schemeClr val="tx1"/>
              </a:buClr>
              <a:buSzPct val="50000"/>
              <a:buNone/>
            </a:pPr>
            <a:r>
              <a:rPr lang="en-US" altLang="zh-CN" sz="3200" b="1" dirty="0" smtClean="0">
                <a:latin typeface="Times New Roman" pitchFamily="18" charset="0"/>
                <a:ea typeface="仿宋_GB2312"/>
                <a:cs typeface="Times New Roman" pitchFamily="18" charset="0"/>
              </a:rPr>
              <a:t>	</a:t>
            </a:r>
            <a:r>
              <a:rPr lang="en-US" altLang="zh-CN" sz="3200" b="1" dirty="0" smtClean="0">
                <a:latin typeface="Times New Roman" pitchFamily="18" charset="0"/>
                <a:ea typeface="仿宋_GB2312" pitchFamily="49" charset="-122"/>
              </a:rPr>
              <a:t/>
            </a:r>
            <a:br>
              <a:rPr lang="en-US" altLang="zh-CN" sz="3200" b="1" dirty="0" smtClean="0">
                <a:latin typeface="Times New Roman" pitchFamily="18" charset="0"/>
                <a:ea typeface="仿宋_GB2312" pitchFamily="49" charset="-122"/>
              </a:rPr>
            </a:br>
            <a:endParaRPr lang="zh-CN" altLang="en-US" sz="2900" dirty="0">
              <a:latin typeface="Times New Roman" pitchFamily="18" charset="0"/>
            </a:endParaRPr>
          </a:p>
        </p:txBody>
      </p:sp>
      <p:sp>
        <p:nvSpPr>
          <p:cNvPr id="8" name="Rectangle 2"/>
          <p:cNvSpPr txBox="1">
            <a:spLocks noChangeArrowheads="1"/>
          </p:cNvSpPr>
          <p:nvPr/>
        </p:nvSpPr>
        <p:spPr>
          <a:xfrm>
            <a:off x="2699792" y="8620"/>
            <a:ext cx="3708412" cy="828675"/>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j-cs"/>
              </a:rPr>
              <a:t>B </a:t>
            </a:r>
            <a:r>
              <a:rPr kumimoji="0" lang="zh-CN" altLang="en-US" sz="4000" b="0" i="0" u="none" strike="noStrike" kern="1200" cap="none" spc="0" normalizeH="0" baseline="0" noProof="0" dirty="0" smtClean="0">
                <a:ln>
                  <a:noFill/>
                </a:ln>
                <a:solidFill>
                  <a:schemeClr val="tx1"/>
                </a:solidFill>
                <a:effectLst/>
                <a:uLnTx/>
                <a:uFillTx/>
                <a:latin typeface="华文新魏" pitchFamily="2" charset="-122"/>
                <a:ea typeface="华文新魏" pitchFamily="2" charset="-122"/>
                <a:cs typeface="+mj-cs"/>
              </a:rPr>
              <a:t>树查找分析</a:t>
            </a:r>
            <a:endParaRPr kumimoji="0" lang="zh-CN" altLang="en-US" sz="4000" b="0" i="0" u="none" strike="noStrike" kern="1200" cap="none" spc="0" normalizeH="0" baseline="0" noProof="0" dirty="0">
              <a:ln>
                <a:noFill/>
              </a:ln>
              <a:solidFill>
                <a:schemeClr val="tx1"/>
              </a:solidFill>
              <a:effectLst/>
              <a:uLnTx/>
              <a:uFillTx/>
              <a:latin typeface="华文新魏" pitchFamily="2" charset="-122"/>
              <a:ea typeface="华文新魏" pitchFamily="2" charset="-122"/>
              <a:cs typeface="+mj-cs"/>
            </a:endParaRPr>
          </a:p>
        </p:txBody>
      </p:sp>
      <p:graphicFrame>
        <p:nvGraphicFramePr>
          <p:cNvPr id="9" name="对象 8"/>
          <p:cNvGraphicFramePr>
            <a:graphicFrameLocks noChangeAspect="1"/>
          </p:cNvGraphicFramePr>
          <p:nvPr/>
        </p:nvGraphicFramePr>
        <p:xfrm>
          <a:off x="3069026" y="5625244"/>
          <a:ext cx="2979138" cy="792088"/>
        </p:xfrm>
        <a:graphic>
          <a:graphicData uri="http://schemas.openxmlformats.org/presentationml/2006/ole">
            <mc:AlternateContent xmlns:mc="http://schemas.openxmlformats.org/markup-compatibility/2006">
              <mc:Choice xmlns:v="urn:schemas-microsoft-com:vml" Requires="v">
                <p:oleObj spid="_x0000_s405527" name="Equation" r:id="rId3" imgW="1371324" imgH="431570" progId="Equation.DSMT4">
                  <p:embed/>
                </p:oleObj>
              </mc:Choice>
              <mc:Fallback>
                <p:oleObj name="Equation" r:id="rId3" imgW="1371324" imgH="43157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026" y="5625244"/>
                        <a:ext cx="2979138" cy="7920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0D6F3A3-F004-4456-9194-FF58B98FB09D}" type="slidenum">
              <a:rPr lang="en-US" altLang="zh-CN"/>
              <a:pPr/>
              <a:t>51</a:t>
            </a:fld>
            <a:endParaRPr lang="en-US" altLang="zh-CN"/>
          </a:p>
        </p:txBody>
      </p:sp>
      <p:sp>
        <p:nvSpPr>
          <p:cNvPr id="556034" name="Rectangle 2"/>
          <p:cNvSpPr>
            <a:spLocks noGrp="1" noChangeArrowheads="1"/>
          </p:cNvSpPr>
          <p:nvPr>
            <p:ph type="title"/>
          </p:nvPr>
        </p:nvSpPr>
        <p:spPr>
          <a:xfrm>
            <a:off x="2879725" y="44624"/>
            <a:ext cx="3200400" cy="685800"/>
          </a:xfrm>
        </p:spPr>
        <p:txBody>
          <a:bodyPr>
            <a:normAutofit fontScale="90000"/>
          </a:bodyPr>
          <a:lstStyle/>
          <a:p>
            <a:pPr algn="ctr"/>
            <a:r>
              <a:rPr lang="en-US" altLang="zh-CN" sz="4000" dirty="0">
                <a:latin typeface="华文新魏" pitchFamily="2" charset="-122"/>
                <a:ea typeface="华文新魏" pitchFamily="2" charset="-122"/>
              </a:rPr>
              <a:t>B </a:t>
            </a:r>
            <a:r>
              <a:rPr lang="zh-CN" altLang="en-US" sz="4000" dirty="0">
                <a:latin typeface="华文新魏" pitchFamily="2" charset="-122"/>
                <a:ea typeface="华文新魏" pitchFamily="2" charset="-122"/>
              </a:rPr>
              <a:t>树的插入</a:t>
            </a:r>
          </a:p>
        </p:txBody>
      </p:sp>
      <p:sp>
        <p:nvSpPr>
          <p:cNvPr id="556035" name="Rectangle 3"/>
          <p:cNvSpPr>
            <a:spLocks noGrp="1" noChangeArrowheads="1"/>
          </p:cNvSpPr>
          <p:nvPr>
            <p:ph type="body" idx="1"/>
          </p:nvPr>
        </p:nvSpPr>
        <p:spPr>
          <a:xfrm>
            <a:off x="287524" y="800708"/>
            <a:ext cx="8640960" cy="5933467"/>
          </a:xfrm>
        </p:spPr>
        <p:txBody>
          <a:bodyPr/>
          <a:lstStyle/>
          <a:p>
            <a:pPr>
              <a:lnSpc>
                <a:spcPct val="105000"/>
              </a:lnSpc>
              <a:spcBef>
                <a:spcPct val="10000"/>
              </a:spcBef>
              <a:buClr>
                <a:schemeClr val="tx1"/>
              </a:buClr>
              <a:buSzPct val="50000"/>
            </a:pP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树是从空树</a:t>
            </a:r>
            <a:r>
              <a:rPr lang="zh-CN" altLang="en-US" sz="3000" b="1" dirty="0" smtClean="0">
                <a:latin typeface="Times New Roman" pitchFamily="18" charset="0"/>
                <a:ea typeface="仿宋_GB2312" pitchFamily="49" charset="-122"/>
              </a:rPr>
              <a:t>起</a:t>
            </a:r>
            <a:r>
              <a:rPr lang="zh-CN" altLang="en-US"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逐个插入关键字而</a:t>
            </a:r>
            <a:r>
              <a:rPr lang="zh-CN" altLang="en-US" sz="3000" b="1" dirty="0">
                <a:latin typeface="Times New Roman" pitchFamily="18" charset="0"/>
                <a:ea typeface="仿宋_GB2312" pitchFamily="49" charset="-122"/>
              </a:rPr>
              <a:t>生成的。</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树中每个非失败结点</a:t>
            </a:r>
            <a:r>
              <a:rPr lang="zh-CN" altLang="en-US" sz="3000" b="1" dirty="0" smtClean="0">
                <a:latin typeface="Times New Roman" pitchFamily="18" charset="0"/>
                <a:ea typeface="仿宋_GB2312" pitchFamily="49" charset="-122"/>
              </a:rPr>
              <a:t>的关键字个数</a:t>
            </a:r>
            <a:r>
              <a:rPr lang="zh-CN" altLang="en-US" sz="3000" b="1" dirty="0">
                <a:latin typeface="Times New Roman" pitchFamily="18" charset="0"/>
                <a:ea typeface="仿宋_GB2312" pitchFamily="49" charset="-122"/>
              </a:rPr>
              <a:t>都在</a:t>
            </a:r>
          </a:p>
          <a:p>
            <a:pPr>
              <a:lnSpc>
                <a:spcPct val="105000"/>
              </a:lnSpc>
              <a:spcBef>
                <a:spcPct val="10000"/>
              </a:spcBef>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sym typeface="Symbol" pitchFamily="18" charset="2"/>
              </a:rPr>
              <a:t></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/2</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en-US" altLang="zh-CN" sz="3000" b="1" i="1" dirty="0">
                <a:latin typeface="Times New Roman" pitchFamily="18" charset="0"/>
                <a:ea typeface="仿宋_GB2312" pitchFamily="49" charset="-122"/>
              </a:rPr>
              <a:t>m</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之间</a:t>
            </a:r>
            <a:r>
              <a:rPr lang="zh-CN" altLang="en-US" sz="3000" b="1" dirty="0">
                <a:latin typeface="Times New Roman" pitchFamily="18" charset="0"/>
                <a:ea typeface="仿宋_GB2312" pitchFamily="49" charset="-122"/>
              </a:rPr>
              <a:t>。</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插入在某个叶结点开始。如果</a:t>
            </a:r>
            <a:r>
              <a:rPr lang="zh-CN" altLang="en-US" sz="3000" b="1" dirty="0" smtClean="0">
                <a:latin typeface="Times New Roman" pitchFamily="18" charset="0"/>
                <a:ea typeface="仿宋_GB2312" pitchFamily="49" charset="-122"/>
              </a:rPr>
              <a:t>在关键字插入</a:t>
            </a:r>
            <a:r>
              <a:rPr lang="zh-CN" altLang="en-US" sz="3000" b="1" dirty="0">
                <a:latin typeface="Times New Roman" pitchFamily="18" charset="0"/>
                <a:ea typeface="仿宋_GB2312" pitchFamily="49" charset="-122"/>
              </a:rPr>
              <a:t>后结点中</a:t>
            </a:r>
            <a:r>
              <a:rPr lang="zh-CN" altLang="en-US" sz="3000" b="1" dirty="0" smtClean="0">
                <a:latin typeface="Times New Roman" pitchFamily="18" charset="0"/>
                <a:ea typeface="仿宋_GB2312" pitchFamily="49" charset="-122"/>
              </a:rPr>
              <a:t>的关键字个数</a:t>
            </a:r>
            <a:r>
              <a:rPr lang="zh-CN" altLang="en-US" sz="3000" b="1" dirty="0">
                <a:latin typeface="Times New Roman" pitchFamily="18" charset="0"/>
                <a:ea typeface="仿宋_GB2312" pitchFamily="49" charset="-122"/>
              </a:rPr>
              <a:t>超出了上界 </a:t>
            </a:r>
            <a:r>
              <a:rPr lang="en-US" altLang="zh-CN" sz="3000" b="1" i="1" dirty="0">
                <a:latin typeface="Times New Roman" pitchFamily="18" charset="0"/>
                <a:ea typeface="仿宋_GB2312" pitchFamily="49" charset="-122"/>
              </a:rPr>
              <a:t>m</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，则结点需要“分裂”，否则可以直接插入。</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实现结点“分裂”的原则是：</a:t>
            </a: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设结点 </a:t>
            </a:r>
            <a:r>
              <a:rPr lang="en-US" altLang="zh-CN" sz="3000" b="1" i="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中已经有 </a:t>
            </a:r>
            <a:r>
              <a:rPr lang="en-US" altLang="zh-CN" sz="3000" b="1" i="1" dirty="0">
                <a:latin typeface="Times New Roman" pitchFamily="18" charset="0"/>
                <a:ea typeface="仿宋_GB2312" pitchFamily="49" charset="-122"/>
              </a:rPr>
              <a:t>m</a:t>
            </a:r>
            <a:r>
              <a:rPr lang="en-US" altLang="zh-CN" sz="3000" b="1"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个关键字，</a:t>
            </a:r>
            <a:r>
              <a:rPr lang="zh-CN" altLang="en-US" sz="3000" b="1" dirty="0">
                <a:latin typeface="Times New Roman" pitchFamily="18" charset="0"/>
                <a:ea typeface="仿宋_GB2312" pitchFamily="49" charset="-122"/>
              </a:rPr>
              <a:t>当再插入一</a:t>
            </a:r>
            <a:r>
              <a:rPr lang="zh-CN" altLang="en-US" sz="3000" b="1" dirty="0" smtClean="0">
                <a:latin typeface="Times New Roman" pitchFamily="18" charset="0"/>
                <a:ea typeface="仿宋_GB2312" pitchFamily="49" charset="-122"/>
              </a:rPr>
              <a:t>个关键字后</a:t>
            </a:r>
            <a:r>
              <a:rPr lang="zh-CN" altLang="en-US" sz="3000" b="1" dirty="0">
                <a:latin typeface="Times New Roman" pitchFamily="18" charset="0"/>
                <a:ea typeface="仿宋_GB2312" pitchFamily="49" charset="-122"/>
              </a:rPr>
              <a:t>结点中的状态</a:t>
            </a:r>
            <a:r>
              <a:rPr lang="zh-CN" altLang="en-US" sz="3000" b="1" dirty="0" smtClean="0">
                <a:latin typeface="Times New Roman" pitchFamily="18" charset="0"/>
                <a:ea typeface="仿宋_GB2312" pitchFamily="49" charset="-122"/>
              </a:rPr>
              <a:t>为。</a:t>
            </a:r>
            <a:endParaRPr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97320A6E-2594-47F9-AD5D-538E9E17BF7D}" type="slidenum">
              <a:rPr lang="en-US" altLang="zh-CN"/>
              <a:pPr/>
              <a:t>52</a:t>
            </a:fld>
            <a:endParaRPr lang="en-US" altLang="zh-CN"/>
          </a:p>
        </p:txBody>
      </p:sp>
      <p:sp>
        <p:nvSpPr>
          <p:cNvPr id="557058" name="Rectangle 2"/>
          <p:cNvSpPr>
            <a:spLocks noGrp="1" noChangeArrowheads="1"/>
          </p:cNvSpPr>
          <p:nvPr>
            <p:ph type="body" idx="1"/>
          </p:nvPr>
        </p:nvSpPr>
        <p:spPr>
          <a:xfrm>
            <a:off x="323850" y="260648"/>
            <a:ext cx="8421688" cy="6516390"/>
          </a:xfrm>
        </p:spPr>
        <p:txBody>
          <a:bodyPr/>
          <a:lstStyle/>
          <a:p>
            <a:pPr lvl="1">
              <a:lnSpc>
                <a:spcPct val="105000"/>
              </a:lnSpc>
              <a:spcBef>
                <a:spcPct val="10000"/>
              </a:spcBef>
              <a:buClr>
                <a:schemeClr val="tx1"/>
              </a:buClr>
              <a:buFont typeface="Wingdings" pitchFamily="2" charset="2"/>
              <a:buNone/>
            </a:pPr>
            <a:r>
              <a:rPr lang="en-US" altLang="zh-CN" sz="3000" b="1" dirty="0">
                <a:effectLst>
                  <a:outerShdw blurRad="38100" dist="38100" dir="2700000" algn="tl">
                    <a:srgbClr val="C0C0C0"/>
                  </a:outerShdw>
                </a:effectLst>
                <a:ea typeface="仿宋_GB2312" pitchFamily="49" charset="-122"/>
              </a:rPr>
              <a:t>     </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baseline="-25000" dirty="0">
                <a:latin typeface="Times New Roman" pitchFamily="18" charset="0"/>
                <a:ea typeface="仿宋_GB2312" pitchFamily="49" charset="-122"/>
              </a:rPr>
              <a:t>2</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a:t>
            </a:r>
          </a:p>
          <a:p>
            <a:pPr lvl="1">
              <a:lnSpc>
                <a:spcPct val="105000"/>
              </a:lnSpc>
              <a:spcBef>
                <a:spcPct val="10000"/>
              </a:spcBef>
              <a:buClr>
                <a:schemeClr val="tx1"/>
              </a:buClr>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其中 </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&lt; </a:t>
            </a:r>
            <a:r>
              <a:rPr lang="en-US" altLang="zh-CN" sz="3000" b="1" i="1" dirty="0">
                <a:latin typeface="Times New Roman" pitchFamily="18" charset="0"/>
                <a:ea typeface="仿宋_GB2312" pitchFamily="49" charset="-122"/>
              </a:rPr>
              <a:t>K</a:t>
            </a:r>
            <a:r>
              <a:rPr lang="en-US" altLang="zh-CN" sz="3000" b="1" i="1" baseline="-25000" dirty="0">
                <a:latin typeface="Times New Roman" pitchFamily="18" charset="0"/>
                <a:ea typeface="仿宋_GB2312" pitchFamily="49" charset="-122"/>
              </a:rPr>
              <a:t>i</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1 </a:t>
            </a:r>
            <a:r>
              <a:rPr lang="en-US" altLang="zh-CN"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&lt; </a:t>
            </a:r>
            <a:r>
              <a:rPr lang="en-US" altLang="zh-CN" sz="3000" b="1" i="1" dirty="0">
                <a:latin typeface="Times New Roman" pitchFamily="18" charset="0"/>
                <a:ea typeface="仿宋_GB2312" pitchFamily="49" charset="-122"/>
              </a:rPr>
              <a:t>m</a:t>
            </a:r>
            <a:endParaRPr lang="en-US" altLang="zh-CN" sz="3000" b="1" dirty="0">
              <a:latin typeface="Times New Roman" pitchFamily="18" charset="0"/>
              <a:ea typeface="仿宋_GB2312" pitchFamily="49" charset="-122"/>
            </a:endParaRP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这时必须把结点 </a:t>
            </a:r>
            <a:r>
              <a:rPr lang="en-US" altLang="zh-CN" sz="3000" b="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分裂成两个结点 </a:t>
            </a:r>
            <a:r>
              <a:rPr lang="en-US" altLang="zh-CN" sz="3000" b="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和 </a:t>
            </a:r>
            <a:r>
              <a:rPr lang="en-US" altLang="zh-CN" sz="3000" b="1" dirty="0">
                <a:latin typeface="Times New Roman" pitchFamily="18" charset="0"/>
                <a:ea typeface="仿宋_GB2312" pitchFamily="49" charset="-122"/>
              </a:rPr>
              <a:t>q</a:t>
            </a:r>
            <a:r>
              <a:rPr lang="zh-CN" altLang="en-US" sz="3000" b="1" dirty="0">
                <a:latin typeface="Times New Roman" pitchFamily="18" charset="0"/>
                <a:ea typeface="仿宋_GB2312" pitchFamily="49" charset="-122"/>
              </a:rPr>
              <a:t>，它们包含的信息分别为：</a:t>
            </a:r>
          </a:p>
          <a:p>
            <a:pPr lvl="2">
              <a:lnSpc>
                <a:spcPct val="105000"/>
              </a:lnSpc>
              <a:spcBef>
                <a:spcPct val="10000"/>
              </a:spcBef>
              <a:buClr>
                <a:schemeClr val="tx1"/>
              </a:buClr>
              <a:buSzTx/>
              <a:buFont typeface="Wingdings" pitchFamily="2" charset="2"/>
              <a:buChar char="Ø"/>
            </a:pPr>
            <a:r>
              <a:rPr lang="zh-CN" altLang="en-US" sz="3000" b="1" dirty="0">
                <a:latin typeface="Times New Roman" pitchFamily="18" charset="0"/>
                <a:ea typeface="仿宋_GB2312" pitchFamily="49" charset="-122"/>
              </a:rPr>
              <a:t> 结点 </a:t>
            </a:r>
            <a:r>
              <a:rPr lang="en-US" altLang="zh-CN" sz="3000" b="1" dirty="0">
                <a:latin typeface="Times New Roman" pitchFamily="18" charset="0"/>
                <a:ea typeface="仿宋_GB2312" pitchFamily="49" charset="-122"/>
              </a:rPr>
              <a:t>p</a:t>
            </a:r>
            <a:r>
              <a:rPr lang="zh-CN" altLang="en-US" sz="3000" b="1" dirty="0">
                <a:latin typeface="Times New Roman" pitchFamily="18" charset="0"/>
                <a:ea typeface="仿宋_GB2312" pitchFamily="49" charset="-122"/>
              </a:rPr>
              <a:t>：</a:t>
            </a:r>
          </a:p>
          <a:p>
            <a:pPr lvl="1">
              <a:lnSpc>
                <a:spcPct val="105000"/>
              </a:lnSpc>
              <a:spcBef>
                <a:spcPct val="10000"/>
              </a:spcBef>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sym typeface="Symbol" pitchFamily="18" charset="2"/>
              </a:rPr>
              <a:t></a:t>
            </a:r>
            <a:r>
              <a:rPr lang="en-US" altLang="zh-CN" sz="2900" b="1" i="1"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/2</a:t>
            </a:r>
            <a:r>
              <a:rPr lang="en-US" altLang="zh-CN"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en-US" altLang="zh-CN" sz="2900" b="1" dirty="0">
                <a:latin typeface="Courier New" pitchFamily="49" charset="0"/>
                <a:ea typeface="仿宋_GB2312" pitchFamily="49" charset="-122"/>
              </a:rPr>
              <a:t>-</a:t>
            </a:r>
            <a:r>
              <a:rPr lang="en-US" altLang="zh-CN" sz="2900" b="1" dirty="0">
                <a:latin typeface="Times New Roman" pitchFamily="18" charset="0"/>
                <a:ea typeface="仿宋_GB2312" pitchFamily="49" charset="-122"/>
              </a:rPr>
              <a:t>1, </a:t>
            </a:r>
            <a:r>
              <a:rPr lang="en-US" altLang="zh-CN" sz="2900" b="1" i="1" dirty="0">
                <a:latin typeface="Times New Roman" pitchFamily="18" charset="0"/>
                <a:ea typeface="仿宋_GB2312" pitchFamily="49" charset="-122"/>
              </a:rPr>
              <a:t>P</a:t>
            </a:r>
            <a:r>
              <a:rPr lang="en-US" altLang="zh-CN" sz="2900" b="1" baseline="-25000" dirty="0">
                <a:latin typeface="Times New Roman" pitchFamily="18" charset="0"/>
                <a:ea typeface="仿宋_GB2312" pitchFamily="49" charset="-122"/>
              </a:rPr>
              <a:t>0</a:t>
            </a:r>
            <a:r>
              <a:rPr lang="en-US" altLang="zh-CN" sz="2900" b="1" dirty="0">
                <a:latin typeface="Times New Roman" pitchFamily="18" charset="0"/>
                <a:ea typeface="仿宋_GB2312" pitchFamily="49" charset="-122"/>
              </a:rPr>
              <a:t>, </a:t>
            </a:r>
            <a:r>
              <a:rPr lang="en-US" altLang="zh-CN" sz="2900" b="1" i="1" dirty="0">
                <a:latin typeface="Times New Roman" pitchFamily="18" charset="0"/>
                <a:ea typeface="仿宋_GB2312" pitchFamily="49" charset="-122"/>
              </a:rPr>
              <a:t>K</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a:t>
            </a:r>
            <a:r>
              <a:rPr lang="en-US" altLang="zh-CN" sz="2900" b="1" i="1" dirty="0">
                <a:latin typeface="Times New Roman" pitchFamily="18" charset="0"/>
                <a:ea typeface="仿宋_GB2312" pitchFamily="49" charset="-122"/>
              </a:rPr>
              <a:t>P</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 </a:t>
            </a:r>
            <a:r>
              <a:rPr lang="en-US" altLang="zh-CN" sz="2900" b="1" i="1" dirty="0" err="1">
                <a:latin typeface="Times New Roman" pitchFamily="18" charset="0"/>
                <a:ea typeface="仿宋_GB2312" pitchFamily="49" charset="-122"/>
              </a:rPr>
              <a:t>K</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 </a:t>
            </a:r>
            <a:r>
              <a:rPr lang="en-US" altLang="zh-CN" sz="2900" b="1" baseline="-25000" dirty="0">
                <a:latin typeface="Courier New" pitchFamily="49" charset="0"/>
                <a:ea typeface="仿宋_GB2312" pitchFamily="49" charset="-12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P</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 </a:t>
            </a:r>
            <a:r>
              <a:rPr lang="en-US" altLang="zh-CN" sz="2900" b="1" baseline="-25000" dirty="0">
                <a:latin typeface="Courier New" pitchFamily="49" charset="0"/>
                <a:ea typeface="仿宋_GB2312" pitchFamily="49" charset="-12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a:t>
            </a:r>
          </a:p>
          <a:p>
            <a:pPr lvl="2">
              <a:lnSpc>
                <a:spcPct val="105000"/>
              </a:lnSpc>
              <a:spcBef>
                <a:spcPct val="10000"/>
              </a:spcBef>
              <a:buClr>
                <a:schemeClr val="tx1"/>
              </a:buClr>
              <a:buSzTx/>
              <a:buFont typeface="Wingdings" pitchFamily="2" charset="2"/>
              <a:buChar char="Ø"/>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结点 </a:t>
            </a:r>
            <a:r>
              <a:rPr lang="en-US" altLang="zh-CN" sz="3000" b="1" dirty="0">
                <a:latin typeface="Times New Roman" pitchFamily="18" charset="0"/>
                <a:ea typeface="仿宋_GB2312" pitchFamily="49" charset="-122"/>
              </a:rPr>
              <a:t>q</a:t>
            </a:r>
            <a:r>
              <a:rPr lang="zh-CN" altLang="en-US" sz="3000" b="1" dirty="0">
                <a:latin typeface="Times New Roman" pitchFamily="18" charset="0"/>
                <a:ea typeface="仿宋_GB2312" pitchFamily="49" charset="-122"/>
              </a:rPr>
              <a:t>：</a:t>
            </a:r>
          </a:p>
          <a:p>
            <a:pPr lvl="1">
              <a:lnSpc>
                <a:spcPct val="105000"/>
              </a:lnSpc>
              <a:spcBef>
                <a:spcPct val="10000"/>
              </a:spcBef>
              <a:buClr>
                <a:schemeClr val="tx1"/>
              </a:buClr>
              <a:buSzPct val="50000"/>
              <a:buFont typeface="Wingdings" pitchFamily="2" charset="2"/>
              <a:buNone/>
            </a:pPr>
            <a:r>
              <a:rPr lang="zh-CN" altLang="en-US" sz="2900" b="1" dirty="0">
                <a:latin typeface="Times New Roman" pitchFamily="18" charset="0"/>
                <a:ea typeface="仿宋_GB2312" pitchFamily="49" charset="-122"/>
              </a:rPr>
              <a:t>     </a:t>
            </a:r>
            <a:r>
              <a:rPr lang="en-US" altLang="zh-CN" sz="2900" b="1" dirty="0">
                <a:latin typeface="Times New Roman" pitchFamily="18" charset="0"/>
                <a:ea typeface="仿宋_GB2312" pitchFamily="49" charset="-122"/>
              </a:rPr>
              <a:t>(</a:t>
            </a:r>
            <a:r>
              <a:rPr lang="en-US" altLang="zh-CN" sz="2900" b="1" i="1" dirty="0">
                <a:latin typeface="Times New Roman" pitchFamily="18" charset="0"/>
                <a:ea typeface="仿宋_GB2312" pitchFamily="49" charset="-122"/>
              </a:rPr>
              <a:t>m</a:t>
            </a:r>
            <a:r>
              <a:rPr lang="en-US" altLang="zh-CN" sz="2900" b="1" dirty="0">
                <a:latin typeface="Courier New" pitchFamily="49" charset="0"/>
                <a:ea typeface="仿宋_GB2312" pitchFamily="49" charset="-122"/>
              </a:rPr>
              <a:t>-</a:t>
            </a:r>
            <a:r>
              <a:rPr lang="en-US" altLang="zh-CN" sz="2900" b="1" dirty="0">
                <a:latin typeface="Times New Roman" pitchFamily="18" charset="0"/>
                <a:ea typeface="仿宋_GB2312" pitchFamily="49" charset="-122"/>
                <a:sym typeface="Symbol" pitchFamily="18" charset="2"/>
              </a:rPr>
              <a:t></a:t>
            </a:r>
            <a:r>
              <a:rPr lang="en-US" altLang="zh-CN" sz="2900" b="1" i="1"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/2</a:t>
            </a:r>
            <a:r>
              <a:rPr lang="en-US" altLang="zh-CN"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P</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K</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a:t>
            </a:r>
            <a:r>
              <a:rPr lang="en-US" altLang="zh-CN" sz="2900" b="1" i="1" dirty="0" err="1">
                <a:latin typeface="Times New Roman" pitchFamily="18" charset="0"/>
                <a:ea typeface="仿宋_GB2312" pitchFamily="49" charset="-122"/>
              </a:rPr>
              <a:t>P</a:t>
            </a:r>
            <a:r>
              <a:rPr lang="en-US" altLang="zh-CN" sz="2900" b="1" baseline="-25000" dirty="0" err="1">
                <a:latin typeface="Times New Roman" pitchFamily="18" charset="0"/>
                <a:ea typeface="仿宋_GB2312" pitchFamily="49" charset="-122"/>
                <a:sym typeface="Symbol" pitchFamily="18" charset="2"/>
              </a:rPr>
              <a:t></a:t>
            </a:r>
            <a:r>
              <a:rPr lang="en-US" altLang="zh-CN" sz="2900" b="1" i="1" baseline="-25000" dirty="0" err="1">
                <a:latin typeface="Times New Roman" pitchFamily="18" charset="0"/>
                <a:ea typeface="仿宋_GB2312" pitchFamily="49" charset="-122"/>
              </a:rPr>
              <a:t>m</a:t>
            </a:r>
            <a:r>
              <a:rPr lang="en-US" altLang="zh-CN" sz="2900" b="1" baseline="-25000" dirty="0">
                <a:latin typeface="Times New Roman" pitchFamily="18" charset="0"/>
                <a:ea typeface="仿宋_GB2312" pitchFamily="49" charset="-122"/>
              </a:rPr>
              <a:t>/2</a:t>
            </a:r>
            <a:r>
              <a:rPr lang="en-US" altLang="zh-CN" sz="2900" b="1" baseline="-25000" dirty="0">
                <a:latin typeface="Times New Roman" pitchFamily="18" charset="0"/>
                <a:ea typeface="仿宋_GB2312" pitchFamily="49" charset="-122"/>
                <a:sym typeface="Symbol" pitchFamily="18" charset="2"/>
              </a:rPr>
              <a:t></a:t>
            </a:r>
            <a:r>
              <a:rPr lang="en-US" altLang="zh-CN" sz="2900" b="1" baseline="-25000" dirty="0">
                <a:latin typeface="Times New Roman" pitchFamily="18" charset="0"/>
                <a:ea typeface="仿宋_GB2312" pitchFamily="49" charset="-122"/>
              </a:rPr>
              <a:t>+1</a:t>
            </a:r>
            <a:r>
              <a:rPr lang="en-US" altLang="zh-CN" sz="2900" b="1" dirty="0">
                <a:latin typeface="Times New Roman" pitchFamily="18" charset="0"/>
                <a:ea typeface="仿宋_GB2312" pitchFamily="49" charset="-122"/>
              </a:rPr>
              <a:t>, ……, </a:t>
            </a:r>
            <a:r>
              <a:rPr lang="en-US" altLang="zh-CN" sz="2900" b="1" i="1" dirty="0">
                <a:latin typeface="Times New Roman" pitchFamily="18" charset="0"/>
                <a:ea typeface="仿宋_GB2312" pitchFamily="49" charset="-122"/>
              </a:rPr>
              <a:t>K</a:t>
            </a:r>
            <a:r>
              <a:rPr lang="en-US" altLang="zh-CN" sz="2900" b="1" i="1" baseline="-25000"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 </a:t>
            </a:r>
            <a:r>
              <a:rPr lang="en-US" altLang="zh-CN" sz="2900" b="1" i="1" dirty="0">
                <a:latin typeface="Times New Roman" pitchFamily="18" charset="0"/>
                <a:ea typeface="仿宋_GB2312" pitchFamily="49" charset="-122"/>
              </a:rPr>
              <a:t>P</a:t>
            </a:r>
            <a:r>
              <a:rPr lang="en-US" altLang="zh-CN" sz="2900" b="1" i="1" baseline="-25000" dirty="0">
                <a:latin typeface="Times New Roman" pitchFamily="18" charset="0"/>
                <a:ea typeface="仿宋_GB2312" pitchFamily="49" charset="-122"/>
              </a:rPr>
              <a:t>m</a:t>
            </a:r>
            <a:r>
              <a:rPr lang="en-US" altLang="zh-CN" sz="2900" b="1" dirty="0">
                <a:latin typeface="Times New Roman" pitchFamily="18" charset="0"/>
                <a:ea typeface="仿宋_GB2312" pitchFamily="49" charset="-122"/>
              </a:rPr>
              <a:t>)</a:t>
            </a:r>
          </a:p>
          <a:p>
            <a:pPr lvl="1">
              <a:lnSpc>
                <a:spcPct val="105000"/>
              </a:lnSpc>
              <a:spcBef>
                <a:spcPct val="10000"/>
              </a:spcBef>
              <a:buClr>
                <a:schemeClr val="tx1"/>
              </a:buClr>
              <a:buSzTx/>
              <a:buFont typeface="Wingdings" pitchFamily="2" charset="2"/>
              <a:buChar char="ü"/>
            </a:pPr>
            <a:r>
              <a:rPr lang="zh-CN" altLang="en-US" sz="3000" b="1" dirty="0">
                <a:latin typeface="Times New Roman" pitchFamily="18" charset="0"/>
                <a:ea typeface="仿宋_GB2312" pitchFamily="49" charset="-122"/>
              </a:rPr>
              <a:t>位于中间</a:t>
            </a:r>
            <a:r>
              <a:rPr lang="zh-CN" altLang="en-US" sz="3000" b="1" dirty="0" smtClean="0">
                <a:latin typeface="Times New Roman" pitchFamily="18" charset="0"/>
                <a:ea typeface="仿宋_GB2312" pitchFamily="49" charset="-122"/>
              </a:rPr>
              <a:t>的关键字 </a:t>
            </a:r>
            <a:r>
              <a:rPr lang="en-US" altLang="zh-CN" sz="3000" b="1" i="1" dirty="0" err="1">
                <a:latin typeface="Times New Roman" pitchFamily="18" charset="0"/>
                <a:ea typeface="仿宋_GB2312" pitchFamily="49" charset="-122"/>
              </a:rPr>
              <a:t>K</a:t>
            </a:r>
            <a:r>
              <a:rPr lang="en-US" altLang="zh-CN" sz="3000" b="1" baseline="-25000" dirty="0" err="1">
                <a:latin typeface="Times New Roman" pitchFamily="18" charset="0"/>
                <a:ea typeface="仿宋_GB2312" pitchFamily="49" charset="-122"/>
                <a:sym typeface="Symbol" pitchFamily="18" charset="2"/>
              </a:rPr>
              <a:t></a:t>
            </a:r>
            <a:r>
              <a:rPr lang="en-US" altLang="zh-CN" sz="3000" b="1" i="1" baseline="-25000" dirty="0" err="1">
                <a:latin typeface="Times New Roman" pitchFamily="18" charset="0"/>
                <a:ea typeface="仿宋_GB2312" pitchFamily="49" charset="-122"/>
              </a:rPr>
              <a:t>m</a:t>
            </a:r>
            <a:r>
              <a:rPr lang="en-US" altLang="zh-CN" sz="3000" b="1" baseline="-25000" dirty="0">
                <a:latin typeface="Times New Roman" pitchFamily="18" charset="0"/>
                <a:ea typeface="仿宋_GB2312" pitchFamily="49" charset="-122"/>
              </a:rPr>
              <a:t>/2</a:t>
            </a:r>
            <a:r>
              <a:rPr lang="en-US" altLang="zh-CN" sz="3000" b="1" baseline="-25000" dirty="0">
                <a:latin typeface="Times New Roman" pitchFamily="18" charset="0"/>
                <a:ea typeface="仿宋_GB2312" pitchFamily="49" charset="-122"/>
                <a:sym typeface="Symbol" pitchFamily="18" charset="2"/>
              </a:rPr>
              <a:t></a:t>
            </a:r>
            <a:r>
              <a:rPr lang="en-US" altLang="zh-CN" sz="3000" b="1" baseline="-25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与指向新结点 </a:t>
            </a:r>
            <a:r>
              <a:rPr lang="en-US" altLang="zh-CN" sz="3000" b="1" dirty="0">
                <a:latin typeface="Times New Roman" pitchFamily="18" charset="0"/>
                <a:ea typeface="仿宋_GB2312" pitchFamily="49" charset="-122"/>
              </a:rPr>
              <a:t>q </a:t>
            </a:r>
            <a:r>
              <a:rPr lang="zh-CN" altLang="en-US" sz="3000" b="1" dirty="0">
                <a:latin typeface="Times New Roman" pitchFamily="18" charset="0"/>
                <a:ea typeface="仿宋_GB2312" pitchFamily="49" charset="-122"/>
              </a:rPr>
              <a:t>的指针形成一个二元组 </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K</a:t>
            </a:r>
            <a:r>
              <a:rPr lang="en-US" altLang="zh-CN" sz="3000" b="1" baseline="-25000" dirty="0" err="1">
                <a:latin typeface="Times New Roman" pitchFamily="18" charset="0"/>
                <a:ea typeface="仿宋_GB2312" pitchFamily="49" charset="-122"/>
                <a:sym typeface="Symbol" pitchFamily="18" charset="2"/>
              </a:rPr>
              <a:t></a:t>
            </a:r>
            <a:r>
              <a:rPr lang="en-US" altLang="zh-CN" sz="3000" b="1" i="1" baseline="-25000" dirty="0" err="1">
                <a:latin typeface="Times New Roman" pitchFamily="18" charset="0"/>
                <a:ea typeface="仿宋_GB2312" pitchFamily="49" charset="-122"/>
              </a:rPr>
              <a:t>m</a:t>
            </a:r>
            <a:r>
              <a:rPr lang="en-US" altLang="zh-CN" sz="3000" b="1" baseline="-25000" dirty="0">
                <a:latin typeface="Times New Roman" pitchFamily="18" charset="0"/>
                <a:ea typeface="仿宋_GB2312" pitchFamily="49" charset="-122"/>
              </a:rPr>
              <a:t>/2</a:t>
            </a:r>
            <a:r>
              <a:rPr lang="en-US" altLang="zh-CN" sz="3000" b="1" baseline="-25000"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 q )</a:t>
            </a:r>
            <a:r>
              <a:rPr lang="zh-CN" altLang="en-US" sz="3000" b="1" dirty="0">
                <a:latin typeface="Times New Roman" pitchFamily="18" charset="0"/>
                <a:ea typeface="仿宋_GB2312" pitchFamily="49" charset="-122"/>
              </a:rPr>
              <a:t>，插入到这两个结点的双亲结点中去。</a:t>
            </a:r>
          </a:p>
        </p:txBody>
      </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灯片编号占位符 2"/>
          <p:cNvSpPr>
            <a:spLocks noGrp="1"/>
          </p:cNvSpPr>
          <p:nvPr>
            <p:ph type="sldNum" sz="quarter" idx="11"/>
          </p:nvPr>
        </p:nvSpPr>
        <p:spPr/>
        <p:txBody>
          <a:bodyPr/>
          <a:lstStyle/>
          <a:p>
            <a:fld id="{1CACB1CF-CC89-486F-B6A8-48A0048ACE9B}" type="slidenum">
              <a:rPr lang="en-US" altLang="zh-CN"/>
              <a:pPr/>
              <a:t>53</a:t>
            </a:fld>
            <a:endParaRPr lang="en-US" altLang="zh-CN"/>
          </a:p>
        </p:txBody>
      </p:sp>
      <p:sp>
        <p:nvSpPr>
          <p:cNvPr id="558082" name="Text Box 2"/>
          <p:cNvSpPr txBox="1">
            <a:spLocks noChangeArrowheads="1"/>
          </p:cNvSpPr>
          <p:nvPr/>
        </p:nvSpPr>
        <p:spPr bwMode="auto">
          <a:xfrm>
            <a:off x="2808288" y="5876925"/>
            <a:ext cx="4000500" cy="579438"/>
          </a:xfrm>
          <a:prstGeom prst="rect">
            <a:avLst/>
          </a:prstGeom>
          <a:noFill/>
          <a:ln w="9525">
            <a:noFill/>
            <a:miter lim="800000"/>
            <a:headEnd/>
            <a:tailEnd/>
          </a:ln>
          <a:effectLst/>
        </p:spPr>
        <p:txBody>
          <a:bodyPr>
            <a:spAutoFit/>
          </a:bodyPr>
          <a:lstStyle/>
          <a:p>
            <a:r>
              <a:rPr kumimoji="1" lang="zh-CN" altLang="en-US" sz="3200" b="1" dirty="0">
                <a:ea typeface="隶书" pitchFamily="49" charset="-122"/>
              </a:rPr>
              <a:t>结点“分裂”的示例</a:t>
            </a:r>
          </a:p>
        </p:txBody>
      </p:sp>
      <p:grpSp>
        <p:nvGrpSpPr>
          <p:cNvPr id="2" name="Group 65"/>
          <p:cNvGrpSpPr>
            <a:grpSpLocks/>
          </p:cNvGrpSpPr>
          <p:nvPr/>
        </p:nvGrpSpPr>
        <p:grpSpPr bwMode="auto">
          <a:xfrm>
            <a:off x="503238" y="549275"/>
            <a:ext cx="7648575" cy="5292725"/>
            <a:chOff x="318" y="218"/>
            <a:chExt cx="4818" cy="3334"/>
          </a:xfrm>
        </p:grpSpPr>
        <p:sp>
          <p:nvSpPr>
            <p:cNvPr id="558083" name="Rectangle 3" descr="羊皮纸"/>
            <p:cNvSpPr>
              <a:spLocks noChangeArrowheads="1"/>
            </p:cNvSpPr>
            <p:nvPr/>
          </p:nvSpPr>
          <p:spPr bwMode="auto">
            <a:xfrm>
              <a:off x="576" y="483"/>
              <a:ext cx="1872"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084" name="Line 4"/>
            <p:cNvSpPr>
              <a:spLocks noChangeShapeType="1"/>
            </p:cNvSpPr>
            <p:nvPr/>
          </p:nvSpPr>
          <p:spPr bwMode="auto">
            <a:xfrm>
              <a:off x="912"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5" name="Line 5"/>
            <p:cNvSpPr>
              <a:spLocks noChangeShapeType="1"/>
            </p:cNvSpPr>
            <p:nvPr/>
          </p:nvSpPr>
          <p:spPr bwMode="auto">
            <a:xfrm>
              <a:off x="1200"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6" name="Line 6"/>
            <p:cNvSpPr>
              <a:spLocks noChangeShapeType="1"/>
            </p:cNvSpPr>
            <p:nvPr/>
          </p:nvSpPr>
          <p:spPr bwMode="auto">
            <a:xfrm>
              <a:off x="1536"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7" name="Line 7"/>
            <p:cNvSpPr>
              <a:spLocks noChangeShapeType="1"/>
            </p:cNvSpPr>
            <p:nvPr/>
          </p:nvSpPr>
          <p:spPr bwMode="auto">
            <a:xfrm>
              <a:off x="1824"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8" name="Line 8"/>
            <p:cNvSpPr>
              <a:spLocks noChangeShapeType="1"/>
            </p:cNvSpPr>
            <p:nvPr/>
          </p:nvSpPr>
          <p:spPr bwMode="auto">
            <a:xfrm>
              <a:off x="2160" y="48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089" name="Text Box 9"/>
            <p:cNvSpPr txBox="1">
              <a:spLocks noChangeArrowheads="1"/>
            </p:cNvSpPr>
            <p:nvPr/>
          </p:nvSpPr>
          <p:spPr bwMode="auto">
            <a:xfrm>
              <a:off x="667" y="432"/>
              <a:ext cx="1513"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2       53       75</a:t>
              </a:r>
              <a:endParaRPr kumimoji="1" lang="en-US" altLang="zh-CN" sz="2400">
                <a:ea typeface="宋体" charset="-122"/>
              </a:endParaRPr>
            </a:p>
          </p:txBody>
        </p:sp>
        <p:sp>
          <p:nvSpPr>
            <p:cNvPr id="558090" name="Text Box 10"/>
            <p:cNvSpPr txBox="1">
              <a:spLocks noChangeArrowheads="1"/>
            </p:cNvSpPr>
            <p:nvPr/>
          </p:nvSpPr>
          <p:spPr bwMode="auto">
            <a:xfrm>
              <a:off x="662" y="218"/>
              <a:ext cx="1768"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r>
                <a:rPr kumimoji="1" lang="en-US" altLang="zh-CN" sz="2400" b="1">
                  <a:ea typeface="宋体" charset="-122"/>
                </a:rPr>
                <a:t>  K</a:t>
              </a:r>
              <a:r>
                <a:rPr kumimoji="1" lang="en-US" altLang="zh-CN" sz="1600" b="1">
                  <a:ea typeface="宋体" charset="-122"/>
                </a:rPr>
                <a:t>2</a:t>
              </a:r>
              <a:r>
                <a:rPr kumimoji="1" lang="en-US" altLang="zh-CN" sz="2400" b="1">
                  <a:ea typeface="宋体" charset="-122"/>
                </a:rPr>
                <a:t>  P</a:t>
              </a:r>
              <a:r>
                <a:rPr kumimoji="1" lang="en-US" altLang="zh-CN" sz="1600" b="1">
                  <a:ea typeface="宋体" charset="-122"/>
                </a:rPr>
                <a:t>2</a:t>
              </a:r>
              <a:endParaRPr kumimoji="1" lang="en-US" altLang="zh-CN" sz="2400">
                <a:ea typeface="宋体" charset="-122"/>
              </a:endParaRPr>
            </a:p>
          </p:txBody>
        </p:sp>
        <p:sp>
          <p:nvSpPr>
            <p:cNvPr id="558091" name="Text Box 11"/>
            <p:cNvSpPr txBox="1">
              <a:spLocks noChangeArrowheads="1"/>
            </p:cNvSpPr>
            <p:nvPr/>
          </p:nvSpPr>
          <p:spPr bwMode="auto">
            <a:xfrm>
              <a:off x="318" y="396"/>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p</a:t>
              </a:r>
              <a:endParaRPr kumimoji="1" lang="en-US" altLang="zh-CN" sz="2400" dirty="0">
                <a:ea typeface="宋体" charset="-122"/>
              </a:endParaRPr>
            </a:p>
          </p:txBody>
        </p:sp>
        <p:sp>
          <p:nvSpPr>
            <p:cNvPr id="558092" name="Line 12"/>
            <p:cNvSpPr>
              <a:spLocks noChangeShapeType="1"/>
            </p:cNvSpPr>
            <p:nvPr/>
          </p:nvSpPr>
          <p:spPr bwMode="auto">
            <a:xfrm>
              <a:off x="1056" y="624"/>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093" name="Line 13"/>
            <p:cNvSpPr>
              <a:spLocks noChangeShapeType="1"/>
            </p:cNvSpPr>
            <p:nvPr/>
          </p:nvSpPr>
          <p:spPr bwMode="auto">
            <a:xfrm>
              <a:off x="1680" y="624"/>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094" name="Line 14"/>
            <p:cNvSpPr>
              <a:spLocks noChangeShapeType="1"/>
            </p:cNvSpPr>
            <p:nvPr/>
          </p:nvSpPr>
          <p:spPr bwMode="auto">
            <a:xfrm>
              <a:off x="2304" y="624"/>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095" name="Rectangle 15" descr="羊皮纸"/>
            <p:cNvSpPr>
              <a:spLocks noChangeArrowheads="1"/>
            </p:cNvSpPr>
            <p:nvPr/>
          </p:nvSpPr>
          <p:spPr bwMode="auto">
            <a:xfrm>
              <a:off x="576" y="1296"/>
              <a:ext cx="2544"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096" name="Text Box 16"/>
            <p:cNvSpPr txBox="1">
              <a:spLocks noChangeArrowheads="1"/>
            </p:cNvSpPr>
            <p:nvPr/>
          </p:nvSpPr>
          <p:spPr bwMode="auto">
            <a:xfrm>
              <a:off x="667" y="1267"/>
              <a:ext cx="2212" cy="365"/>
            </a:xfrm>
            <a:prstGeom prst="rect">
              <a:avLst/>
            </a:prstGeom>
            <a:noFill/>
            <a:ln w="9525">
              <a:noFill/>
              <a:miter lim="800000"/>
              <a:headEnd/>
              <a:tailEnd/>
            </a:ln>
            <a:effectLst/>
          </p:spPr>
          <p:txBody>
            <a:bodyPr wrap="none">
              <a:spAutoFit/>
            </a:bodyPr>
            <a:lstStyle/>
            <a:p>
              <a:pPr algn="l"/>
              <a:r>
                <a:rPr kumimoji="1" lang="en-US" altLang="zh-CN" sz="3200" b="1" dirty="0">
                  <a:solidFill>
                    <a:srgbClr val="CC3300"/>
                  </a:solidFill>
                  <a:latin typeface="Arial Narrow" pitchFamily="34" charset="0"/>
                  <a:ea typeface="宋体" charset="-122"/>
                </a:rPr>
                <a:t>3       53       75      139</a:t>
              </a:r>
              <a:endParaRPr kumimoji="1" lang="en-US" altLang="zh-CN" sz="2400" dirty="0">
                <a:ea typeface="宋体" charset="-122"/>
              </a:endParaRPr>
            </a:p>
          </p:txBody>
        </p:sp>
        <p:sp>
          <p:nvSpPr>
            <p:cNvPr id="558097" name="Text Box 17"/>
            <p:cNvSpPr txBox="1">
              <a:spLocks noChangeArrowheads="1"/>
            </p:cNvSpPr>
            <p:nvPr/>
          </p:nvSpPr>
          <p:spPr bwMode="auto">
            <a:xfrm>
              <a:off x="662" y="1008"/>
              <a:ext cx="2482"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r>
                <a:rPr kumimoji="1" lang="en-US" altLang="zh-CN" sz="2400" b="1">
                  <a:ea typeface="宋体" charset="-122"/>
                </a:rPr>
                <a:t>  K</a:t>
              </a:r>
              <a:r>
                <a:rPr kumimoji="1" lang="en-US" altLang="zh-CN" sz="1600" b="1">
                  <a:ea typeface="宋体" charset="-122"/>
                </a:rPr>
                <a:t>2</a:t>
              </a:r>
              <a:r>
                <a:rPr kumimoji="1" lang="en-US" altLang="zh-CN" sz="2400" b="1">
                  <a:ea typeface="宋体" charset="-122"/>
                </a:rPr>
                <a:t>  P</a:t>
              </a:r>
              <a:r>
                <a:rPr kumimoji="1" lang="en-US" altLang="zh-CN" sz="1600" b="1">
                  <a:ea typeface="宋体" charset="-122"/>
                </a:rPr>
                <a:t>2     </a:t>
              </a:r>
              <a:r>
                <a:rPr kumimoji="1" lang="en-US" altLang="zh-CN" sz="2400" b="1">
                  <a:ea typeface="宋体" charset="-122"/>
                </a:rPr>
                <a:t>K</a:t>
              </a:r>
              <a:r>
                <a:rPr kumimoji="1" lang="en-US" altLang="zh-CN" sz="1600" b="1">
                  <a:ea typeface="宋体" charset="-122"/>
                </a:rPr>
                <a:t>3     </a:t>
              </a:r>
              <a:r>
                <a:rPr kumimoji="1" lang="en-US" altLang="zh-CN" sz="2400" b="1">
                  <a:ea typeface="宋体" charset="-122"/>
                </a:rPr>
                <a:t>P</a:t>
              </a:r>
              <a:r>
                <a:rPr kumimoji="1" lang="en-US" altLang="zh-CN" sz="1600" b="1">
                  <a:ea typeface="宋体" charset="-122"/>
                </a:rPr>
                <a:t>3</a:t>
              </a:r>
              <a:endParaRPr kumimoji="1" lang="en-US" altLang="zh-CN" sz="2400">
                <a:ea typeface="宋体" charset="-122"/>
              </a:endParaRPr>
            </a:p>
          </p:txBody>
        </p:sp>
        <p:sp>
          <p:nvSpPr>
            <p:cNvPr id="558098" name="Text Box 18"/>
            <p:cNvSpPr txBox="1">
              <a:spLocks noChangeArrowheads="1"/>
            </p:cNvSpPr>
            <p:nvPr/>
          </p:nvSpPr>
          <p:spPr bwMode="auto">
            <a:xfrm>
              <a:off x="318" y="1212"/>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p</a:t>
              </a:r>
              <a:endParaRPr kumimoji="1" lang="en-US" altLang="zh-CN" sz="2400" dirty="0">
                <a:ea typeface="宋体" charset="-122"/>
              </a:endParaRPr>
            </a:p>
          </p:txBody>
        </p:sp>
        <p:sp>
          <p:nvSpPr>
            <p:cNvPr id="558099" name="Line 19"/>
            <p:cNvSpPr>
              <a:spLocks noChangeShapeType="1"/>
            </p:cNvSpPr>
            <p:nvPr/>
          </p:nvSpPr>
          <p:spPr bwMode="auto">
            <a:xfrm>
              <a:off x="1056"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00" name="Line 20"/>
            <p:cNvSpPr>
              <a:spLocks noChangeShapeType="1"/>
            </p:cNvSpPr>
            <p:nvPr/>
          </p:nvSpPr>
          <p:spPr bwMode="auto">
            <a:xfrm>
              <a:off x="1680"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01" name="Line 21"/>
            <p:cNvSpPr>
              <a:spLocks noChangeShapeType="1"/>
            </p:cNvSpPr>
            <p:nvPr/>
          </p:nvSpPr>
          <p:spPr bwMode="auto">
            <a:xfrm>
              <a:off x="2304"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02" name="Line 22"/>
            <p:cNvSpPr>
              <a:spLocks noChangeShapeType="1"/>
            </p:cNvSpPr>
            <p:nvPr/>
          </p:nvSpPr>
          <p:spPr bwMode="auto">
            <a:xfrm>
              <a:off x="912"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3" name="Line 23"/>
            <p:cNvSpPr>
              <a:spLocks noChangeShapeType="1"/>
            </p:cNvSpPr>
            <p:nvPr/>
          </p:nvSpPr>
          <p:spPr bwMode="auto">
            <a:xfrm>
              <a:off x="1200"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4" name="Line 24"/>
            <p:cNvSpPr>
              <a:spLocks noChangeShapeType="1"/>
            </p:cNvSpPr>
            <p:nvPr/>
          </p:nvSpPr>
          <p:spPr bwMode="auto">
            <a:xfrm>
              <a:off x="1536"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5" name="Line 25"/>
            <p:cNvSpPr>
              <a:spLocks noChangeShapeType="1"/>
            </p:cNvSpPr>
            <p:nvPr/>
          </p:nvSpPr>
          <p:spPr bwMode="auto">
            <a:xfrm>
              <a:off x="1824"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6" name="Line 26"/>
            <p:cNvSpPr>
              <a:spLocks noChangeShapeType="1"/>
            </p:cNvSpPr>
            <p:nvPr/>
          </p:nvSpPr>
          <p:spPr bwMode="auto">
            <a:xfrm>
              <a:off x="2160"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7" name="Line 27"/>
            <p:cNvSpPr>
              <a:spLocks noChangeShapeType="1"/>
            </p:cNvSpPr>
            <p:nvPr/>
          </p:nvSpPr>
          <p:spPr bwMode="auto">
            <a:xfrm>
              <a:off x="2448"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8" name="Line 28"/>
            <p:cNvSpPr>
              <a:spLocks noChangeShapeType="1"/>
            </p:cNvSpPr>
            <p:nvPr/>
          </p:nvSpPr>
          <p:spPr bwMode="auto">
            <a:xfrm>
              <a:off x="2832" y="129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09" name="Line 29"/>
            <p:cNvSpPr>
              <a:spLocks noChangeShapeType="1"/>
            </p:cNvSpPr>
            <p:nvPr/>
          </p:nvSpPr>
          <p:spPr bwMode="auto">
            <a:xfrm>
              <a:off x="2976" y="1440"/>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10" name="AutoShape 30"/>
            <p:cNvSpPr>
              <a:spLocks noChangeArrowheads="1"/>
            </p:cNvSpPr>
            <p:nvPr/>
          </p:nvSpPr>
          <p:spPr bwMode="auto">
            <a:xfrm>
              <a:off x="3424" y="686"/>
              <a:ext cx="224" cy="754"/>
            </a:xfrm>
            <a:prstGeom prst="curvedLeftArrow">
              <a:avLst>
                <a:gd name="adj1" fmla="val 67321"/>
                <a:gd name="adj2" fmla="val 134643"/>
                <a:gd name="adj3" fmla="val 33333"/>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58111" name="Text Box 31"/>
            <p:cNvSpPr txBox="1">
              <a:spLocks noChangeArrowheads="1"/>
            </p:cNvSpPr>
            <p:nvPr/>
          </p:nvSpPr>
          <p:spPr bwMode="auto">
            <a:xfrm>
              <a:off x="3748" y="702"/>
              <a:ext cx="1016" cy="596"/>
            </a:xfrm>
            <a:prstGeom prst="rect">
              <a:avLst/>
            </a:prstGeom>
            <a:noFill/>
            <a:ln w="9525">
              <a:noFill/>
              <a:miter lim="800000"/>
              <a:headEnd/>
              <a:tailEnd/>
            </a:ln>
            <a:effectLst/>
          </p:spPr>
          <p:txBody>
            <a:bodyPr wrap="none">
              <a:spAutoFit/>
            </a:bodyPr>
            <a:lstStyle/>
            <a:p>
              <a:pPr algn="l"/>
              <a:r>
                <a:rPr kumimoji="1" lang="zh-CN" altLang="en-US" sz="2800" b="1"/>
                <a:t>加入</a:t>
              </a:r>
              <a:r>
                <a:rPr kumimoji="1" lang="en-US" altLang="zh-CN" sz="2800" b="1"/>
                <a:t>139, </a:t>
              </a:r>
            </a:p>
            <a:p>
              <a:pPr algn="l"/>
              <a:r>
                <a:rPr kumimoji="1" lang="zh-CN" altLang="en-US" sz="2800" b="1"/>
                <a:t>结点溢出</a:t>
              </a:r>
              <a:endParaRPr kumimoji="1" lang="zh-CN" altLang="en-US" sz="2800">
                <a:ea typeface="宋体" charset="-122"/>
              </a:endParaRPr>
            </a:p>
          </p:txBody>
        </p:sp>
        <p:sp>
          <p:nvSpPr>
            <p:cNvPr id="558112" name="Rectangle 32" descr="羊皮纸"/>
            <p:cNvSpPr>
              <a:spLocks noChangeArrowheads="1"/>
            </p:cNvSpPr>
            <p:nvPr/>
          </p:nvSpPr>
          <p:spPr bwMode="auto">
            <a:xfrm>
              <a:off x="2688" y="2160"/>
              <a:ext cx="124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113" name="Text Box 33"/>
            <p:cNvSpPr txBox="1">
              <a:spLocks noChangeArrowheads="1"/>
            </p:cNvSpPr>
            <p:nvPr/>
          </p:nvSpPr>
          <p:spPr bwMode="auto">
            <a:xfrm>
              <a:off x="2775" y="2131"/>
              <a:ext cx="873"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1       75</a:t>
              </a:r>
              <a:endParaRPr kumimoji="1" lang="en-US" altLang="zh-CN" sz="2400">
                <a:ea typeface="宋体" charset="-122"/>
              </a:endParaRPr>
            </a:p>
          </p:txBody>
        </p:sp>
        <p:sp>
          <p:nvSpPr>
            <p:cNvPr id="558114" name="Text Box 34"/>
            <p:cNvSpPr txBox="1">
              <a:spLocks noChangeArrowheads="1"/>
            </p:cNvSpPr>
            <p:nvPr/>
          </p:nvSpPr>
          <p:spPr bwMode="auto">
            <a:xfrm>
              <a:off x="2774" y="1872"/>
              <a:ext cx="1182"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endParaRPr kumimoji="1" lang="en-US" altLang="zh-CN" sz="2400">
                <a:ea typeface="宋体" charset="-122"/>
              </a:endParaRPr>
            </a:p>
          </p:txBody>
        </p:sp>
        <p:sp>
          <p:nvSpPr>
            <p:cNvPr id="558115" name="Line 35"/>
            <p:cNvSpPr>
              <a:spLocks noChangeShapeType="1"/>
            </p:cNvSpPr>
            <p:nvPr/>
          </p:nvSpPr>
          <p:spPr bwMode="auto">
            <a:xfrm>
              <a:off x="3984" y="2592"/>
              <a:ext cx="0" cy="24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16" name="Line 36"/>
            <p:cNvSpPr>
              <a:spLocks noChangeShapeType="1"/>
            </p:cNvSpPr>
            <p:nvPr/>
          </p:nvSpPr>
          <p:spPr bwMode="auto">
            <a:xfrm>
              <a:off x="3024" y="21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17" name="Line 37"/>
            <p:cNvSpPr>
              <a:spLocks noChangeShapeType="1"/>
            </p:cNvSpPr>
            <p:nvPr/>
          </p:nvSpPr>
          <p:spPr bwMode="auto">
            <a:xfrm>
              <a:off x="3312" y="21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18" name="Line 38"/>
            <p:cNvSpPr>
              <a:spLocks noChangeShapeType="1"/>
            </p:cNvSpPr>
            <p:nvPr/>
          </p:nvSpPr>
          <p:spPr bwMode="auto">
            <a:xfrm>
              <a:off x="3648" y="21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19" name="Line 39"/>
            <p:cNvSpPr>
              <a:spLocks noChangeShapeType="1"/>
            </p:cNvSpPr>
            <p:nvPr/>
          </p:nvSpPr>
          <p:spPr bwMode="auto">
            <a:xfrm>
              <a:off x="1872" y="2592"/>
              <a:ext cx="0" cy="240"/>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20" name="Rectangle 40" descr="羊皮纸"/>
            <p:cNvSpPr>
              <a:spLocks noChangeArrowheads="1"/>
            </p:cNvSpPr>
            <p:nvPr/>
          </p:nvSpPr>
          <p:spPr bwMode="auto">
            <a:xfrm>
              <a:off x="1680" y="3024"/>
              <a:ext cx="1248"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121" name="Text Box 41"/>
            <p:cNvSpPr txBox="1">
              <a:spLocks noChangeArrowheads="1"/>
            </p:cNvSpPr>
            <p:nvPr/>
          </p:nvSpPr>
          <p:spPr bwMode="auto">
            <a:xfrm>
              <a:off x="1771" y="2995"/>
              <a:ext cx="873"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1       53</a:t>
              </a:r>
              <a:endParaRPr kumimoji="1" lang="en-US" altLang="zh-CN" sz="2400">
                <a:ea typeface="宋体" charset="-122"/>
              </a:endParaRPr>
            </a:p>
          </p:txBody>
        </p:sp>
        <p:sp>
          <p:nvSpPr>
            <p:cNvPr id="558122" name="Text Box 42"/>
            <p:cNvSpPr txBox="1">
              <a:spLocks noChangeArrowheads="1"/>
            </p:cNvSpPr>
            <p:nvPr/>
          </p:nvSpPr>
          <p:spPr bwMode="auto">
            <a:xfrm>
              <a:off x="1766" y="2736"/>
              <a:ext cx="1182"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endParaRPr kumimoji="1" lang="en-US" altLang="zh-CN" sz="2400">
                <a:ea typeface="宋体" charset="-122"/>
              </a:endParaRPr>
            </a:p>
          </p:txBody>
        </p:sp>
        <p:sp>
          <p:nvSpPr>
            <p:cNvPr id="558123" name="Line 43"/>
            <p:cNvSpPr>
              <a:spLocks noChangeShapeType="1"/>
            </p:cNvSpPr>
            <p:nvPr/>
          </p:nvSpPr>
          <p:spPr bwMode="auto">
            <a:xfrm>
              <a:off x="2784"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24" name="Line 44"/>
            <p:cNvSpPr>
              <a:spLocks noChangeShapeType="1"/>
            </p:cNvSpPr>
            <p:nvPr/>
          </p:nvSpPr>
          <p:spPr bwMode="auto">
            <a:xfrm>
              <a:off x="2016"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25" name="Line 45"/>
            <p:cNvSpPr>
              <a:spLocks noChangeShapeType="1"/>
            </p:cNvSpPr>
            <p:nvPr/>
          </p:nvSpPr>
          <p:spPr bwMode="auto">
            <a:xfrm>
              <a:off x="2304"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26" name="Line 46"/>
            <p:cNvSpPr>
              <a:spLocks noChangeShapeType="1"/>
            </p:cNvSpPr>
            <p:nvPr/>
          </p:nvSpPr>
          <p:spPr bwMode="auto">
            <a:xfrm>
              <a:off x="2640"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27" name="Line 47"/>
            <p:cNvSpPr>
              <a:spLocks noChangeShapeType="1"/>
            </p:cNvSpPr>
            <p:nvPr/>
          </p:nvSpPr>
          <p:spPr bwMode="auto">
            <a:xfrm>
              <a:off x="2160"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28" name="Rectangle 48" descr="羊皮纸"/>
            <p:cNvSpPr>
              <a:spLocks noChangeArrowheads="1"/>
            </p:cNvSpPr>
            <p:nvPr/>
          </p:nvSpPr>
          <p:spPr bwMode="auto">
            <a:xfrm>
              <a:off x="3772" y="3024"/>
              <a:ext cx="1364" cy="288"/>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558129" name="Text Box 49"/>
            <p:cNvSpPr txBox="1">
              <a:spLocks noChangeArrowheads="1"/>
            </p:cNvSpPr>
            <p:nvPr/>
          </p:nvSpPr>
          <p:spPr bwMode="auto">
            <a:xfrm>
              <a:off x="3863" y="2995"/>
              <a:ext cx="990" cy="365"/>
            </a:xfrm>
            <a:prstGeom prst="rect">
              <a:avLst/>
            </a:prstGeom>
            <a:noFill/>
            <a:ln w="9525">
              <a:noFill/>
              <a:miter lim="800000"/>
              <a:headEnd/>
              <a:tailEnd/>
            </a:ln>
            <a:effectLst/>
          </p:spPr>
          <p:txBody>
            <a:bodyPr wrap="none">
              <a:spAutoFit/>
            </a:bodyPr>
            <a:lstStyle/>
            <a:p>
              <a:pPr algn="l"/>
              <a:r>
                <a:rPr kumimoji="1" lang="en-US" altLang="zh-CN" sz="3200" b="1">
                  <a:solidFill>
                    <a:srgbClr val="CC3300"/>
                  </a:solidFill>
                  <a:latin typeface="Arial Narrow" pitchFamily="34" charset="0"/>
                  <a:ea typeface="宋体" charset="-122"/>
                </a:rPr>
                <a:t>1       139</a:t>
              </a:r>
              <a:endParaRPr kumimoji="1" lang="en-US" altLang="zh-CN" sz="2400">
                <a:ea typeface="宋体" charset="-122"/>
              </a:endParaRPr>
            </a:p>
          </p:txBody>
        </p:sp>
        <p:sp>
          <p:nvSpPr>
            <p:cNvPr id="558130" name="Text Box 50"/>
            <p:cNvSpPr txBox="1">
              <a:spLocks noChangeArrowheads="1"/>
            </p:cNvSpPr>
            <p:nvPr/>
          </p:nvSpPr>
          <p:spPr bwMode="auto">
            <a:xfrm>
              <a:off x="3858" y="2736"/>
              <a:ext cx="1278" cy="288"/>
            </a:xfrm>
            <a:prstGeom prst="rect">
              <a:avLst/>
            </a:prstGeom>
            <a:noFill/>
            <a:ln w="9525">
              <a:noFill/>
              <a:miter lim="800000"/>
              <a:headEnd/>
              <a:tailEnd/>
            </a:ln>
            <a:effectLst/>
          </p:spPr>
          <p:txBody>
            <a:bodyPr wrap="none">
              <a:spAutoFit/>
            </a:bodyPr>
            <a:lstStyle/>
            <a:p>
              <a:pPr algn="l"/>
              <a:r>
                <a:rPr kumimoji="1" lang="en-US" altLang="zh-CN" sz="2400" b="1">
                  <a:ea typeface="宋体" charset="-122"/>
                </a:rPr>
                <a:t>n   P</a:t>
              </a:r>
              <a:r>
                <a:rPr kumimoji="1" lang="en-US" altLang="zh-CN" sz="1600" b="1">
                  <a:ea typeface="宋体" charset="-122"/>
                </a:rPr>
                <a:t>0</a:t>
              </a:r>
              <a:r>
                <a:rPr kumimoji="1" lang="en-US" altLang="zh-CN" sz="2400" b="1">
                  <a:ea typeface="宋体" charset="-122"/>
                </a:rPr>
                <a:t>    K</a:t>
              </a:r>
              <a:r>
                <a:rPr kumimoji="1" lang="en-US" altLang="zh-CN" sz="1600" b="1">
                  <a:ea typeface="宋体" charset="-122"/>
                </a:rPr>
                <a:t>1</a:t>
              </a:r>
              <a:r>
                <a:rPr kumimoji="1" lang="en-US" altLang="zh-CN" sz="2400" b="1">
                  <a:ea typeface="宋体" charset="-122"/>
                </a:rPr>
                <a:t>   P</a:t>
              </a:r>
              <a:r>
                <a:rPr kumimoji="1" lang="en-US" altLang="zh-CN" sz="1600" b="1">
                  <a:ea typeface="宋体" charset="-122"/>
                </a:rPr>
                <a:t>1</a:t>
              </a:r>
              <a:endParaRPr kumimoji="1" lang="en-US" altLang="zh-CN" sz="2400">
                <a:ea typeface="宋体" charset="-122"/>
              </a:endParaRPr>
            </a:p>
          </p:txBody>
        </p:sp>
        <p:sp>
          <p:nvSpPr>
            <p:cNvPr id="558131" name="Line 51"/>
            <p:cNvSpPr>
              <a:spLocks noChangeShapeType="1"/>
            </p:cNvSpPr>
            <p:nvPr/>
          </p:nvSpPr>
          <p:spPr bwMode="auto">
            <a:xfrm>
              <a:off x="4992"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32" name="Line 52"/>
            <p:cNvSpPr>
              <a:spLocks noChangeShapeType="1"/>
            </p:cNvSpPr>
            <p:nvPr/>
          </p:nvSpPr>
          <p:spPr bwMode="auto">
            <a:xfrm>
              <a:off x="4108"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33" name="Line 53"/>
            <p:cNvSpPr>
              <a:spLocks noChangeShapeType="1"/>
            </p:cNvSpPr>
            <p:nvPr/>
          </p:nvSpPr>
          <p:spPr bwMode="auto">
            <a:xfrm>
              <a:off x="4396"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34" name="Line 54"/>
            <p:cNvSpPr>
              <a:spLocks noChangeShapeType="1"/>
            </p:cNvSpPr>
            <p:nvPr/>
          </p:nvSpPr>
          <p:spPr bwMode="auto">
            <a:xfrm>
              <a:off x="4848" y="302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58135" name="Line 55"/>
            <p:cNvSpPr>
              <a:spLocks noChangeShapeType="1"/>
            </p:cNvSpPr>
            <p:nvPr/>
          </p:nvSpPr>
          <p:spPr bwMode="auto">
            <a:xfrm>
              <a:off x="4252" y="3168"/>
              <a:ext cx="0" cy="384"/>
            </a:xfrm>
            <a:prstGeom prst="line">
              <a:avLst/>
            </a:prstGeom>
            <a:noFill/>
            <a:ln w="28575">
              <a:solidFill>
                <a:srgbClr val="CC3300"/>
              </a:solidFill>
              <a:round/>
              <a:headEnd/>
              <a:tailEnd type="triangle" w="sm" len="lg"/>
            </a:ln>
            <a:effectLst/>
          </p:spPr>
          <p:txBody>
            <a:bodyPr wrap="none" anchor="ctr"/>
            <a:lstStyle/>
            <a:p>
              <a:endParaRPr lang="zh-CN" altLang="en-US"/>
            </a:p>
          </p:txBody>
        </p:sp>
        <p:sp>
          <p:nvSpPr>
            <p:cNvPr id="558136" name="Line 56"/>
            <p:cNvSpPr>
              <a:spLocks noChangeShapeType="1"/>
            </p:cNvSpPr>
            <p:nvPr/>
          </p:nvSpPr>
          <p:spPr bwMode="auto">
            <a:xfrm>
              <a:off x="1872" y="2592"/>
              <a:ext cx="1296" cy="0"/>
            </a:xfrm>
            <a:prstGeom prst="line">
              <a:avLst/>
            </a:prstGeom>
            <a:noFill/>
            <a:ln w="28575">
              <a:solidFill>
                <a:srgbClr val="CC3300"/>
              </a:solidFill>
              <a:round/>
              <a:headEnd/>
              <a:tailEnd/>
            </a:ln>
            <a:effectLst/>
          </p:spPr>
          <p:txBody>
            <a:bodyPr wrap="none" anchor="ctr"/>
            <a:lstStyle/>
            <a:p>
              <a:endParaRPr lang="zh-CN" altLang="en-US"/>
            </a:p>
          </p:txBody>
        </p:sp>
        <p:sp>
          <p:nvSpPr>
            <p:cNvPr id="558137" name="Line 57"/>
            <p:cNvSpPr>
              <a:spLocks noChangeShapeType="1"/>
            </p:cNvSpPr>
            <p:nvPr/>
          </p:nvSpPr>
          <p:spPr bwMode="auto">
            <a:xfrm flipV="1">
              <a:off x="3168" y="2304"/>
              <a:ext cx="0" cy="288"/>
            </a:xfrm>
            <a:prstGeom prst="line">
              <a:avLst/>
            </a:prstGeom>
            <a:noFill/>
            <a:ln w="28575">
              <a:solidFill>
                <a:srgbClr val="CC3300"/>
              </a:solidFill>
              <a:round/>
              <a:headEnd/>
              <a:tailEnd/>
            </a:ln>
            <a:effectLst/>
          </p:spPr>
          <p:txBody>
            <a:bodyPr wrap="none" anchor="ctr"/>
            <a:lstStyle/>
            <a:p>
              <a:endParaRPr lang="zh-CN" altLang="en-US"/>
            </a:p>
          </p:txBody>
        </p:sp>
        <p:sp>
          <p:nvSpPr>
            <p:cNvPr id="558138" name="Line 58"/>
            <p:cNvSpPr>
              <a:spLocks noChangeShapeType="1"/>
            </p:cNvSpPr>
            <p:nvPr/>
          </p:nvSpPr>
          <p:spPr bwMode="auto">
            <a:xfrm>
              <a:off x="3792" y="2304"/>
              <a:ext cx="0" cy="288"/>
            </a:xfrm>
            <a:prstGeom prst="line">
              <a:avLst/>
            </a:prstGeom>
            <a:noFill/>
            <a:ln w="28575">
              <a:solidFill>
                <a:srgbClr val="CC3300"/>
              </a:solidFill>
              <a:round/>
              <a:headEnd/>
              <a:tailEnd/>
            </a:ln>
            <a:effectLst/>
          </p:spPr>
          <p:txBody>
            <a:bodyPr wrap="none" anchor="ctr"/>
            <a:lstStyle/>
            <a:p>
              <a:endParaRPr lang="zh-CN" altLang="en-US"/>
            </a:p>
          </p:txBody>
        </p:sp>
        <p:sp>
          <p:nvSpPr>
            <p:cNvPr id="558139" name="Line 59"/>
            <p:cNvSpPr>
              <a:spLocks noChangeShapeType="1"/>
            </p:cNvSpPr>
            <p:nvPr/>
          </p:nvSpPr>
          <p:spPr bwMode="auto">
            <a:xfrm>
              <a:off x="3792" y="2592"/>
              <a:ext cx="192" cy="0"/>
            </a:xfrm>
            <a:prstGeom prst="line">
              <a:avLst/>
            </a:prstGeom>
            <a:noFill/>
            <a:ln w="28575">
              <a:solidFill>
                <a:srgbClr val="CC3300"/>
              </a:solidFill>
              <a:round/>
              <a:headEnd/>
              <a:tailEnd/>
            </a:ln>
            <a:effectLst/>
          </p:spPr>
          <p:txBody>
            <a:bodyPr wrap="none" anchor="ctr"/>
            <a:lstStyle/>
            <a:p>
              <a:endParaRPr lang="zh-CN" altLang="en-US"/>
            </a:p>
          </p:txBody>
        </p:sp>
        <p:sp>
          <p:nvSpPr>
            <p:cNvPr id="558140" name="AutoShape 60"/>
            <p:cNvSpPr>
              <a:spLocks noChangeArrowheads="1"/>
            </p:cNvSpPr>
            <p:nvPr/>
          </p:nvSpPr>
          <p:spPr bwMode="auto">
            <a:xfrm>
              <a:off x="1152" y="2224"/>
              <a:ext cx="186" cy="889"/>
            </a:xfrm>
            <a:prstGeom prst="curvedRightArrow">
              <a:avLst>
                <a:gd name="adj1" fmla="val 95591"/>
                <a:gd name="adj2" fmla="val 191183"/>
                <a:gd name="adj3" fmla="val 20236"/>
              </a:avLst>
            </a:prstGeom>
            <a:solidFill>
              <a:srgbClr val="FFFF00"/>
            </a:solidFill>
            <a:ln w="9525">
              <a:solidFill>
                <a:schemeClr val="tx1"/>
              </a:solidFill>
              <a:miter lim="800000"/>
              <a:headEnd/>
              <a:tailEnd/>
            </a:ln>
            <a:effectLst/>
          </p:spPr>
          <p:txBody>
            <a:bodyPr wrap="none" anchor="ctr"/>
            <a:lstStyle/>
            <a:p>
              <a:endParaRPr lang="zh-CN" altLang="en-US"/>
            </a:p>
          </p:txBody>
        </p:sp>
        <p:sp>
          <p:nvSpPr>
            <p:cNvPr id="558141" name="Text Box 61"/>
            <p:cNvSpPr txBox="1">
              <a:spLocks noChangeArrowheads="1"/>
            </p:cNvSpPr>
            <p:nvPr/>
          </p:nvSpPr>
          <p:spPr bwMode="auto">
            <a:xfrm>
              <a:off x="474" y="2290"/>
              <a:ext cx="624" cy="601"/>
            </a:xfrm>
            <a:prstGeom prst="rect">
              <a:avLst/>
            </a:prstGeom>
            <a:noFill/>
            <a:ln w="9525">
              <a:noFill/>
              <a:miter lim="800000"/>
              <a:headEnd/>
              <a:tailEnd/>
            </a:ln>
            <a:effectLst/>
          </p:spPr>
          <p:txBody>
            <a:bodyPr wrap="none">
              <a:spAutoFit/>
            </a:bodyPr>
            <a:lstStyle/>
            <a:p>
              <a:pPr algn="l"/>
              <a:r>
                <a:rPr kumimoji="1" lang="zh-CN" altLang="zh-CN" sz="2800" b="1" dirty="0"/>
                <a:t>结点</a:t>
              </a:r>
            </a:p>
            <a:p>
              <a:pPr algn="l"/>
              <a:r>
                <a:rPr kumimoji="1" lang="zh-CN" altLang="zh-CN" sz="2800" b="1" dirty="0"/>
                <a:t>分裂</a:t>
              </a:r>
              <a:r>
                <a:rPr kumimoji="1" lang="zh-CN" altLang="zh-CN" sz="2400" dirty="0">
                  <a:ea typeface="宋体" charset="-122"/>
                </a:rPr>
                <a:t> </a:t>
              </a:r>
              <a:endParaRPr kumimoji="1" lang="zh-CN" altLang="en-US" sz="2400" dirty="0">
                <a:ea typeface="宋体" charset="-122"/>
              </a:endParaRPr>
            </a:p>
          </p:txBody>
        </p:sp>
        <p:sp>
          <p:nvSpPr>
            <p:cNvPr id="558143" name="Text Box 63"/>
            <p:cNvSpPr txBox="1">
              <a:spLocks noChangeArrowheads="1"/>
            </p:cNvSpPr>
            <p:nvPr/>
          </p:nvSpPr>
          <p:spPr bwMode="auto">
            <a:xfrm>
              <a:off x="3472" y="2976"/>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q</a:t>
              </a:r>
              <a:endParaRPr kumimoji="1" lang="en-US" altLang="zh-CN" sz="2400" dirty="0">
                <a:ea typeface="宋体" charset="-122"/>
              </a:endParaRPr>
            </a:p>
          </p:txBody>
        </p:sp>
        <p:sp>
          <p:nvSpPr>
            <p:cNvPr id="558144" name="Text Box 64"/>
            <p:cNvSpPr txBox="1">
              <a:spLocks noChangeArrowheads="1"/>
            </p:cNvSpPr>
            <p:nvPr/>
          </p:nvSpPr>
          <p:spPr bwMode="auto">
            <a:xfrm>
              <a:off x="2558" y="467"/>
              <a:ext cx="701" cy="330"/>
            </a:xfrm>
            <a:prstGeom prst="rect">
              <a:avLst/>
            </a:prstGeom>
            <a:noFill/>
            <a:ln w="9525">
              <a:noFill/>
              <a:miter lim="800000"/>
              <a:headEnd/>
              <a:tailEnd/>
            </a:ln>
            <a:effectLst/>
          </p:spPr>
          <p:txBody>
            <a:bodyPr wrap="none">
              <a:spAutoFit/>
            </a:bodyPr>
            <a:lstStyle/>
            <a:p>
              <a:pPr algn="l"/>
              <a:r>
                <a:rPr kumimoji="1" lang="en-US" altLang="zh-CN" sz="2800" b="1" dirty="0">
                  <a:ea typeface="宋体" charset="-122"/>
                </a:rPr>
                <a:t>m = 3</a:t>
              </a:r>
            </a:p>
          </p:txBody>
        </p:sp>
        <p:sp>
          <p:nvSpPr>
            <p:cNvPr id="68" name="Text Box 18"/>
            <p:cNvSpPr txBox="1">
              <a:spLocks noChangeArrowheads="1"/>
            </p:cNvSpPr>
            <p:nvPr/>
          </p:nvSpPr>
          <p:spPr bwMode="auto">
            <a:xfrm>
              <a:off x="1407" y="3007"/>
              <a:ext cx="274" cy="368"/>
            </a:xfrm>
            <a:prstGeom prst="rect">
              <a:avLst/>
            </a:prstGeom>
            <a:noFill/>
            <a:ln w="9525">
              <a:noFill/>
              <a:miter lim="800000"/>
              <a:headEnd/>
              <a:tailEnd/>
            </a:ln>
            <a:effectLst/>
          </p:spPr>
          <p:txBody>
            <a:bodyPr wrap="none">
              <a:spAutoFit/>
            </a:bodyPr>
            <a:lstStyle/>
            <a:p>
              <a:pPr algn="l"/>
              <a:r>
                <a:rPr kumimoji="1" lang="en-US" altLang="zh-CN" sz="3200" b="1" dirty="0">
                  <a:ea typeface="宋体" charset="-122"/>
                </a:rPr>
                <a:t>p</a:t>
              </a:r>
              <a:endParaRPr kumimoji="1" lang="en-US" altLang="zh-CN" sz="2400" dirty="0">
                <a:ea typeface="宋体" charset="-122"/>
              </a:endParaRPr>
            </a:p>
          </p:txBody>
        </p:sp>
      </p:gr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2"/>
          <p:cNvSpPr>
            <a:spLocks noGrp="1"/>
          </p:cNvSpPr>
          <p:nvPr>
            <p:ph type="sldNum" sz="quarter" idx="11"/>
          </p:nvPr>
        </p:nvSpPr>
        <p:spPr/>
        <p:txBody>
          <a:bodyPr/>
          <a:lstStyle/>
          <a:p>
            <a:fld id="{17CD2952-202B-44B1-AD9B-E0F79A6051EC}" type="slidenum">
              <a:rPr lang="en-US" altLang="zh-CN"/>
              <a:pPr/>
              <a:t>54</a:t>
            </a:fld>
            <a:endParaRPr lang="en-US" altLang="zh-CN"/>
          </a:p>
        </p:txBody>
      </p:sp>
      <p:sp>
        <p:nvSpPr>
          <p:cNvPr id="559107" name="Rectangle 3"/>
          <p:cNvSpPr>
            <a:spLocks noChangeArrowheads="1"/>
          </p:cNvSpPr>
          <p:nvPr/>
        </p:nvSpPr>
        <p:spPr bwMode="auto">
          <a:xfrm>
            <a:off x="358775" y="116632"/>
            <a:ext cx="8388350" cy="579438"/>
          </a:xfrm>
          <a:prstGeom prst="rect">
            <a:avLst/>
          </a:prstGeom>
          <a:noFill/>
          <a:ln w="9525">
            <a:noFill/>
            <a:miter lim="800000"/>
            <a:headEnd/>
            <a:tailEnd/>
          </a:ln>
          <a:effectLst/>
        </p:spPr>
        <p:txBody>
          <a:bodyPr>
            <a:spAutoFit/>
          </a:bodyPr>
          <a:lstStyle/>
          <a:p>
            <a:r>
              <a:rPr kumimoji="1" lang="zh-CN" altLang="en-US" sz="3200" dirty="0">
                <a:latin typeface="隶书" pitchFamily="49" charset="-122"/>
                <a:ea typeface="隶书" pitchFamily="49" charset="-122"/>
              </a:rPr>
              <a:t>示例</a:t>
            </a:r>
            <a:r>
              <a:rPr kumimoji="1" lang="en-US" altLang="zh-CN" sz="3200" dirty="0">
                <a:latin typeface="隶书" pitchFamily="49" charset="-122"/>
                <a:ea typeface="隶书" pitchFamily="49" charset="-122"/>
              </a:rPr>
              <a:t>:</a:t>
            </a:r>
            <a:r>
              <a:rPr kumimoji="1" lang="zh-CN" altLang="en-US" sz="3200" dirty="0">
                <a:latin typeface="隶书" pitchFamily="49" charset="-122"/>
                <a:ea typeface="隶书" pitchFamily="49" charset="-122"/>
              </a:rPr>
              <a:t>从空树开始</a:t>
            </a:r>
            <a:r>
              <a:rPr kumimoji="1" lang="zh-CN" altLang="en-US" sz="3200" dirty="0" smtClean="0">
                <a:latin typeface="隶书" pitchFamily="49" charset="-122"/>
                <a:ea typeface="隶书" pitchFamily="49" charset="-122"/>
              </a:rPr>
              <a:t>加入关键字建立</a:t>
            </a:r>
            <a:r>
              <a:rPr kumimoji="1" lang="en-US" altLang="zh-CN" sz="3200" dirty="0">
                <a:latin typeface="隶书" pitchFamily="49" charset="-122"/>
                <a:ea typeface="隶书" pitchFamily="49" charset="-122"/>
              </a:rPr>
              <a:t>3</a:t>
            </a:r>
            <a:r>
              <a:rPr kumimoji="1" lang="zh-CN" altLang="en-US" sz="3200" dirty="0">
                <a:latin typeface="隶书" pitchFamily="49" charset="-122"/>
                <a:ea typeface="隶书" pitchFamily="49" charset="-122"/>
              </a:rPr>
              <a:t>阶</a:t>
            </a:r>
            <a:r>
              <a:rPr kumimoji="1" lang="en-US" altLang="zh-CN" sz="3200" dirty="0">
                <a:latin typeface="隶书" pitchFamily="49" charset="-122"/>
                <a:ea typeface="隶书" pitchFamily="49" charset="-122"/>
              </a:rPr>
              <a:t>B</a:t>
            </a:r>
            <a:r>
              <a:rPr kumimoji="1" lang="zh-CN" altLang="en-US" sz="3200" dirty="0">
                <a:latin typeface="隶书" pitchFamily="49" charset="-122"/>
                <a:ea typeface="隶书" pitchFamily="49" charset="-122"/>
              </a:rPr>
              <a:t>树</a:t>
            </a:r>
          </a:p>
        </p:txBody>
      </p:sp>
      <p:grpSp>
        <p:nvGrpSpPr>
          <p:cNvPr id="2" name="Group 49"/>
          <p:cNvGrpSpPr>
            <a:grpSpLocks/>
          </p:cNvGrpSpPr>
          <p:nvPr/>
        </p:nvGrpSpPr>
        <p:grpSpPr bwMode="auto">
          <a:xfrm>
            <a:off x="658813" y="1160463"/>
            <a:ext cx="7723187" cy="2427287"/>
            <a:chOff x="415" y="679"/>
            <a:chExt cx="4865" cy="1529"/>
          </a:xfrm>
        </p:grpSpPr>
        <p:sp>
          <p:nvSpPr>
            <p:cNvPr id="559108" name="Text Box 4"/>
            <p:cNvSpPr txBox="1">
              <a:spLocks noChangeArrowheads="1"/>
            </p:cNvSpPr>
            <p:nvPr/>
          </p:nvSpPr>
          <p:spPr bwMode="auto">
            <a:xfrm>
              <a:off x="415" y="679"/>
              <a:ext cx="1283" cy="33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n=1 </a:t>
              </a:r>
              <a:r>
                <a:rPr kumimoji="1" lang="zh-CN" altLang="en-US" sz="2800" b="1">
                  <a:solidFill>
                    <a:schemeClr val="bg1"/>
                  </a:solidFill>
                </a:rPr>
                <a:t>加入</a:t>
              </a:r>
              <a:r>
                <a:rPr kumimoji="1" lang="en-US" altLang="zh-CN" sz="2800" b="1">
                  <a:solidFill>
                    <a:schemeClr val="bg1"/>
                  </a:solidFill>
                </a:rPr>
                <a:t>53</a:t>
              </a:r>
              <a:endParaRPr kumimoji="1" lang="en-US" altLang="zh-CN" sz="2800" b="1">
                <a:solidFill>
                  <a:schemeClr val="bg1"/>
                </a:solidFill>
                <a:ea typeface="宋体" charset="-122"/>
              </a:endParaRPr>
            </a:p>
          </p:txBody>
        </p:sp>
        <p:sp>
          <p:nvSpPr>
            <p:cNvPr id="559109" name="Rectangle 5" descr="羊皮纸"/>
            <p:cNvSpPr>
              <a:spLocks noChangeArrowheads="1"/>
            </p:cNvSpPr>
            <p:nvPr/>
          </p:nvSpPr>
          <p:spPr bwMode="auto">
            <a:xfrm>
              <a:off x="720" y="105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59110" name="Line 6"/>
            <p:cNvSpPr>
              <a:spLocks noChangeShapeType="1"/>
            </p:cNvSpPr>
            <p:nvPr/>
          </p:nvSpPr>
          <p:spPr bwMode="auto">
            <a:xfrm>
              <a:off x="816" y="129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1" name="Line 7"/>
            <p:cNvSpPr>
              <a:spLocks noChangeShapeType="1"/>
            </p:cNvSpPr>
            <p:nvPr/>
          </p:nvSpPr>
          <p:spPr bwMode="auto">
            <a:xfrm>
              <a:off x="1248" y="129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2" name="Text Box 8"/>
            <p:cNvSpPr txBox="1">
              <a:spLocks noChangeArrowheads="1"/>
            </p:cNvSpPr>
            <p:nvPr/>
          </p:nvSpPr>
          <p:spPr bwMode="auto">
            <a:xfrm>
              <a:off x="1986" y="679"/>
              <a:ext cx="1283" cy="33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n=2 </a:t>
              </a:r>
              <a:r>
                <a:rPr kumimoji="1" lang="zh-CN" altLang="en-US" sz="2800" b="1">
                  <a:solidFill>
                    <a:schemeClr val="bg1"/>
                  </a:solidFill>
                </a:rPr>
                <a:t>加入</a:t>
              </a:r>
              <a:r>
                <a:rPr kumimoji="1" lang="en-US" altLang="zh-CN" sz="2800" b="1">
                  <a:solidFill>
                    <a:schemeClr val="bg1"/>
                  </a:solidFill>
                </a:rPr>
                <a:t>75</a:t>
              </a:r>
              <a:endParaRPr kumimoji="1" lang="en-US" altLang="zh-CN" sz="2800" b="1">
                <a:solidFill>
                  <a:schemeClr val="bg1"/>
                </a:solidFill>
                <a:ea typeface="宋体" charset="-122"/>
              </a:endParaRPr>
            </a:p>
          </p:txBody>
        </p:sp>
        <p:sp>
          <p:nvSpPr>
            <p:cNvPr id="559113" name="Rectangle 9" descr="羊皮纸"/>
            <p:cNvSpPr>
              <a:spLocks noChangeArrowheads="1"/>
            </p:cNvSpPr>
            <p:nvPr/>
          </p:nvSpPr>
          <p:spPr bwMode="auto">
            <a:xfrm>
              <a:off x="2064" y="1056"/>
              <a:ext cx="960"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53  75</a:t>
              </a:r>
              <a:endParaRPr kumimoji="1" lang="en-US" altLang="zh-CN" sz="2400">
                <a:solidFill>
                  <a:schemeClr val="bg1"/>
                </a:solidFill>
                <a:ea typeface="宋体" charset="-122"/>
              </a:endParaRPr>
            </a:p>
          </p:txBody>
        </p:sp>
        <p:sp>
          <p:nvSpPr>
            <p:cNvPr id="559114" name="Line 10"/>
            <p:cNvSpPr>
              <a:spLocks noChangeShapeType="1"/>
            </p:cNvSpPr>
            <p:nvPr/>
          </p:nvSpPr>
          <p:spPr bwMode="auto">
            <a:xfrm>
              <a:off x="2160" y="1296"/>
              <a:ext cx="2"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5" name="Line 11"/>
            <p:cNvSpPr>
              <a:spLocks noChangeShapeType="1"/>
            </p:cNvSpPr>
            <p:nvPr/>
          </p:nvSpPr>
          <p:spPr bwMode="auto">
            <a:xfrm>
              <a:off x="2542" y="1296"/>
              <a:ext cx="2"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6" name="Line 12"/>
            <p:cNvSpPr>
              <a:spLocks noChangeShapeType="1"/>
            </p:cNvSpPr>
            <p:nvPr/>
          </p:nvSpPr>
          <p:spPr bwMode="auto">
            <a:xfrm>
              <a:off x="2926" y="1296"/>
              <a:ext cx="2"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17" name="Text Box 13"/>
            <p:cNvSpPr txBox="1">
              <a:spLocks noChangeArrowheads="1"/>
            </p:cNvSpPr>
            <p:nvPr/>
          </p:nvSpPr>
          <p:spPr bwMode="auto">
            <a:xfrm>
              <a:off x="3775" y="679"/>
              <a:ext cx="1409" cy="33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n=3 </a:t>
              </a:r>
              <a:r>
                <a:rPr kumimoji="1" lang="zh-CN" altLang="en-US" sz="2800" b="1">
                  <a:solidFill>
                    <a:schemeClr val="bg1"/>
                  </a:solidFill>
                </a:rPr>
                <a:t>加入</a:t>
              </a:r>
              <a:r>
                <a:rPr kumimoji="1" lang="en-US" altLang="zh-CN" sz="2800" b="1">
                  <a:solidFill>
                    <a:schemeClr val="bg1"/>
                  </a:solidFill>
                </a:rPr>
                <a:t>139</a:t>
              </a:r>
              <a:endParaRPr kumimoji="1" lang="en-US" altLang="zh-CN" sz="2800" b="1">
                <a:solidFill>
                  <a:schemeClr val="bg1"/>
                </a:solidFill>
                <a:ea typeface="宋体" charset="-122"/>
              </a:endParaRPr>
            </a:p>
          </p:txBody>
        </p:sp>
        <p:sp>
          <p:nvSpPr>
            <p:cNvPr id="559118" name="Rectangle 14" descr="羊皮纸"/>
            <p:cNvSpPr>
              <a:spLocks noChangeArrowheads="1"/>
            </p:cNvSpPr>
            <p:nvPr/>
          </p:nvSpPr>
          <p:spPr bwMode="auto">
            <a:xfrm>
              <a:off x="4080" y="105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75</a:t>
              </a:r>
              <a:endParaRPr kumimoji="1" lang="en-US" altLang="zh-CN" sz="2400">
                <a:solidFill>
                  <a:schemeClr val="bg1"/>
                </a:solidFill>
                <a:ea typeface="宋体" charset="-122"/>
              </a:endParaRPr>
            </a:p>
          </p:txBody>
        </p:sp>
        <p:sp>
          <p:nvSpPr>
            <p:cNvPr id="559119" name="Line 15"/>
            <p:cNvSpPr>
              <a:spLocks noChangeShapeType="1"/>
            </p:cNvSpPr>
            <p:nvPr/>
          </p:nvSpPr>
          <p:spPr bwMode="auto">
            <a:xfrm flipH="1">
              <a:off x="3840" y="1296"/>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0" name="Line 16"/>
            <p:cNvSpPr>
              <a:spLocks noChangeShapeType="1"/>
            </p:cNvSpPr>
            <p:nvPr/>
          </p:nvSpPr>
          <p:spPr bwMode="auto">
            <a:xfrm>
              <a:off x="4608" y="1296"/>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1" name="Rectangle 17" descr="羊皮纸"/>
            <p:cNvSpPr>
              <a:spLocks noChangeArrowheads="1"/>
            </p:cNvSpPr>
            <p:nvPr/>
          </p:nvSpPr>
          <p:spPr bwMode="auto">
            <a:xfrm>
              <a:off x="4656" y="1632"/>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a:t>
              </a:r>
              <a:endParaRPr kumimoji="1" lang="en-US" altLang="zh-CN" sz="2400">
                <a:solidFill>
                  <a:schemeClr val="bg1"/>
                </a:solidFill>
                <a:ea typeface="宋体" charset="-122"/>
              </a:endParaRPr>
            </a:p>
          </p:txBody>
        </p:sp>
        <p:sp>
          <p:nvSpPr>
            <p:cNvPr id="559122" name="Line 18"/>
            <p:cNvSpPr>
              <a:spLocks noChangeShapeType="1"/>
            </p:cNvSpPr>
            <p:nvPr/>
          </p:nvSpPr>
          <p:spPr bwMode="auto">
            <a:xfrm>
              <a:off x="4752"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3" name="Line 19"/>
            <p:cNvSpPr>
              <a:spLocks noChangeShapeType="1"/>
            </p:cNvSpPr>
            <p:nvPr/>
          </p:nvSpPr>
          <p:spPr bwMode="auto">
            <a:xfrm>
              <a:off x="5184"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4" name="Rectangle 20" descr="羊皮纸"/>
            <p:cNvSpPr>
              <a:spLocks noChangeArrowheads="1"/>
            </p:cNvSpPr>
            <p:nvPr/>
          </p:nvSpPr>
          <p:spPr bwMode="auto">
            <a:xfrm>
              <a:off x="3552" y="1632"/>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59125" name="Line 21"/>
            <p:cNvSpPr>
              <a:spLocks noChangeShapeType="1"/>
            </p:cNvSpPr>
            <p:nvPr/>
          </p:nvSpPr>
          <p:spPr bwMode="auto">
            <a:xfrm>
              <a:off x="3648"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26" name="Line 22"/>
            <p:cNvSpPr>
              <a:spLocks noChangeShapeType="1"/>
            </p:cNvSpPr>
            <p:nvPr/>
          </p:nvSpPr>
          <p:spPr bwMode="auto">
            <a:xfrm>
              <a:off x="4080" y="1872"/>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sp>
        <p:nvSpPr>
          <p:cNvPr id="559127" name="Text Box 23"/>
          <p:cNvSpPr txBox="1">
            <a:spLocks noChangeArrowheads="1"/>
          </p:cNvSpPr>
          <p:nvPr/>
        </p:nvSpPr>
        <p:spPr bwMode="auto">
          <a:xfrm>
            <a:off x="1331913" y="3752850"/>
            <a:ext cx="2736647" cy="523220"/>
          </a:xfrm>
          <a:prstGeom prst="rect">
            <a:avLst/>
          </a:prstGeom>
          <a:solidFill>
            <a:srgbClr val="FFFFCC"/>
          </a:solidFill>
          <a:ln w="9525">
            <a:noFill/>
            <a:miter lim="800000"/>
            <a:headEnd/>
            <a:tailEnd/>
          </a:ln>
          <a:effectLst/>
        </p:spPr>
        <p:txBody>
          <a:bodyPr wrap="none">
            <a:spAutoFit/>
          </a:bodyPr>
          <a:lstStyle/>
          <a:p>
            <a:pPr algn="l"/>
            <a:r>
              <a:rPr kumimoji="1" lang="en-US" altLang="zh-CN" sz="2800" b="1">
                <a:solidFill>
                  <a:schemeClr val="bg1"/>
                </a:solidFill>
              </a:rPr>
              <a:t>n=5 </a:t>
            </a:r>
            <a:r>
              <a:rPr kumimoji="1" lang="zh-CN" altLang="en-US" sz="2800" b="1">
                <a:solidFill>
                  <a:schemeClr val="bg1"/>
                </a:solidFill>
              </a:rPr>
              <a:t>加入</a:t>
            </a:r>
            <a:r>
              <a:rPr kumimoji="1" lang="en-US" altLang="zh-CN" sz="2800" b="1">
                <a:solidFill>
                  <a:schemeClr val="bg1"/>
                </a:solidFill>
              </a:rPr>
              <a:t>49,145</a:t>
            </a:r>
            <a:endParaRPr kumimoji="1" lang="en-US" altLang="zh-CN" sz="2800">
              <a:solidFill>
                <a:schemeClr val="bg1"/>
              </a:solidFill>
              <a:ea typeface="宋体" charset="-122"/>
            </a:endParaRPr>
          </a:p>
        </p:txBody>
      </p:sp>
      <p:sp>
        <p:nvSpPr>
          <p:cNvPr id="559128" name="Rectangle 24" descr="羊皮纸"/>
          <p:cNvSpPr>
            <a:spLocks noChangeArrowheads="1"/>
          </p:cNvSpPr>
          <p:nvPr/>
        </p:nvSpPr>
        <p:spPr bwMode="auto">
          <a:xfrm>
            <a:off x="1905000" y="4367213"/>
            <a:ext cx="990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75</a:t>
            </a:r>
            <a:endParaRPr kumimoji="1" lang="en-US" altLang="zh-CN" sz="2400">
              <a:solidFill>
                <a:schemeClr val="bg1"/>
              </a:solidFill>
              <a:ea typeface="宋体" charset="-122"/>
            </a:endParaRPr>
          </a:p>
        </p:txBody>
      </p:sp>
      <p:sp>
        <p:nvSpPr>
          <p:cNvPr id="559129" name="Line 25"/>
          <p:cNvSpPr>
            <a:spLocks noChangeShapeType="1"/>
          </p:cNvSpPr>
          <p:nvPr/>
        </p:nvSpPr>
        <p:spPr bwMode="auto">
          <a:xfrm flipH="1">
            <a:off x="15240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0" name="Line 26"/>
          <p:cNvSpPr>
            <a:spLocks noChangeShapeType="1"/>
          </p:cNvSpPr>
          <p:nvPr/>
        </p:nvSpPr>
        <p:spPr bwMode="auto">
          <a:xfrm>
            <a:off x="27432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1" name="Rectangle 27" descr="羊皮纸"/>
          <p:cNvSpPr>
            <a:spLocks noChangeArrowheads="1"/>
          </p:cNvSpPr>
          <p:nvPr/>
        </p:nvSpPr>
        <p:spPr bwMode="auto">
          <a:xfrm>
            <a:off x="2438400" y="5281613"/>
            <a:ext cx="1752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139  145</a:t>
            </a:r>
            <a:endParaRPr kumimoji="1" lang="en-US" altLang="zh-CN" sz="2400">
              <a:solidFill>
                <a:schemeClr val="bg1"/>
              </a:solidFill>
              <a:ea typeface="宋体" charset="-122"/>
            </a:endParaRPr>
          </a:p>
        </p:txBody>
      </p:sp>
      <p:sp>
        <p:nvSpPr>
          <p:cNvPr id="559132" name="Line 28"/>
          <p:cNvSpPr>
            <a:spLocks noChangeShapeType="1"/>
          </p:cNvSpPr>
          <p:nvPr/>
        </p:nvSpPr>
        <p:spPr bwMode="auto">
          <a:xfrm>
            <a:off x="2590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3" name="Line 29"/>
          <p:cNvSpPr>
            <a:spLocks noChangeShapeType="1"/>
          </p:cNvSpPr>
          <p:nvPr/>
        </p:nvSpPr>
        <p:spPr bwMode="auto">
          <a:xfrm>
            <a:off x="3352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4" name="Rectangle 30" descr="羊皮纸"/>
          <p:cNvSpPr>
            <a:spLocks noChangeArrowheads="1"/>
          </p:cNvSpPr>
          <p:nvPr/>
        </p:nvSpPr>
        <p:spPr bwMode="auto">
          <a:xfrm>
            <a:off x="762000" y="5281613"/>
            <a:ext cx="1371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49  53</a:t>
            </a:r>
            <a:endParaRPr kumimoji="1" lang="en-US" altLang="zh-CN" sz="2400">
              <a:solidFill>
                <a:schemeClr val="bg1"/>
              </a:solidFill>
              <a:ea typeface="宋体" charset="-122"/>
            </a:endParaRPr>
          </a:p>
        </p:txBody>
      </p:sp>
      <p:sp>
        <p:nvSpPr>
          <p:cNvPr id="559135" name="Line 31"/>
          <p:cNvSpPr>
            <a:spLocks noChangeShapeType="1"/>
          </p:cNvSpPr>
          <p:nvPr/>
        </p:nvSpPr>
        <p:spPr bwMode="auto">
          <a:xfrm>
            <a:off x="9144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6" name="Line 32"/>
          <p:cNvSpPr>
            <a:spLocks noChangeShapeType="1"/>
          </p:cNvSpPr>
          <p:nvPr/>
        </p:nvSpPr>
        <p:spPr bwMode="auto">
          <a:xfrm>
            <a:off x="1447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7" name="Line 33"/>
          <p:cNvSpPr>
            <a:spLocks noChangeShapeType="1"/>
          </p:cNvSpPr>
          <p:nvPr/>
        </p:nvSpPr>
        <p:spPr bwMode="auto">
          <a:xfrm>
            <a:off x="19812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38" name="Line 34"/>
          <p:cNvSpPr>
            <a:spLocks noChangeShapeType="1"/>
          </p:cNvSpPr>
          <p:nvPr/>
        </p:nvSpPr>
        <p:spPr bwMode="auto">
          <a:xfrm>
            <a:off x="40386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nvGrpSpPr>
          <p:cNvPr id="3" name="组合 52"/>
          <p:cNvGrpSpPr/>
          <p:nvPr/>
        </p:nvGrpSpPr>
        <p:grpSpPr>
          <a:xfrm>
            <a:off x="4724400" y="3752850"/>
            <a:ext cx="3733800" cy="2443163"/>
            <a:chOff x="4724400" y="3752850"/>
            <a:chExt cx="3733800" cy="2443163"/>
          </a:xfrm>
        </p:grpSpPr>
        <p:sp>
          <p:nvSpPr>
            <p:cNvPr id="559106" name="Rectangle 2" descr="羊皮纸"/>
            <p:cNvSpPr>
              <a:spLocks noChangeArrowheads="1"/>
            </p:cNvSpPr>
            <p:nvPr/>
          </p:nvSpPr>
          <p:spPr bwMode="auto">
            <a:xfrm>
              <a:off x="5791200" y="4367213"/>
              <a:ext cx="1371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49  75</a:t>
              </a:r>
              <a:endParaRPr kumimoji="1" lang="en-US" altLang="zh-CN" sz="2400">
                <a:solidFill>
                  <a:schemeClr val="bg1"/>
                </a:solidFill>
                <a:ea typeface="宋体" charset="-122"/>
              </a:endParaRPr>
            </a:p>
          </p:txBody>
        </p:sp>
        <p:sp>
          <p:nvSpPr>
            <p:cNvPr id="559139" name="Text Box 35"/>
            <p:cNvSpPr txBox="1">
              <a:spLocks noChangeArrowheads="1"/>
            </p:cNvSpPr>
            <p:nvPr/>
          </p:nvSpPr>
          <p:spPr bwMode="auto">
            <a:xfrm>
              <a:off x="5599113" y="3752850"/>
              <a:ext cx="2036135" cy="523220"/>
            </a:xfrm>
            <a:prstGeom prst="rect">
              <a:avLst/>
            </a:prstGeom>
            <a:solidFill>
              <a:srgbClr val="FFFFCC"/>
            </a:solidFill>
            <a:ln w="9525">
              <a:noFill/>
              <a:miter lim="800000"/>
              <a:headEnd/>
              <a:tailEnd/>
            </a:ln>
            <a:effectLst/>
          </p:spPr>
          <p:txBody>
            <a:bodyPr wrap="none">
              <a:spAutoFit/>
            </a:bodyPr>
            <a:lstStyle/>
            <a:p>
              <a:pPr algn="l"/>
              <a:r>
                <a:rPr kumimoji="1" lang="en-US" altLang="zh-CN" sz="2800" b="1" dirty="0">
                  <a:solidFill>
                    <a:schemeClr val="bg1"/>
                  </a:solidFill>
                </a:rPr>
                <a:t>n=6 </a:t>
              </a:r>
              <a:r>
                <a:rPr kumimoji="1" lang="zh-CN" altLang="en-US" sz="2800" b="1" dirty="0">
                  <a:solidFill>
                    <a:schemeClr val="bg1"/>
                  </a:solidFill>
                </a:rPr>
                <a:t>加入</a:t>
              </a:r>
              <a:r>
                <a:rPr kumimoji="1" lang="en-US" altLang="zh-CN" sz="2800" b="1" dirty="0">
                  <a:solidFill>
                    <a:schemeClr val="bg1"/>
                  </a:solidFill>
                </a:rPr>
                <a:t>36</a:t>
              </a:r>
              <a:endParaRPr kumimoji="1" lang="en-US" altLang="zh-CN" sz="2800" dirty="0">
                <a:solidFill>
                  <a:schemeClr val="bg1"/>
                </a:solidFill>
                <a:ea typeface="宋体" charset="-122"/>
              </a:endParaRPr>
            </a:p>
          </p:txBody>
        </p:sp>
        <p:sp>
          <p:nvSpPr>
            <p:cNvPr id="559140" name="Line 36"/>
            <p:cNvSpPr>
              <a:spLocks noChangeShapeType="1"/>
            </p:cNvSpPr>
            <p:nvPr/>
          </p:nvSpPr>
          <p:spPr bwMode="auto">
            <a:xfrm flipH="1">
              <a:off x="53340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1" name="Line 37"/>
            <p:cNvSpPr>
              <a:spLocks noChangeShapeType="1"/>
            </p:cNvSpPr>
            <p:nvPr/>
          </p:nvSpPr>
          <p:spPr bwMode="auto">
            <a:xfrm>
              <a:off x="70104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2" name="Rectangle 38" descr="羊皮纸"/>
            <p:cNvSpPr>
              <a:spLocks noChangeArrowheads="1"/>
            </p:cNvSpPr>
            <p:nvPr/>
          </p:nvSpPr>
          <p:spPr bwMode="auto">
            <a:xfrm>
              <a:off x="6705600" y="5281613"/>
              <a:ext cx="1752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139  145</a:t>
              </a:r>
              <a:endParaRPr kumimoji="1" lang="en-US" altLang="zh-CN" sz="2400">
                <a:solidFill>
                  <a:schemeClr val="bg1"/>
                </a:solidFill>
                <a:ea typeface="宋体" charset="-122"/>
              </a:endParaRPr>
            </a:p>
          </p:txBody>
        </p:sp>
        <p:sp>
          <p:nvSpPr>
            <p:cNvPr id="559143" name="Line 39"/>
            <p:cNvSpPr>
              <a:spLocks noChangeShapeType="1"/>
            </p:cNvSpPr>
            <p:nvPr/>
          </p:nvSpPr>
          <p:spPr bwMode="auto">
            <a:xfrm>
              <a:off x="6858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4" name="Line 40"/>
            <p:cNvSpPr>
              <a:spLocks noChangeShapeType="1"/>
            </p:cNvSpPr>
            <p:nvPr/>
          </p:nvSpPr>
          <p:spPr bwMode="auto">
            <a:xfrm>
              <a:off x="7620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5" name="Line 41"/>
            <p:cNvSpPr>
              <a:spLocks noChangeShapeType="1"/>
            </p:cNvSpPr>
            <p:nvPr/>
          </p:nvSpPr>
          <p:spPr bwMode="auto">
            <a:xfrm>
              <a:off x="8305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6" name="Rectangle 42" descr="羊皮纸"/>
            <p:cNvSpPr>
              <a:spLocks noChangeArrowheads="1"/>
            </p:cNvSpPr>
            <p:nvPr/>
          </p:nvSpPr>
          <p:spPr bwMode="auto">
            <a:xfrm>
              <a:off x="57150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59147" name="Rectangle 43" descr="羊皮纸"/>
            <p:cNvSpPr>
              <a:spLocks noChangeArrowheads="1"/>
            </p:cNvSpPr>
            <p:nvPr/>
          </p:nvSpPr>
          <p:spPr bwMode="auto">
            <a:xfrm>
              <a:off x="47244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36</a:t>
              </a:r>
              <a:endParaRPr kumimoji="1" lang="en-US" altLang="zh-CN" sz="2400">
                <a:solidFill>
                  <a:schemeClr val="bg1"/>
                </a:solidFill>
                <a:ea typeface="宋体" charset="-122"/>
              </a:endParaRPr>
            </a:p>
          </p:txBody>
        </p:sp>
        <p:sp>
          <p:nvSpPr>
            <p:cNvPr id="559148" name="Line 44"/>
            <p:cNvSpPr>
              <a:spLocks noChangeShapeType="1"/>
            </p:cNvSpPr>
            <p:nvPr/>
          </p:nvSpPr>
          <p:spPr bwMode="auto">
            <a:xfrm>
              <a:off x="4876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49" name="Line 45"/>
            <p:cNvSpPr>
              <a:spLocks noChangeShapeType="1"/>
            </p:cNvSpPr>
            <p:nvPr/>
          </p:nvSpPr>
          <p:spPr bwMode="auto">
            <a:xfrm>
              <a:off x="5334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50" name="Line 46"/>
            <p:cNvSpPr>
              <a:spLocks noChangeShapeType="1"/>
            </p:cNvSpPr>
            <p:nvPr/>
          </p:nvSpPr>
          <p:spPr bwMode="auto">
            <a:xfrm>
              <a:off x="58674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51" name="Line 47"/>
            <p:cNvSpPr>
              <a:spLocks noChangeShapeType="1"/>
            </p:cNvSpPr>
            <p:nvPr/>
          </p:nvSpPr>
          <p:spPr bwMode="auto">
            <a:xfrm>
              <a:off x="63246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59152" name="Line 48"/>
            <p:cNvSpPr>
              <a:spLocks noChangeShapeType="1"/>
            </p:cNvSpPr>
            <p:nvPr/>
          </p:nvSpPr>
          <p:spPr bwMode="auto">
            <a:xfrm flipH="1">
              <a:off x="6172200" y="4748213"/>
              <a:ext cx="3048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54B7BC50-DAFF-40A5-9128-30A227CF5628}" type="slidenum">
              <a:rPr lang="en-US" altLang="zh-CN"/>
              <a:pPr/>
              <a:t>55</a:t>
            </a:fld>
            <a:endParaRPr lang="en-US" altLang="zh-CN"/>
          </a:p>
        </p:txBody>
      </p:sp>
      <p:sp>
        <p:nvSpPr>
          <p:cNvPr id="560130" name="Rectangle 2"/>
          <p:cNvSpPr>
            <a:spLocks noGrp="1" noChangeArrowheads="1"/>
          </p:cNvSpPr>
          <p:nvPr>
            <p:ph type="body" idx="1"/>
          </p:nvPr>
        </p:nvSpPr>
        <p:spPr>
          <a:xfrm>
            <a:off x="35496" y="3465004"/>
            <a:ext cx="9108504" cy="2700300"/>
          </a:xfrm>
        </p:spPr>
        <p:txBody>
          <a:bodyPr>
            <a:normAutofit/>
          </a:bodyPr>
          <a:lstStyle/>
          <a:p>
            <a:pPr>
              <a:lnSpc>
                <a:spcPct val="110000"/>
              </a:lnSpc>
              <a:buClr>
                <a:schemeClr val="tx1"/>
              </a:buClr>
              <a:buSzPct val="50000"/>
            </a:pPr>
            <a:r>
              <a:rPr lang="zh-CN" altLang="en-US" sz="3000" b="1" dirty="0">
                <a:ea typeface="仿宋_GB2312" pitchFamily="49" charset="-122"/>
              </a:rPr>
              <a:t>在插入</a:t>
            </a:r>
            <a:r>
              <a:rPr lang="zh-CN" altLang="en-US" sz="3000" b="1" dirty="0" smtClean="0">
                <a:ea typeface="仿宋_GB2312" pitchFamily="49" charset="-122"/>
              </a:rPr>
              <a:t>新关键字时</a:t>
            </a:r>
            <a:r>
              <a:rPr lang="zh-CN" altLang="en-US" sz="3000" b="1" dirty="0">
                <a:ea typeface="仿宋_GB2312" pitchFamily="49" charset="-122"/>
              </a:rPr>
              <a:t>，需要自底向上地分裂结点，最坏情况下从被</a:t>
            </a:r>
            <a:r>
              <a:rPr lang="zh-CN" altLang="en-US" sz="3000" b="1" dirty="0" smtClean="0">
                <a:ea typeface="仿宋_GB2312" pitchFamily="49" charset="-122"/>
              </a:rPr>
              <a:t>插关键字所在</a:t>
            </a:r>
            <a:r>
              <a:rPr lang="zh-CN" altLang="en-US" sz="3000" b="1" dirty="0">
                <a:ea typeface="仿宋_GB2312" pitchFamily="49" charset="-122"/>
              </a:rPr>
              <a:t>叶结点到根的路径上的所有结点都要分裂</a:t>
            </a:r>
            <a:r>
              <a:rPr lang="zh-CN" altLang="en-US" sz="3000" b="1" dirty="0" smtClean="0">
                <a:ea typeface="仿宋_GB2312" pitchFamily="49" charset="-122"/>
              </a:rPr>
              <a:t>。（</a:t>
            </a:r>
            <a:r>
              <a:rPr lang="en-US" altLang="zh-CN" sz="3000" b="1" dirty="0" smtClean="0">
                <a:ea typeface="仿宋_GB2312" pitchFamily="49" charset="-122"/>
              </a:rPr>
              <a:t>P242 </a:t>
            </a:r>
            <a:r>
              <a:rPr lang="zh-CN" altLang="en-US" sz="3000" b="1" dirty="0" smtClean="0">
                <a:ea typeface="仿宋_GB2312" pitchFamily="49" charset="-122"/>
              </a:rPr>
              <a:t>图</a:t>
            </a:r>
            <a:r>
              <a:rPr lang="en-US" altLang="zh-CN" sz="3000" b="1" dirty="0" smtClean="0">
                <a:ea typeface="仿宋_GB2312" pitchFamily="49" charset="-122"/>
              </a:rPr>
              <a:t>9.16 (e)-(g)</a:t>
            </a:r>
            <a:r>
              <a:rPr lang="zh-CN" altLang="en-US" sz="3000" b="1" dirty="0" smtClean="0">
                <a:ea typeface="仿宋_GB2312" pitchFamily="49" charset="-122"/>
              </a:rPr>
              <a:t>）</a:t>
            </a:r>
            <a:endParaRPr lang="en-US" altLang="zh-CN" sz="3000" b="1" dirty="0" smtClean="0">
              <a:ea typeface="仿宋_GB2312" pitchFamily="49" charset="-122"/>
            </a:endParaRPr>
          </a:p>
          <a:p>
            <a:pPr>
              <a:lnSpc>
                <a:spcPct val="110000"/>
              </a:lnSpc>
              <a:buClr>
                <a:schemeClr val="tx1"/>
              </a:buClr>
              <a:buSzPct val="50000"/>
            </a:pPr>
            <a:r>
              <a:rPr lang="zh-CN" altLang="en-US" b="1" dirty="0" smtClean="0">
                <a:latin typeface="Times New Roman" pitchFamily="18" charset="0"/>
                <a:ea typeface="仿宋_GB2312" pitchFamily="49" charset="-122"/>
              </a:rPr>
              <a:t>在</a:t>
            </a:r>
            <a:r>
              <a:rPr lang="en-US" altLang="zh-CN" b="1" dirty="0" smtClean="0">
                <a:latin typeface="Times New Roman" pitchFamily="18" charset="0"/>
                <a:ea typeface="仿宋_GB2312" pitchFamily="49" charset="-122"/>
              </a:rPr>
              <a:t>B </a:t>
            </a:r>
            <a:r>
              <a:rPr lang="zh-CN" altLang="en-US" b="1" dirty="0" smtClean="0">
                <a:latin typeface="Times New Roman" pitchFamily="18" charset="0"/>
                <a:ea typeface="仿宋_GB2312" pitchFamily="49" charset="-122"/>
              </a:rPr>
              <a:t>树上删除一个关键字时，若结点中所剩关键字个数少于下限，要考虑结点的调整或合并问题。</a:t>
            </a:r>
          </a:p>
        </p:txBody>
      </p:sp>
      <p:grpSp>
        <p:nvGrpSpPr>
          <p:cNvPr id="2" name="Group 26"/>
          <p:cNvGrpSpPr>
            <a:grpSpLocks/>
          </p:cNvGrpSpPr>
          <p:nvPr/>
        </p:nvGrpSpPr>
        <p:grpSpPr bwMode="auto">
          <a:xfrm>
            <a:off x="3732658" y="44624"/>
            <a:ext cx="5303838" cy="3349625"/>
            <a:chOff x="384" y="414"/>
            <a:chExt cx="3456" cy="2178"/>
          </a:xfrm>
        </p:grpSpPr>
        <p:sp>
          <p:nvSpPr>
            <p:cNvPr id="560132" name="Text Box 4"/>
            <p:cNvSpPr txBox="1">
              <a:spLocks noChangeArrowheads="1"/>
            </p:cNvSpPr>
            <p:nvPr/>
          </p:nvSpPr>
          <p:spPr bwMode="auto">
            <a:xfrm>
              <a:off x="1514" y="414"/>
              <a:ext cx="1457" cy="340"/>
            </a:xfrm>
            <a:prstGeom prst="rect">
              <a:avLst/>
            </a:prstGeom>
            <a:solidFill>
              <a:srgbClr val="FFFFCC"/>
            </a:solidFill>
            <a:ln w="9525">
              <a:noFill/>
              <a:miter lim="800000"/>
              <a:headEnd/>
              <a:tailEnd/>
            </a:ln>
            <a:effectLst/>
          </p:spPr>
          <p:txBody>
            <a:bodyPr wrap="none">
              <a:spAutoFit/>
            </a:bodyPr>
            <a:lstStyle/>
            <a:p>
              <a:pPr algn="l"/>
              <a:r>
                <a:rPr kumimoji="1" lang="en-US" altLang="zh-CN" sz="2800" b="1" dirty="0">
                  <a:solidFill>
                    <a:schemeClr val="bg1"/>
                  </a:solidFill>
                </a:rPr>
                <a:t>n=7 </a:t>
              </a:r>
              <a:r>
                <a:rPr kumimoji="1" lang="zh-CN" altLang="en-US" sz="2800" b="1" dirty="0">
                  <a:solidFill>
                    <a:schemeClr val="bg1"/>
                  </a:solidFill>
                </a:rPr>
                <a:t>加入</a:t>
              </a:r>
              <a:r>
                <a:rPr kumimoji="1" lang="en-US" altLang="zh-CN" sz="2800" b="1" dirty="0">
                  <a:solidFill>
                    <a:schemeClr val="bg1"/>
                  </a:solidFill>
                </a:rPr>
                <a:t>101</a:t>
              </a:r>
              <a:endParaRPr kumimoji="1" lang="en-US" altLang="zh-CN" sz="2400" dirty="0">
                <a:solidFill>
                  <a:schemeClr val="bg1"/>
                </a:solidFill>
                <a:ea typeface="宋体" charset="-122"/>
              </a:endParaRPr>
            </a:p>
          </p:txBody>
        </p:sp>
        <p:sp>
          <p:nvSpPr>
            <p:cNvPr id="560133" name="Rectangle 5" descr="羊皮纸"/>
            <p:cNvSpPr>
              <a:spLocks noChangeArrowheads="1"/>
            </p:cNvSpPr>
            <p:nvPr/>
          </p:nvSpPr>
          <p:spPr bwMode="auto">
            <a:xfrm>
              <a:off x="912" y="1440"/>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a:t>
              </a:r>
              <a:endParaRPr kumimoji="1" lang="en-US" altLang="zh-CN" sz="2400">
                <a:solidFill>
                  <a:schemeClr val="bg1"/>
                </a:solidFill>
                <a:ea typeface="宋体" charset="-122"/>
              </a:endParaRPr>
            </a:p>
          </p:txBody>
        </p:sp>
        <p:sp>
          <p:nvSpPr>
            <p:cNvPr id="560134" name="Line 6"/>
            <p:cNvSpPr>
              <a:spLocks noChangeShapeType="1"/>
            </p:cNvSpPr>
            <p:nvPr/>
          </p:nvSpPr>
          <p:spPr bwMode="auto">
            <a:xfrm flipH="1">
              <a:off x="672"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5" name="Line 7"/>
            <p:cNvSpPr>
              <a:spLocks noChangeShapeType="1"/>
            </p:cNvSpPr>
            <p:nvPr/>
          </p:nvSpPr>
          <p:spPr bwMode="auto">
            <a:xfrm>
              <a:off x="1392"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6" name="Rectangle 8" descr="羊皮纸"/>
            <p:cNvSpPr>
              <a:spLocks noChangeArrowheads="1"/>
            </p:cNvSpPr>
            <p:nvPr/>
          </p:nvSpPr>
          <p:spPr bwMode="auto">
            <a:xfrm>
              <a:off x="1392"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560137" name="Line 9"/>
            <p:cNvSpPr>
              <a:spLocks noChangeShapeType="1"/>
            </p:cNvSpPr>
            <p:nvPr/>
          </p:nvSpPr>
          <p:spPr bwMode="auto">
            <a:xfrm>
              <a:off x="1488"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8" name="Line 10"/>
            <p:cNvSpPr>
              <a:spLocks noChangeShapeType="1"/>
            </p:cNvSpPr>
            <p:nvPr/>
          </p:nvSpPr>
          <p:spPr bwMode="auto">
            <a:xfrm>
              <a:off x="1920"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39" name="Rectangle 11" descr="羊皮纸"/>
            <p:cNvSpPr>
              <a:spLocks noChangeArrowheads="1"/>
            </p:cNvSpPr>
            <p:nvPr/>
          </p:nvSpPr>
          <p:spPr bwMode="auto">
            <a:xfrm>
              <a:off x="384"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36</a:t>
              </a:r>
              <a:endParaRPr kumimoji="1" lang="en-US" altLang="zh-CN" sz="2400">
                <a:solidFill>
                  <a:schemeClr val="bg1"/>
                </a:solidFill>
                <a:ea typeface="宋体" charset="-122"/>
              </a:endParaRPr>
            </a:p>
          </p:txBody>
        </p:sp>
        <p:sp>
          <p:nvSpPr>
            <p:cNvPr id="560140" name="Line 12"/>
            <p:cNvSpPr>
              <a:spLocks noChangeShapeType="1"/>
            </p:cNvSpPr>
            <p:nvPr/>
          </p:nvSpPr>
          <p:spPr bwMode="auto">
            <a:xfrm>
              <a:off x="480"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1" name="Line 13"/>
            <p:cNvSpPr>
              <a:spLocks noChangeShapeType="1"/>
            </p:cNvSpPr>
            <p:nvPr/>
          </p:nvSpPr>
          <p:spPr bwMode="auto">
            <a:xfrm>
              <a:off x="912"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2" name="Rectangle 14" descr="羊皮纸"/>
            <p:cNvSpPr>
              <a:spLocks noChangeArrowheads="1"/>
            </p:cNvSpPr>
            <p:nvPr/>
          </p:nvSpPr>
          <p:spPr bwMode="auto">
            <a:xfrm>
              <a:off x="2736" y="1440"/>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a:t>
              </a:r>
              <a:endParaRPr kumimoji="1" lang="en-US" altLang="zh-CN" sz="2400">
                <a:solidFill>
                  <a:schemeClr val="bg1"/>
                </a:solidFill>
                <a:ea typeface="宋体" charset="-122"/>
              </a:endParaRPr>
            </a:p>
          </p:txBody>
        </p:sp>
        <p:sp>
          <p:nvSpPr>
            <p:cNvPr id="560143" name="Line 15"/>
            <p:cNvSpPr>
              <a:spLocks noChangeShapeType="1"/>
            </p:cNvSpPr>
            <p:nvPr/>
          </p:nvSpPr>
          <p:spPr bwMode="auto">
            <a:xfrm flipH="1">
              <a:off x="2496"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4" name="Line 16"/>
            <p:cNvSpPr>
              <a:spLocks noChangeShapeType="1"/>
            </p:cNvSpPr>
            <p:nvPr/>
          </p:nvSpPr>
          <p:spPr bwMode="auto">
            <a:xfrm>
              <a:off x="3216" y="1680"/>
              <a:ext cx="336"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5" name="Rectangle 17" descr="羊皮纸"/>
            <p:cNvSpPr>
              <a:spLocks noChangeArrowheads="1"/>
            </p:cNvSpPr>
            <p:nvPr/>
          </p:nvSpPr>
          <p:spPr bwMode="auto">
            <a:xfrm>
              <a:off x="3216"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145</a:t>
              </a:r>
              <a:endParaRPr kumimoji="1" lang="en-US" altLang="zh-CN" sz="2400">
                <a:solidFill>
                  <a:schemeClr val="bg1"/>
                </a:solidFill>
                <a:ea typeface="宋体" charset="-122"/>
              </a:endParaRPr>
            </a:p>
          </p:txBody>
        </p:sp>
        <p:sp>
          <p:nvSpPr>
            <p:cNvPr id="560146" name="Line 18"/>
            <p:cNvSpPr>
              <a:spLocks noChangeShapeType="1"/>
            </p:cNvSpPr>
            <p:nvPr/>
          </p:nvSpPr>
          <p:spPr bwMode="auto">
            <a:xfrm>
              <a:off x="3312"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7" name="Line 19"/>
            <p:cNvSpPr>
              <a:spLocks noChangeShapeType="1"/>
            </p:cNvSpPr>
            <p:nvPr/>
          </p:nvSpPr>
          <p:spPr bwMode="auto">
            <a:xfrm>
              <a:off x="3744"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48" name="Rectangle 20" descr="羊皮纸"/>
            <p:cNvSpPr>
              <a:spLocks noChangeArrowheads="1"/>
            </p:cNvSpPr>
            <p:nvPr/>
          </p:nvSpPr>
          <p:spPr bwMode="auto">
            <a:xfrm>
              <a:off x="2208" y="2016"/>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101</a:t>
              </a:r>
              <a:endParaRPr kumimoji="1" lang="en-US" altLang="zh-CN" sz="2400">
                <a:solidFill>
                  <a:schemeClr val="bg1"/>
                </a:solidFill>
                <a:ea typeface="宋体" charset="-122"/>
              </a:endParaRPr>
            </a:p>
          </p:txBody>
        </p:sp>
        <p:sp>
          <p:nvSpPr>
            <p:cNvPr id="560149" name="Line 21"/>
            <p:cNvSpPr>
              <a:spLocks noChangeShapeType="1"/>
            </p:cNvSpPr>
            <p:nvPr/>
          </p:nvSpPr>
          <p:spPr bwMode="auto">
            <a:xfrm>
              <a:off x="2304"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50" name="Line 22"/>
            <p:cNvSpPr>
              <a:spLocks noChangeShapeType="1"/>
            </p:cNvSpPr>
            <p:nvPr/>
          </p:nvSpPr>
          <p:spPr bwMode="auto">
            <a:xfrm>
              <a:off x="2736" y="2256"/>
              <a:ext cx="0" cy="336"/>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51" name="Rectangle 23" descr="羊皮纸"/>
            <p:cNvSpPr>
              <a:spLocks noChangeArrowheads="1"/>
            </p:cNvSpPr>
            <p:nvPr/>
          </p:nvSpPr>
          <p:spPr bwMode="auto">
            <a:xfrm>
              <a:off x="1824" y="768"/>
              <a:ext cx="624" cy="336"/>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75</a:t>
              </a:r>
              <a:endParaRPr kumimoji="1" lang="en-US" altLang="zh-CN" sz="2400">
                <a:solidFill>
                  <a:schemeClr val="bg1"/>
                </a:solidFill>
                <a:ea typeface="宋体" charset="-122"/>
              </a:endParaRPr>
            </a:p>
          </p:txBody>
        </p:sp>
        <p:sp>
          <p:nvSpPr>
            <p:cNvPr id="560152" name="Line 24"/>
            <p:cNvSpPr>
              <a:spLocks noChangeShapeType="1"/>
            </p:cNvSpPr>
            <p:nvPr/>
          </p:nvSpPr>
          <p:spPr bwMode="auto">
            <a:xfrm flipH="1">
              <a:off x="1248" y="960"/>
              <a:ext cx="672" cy="48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560153" name="Line 25"/>
            <p:cNvSpPr>
              <a:spLocks noChangeShapeType="1"/>
            </p:cNvSpPr>
            <p:nvPr/>
          </p:nvSpPr>
          <p:spPr bwMode="auto">
            <a:xfrm>
              <a:off x="2352" y="960"/>
              <a:ext cx="672" cy="48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grpSp>
        <p:nvGrpSpPr>
          <p:cNvPr id="3" name="组合 28"/>
          <p:cNvGrpSpPr/>
          <p:nvPr/>
        </p:nvGrpSpPr>
        <p:grpSpPr>
          <a:xfrm>
            <a:off x="107504" y="116632"/>
            <a:ext cx="3733800" cy="2443163"/>
            <a:chOff x="4724400" y="3752850"/>
            <a:chExt cx="3733800" cy="2443163"/>
          </a:xfrm>
        </p:grpSpPr>
        <p:sp>
          <p:nvSpPr>
            <p:cNvPr id="30" name="Rectangle 2" descr="羊皮纸"/>
            <p:cNvSpPr>
              <a:spLocks noChangeArrowheads="1"/>
            </p:cNvSpPr>
            <p:nvPr/>
          </p:nvSpPr>
          <p:spPr bwMode="auto">
            <a:xfrm>
              <a:off x="5791200" y="4367213"/>
              <a:ext cx="1371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49  75</a:t>
              </a:r>
              <a:endParaRPr kumimoji="1" lang="en-US" altLang="zh-CN" sz="2400">
                <a:solidFill>
                  <a:schemeClr val="bg1"/>
                </a:solidFill>
                <a:ea typeface="宋体" charset="-122"/>
              </a:endParaRPr>
            </a:p>
          </p:txBody>
        </p:sp>
        <p:sp>
          <p:nvSpPr>
            <p:cNvPr id="31" name="Text Box 35"/>
            <p:cNvSpPr txBox="1">
              <a:spLocks noChangeArrowheads="1"/>
            </p:cNvSpPr>
            <p:nvPr/>
          </p:nvSpPr>
          <p:spPr bwMode="auto">
            <a:xfrm>
              <a:off x="5599113" y="3752850"/>
              <a:ext cx="2036135" cy="523220"/>
            </a:xfrm>
            <a:prstGeom prst="rect">
              <a:avLst/>
            </a:prstGeom>
            <a:solidFill>
              <a:srgbClr val="FFFFCC"/>
            </a:solidFill>
            <a:ln w="9525">
              <a:noFill/>
              <a:miter lim="800000"/>
              <a:headEnd/>
              <a:tailEnd/>
            </a:ln>
            <a:effectLst/>
          </p:spPr>
          <p:txBody>
            <a:bodyPr wrap="none">
              <a:spAutoFit/>
            </a:bodyPr>
            <a:lstStyle/>
            <a:p>
              <a:pPr algn="l"/>
              <a:r>
                <a:rPr kumimoji="1" lang="en-US" altLang="zh-CN" sz="2800" b="1" dirty="0">
                  <a:solidFill>
                    <a:schemeClr val="bg1"/>
                  </a:solidFill>
                </a:rPr>
                <a:t>n=6 </a:t>
              </a:r>
              <a:r>
                <a:rPr kumimoji="1" lang="zh-CN" altLang="en-US" sz="2800" b="1" dirty="0">
                  <a:solidFill>
                    <a:schemeClr val="bg1"/>
                  </a:solidFill>
                </a:rPr>
                <a:t>加入</a:t>
              </a:r>
              <a:r>
                <a:rPr kumimoji="1" lang="en-US" altLang="zh-CN" sz="2800" b="1" dirty="0">
                  <a:solidFill>
                    <a:schemeClr val="bg1"/>
                  </a:solidFill>
                </a:rPr>
                <a:t>36</a:t>
              </a:r>
              <a:endParaRPr kumimoji="1" lang="en-US" altLang="zh-CN" sz="2800" dirty="0">
                <a:solidFill>
                  <a:schemeClr val="bg1"/>
                </a:solidFill>
                <a:ea typeface="宋体" charset="-122"/>
              </a:endParaRPr>
            </a:p>
          </p:txBody>
        </p:sp>
        <p:sp>
          <p:nvSpPr>
            <p:cNvPr id="32" name="Line 36"/>
            <p:cNvSpPr>
              <a:spLocks noChangeShapeType="1"/>
            </p:cNvSpPr>
            <p:nvPr/>
          </p:nvSpPr>
          <p:spPr bwMode="auto">
            <a:xfrm flipH="1">
              <a:off x="53340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3" name="Line 37"/>
            <p:cNvSpPr>
              <a:spLocks noChangeShapeType="1"/>
            </p:cNvSpPr>
            <p:nvPr/>
          </p:nvSpPr>
          <p:spPr bwMode="auto">
            <a:xfrm>
              <a:off x="7010400" y="4748213"/>
              <a:ext cx="5334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4" name="Rectangle 38" descr="羊皮纸"/>
            <p:cNvSpPr>
              <a:spLocks noChangeArrowheads="1"/>
            </p:cNvSpPr>
            <p:nvPr/>
          </p:nvSpPr>
          <p:spPr bwMode="auto">
            <a:xfrm>
              <a:off x="6705600" y="5281613"/>
              <a:ext cx="17526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139  145</a:t>
              </a:r>
              <a:endParaRPr kumimoji="1" lang="en-US" altLang="zh-CN" sz="2400">
                <a:solidFill>
                  <a:schemeClr val="bg1"/>
                </a:solidFill>
                <a:ea typeface="宋体" charset="-122"/>
              </a:endParaRPr>
            </a:p>
          </p:txBody>
        </p:sp>
        <p:sp>
          <p:nvSpPr>
            <p:cNvPr id="35" name="Line 39"/>
            <p:cNvSpPr>
              <a:spLocks noChangeShapeType="1"/>
            </p:cNvSpPr>
            <p:nvPr/>
          </p:nvSpPr>
          <p:spPr bwMode="auto">
            <a:xfrm>
              <a:off x="6858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6" name="Line 40"/>
            <p:cNvSpPr>
              <a:spLocks noChangeShapeType="1"/>
            </p:cNvSpPr>
            <p:nvPr/>
          </p:nvSpPr>
          <p:spPr bwMode="auto">
            <a:xfrm>
              <a:off x="7620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7" name="Line 41"/>
            <p:cNvSpPr>
              <a:spLocks noChangeShapeType="1"/>
            </p:cNvSpPr>
            <p:nvPr/>
          </p:nvSpPr>
          <p:spPr bwMode="auto">
            <a:xfrm>
              <a:off x="8305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38" name="Rectangle 42" descr="羊皮纸"/>
            <p:cNvSpPr>
              <a:spLocks noChangeArrowheads="1"/>
            </p:cNvSpPr>
            <p:nvPr/>
          </p:nvSpPr>
          <p:spPr bwMode="auto">
            <a:xfrm>
              <a:off x="57150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53</a:t>
              </a:r>
              <a:endParaRPr kumimoji="1" lang="en-US" altLang="zh-CN" sz="2400">
                <a:solidFill>
                  <a:schemeClr val="bg1"/>
                </a:solidFill>
                <a:ea typeface="宋体" charset="-122"/>
              </a:endParaRPr>
            </a:p>
          </p:txBody>
        </p:sp>
        <p:sp>
          <p:nvSpPr>
            <p:cNvPr id="39" name="Rectangle 43" descr="羊皮纸"/>
            <p:cNvSpPr>
              <a:spLocks noChangeArrowheads="1"/>
            </p:cNvSpPr>
            <p:nvPr/>
          </p:nvSpPr>
          <p:spPr bwMode="auto">
            <a:xfrm>
              <a:off x="4724400" y="5281613"/>
              <a:ext cx="762000" cy="533400"/>
            </a:xfrm>
            <a:prstGeom prst="rect">
              <a:avLst/>
            </a:prstGeom>
            <a:blipFill dpi="0" rotWithShape="0">
              <a:blip r:embed="rId2" cstate="print"/>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r>
                <a:rPr kumimoji="1" lang="en-US" altLang="zh-CN" sz="2800" b="1">
                  <a:solidFill>
                    <a:schemeClr val="bg1"/>
                  </a:solidFill>
                  <a:latin typeface="Arial" charset="0"/>
                  <a:ea typeface="宋体" charset="-122"/>
                </a:rPr>
                <a:t>36</a:t>
              </a:r>
              <a:endParaRPr kumimoji="1" lang="en-US" altLang="zh-CN" sz="2400">
                <a:solidFill>
                  <a:schemeClr val="bg1"/>
                </a:solidFill>
                <a:ea typeface="宋体" charset="-122"/>
              </a:endParaRPr>
            </a:p>
          </p:txBody>
        </p:sp>
        <p:sp>
          <p:nvSpPr>
            <p:cNvPr id="40" name="Line 44"/>
            <p:cNvSpPr>
              <a:spLocks noChangeShapeType="1"/>
            </p:cNvSpPr>
            <p:nvPr/>
          </p:nvSpPr>
          <p:spPr bwMode="auto">
            <a:xfrm>
              <a:off x="48768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1" name="Line 45"/>
            <p:cNvSpPr>
              <a:spLocks noChangeShapeType="1"/>
            </p:cNvSpPr>
            <p:nvPr/>
          </p:nvSpPr>
          <p:spPr bwMode="auto">
            <a:xfrm>
              <a:off x="53340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2" name="Line 46"/>
            <p:cNvSpPr>
              <a:spLocks noChangeShapeType="1"/>
            </p:cNvSpPr>
            <p:nvPr/>
          </p:nvSpPr>
          <p:spPr bwMode="auto">
            <a:xfrm>
              <a:off x="58674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3" name="Line 47"/>
            <p:cNvSpPr>
              <a:spLocks noChangeShapeType="1"/>
            </p:cNvSpPr>
            <p:nvPr/>
          </p:nvSpPr>
          <p:spPr bwMode="auto">
            <a:xfrm>
              <a:off x="6324600" y="5662613"/>
              <a:ext cx="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sp>
          <p:nvSpPr>
            <p:cNvPr id="44" name="Line 48"/>
            <p:cNvSpPr>
              <a:spLocks noChangeShapeType="1"/>
            </p:cNvSpPr>
            <p:nvPr/>
          </p:nvSpPr>
          <p:spPr bwMode="auto">
            <a:xfrm flipH="1">
              <a:off x="6172200" y="4748213"/>
              <a:ext cx="304800" cy="533400"/>
            </a:xfrm>
            <a:prstGeom prst="line">
              <a:avLst/>
            </a:prstGeom>
            <a:noFill/>
            <a:ln w="28575">
              <a:solidFill>
                <a:srgbClr val="CC3300"/>
              </a:solidFill>
              <a:round/>
              <a:headEnd/>
              <a:tailEnd type="triangle" w="sm" len="lg"/>
            </a:ln>
            <a:effectLst/>
          </p:spPr>
          <p:txBody>
            <a:bodyPr wrap="none" anchor="ct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8665AF5-E384-40EC-8AA0-B31F2A042EAE}" type="slidenum">
              <a:rPr lang="en-US" altLang="zh-CN"/>
              <a:pPr/>
              <a:t>56</a:t>
            </a:fld>
            <a:endParaRPr lang="en-US" altLang="zh-CN"/>
          </a:p>
        </p:txBody>
      </p:sp>
      <p:sp>
        <p:nvSpPr>
          <p:cNvPr id="583682" name="Rectangle 2"/>
          <p:cNvSpPr>
            <a:spLocks noGrp="1" noChangeArrowheads="1"/>
          </p:cNvSpPr>
          <p:nvPr>
            <p:ph type="title"/>
          </p:nvPr>
        </p:nvSpPr>
        <p:spPr>
          <a:xfrm>
            <a:off x="3743908" y="0"/>
            <a:ext cx="1600200" cy="841375"/>
          </a:xfrm>
        </p:spPr>
        <p:txBody>
          <a:bodyPr/>
          <a:lstStyle/>
          <a:p>
            <a:pPr algn="ctr"/>
            <a:r>
              <a:rPr lang="en-US" altLang="zh-CN" sz="4000" b="1" dirty="0">
                <a:latin typeface="华文新魏" pitchFamily="2" charset="-122"/>
                <a:ea typeface="华文新魏" pitchFamily="2" charset="-122"/>
              </a:rPr>
              <a:t>B+</a:t>
            </a:r>
            <a:r>
              <a:rPr lang="zh-CN" altLang="en-US" sz="4000" b="1" dirty="0">
                <a:latin typeface="华文新魏" pitchFamily="2" charset="-122"/>
                <a:ea typeface="华文新魏" pitchFamily="2" charset="-122"/>
              </a:rPr>
              <a:t>树</a:t>
            </a:r>
            <a:endParaRPr lang="zh-CN" altLang="en-US" sz="4000" dirty="0">
              <a:latin typeface="华文新魏" pitchFamily="2" charset="-122"/>
              <a:ea typeface="华文新魏" pitchFamily="2" charset="-122"/>
            </a:endParaRPr>
          </a:p>
        </p:txBody>
      </p:sp>
      <p:sp>
        <p:nvSpPr>
          <p:cNvPr id="583683" name="Rectangle 3"/>
          <p:cNvSpPr>
            <a:spLocks noGrp="1" noChangeArrowheads="1"/>
          </p:cNvSpPr>
          <p:nvPr>
            <p:ph type="body" idx="1"/>
          </p:nvPr>
        </p:nvSpPr>
        <p:spPr>
          <a:xfrm>
            <a:off x="215516" y="836712"/>
            <a:ext cx="8784975" cy="5795863"/>
          </a:xfrm>
        </p:spPr>
        <p:txBody>
          <a:bodyPr>
            <a:normAutofit/>
          </a:bodyPr>
          <a:lstStyle/>
          <a:p>
            <a:pPr>
              <a:lnSpc>
                <a:spcPct val="105000"/>
              </a:lnSpc>
              <a:spcBef>
                <a:spcPct val="15000"/>
              </a:spcBef>
              <a:buClr>
                <a:schemeClr val="tx1"/>
              </a:buClr>
              <a:buSzPct val="50000"/>
            </a:pPr>
            <a:r>
              <a:rPr lang="zh-CN" altLang="en-US" sz="2900" b="1" dirty="0">
                <a:latin typeface="Times New Roman" pitchFamily="18" charset="0"/>
                <a:ea typeface="仿宋_GB2312" pitchFamily="49" charset="-122"/>
              </a:rPr>
              <a:t>一棵</a:t>
            </a:r>
            <a:r>
              <a:rPr lang="en-US" altLang="zh-CN" sz="2900" b="1" dirty="0">
                <a:latin typeface="Times New Roman" pitchFamily="18" charset="0"/>
                <a:ea typeface="仿宋_GB2312" pitchFamily="49" charset="-122"/>
              </a:rPr>
              <a:t>m</a:t>
            </a:r>
            <a:r>
              <a:rPr lang="zh-CN" altLang="en-US" sz="2900" b="1" dirty="0">
                <a:latin typeface="Times New Roman" pitchFamily="18" charset="0"/>
                <a:ea typeface="仿宋_GB2312" pitchFamily="49" charset="-122"/>
              </a:rPr>
              <a:t>阶</a:t>
            </a: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树是</a:t>
            </a: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树的特殊</a:t>
            </a:r>
            <a:r>
              <a:rPr lang="zh-CN" altLang="en-US" sz="2900" b="1" dirty="0" smtClean="0">
                <a:latin typeface="Times New Roman" pitchFamily="18" charset="0"/>
                <a:ea typeface="仿宋_GB2312" pitchFamily="49" charset="-122"/>
              </a:rPr>
              <a:t>情形，但使用更为广泛，</a:t>
            </a:r>
            <a:r>
              <a:rPr lang="zh-CN" altLang="en-US" sz="2900" b="1" dirty="0">
                <a:latin typeface="Times New Roman" pitchFamily="18" charset="0"/>
                <a:ea typeface="仿宋_GB2312" pitchFamily="49" charset="-122"/>
              </a:rPr>
              <a:t>它与</a:t>
            </a: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树的不同之处在于：</a:t>
            </a:r>
          </a:p>
          <a:p>
            <a:pPr lvl="1">
              <a:lnSpc>
                <a:spcPct val="105000"/>
              </a:lnSpc>
              <a:spcBef>
                <a:spcPct val="15000"/>
              </a:spcBef>
              <a:buClr>
                <a:schemeClr val="tx1"/>
              </a:buClr>
              <a:buSzTx/>
              <a:buFont typeface="Wingdings" pitchFamily="2" charset="2"/>
              <a:buChar char="ü"/>
            </a:pPr>
            <a:r>
              <a:rPr lang="zh-CN" altLang="en-US" sz="2900" b="1" dirty="0" smtClean="0">
                <a:latin typeface="Times New Roman" pitchFamily="18" charset="0"/>
                <a:ea typeface="仿宋_GB2312" pitchFamily="49" charset="-122"/>
              </a:rPr>
              <a:t>所有关键字都</a:t>
            </a:r>
            <a:r>
              <a:rPr lang="zh-CN" altLang="en-US" sz="2900" b="1" dirty="0">
                <a:latin typeface="Times New Roman" pitchFamily="18" charset="0"/>
                <a:ea typeface="仿宋_GB2312" pitchFamily="49" charset="-122"/>
              </a:rPr>
              <a:t>存放在叶结点中，上层的非叶结点</a:t>
            </a:r>
            <a:r>
              <a:rPr lang="zh-CN" altLang="en-US" sz="2900" b="1" dirty="0" smtClean="0">
                <a:latin typeface="Times New Roman" pitchFamily="18" charset="0"/>
                <a:ea typeface="仿宋_GB2312" pitchFamily="49" charset="-122"/>
              </a:rPr>
              <a:t>的关键字是</a:t>
            </a:r>
            <a:r>
              <a:rPr lang="zh-CN" altLang="en-US" sz="2900" b="1" dirty="0">
                <a:latin typeface="Times New Roman" pitchFamily="18" charset="0"/>
                <a:ea typeface="仿宋_GB2312" pitchFamily="49" charset="-122"/>
              </a:rPr>
              <a:t>其子树中</a:t>
            </a:r>
            <a:r>
              <a:rPr lang="zh-CN" altLang="en-US" sz="2900" b="1" dirty="0">
                <a:solidFill>
                  <a:srgbClr val="FFFF00"/>
                </a:solidFill>
                <a:latin typeface="Times New Roman" pitchFamily="18" charset="0"/>
                <a:ea typeface="仿宋_GB2312" pitchFamily="49" charset="-122"/>
              </a:rPr>
              <a:t>最小（或最大</a:t>
            </a:r>
            <a:r>
              <a:rPr lang="zh-CN" altLang="en-US" sz="2900" b="1" dirty="0" smtClean="0">
                <a:solidFill>
                  <a:srgbClr val="FFFF00"/>
                </a:solidFill>
                <a:latin typeface="Times New Roman" pitchFamily="18" charset="0"/>
                <a:ea typeface="仿宋_GB2312" pitchFamily="49" charset="-122"/>
              </a:rPr>
              <a:t>）关键字的</a:t>
            </a:r>
            <a:r>
              <a:rPr lang="zh-CN" altLang="en-US" sz="2900" b="1" dirty="0">
                <a:solidFill>
                  <a:srgbClr val="FFFF00"/>
                </a:solidFill>
                <a:latin typeface="Times New Roman" pitchFamily="18" charset="0"/>
                <a:ea typeface="仿宋_GB2312" pitchFamily="49" charset="-122"/>
              </a:rPr>
              <a:t>复写</a:t>
            </a:r>
            <a:r>
              <a:rPr lang="zh-CN" altLang="en-US" sz="2900" b="1" dirty="0">
                <a:latin typeface="Times New Roman" pitchFamily="18" charset="0"/>
                <a:ea typeface="仿宋_GB2312" pitchFamily="49" charset="-122"/>
              </a:rPr>
              <a:t>。</a:t>
            </a:r>
          </a:p>
          <a:p>
            <a:pPr lvl="1">
              <a:lnSpc>
                <a:spcPct val="105000"/>
              </a:lnSpc>
              <a:spcBef>
                <a:spcPct val="15000"/>
              </a:spcBef>
              <a:buClr>
                <a:schemeClr val="tx1"/>
              </a:buClr>
              <a:buSzTx/>
              <a:buFont typeface="Wingdings" pitchFamily="2" charset="2"/>
              <a:buChar char="ü"/>
            </a:pPr>
            <a:r>
              <a:rPr lang="zh-CN" altLang="en-US" sz="2900" b="1" dirty="0">
                <a:latin typeface="Times New Roman" pitchFamily="18" charset="0"/>
                <a:ea typeface="仿宋_GB2312" pitchFamily="49" charset="-122"/>
              </a:rPr>
              <a:t>叶结点包含了</a:t>
            </a:r>
            <a:r>
              <a:rPr lang="zh-CN" altLang="en-US" sz="2900" b="1" dirty="0" smtClean="0">
                <a:latin typeface="Times New Roman" pitchFamily="18" charset="0"/>
                <a:ea typeface="仿宋_GB2312" pitchFamily="49" charset="-122"/>
              </a:rPr>
              <a:t>全部关键字及</a:t>
            </a:r>
            <a:r>
              <a:rPr lang="zh-CN" altLang="en-US" sz="2900" b="1" dirty="0">
                <a:latin typeface="Times New Roman" pitchFamily="18" charset="0"/>
                <a:ea typeface="仿宋_GB2312" pitchFamily="49" charset="-122"/>
              </a:rPr>
              <a:t>指向相应数据记录存放地址的指针，且叶结点本身</a:t>
            </a:r>
            <a:r>
              <a:rPr lang="zh-CN" altLang="en-US" sz="2900" b="1" dirty="0" smtClean="0">
                <a:latin typeface="Times New Roman" pitchFamily="18" charset="0"/>
                <a:ea typeface="仿宋_GB2312" pitchFamily="49" charset="-122"/>
              </a:rPr>
              <a:t>按关键字从小</a:t>
            </a:r>
            <a:r>
              <a:rPr lang="zh-CN" altLang="en-US" sz="2900" b="1" dirty="0">
                <a:latin typeface="Times New Roman" pitchFamily="18" charset="0"/>
                <a:ea typeface="仿宋_GB2312" pitchFamily="49" charset="-122"/>
              </a:rPr>
              <a:t>到大顺序链接。</a:t>
            </a:r>
          </a:p>
          <a:p>
            <a:pPr>
              <a:lnSpc>
                <a:spcPct val="105000"/>
              </a:lnSpc>
              <a:spcBef>
                <a:spcPct val="15000"/>
              </a:spcBef>
              <a:buClr>
                <a:schemeClr val="tx1"/>
              </a:buClr>
              <a:buSzPct val="50000"/>
            </a:pPr>
            <a:r>
              <a:rPr lang="zh-CN" altLang="en-US" sz="2900" b="1" dirty="0">
                <a:ea typeface="仿宋_GB2312" pitchFamily="49" charset="-122"/>
              </a:rPr>
              <a:t>每个非叶结点结构有两种方式处理。按下层结点</a:t>
            </a:r>
            <a:r>
              <a:rPr lang="zh-CN" altLang="en-US" sz="2900" b="1" dirty="0" smtClean="0">
                <a:ea typeface="仿宋_GB2312" pitchFamily="49" charset="-122"/>
              </a:rPr>
              <a:t>“最大关键字复写”</a:t>
            </a:r>
            <a:r>
              <a:rPr lang="zh-CN" altLang="en-US" sz="2900" b="1" dirty="0">
                <a:ea typeface="仿宋_GB2312" pitchFamily="49" charset="-122"/>
              </a:rPr>
              <a:t>和</a:t>
            </a:r>
            <a:r>
              <a:rPr lang="zh-CN" altLang="en-US" sz="2900" b="1" dirty="0" smtClean="0">
                <a:ea typeface="仿宋_GB2312" pitchFamily="49" charset="-122"/>
              </a:rPr>
              <a:t>“最小关键字复写”</a:t>
            </a:r>
            <a:r>
              <a:rPr lang="zh-CN" altLang="en-US" sz="2900" b="1" dirty="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4CE9336-6F14-4325-82CB-4C731F800070}" type="slidenum">
              <a:rPr lang="en-US" altLang="zh-CN"/>
              <a:pPr/>
              <a:t>57</a:t>
            </a:fld>
            <a:endParaRPr lang="en-US" altLang="zh-CN"/>
          </a:p>
        </p:txBody>
      </p:sp>
      <p:sp>
        <p:nvSpPr>
          <p:cNvPr id="849922" name="Rectangle 2"/>
          <p:cNvSpPr>
            <a:spLocks noGrp="1" noChangeArrowheads="1"/>
          </p:cNvSpPr>
          <p:nvPr>
            <p:ph type="title"/>
          </p:nvPr>
        </p:nvSpPr>
        <p:spPr>
          <a:xfrm>
            <a:off x="431800" y="8620"/>
            <a:ext cx="8229600" cy="936625"/>
          </a:xfrm>
        </p:spPr>
        <p:txBody>
          <a:bodyPr/>
          <a:lstStyle/>
          <a:p>
            <a:pPr algn="ctr"/>
            <a:r>
              <a:rPr lang="zh-CN" altLang="en-US" sz="4000" dirty="0">
                <a:ea typeface="华文新魏" pitchFamily="2" charset="-122"/>
              </a:rPr>
              <a:t>按</a:t>
            </a:r>
            <a:r>
              <a:rPr lang="zh-CN" altLang="en-US" sz="4000" dirty="0" smtClean="0">
                <a:ea typeface="华文新魏" pitchFamily="2" charset="-122"/>
              </a:rPr>
              <a:t>“最大关键字复写”</a:t>
            </a:r>
            <a:r>
              <a:rPr lang="zh-CN" altLang="en-US" sz="4000" dirty="0">
                <a:ea typeface="华文新魏" pitchFamily="2" charset="-122"/>
              </a:rPr>
              <a:t>原则组织</a:t>
            </a:r>
          </a:p>
        </p:txBody>
      </p:sp>
      <p:sp>
        <p:nvSpPr>
          <p:cNvPr id="849923" name="Rectangle 3"/>
          <p:cNvSpPr>
            <a:spLocks noGrp="1" noChangeArrowheads="1"/>
          </p:cNvSpPr>
          <p:nvPr>
            <p:ph type="body" idx="1"/>
          </p:nvPr>
        </p:nvSpPr>
        <p:spPr>
          <a:xfrm>
            <a:off x="457200" y="836712"/>
            <a:ext cx="8229600" cy="5579963"/>
          </a:xfrm>
        </p:spPr>
        <p:txBody>
          <a:bodyPr/>
          <a:lstStyle/>
          <a:p>
            <a:pPr>
              <a:lnSpc>
                <a:spcPct val="110000"/>
              </a:lnSpc>
              <a:spcBef>
                <a:spcPct val="15000"/>
              </a:spcBef>
              <a:buClr>
                <a:schemeClr val="tx1"/>
              </a:buClr>
              <a:buSzPct val="50000"/>
            </a:pPr>
            <a:r>
              <a:rPr lang="zh-CN" altLang="en-US" sz="3000" b="1" dirty="0">
                <a:latin typeface="Times New Roman" pitchFamily="18" charset="0"/>
                <a:ea typeface="仿宋_GB2312" pitchFamily="49" charset="-122"/>
              </a:rPr>
              <a:t>一棵</a:t>
            </a:r>
            <a:r>
              <a:rPr lang="en-US" altLang="zh-CN" sz="3000" b="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阶</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树的结构定义如下：</a:t>
            </a:r>
          </a:p>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每个结点最多有 </a:t>
            </a:r>
            <a:r>
              <a:rPr lang="en-US" altLang="zh-CN" sz="3000" b="1" dirty="0">
                <a:latin typeface="Times New Roman" pitchFamily="18" charset="0"/>
                <a:ea typeface="仿宋_GB2312" pitchFamily="49" charset="-122"/>
              </a:rPr>
              <a:t>m </a:t>
            </a:r>
            <a:r>
              <a:rPr lang="zh-CN" altLang="en-US" sz="3000" b="1" dirty="0">
                <a:latin typeface="Times New Roman" pitchFamily="18" charset="0"/>
                <a:ea typeface="仿宋_GB2312" pitchFamily="49" charset="-122"/>
              </a:rPr>
              <a:t>棵子树；</a:t>
            </a:r>
          </a:p>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根结点最少有 </a:t>
            </a:r>
            <a:r>
              <a:rPr lang="en-US" altLang="zh-CN" sz="3000" b="1" dirty="0" smtClean="0">
                <a:latin typeface="Times New Roman" pitchFamily="18" charset="0"/>
                <a:ea typeface="仿宋_GB2312" pitchFamily="49" charset="-122"/>
              </a:rPr>
              <a:t>2 </a:t>
            </a:r>
            <a:r>
              <a:rPr lang="zh-CN" altLang="en-US" sz="3000" b="1" dirty="0">
                <a:latin typeface="Times New Roman" pitchFamily="18" charset="0"/>
                <a:ea typeface="仿宋_GB2312" pitchFamily="49" charset="-122"/>
              </a:rPr>
              <a:t>棵子树，除根结点外，其他结点至少有 </a:t>
            </a:r>
            <a:r>
              <a:rPr lang="zh-CN" altLang="en-US" sz="3000" b="1" dirty="0">
                <a:latin typeface="Times New Roman" pitchFamily="18" charset="0"/>
                <a:ea typeface="仿宋_GB2312" pitchFamily="49" charset="-122"/>
                <a:sym typeface="Symbol" pitchFamily="18" charset="2"/>
              </a:rPr>
              <a:t></a:t>
            </a:r>
            <a:r>
              <a:rPr lang="en-US" altLang="zh-CN" sz="3000" b="1" dirty="0">
                <a:latin typeface="Times New Roman" pitchFamily="18" charset="0"/>
                <a:ea typeface="仿宋_GB2312" pitchFamily="49" charset="-122"/>
              </a:rPr>
              <a:t>m/2</a:t>
            </a:r>
            <a:r>
              <a:rPr lang="en-US" altLang="zh-CN" sz="3000" b="1" dirty="0">
                <a:latin typeface="Times New Roman" pitchFamily="18" charset="0"/>
                <a:ea typeface="仿宋_GB2312" pitchFamily="49" charset="-122"/>
                <a:sym typeface="Symbol" pitchFamily="18" charset="2"/>
              </a:rPr>
              <a:t> </a:t>
            </a:r>
            <a:r>
              <a:rPr lang="zh-CN" altLang="en-US" sz="3000" b="1" dirty="0">
                <a:latin typeface="Times New Roman" pitchFamily="18" charset="0"/>
                <a:ea typeface="仿宋_GB2312" pitchFamily="49" charset="-122"/>
              </a:rPr>
              <a:t>棵子树；</a:t>
            </a:r>
          </a:p>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有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个子树的结点有 </a:t>
            </a:r>
            <a:r>
              <a:rPr lang="en-US" altLang="zh-CN" sz="3000" b="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a:t>
            </a:r>
            <a:r>
              <a:rPr lang="zh-CN" altLang="en-US" sz="3000" b="1" dirty="0" smtClean="0">
                <a:latin typeface="Times New Roman" pitchFamily="18" charset="0"/>
                <a:ea typeface="仿宋_GB2312" pitchFamily="49" charset="-122"/>
              </a:rPr>
              <a:t>关键字，每个结点最多含</a:t>
            </a:r>
            <a:r>
              <a:rPr lang="en-US" altLang="zh-CN" sz="3000" b="1" dirty="0" smtClean="0">
                <a:latin typeface="Times New Roman" pitchFamily="18" charset="0"/>
                <a:ea typeface="仿宋_GB2312" pitchFamily="49" charset="-122"/>
              </a:rPr>
              <a:t>m</a:t>
            </a:r>
            <a:r>
              <a:rPr lang="zh-CN" altLang="en-US" sz="3000" b="1" dirty="0" smtClean="0">
                <a:latin typeface="Times New Roman" pitchFamily="18" charset="0"/>
                <a:ea typeface="仿宋_GB2312" pitchFamily="49" charset="-122"/>
              </a:rPr>
              <a:t>个关键字；</a:t>
            </a:r>
            <a:endParaRPr lang="zh-CN" altLang="en-US" sz="3000" b="1" dirty="0">
              <a:latin typeface="Times New Roman" pitchFamily="18" charset="0"/>
              <a:ea typeface="仿宋_GB2312" pitchFamily="49" charset="-122"/>
            </a:endParaRPr>
          </a:p>
          <a:p>
            <a:pPr lvl="1">
              <a:lnSpc>
                <a:spcPct val="110000"/>
              </a:lnSpc>
              <a:spcBef>
                <a:spcPct val="15000"/>
              </a:spcBef>
              <a:buClr>
                <a:schemeClr val="tx1"/>
              </a:buClr>
              <a:buSzPct val="50000"/>
              <a:buFont typeface="Wingdings" pitchFamily="2" charset="2"/>
              <a:buChar char="u"/>
            </a:pPr>
            <a:r>
              <a:rPr lang="zh-CN" altLang="en-US" sz="3000" b="1" dirty="0">
                <a:solidFill>
                  <a:srgbClr val="FFFF00"/>
                </a:solidFill>
                <a:latin typeface="Times New Roman" pitchFamily="18" charset="0"/>
                <a:ea typeface="仿宋_GB2312" pitchFamily="49" charset="-122"/>
              </a:rPr>
              <a:t>所有非叶结点可以看成是叶结点的索引</a:t>
            </a:r>
            <a:r>
              <a:rPr lang="zh-CN" altLang="en-US" sz="3000" b="1" dirty="0">
                <a:latin typeface="Times New Roman" pitchFamily="18" charset="0"/>
                <a:ea typeface="仿宋_GB2312" pitchFamily="49" charset="-122"/>
              </a:rPr>
              <a:t>，结点</a:t>
            </a:r>
            <a:r>
              <a:rPr lang="zh-CN" altLang="en-US" sz="3000" b="1" dirty="0" smtClean="0">
                <a:latin typeface="Times New Roman" pitchFamily="18" charset="0"/>
                <a:ea typeface="仿宋_GB2312" pitchFamily="49" charset="-122"/>
              </a:rPr>
              <a:t>中关键字</a:t>
            </a:r>
            <a:r>
              <a:rPr lang="en-US" altLang="zh-CN" sz="3000" b="1" i="1" dirty="0" err="1" smtClean="0">
                <a:latin typeface="Times New Roman" pitchFamily="18" charset="0"/>
                <a:ea typeface="仿宋_GB2312" pitchFamily="49" charset="-122"/>
              </a:rPr>
              <a:t>K</a:t>
            </a:r>
            <a:r>
              <a:rPr lang="en-US" altLang="zh-CN" sz="3000" b="1" i="1" baseline="-25000"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与指向子树的指针</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构成对子树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即下一层索引块</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的索引项 </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K</a:t>
            </a:r>
            <a:r>
              <a:rPr lang="en-US" altLang="zh-CN" sz="3000" b="1" i="1" baseline="-25000"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是子树中最大的</a:t>
            </a:r>
            <a:r>
              <a:rPr lang="zh-CN" altLang="en-US" sz="3000" b="1" dirty="0" smtClean="0">
                <a:latin typeface="Times New Roman" pitchFamily="18" charset="0"/>
                <a:ea typeface="仿宋_GB2312" pitchFamily="49" charset="-122"/>
              </a:rPr>
              <a:t>关键字。</a:t>
            </a:r>
            <a:endParaRPr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63FFF4E6-AD64-4149-9517-F8B42EE6369D}" type="slidenum">
              <a:rPr lang="en-US" altLang="zh-CN"/>
              <a:pPr/>
              <a:t>58</a:t>
            </a:fld>
            <a:endParaRPr lang="en-US" altLang="zh-CN"/>
          </a:p>
        </p:txBody>
      </p:sp>
      <p:sp>
        <p:nvSpPr>
          <p:cNvPr id="850947" name="Rectangle 3"/>
          <p:cNvSpPr>
            <a:spLocks noGrp="1" noChangeArrowheads="1"/>
          </p:cNvSpPr>
          <p:nvPr>
            <p:ph type="body" idx="1"/>
          </p:nvPr>
        </p:nvSpPr>
        <p:spPr>
          <a:xfrm>
            <a:off x="457200" y="801688"/>
            <a:ext cx="8229600" cy="5651500"/>
          </a:xfrm>
        </p:spPr>
        <p:txBody>
          <a:bodyPr/>
          <a:lstStyle/>
          <a:p>
            <a:pPr lvl="1">
              <a:lnSpc>
                <a:spcPct val="110000"/>
              </a:lnSpc>
              <a:spcBef>
                <a:spcPct val="15000"/>
              </a:spcBef>
              <a:buClr>
                <a:schemeClr val="tx1"/>
              </a:buClr>
              <a:buSzPct val="50000"/>
              <a:buFont typeface="Wingdings" pitchFamily="2" charset="2"/>
              <a:buChar char="u"/>
            </a:pPr>
            <a:r>
              <a:rPr lang="zh-CN" altLang="en-US" sz="3000" b="1" dirty="0">
                <a:latin typeface="Times New Roman" pitchFamily="18" charset="0"/>
                <a:ea typeface="仿宋_GB2312" pitchFamily="49" charset="-122"/>
              </a:rPr>
              <a:t>所有叶结点在同一层，按从小到大的顺序存放全部</a:t>
            </a:r>
            <a:r>
              <a:rPr lang="zh-CN" altLang="en-US" sz="3000" b="1" dirty="0" smtClean="0">
                <a:latin typeface="Times New Roman" pitchFamily="18" charset="0"/>
                <a:ea typeface="仿宋_GB2312" pitchFamily="49" charset="-122"/>
              </a:rPr>
              <a:t>关键字，</a:t>
            </a:r>
            <a:r>
              <a:rPr lang="zh-CN" altLang="en-US" sz="3000" b="1" dirty="0">
                <a:solidFill>
                  <a:srgbClr val="FFFF00"/>
                </a:solidFill>
                <a:latin typeface="Times New Roman" pitchFamily="18" charset="0"/>
                <a:ea typeface="仿宋_GB2312" pitchFamily="49" charset="-122"/>
              </a:rPr>
              <a:t>各个叶结点顺序链接</a:t>
            </a:r>
            <a:r>
              <a:rPr lang="zh-CN" altLang="en-US" sz="3000" b="1" dirty="0">
                <a:latin typeface="Times New Roman" pitchFamily="18" charset="0"/>
                <a:ea typeface="仿宋_GB2312" pitchFamily="49" charset="-122"/>
              </a:rPr>
              <a:t>。</a:t>
            </a:r>
          </a:p>
          <a:p>
            <a:pPr>
              <a:lnSpc>
                <a:spcPct val="110000"/>
              </a:lnSpc>
              <a:spcBef>
                <a:spcPct val="15000"/>
              </a:spcBef>
              <a:buClr>
                <a:schemeClr val="tx1"/>
              </a:buClr>
              <a:buSzPct val="50000"/>
            </a:pPr>
            <a:r>
              <a:rPr lang="zh-CN" altLang="en-US" sz="3000" b="1" dirty="0">
                <a:solidFill>
                  <a:srgbClr val="FFFF00"/>
                </a:solidFill>
                <a:latin typeface="Times New Roman" pitchFamily="18" charset="0"/>
                <a:ea typeface="仿宋_GB2312" pitchFamily="49" charset="-122"/>
              </a:rPr>
              <a:t>叶结点中存放的是对实际数据记录的索引，每个索引项 </a:t>
            </a:r>
            <a:r>
              <a:rPr lang="en-US" altLang="zh-CN" sz="3000" b="1" dirty="0">
                <a:solidFill>
                  <a:srgbClr val="FFFF00"/>
                </a:solidFill>
                <a:latin typeface="Times New Roman" pitchFamily="18" charset="0"/>
                <a:ea typeface="仿宋_GB2312" pitchFamily="49" charset="-122"/>
              </a:rPr>
              <a:t>( </a:t>
            </a:r>
            <a:r>
              <a:rPr lang="en-US" altLang="zh-CN" sz="3000" b="1" i="1" dirty="0" err="1">
                <a:solidFill>
                  <a:srgbClr val="FFFF00"/>
                </a:solidFill>
                <a:latin typeface="Times New Roman" pitchFamily="18" charset="0"/>
                <a:ea typeface="仿宋_GB2312" pitchFamily="49" charset="-122"/>
              </a:rPr>
              <a:t>K</a:t>
            </a:r>
            <a:r>
              <a:rPr lang="en-US" altLang="zh-CN" sz="3000" b="1" i="1" baseline="-25000" dirty="0" err="1">
                <a:solidFill>
                  <a:srgbClr val="FFFF00"/>
                </a:solidFill>
                <a:latin typeface="Times New Roman" pitchFamily="18" charset="0"/>
                <a:ea typeface="仿宋_GB2312" pitchFamily="49" charset="-122"/>
              </a:rPr>
              <a:t>i</a:t>
            </a:r>
            <a:r>
              <a:rPr lang="en-US" altLang="zh-CN" sz="3000" b="1" dirty="0">
                <a:solidFill>
                  <a:srgbClr val="FFFF00"/>
                </a:solidFill>
                <a:latin typeface="Times New Roman" pitchFamily="18" charset="0"/>
                <a:ea typeface="仿宋_GB2312" pitchFamily="49" charset="-122"/>
              </a:rPr>
              <a:t>, </a:t>
            </a:r>
            <a:r>
              <a:rPr lang="en-US" altLang="zh-CN" sz="3000" b="1" i="1" dirty="0">
                <a:solidFill>
                  <a:srgbClr val="FFFF00"/>
                </a:solidFill>
                <a:latin typeface="Times New Roman" pitchFamily="18" charset="0"/>
                <a:ea typeface="仿宋_GB2312" pitchFamily="49" charset="-122"/>
              </a:rPr>
              <a:t>P</a:t>
            </a:r>
            <a:r>
              <a:rPr lang="en-US" altLang="zh-CN" sz="3000" b="1" i="1" baseline="-25000" dirty="0">
                <a:solidFill>
                  <a:srgbClr val="FFFF00"/>
                </a:solidFill>
                <a:latin typeface="Times New Roman" pitchFamily="18" charset="0"/>
                <a:ea typeface="仿宋_GB2312" pitchFamily="49" charset="-122"/>
              </a:rPr>
              <a:t>i </a:t>
            </a:r>
            <a:r>
              <a:rPr lang="en-US" altLang="zh-CN" sz="3000" b="1" dirty="0">
                <a:solidFill>
                  <a:srgbClr val="FFFF00"/>
                </a:solidFill>
                <a:latin typeface="Times New Roman" pitchFamily="18" charset="0"/>
                <a:ea typeface="仿宋_GB2312" pitchFamily="49" charset="-122"/>
              </a:rPr>
              <a:t>) </a:t>
            </a:r>
            <a:r>
              <a:rPr lang="zh-CN" altLang="en-US" sz="3000" b="1" dirty="0">
                <a:solidFill>
                  <a:srgbClr val="FFFF00"/>
                </a:solidFill>
                <a:latin typeface="Times New Roman" pitchFamily="18" charset="0"/>
                <a:ea typeface="仿宋_GB2312" pitchFamily="49" charset="-122"/>
              </a:rPr>
              <a:t>给出数据记录的</a:t>
            </a:r>
            <a:r>
              <a:rPr lang="zh-CN" altLang="en-US" sz="3000" b="1" dirty="0" smtClean="0">
                <a:solidFill>
                  <a:srgbClr val="FFFF00"/>
                </a:solidFill>
                <a:latin typeface="Times New Roman" pitchFamily="18" charset="0"/>
                <a:ea typeface="仿宋_GB2312" pitchFamily="49" charset="-122"/>
              </a:rPr>
              <a:t>关键</a:t>
            </a:r>
            <a:r>
              <a:rPr lang="zh-CN" altLang="en-US" b="1" dirty="0" smtClean="0">
                <a:solidFill>
                  <a:srgbClr val="FFFF00"/>
                </a:solidFill>
                <a:latin typeface="Times New Roman" pitchFamily="18" charset="0"/>
                <a:ea typeface="仿宋_GB2312" pitchFamily="49" charset="-122"/>
              </a:rPr>
              <a:t>字</a:t>
            </a:r>
            <a:r>
              <a:rPr lang="zh-CN" altLang="en-US" sz="3000" b="1" dirty="0" smtClean="0">
                <a:solidFill>
                  <a:srgbClr val="FFFF00"/>
                </a:solidFill>
                <a:latin typeface="Times New Roman" pitchFamily="18" charset="0"/>
                <a:ea typeface="仿宋_GB2312" pitchFamily="49" charset="-122"/>
              </a:rPr>
              <a:t>及</a:t>
            </a:r>
            <a:r>
              <a:rPr lang="zh-CN" altLang="en-US" sz="3000" b="1" dirty="0">
                <a:solidFill>
                  <a:srgbClr val="FFFF00"/>
                </a:solidFill>
                <a:latin typeface="Times New Roman" pitchFamily="18" charset="0"/>
                <a:ea typeface="仿宋_GB2312" pitchFamily="49" charset="-122"/>
              </a:rPr>
              <a:t>实际存储地址。</a:t>
            </a:r>
          </a:p>
          <a:p>
            <a:pPr>
              <a:lnSpc>
                <a:spcPct val="110000"/>
              </a:lnSpc>
              <a:spcBef>
                <a:spcPct val="15000"/>
              </a:spcBef>
              <a:buClr>
                <a:schemeClr val="tx1"/>
              </a:buClr>
              <a:buSzPct val="50000"/>
            </a:pPr>
            <a:r>
              <a:rPr lang="zh-CN" altLang="en-US" sz="3000" b="1" dirty="0">
                <a:latin typeface="Times New Roman" pitchFamily="18" charset="0"/>
                <a:ea typeface="仿宋_GB2312" pitchFamily="49" charset="-122"/>
              </a:rPr>
              <a:t>例如，在一棵</a:t>
            </a:r>
            <a:r>
              <a:rPr lang="en-US" altLang="zh-CN" sz="3000" b="1" dirty="0">
                <a:latin typeface="Times New Roman" pitchFamily="18" charset="0"/>
                <a:ea typeface="仿宋_GB2312" pitchFamily="49" charset="-122"/>
              </a:rPr>
              <a:t>4</a:t>
            </a:r>
            <a:r>
              <a:rPr lang="zh-CN" altLang="en-US" sz="3000" b="1" dirty="0">
                <a:latin typeface="Times New Roman" pitchFamily="18" charset="0"/>
                <a:ea typeface="仿宋_GB2312" pitchFamily="49" charset="-122"/>
              </a:rPr>
              <a:t>阶</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树中，所有非叶结点中的子树棵数</a:t>
            </a:r>
            <a:r>
              <a:rPr lang="en-US" altLang="zh-CN" sz="3000" b="1" dirty="0">
                <a:latin typeface="Times New Roman" pitchFamily="18" charset="0"/>
                <a:ea typeface="仿宋_GB2312" pitchFamily="49" charset="-122"/>
              </a:rPr>
              <a:t>2≤n≤4</a:t>
            </a:r>
            <a:r>
              <a:rPr lang="zh-CN" altLang="en-US" sz="3000" b="1" dirty="0">
                <a:latin typeface="Times New Roman" pitchFamily="18" charset="0"/>
                <a:ea typeface="仿宋_GB2312" pitchFamily="49" charset="-122"/>
              </a:rPr>
              <a:t>，其所有的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都</a:t>
            </a:r>
            <a:r>
              <a:rPr lang="zh-CN" altLang="en-US" sz="3000" b="1" dirty="0">
                <a:latin typeface="Times New Roman" pitchFamily="18" charset="0"/>
                <a:ea typeface="仿宋_GB2312" pitchFamily="49" charset="-122"/>
              </a:rPr>
              <a:t>出现在叶结点中，且在叶结点中</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有序</a:t>
            </a:r>
            <a:r>
              <a:rPr lang="zh-CN" altLang="en-US" sz="3000" b="1" dirty="0">
                <a:latin typeface="Times New Roman" pitchFamily="18" charset="0"/>
                <a:ea typeface="仿宋_GB2312" pitchFamily="49" charset="-122"/>
              </a:rPr>
              <a:t>地排列。上面各层结点中的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都是</a:t>
            </a:r>
            <a:r>
              <a:rPr lang="zh-CN" altLang="en-US" sz="3000" b="1" dirty="0">
                <a:latin typeface="Times New Roman" pitchFamily="18" charset="0"/>
                <a:ea typeface="仿宋_GB2312" pitchFamily="49" charset="-122"/>
              </a:rPr>
              <a:t>其子树上最大</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副本。</a:t>
            </a:r>
            <a:r>
              <a:rPr lang="zh-CN" altLang="en-US" sz="3000"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fld id="{309F3492-3DD7-4A3D-88DD-A5BA2852DD2C}" type="slidenum">
              <a:rPr lang="en-US" altLang="zh-CN"/>
              <a:pPr/>
              <a:t>59</a:t>
            </a:fld>
            <a:endParaRPr lang="en-US" altLang="zh-CN"/>
          </a:p>
        </p:txBody>
      </p:sp>
      <p:sp>
        <p:nvSpPr>
          <p:cNvPr id="851971" name="Rectangle 3"/>
          <p:cNvSpPr>
            <a:spLocks noGrp="1" noChangeArrowheads="1"/>
          </p:cNvSpPr>
          <p:nvPr>
            <p:ph type="body" idx="1"/>
          </p:nvPr>
        </p:nvSpPr>
        <p:spPr>
          <a:xfrm>
            <a:off x="457200" y="3860800"/>
            <a:ext cx="8229600" cy="2663825"/>
          </a:xfrm>
        </p:spPr>
        <p:txBody>
          <a:bodyPr/>
          <a:lstStyle/>
          <a:p>
            <a:pPr>
              <a:lnSpc>
                <a:spcPct val="105000"/>
              </a:lnSpc>
              <a:spcBef>
                <a:spcPct val="15000"/>
              </a:spcBef>
              <a:buClrTx/>
              <a:buSzPct val="50000"/>
            </a:pPr>
            <a:r>
              <a:rPr lang="zh-CN" altLang="en-US" sz="3000" b="1" dirty="0">
                <a:latin typeface="Times New Roman" pitchFamily="18" charset="0"/>
                <a:ea typeface="仿宋_GB2312" pitchFamily="49" charset="-122"/>
              </a:rPr>
              <a:t>通常在</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树中有两个头指针：一个指向</a:t>
            </a:r>
            <a:r>
              <a:rPr lang="en-US" altLang="zh-CN" sz="3000" b="1" dirty="0">
                <a:latin typeface="Times New Roman" pitchFamily="18" charset="0"/>
                <a:ea typeface="仿宋_GB2312" pitchFamily="49" charset="-122"/>
              </a:rPr>
              <a:t>B+ </a:t>
            </a:r>
            <a:r>
              <a:rPr lang="zh-CN" altLang="en-US" sz="3000" b="1" dirty="0">
                <a:latin typeface="Times New Roman" pitchFamily="18" charset="0"/>
                <a:ea typeface="仿宋_GB2312" pitchFamily="49" charset="-122"/>
              </a:rPr>
              <a:t>树的根结点，一个</a:t>
            </a:r>
            <a:r>
              <a:rPr lang="zh-CN" altLang="en-US" sz="3000" b="1" dirty="0" smtClean="0">
                <a:latin typeface="Times New Roman" pitchFamily="18" charset="0"/>
                <a:ea typeface="仿宋_GB2312" pitchFamily="49" charset="-122"/>
              </a:rPr>
              <a:t>指向关键字最小</a:t>
            </a:r>
            <a:r>
              <a:rPr lang="zh-CN" altLang="en-US" sz="3000" b="1" dirty="0">
                <a:latin typeface="Times New Roman" pitchFamily="18" charset="0"/>
                <a:ea typeface="仿宋_GB2312" pitchFamily="49" charset="-122"/>
              </a:rPr>
              <a:t>的叶结点。因此，可以对</a:t>
            </a:r>
            <a:r>
              <a:rPr lang="en-US" altLang="zh-CN" sz="3000" b="1" dirty="0">
                <a:latin typeface="Times New Roman" pitchFamily="18" charset="0"/>
                <a:ea typeface="仿宋_GB2312" pitchFamily="49" charset="-122"/>
              </a:rPr>
              <a:t>B+ </a:t>
            </a:r>
            <a:r>
              <a:rPr lang="zh-CN" altLang="en-US" sz="3000" b="1" dirty="0">
                <a:latin typeface="仿宋_GB2312" pitchFamily="49" charset="-122"/>
                <a:ea typeface="仿宋_GB2312" pitchFamily="49" charset="-122"/>
              </a:rPr>
              <a:t>树进行两种搜索运算：</a:t>
            </a:r>
            <a:r>
              <a:rPr lang="zh-CN" altLang="en-US" sz="3000" b="1" u="sng" dirty="0">
                <a:latin typeface="仿宋_GB2312" pitchFamily="49" charset="-122"/>
                <a:ea typeface="仿宋_GB2312" pitchFamily="49" charset="-122"/>
              </a:rPr>
              <a:t>循叶结点自己拉起的链表顺序搜索</a:t>
            </a:r>
            <a:r>
              <a:rPr lang="zh-CN" altLang="en-US" sz="3000" b="1" dirty="0">
                <a:latin typeface="仿宋_GB2312" pitchFamily="49" charset="-122"/>
                <a:ea typeface="仿宋_GB2312" pitchFamily="49" charset="-122"/>
              </a:rPr>
              <a:t>；</a:t>
            </a:r>
            <a:r>
              <a:rPr lang="zh-CN" altLang="en-US" sz="3000" b="1" u="sng" dirty="0">
                <a:latin typeface="仿宋_GB2312" pitchFamily="49" charset="-122"/>
                <a:ea typeface="仿宋_GB2312" pitchFamily="49" charset="-122"/>
              </a:rPr>
              <a:t>从根开始进行自顶向下直到叶结点的随机搜索</a:t>
            </a:r>
            <a:r>
              <a:rPr lang="zh-CN" altLang="en-US" sz="3000" b="1" dirty="0">
                <a:latin typeface="仿宋_GB2312" pitchFamily="49" charset="-122"/>
                <a:ea typeface="仿宋_GB2312" pitchFamily="49" charset="-122"/>
              </a:rPr>
              <a:t>。</a:t>
            </a:r>
            <a:r>
              <a:rPr lang="zh-CN" altLang="en-US" sz="3000" dirty="0">
                <a:latin typeface="仿宋_GB2312" pitchFamily="49" charset="-122"/>
                <a:ea typeface="仿宋_GB2312" pitchFamily="49" charset="-122"/>
              </a:rPr>
              <a:t>  </a:t>
            </a:r>
            <a:r>
              <a:rPr lang="zh-CN" altLang="en-US" sz="3000" b="1" dirty="0">
                <a:latin typeface="仿宋_GB2312" pitchFamily="49" charset="-122"/>
                <a:ea typeface="仿宋_GB2312" pitchFamily="49" charset="-122"/>
              </a:rPr>
              <a:t> </a:t>
            </a:r>
          </a:p>
        </p:txBody>
      </p:sp>
      <p:grpSp>
        <p:nvGrpSpPr>
          <p:cNvPr id="2" name="Group 58"/>
          <p:cNvGrpSpPr>
            <a:grpSpLocks/>
          </p:cNvGrpSpPr>
          <p:nvPr/>
        </p:nvGrpSpPr>
        <p:grpSpPr bwMode="auto">
          <a:xfrm>
            <a:off x="252413" y="909638"/>
            <a:ext cx="8721725" cy="2879725"/>
            <a:chOff x="159" y="459"/>
            <a:chExt cx="5494" cy="1814"/>
          </a:xfrm>
        </p:grpSpPr>
        <p:sp>
          <p:nvSpPr>
            <p:cNvPr id="851973" name="Text Box 5"/>
            <p:cNvSpPr txBox="1">
              <a:spLocks noChangeArrowheads="1"/>
            </p:cNvSpPr>
            <p:nvPr/>
          </p:nvSpPr>
          <p:spPr bwMode="auto">
            <a:xfrm>
              <a:off x="680" y="459"/>
              <a:ext cx="938" cy="406"/>
            </a:xfrm>
            <a:prstGeom prst="rect">
              <a:avLst/>
            </a:prstGeom>
            <a:noFill/>
            <a:ln w="9525">
              <a:noFill/>
              <a:miter lim="800000"/>
              <a:headEnd/>
              <a:tailEnd/>
            </a:ln>
          </p:spPr>
          <p:txBody>
            <a:bodyPr/>
            <a:lstStyle/>
            <a:p>
              <a:pPr algn="just"/>
              <a:r>
                <a:rPr lang="en-US" altLang="zh-CN" sz="2800" b="1" dirty="0">
                  <a:ea typeface="宋体" charset="-122"/>
                </a:rPr>
                <a:t>m = 4</a:t>
              </a:r>
              <a:endParaRPr lang="en-US" altLang="zh-CN" sz="2800" b="1" dirty="0"/>
            </a:p>
          </p:txBody>
        </p:sp>
        <p:grpSp>
          <p:nvGrpSpPr>
            <p:cNvPr id="3" name="Group 56"/>
            <p:cNvGrpSpPr>
              <a:grpSpLocks/>
            </p:cNvGrpSpPr>
            <p:nvPr/>
          </p:nvGrpSpPr>
          <p:grpSpPr bwMode="auto">
            <a:xfrm>
              <a:off x="159" y="1176"/>
              <a:ext cx="5494" cy="1097"/>
              <a:chOff x="159" y="1176"/>
              <a:chExt cx="5494" cy="1097"/>
            </a:xfrm>
          </p:grpSpPr>
          <p:grpSp>
            <p:nvGrpSpPr>
              <p:cNvPr id="4" name="Group 54"/>
              <p:cNvGrpSpPr>
                <a:grpSpLocks/>
              </p:cNvGrpSpPr>
              <p:nvPr/>
            </p:nvGrpSpPr>
            <p:grpSpPr bwMode="auto">
              <a:xfrm>
                <a:off x="159" y="1876"/>
                <a:ext cx="1020" cy="397"/>
                <a:chOff x="159" y="1876"/>
                <a:chExt cx="1020" cy="397"/>
              </a:xfrm>
            </p:grpSpPr>
            <p:sp>
              <p:nvSpPr>
                <p:cNvPr id="851976" name="Rectangle 8" descr="羊皮纸"/>
                <p:cNvSpPr>
                  <a:spLocks noChangeArrowheads="1"/>
                </p:cNvSpPr>
                <p:nvPr/>
              </p:nvSpPr>
              <p:spPr bwMode="auto">
                <a:xfrm>
                  <a:off x="338"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77" name="Text Box 9"/>
                <p:cNvSpPr txBox="1">
                  <a:spLocks noChangeArrowheads="1"/>
                </p:cNvSpPr>
                <p:nvPr/>
              </p:nvSpPr>
              <p:spPr bwMode="auto">
                <a:xfrm>
                  <a:off x="299"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10 15</a:t>
                  </a:r>
                  <a:r>
                    <a:rPr lang="en-US" altLang="zh-CN" sz="2000">
                      <a:solidFill>
                        <a:schemeClr val="bg1"/>
                      </a:solidFill>
                      <a:ea typeface="宋体" charset="-122"/>
                    </a:rPr>
                    <a:t> </a:t>
                  </a:r>
                  <a:endParaRPr lang="en-US" altLang="zh-CN" sz="2000">
                    <a:solidFill>
                      <a:schemeClr val="bg1"/>
                    </a:solidFill>
                  </a:endParaRPr>
                </a:p>
              </p:txBody>
            </p:sp>
            <p:sp>
              <p:nvSpPr>
                <p:cNvPr id="851978" name="Line 10"/>
                <p:cNvSpPr>
                  <a:spLocks noChangeShapeType="1"/>
                </p:cNvSpPr>
                <p:nvPr/>
              </p:nvSpPr>
              <p:spPr bwMode="auto">
                <a:xfrm>
                  <a:off x="159"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5" name="Group 53"/>
              <p:cNvGrpSpPr>
                <a:grpSpLocks/>
              </p:cNvGrpSpPr>
              <p:nvPr/>
            </p:nvGrpSpPr>
            <p:grpSpPr bwMode="auto">
              <a:xfrm>
                <a:off x="1080" y="1876"/>
                <a:ext cx="1029" cy="397"/>
                <a:chOff x="1080" y="1876"/>
                <a:chExt cx="1029" cy="397"/>
              </a:xfrm>
            </p:grpSpPr>
            <p:sp>
              <p:nvSpPr>
                <p:cNvPr id="851980" name="Rectangle 12" descr="羊皮纸"/>
                <p:cNvSpPr>
                  <a:spLocks noChangeArrowheads="1"/>
                </p:cNvSpPr>
                <p:nvPr/>
              </p:nvSpPr>
              <p:spPr bwMode="auto">
                <a:xfrm>
                  <a:off x="1259"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81" name="Text Box 13"/>
                <p:cNvSpPr txBox="1">
                  <a:spLocks noChangeArrowheads="1"/>
                </p:cNvSpPr>
                <p:nvPr/>
              </p:nvSpPr>
              <p:spPr bwMode="auto">
                <a:xfrm>
                  <a:off x="1229"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18 22 27 34</a:t>
                  </a:r>
                  <a:r>
                    <a:rPr lang="en-US" altLang="zh-CN" sz="2000">
                      <a:solidFill>
                        <a:schemeClr val="bg1"/>
                      </a:solidFill>
                      <a:ea typeface="宋体" charset="-122"/>
                    </a:rPr>
                    <a:t> </a:t>
                  </a:r>
                  <a:endParaRPr lang="en-US" altLang="zh-CN" sz="2000">
                    <a:solidFill>
                      <a:schemeClr val="bg1"/>
                    </a:solidFill>
                  </a:endParaRPr>
                </a:p>
              </p:txBody>
            </p:sp>
            <p:sp>
              <p:nvSpPr>
                <p:cNvPr id="851982" name="Line 14"/>
                <p:cNvSpPr>
                  <a:spLocks noChangeShapeType="1"/>
                </p:cNvSpPr>
                <p:nvPr/>
              </p:nvSpPr>
              <p:spPr bwMode="auto">
                <a:xfrm>
                  <a:off x="1080"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6" name="Group 52"/>
              <p:cNvGrpSpPr>
                <a:grpSpLocks/>
              </p:cNvGrpSpPr>
              <p:nvPr/>
            </p:nvGrpSpPr>
            <p:grpSpPr bwMode="auto">
              <a:xfrm>
                <a:off x="2000" y="1876"/>
                <a:ext cx="1039" cy="397"/>
                <a:chOff x="2000" y="1876"/>
                <a:chExt cx="1039" cy="397"/>
              </a:xfrm>
            </p:grpSpPr>
            <p:sp>
              <p:nvSpPr>
                <p:cNvPr id="851984" name="Rectangle 16" descr="羊皮纸"/>
                <p:cNvSpPr>
                  <a:spLocks noChangeArrowheads="1"/>
                </p:cNvSpPr>
                <p:nvPr/>
              </p:nvSpPr>
              <p:spPr bwMode="auto">
                <a:xfrm>
                  <a:off x="2179"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85" name="Text Box 17"/>
                <p:cNvSpPr txBox="1">
                  <a:spLocks noChangeArrowheads="1"/>
                </p:cNvSpPr>
                <p:nvPr/>
              </p:nvSpPr>
              <p:spPr bwMode="auto">
                <a:xfrm>
                  <a:off x="2159"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40 44 47</a:t>
                  </a:r>
                  <a:r>
                    <a:rPr lang="en-US" altLang="zh-CN" sz="2000">
                      <a:solidFill>
                        <a:schemeClr val="bg1"/>
                      </a:solidFill>
                      <a:ea typeface="宋体" charset="-122"/>
                    </a:rPr>
                    <a:t> </a:t>
                  </a:r>
                  <a:endParaRPr lang="en-US" altLang="zh-CN" sz="2000">
                    <a:solidFill>
                      <a:schemeClr val="bg1"/>
                    </a:solidFill>
                  </a:endParaRPr>
                </a:p>
              </p:txBody>
            </p:sp>
            <p:sp>
              <p:nvSpPr>
                <p:cNvPr id="851986" name="Line 18"/>
                <p:cNvSpPr>
                  <a:spLocks noChangeShapeType="1"/>
                </p:cNvSpPr>
                <p:nvPr/>
              </p:nvSpPr>
              <p:spPr bwMode="auto">
                <a:xfrm>
                  <a:off x="2000"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7" name="Group 51"/>
              <p:cNvGrpSpPr>
                <a:grpSpLocks/>
              </p:cNvGrpSpPr>
              <p:nvPr/>
            </p:nvGrpSpPr>
            <p:grpSpPr bwMode="auto">
              <a:xfrm>
                <a:off x="2912" y="1876"/>
                <a:ext cx="1034" cy="397"/>
                <a:chOff x="2912" y="1876"/>
                <a:chExt cx="1034" cy="397"/>
              </a:xfrm>
            </p:grpSpPr>
            <p:sp>
              <p:nvSpPr>
                <p:cNvPr id="851988" name="Rectangle 20" descr="羊皮纸"/>
                <p:cNvSpPr>
                  <a:spLocks noChangeArrowheads="1"/>
                </p:cNvSpPr>
                <p:nvPr/>
              </p:nvSpPr>
              <p:spPr bwMode="auto">
                <a:xfrm>
                  <a:off x="3091" y="1876"/>
                  <a:ext cx="739" cy="300"/>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89" name="Text Box 21"/>
                <p:cNvSpPr txBox="1">
                  <a:spLocks noChangeArrowheads="1"/>
                </p:cNvSpPr>
                <p:nvPr/>
              </p:nvSpPr>
              <p:spPr bwMode="auto">
                <a:xfrm>
                  <a:off x="3067" y="1901"/>
                  <a:ext cx="879"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54 67</a:t>
                  </a:r>
                  <a:r>
                    <a:rPr lang="en-US" altLang="zh-CN" sz="2000">
                      <a:solidFill>
                        <a:schemeClr val="bg1"/>
                      </a:solidFill>
                      <a:ea typeface="宋体" charset="-122"/>
                    </a:rPr>
                    <a:t> </a:t>
                  </a:r>
                  <a:endParaRPr lang="en-US" altLang="zh-CN" sz="2000">
                    <a:solidFill>
                      <a:schemeClr val="bg1"/>
                    </a:solidFill>
                  </a:endParaRPr>
                </a:p>
              </p:txBody>
            </p:sp>
            <p:sp>
              <p:nvSpPr>
                <p:cNvPr id="851990" name="Line 22"/>
                <p:cNvSpPr>
                  <a:spLocks noChangeShapeType="1"/>
                </p:cNvSpPr>
                <p:nvPr/>
              </p:nvSpPr>
              <p:spPr bwMode="auto">
                <a:xfrm>
                  <a:off x="2912" y="2019"/>
                  <a:ext cx="173"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8" name="Group 50"/>
              <p:cNvGrpSpPr>
                <a:grpSpLocks/>
              </p:cNvGrpSpPr>
              <p:nvPr/>
            </p:nvGrpSpPr>
            <p:grpSpPr bwMode="auto">
              <a:xfrm>
                <a:off x="3823" y="1876"/>
                <a:ext cx="1030" cy="397"/>
                <a:chOff x="3823" y="1876"/>
                <a:chExt cx="1030" cy="397"/>
              </a:xfrm>
            </p:grpSpPr>
            <p:sp>
              <p:nvSpPr>
                <p:cNvPr id="851992" name="Rectangle 24" descr="羊皮纸"/>
                <p:cNvSpPr>
                  <a:spLocks noChangeArrowheads="1"/>
                </p:cNvSpPr>
                <p:nvPr/>
              </p:nvSpPr>
              <p:spPr bwMode="auto">
                <a:xfrm>
                  <a:off x="4002"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93" name="Text Box 25"/>
                <p:cNvSpPr txBox="1">
                  <a:spLocks noChangeArrowheads="1"/>
                </p:cNvSpPr>
                <p:nvPr/>
              </p:nvSpPr>
              <p:spPr bwMode="auto">
                <a:xfrm>
                  <a:off x="3973" y="1901"/>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72 74 78</a:t>
                  </a:r>
                  <a:r>
                    <a:rPr lang="en-US" altLang="zh-CN" sz="2000">
                      <a:solidFill>
                        <a:schemeClr val="bg1"/>
                      </a:solidFill>
                      <a:ea typeface="宋体" charset="-122"/>
                    </a:rPr>
                    <a:t>  </a:t>
                  </a:r>
                  <a:endParaRPr lang="en-US" altLang="zh-CN" sz="2000">
                    <a:solidFill>
                      <a:schemeClr val="bg1"/>
                    </a:solidFill>
                  </a:endParaRPr>
                </a:p>
              </p:txBody>
            </p:sp>
            <p:sp>
              <p:nvSpPr>
                <p:cNvPr id="851994" name="Line 26"/>
                <p:cNvSpPr>
                  <a:spLocks noChangeShapeType="1"/>
                </p:cNvSpPr>
                <p:nvPr/>
              </p:nvSpPr>
              <p:spPr bwMode="auto">
                <a:xfrm>
                  <a:off x="3823"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9" name="Group 49"/>
              <p:cNvGrpSpPr>
                <a:grpSpLocks/>
              </p:cNvGrpSpPr>
              <p:nvPr/>
            </p:nvGrpSpPr>
            <p:grpSpPr bwMode="auto">
              <a:xfrm>
                <a:off x="4734" y="1876"/>
                <a:ext cx="919" cy="397"/>
                <a:chOff x="4734" y="1876"/>
                <a:chExt cx="919" cy="397"/>
              </a:xfrm>
            </p:grpSpPr>
            <p:sp>
              <p:nvSpPr>
                <p:cNvPr id="851996" name="Rectangle 28" descr="羊皮纸"/>
                <p:cNvSpPr>
                  <a:spLocks noChangeArrowheads="1"/>
                </p:cNvSpPr>
                <p:nvPr/>
              </p:nvSpPr>
              <p:spPr bwMode="auto">
                <a:xfrm>
                  <a:off x="4913" y="18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1997" name="Text Box 29"/>
                <p:cNvSpPr txBox="1">
                  <a:spLocks noChangeArrowheads="1"/>
                </p:cNvSpPr>
                <p:nvPr/>
              </p:nvSpPr>
              <p:spPr bwMode="auto">
                <a:xfrm>
                  <a:off x="4898" y="1901"/>
                  <a:ext cx="545"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81 84</a:t>
                  </a:r>
                  <a:r>
                    <a:rPr lang="en-US" altLang="zh-CN" sz="2000">
                      <a:solidFill>
                        <a:schemeClr val="bg1"/>
                      </a:solidFill>
                      <a:ea typeface="宋体" charset="-122"/>
                    </a:rPr>
                    <a:t> </a:t>
                  </a:r>
                  <a:endParaRPr lang="en-US" altLang="zh-CN" sz="2000">
                    <a:solidFill>
                      <a:schemeClr val="bg1"/>
                    </a:solidFill>
                  </a:endParaRPr>
                </a:p>
              </p:txBody>
            </p:sp>
            <p:sp>
              <p:nvSpPr>
                <p:cNvPr id="851998" name="Line 30"/>
                <p:cNvSpPr>
                  <a:spLocks noChangeShapeType="1"/>
                </p:cNvSpPr>
                <p:nvPr/>
              </p:nvSpPr>
              <p:spPr bwMode="auto">
                <a:xfrm>
                  <a:off x="4734" y="2019"/>
                  <a:ext cx="174" cy="0"/>
                </a:xfrm>
                <a:prstGeom prst="line">
                  <a:avLst/>
                </a:prstGeom>
                <a:noFill/>
                <a:ln w="28575">
                  <a:solidFill>
                    <a:schemeClr val="tx2"/>
                  </a:solidFill>
                  <a:round/>
                  <a:headEnd/>
                  <a:tailEnd type="triangle" w="lg" len="med"/>
                </a:ln>
                <a:effectLst/>
              </p:spPr>
              <p:txBody>
                <a:bodyPr/>
                <a:lstStyle/>
                <a:p>
                  <a:endParaRPr lang="zh-CN" altLang="en-US">
                    <a:solidFill>
                      <a:schemeClr val="bg1"/>
                    </a:solidFill>
                  </a:endParaRPr>
                </a:p>
              </p:txBody>
            </p:sp>
          </p:grpSp>
          <p:grpSp>
            <p:nvGrpSpPr>
              <p:cNvPr id="10" name="Group 55"/>
              <p:cNvGrpSpPr>
                <a:grpSpLocks/>
              </p:cNvGrpSpPr>
              <p:nvPr/>
            </p:nvGrpSpPr>
            <p:grpSpPr bwMode="auto">
              <a:xfrm>
                <a:off x="1247" y="1176"/>
                <a:ext cx="880" cy="394"/>
                <a:chOff x="1247" y="1176"/>
                <a:chExt cx="880" cy="394"/>
              </a:xfrm>
            </p:grpSpPr>
            <p:sp>
              <p:nvSpPr>
                <p:cNvPr id="852000" name="Rectangle 32" descr="羊皮纸"/>
                <p:cNvSpPr>
                  <a:spLocks noChangeArrowheads="1"/>
                </p:cNvSpPr>
                <p:nvPr/>
              </p:nvSpPr>
              <p:spPr bwMode="auto">
                <a:xfrm>
                  <a:off x="1271" y="11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2001" name="Text Box 33"/>
                <p:cNvSpPr txBox="1">
                  <a:spLocks noChangeArrowheads="1"/>
                </p:cNvSpPr>
                <p:nvPr/>
              </p:nvSpPr>
              <p:spPr bwMode="auto">
                <a:xfrm>
                  <a:off x="1247" y="1198"/>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15 34 47 67</a:t>
                  </a:r>
                  <a:r>
                    <a:rPr lang="en-US" altLang="zh-CN" sz="2000">
                      <a:solidFill>
                        <a:schemeClr val="bg1"/>
                      </a:solidFill>
                      <a:ea typeface="宋体" charset="-122"/>
                    </a:rPr>
                    <a:t> </a:t>
                  </a:r>
                  <a:endParaRPr lang="en-US" altLang="zh-CN" sz="2000">
                    <a:solidFill>
                      <a:schemeClr val="bg1"/>
                    </a:solidFill>
                  </a:endParaRPr>
                </a:p>
              </p:txBody>
            </p:sp>
          </p:grpSp>
          <p:sp>
            <p:nvSpPr>
              <p:cNvPr id="852002" name="Line 34"/>
              <p:cNvSpPr>
                <a:spLocks noChangeShapeType="1"/>
              </p:cNvSpPr>
              <p:nvPr/>
            </p:nvSpPr>
            <p:spPr bwMode="auto">
              <a:xfrm flipH="1">
                <a:off x="496" y="1434"/>
                <a:ext cx="868"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03" name="Line 35"/>
              <p:cNvSpPr>
                <a:spLocks noChangeShapeType="1"/>
              </p:cNvSpPr>
              <p:nvPr/>
            </p:nvSpPr>
            <p:spPr bwMode="auto">
              <a:xfrm flipH="1">
                <a:off x="1406" y="1428"/>
                <a:ext cx="140" cy="443"/>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04" name="Line 36"/>
              <p:cNvSpPr>
                <a:spLocks noChangeShapeType="1"/>
              </p:cNvSpPr>
              <p:nvPr/>
            </p:nvSpPr>
            <p:spPr bwMode="auto">
              <a:xfrm>
                <a:off x="1711" y="1434"/>
                <a:ext cx="629"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05" name="Line 37"/>
              <p:cNvSpPr>
                <a:spLocks noChangeShapeType="1"/>
              </p:cNvSpPr>
              <p:nvPr/>
            </p:nvSpPr>
            <p:spPr bwMode="auto">
              <a:xfrm>
                <a:off x="1895" y="1434"/>
                <a:ext cx="1367"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grpSp>
            <p:nvGrpSpPr>
              <p:cNvPr id="11" name="Group 48"/>
              <p:cNvGrpSpPr>
                <a:grpSpLocks/>
              </p:cNvGrpSpPr>
              <p:nvPr/>
            </p:nvGrpSpPr>
            <p:grpSpPr bwMode="auto">
              <a:xfrm>
                <a:off x="4309" y="1176"/>
                <a:ext cx="880" cy="394"/>
                <a:chOff x="4309" y="1176"/>
                <a:chExt cx="880" cy="394"/>
              </a:xfrm>
            </p:grpSpPr>
            <p:sp>
              <p:nvSpPr>
                <p:cNvPr id="852007" name="Rectangle 39" descr="羊皮纸"/>
                <p:cNvSpPr>
                  <a:spLocks noChangeArrowheads="1"/>
                </p:cNvSpPr>
                <p:nvPr/>
              </p:nvSpPr>
              <p:spPr bwMode="auto">
                <a:xfrm>
                  <a:off x="4342" y="1176"/>
                  <a:ext cx="740"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alpha val="50000"/>
                    </a:srgbClr>
                  </a:outerShdw>
                </a:effectLst>
              </p:spPr>
              <p:txBody>
                <a:bodyPr/>
                <a:lstStyle/>
                <a:p>
                  <a:endParaRPr lang="zh-CN" altLang="en-US">
                    <a:solidFill>
                      <a:schemeClr val="bg1"/>
                    </a:solidFill>
                  </a:endParaRPr>
                </a:p>
              </p:txBody>
            </p:sp>
            <p:sp>
              <p:nvSpPr>
                <p:cNvPr id="852008" name="Text Box 40"/>
                <p:cNvSpPr txBox="1">
                  <a:spLocks noChangeArrowheads="1"/>
                </p:cNvSpPr>
                <p:nvPr/>
              </p:nvSpPr>
              <p:spPr bwMode="auto">
                <a:xfrm>
                  <a:off x="4309" y="1198"/>
                  <a:ext cx="880"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Gungsuh" pitchFamily="18" charset="-127"/>
                    </a:rPr>
                    <a:t>78 84</a:t>
                  </a:r>
                  <a:r>
                    <a:rPr lang="en-US" altLang="zh-CN" sz="2000">
                      <a:solidFill>
                        <a:schemeClr val="bg1"/>
                      </a:solidFill>
                      <a:ea typeface="宋体" charset="-122"/>
                    </a:rPr>
                    <a:t> </a:t>
                  </a:r>
                  <a:endParaRPr lang="en-US" altLang="zh-CN" sz="2000">
                    <a:solidFill>
                      <a:schemeClr val="bg1"/>
                    </a:solidFill>
                  </a:endParaRPr>
                </a:p>
              </p:txBody>
            </p:sp>
          </p:grpSp>
          <p:sp>
            <p:nvSpPr>
              <p:cNvPr id="852009" name="Line 41"/>
              <p:cNvSpPr>
                <a:spLocks noChangeShapeType="1"/>
              </p:cNvSpPr>
              <p:nvPr/>
            </p:nvSpPr>
            <p:spPr bwMode="auto">
              <a:xfrm flipH="1">
                <a:off x="4141" y="1434"/>
                <a:ext cx="314"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10" name="Line 42"/>
              <p:cNvSpPr>
                <a:spLocks noChangeShapeType="1"/>
              </p:cNvSpPr>
              <p:nvPr/>
            </p:nvSpPr>
            <p:spPr bwMode="auto">
              <a:xfrm>
                <a:off x="4629" y="1434"/>
                <a:ext cx="445" cy="442"/>
              </a:xfrm>
              <a:prstGeom prst="line">
                <a:avLst/>
              </a:prstGeom>
              <a:noFill/>
              <a:ln w="28575">
                <a:solidFill>
                  <a:schemeClr val="tx2"/>
                </a:solidFill>
                <a:round/>
                <a:headEnd/>
                <a:tailEnd/>
              </a:ln>
              <a:effectLst/>
            </p:spPr>
            <p:txBody>
              <a:bodyPr/>
              <a:lstStyle/>
              <a:p>
                <a:endParaRPr lang="zh-CN" altLang="en-US">
                  <a:solidFill>
                    <a:schemeClr val="bg1"/>
                  </a:solidFill>
                </a:endParaRPr>
              </a:p>
            </p:txBody>
          </p:sp>
        </p:grpSp>
        <p:grpSp>
          <p:nvGrpSpPr>
            <p:cNvPr id="12" name="Group 57"/>
            <p:cNvGrpSpPr>
              <a:grpSpLocks/>
            </p:cNvGrpSpPr>
            <p:nvPr/>
          </p:nvGrpSpPr>
          <p:grpSpPr bwMode="auto">
            <a:xfrm>
              <a:off x="2659" y="485"/>
              <a:ext cx="879" cy="382"/>
              <a:chOff x="2659" y="485"/>
              <a:chExt cx="879" cy="382"/>
            </a:xfrm>
          </p:grpSpPr>
          <p:sp>
            <p:nvSpPr>
              <p:cNvPr id="852012" name="Rectangle 44" descr="羊皮纸"/>
              <p:cNvSpPr>
                <a:spLocks noChangeArrowheads="1"/>
              </p:cNvSpPr>
              <p:nvPr/>
            </p:nvSpPr>
            <p:spPr bwMode="auto">
              <a:xfrm>
                <a:off x="2672" y="485"/>
                <a:ext cx="739" cy="301"/>
              </a:xfrm>
              <a:prstGeom prst="rect">
                <a:avLst/>
              </a:prstGeom>
              <a:blipFill dpi="0" rotWithShape="1">
                <a:blip r:embed="rId2" cstate="print"/>
                <a:srcRect/>
                <a:tile tx="0" ty="0" sx="100000" sy="100000" flip="none" algn="tl"/>
              </a:blipFill>
              <a:ln w="28575">
                <a:solidFill>
                  <a:schemeClr val="tx1"/>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2013" name="Text Box 45"/>
              <p:cNvSpPr txBox="1">
                <a:spLocks noChangeArrowheads="1"/>
              </p:cNvSpPr>
              <p:nvPr/>
            </p:nvSpPr>
            <p:spPr bwMode="auto">
              <a:xfrm>
                <a:off x="2659" y="495"/>
                <a:ext cx="879" cy="372"/>
              </a:xfrm>
              <a:prstGeom prst="rect">
                <a:avLst/>
              </a:prstGeom>
              <a:noFill/>
              <a:ln w="9525">
                <a:noFill/>
                <a:miter lim="800000"/>
                <a:headEnd/>
                <a:tailEnd/>
              </a:ln>
              <a:effectLst/>
            </p:spPr>
            <p:txBody>
              <a:bodyPr/>
              <a:lstStyle/>
              <a:p>
                <a:pPr algn="just"/>
                <a:r>
                  <a:rPr lang="en-US" altLang="zh-CN" sz="2000" b="1">
                    <a:solidFill>
                      <a:schemeClr val="bg1"/>
                    </a:solidFill>
                    <a:latin typeface="Arial Narrow" pitchFamily="34" charset="0"/>
                    <a:ea typeface="宋体" charset="-122"/>
                  </a:rPr>
                  <a:t>67 84</a:t>
                </a:r>
                <a:r>
                  <a:rPr lang="en-US" altLang="zh-CN" sz="2000">
                    <a:solidFill>
                      <a:schemeClr val="bg1"/>
                    </a:solidFill>
                    <a:ea typeface="宋体" charset="-122"/>
                  </a:rPr>
                  <a:t> </a:t>
                </a:r>
                <a:endParaRPr lang="en-US" altLang="zh-CN" sz="2000">
                  <a:solidFill>
                    <a:schemeClr val="bg1"/>
                  </a:solidFill>
                </a:endParaRPr>
              </a:p>
            </p:txBody>
          </p:sp>
        </p:grpSp>
        <p:sp>
          <p:nvSpPr>
            <p:cNvPr id="852014" name="Line 46"/>
            <p:cNvSpPr>
              <a:spLocks noChangeShapeType="1"/>
            </p:cNvSpPr>
            <p:nvPr/>
          </p:nvSpPr>
          <p:spPr bwMode="auto">
            <a:xfrm flipH="1">
              <a:off x="1633" y="731"/>
              <a:ext cx="1156" cy="437"/>
            </a:xfrm>
            <a:prstGeom prst="line">
              <a:avLst/>
            </a:prstGeom>
            <a:noFill/>
            <a:ln w="28575">
              <a:solidFill>
                <a:schemeClr val="tx2"/>
              </a:solidFill>
              <a:round/>
              <a:headEnd/>
              <a:tailEnd/>
            </a:ln>
            <a:effectLst/>
          </p:spPr>
          <p:txBody>
            <a:bodyPr/>
            <a:lstStyle/>
            <a:p>
              <a:endParaRPr lang="zh-CN" altLang="en-US">
                <a:solidFill>
                  <a:schemeClr val="bg1"/>
                </a:solidFill>
              </a:endParaRPr>
            </a:p>
          </p:txBody>
        </p:sp>
        <p:sp>
          <p:nvSpPr>
            <p:cNvPr id="852015" name="Line 47"/>
            <p:cNvSpPr>
              <a:spLocks noChangeShapeType="1"/>
            </p:cNvSpPr>
            <p:nvPr/>
          </p:nvSpPr>
          <p:spPr bwMode="auto">
            <a:xfrm>
              <a:off x="2938" y="734"/>
              <a:ext cx="1572" cy="443"/>
            </a:xfrm>
            <a:prstGeom prst="line">
              <a:avLst/>
            </a:prstGeom>
            <a:noFill/>
            <a:ln w="28575">
              <a:solidFill>
                <a:schemeClr val="tx2"/>
              </a:solidFill>
              <a:round/>
              <a:headEnd/>
              <a:tailEnd/>
            </a:ln>
            <a:effectLst/>
          </p:spPr>
          <p:txBody>
            <a:bodyPr/>
            <a:lstStyle/>
            <a:p>
              <a:endParaRPr lang="zh-CN" altLang="en-US">
                <a:solidFill>
                  <a:schemeClr val="bg1"/>
                </a:solidFill>
              </a:endParaRPr>
            </a:p>
          </p:txBody>
        </p:sp>
      </p:grpSp>
      <p:sp>
        <p:nvSpPr>
          <p:cNvPr id="852027" name="Line 59"/>
          <p:cNvSpPr>
            <a:spLocks noChangeShapeType="1"/>
          </p:cNvSpPr>
          <p:nvPr/>
        </p:nvSpPr>
        <p:spPr bwMode="auto">
          <a:xfrm flipH="1">
            <a:off x="4787900" y="620713"/>
            <a:ext cx="288925" cy="323850"/>
          </a:xfrm>
          <a:prstGeom prst="line">
            <a:avLst/>
          </a:prstGeom>
          <a:noFill/>
          <a:ln w="28575">
            <a:solidFill>
              <a:schemeClr val="tx2"/>
            </a:solidFill>
            <a:round/>
            <a:headEnd/>
            <a:tailEnd type="triangle" w="med" len="med"/>
          </a:ln>
          <a:effectLst/>
        </p:spPr>
        <p:txBody>
          <a:bodyPr/>
          <a:lstStyle/>
          <a:p>
            <a:endParaRPr lang="zh-CN" altLang="en-US"/>
          </a:p>
        </p:txBody>
      </p:sp>
      <p:sp>
        <p:nvSpPr>
          <p:cNvPr id="852028" name="Text Box 60"/>
          <p:cNvSpPr txBox="1">
            <a:spLocks noChangeArrowheads="1"/>
          </p:cNvSpPr>
          <p:nvPr/>
        </p:nvSpPr>
        <p:spPr bwMode="auto">
          <a:xfrm>
            <a:off x="5031607" y="425450"/>
            <a:ext cx="954108" cy="461665"/>
          </a:xfrm>
          <a:prstGeom prst="rect">
            <a:avLst/>
          </a:prstGeom>
          <a:noFill/>
          <a:ln w="9525" algn="ctr">
            <a:noFill/>
            <a:miter lim="800000"/>
            <a:headEnd/>
            <a:tailEnd/>
          </a:ln>
          <a:effectLst/>
        </p:spPr>
        <p:txBody>
          <a:bodyPr wrap="none">
            <a:spAutoFit/>
          </a:bodyPr>
          <a:lstStyle/>
          <a:p>
            <a:r>
              <a:rPr lang="en-US" altLang="zh-CN" sz="2400" b="1" dirty="0" smtClean="0"/>
              <a:t>root1</a:t>
            </a:r>
            <a:endParaRPr lang="en-US" altLang="zh-CN" sz="2400" b="1" dirty="0"/>
          </a:p>
        </p:txBody>
      </p:sp>
      <p:sp>
        <p:nvSpPr>
          <p:cNvPr id="51" name="Text Box 60"/>
          <p:cNvSpPr txBox="1">
            <a:spLocks noChangeArrowheads="1"/>
          </p:cNvSpPr>
          <p:nvPr/>
        </p:nvSpPr>
        <p:spPr bwMode="auto">
          <a:xfrm>
            <a:off x="0" y="2589201"/>
            <a:ext cx="954108" cy="461665"/>
          </a:xfrm>
          <a:prstGeom prst="rect">
            <a:avLst/>
          </a:prstGeom>
          <a:noFill/>
          <a:ln w="9525" algn="ctr">
            <a:noFill/>
            <a:miter lim="800000"/>
            <a:headEnd/>
            <a:tailEnd/>
          </a:ln>
          <a:effectLst/>
        </p:spPr>
        <p:txBody>
          <a:bodyPr wrap="none">
            <a:spAutoFit/>
          </a:bodyPr>
          <a:lstStyle/>
          <a:p>
            <a:r>
              <a:rPr lang="en-US" altLang="zh-CN" sz="2400" b="1" dirty="0" smtClean="0"/>
              <a:t>root2</a:t>
            </a:r>
            <a:endParaRPr lang="en-US" altLang="zh-CN" sz="2400" b="1"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idx="1"/>
          </p:nvPr>
        </p:nvSpPr>
        <p:spPr>
          <a:xfrm>
            <a:off x="628596" y="288882"/>
            <a:ext cx="7904163" cy="1716111"/>
          </a:xfrm>
        </p:spPr>
        <p:txBody>
          <a:bodyPr/>
          <a:lstStyle/>
          <a:p>
            <a:pPr>
              <a:lnSpc>
                <a:spcPct val="110000"/>
              </a:lnSpc>
              <a:spcBef>
                <a:spcPct val="15000"/>
              </a:spcBef>
              <a:buClr>
                <a:schemeClr val="tx1"/>
              </a:buClr>
              <a:buSzPct val="50000"/>
            </a:pPr>
            <a:r>
              <a:rPr lang="zh-CN" altLang="en-US" sz="3000" b="1" dirty="0">
                <a:latin typeface="Times New Roman" pitchFamily="18" charset="0"/>
                <a:ea typeface="仿宋_GB2312" pitchFamily="49" charset="-122"/>
              </a:rPr>
              <a:t>一般的顺序搜索算法在第二章已经讨论过，本章介绍一种使用“监视哨”的顺序搜索方法</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
        <p:nvSpPr>
          <p:cNvPr id="4" name="灯片编号占位符 4"/>
          <p:cNvSpPr>
            <a:spLocks noGrp="1"/>
          </p:cNvSpPr>
          <p:nvPr>
            <p:ph type="sldNum" sz="quarter" idx="12"/>
          </p:nvPr>
        </p:nvSpPr>
        <p:spPr/>
        <p:txBody>
          <a:bodyPr/>
          <a:lstStyle/>
          <a:p>
            <a:fld id="{5609DBC5-7F88-4C93-A6B2-9BAC5E90E5F7}" type="slidenum">
              <a:rPr lang="en-US" altLang="zh-CN"/>
              <a:pPr/>
              <a:t>6</a:t>
            </a:fld>
            <a:endParaRPr lang="en-US" altLang="zh-CN"/>
          </a:p>
        </p:txBody>
      </p:sp>
      <p:sp>
        <p:nvSpPr>
          <p:cNvPr id="6" name="矩形 5"/>
          <p:cNvSpPr/>
          <p:nvPr/>
        </p:nvSpPr>
        <p:spPr>
          <a:xfrm>
            <a:off x="263466" y="1952071"/>
            <a:ext cx="8763120" cy="3293209"/>
          </a:xfrm>
          <a:prstGeom prst="rect">
            <a:avLst/>
          </a:prstGeom>
        </p:spPr>
        <p:txBody>
          <a:bodyPr wrap="square">
            <a:spAutoFit/>
          </a:bodyPr>
          <a:lstStyle/>
          <a:p>
            <a:pPr algn="l"/>
            <a:r>
              <a:rPr lang="en-US" altLang="zh-CN" sz="2600" dirty="0" err="1" smtClean="0"/>
              <a:t>int</a:t>
            </a:r>
            <a:r>
              <a:rPr lang="en-US" altLang="zh-CN" sz="2600" dirty="0" smtClean="0"/>
              <a:t> </a:t>
            </a:r>
            <a:r>
              <a:rPr lang="en-US" altLang="zh-CN" sz="2600" dirty="0" err="1" smtClean="0"/>
              <a:t>Search_Seq</a:t>
            </a:r>
            <a:r>
              <a:rPr lang="en-US" altLang="zh-CN" sz="2600" dirty="0" smtClean="0"/>
              <a:t>(</a:t>
            </a:r>
            <a:r>
              <a:rPr lang="en-US" altLang="zh-CN" sz="2600" dirty="0" err="1" smtClean="0"/>
              <a:t>SSTable</a:t>
            </a:r>
            <a:r>
              <a:rPr lang="en-US" altLang="zh-CN" sz="2600" dirty="0" smtClean="0"/>
              <a:t> ST, </a:t>
            </a:r>
            <a:r>
              <a:rPr lang="en-US" altLang="zh-CN" sz="2600" dirty="0" err="1" smtClean="0"/>
              <a:t>KeyType</a:t>
            </a:r>
            <a:r>
              <a:rPr lang="en-US" altLang="zh-CN" sz="2600" dirty="0" smtClean="0"/>
              <a:t> key) {  // </a:t>
            </a:r>
            <a:r>
              <a:rPr lang="zh-CN" altLang="en-US" sz="2600" dirty="0" smtClean="0"/>
              <a:t>算法</a:t>
            </a:r>
            <a:r>
              <a:rPr lang="en-US" altLang="zh-CN" sz="2600" dirty="0" smtClean="0"/>
              <a:t>9.1</a:t>
            </a:r>
          </a:p>
          <a:p>
            <a:pPr algn="l"/>
            <a:r>
              <a:rPr lang="en-US" altLang="zh-CN" sz="2600" dirty="0" smtClean="0"/>
              <a:t>   // </a:t>
            </a:r>
            <a:r>
              <a:rPr lang="zh-CN" altLang="en-US" sz="2600" dirty="0" smtClean="0"/>
              <a:t>在顺序表</a:t>
            </a:r>
            <a:r>
              <a:rPr lang="en-US" altLang="zh-CN" sz="2600" dirty="0" smtClean="0"/>
              <a:t>ST</a:t>
            </a:r>
            <a:r>
              <a:rPr lang="zh-CN" altLang="en-US" sz="2600" dirty="0" smtClean="0"/>
              <a:t>中顺序查找其关键字等于</a:t>
            </a:r>
            <a:r>
              <a:rPr lang="en-US" altLang="zh-CN" sz="2600" dirty="0" smtClean="0"/>
              <a:t>key</a:t>
            </a:r>
            <a:r>
              <a:rPr lang="zh-CN" altLang="en-US" sz="2600" dirty="0" smtClean="0"/>
              <a:t>的数据元素。</a:t>
            </a:r>
          </a:p>
          <a:p>
            <a:pPr algn="l"/>
            <a:r>
              <a:rPr lang="zh-CN" altLang="en-US" sz="2600" dirty="0" smtClean="0"/>
              <a:t>   </a:t>
            </a:r>
            <a:r>
              <a:rPr lang="en-US" altLang="zh-CN" sz="2600" dirty="0" smtClean="0"/>
              <a:t>// </a:t>
            </a:r>
            <a:r>
              <a:rPr lang="zh-CN" altLang="en-US" sz="2600" dirty="0" smtClean="0"/>
              <a:t>若找到，则函数值为该元素在表中的位置，否则为</a:t>
            </a:r>
            <a:r>
              <a:rPr lang="en-US" altLang="zh-CN" sz="2600" dirty="0" smtClean="0"/>
              <a:t>0</a:t>
            </a:r>
            <a:r>
              <a:rPr lang="zh-CN" altLang="en-US" sz="2600" dirty="0" smtClean="0"/>
              <a:t>。</a:t>
            </a:r>
          </a:p>
          <a:p>
            <a:pPr algn="l"/>
            <a:r>
              <a:rPr lang="zh-CN" altLang="en-US" sz="2600" dirty="0" smtClean="0"/>
              <a:t>   </a:t>
            </a:r>
            <a:r>
              <a:rPr lang="en-US" altLang="zh-CN" sz="2600" dirty="0" err="1" smtClean="0"/>
              <a:t>int</a:t>
            </a:r>
            <a:r>
              <a:rPr lang="en-US" altLang="zh-CN" sz="2600" dirty="0" smtClean="0"/>
              <a:t> </a:t>
            </a:r>
            <a:r>
              <a:rPr lang="en-US" altLang="zh-CN" sz="2600" dirty="0" err="1" smtClean="0"/>
              <a:t>i</a:t>
            </a:r>
            <a:r>
              <a:rPr lang="en-US" altLang="zh-CN" sz="2600" dirty="0" smtClean="0"/>
              <a:t>=0;</a:t>
            </a:r>
          </a:p>
          <a:p>
            <a:pPr algn="l"/>
            <a:r>
              <a:rPr lang="en-US" altLang="zh-CN" sz="2600" dirty="0" smtClean="0"/>
              <a:t>   </a:t>
            </a:r>
            <a:r>
              <a:rPr lang="en-US" altLang="zh-CN" sz="2600" dirty="0" err="1" smtClean="0">
                <a:solidFill>
                  <a:srgbClr val="FFFF00"/>
                </a:solidFill>
              </a:rPr>
              <a:t>ST.elem</a:t>
            </a:r>
            <a:r>
              <a:rPr lang="en-US" altLang="zh-CN" sz="2600" dirty="0" smtClean="0">
                <a:solidFill>
                  <a:srgbClr val="FFFF00"/>
                </a:solidFill>
              </a:rPr>
              <a:t>[0].key=key;   // "</a:t>
            </a:r>
            <a:r>
              <a:rPr lang="zh-CN" altLang="en-US" sz="2600" dirty="0" smtClean="0">
                <a:solidFill>
                  <a:srgbClr val="FFFF00"/>
                </a:solidFill>
              </a:rPr>
              <a:t>哨兵</a:t>
            </a:r>
            <a:r>
              <a:rPr lang="en-US" altLang="zh-CN" sz="2600" dirty="0" smtClean="0">
                <a:solidFill>
                  <a:srgbClr val="FFFF00"/>
                </a:solidFill>
              </a:rPr>
              <a:t>"</a:t>
            </a:r>
          </a:p>
          <a:p>
            <a:pPr algn="l"/>
            <a:r>
              <a:rPr lang="en-US" altLang="zh-CN" sz="2600" dirty="0" smtClean="0">
                <a:solidFill>
                  <a:srgbClr val="FFFF00"/>
                </a:solidFill>
              </a:rPr>
              <a:t>   for (</a:t>
            </a:r>
            <a:r>
              <a:rPr lang="en-US" altLang="zh-CN" sz="2600" dirty="0" err="1" smtClean="0">
                <a:solidFill>
                  <a:srgbClr val="FFFF00"/>
                </a:solidFill>
              </a:rPr>
              <a:t>i</a:t>
            </a:r>
            <a:r>
              <a:rPr lang="en-US" altLang="zh-CN" sz="2600" dirty="0" smtClean="0">
                <a:solidFill>
                  <a:srgbClr val="FFFF00"/>
                </a:solidFill>
              </a:rPr>
              <a:t>=</a:t>
            </a:r>
            <a:r>
              <a:rPr lang="en-US" altLang="zh-CN" sz="2600" dirty="0" err="1" smtClean="0">
                <a:solidFill>
                  <a:srgbClr val="FFFF00"/>
                </a:solidFill>
              </a:rPr>
              <a:t>ST.length</a:t>
            </a:r>
            <a:r>
              <a:rPr lang="en-US" altLang="zh-CN" sz="2600" dirty="0" smtClean="0">
                <a:solidFill>
                  <a:srgbClr val="FFFF00"/>
                </a:solidFill>
              </a:rPr>
              <a:t>;  </a:t>
            </a:r>
            <a:r>
              <a:rPr lang="en-US" altLang="zh-CN" sz="2600" dirty="0" err="1" smtClean="0">
                <a:solidFill>
                  <a:srgbClr val="FFFF00"/>
                </a:solidFill>
              </a:rPr>
              <a:t>ST.elem</a:t>
            </a:r>
            <a:r>
              <a:rPr lang="en-US" altLang="zh-CN" sz="2600" dirty="0" smtClean="0">
                <a:solidFill>
                  <a:srgbClr val="FFFF00"/>
                </a:solidFill>
              </a:rPr>
              <a:t>[</a:t>
            </a:r>
            <a:r>
              <a:rPr lang="en-US" altLang="zh-CN" sz="2600" dirty="0" err="1" smtClean="0">
                <a:solidFill>
                  <a:srgbClr val="FFFF00"/>
                </a:solidFill>
              </a:rPr>
              <a:t>i</a:t>
            </a:r>
            <a:r>
              <a:rPr lang="en-US" altLang="zh-CN" sz="2600" dirty="0" smtClean="0">
                <a:solidFill>
                  <a:srgbClr val="FFFF00"/>
                </a:solidFill>
              </a:rPr>
              <a:t>].key!=key;  --</a:t>
            </a:r>
            <a:r>
              <a:rPr lang="en-US" altLang="zh-CN" sz="2600" dirty="0" err="1" smtClean="0">
                <a:solidFill>
                  <a:srgbClr val="FFFF00"/>
                </a:solidFill>
              </a:rPr>
              <a:t>i</a:t>
            </a:r>
            <a:r>
              <a:rPr lang="en-US" altLang="zh-CN" sz="2600" dirty="0" smtClean="0">
                <a:solidFill>
                  <a:srgbClr val="FFFF00"/>
                </a:solidFill>
              </a:rPr>
              <a:t>);  // </a:t>
            </a:r>
            <a:r>
              <a:rPr lang="zh-CN" altLang="en-US" sz="2600" dirty="0" smtClean="0">
                <a:solidFill>
                  <a:srgbClr val="FFFF00"/>
                </a:solidFill>
              </a:rPr>
              <a:t>从后往前找</a:t>
            </a:r>
          </a:p>
          <a:p>
            <a:pPr algn="l"/>
            <a:r>
              <a:rPr lang="zh-CN" altLang="en-US" sz="2600" dirty="0" smtClean="0"/>
              <a:t>   </a:t>
            </a:r>
            <a:r>
              <a:rPr lang="en-US" altLang="zh-CN" sz="2600" dirty="0" smtClean="0"/>
              <a:t>return </a:t>
            </a:r>
            <a:r>
              <a:rPr lang="en-US" altLang="zh-CN" sz="2600" dirty="0" err="1" smtClean="0"/>
              <a:t>i</a:t>
            </a:r>
            <a:r>
              <a:rPr lang="en-US" altLang="zh-CN" sz="2600" dirty="0" smtClean="0"/>
              <a:t>;      // </a:t>
            </a:r>
            <a:r>
              <a:rPr lang="zh-CN" altLang="en-US" sz="2600" dirty="0" smtClean="0"/>
              <a:t>找不到时，</a:t>
            </a:r>
            <a:r>
              <a:rPr lang="en-US" altLang="zh-CN" sz="2600" dirty="0" err="1" smtClean="0"/>
              <a:t>i</a:t>
            </a:r>
            <a:r>
              <a:rPr lang="zh-CN" altLang="en-US" sz="2600" dirty="0" smtClean="0"/>
              <a:t>为</a:t>
            </a:r>
            <a:r>
              <a:rPr lang="en-US" altLang="zh-CN" sz="2600" dirty="0" smtClean="0"/>
              <a:t>0</a:t>
            </a:r>
          </a:p>
          <a:p>
            <a:pPr algn="l"/>
            <a:r>
              <a:rPr lang="en-US" altLang="zh-CN" sz="2600" dirty="0" smtClean="0"/>
              <a:t>} // </a:t>
            </a:r>
            <a:r>
              <a:rPr lang="en-US" altLang="zh-CN" sz="2600" dirty="0" err="1" smtClean="0"/>
              <a:t>Search_Seq</a:t>
            </a:r>
            <a:endParaRPr lang="zh-CN" altLang="en-US" sz="2600" dirty="0"/>
          </a:p>
        </p:txBody>
      </p:sp>
      <p:sp>
        <p:nvSpPr>
          <p:cNvPr id="7" name="TextBox 6"/>
          <p:cNvSpPr txBox="1"/>
          <p:nvPr/>
        </p:nvSpPr>
        <p:spPr>
          <a:xfrm>
            <a:off x="1030239" y="5437215"/>
            <a:ext cx="7047009" cy="584775"/>
          </a:xfrm>
          <a:prstGeom prst="rect">
            <a:avLst/>
          </a:prstGeom>
          <a:noFill/>
          <a:ln>
            <a:solidFill>
              <a:srgbClr val="FFFF99"/>
            </a:solidFill>
          </a:ln>
        </p:spPr>
        <p:txBody>
          <a:bodyPr wrap="square" rtlCol="0">
            <a:spAutoFit/>
          </a:bodyPr>
          <a:lstStyle/>
          <a:p>
            <a:r>
              <a:rPr lang="zh-CN" altLang="en-US" sz="3200" b="1" dirty="0" smtClean="0">
                <a:solidFill>
                  <a:srgbClr val="FFFF99"/>
                </a:solidFill>
              </a:rPr>
              <a:t>避免循环的每步判断是否已经到表尾</a:t>
            </a:r>
            <a:endParaRPr lang="zh-CN" altLang="en-US" sz="3200" b="1" dirty="0">
              <a:solidFill>
                <a:srgbClr val="FFFF99"/>
              </a:solidFill>
            </a:endParaRP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B92420F-3A85-4AA7-98C8-11B549A39CA8}" type="slidenum">
              <a:rPr lang="en-US" altLang="zh-CN"/>
              <a:pPr/>
              <a:t>60</a:t>
            </a:fld>
            <a:endParaRPr lang="en-US" altLang="zh-CN"/>
          </a:p>
        </p:txBody>
      </p:sp>
      <p:sp>
        <p:nvSpPr>
          <p:cNvPr id="852994" name="Rectangle 2"/>
          <p:cNvSpPr>
            <a:spLocks noGrp="1" noChangeArrowheads="1"/>
          </p:cNvSpPr>
          <p:nvPr>
            <p:ph type="title"/>
          </p:nvPr>
        </p:nvSpPr>
        <p:spPr>
          <a:xfrm>
            <a:off x="457200" y="8620"/>
            <a:ext cx="8229600" cy="992188"/>
          </a:xfrm>
        </p:spPr>
        <p:txBody>
          <a:bodyPr/>
          <a:lstStyle/>
          <a:p>
            <a:pPr algn="ctr"/>
            <a:r>
              <a:rPr lang="en-US" altLang="zh-CN" sz="4000" b="1" dirty="0">
                <a:latin typeface="华文新魏" pitchFamily="2" charset="-122"/>
                <a:ea typeface="华文新魏" pitchFamily="2" charset="-122"/>
              </a:rPr>
              <a:t>B+ </a:t>
            </a:r>
            <a:r>
              <a:rPr lang="zh-CN" altLang="en-US" sz="4000" b="1" dirty="0">
                <a:latin typeface="华文新魏" pitchFamily="2" charset="-122"/>
                <a:ea typeface="华文新魏" pitchFamily="2" charset="-122"/>
              </a:rPr>
              <a:t>树的插入</a:t>
            </a:r>
            <a:r>
              <a:rPr lang="zh-CN" altLang="en-US" dirty="0"/>
              <a:t> </a:t>
            </a:r>
          </a:p>
        </p:txBody>
      </p:sp>
      <p:sp>
        <p:nvSpPr>
          <p:cNvPr id="852995" name="Rectangle 3"/>
          <p:cNvSpPr>
            <a:spLocks noGrp="1" noChangeArrowheads="1"/>
          </p:cNvSpPr>
          <p:nvPr>
            <p:ph type="body" idx="1"/>
          </p:nvPr>
        </p:nvSpPr>
        <p:spPr>
          <a:xfrm>
            <a:off x="179512" y="1052736"/>
            <a:ext cx="8784976" cy="5365527"/>
          </a:xfrm>
        </p:spPr>
        <p:txBody>
          <a:bodyPr/>
          <a:lstStyle/>
          <a:p>
            <a:pPr>
              <a:lnSpc>
                <a:spcPct val="110000"/>
              </a:lnSpc>
              <a:buClr>
                <a:schemeClr val="tx1"/>
              </a:buClr>
              <a:buSzPct val="50000"/>
            </a:pPr>
            <a:r>
              <a:rPr lang="en-US" altLang="zh-CN" sz="2900" b="1" dirty="0">
                <a:latin typeface="Times New Roman" pitchFamily="18" charset="0"/>
                <a:ea typeface="仿宋_GB2312" pitchFamily="49" charset="-122"/>
              </a:rPr>
              <a:t>B+ </a:t>
            </a:r>
            <a:r>
              <a:rPr lang="zh-CN" altLang="en-US" sz="2900" b="1" dirty="0">
                <a:latin typeface="Times New Roman" pitchFamily="18" charset="0"/>
                <a:ea typeface="仿宋_GB2312" pitchFamily="49" charset="-122"/>
              </a:rPr>
              <a:t>树的插入仅在叶结点上进行。每插入一个</a:t>
            </a:r>
            <a:r>
              <a:rPr lang="en-US" altLang="zh-CN" sz="2900" b="1" dirty="0" smtClean="0">
                <a:latin typeface="Times New Roman" pitchFamily="18" charset="0"/>
                <a:ea typeface="仿宋_GB2312" pitchFamily="49" charset="-122"/>
              </a:rPr>
              <a:t>(</a:t>
            </a:r>
            <a:r>
              <a:rPr lang="zh-CN" altLang="en-US" sz="2900" b="1" dirty="0" smtClean="0">
                <a:latin typeface="Times New Roman" pitchFamily="18" charset="0"/>
                <a:ea typeface="仿宋_GB2312" pitchFamily="49" charset="-122"/>
              </a:rPr>
              <a:t>关键字</a:t>
            </a:r>
            <a:r>
              <a:rPr lang="en-US" altLang="zh-CN" sz="2900" b="1" dirty="0" smtClean="0">
                <a:latin typeface="Times New Roman" pitchFamily="18" charset="0"/>
                <a:ea typeface="仿宋_GB2312" pitchFamily="49" charset="-122"/>
              </a:rPr>
              <a:t>-</a:t>
            </a:r>
            <a:r>
              <a:rPr lang="zh-CN" altLang="en-US" sz="2900" b="1" dirty="0">
                <a:latin typeface="Times New Roman" pitchFamily="18" charset="0"/>
                <a:ea typeface="仿宋_GB2312" pitchFamily="49" charset="-122"/>
              </a:rPr>
              <a:t>指针</a:t>
            </a:r>
            <a:r>
              <a:rPr lang="en-US" altLang="zh-CN" sz="2900" b="1" dirty="0">
                <a:latin typeface="Times New Roman" pitchFamily="18" charset="0"/>
                <a:ea typeface="仿宋_GB2312" pitchFamily="49" charset="-122"/>
              </a:rPr>
              <a:t>) </a:t>
            </a:r>
            <a:r>
              <a:rPr lang="zh-CN" altLang="en-US" sz="2900" b="1" dirty="0">
                <a:latin typeface="Times New Roman" pitchFamily="18" charset="0"/>
                <a:ea typeface="仿宋_GB2312" pitchFamily="49" charset="-122"/>
              </a:rPr>
              <a:t>索引项后都要判断结点中的索引项个数是否超出范围</a:t>
            </a:r>
            <a:r>
              <a:rPr lang="en-US" altLang="zh-CN" sz="2900" b="1" dirty="0">
                <a:latin typeface="Times New Roman" pitchFamily="18" charset="0"/>
                <a:ea typeface="仿宋_GB2312" pitchFamily="49" charset="-122"/>
              </a:rPr>
              <a:t>m</a:t>
            </a:r>
            <a:r>
              <a:rPr lang="zh-CN" altLang="en-US" sz="2900" b="1" dirty="0">
                <a:latin typeface="Times New Roman" pitchFamily="18" charset="0"/>
                <a:ea typeface="仿宋_GB2312" pitchFamily="49" charset="-122"/>
              </a:rPr>
              <a:t>。</a:t>
            </a:r>
          </a:p>
          <a:p>
            <a:pPr>
              <a:lnSpc>
                <a:spcPct val="110000"/>
              </a:lnSpc>
              <a:buClr>
                <a:schemeClr val="tx1"/>
              </a:buClr>
              <a:buSzPct val="50000"/>
            </a:pPr>
            <a:r>
              <a:rPr lang="zh-CN" altLang="en-US" sz="2900" b="1" dirty="0">
                <a:latin typeface="Times New Roman" pitchFamily="18" charset="0"/>
                <a:ea typeface="仿宋_GB2312" pitchFamily="49" charset="-122"/>
              </a:rPr>
              <a:t>当插入后叶结点中</a:t>
            </a:r>
            <a:r>
              <a:rPr lang="zh-CN" altLang="en-US" sz="2900" b="1" dirty="0" smtClean="0">
                <a:latin typeface="Times New Roman" pitchFamily="18" charset="0"/>
                <a:ea typeface="仿宋_GB2312" pitchFamily="49" charset="-122"/>
              </a:rPr>
              <a:t>的关键字个数</a:t>
            </a:r>
            <a:r>
              <a:rPr lang="en-US" altLang="zh-CN" sz="2900" b="1" dirty="0">
                <a:latin typeface="Times New Roman" pitchFamily="18" charset="0"/>
                <a:ea typeface="仿宋_GB2312" pitchFamily="49" charset="-122"/>
              </a:rPr>
              <a:t>n &gt; m</a:t>
            </a:r>
            <a:r>
              <a:rPr lang="zh-CN" altLang="en-US" sz="2900" b="1" dirty="0">
                <a:latin typeface="Times New Roman" pitchFamily="18" charset="0"/>
                <a:ea typeface="仿宋_GB2312" pitchFamily="49" charset="-122"/>
              </a:rPr>
              <a:t>时，需要将叶结点分裂为两个结点：它们包含</a:t>
            </a:r>
            <a:r>
              <a:rPr lang="zh-CN" altLang="en-US" sz="2900" b="1" dirty="0" smtClean="0">
                <a:latin typeface="Times New Roman" pitchFamily="18" charset="0"/>
                <a:ea typeface="仿宋_GB2312" pitchFamily="49" charset="-122"/>
              </a:rPr>
              <a:t>的关键字个数</a:t>
            </a:r>
            <a:r>
              <a:rPr lang="zh-CN" altLang="en-US" sz="2900" b="1" dirty="0">
                <a:latin typeface="Times New Roman" pitchFamily="18" charset="0"/>
                <a:ea typeface="仿宋_GB2312" pitchFamily="49" charset="-122"/>
              </a:rPr>
              <a:t>分别为 </a:t>
            </a:r>
            <a:r>
              <a:rPr lang="zh-CN" altLang="en-US"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(m+1)/2</a:t>
            </a:r>
            <a:r>
              <a:rPr lang="en-US" altLang="zh-CN"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 </a:t>
            </a:r>
            <a:r>
              <a:rPr lang="zh-CN" altLang="en-US" sz="2900" b="1" dirty="0">
                <a:latin typeface="Times New Roman" pitchFamily="18" charset="0"/>
                <a:ea typeface="仿宋_GB2312" pitchFamily="49" charset="-122"/>
              </a:rPr>
              <a:t>和 </a:t>
            </a:r>
            <a:r>
              <a:rPr lang="zh-CN" altLang="en-US" sz="2900" b="1" dirty="0">
                <a:latin typeface="Times New Roman" pitchFamily="18" charset="0"/>
                <a:ea typeface="仿宋_GB2312" pitchFamily="49" charset="-122"/>
                <a:sym typeface="Symbol" pitchFamily="18" charset="2"/>
              </a:rPr>
              <a:t></a:t>
            </a:r>
            <a:r>
              <a:rPr lang="en-US" altLang="zh-CN" sz="2900" b="1" dirty="0">
                <a:latin typeface="Times New Roman" pitchFamily="18" charset="0"/>
                <a:ea typeface="仿宋_GB2312" pitchFamily="49" charset="-122"/>
              </a:rPr>
              <a:t>(m+1)/2</a:t>
            </a:r>
            <a:r>
              <a:rPr lang="en-US" altLang="zh-CN" sz="2900" b="1" dirty="0">
                <a:latin typeface="Times New Roman" pitchFamily="18" charset="0"/>
                <a:ea typeface="仿宋_GB2312" pitchFamily="49" charset="-122"/>
                <a:sym typeface="Symbol" pitchFamily="18" charset="2"/>
              </a:rPr>
              <a:t></a:t>
            </a:r>
            <a:r>
              <a:rPr lang="zh-CN" altLang="en-US" sz="2900" b="1" dirty="0">
                <a:latin typeface="Times New Roman" pitchFamily="18" charset="0"/>
                <a:ea typeface="仿宋_GB2312" pitchFamily="49" charset="-122"/>
              </a:rPr>
              <a:t>。并且它们的双亲结点中应同时包含这两个结点的</a:t>
            </a:r>
            <a:r>
              <a:rPr lang="zh-CN" altLang="en-US" sz="2900" b="1" dirty="0" smtClean="0">
                <a:latin typeface="Times New Roman" pitchFamily="18" charset="0"/>
                <a:ea typeface="仿宋_GB2312" pitchFamily="49" charset="-122"/>
              </a:rPr>
              <a:t>最大关键字和</a:t>
            </a:r>
            <a:r>
              <a:rPr lang="zh-CN" altLang="en-US" sz="2900" b="1" dirty="0">
                <a:latin typeface="Times New Roman" pitchFamily="18" charset="0"/>
                <a:ea typeface="仿宋_GB2312" pitchFamily="49" charset="-122"/>
              </a:rPr>
              <a:t>结点地址。</a:t>
            </a:r>
          </a:p>
          <a:p>
            <a:pPr>
              <a:lnSpc>
                <a:spcPct val="110000"/>
              </a:lnSpc>
              <a:buClr>
                <a:schemeClr val="tx1"/>
              </a:buClr>
              <a:buSzPct val="50000"/>
            </a:pPr>
            <a:r>
              <a:rPr lang="zh-CN" altLang="en-US" sz="2900" b="1" dirty="0">
                <a:latin typeface="Times New Roman" pitchFamily="18" charset="0"/>
                <a:ea typeface="仿宋_GB2312" pitchFamily="49" charset="-122"/>
              </a:rPr>
              <a:t>在非叶结点</a:t>
            </a:r>
            <a:r>
              <a:rPr lang="zh-CN" altLang="en-US" sz="2900" b="1" dirty="0" smtClean="0">
                <a:latin typeface="Times New Roman" pitchFamily="18" charset="0"/>
                <a:ea typeface="仿宋_GB2312" pitchFamily="49" charset="-122"/>
              </a:rPr>
              <a:t>中关键字的</a:t>
            </a:r>
            <a:r>
              <a:rPr lang="zh-CN" altLang="en-US" sz="2900" b="1" dirty="0">
                <a:latin typeface="Times New Roman" pitchFamily="18" charset="0"/>
                <a:ea typeface="仿宋_GB2312" pitchFamily="49" charset="-122"/>
              </a:rPr>
              <a:t>插入与叶结点的插入</a:t>
            </a:r>
            <a:r>
              <a:rPr lang="zh-CN" altLang="en-US" sz="2900" b="1" dirty="0" smtClean="0">
                <a:latin typeface="Times New Roman" pitchFamily="18" charset="0"/>
                <a:ea typeface="仿宋_GB2312" pitchFamily="49" charset="-122"/>
              </a:rPr>
              <a:t>情况类似，但在做根结点分裂时，必须创建新的父结点，作为树的新根。</a:t>
            </a:r>
            <a:endParaRPr lang="zh-CN" altLang="en-US" sz="29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4"/>
          <p:cNvSpPr>
            <a:spLocks noGrp="1"/>
          </p:cNvSpPr>
          <p:nvPr>
            <p:ph type="sldNum" sz="quarter" idx="11"/>
          </p:nvPr>
        </p:nvSpPr>
        <p:spPr/>
        <p:txBody>
          <a:bodyPr/>
          <a:lstStyle/>
          <a:p>
            <a:fld id="{2D0CB044-ACD1-4C27-A2AF-9B0577EBB1DA}" type="slidenum">
              <a:rPr lang="en-US" altLang="zh-CN"/>
              <a:pPr/>
              <a:t>61</a:t>
            </a:fld>
            <a:endParaRPr lang="en-US" altLang="zh-CN"/>
          </a:p>
        </p:txBody>
      </p:sp>
      <p:sp>
        <p:nvSpPr>
          <p:cNvPr id="854019" name="Rectangle 3"/>
          <p:cNvSpPr>
            <a:spLocks noGrp="1" noChangeArrowheads="1"/>
          </p:cNvSpPr>
          <p:nvPr>
            <p:ph type="body" idx="1"/>
          </p:nvPr>
        </p:nvSpPr>
        <p:spPr>
          <a:xfrm>
            <a:off x="467544" y="0"/>
            <a:ext cx="8229600" cy="971711"/>
          </a:xfrm>
        </p:spPr>
        <p:txBody>
          <a:bodyPr>
            <a:normAutofit fontScale="92500" lnSpcReduction="20000"/>
          </a:bodyPr>
          <a:lstStyle/>
          <a:p>
            <a:pPr>
              <a:lnSpc>
                <a:spcPct val="110000"/>
              </a:lnSpc>
              <a:spcBef>
                <a:spcPct val="15000"/>
              </a:spcBef>
              <a:buClr>
                <a:srgbClr val="800080"/>
              </a:buClr>
              <a:buSzPct val="50000"/>
              <a:buFont typeface="Wingdings" pitchFamily="2" charset="2"/>
              <a:buNone/>
            </a:pPr>
            <a:r>
              <a:rPr lang="en-US" altLang="zh-CN" sz="2900" b="1" dirty="0">
                <a:latin typeface="Times New Roman" pitchFamily="18" charset="0"/>
                <a:ea typeface="仿宋_GB2312" pitchFamily="49" charset="-122"/>
              </a:rPr>
              <a:t>	</a:t>
            </a:r>
            <a:endParaRPr lang="zh-CN" altLang="en-US" sz="2900" b="1" dirty="0">
              <a:latin typeface="Times New Roman" pitchFamily="18" charset="0"/>
              <a:ea typeface="仿宋_GB2312" pitchFamily="49" charset="-122"/>
            </a:endParaRPr>
          </a:p>
          <a:p>
            <a:pPr>
              <a:lnSpc>
                <a:spcPct val="110000"/>
              </a:lnSpc>
              <a:spcBef>
                <a:spcPct val="15000"/>
              </a:spcBef>
              <a:buClrTx/>
              <a:buSzPct val="50000"/>
            </a:pPr>
            <a:r>
              <a:rPr lang="zh-CN" altLang="en-US" sz="2900" b="1" dirty="0">
                <a:latin typeface="Times New Roman" pitchFamily="18" charset="0"/>
                <a:ea typeface="仿宋_GB2312" pitchFamily="49" charset="-122"/>
              </a:rPr>
              <a:t>例如，在一棵</a:t>
            </a:r>
            <a:r>
              <a:rPr lang="en-US" altLang="zh-CN" sz="2900" b="1" dirty="0">
                <a:latin typeface="Times New Roman" pitchFamily="18" charset="0"/>
                <a:ea typeface="仿宋_GB2312" pitchFamily="49" charset="-122"/>
              </a:rPr>
              <a:t>4</a:t>
            </a:r>
            <a:r>
              <a:rPr lang="zh-CN" altLang="en-US" sz="2900" b="1" dirty="0">
                <a:latin typeface="Times New Roman" pitchFamily="18" charset="0"/>
                <a:ea typeface="仿宋_GB2312" pitchFamily="49" charset="-122"/>
              </a:rPr>
              <a:t>阶</a:t>
            </a:r>
            <a:r>
              <a:rPr lang="en-US" altLang="zh-CN" sz="2900" b="1" dirty="0">
                <a:latin typeface="Times New Roman" pitchFamily="18" charset="0"/>
                <a:ea typeface="仿宋_GB2312" pitchFamily="49" charset="-122"/>
              </a:rPr>
              <a:t>B+</a:t>
            </a:r>
            <a:r>
              <a:rPr lang="zh-CN" altLang="en-US" sz="2900" b="1" dirty="0">
                <a:latin typeface="Times New Roman" pitchFamily="18" charset="0"/>
                <a:ea typeface="仿宋_GB2312" pitchFamily="49" charset="-122"/>
              </a:rPr>
              <a:t>树中的插入过程如下。</a:t>
            </a:r>
            <a:r>
              <a:rPr lang="zh-CN" altLang="en-US" sz="2900" dirty="0">
                <a:latin typeface="Times New Roman" pitchFamily="18" charset="0"/>
                <a:ea typeface="仿宋_GB2312" pitchFamily="49" charset="-122"/>
              </a:rPr>
              <a:t> </a:t>
            </a:r>
            <a:r>
              <a:rPr lang="zh-CN" altLang="en-US" sz="2900" b="1" dirty="0">
                <a:latin typeface="Times New Roman" pitchFamily="18" charset="0"/>
                <a:ea typeface="仿宋_GB2312" pitchFamily="49" charset="-122"/>
              </a:rPr>
              <a:t> </a:t>
            </a:r>
          </a:p>
        </p:txBody>
      </p:sp>
      <p:grpSp>
        <p:nvGrpSpPr>
          <p:cNvPr id="2" name="Group 113"/>
          <p:cNvGrpSpPr>
            <a:grpSpLocks/>
          </p:cNvGrpSpPr>
          <p:nvPr/>
        </p:nvGrpSpPr>
        <p:grpSpPr bwMode="auto">
          <a:xfrm>
            <a:off x="408116" y="1225385"/>
            <a:ext cx="2939748" cy="1951587"/>
            <a:chOff x="580" y="1502"/>
            <a:chExt cx="1733" cy="1053"/>
          </a:xfrm>
        </p:grpSpPr>
        <p:sp>
          <p:nvSpPr>
            <p:cNvPr id="854023" name="Text Box 7"/>
            <p:cNvSpPr txBox="1">
              <a:spLocks noChangeArrowheads="1"/>
            </p:cNvSpPr>
            <p:nvPr/>
          </p:nvSpPr>
          <p:spPr bwMode="auto">
            <a:xfrm>
              <a:off x="580" y="1502"/>
              <a:ext cx="1733" cy="612"/>
            </a:xfrm>
            <a:prstGeom prst="rect">
              <a:avLst/>
            </a:prstGeom>
            <a:noFill/>
            <a:ln w="9525">
              <a:noFill/>
              <a:miter lim="800000"/>
              <a:headEnd/>
              <a:tailEnd/>
            </a:ln>
            <a:effectLst/>
          </p:spPr>
          <p:txBody>
            <a:bodyPr/>
            <a:lstStyle/>
            <a:p>
              <a:pPr algn="just"/>
              <a:r>
                <a:rPr lang="zh-CN" altLang="en-US" sz="2800" b="1" dirty="0">
                  <a:ea typeface="隶书" pitchFamily="49" charset="-122"/>
                </a:rPr>
                <a:t>连续插入</a:t>
              </a:r>
              <a:r>
                <a:rPr lang="en-US" altLang="zh-CN" sz="2800" b="1" dirty="0">
                  <a:ea typeface="隶书" pitchFamily="49" charset="-122"/>
                </a:rPr>
                <a:t>24, 72, 01, 39</a:t>
              </a:r>
              <a:r>
                <a:rPr lang="zh-CN" altLang="en-US" sz="2800" b="1" dirty="0">
                  <a:ea typeface="隶书" pitchFamily="49" charset="-122"/>
                </a:rPr>
                <a:t>的</a:t>
              </a:r>
              <a:r>
                <a:rPr lang="en-US" altLang="zh-CN" sz="2800" b="1" dirty="0">
                  <a:ea typeface="隶书" pitchFamily="49" charset="-122"/>
                </a:rPr>
                <a:t>B+</a:t>
              </a:r>
              <a:r>
                <a:rPr lang="zh-CN" altLang="en-US" sz="2800" b="1" dirty="0">
                  <a:ea typeface="隶书" pitchFamily="49" charset="-122"/>
                </a:rPr>
                <a:t>树</a:t>
              </a:r>
            </a:p>
          </p:txBody>
        </p:sp>
        <p:grpSp>
          <p:nvGrpSpPr>
            <p:cNvPr id="3" name="Group 106"/>
            <p:cNvGrpSpPr>
              <a:grpSpLocks/>
            </p:cNvGrpSpPr>
            <p:nvPr/>
          </p:nvGrpSpPr>
          <p:grpSpPr bwMode="auto">
            <a:xfrm>
              <a:off x="756" y="2160"/>
              <a:ext cx="1285" cy="395"/>
              <a:chOff x="657" y="2219"/>
              <a:chExt cx="1285" cy="395"/>
            </a:xfrm>
          </p:grpSpPr>
          <p:grpSp>
            <p:nvGrpSpPr>
              <p:cNvPr id="4" name="Group 105"/>
              <p:cNvGrpSpPr>
                <a:grpSpLocks/>
              </p:cNvGrpSpPr>
              <p:nvPr/>
            </p:nvGrpSpPr>
            <p:grpSpPr bwMode="auto">
              <a:xfrm>
                <a:off x="919" y="2219"/>
                <a:ext cx="1023" cy="395"/>
                <a:chOff x="919" y="2219"/>
                <a:chExt cx="1023" cy="395"/>
              </a:xfrm>
            </p:grpSpPr>
            <p:sp>
              <p:nvSpPr>
                <p:cNvPr id="854026" name="Rectangle 10" descr="羊皮纸"/>
                <p:cNvSpPr>
                  <a:spLocks noChangeArrowheads="1"/>
                </p:cNvSpPr>
                <p:nvPr/>
              </p:nvSpPr>
              <p:spPr bwMode="auto">
                <a:xfrm>
                  <a:off x="919" y="2219"/>
                  <a:ext cx="936" cy="298"/>
                </a:xfrm>
                <a:prstGeom prst="rect">
                  <a:avLst/>
                </a:prstGeom>
                <a:blipFill dpi="0" rotWithShape="1">
                  <a:blip r:embed="rId2" cstate="print"/>
                  <a:srcRect/>
                  <a:tile tx="0" ty="0" sx="100000" sy="100000" flip="none" algn="tl"/>
                </a:blipFill>
                <a:ln w="25400">
                  <a:solidFill>
                    <a:schemeClr val="bg2"/>
                  </a:solidFill>
                  <a:miter lim="800000"/>
                  <a:headEnd/>
                  <a:tailEnd/>
                </a:ln>
                <a:effectLst>
                  <a:outerShdw dist="35921" dir="2700000" algn="ctr" rotWithShape="0">
                    <a:srgbClr val="808080"/>
                  </a:outerShdw>
                </a:effectLst>
              </p:spPr>
              <p:txBody>
                <a:bodyPr/>
                <a:lstStyle/>
                <a:p>
                  <a:endParaRPr lang="zh-CN" altLang="en-US">
                    <a:solidFill>
                      <a:schemeClr val="bg1"/>
                    </a:solidFill>
                  </a:endParaRPr>
                </a:p>
              </p:txBody>
            </p:sp>
            <p:sp>
              <p:nvSpPr>
                <p:cNvPr id="854027" name="Text Box 11"/>
                <p:cNvSpPr txBox="1">
                  <a:spLocks noChangeArrowheads="1"/>
                </p:cNvSpPr>
                <p:nvPr/>
              </p:nvSpPr>
              <p:spPr bwMode="auto">
                <a:xfrm>
                  <a:off x="930" y="2221"/>
                  <a:ext cx="1012" cy="393"/>
                </a:xfrm>
                <a:prstGeom prst="rect">
                  <a:avLst/>
                </a:prstGeom>
                <a:noFill/>
                <a:ln w="9525">
                  <a:noFill/>
                  <a:miter lim="800000"/>
                  <a:headEnd/>
                  <a:tailEnd/>
                </a:ln>
                <a:effectLst/>
              </p:spPr>
              <p:txBody>
                <a:bodyPr/>
                <a:lstStyle/>
                <a:p>
                  <a:pPr algn="just"/>
                  <a:r>
                    <a:rPr lang="en-US" altLang="zh-CN" sz="2300" b="1" dirty="0">
                      <a:solidFill>
                        <a:schemeClr val="bg1"/>
                      </a:solidFill>
                      <a:latin typeface="Arial Narrow" pitchFamily="34" charset="0"/>
                      <a:ea typeface="宋体" charset="-122"/>
                    </a:rPr>
                    <a:t>01 24 39 72</a:t>
                  </a:r>
                  <a:endParaRPr lang="en-US" altLang="zh-CN" sz="2300" b="1" dirty="0">
                    <a:solidFill>
                      <a:schemeClr val="bg1"/>
                    </a:solidFill>
                    <a:latin typeface="Arial Narrow" pitchFamily="34" charset="0"/>
                  </a:endParaRPr>
                </a:p>
              </p:txBody>
            </p:sp>
          </p:grpSp>
          <p:sp>
            <p:nvSpPr>
              <p:cNvPr id="854028" name="Line 12"/>
              <p:cNvSpPr>
                <a:spLocks noChangeShapeType="1"/>
              </p:cNvSpPr>
              <p:nvPr/>
            </p:nvSpPr>
            <p:spPr bwMode="auto">
              <a:xfrm>
                <a:off x="657" y="2373"/>
                <a:ext cx="260"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sp>
        <p:nvSpPr>
          <p:cNvPr id="854029" name="Text Box 13"/>
          <p:cNvSpPr txBox="1">
            <a:spLocks noChangeArrowheads="1"/>
          </p:cNvSpPr>
          <p:nvPr/>
        </p:nvSpPr>
        <p:spPr bwMode="auto">
          <a:xfrm>
            <a:off x="5254572" y="1052736"/>
            <a:ext cx="3133852" cy="1246510"/>
          </a:xfrm>
          <a:prstGeom prst="rect">
            <a:avLst/>
          </a:prstGeom>
          <a:noFill/>
          <a:ln w="9525">
            <a:noFill/>
            <a:miter lim="800000"/>
            <a:headEnd/>
            <a:tailEnd/>
          </a:ln>
          <a:effectLst/>
        </p:spPr>
        <p:txBody>
          <a:bodyPr/>
          <a:lstStyle/>
          <a:p>
            <a:pPr algn="just"/>
            <a:r>
              <a:rPr lang="zh-CN" altLang="en-US" sz="2800" b="1" dirty="0">
                <a:ea typeface="隶书" pitchFamily="49" charset="-122"/>
              </a:rPr>
              <a:t>加入</a:t>
            </a:r>
            <a:r>
              <a:rPr lang="en-US" altLang="zh-CN" sz="2800" b="1" dirty="0">
                <a:ea typeface="隶书" pitchFamily="49" charset="-122"/>
              </a:rPr>
              <a:t>53, </a:t>
            </a:r>
            <a:r>
              <a:rPr lang="zh-CN" altLang="en-US" sz="2800" b="1" dirty="0">
                <a:ea typeface="隶书" pitchFamily="49" charset="-122"/>
              </a:rPr>
              <a:t>结点分裂</a:t>
            </a:r>
          </a:p>
        </p:txBody>
      </p:sp>
      <p:grpSp>
        <p:nvGrpSpPr>
          <p:cNvPr id="5" name="Group 112"/>
          <p:cNvGrpSpPr>
            <a:grpSpLocks/>
          </p:cNvGrpSpPr>
          <p:nvPr/>
        </p:nvGrpSpPr>
        <p:grpSpPr bwMode="auto">
          <a:xfrm>
            <a:off x="4705541" y="1545244"/>
            <a:ext cx="4079684" cy="2127129"/>
            <a:chOff x="3129" y="1675"/>
            <a:chExt cx="2405" cy="1029"/>
          </a:xfrm>
        </p:grpSpPr>
        <p:grpSp>
          <p:nvGrpSpPr>
            <p:cNvPr id="6" name="Group 110"/>
            <p:cNvGrpSpPr>
              <a:grpSpLocks/>
            </p:cNvGrpSpPr>
            <p:nvPr/>
          </p:nvGrpSpPr>
          <p:grpSpPr bwMode="auto">
            <a:xfrm>
              <a:off x="3129" y="2289"/>
              <a:ext cx="1239" cy="415"/>
              <a:chOff x="3129" y="2289"/>
              <a:chExt cx="1239" cy="415"/>
            </a:xfrm>
          </p:grpSpPr>
          <p:grpSp>
            <p:nvGrpSpPr>
              <p:cNvPr id="7" name="Group 109"/>
              <p:cNvGrpSpPr>
                <a:grpSpLocks/>
              </p:cNvGrpSpPr>
              <p:nvPr/>
            </p:nvGrpSpPr>
            <p:grpSpPr bwMode="auto">
              <a:xfrm>
                <a:off x="3382" y="2289"/>
                <a:ext cx="986" cy="415"/>
                <a:chOff x="3382" y="2289"/>
                <a:chExt cx="986" cy="415"/>
              </a:xfrm>
            </p:grpSpPr>
            <p:sp>
              <p:nvSpPr>
                <p:cNvPr id="854033" name="Rectangle 17" descr="羊皮纸"/>
                <p:cNvSpPr>
                  <a:spLocks noChangeArrowheads="1"/>
                </p:cNvSpPr>
                <p:nvPr/>
              </p:nvSpPr>
              <p:spPr bwMode="auto">
                <a:xfrm>
                  <a:off x="3384" y="2289"/>
                  <a:ext cx="912" cy="309"/>
                </a:xfrm>
                <a:prstGeom prst="rect">
                  <a:avLst/>
                </a:prstGeom>
                <a:blipFill dpi="0" rotWithShape="1">
                  <a:blip r:embed="rId2" cstate="print"/>
                  <a:srcRect/>
                  <a:tile tx="0" ty="0" sx="100000" sy="100000" flip="none" algn="tl"/>
                </a:blipFill>
                <a:ln w="25400">
                  <a:solidFill>
                    <a:schemeClr val="bg2"/>
                  </a:solidFill>
                  <a:miter lim="800000"/>
                  <a:headEnd/>
                  <a:tailEnd/>
                </a:ln>
                <a:effectLst/>
              </p:spPr>
              <p:txBody>
                <a:bodyPr/>
                <a:lstStyle/>
                <a:p>
                  <a:endParaRPr lang="zh-CN" altLang="en-US">
                    <a:solidFill>
                      <a:schemeClr val="bg1"/>
                    </a:solidFill>
                  </a:endParaRPr>
                </a:p>
              </p:txBody>
            </p:sp>
            <p:sp>
              <p:nvSpPr>
                <p:cNvPr id="854034" name="Text Box 18"/>
                <p:cNvSpPr txBox="1">
                  <a:spLocks noChangeArrowheads="1"/>
                </p:cNvSpPr>
                <p:nvPr/>
              </p:nvSpPr>
              <p:spPr bwMode="auto">
                <a:xfrm>
                  <a:off x="3382" y="2297"/>
                  <a:ext cx="986" cy="407"/>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01 24 39</a:t>
                  </a:r>
                  <a:endParaRPr lang="en-US" altLang="zh-CN" sz="2300" b="1">
                    <a:solidFill>
                      <a:schemeClr val="bg1"/>
                    </a:solidFill>
                    <a:latin typeface="Arial Narrow" pitchFamily="34" charset="0"/>
                  </a:endParaRPr>
                </a:p>
              </p:txBody>
            </p:sp>
          </p:grpSp>
          <p:sp>
            <p:nvSpPr>
              <p:cNvPr id="854035" name="Line 19"/>
              <p:cNvSpPr>
                <a:spLocks noChangeShapeType="1"/>
              </p:cNvSpPr>
              <p:nvPr/>
            </p:nvSpPr>
            <p:spPr bwMode="auto">
              <a:xfrm>
                <a:off x="3129" y="2449"/>
                <a:ext cx="253"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8" name="Group 108"/>
            <p:cNvGrpSpPr>
              <a:grpSpLocks/>
            </p:cNvGrpSpPr>
            <p:nvPr/>
          </p:nvGrpSpPr>
          <p:grpSpPr bwMode="auto">
            <a:xfrm>
              <a:off x="4295" y="2278"/>
              <a:ext cx="1239" cy="415"/>
              <a:chOff x="4295" y="2278"/>
              <a:chExt cx="1239" cy="415"/>
            </a:xfrm>
          </p:grpSpPr>
          <p:grpSp>
            <p:nvGrpSpPr>
              <p:cNvPr id="9" name="Group 107"/>
              <p:cNvGrpSpPr>
                <a:grpSpLocks/>
              </p:cNvGrpSpPr>
              <p:nvPr/>
            </p:nvGrpSpPr>
            <p:grpSpPr bwMode="auto">
              <a:xfrm>
                <a:off x="4548" y="2278"/>
                <a:ext cx="986" cy="415"/>
                <a:chOff x="4548" y="2278"/>
                <a:chExt cx="986" cy="415"/>
              </a:xfrm>
            </p:grpSpPr>
            <p:sp>
              <p:nvSpPr>
                <p:cNvPr id="854038" name="Rectangle 22" descr="羊皮纸"/>
                <p:cNvSpPr>
                  <a:spLocks noChangeArrowheads="1"/>
                </p:cNvSpPr>
                <p:nvPr/>
              </p:nvSpPr>
              <p:spPr bwMode="auto">
                <a:xfrm>
                  <a:off x="4550" y="2278"/>
                  <a:ext cx="912" cy="309"/>
                </a:xfrm>
                <a:prstGeom prst="rect">
                  <a:avLst/>
                </a:prstGeom>
                <a:blipFill dpi="0" rotWithShape="1">
                  <a:blip r:embed="rId2" cstate="print"/>
                  <a:srcRect/>
                  <a:tile tx="0" ty="0" sx="100000" sy="100000" flip="none" algn="tl"/>
                </a:blipFill>
                <a:ln w="25400">
                  <a:solidFill>
                    <a:schemeClr val="bg2"/>
                  </a:solidFill>
                  <a:miter lim="800000"/>
                  <a:headEnd/>
                  <a:tailEnd/>
                </a:ln>
                <a:effectLst/>
              </p:spPr>
              <p:txBody>
                <a:bodyPr/>
                <a:lstStyle/>
                <a:p>
                  <a:endParaRPr lang="zh-CN" altLang="en-US">
                    <a:solidFill>
                      <a:schemeClr val="bg1"/>
                    </a:solidFill>
                  </a:endParaRPr>
                </a:p>
              </p:txBody>
            </p:sp>
            <p:sp>
              <p:nvSpPr>
                <p:cNvPr id="854039" name="Text Box 23"/>
                <p:cNvSpPr txBox="1">
                  <a:spLocks noChangeArrowheads="1"/>
                </p:cNvSpPr>
                <p:nvPr/>
              </p:nvSpPr>
              <p:spPr bwMode="auto">
                <a:xfrm>
                  <a:off x="4548" y="2286"/>
                  <a:ext cx="986" cy="407"/>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53 72</a:t>
                  </a:r>
                  <a:endParaRPr lang="en-US" altLang="zh-CN" sz="2300" b="1">
                    <a:solidFill>
                      <a:schemeClr val="bg1"/>
                    </a:solidFill>
                    <a:latin typeface="Arial Narrow" pitchFamily="34" charset="0"/>
                  </a:endParaRPr>
                </a:p>
              </p:txBody>
            </p:sp>
          </p:grpSp>
          <p:sp>
            <p:nvSpPr>
              <p:cNvPr id="854040" name="Line 24"/>
              <p:cNvSpPr>
                <a:spLocks noChangeShapeType="1"/>
              </p:cNvSpPr>
              <p:nvPr/>
            </p:nvSpPr>
            <p:spPr bwMode="auto">
              <a:xfrm>
                <a:off x="4295" y="2438"/>
                <a:ext cx="253"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10" name="Group 111"/>
            <p:cNvGrpSpPr>
              <a:grpSpLocks/>
            </p:cNvGrpSpPr>
            <p:nvPr/>
          </p:nvGrpSpPr>
          <p:grpSpPr bwMode="auto">
            <a:xfrm>
              <a:off x="3953" y="1675"/>
              <a:ext cx="986" cy="415"/>
              <a:chOff x="3953" y="1675"/>
              <a:chExt cx="986" cy="415"/>
            </a:xfrm>
          </p:grpSpPr>
          <p:sp>
            <p:nvSpPr>
              <p:cNvPr id="854042" name="Rectangle 26" descr="羊皮纸"/>
              <p:cNvSpPr>
                <a:spLocks noChangeArrowheads="1"/>
              </p:cNvSpPr>
              <p:nvPr/>
            </p:nvSpPr>
            <p:spPr bwMode="auto">
              <a:xfrm>
                <a:off x="3955" y="1675"/>
                <a:ext cx="912" cy="309"/>
              </a:xfrm>
              <a:prstGeom prst="rect">
                <a:avLst/>
              </a:prstGeom>
              <a:blipFill dpi="0" rotWithShape="1">
                <a:blip r:embed="rId2" cstate="print"/>
                <a:srcRect/>
                <a:tile tx="0" ty="0" sx="100000" sy="100000" flip="none" algn="tl"/>
              </a:blipFill>
              <a:ln w="25400">
                <a:solidFill>
                  <a:schemeClr val="bg2"/>
                </a:solidFill>
                <a:miter lim="800000"/>
                <a:headEnd/>
                <a:tailEnd/>
              </a:ln>
              <a:effectLst/>
            </p:spPr>
            <p:txBody>
              <a:bodyPr/>
              <a:lstStyle/>
              <a:p>
                <a:endParaRPr lang="zh-CN" altLang="en-US">
                  <a:solidFill>
                    <a:schemeClr val="bg1"/>
                  </a:solidFill>
                </a:endParaRPr>
              </a:p>
            </p:txBody>
          </p:sp>
          <p:sp>
            <p:nvSpPr>
              <p:cNvPr id="854043" name="Text Box 27"/>
              <p:cNvSpPr txBox="1">
                <a:spLocks noChangeArrowheads="1"/>
              </p:cNvSpPr>
              <p:nvPr/>
            </p:nvSpPr>
            <p:spPr bwMode="auto">
              <a:xfrm>
                <a:off x="3953" y="1683"/>
                <a:ext cx="986" cy="407"/>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39 72</a:t>
                </a:r>
                <a:endParaRPr lang="en-US" altLang="zh-CN" sz="2300" b="1">
                  <a:solidFill>
                    <a:schemeClr val="bg1"/>
                  </a:solidFill>
                  <a:latin typeface="Arial Narrow" pitchFamily="34" charset="0"/>
                </a:endParaRPr>
              </a:p>
            </p:txBody>
          </p:sp>
        </p:grpSp>
        <p:sp>
          <p:nvSpPr>
            <p:cNvPr id="854044" name="Line 28"/>
            <p:cNvSpPr>
              <a:spLocks noChangeShapeType="1"/>
            </p:cNvSpPr>
            <p:nvPr/>
          </p:nvSpPr>
          <p:spPr bwMode="auto">
            <a:xfrm flipH="1">
              <a:off x="3538" y="1933"/>
              <a:ext cx="544" cy="357"/>
            </a:xfrm>
            <a:prstGeom prst="line">
              <a:avLst/>
            </a:prstGeom>
            <a:noFill/>
            <a:ln w="25400">
              <a:solidFill>
                <a:schemeClr val="tx1"/>
              </a:solidFill>
              <a:round/>
              <a:headEnd/>
              <a:tailEnd/>
            </a:ln>
            <a:effectLst/>
          </p:spPr>
          <p:txBody>
            <a:bodyPr/>
            <a:lstStyle/>
            <a:p>
              <a:endParaRPr lang="zh-CN" altLang="en-US">
                <a:solidFill>
                  <a:schemeClr val="bg1"/>
                </a:solidFill>
              </a:endParaRPr>
            </a:p>
          </p:txBody>
        </p:sp>
        <p:sp>
          <p:nvSpPr>
            <p:cNvPr id="854045" name="Line 29"/>
            <p:cNvSpPr>
              <a:spLocks noChangeShapeType="1"/>
            </p:cNvSpPr>
            <p:nvPr/>
          </p:nvSpPr>
          <p:spPr bwMode="auto">
            <a:xfrm>
              <a:off x="4310" y="1947"/>
              <a:ext cx="368" cy="337"/>
            </a:xfrm>
            <a:prstGeom prst="line">
              <a:avLst/>
            </a:prstGeom>
            <a:noFill/>
            <a:ln w="25400">
              <a:solidFill>
                <a:schemeClr val="tx1"/>
              </a:solidFill>
              <a:round/>
              <a:headEnd/>
              <a:tailEnd/>
            </a:ln>
            <a:effectLst/>
          </p:spPr>
          <p:txBody>
            <a:bodyPr/>
            <a:lstStyle/>
            <a:p>
              <a:endParaRPr lang="zh-CN" altLang="en-US">
                <a:solidFill>
                  <a:schemeClr val="bg1"/>
                </a:solidFill>
              </a:endParaRPr>
            </a:p>
          </p:txBody>
        </p:sp>
      </p:grpSp>
      <p:sp>
        <p:nvSpPr>
          <p:cNvPr id="854046" name="Text Box 30"/>
          <p:cNvSpPr txBox="1">
            <a:spLocks noChangeArrowheads="1"/>
          </p:cNvSpPr>
          <p:nvPr/>
        </p:nvSpPr>
        <p:spPr bwMode="auto">
          <a:xfrm>
            <a:off x="338956" y="3804730"/>
            <a:ext cx="4809108" cy="812402"/>
          </a:xfrm>
          <a:prstGeom prst="rect">
            <a:avLst/>
          </a:prstGeom>
          <a:noFill/>
          <a:ln w="9525">
            <a:noFill/>
            <a:miter lim="800000"/>
            <a:headEnd/>
            <a:tailEnd/>
          </a:ln>
          <a:effectLst/>
        </p:spPr>
        <p:txBody>
          <a:bodyPr/>
          <a:lstStyle/>
          <a:p>
            <a:pPr algn="just"/>
            <a:r>
              <a:rPr lang="zh-CN" altLang="en-US" sz="2800" b="1" dirty="0">
                <a:ea typeface="隶书" pitchFamily="49" charset="-122"/>
              </a:rPr>
              <a:t>加入</a:t>
            </a:r>
            <a:r>
              <a:rPr lang="en-US" altLang="zh-CN" sz="2800" b="1" dirty="0">
                <a:ea typeface="隶书" pitchFamily="49" charset="-122"/>
              </a:rPr>
              <a:t>63, 90, 88, 15</a:t>
            </a:r>
            <a:r>
              <a:rPr lang="zh-CN" altLang="en-US" sz="2800" b="1" dirty="0">
                <a:ea typeface="隶书" pitchFamily="49" charset="-122"/>
              </a:rPr>
              <a:t>的</a:t>
            </a:r>
            <a:r>
              <a:rPr lang="en-US" altLang="zh-CN" sz="2800" b="1" dirty="0">
                <a:ea typeface="隶书" pitchFamily="49" charset="-122"/>
              </a:rPr>
              <a:t>B+</a:t>
            </a:r>
            <a:r>
              <a:rPr lang="zh-CN" altLang="en-US" sz="2800" b="1" dirty="0">
                <a:ea typeface="隶书" pitchFamily="49" charset="-122"/>
              </a:rPr>
              <a:t>树</a:t>
            </a:r>
          </a:p>
        </p:txBody>
      </p:sp>
      <p:grpSp>
        <p:nvGrpSpPr>
          <p:cNvPr id="11" name="Group 104"/>
          <p:cNvGrpSpPr>
            <a:grpSpLocks/>
          </p:cNvGrpSpPr>
          <p:nvPr/>
        </p:nvGrpSpPr>
        <p:grpSpPr bwMode="auto">
          <a:xfrm>
            <a:off x="1667406" y="4358677"/>
            <a:ext cx="6038950" cy="1986561"/>
            <a:chOff x="1338" y="3036"/>
            <a:chExt cx="3560" cy="961"/>
          </a:xfrm>
        </p:grpSpPr>
        <p:grpSp>
          <p:nvGrpSpPr>
            <p:cNvPr id="12" name="Group 103"/>
            <p:cNvGrpSpPr>
              <a:grpSpLocks/>
            </p:cNvGrpSpPr>
            <p:nvPr/>
          </p:nvGrpSpPr>
          <p:grpSpPr bwMode="auto">
            <a:xfrm>
              <a:off x="1338" y="3603"/>
              <a:ext cx="1230" cy="394"/>
              <a:chOff x="1338" y="3603"/>
              <a:chExt cx="1230" cy="394"/>
            </a:xfrm>
          </p:grpSpPr>
          <p:grpSp>
            <p:nvGrpSpPr>
              <p:cNvPr id="13" name="Group 102"/>
              <p:cNvGrpSpPr>
                <a:grpSpLocks/>
              </p:cNvGrpSpPr>
              <p:nvPr/>
            </p:nvGrpSpPr>
            <p:grpSpPr bwMode="auto">
              <a:xfrm>
                <a:off x="1587" y="3603"/>
                <a:ext cx="981" cy="394"/>
                <a:chOff x="1587" y="3603"/>
                <a:chExt cx="981" cy="394"/>
              </a:xfrm>
            </p:grpSpPr>
            <p:sp>
              <p:nvSpPr>
                <p:cNvPr id="854050" name="Rectangle 34" descr="羊皮纸"/>
                <p:cNvSpPr>
                  <a:spLocks noChangeArrowheads="1"/>
                </p:cNvSpPr>
                <p:nvPr/>
              </p:nvSpPr>
              <p:spPr bwMode="auto">
                <a:xfrm>
                  <a:off x="1591" y="3603"/>
                  <a:ext cx="907" cy="298"/>
                </a:xfrm>
                <a:prstGeom prst="rect">
                  <a:avLst/>
                </a:prstGeom>
                <a:blipFill dpi="0" rotWithShape="1">
                  <a:blip r:embed="rId2"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51" name="Text Box 35"/>
                <p:cNvSpPr txBox="1">
                  <a:spLocks noChangeArrowheads="1"/>
                </p:cNvSpPr>
                <p:nvPr/>
              </p:nvSpPr>
              <p:spPr bwMode="auto">
                <a:xfrm>
                  <a:off x="1587" y="3604"/>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01 15 24 39</a:t>
                  </a:r>
                  <a:endParaRPr lang="en-US" altLang="zh-CN" sz="2300" b="1">
                    <a:solidFill>
                      <a:schemeClr val="bg1"/>
                    </a:solidFill>
                    <a:latin typeface="Arial Narrow" pitchFamily="34" charset="0"/>
                  </a:endParaRPr>
                </a:p>
              </p:txBody>
            </p:sp>
          </p:grpSp>
          <p:sp>
            <p:nvSpPr>
              <p:cNvPr id="854052" name="Line 36"/>
              <p:cNvSpPr>
                <a:spLocks noChangeShapeType="1"/>
              </p:cNvSpPr>
              <p:nvPr/>
            </p:nvSpPr>
            <p:spPr bwMode="auto">
              <a:xfrm>
                <a:off x="1338" y="3772"/>
                <a:ext cx="252"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14" name="Group 101"/>
            <p:cNvGrpSpPr>
              <a:grpSpLocks/>
            </p:cNvGrpSpPr>
            <p:nvPr/>
          </p:nvGrpSpPr>
          <p:grpSpPr bwMode="auto">
            <a:xfrm>
              <a:off x="2497" y="3604"/>
              <a:ext cx="1222" cy="393"/>
              <a:chOff x="2497" y="3604"/>
              <a:chExt cx="1222" cy="393"/>
            </a:xfrm>
          </p:grpSpPr>
          <p:grpSp>
            <p:nvGrpSpPr>
              <p:cNvPr id="15" name="Group 100"/>
              <p:cNvGrpSpPr>
                <a:grpSpLocks/>
              </p:cNvGrpSpPr>
              <p:nvPr/>
            </p:nvGrpSpPr>
            <p:grpSpPr bwMode="auto">
              <a:xfrm>
                <a:off x="2738" y="3604"/>
                <a:ext cx="981" cy="393"/>
                <a:chOff x="2738" y="3604"/>
                <a:chExt cx="981" cy="393"/>
              </a:xfrm>
            </p:grpSpPr>
            <p:sp>
              <p:nvSpPr>
                <p:cNvPr id="854055" name="Rectangle 39" descr="羊皮纸"/>
                <p:cNvSpPr>
                  <a:spLocks noChangeArrowheads="1"/>
                </p:cNvSpPr>
                <p:nvPr/>
              </p:nvSpPr>
              <p:spPr bwMode="auto">
                <a:xfrm>
                  <a:off x="2750" y="3607"/>
                  <a:ext cx="907" cy="298"/>
                </a:xfrm>
                <a:prstGeom prst="rect">
                  <a:avLst/>
                </a:prstGeom>
                <a:blipFill dpi="0" rotWithShape="1">
                  <a:blip r:embed="rId2"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56" name="Text Box 40"/>
                <p:cNvSpPr txBox="1">
                  <a:spLocks noChangeArrowheads="1"/>
                </p:cNvSpPr>
                <p:nvPr/>
              </p:nvSpPr>
              <p:spPr bwMode="auto">
                <a:xfrm>
                  <a:off x="2738" y="3604"/>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53 63 72</a:t>
                  </a:r>
                  <a:endParaRPr lang="en-US" altLang="zh-CN" sz="2300" b="1">
                    <a:solidFill>
                      <a:schemeClr val="bg1"/>
                    </a:solidFill>
                    <a:latin typeface="Arial Narrow" pitchFamily="34" charset="0"/>
                  </a:endParaRPr>
                </a:p>
              </p:txBody>
            </p:sp>
          </p:grpSp>
          <p:sp>
            <p:nvSpPr>
              <p:cNvPr id="854057" name="Line 41"/>
              <p:cNvSpPr>
                <a:spLocks noChangeShapeType="1"/>
              </p:cNvSpPr>
              <p:nvPr/>
            </p:nvSpPr>
            <p:spPr bwMode="auto">
              <a:xfrm>
                <a:off x="2497" y="3761"/>
                <a:ext cx="252"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grpSp>
          <p:nvGrpSpPr>
            <p:cNvPr id="16" name="Group 99"/>
            <p:cNvGrpSpPr>
              <a:grpSpLocks/>
            </p:cNvGrpSpPr>
            <p:nvPr/>
          </p:nvGrpSpPr>
          <p:grpSpPr bwMode="auto">
            <a:xfrm>
              <a:off x="2239" y="3036"/>
              <a:ext cx="981" cy="394"/>
              <a:chOff x="2239" y="3036"/>
              <a:chExt cx="981" cy="394"/>
            </a:xfrm>
          </p:grpSpPr>
          <p:sp>
            <p:nvSpPr>
              <p:cNvPr id="854059" name="Rectangle 43" descr="羊皮纸"/>
              <p:cNvSpPr>
                <a:spLocks noChangeArrowheads="1"/>
              </p:cNvSpPr>
              <p:nvPr/>
            </p:nvSpPr>
            <p:spPr bwMode="auto">
              <a:xfrm>
                <a:off x="2264" y="3036"/>
                <a:ext cx="907" cy="298"/>
              </a:xfrm>
              <a:prstGeom prst="rect">
                <a:avLst/>
              </a:prstGeom>
              <a:blipFill dpi="0" rotWithShape="1">
                <a:blip r:embed="rId2"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60" name="Text Box 44"/>
              <p:cNvSpPr txBox="1">
                <a:spLocks noChangeArrowheads="1"/>
              </p:cNvSpPr>
              <p:nvPr/>
            </p:nvSpPr>
            <p:spPr bwMode="auto">
              <a:xfrm>
                <a:off x="2239" y="3037"/>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39 72 90</a:t>
                </a:r>
                <a:endParaRPr lang="en-US" altLang="zh-CN" sz="2300" b="1">
                  <a:solidFill>
                    <a:schemeClr val="bg1"/>
                  </a:solidFill>
                  <a:latin typeface="Arial Narrow" pitchFamily="34" charset="0"/>
                </a:endParaRPr>
              </a:p>
            </p:txBody>
          </p:sp>
        </p:grpSp>
        <p:sp>
          <p:nvSpPr>
            <p:cNvPr id="854061" name="Line 45"/>
            <p:cNvSpPr>
              <a:spLocks noChangeShapeType="1"/>
            </p:cNvSpPr>
            <p:nvPr/>
          </p:nvSpPr>
          <p:spPr bwMode="auto">
            <a:xfrm flipH="1">
              <a:off x="1749" y="3287"/>
              <a:ext cx="642" cy="325"/>
            </a:xfrm>
            <a:prstGeom prst="line">
              <a:avLst/>
            </a:prstGeom>
            <a:noFill/>
            <a:ln w="25400">
              <a:solidFill>
                <a:schemeClr val="tx1"/>
              </a:solidFill>
              <a:round/>
              <a:headEnd/>
              <a:tailEnd/>
            </a:ln>
            <a:effectLst/>
          </p:spPr>
          <p:txBody>
            <a:bodyPr/>
            <a:lstStyle/>
            <a:p>
              <a:endParaRPr lang="zh-CN" altLang="en-US">
                <a:solidFill>
                  <a:schemeClr val="bg1"/>
                </a:solidFill>
              </a:endParaRPr>
            </a:p>
          </p:txBody>
        </p:sp>
        <p:sp>
          <p:nvSpPr>
            <p:cNvPr id="854062" name="Line 46"/>
            <p:cNvSpPr>
              <a:spLocks noChangeShapeType="1"/>
            </p:cNvSpPr>
            <p:nvPr/>
          </p:nvSpPr>
          <p:spPr bwMode="auto">
            <a:xfrm>
              <a:off x="2567" y="3287"/>
              <a:ext cx="366" cy="325"/>
            </a:xfrm>
            <a:prstGeom prst="line">
              <a:avLst/>
            </a:prstGeom>
            <a:noFill/>
            <a:ln w="25400">
              <a:solidFill>
                <a:schemeClr val="tx1"/>
              </a:solidFill>
              <a:round/>
              <a:headEnd/>
              <a:tailEnd/>
            </a:ln>
            <a:effectLst/>
          </p:spPr>
          <p:txBody>
            <a:bodyPr/>
            <a:lstStyle/>
            <a:p>
              <a:endParaRPr lang="zh-CN" altLang="en-US">
                <a:solidFill>
                  <a:schemeClr val="bg1"/>
                </a:solidFill>
              </a:endParaRPr>
            </a:p>
          </p:txBody>
        </p:sp>
        <p:grpSp>
          <p:nvGrpSpPr>
            <p:cNvPr id="17" name="Group 98"/>
            <p:cNvGrpSpPr>
              <a:grpSpLocks/>
            </p:cNvGrpSpPr>
            <p:nvPr/>
          </p:nvGrpSpPr>
          <p:grpSpPr bwMode="auto">
            <a:xfrm>
              <a:off x="3667" y="3604"/>
              <a:ext cx="1231" cy="393"/>
              <a:chOff x="3667" y="3604"/>
              <a:chExt cx="1231" cy="393"/>
            </a:xfrm>
          </p:grpSpPr>
          <p:grpSp>
            <p:nvGrpSpPr>
              <p:cNvPr id="18" name="Group 97"/>
              <p:cNvGrpSpPr>
                <a:grpSpLocks/>
              </p:cNvGrpSpPr>
              <p:nvPr/>
            </p:nvGrpSpPr>
            <p:grpSpPr bwMode="auto">
              <a:xfrm>
                <a:off x="3917" y="3604"/>
                <a:ext cx="981" cy="393"/>
                <a:chOff x="3917" y="3604"/>
                <a:chExt cx="981" cy="393"/>
              </a:xfrm>
            </p:grpSpPr>
            <p:sp>
              <p:nvSpPr>
                <p:cNvPr id="854065" name="Rectangle 49" descr="羊皮纸"/>
                <p:cNvSpPr>
                  <a:spLocks noChangeArrowheads="1"/>
                </p:cNvSpPr>
                <p:nvPr/>
              </p:nvSpPr>
              <p:spPr bwMode="auto">
                <a:xfrm>
                  <a:off x="3920" y="3607"/>
                  <a:ext cx="907" cy="298"/>
                </a:xfrm>
                <a:prstGeom prst="rect">
                  <a:avLst/>
                </a:prstGeom>
                <a:blipFill dpi="0" rotWithShape="1">
                  <a:blip r:embed="rId2" cstate="print"/>
                  <a:srcRect/>
                  <a:tile tx="0" ty="0" sx="100000" sy="100000" flip="none" algn="tl"/>
                </a:blipFill>
                <a:ln w="25400">
                  <a:noFill/>
                  <a:miter lim="800000"/>
                  <a:headEnd/>
                  <a:tailEnd/>
                </a:ln>
                <a:effectLst>
                  <a:outerShdw blurRad="50800" dist="38100" dir="2700000" algn="tl" rotWithShape="0">
                    <a:prstClr val="black">
                      <a:alpha val="40000"/>
                    </a:prstClr>
                  </a:outerShdw>
                </a:effectLst>
              </p:spPr>
              <p:txBody>
                <a:bodyPr/>
                <a:lstStyle/>
                <a:p>
                  <a:endParaRPr lang="zh-CN" altLang="en-US">
                    <a:solidFill>
                      <a:schemeClr val="bg1"/>
                    </a:solidFill>
                  </a:endParaRPr>
                </a:p>
              </p:txBody>
            </p:sp>
            <p:sp>
              <p:nvSpPr>
                <p:cNvPr id="854066" name="Text Box 50"/>
                <p:cNvSpPr txBox="1">
                  <a:spLocks noChangeArrowheads="1"/>
                </p:cNvSpPr>
                <p:nvPr/>
              </p:nvSpPr>
              <p:spPr bwMode="auto">
                <a:xfrm>
                  <a:off x="3917" y="3604"/>
                  <a:ext cx="981" cy="393"/>
                </a:xfrm>
                <a:prstGeom prst="rect">
                  <a:avLst/>
                </a:prstGeom>
                <a:noFill/>
                <a:ln w="9525">
                  <a:noFill/>
                  <a:miter lim="800000"/>
                  <a:headEnd/>
                  <a:tailEnd/>
                </a:ln>
                <a:effectLst/>
              </p:spPr>
              <p:txBody>
                <a:bodyPr/>
                <a:lstStyle/>
                <a:p>
                  <a:pPr algn="just"/>
                  <a:r>
                    <a:rPr lang="en-US" altLang="zh-CN" sz="2300" b="1">
                      <a:solidFill>
                        <a:schemeClr val="bg1"/>
                      </a:solidFill>
                      <a:latin typeface="Arial Narrow" pitchFamily="34" charset="0"/>
                      <a:ea typeface="宋体" charset="-122"/>
                    </a:rPr>
                    <a:t>88 90</a:t>
                  </a:r>
                  <a:endParaRPr lang="en-US" altLang="zh-CN" sz="2300" b="1">
                    <a:solidFill>
                      <a:schemeClr val="bg1"/>
                    </a:solidFill>
                    <a:latin typeface="Arial Narrow" pitchFamily="34" charset="0"/>
                  </a:endParaRPr>
                </a:p>
              </p:txBody>
            </p:sp>
          </p:grpSp>
          <p:sp>
            <p:nvSpPr>
              <p:cNvPr id="854067" name="Line 51"/>
              <p:cNvSpPr>
                <a:spLocks noChangeShapeType="1"/>
              </p:cNvSpPr>
              <p:nvPr/>
            </p:nvSpPr>
            <p:spPr bwMode="auto">
              <a:xfrm>
                <a:off x="3667" y="3761"/>
                <a:ext cx="252" cy="0"/>
              </a:xfrm>
              <a:prstGeom prst="line">
                <a:avLst/>
              </a:prstGeom>
              <a:noFill/>
              <a:ln w="25400">
                <a:solidFill>
                  <a:schemeClr val="tx2"/>
                </a:solidFill>
                <a:round/>
                <a:headEnd/>
                <a:tailEnd type="triangle" w="lg" len="med"/>
              </a:ln>
              <a:effectLst/>
            </p:spPr>
            <p:txBody>
              <a:bodyPr/>
              <a:lstStyle/>
              <a:p>
                <a:endParaRPr lang="zh-CN" altLang="en-US">
                  <a:solidFill>
                    <a:schemeClr val="bg1"/>
                  </a:solidFill>
                </a:endParaRPr>
              </a:p>
            </p:txBody>
          </p:sp>
        </p:grpSp>
        <p:sp>
          <p:nvSpPr>
            <p:cNvPr id="854068" name="Line 52"/>
            <p:cNvSpPr>
              <a:spLocks noChangeShapeType="1"/>
            </p:cNvSpPr>
            <p:nvPr/>
          </p:nvSpPr>
          <p:spPr bwMode="auto">
            <a:xfrm>
              <a:off x="2787" y="3287"/>
              <a:ext cx="1248" cy="325"/>
            </a:xfrm>
            <a:prstGeom prst="line">
              <a:avLst/>
            </a:prstGeom>
            <a:noFill/>
            <a:ln w="25400">
              <a:solidFill>
                <a:schemeClr val="tx1"/>
              </a:solidFill>
              <a:round/>
              <a:headEnd/>
              <a:tailEnd/>
            </a:ln>
            <a:effectLst/>
          </p:spPr>
          <p:txBody>
            <a:bodyPr/>
            <a:lstStyle/>
            <a:p>
              <a:endParaRPr lang="zh-CN" altLang="en-US">
                <a:solidFill>
                  <a:schemeClr val="bg1"/>
                </a:solidFill>
              </a:endParaRPr>
            </a:p>
          </p:txBody>
        </p:sp>
      </p:gr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C01ADB5-F765-4E25-8B30-8F0A5D977A24}" type="slidenum">
              <a:rPr lang="en-US" altLang="zh-CN"/>
              <a:pPr/>
              <a:t>62</a:t>
            </a:fld>
            <a:endParaRPr lang="en-US" altLang="zh-CN"/>
          </a:p>
        </p:txBody>
      </p:sp>
      <p:sp>
        <p:nvSpPr>
          <p:cNvPr id="406530" name="Rectangle 2"/>
          <p:cNvSpPr>
            <a:spLocks noGrp="1" noChangeArrowheads="1"/>
          </p:cNvSpPr>
          <p:nvPr>
            <p:ph type="title"/>
          </p:nvPr>
        </p:nvSpPr>
        <p:spPr>
          <a:xfrm>
            <a:off x="457200" y="130142"/>
            <a:ext cx="8229600" cy="889000"/>
          </a:xfrm>
        </p:spPr>
        <p:txBody>
          <a:bodyPr/>
          <a:lstStyle/>
          <a:p>
            <a:pPr algn="ctr"/>
            <a:r>
              <a:rPr lang="zh-CN" altLang="en-US" sz="4000" dirty="0">
                <a:latin typeface="华文新魏" pitchFamily="2" charset="-122"/>
                <a:ea typeface="华文新魏" pitchFamily="2" charset="-122"/>
              </a:rPr>
              <a:t>散列表（</a:t>
            </a:r>
            <a:r>
              <a:rPr lang="en-US" altLang="zh-CN" sz="4000" dirty="0">
                <a:latin typeface="华文新魏" pitchFamily="2" charset="-122"/>
                <a:ea typeface="华文新魏" pitchFamily="2" charset="-122"/>
              </a:rPr>
              <a:t>Hash Table</a:t>
            </a:r>
            <a:r>
              <a:rPr lang="zh-CN" altLang="en-US" sz="4000" dirty="0">
                <a:latin typeface="华文新魏" pitchFamily="2" charset="-122"/>
                <a:ea typeface="华文新魏" pitchFamily="2" charset="-122"/>
              </a:rPr>
              <a:t>）</a:t>
            </a:r>
          </a:p>
        </p:txBody>
      </p:sp>
      <p:sp>
        <p:nvSpPr>
          <p:cNvPr id="406531" name="Rectangle 3"/>
          <p:cNvSpPr>
            <a:spLocks noGrp="1" noChangeArrowheads="1"/>
          </p:cNvSpPr>
          <p:nvPr>
            <p:ph type="body" idx="1"/>
          </p:nvPr>
        </p:nvSpPr>
        <p:spPr>
          <a:xfrm>
            <a:off x="143508" y="1238220"/>
            <a:ext cx="8856984" cy="5099080"/>
          </a:xfrm>
        </p:spPr>
        <p:txBody>
          <a:bodyPr/>
          <a:lstStyle/>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理想的搜索方法是可以不经过比较，一次直接从字典中得到要搜索的元素。</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如果在元素存储位置</a:t>
            </a:r>
            <a:r>
              <a:rPr lang="zh-CN" altLang="en-US" sz="3000" b="1" dirty="0" smtClean="0">
                <a:latin typeface="Times New Roman" pitchFamily="18" charset="0"/>
                <a:ea typeface="仿宋_GB2312" pitchFamily="49" charset="-122"/>
              </a:rPr>
              <a:t>与其关键字之间</a:t>
            </a:r>
            <a:r>
              <a:rPr lang="zh-CN" altLang="en-US" sz="3000" b="1" dirty="0">
                <a:latin typeface="Times New Roman" pitchFamily="18" charset="0"/>
                <a:ea typeface="仿宋_GB2312" pitchFamily="49" charset="-122"/>
              </a:rPr>
              <a:t>建立一个确定的对应函数关系</a:t>
            </a:r>
            <a:r>
              <a:rPr lang="en-US" altLang="zh-CN" sz="3000" dirty="0">
                <a:latin typeface="Times New Roman" pitchFamily="18" charset="0"/>
                <a:ea typeface="仿宋_GB2312" pitchFamily="49" charset="-122"/>
              </a:rPr>
              <a:t>Hash()</a:t>
            </a:r>
            <a:r>
              <a:rPr lang="zh-CN" altLang="en-US" sz="3000" b="1" dirty="0">
                <a:latin typeface="Times New Roman" pitchFamily="18" charset="0"/>
                <a:ea typeface="仿宋_GB2312" pitchFamily="49" charset="-122"/>
              </a:rPr>
              <a:t>， 使得</a:t>
            </a:r>
            <a:r>
              <a:rPr lang="zh-CN" altLang="en-US" sz="3000" b="1" dirty="0" smtClean="0">
                <a:latin typeface="Times New Roman" pitchFamily="18" charset="0"/>
                <a:ea typeface="仿宋_GB2312" pitchFamily="49" charset="-122"/>
              </a:rPr>
              <a:t>每个关键字与</a:t>
            </a:r>
            <a:r>
              <a:rPr lang="zh-CN" altLang="en-US" sz="3000" b="1" dirty="0">
                <a:latin typeface="Times New Roman" pitchFamily="18" charset="0"/>
                <a:ea typeface="仿宋_GB2312" pitchFamily="49" charset="-122"/>
              </a:rPr>
              <a:t>结构中一个唯一的存储位置相对应：</a:t>
            </a:r>
          </a:p>
          <a:p>
            <a:pPr>
              <a:lnSpc>
                <a:spcPct val="105000"/>
              </a:lnSpc>
              <a:spcBef>
                <a:spcPct val="10000"/>
              </a:spcBef>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Address </a:t>
            </a: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Hash(key)	</a:t>
            </a:r>
          </a:p>
          <a:p>
            <a:pPr>
              <a:lnSpc>
                <a:spcPct val="105000"/>
              </a:lnSpc>
              <a:spcBef>
                <a:spcPct val="10000"/>
              </a:spcBef>
              <a:buClr>
                <a:schemeClr val="tx1"/>
              </a:buClr>
              <a:buSzPct val="50000"/>
            </a:pPr>
            <a:r>
              <a:rPr lang="zh-CN" altLang="en-US" sz="3000" b="1" dirty="0">
                <a:latin typeface="Times New Roman" pitchFamily="18" charset="0"/>
                <a:ea typeface="仿宋_GB2312" pitchFamily="49" charset="-122"/>
              </a:rPr>
              <a:t>在插入时依此函数计算存储位置并按此位置存放。在搜索时对元素的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进行</a:t>
            </a:r>
            <a:r>
              <a:rPr lang="zh-CN" altLang="en-US" sz="3000" b="1" dirty="0">
                <a:latin typeface="Times New Roman" pitchFamily="18" charset="0"/>
                <a:ea typeface="仿宋_GB2312" pitchFamily="49" charset="-122"/>
              </a:rPr>
              <a:t>同样的计算，把求得的函数值当做元素存储位置， 在结构中按此位置搜索。这就是散列方法。 </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476B886-7BBA-4743-8F55-9255D8B47CC4}" type="slidenum">
              <a:rPr lang="en-US" altLang="zh-CN"/>
              <a:pPr/>
              <a:t>63</a:t>
            </a:fld>
            <a:endParaRPr lang="en-US" altLang="zh-CN"/>
          </a:p>
        </p:txBody>
      </p:sp>
      <p:sp>
        <p:nvSpPr>
          <p:cNvPr id="491522" name="Rectangle 2"/>
          <p:cNvSpPr>
            <a:spLocks noGrp="1" noChangeArrowheads="1"/>
          </p:cNvSpPr>
          <p:nvPr>
            <p:ph type="title"/>
          </p:nvPr>
        </p:nvSpPr>
        <p:spPr/>
        <p:txBody>
          <a:bodyPr/>
          <a:lstStyle/>
          <a:p>
            <a:pPr algn="just"/>
            <a:r>
              <a:rPr lang="en-US" altLang="zh-CN" sz="3000">
                <a:ea typeface="仿宋_GB2312" pitchFamily="49" charset="-122"/>
              </a:rPr>
              <a:t>    </a:t>
            </a:r>
          </a:p>
        </p:txBody>
      </p:sp>
      <p:sp>
        <p:nvSpPr>
          <p:cNvPr id="491523" name="Rectangle 3"/>
          <p:cNvSpPr>
            <a:spLocks noGrp="1" noChangeArrowheads="1"/>
          </p:cNvSpPr>
          <p:nvPr>
            <p:ph type="body" idx="1"/>
          </p:nvPr>
        </p:nvSpPr>
        <p:spPr>
          <a:xfrm>
            <a:off x="299979" y="361908"/>
            <a:ext cx="8374121" cy="6237330"/>
          </a:xfrm>
        </p:spPr>
        <p:txBody>
          <a:bodyPr/>
          <a:lstStyle/>
          <a:p>
            <a:pPr>
              <a:spcBef>
                <a:spcPct val="15000"/>
              </a:spcBef>
              <a:buClr>
                <a:schemeClr val="tx1"/>
              </a:buClr>
              <a:buSzPct val="50000"/>
            </a:pPr>
            <a:r>
              <a:rPr lang="zh-CN" altLang="en-US" sz="3000" b="1" dirty="0">
                <a:latin typeface="Times New Roman" pitchFamily="18" charset="0"/>
                <a:ea typeface="仿宋_GB2312" pitchFamily="49" charset="-122"/>
              </a:rPr>
              <a:t>在散列方法中所用转换函数叫做</a:t>
            </a:r>
            <a:r>
              <a:rPr lang="zh-CN" altLang="en-US" sz="3000" b="1" dirty="0">
                <a:solidFill>
                  <a:srgbClr val="FFFF00"/>
                </a:solidFill>
                <a:latin typeface="Times New Roman" pitchFamily="18" charset="0"/>
                <a:ea typeface="仿宋_GB2312" pitchFamily="49" charset="-122"/>
              </a:rPr>
              <a:t>散列函数</a:t>
            </a:r>
            <a:r>
              <a:rPr lang="zh-CN" altLang="en-US" sz="3000" b="1" dirty="0">
                <a:latin typeface="Times New Roman" pitchFamily="18" charset="0"/>
                <a:ea typeface="仿宋_GB2312" pitchFamily="49" charset="-122"/>
              </a:rPr>
              <a:t>。按此方法构造出来的表叫做</a:t>
            </a:r>
            <a:r>
              <a:rPr lang="zh-CN" altLang="en-US" sz="3000" b="1" dirty="0">
                <a:solidFill>
                  <a:srgbClr val="FFFF00"/>
                </a:solidFill>
                <a:latin typeface="Times New Roman" pitchFamily="18" charset="0"/>
                <a:ea typeface="仿宋_GB2312" pitchFamily="49" charset="-122"/>
              </a:rPr>
              <a:t>散列表</a:t>
            </a:r>
            <a:r>
              <a:rPr lang="zh-CN" altLang="en-US" sz="3000" b="1" dirty="0">
                <a:latin typeface="Times New Roman" pitchFamily="18" charset="0"/>
                <a:ea typeface="仿宋_GB2312" pitchFamily="49" charset="-122"/>
              </a:rPr>
              <a:t>。</a:t>
            </a:r>
          </a:p>
          <a:p>
            <a:pPr>
              <a:spcBef>
                <a:spcPct val="15000"/>
              </a:spcBef>
              <a:buClr>
                <a:schemeClr val="tx1"/>
              </a:buClr>
              <a:buSzPct val="50000"/>
            </a:pPr>
            <a:r>
              <a:rPr lang="zh-CN" altLang="en-US" sz="3000" b="1" dirty="0">
                <a:solidFill>
                  <a:srgbClr val="FFFF99"/>
                </a:solidFill>
                <a:latin typeface="Times New Roman" pitchFamily="18" charset="0"/>
                <a:ea typeface="仿宋_GB2312" pitchFamily="49" charset="-122"/>
              </a:rPr>
              <a:t>使用散列方法进行搜索不必进行多次</a:t>
            </a:r>
            <a:r>
              <a:rPr lang="zh-CN" altLang="en-US" sz="3000" b="1" dirty="0" smtClean="0">
                <a:solidFill>
                  <a:srgbClr val="FFFF99"/>
                </a:solidFill>
                <a:latin typeface="Times New Roman" pitchFamily="18" charset="0"/>
                <a:ea typeface="仿宋_GB2312" pitchFamily="49" charset="-122"/>
              </a:rPr>
              <a:t>关键</a:t>
            </a:r>
            <a:r>
              <a:rPr lang="zh-CN" altLang="en-US" b="1" dirty="0" smtClean="0">
                <a:solidFill>
                  <a:srgbClr val="FFFF99"/>
                </a:solidFill>
                <a:latin typeface="Times New Roman" pitchFamily="18" charset="0"/>
                <a:ea typeface="仿宋_GB2312" pitchFamily="49" charset="-122"/>
              </a:rPr>
              <a:t>字</a:t>
            </a:r>
            <a:r>
              <a:rPr lang="zh-CN" altLang="en-US" sz="3000" b="1" dirty="0" smtClean="0">
                <a:solidFill>
                  <a:srgbClr val="FFFF99"/>
                </a:solidFill>
                <a:latin typeface="Times New Roman" pitchFamily="18" charset="0"/>
                <a:ea typeface="仿宋_GB2312" pitchFamily="49" charset="-122"/>
              </a:rPr>
              <a:t>的</a:t>
            </a:r>
            <a:r>
              <a:rPr lang="zh-CN" altLang="en-US" sz="3000" b="1" dirty="0">
                <a:solidFill>
                  <a:srgbClr val="FFFF99"/>
                </a:solidFill>
                <a:latin typeface="Times New Roman" pitchFamily="18" charset="0"/>
                <a:ea typeface="仿宋_GB2312" pitchFamily="49" charset="-122"/>
              </a:rPr>
              <a:t>比较</a:t>
            </a:r>
            <a:r>
              <a:rPr lang="en-US" altLang="zh-CN" sz="3000" b="1" dirty="0">
                <a:solidFill>
                  <a:srgbClr val="FFFF99"/>
                </a:solidFill>
                <a:latin typeface="Times New Roman" pitchFamily="18" charset="0"/>
                <a:ea typeface="仿宋_GB2312" pitchFamily="49" charset="-122"/>
              </a:rPr>
              <a:t>, </a:t>
            </a:r>
            <a:r>
              <a:rPr lang="zh-CN" altLang="en-US" sz="3000" b="1" dirty="0">
                <a:solidFill>
                  <a:srgbClr val="FFFF99"/>
                </a:solidFill>
                <a:latin typeface="Times New Roman" pitchFamily="18" charset="0"/>
                <a:ea typeface="仿宋_GB2312" pitchFamily="49" charset="-122"/>
              </a:rPr>
              <a:t>搜索速度比较快</a:t>
            </a:r>
            <a:r>
              <a:rPr lang="en-US" altLang="zh-CN" sz="3000" b="1" dirty="0">
                <a:solidFill>
                  <a:srgbClr val="FFFF99"/>
                </a:solidFill>
                <a:latin typeface="Times New Roman" pitchFamily="18" charset="0"/>
                <a:ea typeface="仿宋_GB2312" pitchFamily="49" charset="-122"/>
              </a:rPr>
              <a:t>, </a:t>
            </a:r>
            <a:r>
              <a:rPr lang="zh-CN" altLang="en-US" sz="3000" b="1" dirty="0">
                <a:solidFill>
                  <a:srgbClr val="FFFF99"/>
                </a:solidFill>
                <a:latin typeface="Times New Roman" pitchFamily="18" charset="0"/>
                <a:ea typeface="仿宋_GB2312" pitchFamily="49" charset="-122"/>
              </a:rPr>
              <a:t>可以直接到达或逼近具有</a:t>
            </a:r>
            <a:r>
              <a:rPr lang="zh-CN" altLang="en-US" sz="3000" b="1" dirty="0" smtClean="0">
                <a:solidFill>
                  <a:srgbClr val="FFFF99"/>
                </a:solidFill>
                <a:latin typeface="Times New Roman" pitchFamily="18" charset="0"/>
                <a:ea typeface="仿宋_GB2312" pitchFamily="49" charset="-122"/>
              </a:rPr>
              <a:t>此关键字的</a:t>
            </a:r>
            <a:r>
              <a:rPr lang="zh-CN" altLang="en-US" sz="3000" b="1" dirty="0">
                <a:solidFill>
                  <a:srgbClr val="FFFF99"/>
                </a:solidFill>
                <a:latin typeface="Times New Roman" pitchFamily="18" charset="0"/>
                <a:ea typeface="仿宋_GB2312" pitchFamily="49" charset="-122"/>
              </a:rPr>
              <a:t>表项的实际存放地址。</a:t>
            </a:r>
          </a:p>
          <a:p>
            <a:pPr>
              <a:spcBef>
                <a:spcPct val="15000"/>
              </a:spcBef>
              <a:buClr>
                <a:schemeClr val="tx1"/>
              </a:buClr>
              <a:buSzPct val="50000"/>
            </a:pPr>
            <a:r>
              <a:rPr lang="zh-CN" altLang="en-US" sz="3000" b="1" dirty="0">
                <a:latin typeface="Times New Roman" pitchFamily="18" charset="0"/>
                <a:ea typeface="仿宋_GB2312" pitchFamily="49" charset="-122"/>
              </a:rPr>
              <a:t>散列函数是一个压缩映象函数。</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集合</a:t>
            </a:r>
            <a:r>
              <a:rPr lang="zh-CN" altLang="en-US" sz="3000" b="1" dirty="0">
                <a:latin typeface="Times New Roman" pitchFamily="18" charset="0"/>
                <a:ea typeface="仿宋_GB2312" pitchFamily="49" charset="-122"/>
              </a:rPr>
              <a:t>比散列表地址集合大得多。因此有可能经过散列函数的计算，把不同的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映射</a:t>
            </a:r>
            <a:r>
              <a:rPr lang="zh-CN" altLang="en-US" sz="3000" b="1" dirty="0">
                <a:latin typeface="Times New Roman" pitchFamily="18" charset="0"/>
                <a:ea typeface="仿宋_GB2312" pitchFamily="49" charset="-122"/>
              </a:rPr>
              <a:t>到同一个散列地址上，这就产生了</a:t>
            </a:r>
            <a:r>
              <a:rPr lang="zh-CN" altLang="en-US" sz="3000" b="1" dirty="0">
                <a:solidFill>
                  <a:srgbClr val="FFFF00"/>
                </a:solidFill>
                <a:latin typeface="Times New Roman" pitchFamily="18" charset="0"/>
                <a:ea typeface="仿宋_GB2312" pitchFamily="49" charset="-122"/>
              </a:rPr>
              <a:t>冲突</a:t>
            </a:r>
            <a:r>
              <a:rPr lang="zh-CN" altLang="en-US" sz="3000" b="1" dirty="0">
                <a:latin typeface="Times New Roman" pitchFamily="18" charset="0"/>
                <a:ea typeface="仿宋_GB2312" pitchFamily="49" charset="-122"/>
              </a:rPr>
              <a:t>。</a:t>
            </a:r>
          </a:p>
          <a:p>
            <a:pPr>
              <a:spcBef>
                <a:spcPct val="15000"/>
              </a:spcBef>
              <a:buClr>
                <a:schemeClr val="tx1"/>
              </a:buClr>
              <a:buSzPct val="50000"/>
            </a:pPr>
            <a:r>
              <a:rPr lang="zh-CN" altLang="en-US" sz="3000" b="1" dirty="0">
                <a:latin typeface="Times New Roman" pitchFamily="18" charset="0"/>
                <a:ea typeface="仿宋_GB2312" pitchFamily="49" charset="-122"/>
              </a:rPr>
              <a:t>示例：有一组表项，其</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分别</a:t>
            </a:r>
            <a:r>
              <a:rPr lang="zh-CN" altLang="en-US" sz="3000" b="1" dirty="0">
                <a:latin typeface="Times New Roman" pitchFamily="18" charset="0"/>
                <a:ea typeface="仿宋_GB2312" pitchFamily="49" charset="-122"/>
              </a:rPr>
              <a:t>是</a:t>
            </a:r>
          </a:p>
          <a:p>
            <a:pPr algn="just">
              <a:spcBef>
                <a:spcPct val="15000"/>
              </a:spcBef>
              <a:buClr>
                <a:schemeClr val="tx1"/>
              </a:buClr>
              <a:buFont typeface="Wingdings" pitchFamily="2" charset="2"/>
              <a:buNone/>
            </a:pPr>
            <a:r>
              <a:rPr lang="zh-CN" altLang="en-US"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12361,  07251,  03309,  30976    </a:t>
            </a: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2BCCF59B-046E-4BD8-B8F1-4144E6D06F64}" type="slidenum">
              <a:rPr lang="en-US" altLang="zh-CN"/>
              <a:pPr/>
              <a:t>64</a:t>
            </a:fld>
            <a:endParaRPr lang="en-US" altLang="zh-CN"/>
          </a:p>
        </p:txBody>
      </p:sp>
      <p:sp>
        <p:nvSpPr>
          <p:cNvPr id="492546" name="Rectangle 2"/>
          <p:cNvSpPr>
            <a:spLocks noGrp="1" noChangeArrowheads="1"/>
          </p:cNvSpPr>
          <p:nvPr>
            <p:ph type="body" idx="1"/>
          </p:nvPr>
        </p:nvSpPr>
        <p:spPr>
          <a:xfrm>
            <a:off x="547688" y="608013"/>
            <a:ext cx="8102600" cy="5867400"/>
          </a:xfrm>
        </p:spPr>
        <p:txBody>
          <a:bodyPr/>
          <a:lstStyle/>
          <a:p>
            <a:pPr>
              <a:lnSpc>
                <a:spcPct val="110000"/>
              </a:lnSpc>
              <a:spcBef>
                <a:spcPct val="10000"/>
              </a:spcBef>
              <a:buClrTx/>
              <a:buSzPct val="50000"/>
            </a:pPr>
            <a:r>
              <a:rPr lang="zh-CN" altLang="en-US" sz="3000" b="1" dirty="0">
                <a:latin typeface="Times New Roman" pitchFamily="18" charset="0"/>
                <a:ea typeface="仿宋_GB2312" pitchFamily="49" charset="-122"/>
              </a:rPr>
              <a:t>采用的散列函数是</a:t>
            </a:r>
          </a:p>
          <a:p>
            <a:pPr>
              <a:lnSpc>
                <a:spcPct val="110000"/>
              </a:lnSpc>
              <a:spcBef>
                <a:spcPct val="10000"/>
              </a:spcBef>
              <a:buClrTx/>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x</a:t>
            </a:r>
            <a:r>
              <a:rPr lang="en-US" altLang="zh-CN" sz="3000" b="1" dirty="0">
                <a:latin typeface="Times New Roman" pitchFamily="18" charset="0"/>
                <a:ea typeface="仿宋_GB2312" pitchFamily="49" charset="-122"/>
              </a:rPr>
              <a:t> % 73 + 13420</a:t>
            </a:r>
          </a:p>
          <a:p>
            <a:pPr>
              <a:lnSpc>
                <a:spcPct val="110000"/>
              </a:lnSpc>
              <a:spcBef>
                <a:spcPct val="10000"/>
              </a:spcBef>
              <a:buClrTx/>
              <a:buSzPct val="50000"/>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则有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(12361) =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(07250) =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(03309) =</a:t>
            </a:r>
            <a:r>
              <a:rPr lang="en-US" altLang="zh-CN" sz="3000" b="1" i="1" dirty="0">
                <a:latin typeface="Times New Roman" pitchFamily="18" charset="0"/>
                <a:ea typeface="仿宋_GB2312" pitchFamily="49" charset="-122"/>
              </a:rPr>
              <a:t> hash</a:t>
            </a:r>
            <a:r>
              <a:rPr lang="en-US" altLang="zh-CN" sz="3000" b="1" dirty="0">
                <a:latin typeface="Times New Roman" pitchFamily="18" charset="0"/>
                <a:ea typeface="仿宋_GB2312" pitchFamily="49" charset="-122"/>
              </a:rPr>
              <a:t>(30976) = 13444</a:t>
            </a:r>
            <a:r>
              <a:rPr lang="zh-CN" altLang="en-US" sz="3000" b="1" dirty="0">
                <a:latin typeface="Times New Roman" pitchFamily="18" charset="0"/>
                <a:ea typeface="仿宋_GB2312" pitchFamily="49" charset="-122"/>
              </a:rPr>
              <a:t>。</a:t>
            </a:r>
          </a:p>
          <a:p>
            <a:pPr>
              <a:lnSpc>
                <a:spcPct val="110000"/>
              </a:lnSpc>
              <a:spcBef>
                <a:spcPct val="10000"/>
              </a:spcBef>
              <a:buClrTx/>
              <a:buSzPct val="50000"/>
            </a:pPr>
            <a:r>
              <a:rPr lang="zh-CN" altLang="en-US" sz="3000" b="1" dirty="0">
                <a:latin typeface="Times New Roman" pitchFamily="18" charset="0"/>
                <a:ea typeface="仿宋_GB2312" pitchFamily="49" charset="-122"/>
              </a:rPr>
              <a:t>就是说，对不同的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a:t>
            </a:r>
            <a:r>
              <a:rPr lang="zh-CN" altLang="en-US" sz="3000" b="1" dirty="0">
                <a:latin typeface="Times New Roman" pitchFamily="18" charset="0"/>
                <a:ea typeface="仿宋_GB2312" pitchFamily="49" charset="-122"/>
              </a:rPr>
              <a:t>通过散列函数的计算，得到了同一散列地址。称这些产生冲突的散列地址相同的不同</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为</a:t>
            </a:r>
            <a:r>
              <a:rPr lang="zh-CN" altLang="en-US" sz="3000" b="1" dirty="0">
                <a:latin typeface="Times New Roman" pitchFamily="18" charset="0"/>
                <a:ea typeface="仿宋_GB2312" pitchFamily="49" charset="-122"/>
              </a:rPr>
              <a:t>同义词</a:t>
            </a:r>
            <a:r>
              <a:rPr lang="zh-CN" altLang="en-US" sz="3000" b="1" dirty="0" smtClean="0">
                <a:latin typeface="Times New Roman" pitchFamily="18" charset="0"/>
                <a:ea typeface="仿宋_GB2312" pitchFamily="49" charset="-122"/>
              </a:rPr>
              <a:t>。</a:t>
            </a:r>
            <a:endParaRPr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AB35E68-79FB-4563-BB38-1F2BC33F4F2F}" type="slidenum">
              <a:rPr lang="en-US" altLang="zh-CN"/>
              <a:pPr/>
              <a:t>65</a:t>
            </a:fld>
            <a:endParaRPr lang="en-US" altLang="zh-CN"/>
          </a:p>
        </p:txBody>
      </p:sp>
      <p:sp>
        <p:nvSpPr>
          <p:cNvPr id="574467" name="Rectangle 3"/>
          <p:cNvSpPr>
            <a:spLocks noGrp="1" noChangeArrowheads="1"/>
          </p:cNvSpPr>
          <p:nvPr>
            <p:ph type="body" idx="1"/>
          </p:nvPr>
        </p:nvSpPr>
        <p:spPr>
          <a:xfrm>
            <a:off x="558800" y="647700"/>
            <a:ext cx="8128000" cy="5740400"/>
          </a:xfrm>
        </p:spPr>
        <p:txBody>
          <a:bodyPr/>
          <a:lstStyle/>
          <a:p>
            <a:pPr marL="0" indent="0">
              <a:spcBef>
                <a:spcPct val="15000"/>
              </a:spcBef>
              <a:buClrTx/>
              <a:buNone/>
            </a:pPr>
            <a:r>
              <a:rPr lang="zh-CN" altLang="en-US" b="1" dirty="0">
                <a:latin typeface="Times New Roman" pitchFamily="18" charset="0"/>
                <a:ea typeface="仿宋_GB2312" pitchFamily="49" charset="-122"/>
              </a:rPr>
              <a:t>由于关键字集合比地址集合大得多</a:t>
            </a:r>
            <a:r>
              <a:rPr lang="en-US" altLang="zh-CN" b="1" dirty="0">
                <a:latin typeface="Times New Roman" pitchFamily="18" charset="0"/>
                <a:ea typeface="仿宋_GB2312" pitchFamily="49" charset="-122"/>
              </a:rPr>
              <a:t>, </a:t>
            </a:r>
            <a:r>
              <a:rPr lang="zh-CN" altLang="en-US" b="1" dirty="0">
                <a:latin typeface="Times New Roman" pitchFamily="18" charset="0"/>
                <a:ea typeface="仿宋_GB2312" pitchFamily="49" charset="-122"/>
              </a:rPr>
              <a:t>冲突很难避免。所以对于散列方法</a:t>
            </a:r>
            <a:r>
              <a:rPr lang="en-US" altLang="zh-CN" b="1" dirty="0">
                <a:latin typeface="Times New Roman" pitchFamily="18" charset="0"/>
                <a:ea typeface="仿宋_GB2312" pitchFamily="49" charset="-122"/>
              </a:rPr>
              <a:t>, </a:t>
            </a:r>
            <a:r>
              <a:rPr lang="zh-CN" altLang="en-US" b="1" dirty="0">
                <a:latin typeface="Times New Roman" pitchFamily="18" charset="0"/>
                <a:ea typeface="仿宋_GB2312" pitchFamily="49" charset="-122"/>
              </a:rPr>
              <a:t>需要讨论以下两个问题： </a:t>
            </a:r>
          </a:p>
          <a:p>
            <a:pPr marL="533400" indent="-533400">
              <a:spcBef>
                <a:spcPct val="15000"/>
              </a:spcBef>
              <a:buClrTx/>
              <a:buFont typeface="+mj-lt"/>
              <a:buAutoNum type="arabicPeriod"/>
            </a:pPr>
            <a:endParaRPr lang="en-US" altLang="zh-CN" sz="3000" b="1" dirty="0" smtClean="0">
              <a:ea typeface="仿宋_GB2312" pitchFamily="49" charset="-122"/>
            </a:endParaRPr>
          </a:p>
          <a:p>
            <a:pPr marL="533400" indent="-533400">
              <a:spcBef>
                <a:spcPct val="15000"/>
              </a:spcBef>
              <a:buClrTx/>
              <a:buFont typeface="+mj-lt"/>
              <a:buAutoNum type="arabicPeriod"/>
            </a:pPr>
            <a:endParaRPr lang="en-US" altLang="zh-CN" b="1" dirty="0">
              <a:ea typeface="仿宋_GB2312" pitchFamily="49" charset="-122"/>
            </a:endParaRPr>
          </a:p>
          <a:p>
            <a:pPr marL="533400" indent="-533400">
              <a:spcBef>
                <a:spcPct val="15000"/>
              </a:spcBef>
              <a:buClrTx/>
              <a:buFont typeface="+mj-lt"/>
              <a:buAutoNum type="arabicPeriod"/>
            </a:pPr>
            <a:r>
              <a:rPr lang="zh-CN" altLang="en-US" sz="3000" b="1" dirty="0" smtClean="0">
                <a:ea typeface="仿宋_GB2312" pitchFamily="49" charset="-122"/>
              </a:rPr>
              <a:t>对于给</a:t>
            </a:r>
            <a:r>
              <a:rPr lang="zh-CN" altLang="en-US" sz="3000" b="1" dirty="0">
                <a:ea typeface="仿宋_GB2312" pitchFamily="49" charset="-122"/>
              </a:rPr>
              <a:t>定的一个</a:t>
            </a:r>
            <a:r>
              <a:rPr lang="zh-CN" altLang="en-US" sz="3000" b="1" dirty="0" smtClean="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ea typeface="仿宋_GB2312" pitchFamily="49" charset="-122"/>
              </a:rPr>
              <a:t>集合</a:t>
            </a:r>
            <a:r>
              <a:rPr lang="zh-CN" altLang="en-US" sz="3000" b="1" dirty="0">
                <a:ea typeface="仿宋_GB2312" pitchFamily="49" charset="-122"/>
              </a:rPr>
              <a:t>，选择一个计算  简单且地址分布比较均匀的散列函数，避免或尽量减少冲突；</a:t>
            </a:r>
          </a:p>
          <a:p>
            <a:pPr marL="533400" indent="-533400">
              <a:spcBef>
                <a:spcPct val="15000"/>
              </a:spcBef>
              <a:buClrTx/>
              <a:buFont typeface="+mj-lt"/>
              <a:buAutoNum type="arabicPeriod"/>
            </a:pPr>
            <a:r>
              <a:rPr lang="zh-CN" altLang="en-US" sz="3000" b="1" dirty="0">
                <a:ea typeface="仿宋_GB2312" pitchFamily="49" charset="-122"/>
              </a:rPr>
              <a:t>拟订解决冲突的方案。</a:t>
            </a:r>
          </a:p>
          <a:p>
            <a:pPr marL="533400" indent="-533400">
              <a:spcBef>
                <a:spcPct val="15000"/>
              </a:spcBef>
              <a:buClrTx/>
              <a:buSzPct val="50000"/>
            </a:pPr>
            <a:endParaRPr lang="zh-CN" altLang="en-US" sz="3000" b="1" dirty="0">
              <a:ea typeface="仿宋_GB2312" pitchFamily="49" charset="-122"/>
            </a:endParaRPr>
          </a:p>
          <a:p>
            <a:pPr marL="533400" indent="-533400">
              <a:spcBef>
                <a:spcPct val="15000"/>
              </a:spcBef>
              <a:buClrTx/>
              <a:buSzPct val="50000"/>
            </a:pPr>
            <a:endParaRPr lang="zh-CN" altLang="en-US" sz="3000" b="1" dirty="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AAB35E68-79FB-4563-BB38-1F2BC33F4F2F}" type="slidenum">
              <a:rPr lang="en-US" altLang="zh-CN"/>
              <a:pPr/>
              <a:t>66</a:t>
            </a:fld>
            <a:endParaRPr lang="en-US" altLang="zh-CN"/>
          </a:p>
        </p:txBody>
      </p:sp>
      <p:sp>
        <p:nvSpPr>
          <p:cNvPr id="574467" name="Rectangle 3"/>
          <p:cNvSpPr>
            <a:spLocks noGrp="1" noChangeArrowheads="1"/>
          </p:cNvSpPr>
          <p:nvPr>
            <p:ph type="body" idx="1"/>
          </p:nvPr>
        </p:nvSpPr>
        <p:spPr>
          <a:xfrm>
            <a:off x="503548" y="296652"/>
            <a:ext cx="8128000" cy="5976664"/>
          </a:xfrm>
        </p:spPr>
        <p:txBody>
          <a:bodyPr>
            <a:normAutofit lnSpcReduction="10000"/>
          </a:bodyPr>
          <a:lstStyle/>
          <a:p>
            <a:pPr marL="533400" indent="-533400">
              <a:spcBef>
                <a:spcPct val="15000"/>
              </a:spcBef>
              <a:buClrTx/>
              <a:buSzPct val="50000"/>
            </a:pPr>
            <a:endParaRPr lang="zh-CN" altLang="en-US" sz="3000" b="1" dirty="0">
              <a:ea typeface="仿宋_GB2312" pitchFamily="49" charset="-122"/>
            </a:endParaRPr>
          </a:p>
          <a:p>
            <a:pPr marL="533400" indent="-533400">
              <a:spcBef>
                <a:spcPct val="15000"/>
              </a:spcBef>
              <a:buClrTx/>
              <a:buSzPct val="50000"/>
            </a:pPr>
            <a:endParaRPr lang="zh-CN" altLang="en-US" sz="3000" b="1" dirty="0">
              <a:ea typeface="仿宋_GB2312" pitchFamily="49" charset="-122"/>
            </a:endParaRPr>
          </a:p>
          <a:p>
            <a:pPr marL="533400" indent="-533400">
              <a:spcBef>
                <a:spcPct val="15000"/>
              </a:spcBef>
              <a:buClrTx/>
              <a:buSzPct val="50000"/>
            </a:pPr>
            <a:r>
              <a:rPr kumimoji="1" lang="zh-CN" altLang="en-US" sz="3000" b="1" dirty="0" smtClean="0">
                <a:latin typeface="Times New Roman" pitchFamily="18" charset="0"/>
                <a:ea typeface="仿宋_GB2312" pitchFamily="49" charset="-122"/>
              </a:rPr>
              <a:t>构造散列函数时的几点要求：</a:t>
            </a:r>
          </a:p>
          <a:p>
            <a:pPr marL="914400" lvl="1" indent="-457200">
              <a:spcBef>
                <a:spcPct val="15000"/>
              </a:spcBef>
              <a:buClrTx/>
              <a:buSzTx/>
              <a:buFont typeface="Wingdings" pitchFamily="2" charset="2"/>
              <a:buChar char="Ø"/>
            </a:pPr>
            <a:r>
              <a:rPr kumimoji="1" lang="zh-CN" altLang="en-US" sz="3000" b="1" dirty="0" smtClean="0">
                <a:latin typeface="Times New Roman" pitchFamily="18" charset="0"/>
                <a:ea typeface="仿宋_GB2312" pitchFamily="49" charset="-122"/>
              </a:rPr>
              <a:t>散列函数应是简单的，能在较短的时间内  计算出结果。</a:t>
            </a:r>
          </a:p>
          <a:p>
            <a:pPr marL="914400" lvl="1" indent="-457200">
              <a:spcBef>
                <a:spcPct val="15000"/>
              </a:spcBef>
              <a:buClrTx/>
              <a:buSzTx/>
              <a:buFont typeface="Wingdings" pitchFamily="2" charset="2"/>
              <a:buChar char="Ø"/>
            </a:pPr>
            <a:r>
              <a:rPr kumimoji="1" lang="zh-CN" altLang="en-US" sz="3000" b="1" dirty="0" smtClean="0">
                <a:latin typeface="Times New Roman" pitchFamily="18" charset="0"/>
                <a:ea typeface="仿宋_GB2312" pitchFamily="49" charset="-122"/>
              </a:rPr>
              <a:t>散列函数的定义域必须包括需要存储的全部关键</a:t>
            </a:r>
            <a:r>
              <a:rPr lang="zh-CN" altLang="en-US" sz="3200" b="1" dirty="0" smtClean="0">
                <a:latin typeface="Times New Roman" pitchFamily="18" charset="0"/>
                <a:ea typeface="仿宋_GB2312" pitchFamily="49" charset="-122"/>
              </a:rPr>
              <a:t>字</a:t>
            </a:r>
            <a:r>
              <a:rPr kumimoji="1" lang="zh-CN" altLang="en-US" sz="3000" b="1" dirty="0" smtClean="0">
                <a:latin typeface="Times New Roman" pitchFamily="18" charset="0"/>
                <a:ea typeface="仿宋_GB2312" pitchFamily="49" charset="-122"/>
              </a:rPr>
              <a:t>，如果散列表允许有 </a:t>
            </a:r>
            <a:r>
              <a:rPr kumimoji="1" lang="en-US" altLang="zh-CN" sz="3000" b="1" i="1" dirty="0" smtClean="0">
                <a:latin typeface="Times New Roman" pitchFamily="18" charset="0"/>
                <a:ea typeface="仿宋_GB2312" pitchFamily="49" charset="-122"/>
              </a:rPr>
              <a:t>m </a:t>
            </a:r>
            <a:r>
              <a:rPr kumimoji="1" lang="zh-CN" altLang="en-US" sz="3000" b="1" dirty="0" smtClean="0">
                <a:latin typeface="Times New Roman" pitchFamily="18" charset="0"/>
                <a:ea typeface="仿宋_GB2312" pitchFamily="49" charset="-122"/>
              </a:rPr>
              <a:t>个地址</a:t>
            </a:r>
            <a:endParaRPr kumimoji="1" lang="en-US" altLang="zh-CN" sz="3000" b="1" dirty="0" smtClean="0">
              <a:latin typeface="Times New Roman" pitchFamily="18" charset="0"/>
              <a:ea typeface="仿宋_GB2312" pitchFamily="49" charset="-122"/>
            </a:endParaRPr>
          </a:p>
          <a:p>
            <a:pPr marL="914400" lvl="1" indent="-457200">
              <a:lnSpc>
                <a:spcPct val="105000"/>
              </a:lnSpc>
              <a:spcBef>
                <a:spcPct val="10000"/>
              </a:spcBef>
              <a:buClr>
                <a:schemeClr val="tx2"/>
              </a:buClr>
              <a:buSzTx/>
              <a:buFont typeface="Wingdings" pitchFamily="2" charset="2"/>
              <a:buNone/>
            </a:pPr>
            <a:r>
              <a:rPr kumimoji="1" lang="en-US" altLang="zh-CN" sz="3000" b="1" dirty="0">
                <a:solidFill>
                  <a:srgbClr val="006600"/>
                </a:solidFill>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时，其值域必须在 </a:t>
            </a:r>
            <a:r>
              <a:rPr kumimoji="1" lang="en-US" altLang="zh-CN" sz="3000" b="1"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到 </a:t>
            </a:r>
            <a:r>
              <a:rPr kumimoji="1" lang="en-US" altLang="zh-CN" sz="3000" b="1" i="1"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之间。</a:t>
            </a:r>
          </a:p>
          <a:p>
            <a:pPr marL="914400" lvl="1" indent="-457200">
              <a:lnSpc>
                <a:spcPct val="105000"/>
              </a:lnSpc>
              <a:spcBef>
                <a:spcPct val="10000"/>
              </a:spcBef>
              <a:buClr>
                <a:schemeClr val="tx2"/>
              </a:buClr>
              <a:buSzTx/>
              <a:buFont typeface="Wingdings" pitchFamily="2" charset="2"/>
              <a:buChar char="Ø"/>
            </a:pPr>
            <a:r>
              <a:rPr kumimoji="1" lang="zh-CN" altLang="en-US" sz="3000" b="1" dirty="0">
                <a:latin typeface="Times New Roman" pitchFamily="18" charset="0"/>
                <a:ea typeface="仿宋_GB2312" pitchFamily="49" charset="-122"/>
              </a:rPr>
              <a:t>散列函数计算出来的地址应能均匀分布在整个地址空间中 </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若 </a:t>
            </a:r>
            <a:r>
              <a:rPr kumimoji="1" lang="en-US" altLang="zh-CN" sz="3000" b="1" i="1" dirty="0">
                <a:latin typeface="Times New Roman" pitchFamily="18" charset="0"/>
                <a:ea typeface="仿宋_GB2312" pitchFamily="49" charset="-122"/>
              </a:rPr>
              <a:t>key </a:t>
            </a:r>
            <a:r>
              <a:rPr kumimoji="1" lang="zh-CN" altLang="en-US" sz="3000" b="1" dirty="0">
                <a:latin typeface="Times New Roman" pitchFamily="18" charset="0"/>
                <a:ea typeface="仿宋_GB2312" pitchFamily="49" charset="-122"/>
              </a:rPr>
              <a:t>是从关键</a:t>
            </a:r>
            <a:r>
              <a:rPr lang="zh-CN" altLang="en-US" sz="3200" b="1" dirty="0">
                <a:latin typeface="Times New Roman" pitchFamily="18" charset="0"/>
                <a:ea typeface="仿宋_GB2312" pitchFamily="49" charset="-122"/>
              </a:rPr>
              <a:t>字</a:t>
            </a:r>
            <a:r>
              <a:rPr kumimoji="1" lang="zh-CN" altLang="en-US" sz="3000" b="1" dirty="0">
                <a:latin typeface="Times New Roman" pitchFamily="18" charset="0"/>
                <a:ea typeface="仿宋_GB2312" pitchFamily="49" charset="-122"/>
              </a:rPr>
              <a:t>集合中随机抽取的一个关键</a:t>
            </a:r>
            <a:r>
              <a:rPr lang="zh-CN" altLang="en-US" sz="3200" b="1" dirty="0">
                <a:latin typeface="Times New Roman" pitchFamily="18" charset="0"/>
                <a:ea typeface="仿宋_GB2312" pitchFamily="49" charset="-122"/>
              </a:rPr>
              <a:t>字</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散列函数应能以同等概率取</a:t>
            </a:r>
            <a:r>
              <a:rPr kumimoji="1" lang="en-US" altLang="zh-CN" sz="3000" b="1" dirty="0">
                <a:latin typeface="Times New Roman" pitchFamily="18" charset="0"/>
                <a:ea typeface="仿宋_GB2312" pitchFamily="49" charset="-122"/>
              </a:rPr>
              <a:t>0 </a:t>
            </a:r>
            <a:r>
              <a:rPr kumimoji="1" lang="zh-CN" altLang="en-US" sz="3000" b="1" dirty="0">
                <a:latin typeface="Times New Roman" pitchFamily="18" charset="0"/>
                <a:ea typeface="仿宋_GB2312" pitchFamily="49" charset="-122"/>
              </a:rPr>
              <a:t>到 </a:t>
            </a:r>
            <a:r>
              <a:rPr kumimoji="1" lang="en-US" altLang="zh-CN" sz="3000" b="1" i="1" dirty="0">
                <a:latin typeface="Times New Roman" pitchFamily="18" charset="0"/>
                <a:ea typeface="仿宋_GB2312" pitchFamily="49" charset="-122"/>
              </a:rPr>
              <a:t>m</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中的每一个值</a:t>
            </a:r>
            <a:r>
              <a:rPr kumimoji="1" lang="zh-CN" altLang="en-US" sz="3000" b="1" dirty="0" smtClean="0">
                <a:latin typeface="Times New Roman" pitchFamily="18" charset="0"/>
                <a:ea typeface="仿宋_GB2312" pitchFamily="49" charset="-122"/>
              </a:rPr>
              <a:t>。</a:t>
            </a:r>
            <a:endParaRPr kumimoji="1" lang="zh-CN" altLang="en-US" sz="3000" b="1" dirty="0">
              <a:latin typeface="Times New Roman" pitchFamily="18" charset="0"/>
              <a:ea typeface="仿宋_GB2312" pitchFamily="49" charset="-122"/>
            </a:endParaRPr>
          </a:p>
        </p:txBody>
      </p:sp>
      <p:sp>
        <p:nvSpPr>
          <p:cNvPr id="574466" name="Rectangle 2"/>
          <p:cNvSpPr>
            <a:spLocks noGrp="1" noChangeArrowheads="1"/>
          </p:cNvSpPr>
          <p:nvPr>
            <p:ph type="title"/>
          </p:nvPr>
        </p:nvSpPr>
        <p:spPr>
          <a:xfrm>
            <a:off x="431540" y="224644"/>
            <a:ext cx="8229600" cy="1009650"/>
          </a:xfrm>
        </p:spPr>
        <p:txBody>
          <a:bodyPr/>
          <a:lstStyle/>
          <a:p>
            <a:pPr algn="ctr"/>
            <a:r>
              <a:rPr lang="zh-CN" altLang="en-US" sz="4000" b="1" dirty="0">
                <a:ea typeface="华文新魏" pitchFamily="2" charset="-122"/>
              </a:rPr>
              <a:t>散列函数</a:t>
            </a:r>
          </a:p>
        </p:txBody>
      </p:sp>
    </p:spTree>
    <p:extLst>
      <p:ext uri="{BB962C8B-B14F-4D97-AF65-F5344CB8AC3E}">
        <p14:creationId xmlns:p14="http://schemas.microsoft.com/office/powerpoint/2010/main" val="3113175480"/>
      </p:ext>
    </p:extLst>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A7A8B7DC-26FA-4886-8334-698B792633F6}" type="slidenum">
              <a:rPr lang="en-US" altLang="zh-CN"/>
              <a:pPr/>
              <a:t>67</a:t>
            </a:fld>
            <a:endParaRPr lang="en-US" altLang="zh-CN"/>
          </a:p>
        </p:txBody>
      </p:sp>
      <p:sp>
        <p:nvSpPr>
          <p:cNvPr id="575490" name="Rectangle 2"/>
          <p:cNvSpPr>
            <a:spLocks noGrp="1" noChangeArrowheads="1"/>
          </p:cNvSpPr>
          <p:nvPr>
            <p:ph type="body" idx="1"/>
          </p:nvPr>
        </p:nvSpPr>
        <p:spPr>
          <a:xfrm>
            <a:off x="558800" y="673100"/>
            <a:ext cx="8128000" cy="5740400"/>
          </a:xfrm>
        </p:spPr>
        <p:txBody>
          <a:bodyPr/>
          <a:lstStyle/>
          <a:p>
            <a:pPr marL="533400" indent="-533400">
              <a:lnSpc>
                <a:spcPct val="105000"/>
              </a:lnSpc>
              <a:spcBef>
                <a:spcPct val="10000"/>
              </a:spcBef>
              <a:buClrTx/>
              <a:buSzPct val="110000"/>
              <a:buFont typeface="Wingdings" pitchFamily="2" charset="2"/>
              <a:buChar char=""/>
            </a:pPr>
            <a:r>
              <a:rPr lang="zh-CN" altLang="en-US" sz="3000" b="1" dirty="0" smtClean="0">
                <a:solidFill>
                  <a:srgbClr val="FFFF00"/>
                </a:solidFill>
                <a:latin typeface="Times New Roman" pitchFamily="18" charset="0"/>
                <a:ea typeface="仿宋_GB2312" pitchFamily="49" charset="-122"/>
              </a:rPr>
              <a:t>直接</a:t>
            </a:r>
            <a:r>
              <a:rPr lang="zh-CN" altLang="en-US" sz="3000" b="1" dirty="0">
                <a:solidFill>
                  <a:srgbClr val="FFFF00"/>
                </a:solidFill>
                <a:latin typeface="Times New Roman" pitchFamily="18" charset="0"/>
                <a:ea typeface="仿宋_GB2312" pitchFamily="49" charset="-122"/>
              </a:rPr>
              <a:t>定址法</a:t>
            </a:r>
          </a:p>
          <a:p>
            <a:pPr marL="533400" indent="-533400">
              <a:lnSpc>
                <a:spcPct val="105000"/>
              </a:lnSpc>
              <a:spcBef>
                <a:spcPct val="10000"/>
              </a:spcBef>
              <a:buFont typeface="Wingdings" pitchFamily="2" charset="2"/>
              <a:buNone/>
            </a:pPr>
            <a:r>
              <a:rPr lang="zh-CN" altLang="en-US" sz="3000" b="1" dirty="0">
                <a:latin typeface="Times New Roman" pitchFamily="18" charset="0"/>
                <a:ea typeface="仿宋_GB2312" pitchFamily="49" charset="-122"/>
              </a:rPr>
              <a:t>	此类函数取</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某个线性函数值作为散列地址：</a:t>
            </a:r>
          </a:p>
          <a:p>
            <a:pPr marL="914400" lvl="1" indent="-457200">
              <a:lnSpc>
                <a:spcPct val="105000"/>
              </a:lnSpc>
              <a:spcBef>
                <a:spcPct val="10000"/>
              </a:spcBef>
              <a:buFont typeface="Wingdings" pitchFamily="2" charset="2"/>
              <a:buNone/>
            </a:pP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a*</a:t>
            </a:r>
            <a:r>
              <a:rPr lang="en-US" altLang="zh-CN" sz="3000" b="1" i="1" dirty="0" err="1">
                <a:latin typeface="Times New Roman" pitchFamily="18" charset="0"/>
                <a:ea typeface="仿宋_GB2312" pitchFamily="49" charset="-122"/>
              </a:rPr>
              <a:t>key</a:t>
            </a:r>
            <a:r>
              <a:rPr lang="en-US" altLang="zh-CN" sz="3000" b="1" dirty="0" err="1">
                <a:latin typeface="Times New Roman" pitchFamily="18" charset="0"/>
                <a:ea typeface="仿宋_GB2312" pitchFamily="49" charset="-122"/>
              </a:rPr>
              <a:t>+</a:t>
            </a:r>
            <a:r>
              <a:rPr lang="en-US" altLang="zh-CN" sz="3000" b="1" i="1" dirty="0" err="1">
                <a:latin typeface="Times New Roman" pitchFamily="18" charset="0"/>
                <a:ea typeface="仿宋_GB2312" pitchFamily="49" charset="-122"/>
              </a:rPr>
              <a:t>b</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a</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b</a:t>
            </a:r>
            <a:r>
              <a:rPr lang="zh-CN" altLang="en-US" sz="3000" b="1" dirty="0">
                <a:latin typeface="Times New Roman" pitchFamily="18" charset="0"/>
                <a:ea typeface="仿宋_GB2312" pitchFamily="49" charset="-122"/>
              </a:rPr>
              <a:t>为常数</a:t>
            </a:r>
            <a:r>
              <a:rPr lang="en-US" altLang="zh-CN" sz="3000" b="1" dirty="0">
                <a:latin typeface="Times New Roman" pitchFamily="18" charset="0"/>
                <a:ea typeface="仿宋_GB2312" pitchFamily="49" charset="-122"/>
              </a:rPr>
              <a:t>}</a:t>
            </a:r>
          </a:p>
          <a:p>
            <a:pPr marL="533400" indent="-533400">
              <a:lnSpc>
                <a:spcPct val="105000"/>
              </a:lnSpc>
              <a:spcBef>
                <a:spcPct val="10000"/>
              </a:spcBef>
              <a:buNone/>
            </a:pPr>
            <a:r>
              <a:rPr lang="en-US" altLang="zh-CN" sz="3000" b="1" dirty="0">
                <a:effectLst>
                  <a:outerShdw blurRad="38100" dist="38100" dir="2700000" algn="tl">
                    <a:srgbClr val="C0C0C0"/>
                  </a:outerShdw>
                </a:effectLst>
                <a:ea typeface="仿宋_GB2312" pitchFamily="49" charset="-122"/>
              </a:rPr>
              <a:t>	</a:t>
            </a:r>
            <a:r>
              <a:rPr lang="zh-CN" altLang="en-US" sz="3000" b="1" dirty="0">
                <a:ea typeface="仿宋_GB2312" pitchFamily="49" charset="-122"/>
              </a:rPr>
              <a:t>这类散列函数是一对一的映射，一般不会产生冲突。但它要求散列地址空间</a:t>
            </a:r>
            <a:r>
              <a:rPr lang="zh-CN" altLang="en-US" sz="3000" b="1" dirty="0" smtClean="0">
                <a:ea typeface="仿宋_GB2312" pitchFamily="49" charset="-122"/>
              </a:rPr>
              <a:t>的大小与关</a:t>
            </a:r>
            <a:r>
              <a:rPr lang="zh-CN" altLang="en-US" b="1" dirty="0" smtClean="0">
                <a:latin typeface="Times New Roman" pitchFamily="18" charset="0"/>
                <a:ea typeface="仿宋_GB2312" pitchFamily="49" charset="-122"/>
              </a:rPr>
              <a:t>键</a:t>
            </a:r>
            <a:r>
              <a:rPr lang="zh-CN" altLang="en-US" b="1" dirty="0">
                <a:latin typeface="Times New Roman" pitchFamily="18" charset="0"/>
                <a:ea typeface="仿宋_GB2312" pitchFamily="49" charset="-122"/>
              </a:rPr>
              <a:t>字集合的大小相同。</a:t>
            </a:r>
          </a:p>
          <a:p>
            <a:pPr marL="533400" indent="-533400">
              <a:lnSpc>
                <a:spcPct val="105000"/>
              </a:lnSpc>
              <a:spcBef>
                <a:spcPct val="10000"/>
              </a:spcBef>
              <a:buFont typeface="Wingdings" pitchFamily="2" charset="2"/>
              <a:buNone/>
            </a:pPr>
            <a:endParaRPr lang="zh-CN" altLang="en-US" sz="3000" b="1" dirty="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DB19F04C-620A-4B9F-A497-C561EF3E34EF}" type="slidenum">
              <a:rPr lang="en-US" altLang="zh-CN"/>
              <a:pPr/>
              <a:t>68</a:t>
            </a:fld>
            <a:endParaRPr lang="en-US" altLang="zh-CN"/>
          </a:p>
        </p:txBody>
      </p:sp>
      <p:sp>
        <p:nvSpPr>
          <p:cNvPr id="495618" name="Rectangle 2"/>
          <p:cNvSpPr>
            <a:spLocks noGrp="1" noChangeArrowheads="1"/>
          </p:cNvSpPr>
          <p:nvPr>
            <p:ph type="body" idx="1"/>
          </p:nvPr>
        </p:nvSpPr>
        <p:spPr>
          <a:xfrm>
            <a:off x="508000" y="665163"/>
            <a:ext cx="8369300" cy="5715000"/>
          </a:xfrm>
        </p:spPr>
        <p:txBody>
          <a:bodyPr/>
          <a:lstStyle/>
          <a:p>
            <a:pPr>
              <a:lnSpc>
                <a:spcPct val="105000"/>
              </a:lnSpc>
              <a:spcBef>
                <a:spcPct val="15000"/>
              </a:spcBef>
              <a:buClr>
                <a:schemeClr val="tx1"/>
              </a:buClr>
              <a:buSzPct val="50000"/>
            </a:pPr>
            <a:r>
              <a:rPr lang="zh-CN" altLang="en-US" sz="3000" b="1" dirty="0" smtClean="0">
                <a:latin typeface="Times New Roman" pitchFamily="18" charset="0"/>
                <a:ea typeface="仿宋_GB2312" pitchFamily="49" charset="-122"/>
              </a:rPr>
              <a:t>示例</a:t>
            </a:r>
            <a:r>
              <a:rPr lang="zh-CN" altLang="en-US" sz="3000" b="1" dirty="0">
                <a:latin typeface="Times New Roman" pitchFamily="18" charset="0"/>
                <a:ea typeface="仿宋_GB2312" pitchFamily="49" charset="-122"/>
              </a:rPr>
              <a:t>：有一组</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如下</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 942148,  941269, 940527,  941630,  941805,  941558,  942047, 940001 }</a:t>
            </a:r>
            <a:r>
              <a:rPr lang="zh-CN" altLang="en-US" sz="3000" b="1" dirty="0" smtClean="0">
                <a:latin typeface="Times New Roman" pitchFamily="18" charset="0"/>
                <a:ea typeface="仿宋_GB2312" pitchFamily="49" charset="-122"/>
              </a:rPr>
              <a:t>。散列函数为</a:t>
            </a:r>
            <a:endParaRPr lang="zh-CN" altLang="en-US" sz="3000" b="1" dirty="0">
              <a:latin typeface="Times New Roman" pitchFamily="18" charset="0"/>
              <a:ea typeface="仿宋_GB2312" pitchFamily="49" charset="-122"/>
            </a:endParaRPr>
          </a:p>
          <a:p>
            <a:pPr>
              <a:lnSpc>
                <a:spcPct val="105000"/>
              </a:lnSpc>
              <a:spcBef>
                <a:spcPct val="15000"/>
              </a:spcBef>
              <a:buClr>
                <a:schemeClr val="tx1"/>
              </a:buClr>
              <a:buFont typeface="Wingdings" pitchFamily="2" charset="2"/>
              <a:buNone/>
            </a:pPr>
            <a:r>
              <a:rPr lang="zh-CN" altLang="en-US" sz="3000" b="1" dirty="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Hash</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key</a:t>
            </a:r>
            <a:r>
              <a:rPr lang="en-US" altLang="zh-CN" sz="3000" dirty="0">
                <a:latin typeface="Courier New" pitchFamily="49" charset="0"/>
                <a:ea typeface="仿宋_GB2312" pitchFamily="49" charset="-122"/>
              </a:rPr>
              <a:t>-</a:t>
            </a:r>
            <a:r>
              <a:rPr lang="en-US" altLang="zh-CN" sz="3000" b="1" dirty="0">
                <a:latin typeface="Times New Roman" pitchFamily="18" charset="0"/>
                <a:ea typeface="仿宋_GB2312" pitchFamily="49" charset="-122"/>
              </a:rPr>
              <a:t>940000    </a:t>
            </a:r>
          </a:p>
          <a:p>
            <a:pPr>
              <a:lnSpc>
                <a:spcPct val="105000"/>
              </a:lnSpc>
              <a:spcBef>
                <a:spcPct val="15000"/>
              </a:spcBef>
              <a:buClr>
                <a:schemeClr val="tx1"/>
              </a:buClr>
              <a:buFont typeface="Wingdings" pitchFamily="2" charset="2"/>
              <a:buNone/>
            </a:pP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(942148) = 2148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(941269) = 1269</a:t>
            </a:r>
          </a:p>
          <a:p>
            <a:pPr>
              <a:lnSpc>
                <a:spcPct val="105000"/>
              </a:lnSpc>
              <a:spcBef>
                <a:spcPct val="15000"/>
              </a:spcBef>
              <a:buClr>
                <a:schemeClr val="tx1"/>
              </a:buClr>
              <a:buFont typeface="Wingdings" pitchFamily="2" charset="2"/>
              <a:buNone/>
            </a:pPr>
            <a:r>
              <a:rPr lang="en-US" altLang="zh-CN" sz="3000" b="1" i="1" dirty="0">
                <a:latin typeface="Times New Roman" pitchFamily="18" charset="0"/>
                <a:ea typeface="仿宋_GB2312" pitchFamily="49" charset="-122"/>
              </a:rPr>
              <a:t>	Hash </a:t>
            </a:r>
            <a:r>
              <a:rPr lang="en-US" altLang="zh-CN" sz="3000" b="1" dirty="0">
                <a:latin typeface="Times New Roman" pitchFamily="18" charset="0"/>
                <a:ea typeface="仿宋_GB2312" pitchFamily="49" charset="-122"/>
              </a:rPr>
              <a:t>(940527) = 527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(941630) = 1630</a:t>
            </a:r>
          </a:p>
          <a:p>
            <a:pPr>
              <a:lnSpc>
                <a:spcPct val="105000"/>
              </a:lnSpc>
              <a:spcBef>
                <a:spcPct val="15000"/>
              </a:spcBef>
              <a:buClr>
                <a:schemeClr val="tx1"/>
              </a:buClr>
              <a:buFont typeface="Wingdings" pitchFamily="2" charset="2"/>
              <a:buNone/>
            </a:pPr>
            <a:r>
              <a:rPr lang="en-US" altLang="zh-CN" sz="3000" b="1" i="1" dirty="0">
                <a:latin typeface="Times New Roman" pitchFamily="18" charset="0"/>
                <a:ea typeface="仿宋_GB2312" pitchFamily="49" charset="-122"/>
              </a:rPr>
              <a:t>	Hash</a:t>
            </a:r>
            <a:r>
              <a:rPr lang="en-US" altLang="zh-CN" sz="3000" b="1" dirty="0">
                <a:latin typeface="Times New Roman" pitchFamily="18" charset="0"/>
                <a:ea typeface="仿宋_GB2312" pitchFamily="49" charset="-122"/>
              </a:rPr>
              <a:t> (941805) = 1805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(941558) = 1558</a:t>
            </a:r>
          </a:p>
          <a:p>
            <a:pPr>
              <a:lnSpc>
                <a:spcPct val="105000"/>
              </a:lnSpc>
              <a:spcBef>
                <a:spcPct val="15000"/>
              </a:spcBef>
              <a:buClr>
                <a:schemeClr val="tx1"/>
              </a:buClr>
              <a:buFont typeface="Wingdings" pitchFamily="2" charset="2"/>
              <a:buNone/>
            </a:pPr>
            <a:r>
              <a:rPr lang="en-US" altLang="zh-CN" sz="3000" b="1" i="1" dirty="0">
                <a:latin typeface="Times New Roman" pitchFamily="18" charset="0"/>
                <a:ea typeface="仿宋_GB2312" pitchFamily="49" charset="-122"/>
              </a:rPr>
              <a:t>	Hash</a:t>
            </a:r>
            <a:r>
              <a:rPr lang="en-US" altLang="zh-CN" sz="3000" b="1" dirty="0">
                <a:latin typeface="Times New Roman" pitchFamily="18" charset="0"/>
                <a:ea typeface="仿宋_GB2312" pitchFamily="49" charset="-122"/>
              </a:rPr>
              <a:t> (942047) = 2047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(940001) = 1</a:t>
            </a:r>
          </a:p>
          <a:p>
            <a:pPr>
              <a:lnSpc>
                <a:spcPct val="105000"/>
              </a:lnSpc>
              <a:spcBef>
                <a:spcPct val="15000"/>
              </a:spcBef>
              <a:buClr>
                <a:schemeClr val="tx1"/>
              </a:buClr>
              <a:buSzPct val="50000"/>
            </a:pPr>
            <a:r>
              <a:rPr lang="zh-CN" altLang="en-US" sz="3000" b="1" dirty="0">
                <a:latin typeface="Times New Roman" pitchFamily="18" charset="0"/>
                <a:ea typeface="仿宋_GB2312" pitchFamily="49" charset="-122"/>
              </a:rPr>
              <a:t>可以按计算出的地址存放记录。</a:t>
            </a:r>
            <a:endParaRPr lang="zh-CN" altLang="en-US" sz="3000" b="1" dirty="0">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C6021C7-C468-44A2-8B61-41F1352B08AE}" type="slidenum">
              <a:rPr lang="en-US" altLang="zh-CN"/>
              <a:pPr/>
              <a:t>69</a:t>
            </a:fld>
            <a:endParaRPr lang="en-US" altLang="zh-CN"/>
          </a:p>
        </p:txBody>
      </p:sp>
      <p:sp>
        <p:nvSpPr>
          <p:cNvPr id="496642" name="Rectangle 2"/>
          <p:cNvSpPr>
            <a:spLocks noGrp="1" noChangeArrowheads="1"/>
          </p:cNvSpPr>
          <p:nvPr>
            <p:ph type="title"/>
          </p:nvPr>
        </p:nvSpPr>
        <p:spPr/>
        <p:txBody>
          <a:bodyPr/>
          <a:lstStyle/>
          <a:p>
            <a:pPr algn="just"/>
            <a:r>
              <a:rPr lang="en-US" altLang="zh-CN" sz="3000">
                <a:ea typeface="仿宋_GB2312" pitchFamily="49" charset="-122"/>
              </a:rPr>
              <a:t>    </a:t>
            </a:r>
          </a:p>
        </p:txBody>
      </p:sp>
      <p:sp>
        <p:nvSpPr>
          <p:cNvPr id="496643" name="Rectangle 3"/>
          <p:cNvSpPr>
            <a:spLocks noGrp="1" noChangeArrowheads="1"/>
          </p:cNvSpPr>
          <p:nvPr>
            <p:ph type="body" idx="1"/>
          </p:nvPr>
        </p:nvSpPr>
        <p:spPr>
          <a:xfrm>
            <a:off x="614363" y="566738"/>
            <a:ext cx="8001000" cy="6172200"/>
          </a:xfrm>
        </p:spPr>
        <p:txBody>
          <a:bodyPr/>
          <a:lstStyle/>
          <a:p>
            <a:pPr marL="457200" indent="-457200">
              <a:lnSpc>
                <a:spcPct val="105000"/>
              </a:lnSpc>
              <a:spcBef>
                <a:spcPct val="15000"/>
              </a:spcBef>
              <a:buClrTx/>
              <a:buSzPct val="110000"/>
              <a:buFont typeface="Wingdings" pitchFamily="2" charset="2"/>
              <a:buChar char=""/>
            </a:pPr>
            <a:r>
              <a:rPr lang="zh-CN" altLang="en-US" sz="3000" b="1" dirty="0">
                <a:solidFill>
                  <a:srgbClr val="FFFF00"/>
                </a:solidFill>
                <a:latin typeface="Times New Roman" pitchFamily="18" charset="0"/>
                <a:ea typeface="仿宋_GB2312" pitchFamily="49" charset="-122"/>
              </a:rPr>
              <a:t>数字分析法        </a:t>
            </a:r>
          </a:p>
          <a:p>
            <a:pPr marL="457200" indent="-457200">
              <a:lnSpc>
                <a:spcPct val="105000"/>
              </a:lnSpc>
              <a:spcBef>
                <a:spcPct val="10000"/>
              </a:spcBef>
              <a:buClr>
                <a:schemeClr val="tx1"/>
              </a:buClr>
              <a:buSzTx/>
              <a:buFont typeface="Wingdings" pitchFamily="2" charset="2"/>
              <a:buNone/>
            </a:pPr>
            <a:r>
              <a:rPr lang="zh-CN" altLang="en-US" sz="2600" b="1" dirty="0">
                <a:solidFill>
                  <a:srgbClr val="000099"/>
                </a:solidFill>
                <a:ea typeface="仿宋_GB2312" pitchFamily="49" charset="-122"/>
              </a:rPr>
              <a:t>	</a:t>
            </a:r>
            <a:r>
              <a:rPr lang="zh-CN" altLang="en-US" sz="3000" b="1" dirty="0">
                <a:latin typeface="Times New Roman" pitchFamily="18" charset="0"/>
                <a:ea typeface="仿宋_GB2312" pitchFamily="49" charset="-122"/>
              </a:rPr>
              <a:t>设有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 </a:t>
            </a:r>
            <a:r>
              <a:rPr lang="en-US" altLang="zh-CN" sz="3000" b="1" i="1" dirty="0">
                <a:latin typeface="Times New Roman" pitchFamily="18" charset="0"/>
                <a:ea typeface="仿宋_GB2312" pitchFamily="49" charset="-122"/>
              </a:rPr>
              <a:t>d </a:t>
            </a:r>
            <a:r>
              <a:rPr lang="zh-CN" altLang="en-US" sz="3000" b="1" dirty="0">
                <a:latin typeface="Times New Roman" pitchFamily="18" charset="0"/>
                <a:ea typeface="仿宋_GB2312" pitchFamily="49" charset="-122"/>
              </a:rPr>
              <a:t>位数</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每一位可能有 </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种不同的符号。这 </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种不同符号在各位上出现的频率不一定相同。根据散列表的大小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选取其中各种符号分布均匀的若干位作为散列地址。</a:t>
            </a:r>
          </a:p>
          <a:p>
            <a:pPr marL="457200" indent="-457200">
              <a:lnSpc>
                <a:spcPct val="105000"/>
              </a:lnSpc>
              <a:spcBef>
                <a:spcPct val="10000"/>
              </a:spcBef>
              <a:buClr>
                <a:schemeClr val="tx1"/>
              </a:buClr>
              <a:buSzPct val="50000"/>
            </a:pPr>
            <a:r>
              <a:rPr lang="zh-CN" altLang="en-US" sz="3000" b="1" dirty="0">
                <a:ea typeface="仿宋_GB2312" pitchFamily="49" charset="-122"/>
              </a:rPr>
              <a:t>计算各位数字中符号分布均匀度</a:t>
            </a:r>
            <a:r>
              <a:rPr lang="zh-CN" altLang="en-US" sz="3000" b="1" i="1" dirty="0">
                <a:latin typeface="Times New Roman" pitchFamily="18" charset="0"/>
                <a:ea typeface="仿宋_GB2312" pitchFamily="49" charset="-122"/>
                <a:sym typeface="Symbol" pitchFamily="18" charset="2"/>
              </a:rPr>
              <a:t></a:t>
            </a:r>
            <a:r>
              <a:rPr lang="en-US" altLang="zh-CN" sz="3000" b="1" i="1" baseline="-25000" dirty="0">
                <a:latin typeface="Times New Roman" pitchFamily="18" charset="0"/>
                <a:ea typeface="仿宋_GB2312" pitchFamily="49" charset="-122"/>
              </a:rPr>
              <a:t>k</a:t>
            </a:r>
            <a:r>
              <a:rPr lang="zh-CN" altLang="en-US" sz="3000" b="1" dirty="0">
                <a:ea typeface="仿宋_GB2312" pitchFamily="49" charset="-122"/>
              </a:rPr>
              <a:t>的公式：</a:t>
            </a:r>
          </a:p>
          <a:p>
            <a:pPr marL="457200" indent="-457200">
              <a:lnSpc>
                <a:spcPct val="105000"/>
              </a:lnSpc>
              <a:spcBef>
                <a:spcPct val="10000"/>
              </a:spcBef>
              <a:buClr>
                <a:schemeClr val="tx1"/>
              </a:buClr>
              <a:buSzPct val="50000"/>
              <a:buFont typeface="Wingdings" pitchFamily="2" charset="2"/>
              <a:buAutoNum type="arabicPeriod"/>
            </a:pPr>
            <a:endParaRPr lang="zh-CN" altLang="en-US" sz="3000" b="1" dirty="0">
              <a:ea typeface="仿宋_GB2312" pitchFamily="49" charset="-122"/>
            </a:endParaRPr>
          </a:p>
          <a:p>
            <a:pPr marL="457200" indent="-457200">
              <a:lnSpc>
                <a:spcPct val="105000"/>
              </a:lnSpc>
              <a:spcBef>
                <a:spcPct val="10000"/>
              </a:spcBef>
              <a:buClr>
                <a:schemeClr val="tx1"/>
              </a:buClr>
              <a:buSzPct val="50000"/>
              <a:buFont typeface="Wingdings" pitchFamily="2" charset="2"/>
              <a:buAutoNum type="arabicPeriod"/>
            </a:pPr>
            <a:endParaRPr lang="zh-CN" altLang="en-US" sz="3000" b="1" dirty="0">
              <a:ea typeface="仿宋_GB2312" pitchFamily="49" charset="-122"/>
            </a:endParaRPr>
          </a:p>
          <a:p>
            <a:pPr marL="457200" indent="-457200">
              <a:lnSpc>
                <a:spcPct val="105000"/>
              </a:lnSpc>
              <a:spcBef>
                <a:spcPct val="10000"/>
              </a:spcBef>
              <a:buClr>
                <a:schemeClr val="tx1"/>
              </a:buClr>
              <a:buSzPct val="50000"/>
            </a:pPr>
            <a:r>
              <a:rPr lang="zh-CN" altLang="en-US" sz="3000" b="1" dirty="0">
                <a:ea typeface="仿宋_GB2312" pitchFamily="49" charset="-122"/>
              </a:rPr>
              <a:t>其中， </a:t>
            </a:r>
            <a:r>
              <a:rPr lang="en-US" altLang="zh-CN" sz="3000" b="1" i="1" dirty="0" err="1" smtClean="0">
                <a:latin typeface="Times New Roman"/>
                <a:ea typeface="仿宋_GB2312" pitchFamily="49" charset="-122"/>
                <a:cs typeface="Times New Roman"/>
              </a:rPr>
              <a:t>a</a:t>
            </a:r>
            <a:r>
              <a:rPr lang="en-US" altLang="zh-CN" sz="3000" b="1" i="1" baseline="-25000" dirty="0" err="1" smtClean="0">
                <a:latin typeface="Times New Roman"/>
                <a:ea typeface="仿宋_GB2312" pitchFamily="49" charset="-122"/>
                <a:cs typeface="Times New Roman"/>
              </a:rPr>
              <a:t>i</a:t>
            </a:r>
            <a:r>
              <a:rPr lang="en-US" altLang="zh-CN" sz="3000" b="1" i="1" baseline="30000" dirty="0" err="1" smtClean="0">
                <a:latin typeface="Times New Roman"/>
                <a:ea typeface="仿宋_GB2312" pitchFamily="49" charset="-122"/>
                <a:cs typeface="Times New Roman"/>
              </a:rPr>
              <a:t>k</a:t>
            </a:r>
            <a:r>
              <a:rPr lang="zh-CN" altLang="en-US" sz="3000" b="1" dirty="0" smtClean="0">
                <a:ea typeface="仿宋_GB2312" pitchFamily="49" charset="-122"/>
              </a:rPr>
              <a:t>   </a:t>
            </a:r>
            <a:r>
              <a:rPr lang="zh-CN" altLang="en-US" sz="3000" b="1" dirty="0">
                <a:ea typeface="仿宋_GB2312" pitchFamily="49" charset="-122"/>
              </a:rPr>
              <a:t>表示</a:t>
            </a:r>
            <a:r>
              <a:rPr lang="zh-CN" altLang="en-US" sz="3000" b="1" dirty="0">
                <a:latin typeface="Times New Roman" pitchFamily="18" charset="0"/>
                <a:ea typeface="仿宋_GB2312" pitchFamily="49" charset="-122"/>
              </a:rPr>
              <a:t>第 </a:t>
            </a:r>
            <a:r>
              <a:rPr lang="en-US" altLang="zh-CN" sz="3000" b="1" i="1" dirty="0" err="1">
                <a:latin typeface="Times New Roman" pitchFamily="18" charset="0"/>
                <a:ea typeface="仿宋_GB2312" pitchFamily="49" charset="-122"/>
              </a:rPr>
              <a:t>i</a:t>
            </a:r>
            <a:r>
              <a:rPr lang="en-US" altLang="zh-CN" sz="3000" b="1" i="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个符号在第 </a:t>
            </a:r>
            <a:r>
              <a:rPr lang="en-US" altLang="zh-CN" sz="3000" b="1" i="1" dirty="0">
                <a:latin typeface="Times New Roman" pitchFamily="18" charset="0"/>
                <a:ea typeface="仿宋_GB2312" pitchFamily="49" charset="-122"/>
              </a:rPr>
              <a:t>k </a:t>
            </a:r>
            <a:r>
              <a:rPr lang="zh-CN" altLang="en-US" sz="3000" b="1" dirty="0">
                <a:latin typeface="Times New Roman" pitchFamily="18" charset="0"/>
                <a:ea typeface="仿宋_GB2312" pitchFamily="49" charset="-122"/>
              </a:rPr>
              <a:t>位上出现的次数，</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表示各种符号在 </a:t>
            </a:r>
            <a:r>
              <a:rPr lang="en-US" altLang="zh-CN" sz="3000" b="1" i="1" dirty="0">
                <a:latin typeface="Times New Roman" pitchFamily="18" charset="0"/>
                <a:ea typeface="仿宋_GB2312" pitchFamily="49" charset="-122"/>
              </a:rPr>
              <a:t>n </a:t>
            </a:r>
            <a:r>
              <a:rPr lang="zh-CN" altLang="en-US" sz="3000" b="1" dirty="0">
                <a:latin typeface="Times New Roman" pitchFamily="18" charset="0"/>
                <a:ea typeface="仿宋_GB2312" pitchFamily="49" charset="-122"/>
              </a:rPr>
              <a:t>个数中均匀出现的期望值。</a:t>
            </a:r>
          </a:p>
        </p:txBody>
      </p:sp>
      <p:graphicFrame>
        <p:nvGraphicFramePr>
          <p:cNvPr id="496644" name="Object 4"/>
          <p:cNvGraphicFramePr>
            <a:graphicFrameLocks noChangeAspect="1"/>
          </p:cNvGraphicFramePr>
          <p:nvPr/>
        </p:nvGraphicFramePr>
        <p:xfrm>
          <a:off x="2659063" y="3452813"/>
          <a:ext cx="3335337" cy="1247775"/>
        </p:xfrm>
        <a:graphic>
          <a:graphicData uri="http://schemas.openxmlformats.org/presentationml/2006/ole">
            <mc:AlternateContent xmlns:mc="http://schemas.openxmlformats.org/markup-compatibility/2006">
              <mc:Choice xmlns:v="urn:schemas-microsoft-com:vml" Requires="v">
                <p:oleObj spid="_x0000_s406555" name="公式" r:id="rId3" imgW="1244554" imgH="431570" progId="Equation.3">
                  <p:embed/>
                </p:oleObj>
              </mc:Choice>
              <mc:Fallback>
                <p:oleObj name="公式" r:id="rId3" imgW="1244554" imgH="43157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3452813"/>
                        <a:ext cx="3335337" cy="124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7" name="Rectangle 7"/>
          <p:cNvSpPr>
            <a:spLocks noGrp="1" noChangeArrowheads="1"/>
          </p:cNvSpPr>
          <p:nvPr>
            <p:ph type="title"/>
          </p:nvPr>
        </p:nvSpPr>
        <p:spPr>
          <a:xfrm>
            <a:off x="468313" y="142830"/>
            <a:ext cx="8229600" cy="863600"/>
          </a:xfrm>
        </p:spPr>
        <p:txBody>
          <a:bodyPr/>
          <a:lstStyle/>
          <a:p>
            <a:pPr algn="ctr"/>
            <a:r>
              <a:rPr kumimoji="1" lang="zh-CN" altLang="en-US" sz="4000" dirty="0">
                <a:ea typeface="华文新魏" pitchFamily="2" charset="-122"/>
              </a:rPr>
              <a:t>顺序搜索的平均搜索长度</a:t>
            </a:r>
          </a:p>
        </p:txBody>
      </p:sp>
      <p:sp>
        <p:nvSpPr>
          <p:cNvPr id="194568" name="Rectangle 8"/>
          <p:cNvSpPr>
            <a:spLocks noGrp="1" noChangeArrowheads="1"/>
          </p:cNvSpPr>
          <p:nvPr>
            <p:ph idx="1"/>
          </p:nvPr>
        </p:nvSpPr>
        <p:spPr>
          <a:xfrm>
            <a:off x="592083" y="1128681"/>
            <a:ext cx="7885112" cy="4892742"/>
          </a:xfrm>
        </p:spPr>
        <p:txBody>
          <a:bodyPr/>
          <a:lstStyle/>
          <a:p>
            <a:pPr>
              <a:lnSpc>
                <a:spcPct val="105000"/>
              </a:lnSpc>
              <a:spcBef>
                <a:spcPct val="0"/>
              </a:spcBef>
              <a:buClr>
                <a:schemeClr val="tx1"/>
              </a:buClr>
              <a:buSzPct val="50000"/>
            </a:pPr>
            <a:r>
              <a:rPr lang="zh-CN" altLang="en-US" sz="3000" b="1" dirty="0">
                <a:latin typeface="Times New Roman" pitchFamily="18" charset="0"/>
                <a:ea typeface="仿宋_GB2312" pitchFamily="49" charset="-122"/>
              </a:rPr>
              <a:t>设数据表中有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个元素，搜索第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个元素的概率为 </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a:t>
            </a:r>
            <a:r>
              <a:rPr lang="zh-CN" altLang="en-US" sz="3000" b="1" dirty="0">
                <a:latin typeface="Times New Roman" pitchFamily="18" charset="0"/>
                <a:ea typeface="仿宋_GB2312" pitchFamily="49" charset="-122"/>
              </a:rPr>
              <a:t>，搜索到第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个元素所需比较次数为 </a:t>
            </a:r>
            <a:r>
              <a:rPr lang="en-US" altLang="zh-CN" sz="3000" b="1" i="1" dirty="0" err="1">
                <a:latin typeface="Times New Roman" pitchFamily="18" charset="0"/>
                <a:ea typeface="仿宋_GB2312" pitchFamily="49" charset="-122"/>
              </a:rPr>
              <a:t>c</a:t>
            </a:r>
            <a:r>
              <a:rPr lang="en-US" altLang="zh-CN" sz="3000" b="1" i="1" baseline="-25000" dirty="0" err="1">
                <a:latin typeface="Times New Roman" pitchFamily="18" charset="0"/>
                <a:ea typeface="仿宋_GB2312" pitchFamily="49" charset="-122"/>
              </a:rPr>
              <a:t>i</a:t>
            </a:r>
            <a:r>
              <a:rPr lang="zh-CN" altLang="en-US" sz="3000" b="1" dirty="0">
                <a:latin typeface="Times New Roman" pitchFamily="18" charset="0"/>
                <a:ea typeface="仿宋_GB2312" pitchFamily="49" charset="-122"/>
              </a:rPr>
              <a:t>，则搜索成功的平均搜索长度</a:t>
            </a:r>
            <a:r>
              <a:rPr lang="en-US" altLang="zh-CN" sz="3000" b="1" dirty="0">
                <a:latin typeface="Times New Roman" pitchFamily="18" charset="0"/>
                <a:ea typeface="仿宋_GB2312" pitchFamily="49" charset="-122"/>
              </a:rPr>
              <a:t>:</a:t>
            </a: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a:p>
            <a:pPr>
              <a:lnSpc>
                <a:spcPct val="105000"/>
              </a:lnSpc>
              <a:spcBef>
                <a:spcPct val="0"/>
              </a:spcBef>
              <a:buClr>
                <a:schemeClr val="tx1"/>
              </a:buClr>
              <a:buSzPct val="50000"/>
            </a:pPr>
            <a:endParaRPr lang="en-US" altLang="zh-CN" sz="3000" b="1" dirty="0">
              <a:latin typeface="Times New Roman" pitchFamily="18" charset="0"/>
              <a:ea typeface="仿宋_GB2312" pitchFamily="49" charset="-122"/>
            </a:endParaRPr>
          </a:p>
          <a:p>
            <a:pPr>
              <a:buClr>
                <a:schemeClr val="tx1"/>
              </a:buClr>
              <a:buSzPct val="50000"/>
            </a:pPr>
            <a:r>
              <a:rPr lang="zh-CN" altLang="en-US" sz="3000" b="1" dirty="0">
                <a:latin typeface="Times New Roman" pitchFamily="18" charset="0"/>
                <a:ea typeface="仿宋_GB2312" pitchFamily="49" charset="-122"/>
              </a:rPr>
              <a:t>在顺序搜索并设置“监视哨”情形：</a:t>
            </a:r>
          </a:p>
          <a:p>
            <a:pPr>
              <a:buClr>
                <a:schemeClr val="tx1"/>
              </a:buClr>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c</a:t>
            </a:r>
            <a:r>
              <a:rPr lang="en-US" altLang="zh-CN" sz="3000" b="1" i="1" baseline="-25000"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+1,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a:t>
            </a:r>
            <a:r>
              <a:rPr lang="en-US" altLang="zh-CN" sz="3000" b="1" dirty="0" smtClean="0">
                <a:latin typeface="Times New Roman" pitchFamily="18" charset="0"/>
                <a:ea typeface="仿宋_GB2312" pitchFamily="49" charset="-122"/>
                <a:sym typeface="Symbol" pitchFamily="18" charset="2"/>
              </a:rPr>
              <a:t>1</a:t>
            </a:r>
            <a:r>
              <a:rPr lang="en-US" altLang="zh-CN" sz="3000" b="1" dirty="0">
                <a:latin typeface="Times New Roman" pitchFamily="18" charset="0"/>
                <a:ea typeface="仿宋_GB2312" pitchFamily="49" charset="-122"/>
                <a:sym typeface="Symbol" pitchFamily="18" charset="2"/>
              </a:rPr>
              <a:t>, , </a:t>
            </a:r>
            <a:r>
              <a:rPr lang="en-US" altLang="zh-CN" sz="3000" b="1" i="1" dirty="0" smtClean="0">
                <a:latin typeface="Times New Roman" pitchFamily="18" charset="0"/>
                <a:ea typeface="仿宋_GB2312" pitchFamily="49" charset="-122"/>
                <a:sym typeface="Symbol" pitchFamily="18" charset="2"/>
              </a:rPr>
              <a:t>n</a:t>
            </a:r>
            <a:r>
              <a:rPr lang="zh-CN" altLang="en-US" sz="3000" b="1" dirty="0" smtClean="0">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sym typeface="Symbol" pitchFamily="18" charset="2"/>
              </a:rPr>
              <a:t>因此</a:t>
            </a:r>
            <a:endParaRPr lang="zh-CN" altLang="en-US" sz="3000" dirty="0">
              <a:latin typeface="Times New Roman" pitchFamily="18" charset="0"/>
              <a:ea typeface="仿宋_GB2312" pitchFamily="49" charset="-122"/>
            </a:endParaRPr>
          </a:p>
        </p:txBody>
      </p:sp>
      <p:sp>
        <p:nvSpPr>
          <p:cNvPr id="7" name="灯片编号占位符 4"/>
          <p:cNvSpPr>
            <a:spLocks noGrp="1"/>
          </p:cNvSpPr>
          <p:nvPr>
            <p:ph type="sldNum" sz="quarter" idx="12"/>
          </p:nvPr>
        </p:nvSpPr>
        <p:spPr/>
        <p:txBody>
          <a:bodyPr/>
          <a:lstStyle/>
          <a:p>
            <a:fld id="{C6295B05-B73D-49E5-9104-5639724B4242}" type="slidenum">
              <a:rPr lang="en-US" altLang="zh-CN"/>
              <a:pPr/>
              <a:t>7</a:t>
            </a:fld>
            <a:endParaRPr lang="en-US" altLang="zh-CN"/>
          </a:p>
        </p:txBody>
      </p:sp>
      <p:graphicFrame>
        <p:nvGraphicFramePr>
          <p:cNvPr id="194563" name="Object 3"/>
          <p:cNvGraphicFramePr>
            <a:graphicFrameLocks noChangeAspect="1"/>
          </p:cNvGraphicFramePr>
          <p:nvPr/>
        </p:nvGraphicFramePr>
        <p:xfrm>
          <a:off x="1574800" y="2632079"/>
          <a:ext cx="5557838" cy="1125538"/>
        </p:xfrm>
        <a:graphic>
          <a:graphicData uri="http://schemas.openxmlformats.org/presentationml/2006/ole">
            <mc:AlternateContent xmlns:mc="http://schemas.openxmlformats.org/markup-compatibility/2006">
              <mc:Choice xmlns:v="urn:schemas-microsoft-com:vml" Requires="v">
                <p:oleObj spid="_x0000_s194602" name="Equation" r:id="rId3" imgW="2183757" imgH="431570" progId="Equation.DSMT4">
                  <p:embed/>
                </p:oleObj>
              </mc:Choice>
              <mc:Fallback>
                <p:oleObj name="Equation" r:id="rId3" imgW="2183757" imgH="43157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2632079"/>
                        <a:ext cx="5557838" cy="1125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194564" name="Object 4"/>
          <p:cNvGraphicFramePr>
            <a:graphicFrameLocks noChangeAspect="1"/>
          </p:cNvGraphicFramePr>
          <p:nvPr/>
        </p:nvGraphicFramePr>
        <p:xfrm>
          <a:off x="1327150" y="4833938"/>
          <a:ext cx="4700588" cy="1150937"/>
        </p:xfrm>
        <a:graphic>
          <a:graphicData uri="http://schemas.openxmlformats.org/presentationml/2006/ole">
            <mc:AlternateContent xmlns:mc="http://schemas.openxmlformats.org/markup-compatibility/2006">
              <mc:Choice xmlns:v="urn:schemas-microsoft-com:vml" Requires="v">
                <p:oleObj spid="_x0000_s194603" name="Equation" r:id="rId5" imgW="1638093" imgH="431570" progId="Equation.DSMT4">
                  <p:embed/>
                </p:oleObj>
              </mc:Choice>
              <mc:Fallback>
                <p:oleObj name="Equation" r:id="rId5" imgW="1638093" imgH="43157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7150" y="4833938"/>
                        <a:ext cx="4700588" cy="1150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B5FACC8-29F4-4242-B486-333D1CFE2EA3}" type="slidenum">
              <a:rPr lang="en-US" altLang="zh-CN"/>
              <a:pPr/>
              <a:t>70</a:t>
            </a:fld>
            <a:endParaRPr lang="en-US" altLang="zh-CN"/>
          </a:p>
        </p:txBody>
      </p:sp>
      <p:sp>
        <p:nvSpPr>
          <p:cNvPr id="576514" name="Rectangle 2"/>
          <p:cNvSpPr>
            <a:spLocks noGrp="1" noChangeArrowheads="1"/>
          </p:cNvSpPr>
          <p:nvPr>
            <p:ph type="title"/>
          </p:nvPr>
        </p:nvSpPr>
        <p:spPr/>
        <p:txBody>
          <a:bodyPr/>
          <a:lstStyle/>
          <a:p>
            <a:pPr algn="just"/>
            <a:r>
              <a:rPr lang="en-US" altLang="zh-CN" sz="3000">
                <a:ea typeface="仿宋_GB2312" pitchFamily="49" charset="-122"/>
              </a:rPr>
              <a:t>    </a:t>
            </a:r>
          </a:p>
        </p:txBody>
      </p:sp>
      <p:sp>
        <p:nvSpPr>
          <p:cNvPr id="576515" name="Rectangle 3"/>
          <p:cNvSpPr>
            <a:spLocks noGrp="1" noChangeArrowheads="1"/>
          </p:cNvSpPr>
          <p:nvPr>
            <p:ph type="body" idx="1"/>
          </p:nvPr>
        </p:nvSpPr>
        <p:spPr>
          <a:xfrm>
            <a:off x="614363" y="719138"/>
            <a:ext cx="8001000" cy="6172200"/>
          </a:xfrm>
        </p:spPr>
        <p:txBody>
          <a:bodyPr/>
          <a:lstStyle/>
          <a:p>
            <a:pPr marL="457200" indent="-457200">
              <a:lnSpc>
                <a:spcPct val="105000"/>
              </a:lnSpc>
              <a:spcBef>
                <a:spcPct val="15000"/>
              </a:spcBef>
              <a:buClrTx/>
              <a:buSzPct val="50000"/>
            </a:pPr>
            <a:r>
              <a:rPr lang="zh-CN" altLang="en-US" sz="3000" b="1" dirty="0">
                <a:ea typeface="仿宋_GB2312" pitchFamily="49" charset="-122"/>
              </a:rPr>
              <a:t>计算</a:t>
            </a:r>
            <a:r>
              <a:rPr lang="zh-CN" altLang="en-US" sz="3000" b="1" dirty="0">
                <a:latin typeface="Times New Roman" pitchFamily="18" charset="0"/>
                <a:ea typeface="仿宋_GB2312" pitchFamily="49" charset="-122"/>
              </a:rPr>
              <a:t>出的 </a:t>
            </a:r>
            <a:r>
              <a:rPr lang="zh-CN" altLang="en-US" sz="3000" b="1" i="1" dirty="0">
                <a:latin typeface="Times New Roman" pitchFamily="18" charset="0"/>
                <a:ea typeface="仿宋_GB2312" pitchFamily="49" charset="-122"/>
                <a:sym typeface="Symbol" pitchFamily="18" charset="2"/>
              </a:rPr>
              <a:t></a:t>
            </a:r>
            <a:r>
              <a:rPr lang="en-US" altLang="zh-CN" sz="3000" b="1" i="1" baseline="-25000" dirty="0">
                <a:latin typeface="Times New Roman" pitchFamily="18" charset="0"/>
                <a:ea typeface="仿宋_GB2312" pitchFamily="49" charset="-122"/>
                <a:sym typeface="Symbol" pitchFamily="18" charset="2"/>
              </a:rPr>
              <a:t>k </a:t>
            </a:r>
            <a:r>
              <a:rPr lang="zh-CN" altLang="en-US" sz="3000" b="1" dirty="0">
                <a:latin typeface="Times New Roman" pitchFamily="18" charset="0"/>
                <a:ea typeface="仿宋_GB2312" pitchFamily="49" charset="-122"/>
              </a:rPr>
              <a:t>值越小，表明在该位 </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第 </a:t>
            </a:r>
            <a:r>
              <a:rPr lang="en-US" altLang="zh-CN" sz="3000" b="1" i="1" dirty="0">
                <a:latin typeface="Times New Roman" pitchFamily="18" charset="0"/>
                <a:ea typeface="仿宋_GB2312" pitchFamily="49" charset="-122"/>
              </a:rPr>
              <a:t>k </a:t>
            </a:r>
            <a:r>
              <a:rPr lang="zh-CN" altLang="en-US" sz="3000" b="1" dirty="0">
                <a:latin typeface="Times New Roman" pitchFamily="18" charset="0"/>
                <a:ea typeface="仿宋_GB2312" pitchFamily="49" charset="-122"/>
              </a:rPr>
              <a:t>位</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各种符号分布得越</a:t>
            </a:r>
            <a:r>
              <a:rPr lang="zh-CN" altLang="en-US" sz="3000" b="1" dirty="0">
                <a:ea typeface="仿宋_GB2312" pitchFamily="49" charset="-122"/>
              </a:rPr>
              <a:t>均匀。</a:t>
            </a:r>
          </a:p>
          <a:p>
            <a:pPr marL="457200" indent="-457200">
              <a:spcBef>
                <a:spcPct val="15000"/>
              </a:spcBef>
              <a:buClrTx/>
              <a:buFont typeface="Wingdings" pitchFamily="2" charset="2"/>
              <a:buNone/>
            </a:pPr>
            <a:r>
              <a:rPr kumimoji="1" lang="zh-CN" altLang="en-US" sz="2800" b="1" dirty="0" smtClean="0">
                <a:latin typeface="Times New Roman" pitchFamily="18" charset="0"/>
                <a:ea typeface="仿宋_GB2312" pitchFamily="49" charset="-122"/>
              </a:rPr>
              <a:t>        </a:t>
            </a:r>
            <a:r>
              <a:rPr kumimoji="1" lang="en-US" altLang="zh-CN" sz="2800" b="1" dirty="0" smtClean="0">
                <a:latin typeface="Times New Roman" pitchFamily="18" charset="0"/>
                <a:ea typeface="仿宋_GB2312" pitchFamily="49" charset="-122"/>
              </a:rPr>
              <a:t>9   </a:t>
            </a:r>
            <a:r>
              <a:rPr kumimoji="1" lang="en-US" altLang="zh-CN" sz="2800" b="1" dirty="0">
                <a:latin typeface="Times New Roman" pitchFamily="18" charset="0"/>
                <a:ea typeface="仿宋_GB2312" pitchFamily="49" charset="-122"/>
              </a:rPr>
              <a:t>4   2   1   4   8	  ①</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1</a:t>
            </a:r>
            <a:r>
              <a:rPr kumimoji="1" lang="en-US" altLang="zh-CN" sz="2800" b="1" dirty="0">
                <a:latin typeface="Times New Roman" pitchFamily="18" charset="0"/>
                <a:ea typeface="仿宋_GB2312" pitchFamily="49" charset="-122"/>
              </a:rPr>
              <a:t> = 57.60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2   6   9	  ②</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2</a:t>
            </a:r>
            <a:r>
              <a:rPr kumimoji="1" lang="en-US" altLang="zh-CN" sz="2800" b="1" dirty="0">
                <a:latin typeface="Times New Roman" pitchFamily="18" charset="0"/>
                <a:ea typeface="仿宋_GB2312" pitchFamily="49" charset="-122"/>
              </a:rPr>
              <a:t> = 57.60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0   5   2   7	  ③</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3</a:t>
            </a:r>
            <a:r>
              <a:rPr kumimoji="1" lang="en-US" altLang="zh-CN" sz="2800" b="1" dirty="0">
                <a:latin typeface="Times New Roman" pitchFamily="18" charset="0"/>
                <a:ea typeface="仿宋_GB2312" pitchFamily="49" charset="-122"/>
              </a:rPr>
              <a:t> = 17.60 </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6   3   0	  ④</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4</a:t>
            </a:r>
            <a:r>
              <a:rPr kumimoji="1" lang="en-US" altLang="zh-CN" sz="2800" b="1" dirty="0">
                <a:latin typeface="Times New Roman" pitchFamily="18" charset="0"/>
                <a:ea typeface="仿宋_GB2312" pitchFamily="49" charset="-122"/>
              </a:rPr>
              <a:t> = 5.60 </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8   0   5	  ⑤</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5</a:t>
            </a:r>
            <a:r>
              <a:rPr kumimoji="1" lang="en-US" altLang="zh-CN" sz="2800" b="1" dirty="0">
                <a:latin typeface="Times New Roman" pitchFamily="18" charset="0"/>
                <a:ea typeface="仿宋_GB2312" pitchFamily="49" charset="-122"/>
              </a:rPr>
              <a:t> = 5.60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1   5   5   8	  ⑥</a:t>
            </a:r>
            <a:r>
              <a:rPr kumimoji="1" lang="zh-CN" altLang="en-US" sz="2800" b="1" dirty="0">
                <a:latin typeface="Times New Roman" pitchFamily="18" charset="0"/>
                <a:ea typeface="仿宋_GB2312" pitchFamily="49" charset="-122"/>
              </a:rPr>
              <a:t>位， </a:t>
            </a:r>
            <a:r>
              <a:rPr kumimoji="1" lang="zh-CN" altLang="en-US" sz="2800" b="1" dirty="0">
                <a:latin typeface="Times New Roman" pitchFamily="18" charset="0"/>
                <a:ea typeface="仿宋_GB2312" pitchFamily="49" charset="-122"/>
                <a:sym typeface="Symbol" pitchFamily="18" charset="2"/>
              </a:rPr>
              <a:t></a:t>
            </a:r>
            <a:r>
              <a:rPr kumimoji="1" lang="en-US" altLang="zh-CN" sz="2800" b="1" baseline="-25000" dirty="0">
                <a:latin typeface="Times New Roman" pitchFamily="18" charset="0"/>
                <a:ea typeface="仿宋_GB2312" pitchFamily="49" charset="-122"/>
                <a:sym typeface="Symbol" pitchFamily="18" charset="2"/>
              </a:rPr>
              <a:t>6</a:t>
            </a:r>
            <a:r>
              <a:rPr kumimoji="1" lang="en-US" altLang="zh-CN" sz="2800" b="1" dirty="0">
                <a:latin typeface="Times New Roman" pitchFamily="18" charset="0"/>
                <a:ea typeface="仿宋_GB2312" pitchFamily="49" charset="-122"/>
              </a:rPr>
              <a:t> = 5.60</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9   4   2   0   4   7		</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9   4   0   0   0   1</a:t>
            </a:r>
          </a:p>
          <a:p>
            <a:pPr marL="457200" indent="-457200">
              <a:spcBef>
                <a:spcPct val="15000"/>
              </a:spcBef>
              <a:buClrTx/>
              <a:buFont typeface="Wingdings" pitchFamily="2" charset="2"/>
              <a:buNone/>
            </a:pPr>
            <a:r>
              <a:rPr kumimoji="1" lang="en-US" altLang="zh-CN" sz="2800" b="1" dirty="0">
                <a:latin typeface="Times New Roman" pitchFamily="18" charset="0"/>
                <a:ea typeface="仿宋_GB2312" pitchFamily="49" charset="-122"/>
              </a:rPr>
              <a:t>        ① ② ③ ④ ⑤ ⑥ 	</a:t>
            </a:r>
          </a:p>
          <a:p>
            <a:pPr marL="457200" indent="-457200">
              <a:lnSpc>
                <a:spcPct val="105000"/>
              </a:lnSpc>
              <a:spcBef>
                <a:spcPct val="15000"/>
              </a:spcBef>
              <a:buClr>
                <a:srgbClr val="800080"/>
              </a:buClr>
              <a:buSzPct val="50000"/>
            </a:pPr>
            <a:endParaRPr lang="en-US" altLang="zh-CN" sz="2800" b="1" dirty="0">
              <a:solidFill>
                <a:schemeClr val="tx2"/>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8125546C-3D6C-44EC-8F53-A6879484AF32}" type="slidenum">
              <a:rPr lang="en-US" altLang="zh-CN"/>
              <a:pPr/>
              <a:t>71</a:t>
            </a:fld>
            <a:endParaRPr lang="en-US" altLang="zh-CN"/>
          </a:p>
        </p:txBody>
      </p:sp>
      <p:sp>
        <p:nvSpPr>
          <p:cNvPr id="498690" name="Rectangle 2"/>
          <p:cNvSpPr>
            <a:spLocks noGrp="1" noChangeArrowheads="1"/>
          </p:cNvSpPr>
          <p:nvPr>
            <p:ph type="body" idx="1"/>
          </p:nvPr>
        </p:nvSpPr>
        <p:spPr>
          <a:xfrm>
            <a:off x="581025" y="581025"/>
            <a:ext cx="7947025" cy="5943600"/>
          </a:xfrm>
        </p:spPr>
        <p:txBody>
          <a:bodyPr/>
          <a:lstStyle/>
          <a:p>
            <a:pPr>
              <a:lnSpc>
                <a:spcPct val="105000"/>
              </a:lnSpc>
              <a:buClr>
                <a:schemeClr val="tx1"/>
              </a:buClr>
              <a:buSzPct val="50000"/>
            </a:pPr>
            <a:r>
              <a:rPr kumimoji="1" lang="zh-CN" altLang="en-US" sz="3000" b="1" dirty="0">
                <a:latin typeface="Times New Roman" pitchFamily="18" charset="0"/>
                <a:ea typeface="仿宋_GB2312" pitchFamily="49" charset="-122"/>
              </a:rPr>
              <a:t>若散列表地址范围有 </a:t>
            </a:r>
            <a:r>
              <a:rPr kumimoji="1" lang="en-US" altLang="zh-CN" sz="3000" b="1" dirty="0">
                <a:latin typeface="Times New Roman" pitchFamily="18" charset="0"/>
                <a:ea typeface="仿宋_GB2312" pitchFamily="49" charset="-122"/>
              </a:rPr>
              <a:t>3 </a:t>
            </a:r>
            <a:r>
              <a:rPr kumimoji="1" lang="zh-CN" altLang="en-US" sz="3000" b="1" dirty="0">
                <a:latin typeface="Times New Roman" pitchFamily="18" charset="0"/>
                <a:ea typeface="仿宋_GB2312" pitchFamily="49" charset="-122"/>
              </a:rPr>
              <a:t>位数字</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取各</a:t>
            </a:r>
            <a:r>
              <a:rPr kumimoji="1"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kumimoji="1" lang="zh-CN" altLang="en-US" sz="3000" b="1" dirty="0" smtClean="0">
                <a:latin typeface="Times New Roman" pitchFamily="18" charset="0"/>
                <a:ea typeface="仿宋_GB2312" pitchFamily="49" charset="-122"/>
              </a:rPr>
              <a:t>的 </a:t>
            </a:r>
            <a:r>
              <a:rPr kumimoji="1" lang="zh-CN" altLang="en-US" sz="3000" b="1" dirty="0">
                <a:latin typeface="Times New Roman" pitchFamily="18" charset="0"/>
                <a:ea typeface="仿宋_GB2312" pitchFamily="49" charset="-122"/>
              </a:rPr>
              <a:t>④⑤⑥ 位做为记录的散列地址。</a:t>
            </a:r>
          </a:p>
          <a:p>
            <a:pPr>
              <a:lnSpc>
                <a:spcPct val="105000"/>
              </a:lnSpc>
              <a:buClr>
                <a:schemeClr val="tx1"/>
              </a:buClr>
              <a:buSzPct val="50000"/>
            </a:pPr>
            <a:r>
              <a:rPr lang="zh-CN" altLang="en-US" sz="3000" b="1" dirty="0">
                <a:latin typeface="Times New Roman" pitchFamily="18" charset="0"/>
                <a:ea typeface="仿宋_GB2312" pitchFamily="49" charset="-122"/>
              </a:rPr>
              <a:t>数字分析法仅适用于事先明确知道表中所有</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每</a:t>
            </a:r>
            <a:r>
              <a:rPr lang="zh-CN" altLang="en-US" sz="3000" b="1" dirty="0">
                <a:latin typeface="Times New Roman" pitchFamily="18" charset="0"/>
                <a:ea typeface="仿宋_GB2312" pitchFamily="49" charset="-122"/>
              </a:rPr>
              <a:t>一位数值的分布情况，它完全依赖于</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集合</a:t>
            </a:r>
            <a:r>
              <a:rPr lang="zh-CN" altLang="en-US" sz="3000" b="1" dirty="0">
                <a:latin typeface="Times New Roman" pitchFamily="18" charset="0"/>
                <a:ea typeface="仿宋_GB2312" pitchFamily="49" charset="-122"/>
              </a:rPr>
              <a:t>。如果换一个</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集合</a:t>
            </a:r>
            <a:r>
              <a:rPr lang="zh-CN" altLang="en-US" sz="3000" b="1" dirty="0">
                <a:latin typeface="Times New Roman" pitchFamily="18" charset="0"/>
                <a:ea typeface="仿宋_GB2312" pitchFamily="49" charset="-122"/>
              </a:rPr>
              <a:t>，选择哪几位要重新决定。</a:t>
            </a:r>
          </a:p>
          <a:p>
            <a:pPr>
              <a:lnSpc>
                <a:spcPct val="105000"/>
              </a:lnSpc>
              <a:buClrTx/>
              <a:buSzPct val="110000"/>
              <a:buFont typeface="Wingdings" pitchFamily="2" charset="2"/>
              <a:buChar char=""/>
            </a:pPr>
            <a:r>
              <a:rPr lang="zh-CN" altLang="en-US" sz="3000" b="1" dirty="0">
                <a:solidFill>
                  <a:srgbClr val="FFFF00"/>
                </a:solidFill>
                <a:latin typeface="Times New Roman" pitchFamily="18" charset="0"/>
                <a:ea typeface="仿宋_GB2312" pitchFamily="49" charset="-122"/>
              </a:rPr>
              <a:t> 除留余数法</a:t>
            </a:r>
          </a:p>
          <a:p>
            <a:pPr>
              <a:lnSpc>
                <a:spcPct val="105000"/>
              </a:lnSpc>
              <a:buClr>
                <a:srgbClr val="FF7C80"/>
              </a:buClr>
              <a:buSzPct val="50000"/>
              <a:buFont typeface="Wingdings" pitchFamily="2" charset="2"/>
              <a:buNone/>
            </a:pPr>
            <a:r>
              <a:rPr lang="zh-CN" altLang="en-US" sz="3000" b="1" dirty="0">
                <a:solidFill>
                  <a:srgbClr val="000099"/>
                </a:solidFill>
                <a:latin typeface="Times New Roman" pitchFamily="18" charset="0"/>
                <a:ea typeface="仿宋_GB2312" pitchFamily="49" charset="-122"/>
              </a:rPr>
              <a:t>	</a:t>
            </a:r>
            <a:r>
              <a:rPr lang="zh-CN" altLang="en-US" sz="3000" b="1" dirty="0">
                <a:latin typeface="Times New Roman" pitchFamily="18" charset="0"/>
                <a:ea typeface="仿宋_GB2312" pitchFamily="49" charset="-122"/>
              </a:rPr>
              <a:t>设散列表中允许地址数为</a:t>
            </a:r>
            <a:r>
              <a:rPr lang="en-US" altLang="zh-CN" sz="3000" b="1" i="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，取一个不大于 </a:t>
            </a:r>
            <a:r>
              <a:rPr lang="en-US" altLang="zh-CN" sz="3000" b="1" i="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，但最接近于或等于 </a:t>
            </a:r>
            <a:r>
              <a:rPr lang="en-US" altLang="zh-CN" sz="3000" b="1" i="1" dirty="0">
                <a:latin typeface="Times New Roman" pitchFamily="18" charset="0"/>
                <a:ea typeface="仿宋_GB2312" pitchFamily="49" charset="-122"/>
              </a:rPr>
              <a:t>m </a:t>
            </a:r>
            <a:r>
              <a:rPr lang="zh-CN" altLang="en-US" sz="3000" b="1" dirty="0">
                <a:latin typeface="Times New Roman" pitchFamily="18" charset="0"/>
                <a:ea typeface="仿宋_GB2312" pitchFamily="49" charset="-122"/>
              </a:rPr>
              <a:t>的质数 </a:t>
            </a:r>
            <a:r>
              <a:rPr lang="en-US" altLang="zh-CN" sz="3000" b="1" i="1" dirty="0">
                <a:latin typeface="Times New Roman" pitchFamily="18" charset="0"/>
                <a:ea typeface="仿宋_GB2312" pitchFamily="49" charset="-122"/>
              </a:rPr>
              <a:t>p</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作为除数，用以下函数把</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zh-CN" altLang="en-US" sz="3000" b="1" dirty="0" smtClean="0">
                <a:latin typeface="Times New Roman" pitchFamily="18" charset="0"/>
                <a:ea typeface="仿宋_GB2312" pitchFamily="49" charset="-122"/>
              </a:rPr>
              <a:t>转换</a:t>
            </a:r>
            <a:r>
              <a:rPr lang="zh-CN" altLang="en-US" sz="3000" b="1" dirty="0">
                <a:latin typeface="Times New Roman" pitchFamily="18" charset="0"/>
                <a:ea typeface="仿宋_GB2312" pitchFamily="49" charset="-122"/>
              </a:rPr>
              <a:t>成散列地址：</a:t>
            </a:r>
          </a:p>
          <a:p>
            <a:pPr>
              <a:lnSpc>
                <a:spcPct val="105000"/>
              </a:lnSpc>
              <a:buClr>
                <a:srgbClr val="FF7C80"/>
              </a:buClr>
              <a:buSzPct val="50000"/>
              <a:buFont typeface="Wingdings" pitchFamily="2" charset="2"/>
              <a:buNone/>
            </a:pPr>
            <a:r>
              <a:rPr lang="zh-CN" altLang="en-US" sz="3000" b="1" i="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p        </a:t>
            </a:r>
            <a:r>
              <a:rPr lang="en-US" altLang="zh-CN" sz="3000" b="1" i="1" dirty="0" err="1">
                <a:latin typeface="Times New Roman" pitchFamily="18" charset="0"/>
                <a:ea typeface="仿宋_GB2312" pitchFamily="49" charset="-122"/>
              </a:rPr>
              <a:t>p</a:t>
            </a:r>
            <a:r>
              <a:rPr lang="en-US" altLang="zh-CN" sz="3000" b="1" dirty="0">
                <a:latin typeface="Times New Roman" pitchFamily="18" charset="0"/>
                <a:ea typeface="仿宋_GB2312" pitchFamily="49" charset="-122"/>
              </a:rPr>
              <a:t> </a:t>
            </a:r>
            <a:r>
              <a:rPr lang="en-US" altLang="zh-CN" sz="3000" b="1" dirty="0">
                <a:latin typeface="Times New Roman" pitchFamily="18" charset="0"/>
                <a:ea typeface="仿宋_GB2312" pitchFamily="49" charset="-122"/>
                <a:sym typeface="Symbol" pitchFamily="18" charset="2"/>
              </a:rPr>
              <a:t></a:t>
            </a:r>
            <a:r>
              <a:rPr lang="en-US" altLang="zh-CN" sz="3000" b="1" i="1" dirty="0">
                <a:latin typeface="Times New Roman" pitchFamily="18" charset="0"/>
                <a:ea typeface="仿宋_GB2312" pitchFamily="49" charset="-122"/>
              </a:rPr>
              <a:t> m</a:t>
            </a:r>
          </a:p>
        </p:txBody>
      </p:sp>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25CBBCC8-1018-43D8-BC49-84F0280ADB04}" type="slidenum">
              <a:rPr lang="en-US" altLang="zh-CN"/>
              <a:pPr/>
              <a:t>72</a:t>
            </a:fld>
            <a:endParaRPr lang="en-US" altLang="zh-CN"/>
          </a:p>
        </p:txBody>
      </p:sp>
      <p:sp>
        <p:nvSpPr>
          <p:cNvPr id="499714" name="Rectangle 2"/>
          <p:cNvSpPr>
            <a:spLocks noGrp="1" noChangeArrowheads="1"/>
          </p:cNvSpPr>
          <p:nvPr>
            <p:ph type="body" idx="1"/>
          </p:nvPr>
        </p:nvSpPr>
        <p:spPr>
          <a:xfrm>
            <a:off x="581025" y="704850"/>
            <a:ext cx="7916863" cy="5867400"/>
          </a:xfrm>
        </p:spPr>
        <p:txBody>
          <a:bodyPr>
            <a:normAutofit/>
          </a:bodyPr>
          <a:lstStyle/>
          <a:p>
            <a:pPr>
              <a:lnSpc>
                <a:spcPct val="110000"/>
              </a:lnSpc>
              <a:buClrTx/>
              <a:buSzPct val="50000"/>
              <a:buFont typeface="Wingdings" pitchFamily="2" charset="2"/>
              <a:buNone/>
            </a:pP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其中，“</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是整数除法取余的运算，要求这时的质数 </a:t>
            </a:r>
            <a:r>
              <a:rPr lang="en-US" altLang="zh-CN" sz="3000" b="1" i="1" dirty="0">
                <a:latin typeface="Times New Roman" pitchFamily="18" charset="0"/>
                <a:ea typeface="仿宋_GB2312" pitchFamily="49" charset="-122"/>
              </a:rPr>
              <a:t>p </a:t>
            </a:r>
            <a:r>
              <a:rPr lang="zh-CN" altLang="en-US" sz="3000" b="1" dirty="0">
                <a:latin typeface="Times New Roman" pitchFamily="18" charset="0"/>
                <a:ea typeface="仿宋_GB2312" pitchFamily="49" charset="-122"/>
              </a:rPr>
              <a:t>不是接近 </a:t>
            </a:r>
            <a:r>
              <a:rPr lang="en-US" altLang="zh-CN" sz="3000" b="1" dirty="0">
                <a:latin typeface="Times New Roman" pitchFamily="18" charset="0"/>
                <a:ea typeface="仿宋_GB2312" pitchFamily="49" charset="-122"/>
              </a:rPr>
              <a:t>2 </a:t>
            </a:r>
            <a:r>
              <a:rPr lang="zh-CN" altLang="en-US" sz="3000" b="1" dirty="0">
                <a:latin typeface="Times New Roman" pitchFamily="18" charset="0"/>
                <a:ea typeface="仿宋_GB2312" pitchFamily="49" charset="-122"/>
              </a:rPr>
              <a:t>的幂。</a:t>
            </a:r>
          </a:p>
          <a:p>
            <a:pPr>
              <a:lnSpc>
                <a:spcPct val="110000"/>
              </a:lnSpc>
              <a:buClrTx/>
              <a:buSzPct val="50000"/>
            </a:pPr>
            <a:r>
              <a:rPr lang="zh-CN" altLang="en-US" sz="3000" b="1" dirty="0">
                <a:latin typeface="Times New Roman" pitchFamily="18" charset="0"/>
                <a:ea typeface="仿宋_GB2312" pitchFamily="49" charset="-122"/>
              </a:rPr>
              <a:t>示例</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有一个</a:t>
            </a:r>
            <a:r>
              <a:rPr lang="zh-CN" altLang="en-US" sz="3000" b="1" dirty="0" smtClean="0">
                <a:latin typeface="Times New Roman" pitchFamily="18" charset="0"/>
                <a:ea typeface="仿宋_GB2312" pitchFamily="49" charset="-122"/>
              </a:rPr>
              <a:t>关键</a:t>
            </a:r>
            <a:r>
              <a:rPr lang="zh-CN" altLang="en-US" b="1" dirty="0" smtClean="0">
                <a:latin typeface="Times New Roman" pitchFamily="18" charset="0"/>
                <a:ea typeface="仿宋_GB2312" pitchFamily="49" charset="-122"/>
              </a:rPr>
              <a:t>字</a:t>
            </a:r>
            <a:r>
              <a:rPr lang="en-US" altLang="zh-CN" sz="3000" b="1" i="1" dirty="0" smtClean="0">
                <a:latin typeface="Times New Roman" pitchFamily="18" charset="0"/>
                <a:ea typeface="仿宋_GB2312" pitchFamily="49" charset="-122"/>
              </a:rPr>
              <a:t>key</a:t>
            </a:r>
            <a:r>
              <a:rPr lang="en-US" altLang="zh-CN" sz="3000" b="1" dirty="0" smtClean="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962148</a:t>
            </a:r>
            <a:r>
              <a:rPr lang="zh-CN" altLang="en-US" sz="3000" b="1" dirty="0">
                <a:latin typeface="Times New Roman" pitchFamily="18" charset="0"/>
                <a:ea typeface="仿宋_GB2312" pitchFamily="49" charset="-122"/>
              </a:rPr>
              <a:t>，散列表大小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 25</a:t>
            </a:r>
            <a:r>
              <a:rPr lang="zh-CN" altLang="en-US" sz="3000" b="1" dirty="0">
                <a:latin typeface="Times New Roman" pitchFamily="18" charset="0"/>
                <a:ea typeface="仿宋_GB2312" pitchFamily="49" charset="-122"/>
              </a:rPr>
              <a:t>，即 </a:t>
            </a:r>
            <a:r>
              <a:rPr lang="en-US" altLang="zh-CN" sz="3000" b="1" i="1" dirty="0">
                <a:latin typeface="Times New Roman" pitchFamily="18" charset="0"/>
                <a:ea typeface="仿宋_GB2312" pitchFamily="49" charset="-122"/>
              </a:rPr>
              <a:t>HT</a:t>
            </a:r>
            <a:r>
              <a:rPr lang="en-US" altLang="zh-CN" sz="3000" b="1" dirty="0">
                <a:latin typeface="Times New Roman" pitchFamily="18" charset="0"/>
                <a:ea typeface="仿宋_GB2312" pitchFamily="49" charset="-122"/>
              </a:rPr>
              <a:t>[25]</a:t>
            </a:r>
            <a:r>
              <a:rPr lang="zh-CN" altLang="en-US" sz="3000" b="1" dirty="0">
                <a:latin typeface="Times New Roman" pitchFamily="18" charset="0"/>
                <a:ea typeface="仿宋_GB2312" pitchFamily="49" charset="-122"/>
              </a:rPr>
              <a:t>。取质数 </a:t>
            </a:r>
            <a:r>
              <a:rPr lang="en-US" altLang="zh-CN" sz="3000" b="1" i="1" dirty="0">
                <a:latin typeface="Times New Roman" pitchFamily="18" charset="0"/>
                <a:ea typeface="仿宋_GB2312" pitchFamily="49" charset="-122"/>
              </a:rPr>
              <a:t>p </a:t>
            </a:r>
            <a:r>
              <a:rPr lang="en-US" altLang="zh-CN" sz="3000" b="1" dirty="0">
                <a:latin typeface="Times New Roman" pitchFamily="18" charset="0"/>
                <a:ea typeface="仿宋_GB2312" pitchFamily="49" charset="-122"/>
              </a:rPr>
              <a:t>= 23</a:t>
            </a:r>
            <a:r>
              <a:rPr lang="zh-CN" altLang="en-US" sz="3000" b="1" dirty="0">
                <a:latin typeface="Times New Roman" pitchFamily="18" charset="0"/>
                <a:ea typeface="仿宋_GB2312" pitchFamily="49" charset="-122"/>
              </a:rPr>
              <a:t>。散列函数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p</a:t>
            </a:r>
            <a:r>
              <a:rPr lang="zh-CN" altLang="en-US" sz="3000" b="1" dirty="0">
                <a:latin typeface="Times New Roman" pitchFamily="18" charset="0"/>
                <a:ea typeface="仿宋_GB2312" pitchFamily="49" charset="-122"/>
              </a:rPr>
              <a:t>。则散列地址为</a:t>
            </a:r>
          </a:p>
          <a:p>
            <a:pPr>
              <a:lnSpc>
                <a:spcPct val="110000"/>
              </a:lnSpc>
              <a:buClrTx/>
              <a:buSzPct val="50000"/>
              <a:buFont typeface="Wingdings" pitchFamily="2" charset="2"/>
              <a:buNone/>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(962148) = 962148 % 23 = 12</a:t>
            </a:r>
            <a:r>
              <a:rPr lang="zh-CN" altLang="en-US" sz="3000" b="1" dirty="0">
                <a:latin typeface="Times New Roman" pitchFamily="18" charset="0"/>
                <a:ea typeface="仿宋_GB2312" pitchFamily="49" charset="-122"/>
              </a:rPr>
              <a:t>。</a:t>
            </a:r>
          </a:p>
          <a:p>
            <a:pPr>
              <a:lnSpc>
                <a:spcPct val="110000"/>
              </a:lnSpc>
              <a:buClrTx/>
              <a:buSzPct val="50000"/>
            </a:pPr>
            <a:r>
              <a:rPr lang="zh-CN" altLang="en-US" sz="3000" b="1" dirty="0">
                <a:latin typeface="Times New Roman" pitchFamily="18" charset="0"/>
                <a:ea typeface="仿宋_GB2312" pitchFamily="49" charset="-122"/>
              </a:rPr>
              <a:t>可按计算出的地址存放记录。注意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使用散列函数计算出的地址范围是 </a:t>
            </a:r>
            <a:r>
              <a:rPr lang="en-US" altLang="zh-CN" sz="3000" b="1" dirty="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到 </a:t>
            </a:r>
            <a:r>
              <a:rPr lang="en-US" altLang="zh-CN" sz="3000" b="1" dirty="0">
                <a:latin typeface="Times New Roman" pitchFamily="18" charset="0"/>
                <a:ea typeface="仿宋_GB2312" pitchFamily="49" charset="-122"/>
              </a:rPr>
              <a:t>22</a:t>
            </a:r>
            <a:r>
              <a:rPr lang="zh-CN" altLang="en-US" sz="3000" b="1" dirty="0">
                <a:latin typeface="Times New Roman" pitchFamily="18" charset="0"/>
                <a:ea typeface="仿宋_GB2312" pitchFamily="49" charset="-122"/>
              </a:rPr>
              <a:t>，而 </a:t>
            </a:r>
            <a:r>
              <a:rPr lang="en-US" altLang="zh-CN" sz="3000" b="1" dirty="0">
                <a:latin typeface="Times New Roman" pitchFamily="18" charset="0"/>
                <a:ea typeface="仿宋_GB2312" pitchFamily="49" charset="-122"/>
              </a:rPr>
              <a:t>23</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24 </a:t>
            </a:r>
            <a:r>
              <a:rPr lang="zh-CN" altLang="en-US" sz="3000" b="1" dirty="0">
                <a:latin typeface="Times New Roman" pitchFamily="18" charset="0"/>
                <a:ea typeface="仿宋_GB2312" pitchFamily="49" charset="-122"/>
              </a:rPr>
              <a:t>这几个地址实际上不能用散列函数计算出来，只能在处理冲突时达到这些地址。</a:t>
            </a:r>
            <a:r>
              <a:rPr lang="zh-CN" altLang="en-US" sz="3000" b="1" dirty="0">
                <a:effectLst>
                  <a:outerShdw blurRad="38100" dist="38100" dir="2700000" algn="tl">
                    <a:srgbClr val="C0C0C0"/>
                  </a:outerShdw>
                </a:effectLst>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49194894-EBB8-4D3A-BA18-3F550A07F9D8}" type="slidenum">
              <a:rPr lang="en-US" altLang="zh-CN"/>
              <a:pPr/>
              <a:t>73</a:t>
            </a:fld>
            <a:endParaRPr lang="en-US" altLang="zh-CN"/>
          </a:p>
        </p:txBody>
      </p:sp>
      <p:sp>
        <p:nvSpPr>
          <p:cNvPr id="500738" name="Rectangle 2"/>
          <p:cNvSpPr>
            <a:spLocks noGrp="1" noChangeArrowheads="1"/>
          </p:cNvSpPr>
          <p:nvPr>
            <p:ph type="body" idx="1"/>
          </p:nvPr>
        </p:nvSpPr>
        <p:spPr>
          <a:xfrm>
            <a:off x="547688" y="611188"/>
            <a:ext cx="7834312" cy="5703887"/>
          </a:xfrm>
        </p:spPr>
        <p:txBody>
          <a:bodyPr/>
          <a:lstStyle/>
          <a:p>
            <a:pPr>
              <a:lnSpc>
                <a:spcPct val="105000"/>
              </a:lnSpc>
              <a:buClrTx/>
              <a:buSzPct val="110000"/>
              <a:buFont typeface="Wingdings" pitchFamily="2" charset="2"/>
              <a:buChar char=""/>
            </a:pPr>
            <a:r>
              <a:rPr lang="zh-CN" altLang="en-US" sz="3000" b="1" dirty="0">
                <a:solidFill>
                  <a:srgbClr val="FFFF00"/>
                </a:solidFill>
                <a:latin typeface="Times New Roman" pitchFamily="18" charset="0"/>
                <a:ea typeface="仿宋_GB2312" pitchFamily="49" charset="-122"/>
              </a:rPr>
              <a:t>平方取中</a:t>
            </a:r>
            <a:r>
              <a:rPr lang="zh-CN" altLang="en-US" sz="3000" b="1" dirty="0" smtClean="0">
                <a:solidFill>
                  <a:srgbClr val="FFFF00"/>
                </a:solidFill>
                <a:latin typeface="Times New Roman" pitchFamily="18" charset="0"/>
                <a:ea typeface="仿宋_GB2312" pitchFamily="49" charset="-122"/>
              </a:rPr>
              <a:t>法</a:t>
            </a:r>
            <a:endParaRPr lang="zh-CN" altLang="en-US" sz="3000" b="1" dirty="0">
              <a:solidFill>
                <a:srgbClr val="FFFF00"/>
              </a:solidFill>
              <a:latin typeface="Times New Roman" pitchFamily="18" charset="0"/>
              <a:ea typeface="仿宋_GB2312" pitchFamily="49" charset="-122"/>
            </a:endParaRPr>
          </a:p>
          <a:p>
            <a:pPr algn="just">
              <a:lnSpc>
                <a:spcPct val="105000"/>
              </a:lnSpc>
              <a:buClr>
                <a:schemeClr val="tx1"/>
              </a:buClr>
              <a:buSzPct val="50000"/>
            </a:pPr>
            <a:r>
              <a:rPr lang="zh-CN" altLang="en-US" b="1" dirty="0" smtClean="0">
                <a:latin typeface="Times New Roman" pitchFamily="18" charset="0"/>
                <a:ea typeface="仿宋_GB2312" pitchFamily="49" charset="-122"/>
              </a:rPr>
              <a:t>取关键字平方后的中间几位为散列地址。</a:t>
            </a:r>
            <a:r>
              <a:rPr lang="zh-CN" altLang="en-US" sz="3000" b="1" dirty="0" smtClean="0">
                <a:latin typeface="Times New Roman" pitchFamily="18" charset="0"/>
                <a:ea typeface="仿宋_GB2312" pitchFamily="49" charset="-122"/>
              </a:rPr>
              <a:t>因为</a:t>
            </a:r>
            <a:r>
              <a:rPr lang="zh-CN" altLang="en-US" b="1" dirty="0" smtClean="0">
                <a:latin typeface="Times New Roman" pitchFamily="18" charset="0"/>
                <a:ea typeface="仿宋_GB2312" pitchFamily="49" charset="-122"/>
              </a:rPr>
              <a:t>一个数</a:t>
            </a:r>
            <a:r>
              <a:rPr lang="zh-CN" altLang="en-US" sz="3000" b="1" dirty="0" smtClean="0">
                <a:latin typeface="Times New Roman" pitchFamily="18" charset="0"/>
                <a:ea typeface="仿宋_GB2312" pitchFamily="49" charset="-122"/>
              </a:rPr>
              <a:t>平方后的中间几位数和数的每一位都相关，由此使随机分布的关键字得到的哈希地址也是随机的。取得位数由表长决定。</a:t>
            </a:r>
            <a:endParaRPr lang="zh-CN" altLang="en-US" sz="3000" b="1" dirty="0">
              <a:latin typeface="Times New Roman" pitchFamily="18" charset="0"/>
              <a:ea typeface="仿宋_GB2312" pitchFamily="49" charset="-122"/>
            </a:endParaRPr>
          </a:p>
          <a:p>
            <a:pPr algn="just">
              <a:lnSpc>
                <a:spcPct val="105000"/>
              </a:lnSpc>
              <a:buClr>
                <a:schemeClr val="tx1"/>
              </a:buClr>
              <a:buSzPct val="50000"/>
            </a:pPr>
            <a:r>
              <a:rPr lang="zh-CN" altLang="en-US" sz="3000" b="1" dirty="0">
                <a:latin typeface="Times New Roman" pitchFamily="18" charset="0"/>
                <a:ea typeface="仿宋_GB2312" pitchFamily="49" charset="-122"/>
              </a:rPr>
              <a:t>在平方取中法中</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一般取散列地址</a:t>
            </a:r>
            <a:r>
              <a:rPr lang="zh-CN" altLang="en-US" sz="3000" b="1" dirty="0" smtClean="0">
                <a:latin typeface="Times New Roman" pitchFamily="18" charset="0"/>
                <a:ea typeface="仿宋_GB2312" pitchFamily="49" charset="-122"/>
              </a:rPr>
              <a:t>为</a:t>
            </a:r>
            <a:r>
              <a:rPr lang="en-US" altLang="zh-CN" sz="3000" b="1" dirty="0" smtClean="0">
                <a:latin typeface="Times New Roman" pitchFamily="18" charset="0"/>
                <a:ea typeface="仿宋_GB2312" pitchFamily="49" charset="-122"/>
              </a:rPr>
              <a:t>8</a:t>
            </a:r>
            <a:r>
              <a:rPr lang="zh-CN" altLang="en-US" sz="3000" b="1" dirty="0" smtClean="0">
                <a:latin typeface="Times New Roman" pitchFamily="18" charset="0"/>
                <a:ea typeface="仿宋_GB2312" pitchFamily="49" charset="-122"/>
              </a:rPr>
              <a:t>的</a:t>
            </a:r>
            <a:r>
              <a:rPr lang="zh-CN" altLang="en-US" sz="3000" b="1" dirty="0">
                <a:latin typeface="Times New Roman" pitchFamily="18" charset="0"/>
                <a:ea typeface="仿宋_GB2312" pitchFamily="49" charset="-122"/>
              </a:rPr>
              <a:t>某次幂。例如</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若散列地址总数取为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 8</a:t>
            </a:r>
            <a:r>
              <a:rPr lang="en-US" altLang="zh-CN" sz="3000" b="1" i="1" baseline="30000" dirty="0">
                <a:latin typeface="Times New Roman" pitchFamily="18" charset="0"/>
                <a:ea typeface="仿宋_GB2312" pitchFamily="49" charset="-122"/>
              </a:rPr>
              <a:t>r</a:t>
            </a:r>
            <a:r>
              <a:rPr lang="zh-CN" altLang="en-US" sz="3000" b="1" dirty="0">
                <a:latin typeface="Times New Roman" pitchFamily="18" charset="0"/>
                <a:ea typeface="仿宋_GB2312" pitchFamily="49" charset="-122"/>
              </a:rPr>
              <a:t>，则对内码的平方数取中间的 </a:t>
            </a:r>
            <a:r>
              <a:rPr lang="en-US" altLang="zh-CN" sz="3000" b="1" i="1" dirty="0">
                <a:latin typeface="Times New Roman" pitchFamily="18" charset="0"/>
                <a:ea typeface="仿宋_GB2312" pitchFamily="49" charset="-122"/>
              </a:rPr>
              <a:t>r </a:t>
            </a:r>
            <a:r>
              <a:rPr lang="zh-CN" altLang="en-US" sz="3000" b="1" dirty="0">
                <a:latin typeface="Times New Roman" pitchFamily="18" charset="0"/>
                <a:ea typeface="仿宋_GB2312" pitchFamily="49" charset="-122"/>
              </a:rPr>
              <a:t>位。</a:t>
            </a:r>
          </a:p>
        </p:txBody>
      </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灯片编号占位符 5"/>
          <p:cNvSpPr>
            <a:spLocks noGrp="1"/>
          </p:cNvSpPr>
          <p:nvPr>
            <p:ph type="sldNum" sz="quarter" idx="11"/>
          </p:nvPr>
        </p:nvSpPr>
        <p:spPr/>
        <p:txBody>
          <a:bodyPr/>
          <a:lstStyle/>
          <a:p>
            <a:fld id="{4EE181A5-22F0-49CE-8254-95A9B74055AB}" type="slidenum">
              <a:rPr lang="en-US" altLang="zh-CN"/>
              <a:pPr/>
              <a:t>74</a:t>
            </a:fld>
            <a:endParaRPr lang="en-US" altLang="zh-CN"/>
          </a:p>
        </p:txBody>
      </p:sp>
      <p:sp>
        <p:nvSpPr>
          <p:cNvPr id="501762" name="Rectangle 2"/>
          <p:cNvSpPr>
            <a:spLocks noGrp="1" noChangeArrowheads="1"/>
          </p:cNvSpPr>
          <p:nvPr>
            <p:ph type="title"/>
          </p:nvPr>
        </p:nvSpPr>
        <p:spPr/>
        <p:txBody>
          <a:bodyPr/>
          <a:lstStyle/>
          <a:p>
            <a:r>
              <a:rPr lang="en-US" altLang="zh-CN" sz="3000">
                <a:ea typeface="仿宋_GB2312" pitchFamily="49" charset="-122"/>
              </a:rPr>
              <a:t>  </a:t>
            </a:r>
          </a:p>
        </p:txBody>
      </p:sp>
      <p:graphicFrame>
        <p:nvGraphicFramePr>
          <p:cNvPr id="501986" name="Group 226"/>
          <p:cNvGraphicFramePr>
            <a:graphicFrameLocks noGrp="1"/>
          </p:cNvGraphicFramePr>
          <p:nvPr>
            <p:ph sz="half" idx="2"/>
          </p:nvPr>
        </p:nvGraphicFramePr>
        <p:xfrm>
          <a:off x="458788" y="793750"/>
          <a:ext cx="8229600" cy="4693920"/>
        </p:xfrm>
        <a:graphic>
          <a:graphicData uri="http://schemas.openxmlformats.org/drawingml/2006/table">
            <a:tbl>
              <a:tblPr/>
              <a:tblGrid>
                <a:gridCol w="140811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63888">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仿宋_GB2312" pitchFamily="49" charset="-122"/>
                        </a:rPr>
                        <a:t>标识符</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仿宋_GB2312" pitchFamily="49" charset="-122"/>
                        </a:rPr>
                        <a:t>内码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dirty="0" smtClean="0">
                          <a:ln>
                            <a:noFill/>
                          </a:ln>
                          <a:solidFill>
                            <a:srgbClr val="66FFFF"/>
                          </a:solidFill>
                          <a:effectLst/>
                          <a:latin typeface="Times New Roman" pitchFamily="18" charset="0"/>
                          <a:ea typeface="仿宋_GB2312" pitchFamily="49" charset="-122"/>
                        </a:rPr>
                        <a:t>内码平方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仿宋_GB2312" pitchFamily="49" charset="-122"/>
                        </a:rPr>
                        <a:t>散列地址</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001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042</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042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9</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dirty="0" smtClean="0">
                          <a:ln>
                            <a:noFill/>
                          </a:ln>
                          <a:solidFill>
                            <a:schemeClr val="tx1"/>
                          </a:solidFill>
                          <a:effectLst/>
                          <a:latin typeface="Times New Roman" pitchFamily="18" charset="0"/>
                          <a:ea typeface="仿宋_GB2312" pitchFamily="49" charset="-122"/>
                        </a:rPr>
                        <a:t>0144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dirty="0" smtClean="0">
                          <a:ln>
                            <a:noFill/>
                          </a:ln>
                          <a:solidFill>
                            <a:srgbClr val="66FFFF"/>
                          </a:solidFill>
                          <a:effectLst/>
                          <a:latin typeface="Times New Roman" pitchFamily="18" charset="0"/>
                          <a:ea typeface="仿宋_GB2312" pitchFamily="49" charset="-122"/>
                        </a:rPr>
                        <a:t>2</a:t>
                      </a:r>
                      <a:r>
                        <a:rPr kumimoji="0" lang="en-US" altLang="zh-CN" sz="3000" b="1" i="0" u="sng" strike="noStrike" cap="none" normalizeH="0" baseline="0" dirty="0" smtClean="0">
                          <a:ln>
                            <a:noFill/>
                          </a:ln>
                          <a:solidFill>
                            <a:srgbClr val="66FFFF"/>
                          </a:solidFill>
                          <a:effectLst/>
                          <a:latin typeface="Times New Roman" pitchFamily="18" charset="0"/>
                          <a:ea typeface="仿宋_GB2312" pitchFamily="49" charset="-122"/>
                        </a:rPr>
                        <a:t>342</a:t>
                      </a:r>
                      <a:r>
                        <a:rPr kumimoji="0" lang="en-US" altLang="zh-CN" sz="3000" b="1" i="0" u="none" strike="noStrike" cap="none" normalizeH="0" baseline="0" dirty="0" smtClean="0">
                          <a:ln>
                            <a:noFill/>
                          </a:ln>
                          <a:solidFill>
                            <a:srgbClr val="66FFFF"/>
                          </a:solidFill>
                          <a:effectLst/>
                          <a:latin typeface="Times New Roman"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smtClean="0">
                          <a:ln>
                            <a:noFill/>
                          </a:ln>
                          <a:solidFill>
                            <a:schemeClr val="tx1"/>
                          </a:solidFill>
                          <a:effectLst/>
                          <a:latin typeface="Times New Roman" pitchFamily="18" charset="0"/>
                          <a:ea typeface="仿宋_GB2312" pitchFamily="49" charset="-122"/>
                        </a:rPr>
                        <a:t>342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004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DMAX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04150130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21526</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443</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617100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443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DMAX</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0415013034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526447</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352</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352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AMAX</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01150130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1354</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236</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17100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236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smtClean="0">
                          <a:ln>
                            <a:noFill/>
                          </a:ln>
                          <a:solidFill>
                            <a:schemeClr val="tx1"/>
                          </a:solidFill>
                          <a:effectLst/>
                          <a:latin typeface="Times New Roman" pitchFamily="18" charset="0"/>
                          <a:ea typeface="仿宋_GB2312" pitchFamily="49" charset="-122"/>
                        </a:rPr>
                        <a:t>AMAX</a:t>
                      </a: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Times New Roman" pitchFamily="18" charset="0"/>
                          <a:ea typeface="仿宋_GB2312" pitchFamily="49" charset="-122"/>
                        </a:rPr>
                        <a:t>0115013034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345424</a:t>
                      </a:r>
                      <a:r>
                        <a:rPr kumimoji="0" lang="en-US" altLang="zh-CN" sz="2800" b="1" i="0" u="sng" strike="noStrike" cap="none" normalizeH="0" baseline="0" dirty="0" smtClean="0">
                          <a:ln>
                            <a:noFill/>
                          </a:ln>
                          <a:solidFill>
                            <a:srgbClr val="66FFFF"/>
                          </a:solidFill>
                          <a:effectLst/>
                          <a:latin typeface="Times New Roman" pitchFamily="18" charset="0"/>
                          <a:ea typeface="仿宋_GB2312" pitchFamily="49" charset="-122"/>
                        </a:rPr>
                        <a:t>652</a:t>
                      </a:r>
                      <a:r>
                        <a:rPr kumimoji="0" lang="en-US" altLang="zh-CN" sz="2800" b="1" i="0" u="none" strike="noStrike" cap="none" normalizeH="0" baseline="0" dirty="0" smtClean="0">
                          <a:ln>
                            <a:noFill/>
                          </a:ln>
                          <a:solidFill>
                            <a:srgbClr val="66FFFF"/>
                          </a:solidFill>
                          <a:effectLst/>
                          <a:latin typeface="Times New Roman" pitchFamily="18" charset="0"/>
                          <a:ea typeface="仿宋_GB2312" pitchFamily="49" charset="-122"/>
                        </a:rPr>
                        <a:t>2151420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Times New Roman" pitchFamily="18" charset="0"/>
                          <a:ea typeface="仿宋_GB2312" pitchFamily="49" charset="-122"/>
                        </a:rPr>
                        <a:t>652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01988" name="Text Box 228"/>
          <p:cNvSpPr txBox="1">
            <a:spLocks noChangeArrowheads="1"/>
          </p:cNvSpPr>
          <p:nvPr/>
        </p:nvSpPr>
        <p:spPr bwMode="auto">
          <a:xfrm>
            <a:off x="250825" y="5597525"/>
            <a:ext cx="8836073" cy="584775"/>
          </a:xfrm>
          <a:prstGeom prst="rect">
            <a:avLst/>
          </a:prstGeom>
          <a:noFill/>
          <a:ln w="9525">
            <a:noFill/>
            <a:miter lim="800000"/>
            <a:headEnd/>
            <a:tailEnd/>
          </a:ln>
          <a:effectLst/>
        </p:spPr>
        <p:txBody>
          <a:bodyPr wrap="none">
            <a:spAutoFit/>
          </a:bodyPr>
          <a:lstStyle/>
          <a:p>
            <a:r>
              <a:rPr lang="zh-CN" altLang="en-US" sz="3200" b="1" dirty="0">
                <a:latin typeface="仿宋" pitchFamily="49" charset="-122"/>
                <a:ea typeface="仿宋" pitchFamily="49" charset="-122"/>
              </a:rPr>
              <a:t>标识符的八进制内码表示及其平方值和散列地址</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331601F8-6303-47C4-A658-A61A4B9169F6}" type="slidenum">
              <a:rPr lang="en-US" altLang="zh-CN"/>
              <a:pPr/>
              <a:t>75</a:t>
            </a:fld>
            <a:endParaRPr lang="en-US" altLang="zh-CN"/>
          </a:p>
        </p:txBody>
      </p:sp>
      <p:sp>
        <p:nvSpPr>
          <p:cNvPr id="502786" name="Rectangle 2"/>
          <p:cNvSpPr>
            <a:spLocks noGrp="1" noChangeArrowheads="1"/>
          </p:cNvSpPr>
          <p:nvPr>
            <p:ph type="body" idx="1"/>
          </p:nvPr>
        </p:nvSpPr>
        <p:spPr>
          <a:xfrm>
            <a:off x="527050" y="661988"/>
            <a:ext cx="7961313" cy="5867400"/>
          </a:xfrm>
        </p:spPr>
        <p:txBody>
          <a:bodyPr/>
          <a:lstStyle/>
          <a:p>
            <a:pPr>
              <a:lnSpc>
                <a:spcPct val="105000"/>
              </a:lnSpc>
              <a:buClrTx/>
              <a:buSzPct val="110000"/>
              <a:buFont typeface="Wingdings" pitchFamily="2" charset="2"/>
              <a:buChar char=""/>
            </a:pPr>
            <a:r>
              <a:rPr lang="en-US" altLang="zh-CN" sz="3000" b="1" dirty="0">
                <a:solidFill>
                  <a:srgbClr val="FFFF00"/>
                </a:solidFill>
                <a:ea typeface="仿宋_GB2312" pitchFamily="49" charset="-122"/>
              </a:rPr>
              <a:t> </a:t>
            </a:r>
            <a:r>
              <a:rPr lang="zh-CN" altLang="en-US" sz="3000" b="1" dirty="0">
                <a:solidFill>
                  <a:srgbClr val="FFFF00"/>
                </a:solidFill>
                <a:ea typeface="仿宋_GB2312" pitchFamily="49" charset="-122"/>
              </a:rPr>
              <a:t>折叠法</a:t>
            </a:r>
          </a:p>
          <a:p>
            <a:pPr>
              <a:lnSpc>
                <a:spcPct val="105000"/>
              </a:lnSpc>
              <a:buClr>
                <a:schemeClr val="tx1"/>
              </a:buClr>
              <a:buSzPct val="50000"/>
              <a:buFont typeface="Wingdings" pitchFamily="2" charset="2"/>
              <a:buNone/>
            </a:pPr>
            <a:r>
              <a:rPr lang="zh-CN" altLang="en-US" sz="3000" b="1" dirty="0">
                <a:ea typeface="仿宋_GB2312" pitchFamily="49" charset="-122"/>
              </a:rPr>
              <a:t>	此方法</a:t>
            </a:r>
            <a:r>
              <a:rPr lang="zh-CN" altLang="en-US" sz="3000" b="1" dirty="0" smtClean="0">
                <a:ea typeface="仿宋_GB2312" pitchFamily="49" charset="-122"/>
              </a:rPr>
              <a:t>把关键字自</a:t>
            </a:r>
            <a:r>
              <a:rPr lang="zh-CN" altLang="en-US" sz="3000" b="1" dirty="0">
                <a:ea typeface="仿宋_GB2312" pitchFamily="49" charset="-122"/>
              </a:rPr>
              <a:t>左到右分成位数相等的几部分</a:t>
            </a:r>
            <a:r>
              <a:rPr lang="en-US" altLang="zh-CN" sz="3000" b="1" dirty="0">
                <a:ea typeface="仿宋_GB2312" pitchFamily="49" charset="-122"/>
              </a:rPr>
              <a:t>,  </a:t>
            </a:r>
            <a:r>
              <a:rPr lang="zh-CN" altLang="en-US" sz="3000" b="1" dirty="0">
                <a:ea typeface="仿宋_GB2312" pitchFamily="49" charset="-122"/>
              </a:rPr>
              <a:t>每一部分的位数应与散列表地址位数相同</a:t>
            </a:r>
            <a:r>
              <a:rPr lang="en-US" altLang="zh-CN" sz="3000" b="1" dirty="0">
                <a:ea typeface="仿宋_GB2312" pitchFamily="49" charset="-122"/>
              </a:rPr>
              <a:t>,  </a:t>
            </a:r>
            <a:r>
              <a:rPr lang="zh-CN" altLang="en-US" sz="3000" b="1" dirty="0">
                <a:ea typeface="仿宋_GB2312" pitchFamily="49" charset="-122"/>
              </a:rPr>
              <a:t>只有最后一部分的位数可以短一些。</a:t>
            </a:r>
          </a:p>
          <a:p>
            <a:pPr>
              <a:lnSpc>
                <a:spcPct val="105000"/>
              </a:lnSpc>
              <a:buClr>
                <a:schemeClr val="tx1"/>
              </a:buClr>
              <a:buSzPct val="50000"/>
              <a:buFont typeface="Wingdings" pitchFamily="2" charset="2"/>
              <a:buNone/>
            </a:pPr>
            <a:r>
              <a:rPr lang="zh-CN" altLang="en-US" sz="3000" b="1" dirty="0">
                <a:ea typeface="仿宋_GB2312" pitchFamily="49" charset="-122"/>
              </a:rPr>
              <a:t>	把这些部分的数据叠加起来</a:t>
            </a:r>
            <a:r>
              <a:rPr lang="en-US" altLang="zh-CN" sz="3000" b="1" dirty="0">
                <a:ea typeface="仿宋_GB2312" pitchFamily="49" charset="-122"/>
              </a:rPr>
              <a:t>,  </a:t>
            </a:r>
            <a:r>
              <a:rPr lang="zh-CN" altLang="en-US" sz="3000" b="1" dirty="0">
                <a:ea typeface="仿宋_GB2312" pitchFamily="49" charset="-122"/>
              </a:rPr>
              <a:t>就可以得到具有</a:t>
            </a:r>
            <a:r>
              <a:rPr lang="zh-CN" altLang="en-US" sz="3000" b="1" dirty="0" smtClean="0">
                <a:ea typeface="仿宋_GB2312" pitchFamily="49" charset="-122"/>
              </a:rPr>
              <a:t>该关键字的</a:t>
            </a:r>
            <a:r>
              <a:rPr lang="zh-CN" altLang="en-US" sz="3000" b="1" dirty="0">
                <a:ea typeface="仿宋_GB2312" pitchFamily="49" charset="-122"/>
              </a:rPr>
              <a:t>记录的散列地址。</a:t>
            </a:r>
          </a:p>
          <a:p>
            <a:pPr>
              <a:lnSpc>
                <a:spcPct val="105000"/>
              </a:lnSpc>
              <a:buClr>
                <a:schemeClr val="tx1"/>
              </a:buClr>
              <a:buSzPct val="50000"/>
            </a:pPr>
            <a:r>
              <a:rPr lang="zh-CN" altLang="en-US" sz="3000" b="1" dirty="0">
                <a:ea typeface="仿宋_GB2312" pitchFamily="49" charset="-122"/>
              </a:rPr>
              <a:t>有两种叠加方法：</a:t>
            </a:r>
          </a:p>
          <a:p>
            <a:pPr lvl="1">
              <a:lnSpc>
                <a:spcPct val="105000"/>
              </a:lnSpc>
              <a:buClr>
                <a:schemeClr val="tx1"/>
              </a:buClr>
              <a:buSzPct val="85000"/>
              <a:buFont typeface="Wingdings" pitchFamily="2" charset="2"/>
              <a:buChar char="v"/>
            </a:pPr>
            <a:r>
              <a:rPr lang="zh-CN" altLang="en-US" sz="3000" b="1" dirty="0">
                <a:ea typeface="仿宋_GB2312" pitchFamily="49" charset="-122"/>
              </a:rPr>
              <a:t> 移位法：把各部分最后一位对齐相加；</a:t>
            </a:r>
          </a:p>
          <a:p>
            <a:pPr lvl="1">
              <a:lnSpc>
                <a:spcPct val="105000"/>
              </a:lnSpc>
              <a:buClr>
                <a:schemeClr val="tx1"/>
              </a:buClr>
              <a:buSzPct val="85000"/>
              <a:buFont typeface="Wingdings" pitchFamily="2" charset="2"/>
              <a:buChar char="v"/>
            </a:pPr>
            <a:r>
              <a:rPr lang="zh-CN" altLang="en-US" sz="3000" b="1" dirty="0">
                <a:ea typeface="仿宋_GB2312" pitchFamily="49" charset="-122"/>
              </a:rPr>
              <a:t> 分界法：各部分不折断，沿各部分的分界来回折叠</a:t>
            </a:r>
            <a:r>
              <a:rPr lang="en-US" altLang="zh-CN" sz="3000" b="1" dirty="0">
                <a:ea typeface="仿宋_GB2312" pitchFamily="49" charset="-122"/>
              </a:rPr>
              <a:t>, </a:t>
            </a:r>
            <a:r>
              <a:rPr lang="zh-CN" altLang="en-US" sz="3000" b="1" dirty="0">
                <a:ea typeface="仿宋_GB2312" pitchFamily="49" charset="-122"/>
              </a:rPr>
              <a:t>然后对齐相加。</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76</a:t>
            </a:fld>
            <a:endParaRPr lang="en-US" altLang="zh-CN"/>
          </a:p>
        </p:txBody>
      </p:sp>
      <p:grpSp>
        <p:nvGrpSpPr>
          <p:cNvPr id="5" name="Group 3"/>
          <p:cNvGrpSpPr>
            <a:grpSpLocks/>
          </p:cNvGrpSpPr>
          <p:nvPr/>
        </p:nvGrpSpPr>
        <p:grpSpPr bwMode="auto">
          <a:xfrm>
            <a:off x="957213" y="2260584"/>
            <a:ext cx="7429898" cy="2340489"/>
            <a:chOff x="480" y="2475"/>
            <a:chExt cx="4330" cy="970"/>
          </a:xfrm>
        </p:grpSpPr>
        <p:grpSp>
          <p:nvGrpSpPr>
            <p:cNvPr id="6" name="Group 4"/>
            <p:cNvGrpSpPr>
              <a:grpSpLocks/>
            </p:cNvGrpSpPr>
            <p:nvPr/>
          </p:nvGrpSpPr>
          <p:grpSpPr bwMode="auto">
            <a:xfrm>
              <a:off x="480" y="2475"/>
              <a:ext cx="1938" cy="946"/>
              <a:chOff x="1049" y="2961"/>
              <a:chExt cx="1938" cy="946"/>
            </a:xfrm>
          </p:grpSpPr>
          <p:sp>
            <p:nvSpPr>
              <p:cNvPr id="16" name="Text Box 5"/>
              <p:cNvSpPr txBox="1">
                <a:spLocks noChangeArrowheads="1"/>
              </p:cNvSpPr>
              <p:nvPr/>
            </p:nvSpPr>
            <p:spPr bwMode="auto">
              <a:xfrm>
                <a:off x="1321" y="2961"/>
                <a:ext cx="656" cy="191"/>
              </a:xfrm>
              <a:prstGeom prst="rect">
                <a:avLst/>
              </a:prstGeom>
              <a:noFill/>
              <a:ln w="9525">
                <a:noFill/>
                <a:miter lim="800000"/>
                <a:headEnd/>
                <a:tailEnd/>
              </a:ln>
            </p:spPr>
            <p:txBody>
              <a:bodyPr wrap="none">
                <a:spAutoFit/>
              </a:bodyPr>
              <a:lstStyle/>
              <a:p>
                <a:r>
                  <a:rPr lang="en-US" altLang="zh-CN" sz="2400" dirty="0"/>
                  <a:t>5 8 6 4</a:t>
                </a:r>
              </a:p>
            </p:txBody>
          </p:sp>
          <p:grpSp>
            <p:nvGrpSpPr>
              <p:cNvPr id="17" name="Group 6"/>
              <p:cNvGrpSpPr>
                <a:grpSpLocks/>
              </p:cNvGrpSpPr>
              <p:nvPr/>
            </p:nvGrpSpPr>
            <p:grpSpPr bwMode="auto">
              <a:xfrm>
                <a:off x="1049" y="3150"/>
                <a:ext cx="1938" cy="757"/>
                <a:chOff x="1049" y="3150"/>
                <a:chExt cx="1938" cy="757"/>
              </a:xfrm>
            </p:grpSpPr>
            <p:sp>
              <p:nvSpPr>
                <p:cNvPr id="18" name="Text Box 7"/>
                <p:cNvSpPr txBox="1">
                  <a:spLocks noChangeArrowheads="1"/>
                </p:cNvSpPr>
                <p:nvPr/>
              </p:nvSpPr>
              <p:spPr bwMode="auto">
                <a:xfrm>
                  <a:off x="1321" y="3150"/>
                  <a:ext cx="656" cy="191"/>
                </a:xfrm>
                <a:prstGeom prst="rect">
                  <a:avLst/>
                </a:prstGeom>
                <a:noFill/>
                <a:ln w="9525">
                  <a:noFill/>
                  <a:miter lim="800000"/>
                  <a:headEnd/>
                  <a:tailEnd/>
                </a:ln>
              </p:spPr>
              <p:txBody>
                <a:bodyPr wrap="none">
                  <a:spAutoFit/>
                </a:bodyPr>
                <a:lstStyle/>
                <a:p>
                  <a:r>
                    <a:rPr lang="en-US" altLang="zh-CN" sz="2400" dirty="0"/>
                    <a:t>4 2 2 0</a:t>
                  </a:r>
                </a:p>
              </p:txBody>
            </p:sp>
            <p:sp>
              <p:nvSpPr>
                <p:cNvPr id="19" name="Text Box 8"/>
                <p:cNvSpPr txBox="1">
                  <a:spLocks noChangeArrowheads="1"/>
                </p:cNvSpPr>
                <p:nvPr/>
              </p:nvSpPr>
              <p:spPr bwMode="auto">
                <a:xfrm>
                  <a:off x="1628" y="3313"/>
                  <a:ext cx="357" cy="191"/>
                </a:xfrm>
                <a:prstGeom prst="rect">
                  <a:avLst/>
                </a:prstGeom>
                <a:noFill/>
                <a:ln w="9525">
                  <a:noFill/>
                  <a:miter lim="800000"/>
                  <a:headEnd/>
                  <a:tailEnd/>
                </a:ln>
              </p:spPr>
              <p:txBody>
                <a:bodyPr wrap="none">
                  <a:spAutoFit/>
                </a:bodyPr>
                <a:lstStyle/>
                <a:p>
                  <a:r>
                    <a:rPr lang="en-US" altLang="zh-CN" sz="2400" dirty="0"/>
                    <a:t>0 4</a:t>
                  </a:r>
                </a:p>
              </p:txBody>
            </p:sp>
            <p:sp>
              <p:nvSpPr>
                <p:cNvPr id="20" name="Line 9"/>
                <p:cNvSpPr>
                  <a:spLocks noChangeShapeType="1"/>
                </p:cNvSpPr>
                <p:nvPr/>
              </p:nvSpPr>
              <p:spPr bwMode="auto">
                <a:xfrm>
                  <a:off x="1055" y="3517"/>
                  <a:ext cx="869" cy="0"/>
                </a:xfrm>
                <a:prstGeom prst="line">
                  <a:avLst/>
                </a:prstGeom>
                <a:noFill/>
                <a:ln w="9525">
                  <a:solidFill>
                    <a:schemeClr val="tx1"/>
                  </a:solidFill>
                  <a:round/>
                  <a:headEnd/>
                  <a:tailEnd/>
                </a:ln>
              </p:spPr>
              <p:txBody>
                <a:bodyPr wrap="none" anchor="ctr"/>
                <a:lstStyle/>
                <a:p>
                  <a:endParaRPr lang="zh-CN" altLang="en-US" sz="2400"/>
                </a:p>
              </p:txBody>
            </p:sp>
            <p:sp>
              <p:nvSpPr>
                <p:cNvPr id="21" name="Text Box 10"/>
                <p:cNvSpPr txBox="1">
                  <a:spLocks noChangeArrowheads="1"/>
                </p:cNvSpPr>
                <p:nvPr/>
              </p:nvSpPr>
              <p:spPr bwMode="auto">
                <a:xfrm>
                  <a:off x="1180" y="3511"/>
                  <a:ext cx="805" cy="191"/>
                </a:xfrm>
                <a:prstGeom prst="rect">
                  <a:avLst/>
                </a:prstGeom>
                <a:noFill/>
                <a:ln w="9525">
                  <a:noFill/>
                  <a:miter lim="800000"/>
                  <a:headEnd/>
                  <a:tailEnd/>
                </a:ln>
              </p:spPr>
              <p:txBody>
                <a:bodyPr wrap="none">
                  <a:spAutoFit/>
                </a:bodyPr>
                <a:lstStyle/>
                <a:p>
                  <a:r>
                    <a:rPr lang="en-US" altLang="zh-CN" sz="2400" dirty="0">
                      <a:solidFill>
                        <a:srgbClr val="FF3300"/>
                      </a:solidFill>
                    </a:rPr>
                    <a:t>1</a:t>
                  </a:r>
                  <a:r>
                    <a:rPr lang="en-US" altLang="zh-CN" sz="2400" dirty="0"/>
                    <a:t> 0 0 8 8</a:t>
                  </a:r>
                </a:p>
              </p:txBody>
            </p:sp>
            <p:sp>
              <p:nvSpPr>
                <p:cNvPr id="22" name="Text Box 11"/>
                <p:cNvSpPr txBox="1">
                  <a:spLocks noChangeArrowheads="1"/>
                </p:cNvSpPr>
                <p:nvPr/>
              </p:nvSpPr>
              <p:spPr bwMode="auto">
                <a:xfrm>
                  <a:off x="1049" y="3716"/>
                  <a:ext cx="1141" cy="191"/>
                </a:xfrm>
                <a:prstGeom prst="rect">
                  <a:avLst/>
                </a:prstGeom>
                <a:noFill/>
                <a:ln w="9525">
                  <a:noFill/>
                  <a:miter lim="800000"/>
                  <a:headEnd/>
                  <a:tailEnd/>
                </a:ln>
              </p:spPr>
              <p:txBody>
                <a:bodyPr wrap="none">
                  <a:spAutoFit/>
                </a:bodyPr>
                <a:lstStyle/>
                <a:p>
                  <a:r>
                    <a:rPr lang="en-US" altLang="zh-CN" sz="2400"/>
                    <a:t>H(key)=0088</a:t>
                  </a:r>
                </a:p>
              </p:txBody>
            </p:sp>
            <p:sp>
              <p:nvSpPr>
                <p:cNvPr id="23" name="AutoShape 12"/>
                <p:cNvSpPr>
                  <a:spLocks noChangeArrowheads="1"/>
                </p:cNvSpPr>
                <p:nvPr/>
              </p:nvSpPr>
              <p:spPr bwMode="auto">
                <a:xfrm>
                  <a:off x="2075" y="3256"/>
                  <a:ext cx="912" cy="269"/>
                </a:xfrm>
                <a:prstGeom prst="wedgeEllipseCallout">
                  <a:avLst>
                    <a:gd name="adj1" fmla="val -44958"/>
                    <a:gd name="adj2" fmla="val 65324"/>
                  </a:avLst>
                </a:prstGeom>
                <a:noFill/>
                <a:ln w="9525">
                  <a:solidFill>
                    <a:schemeClr val="tx1"/>
                  </a:solidFill>
                  <a:miter lim="800000"/>
                  <a:headEnd/>
                  <a:tailEnd/>
                </a:ln>
              </p:spPr>
              <p:txBody>
                <a:bodyPr wrap="none" anchor="ctr">
                  <a:spAutoFit/>
                </a:bodyPr>
                <a:lstStyle/>
                <a:p>
                  <a:pPr algn="ctr"/>
                  <a:r>
                    <a:rPr lang="zh-CN" altLang="en-US" sz="2400" b="1" dirty="0" smtClean="0"/>
                    <a:t>移位法</a:t>
                  </a:r>
                  <a:endParaRPr lang="zh-CN" altLang="en-US" sz="2400" b="1" dirty="0"/>
                </a:p>
              </p:txBody>
            </p:sp>
          </p:grpSp>
        </p:grpSp>
        <p:grpSp>
          <p:nvGrpSpPr>
            <p:cNvPr id="7" name="Group 13"/>
            <p:cNvGrpSpPr>
              <a:grpSpLocks/>
            </p:cNvGrpSpPr>
            <p:nvPr/>
          </p:nvGrpSpPr>
          <p:grpSpPr bwMode="auto">
            <a:xfrm>
              <a:off x="2872" y="2499"/>
              <a:ext cx="1938" cy="946"/>
              <a:chOff x="1049" y="2961"/>
              <a:chExt cx="1938" cy="946"/>
            </a:xfrm>
          </p:grpSpPr>
          <p:sp>
            <p:nvSpPr>
              <p:cNvPr id="8" name="Text Box 14"/>
              <p:cNvSpPr txBox="1">
                <a:spLocks noChangeArrowheads="1"/>
              </p:cNvSpPr>
              <p:nvPr/>
            </p:nvSpPr>
            <p:spPr bwMode="auto">
              <a:xfrm>
                <a:off x="1321" y="2961"/>
                <a:ext cx="656" cy="191"/>
              </a:xfrm>
              <a:prstGeom prst="rect">
                <a:avLst/>
              </a:prstGeom>
              <a:noFill/>
              <a:ln w="9525">
                <a:noFill/>
                <a:miter lim="800000"/>
                <a:headEnd/>
                <a:tailEnd/>
              </a:ln>
            </p:spPr>
            <p:txBody>
              <a:bodyPr wrap="none">
                <a:spAutoFit/>
              </a:bodyPr>
              <a:lstStyle/>
              <a:p>
                <a:r>
                  <a:rPr lang="en-US" altLang="zh-CN" sz="2400" dirty="0"/>
                  <a:t>5 8 6 4</a:t>
                </a:r>
              </a:p>
            </p:txBody>
          </p:sp>
          <p:grpSp>
            <p:nvGrpSpPr>
              <p:cNvPr id="9" name="Group 15"/>
              <p:cNvGrpSpPr>
                <a:grpSpLocks/>
              </p:cNvGrpSpPr>
              <p:nvPr/>
            </p:nvGrpSpPr>
            <p:grpSpPr bwMode="auto">
              <a:xfrm>
                <a:off x="1049" y="3150"/>
                <a:ext cx="1938" cy="757"/>
                <a:chOff x="1049" y="3150"/>
                <a:chExt cx="1938" cy="757"/>
              </a:xfrm>
            </p:grpSpPr>
            <p:sp>
              <p:nvSpPr>
                <p:cNvPr id="10" name="Text Box 16"/>
                <p:cNvSpPr txBox="1">
                  <a:spLocks noChangeArrowheads="1"/>
                </p:cNvSpPr>
                <p:nvPr/>
              </p:nvSpPr>
              <p:spPr bwMode="auto">
                <a:xfrm>
                  <a:off x="1321" y="3150"/>
                  <a:ext cx="656" cy="191"/>
                </a:xfrm>
                <a:prstGeom prst="rect">
                  <a:avLst/>
                </a:prstGeom>
                <a:noFill/>
                <a:ln w="9525">
                  <a:noFill/>
                  <a:miter lim="800000"/>
                  <a:headEnd/>
                  <a:tailEnd/>
                </a:ln>
              </p:spPr>
              <p:txBody>
                <a:bodyPr wrap="none">
                  <a:spAutoFit/>
                </a:bodyPr>
                <a:lstStyle/>
                <a:p>
                  <a:r>
                    <a:rPr lang="en-US" altLang="zh-CN" sz="2400"/>
                    <a:t>0 2 2 4</a:t>
                  </a:r>
                </a:p>
              </p:txBody>
            </p:sp>
            <p:sp>
              <p:nvSpPr>
                <p:cNvPr id="11" name="Text Box 17"/>
                <p:cNvSpPr txBox="1">
                  <a:spLocks noChangeArrowheads="1"/>
                </p:cNvSpPr>
                <p:nvPr/>
              </p:nvSpPr>
              <p:spPr bwMode="auto">
                <a:xfrm>
                  <a:off x="1619" y="3313"/>
                  <a:ext cx="357" cy="191"/>
                </a:xfrm>
                <a:prstGeom prst="rect">
                  <a:avLst/>
                </a:prstGeom>
                <a:noFill/>
                <a:ln w="9525">
                  <a:noFill/>
                  <a:miter lim="800000"/>
                  <a:headEnd/>
                  <a:tailEnd/>
                </a:ln>
              </p:spPr>
              <p:txBody>
                <a:bodyPr wrap="none">
                  <a:spAutoFit/>
                </a:bodyPr>
                <a:lstStyle/>
                <a:p>
                  <a:r>
                    <a:rPr lang="en-US" altLang="zh-CN" sz="2400" dirty="0"/>
                    <a:t>0 4</a:t>
                  </a:r>
                </a:p>
              </p:txBody>
            </p:sp>
            <p:sp>
              <p:nvSpPr>
                <p:cNvPr id="12" name="Line 18"/>
                <p:cNvSpPr>
                  <a:spLocks noChangeShapeType="1"/>
                </p:cNvSpPr>
                <p:nvPr/>
              </p:nvSpPr>
              <p:spPr bwMode="auto">
                <a:xfrm>
                  <a:off x="1055" y="3517"/>
                  <a:ext cx="869" cy="0"/>
                </a:xfrm>
                <a:prstGeom prst="line">
                  <a:avLst/>
                </a:prstGeom>
                <a:noFill/>
                <a:ln w="9525">
                  <a:solidFill>
                    <a:schemeClr val="tx1"/>
                  </a:solidFill>
                  <a:round/>
                  <a:headEnd/>
                  <a:tailEnd/>
                </a:ln>
              </p:spPr>
              <p:txBody>
                <a:bodyPr wrap="none" anchor="ctr"/>
                <a:lstStyle/>
                <a:p>
                  <a:endParaRPr lang="zh-CN" altLang="en-US" sz="2400"/>
                </a:p>
              </p:txBody>
            </p:sp>
            <p:sp>
              <p:nvSpPr>
                <p:cNvPr id="13" name="Text Box 19"/>
                <p:cNvSpPr txBox="1">
                  <a:spLocks noChangeArrowheads="1"/>
                </p:cNvSpPr>
                <p:nvPr/>
              </p:nvSpPr>
              <p:spPr bwMode="auto">
                <a:xfrm>
                  <a:off x="1172" y="3500"/>
                  <a:ext cx="805" cy="191"/>
                </a:xfrm>
                <a:prstGeom prst="rect">
                  <a:avLst/>
                </a:prstGeom>
                <a:noFill/>
                <a:ln w="9525">
                  <a:noFill/>
                  <a:miter lim="800000"/>
                  <a:headEnd/>
                  <a:tailEnd/>
                </a:ln>
              </p:spPr>
              <p:txBody>
                <a:bodyPr wrap="none">
                  <a:spAutoFit/>
                </a:bodyPr>
                <a:lstStyle/>
                <a:p>
                  <a:r>
                    <a:rPr lang="zh-CN" altLang="en-US" sz="2400" dirty="0">
                      <a:solidFill>
                        <a:srgbClr val="FF3300"/>
                      </a:solidFill>
                    </a:rPr>
                    <a:t>   </a:t>
                  </a:r>
                  <a:r>
                    <a:rPr lang="en-US" altLang="zh-CN" sz="2400" dirty="0"/>
                    <a:t>6 0 9 2</a:t>
                  </a:r>
                </a:p>
              </p:txBody>
            </p:sp>
            <p:sp>
              <p:nvSpPr>
                <p:cNvPr id="14" name="Text Box 20"/>
                <p:cNvSpPr txBox="1">
                  <a:spLocks noChangeArrowheads="1"/>
                </p:cNvSpPr>
                <p:nvPr/>
              </p:nvSpPr>
              <p:spPr bwMode="auto">
                <a:xfrm>
                  <a:off x="1049" y="3716"/>
                  <a:ext cx="1141" cy="191"/>
                </a:xfrm>
                <a:prstGeom prst="rect">
                  <a:avLst/>
                </a:prstGeom>
                <a:noFill/>
                <a:ln w="9525">
                  <a:noFill/>
                  <a:miter lim="800000"/>
                  <a:headEnd/>
                  <a:tailEnd/>
                </a:ln>
              </p:spPr>
              <p:txBody>
                <a:bodyPr wrap="none">
                  <a:spAutoFit/>
                </a:bodyPr>
                <a:lstStyle/>
                <a:p>
                  <a:r>
                    <a:rPr lang="en-US" altLang="zh-CN" sz="2400"/>
                    <a:t>H(key)=6092</a:t>
                  </a:r>
                </a:p>
              </p:txBody>
            </p:sp>
            <p:sp>
              <p:nvSpPr>
                <p:cNvPr id="15" name="AutoShape 21"/>
                <p:cNvSpPr>
                  <a:spLocks noChangeArrowheads="1"/>
                </p:cNvSpPr>
                <p:nvPr/>
              </p:nvSpPr>
              <p:spPr bwMode="auto">
                <a:xfrm>
                  <a:off x="2075" y="3256"/>
                  <a:ext cx="912" cy="269"/>
                </a:xfrm>
                <a:prstGeom prst="wedgeEllipseCallout">
                  <a:avLst>
                    <a:gd name="adj1" fmla="val -44958"/>
                    <a:gd name="adj2" fmla="val 65324"/>
                  </a:avLst>
                </a:prstGeom>
                <a:noFill/>
                <a:ln w="9525">
                  <a:solidFill>
                    <a:schemeClr val="tx1"/>
                  </a:solidFill>
                  <a:miter lim="800000"/>
                  <a:headEnd/>
                  <a:tailEnd/>
                </a:ln>
              </p:spPr>
              <p:txBody>
                <a:bodyPr wrap="none" anchor="ctr">
                  <a:spAutoFit/>
                </a:bodyPr>
                <a:lstStyle/>
                <a:p>
                  <a:pPr algn="ctr"/>
                  <a:r>
                    <a:rPr lang="zh-CN" altLang="en-US" sz="2400" b="1" dirty="0" smtClean="0"/>
                    <a:t>分界法</a:t>
                  </a:r>
                  <a:endParaRPr lang="zh-CN" altLang="en-US" sz="2400" b="1" dirty="0"/>
                </a:p>
              </p:txBody>
            </p:sp>
          </p:grpSp>
        </p:grpSp>
      </p:grpSp>
      <p:sp>
        <p:nvSpPr>
          <p:cNvPr id="24" name="Rectangle 2"/>
          <p:cNvSpPr txBox="1">
            <a:spLocks noChangeArrowheads="1"/>
          </p:cNvSpPr>
          <p:nvPr/>
        </p:nvSpPr>
        <p:spPr>
          <a:xfrm>
            <a:off x="446031" y="398421"/>
            <a:ext cx="8324963" cy="5867400"/>
          </a:xfrm>
          <a:prstGeom prst="rect">
            <a:avLst/>
          </a:prstGeom>
        </p:spPr>
        <p:txBody>
          <a:bodyPr vert="horz">
            <a:normAutofit/>
          </a:bodyPr>
          <a:lstStyle/>
          <a:p>
            <a:pPr lvl="0" algn="l" fontAlgn="auto">
              <a:lnSpc>
                <a:spcPct val="105000"/>
              </a:lnSpc>
              <a:spcBef>
                <a:spcPct val="20000"/>
              </a:spcBef>
              <a:spcAft>
                <a:spcPts val="0"/>
              </a:spcAft>
              <a:buClr>
                <a:schemeClr val="tx1"/>
              </a:buClr>
              <a:buSzPct val="110000"/>
            </a:pPr>
            <a:r>
              <a:rPr lang="zh-CN" altLang="en-US" sz="3200" b="1" dirty="0" smtClean="0">
                <a:ea typeface="仿宋_GB2312"/>
              </a:rPr>
              <a:t>例： 设关键字为</a:t>
            </a:r>
            <a:r>
              <a:rPr lang="en-US" altLang="zh-CN" sz="3200" b="1" dirty="0" smtClean="0">
                <a:ea typeface="仿宋_GB2312"/>
              </a:rPr>
              <a:t>ISBN</a:t>
            </a:r>
            <a:r>
              <a:rPr lang="zh-CN" altLang="en-US" sz="3200" b="1" dirty="0" smtClean="0">
                <a:ea typeface="仿宋_GB2312"/>
              </a:rPr>
              <a:t>书号</a:t>
            </a:r>
            <a:r>
              <a:rPr lang="en-US" altLang="zh-CN" sz="3200" b="1" dirty="0" smtClean="0">
                <a:ea typeface="仿宋_GB2312"/>
              </a:rPr>
              <a:t>0-442-20586-4</a:t>
            </a:r>
            <a:r>
              <a:rPr lang="zh-CN" altLang="en-US" sz="3200" b="1" dirty="0" smtClean="0">
                <a:ea typeface="仿宋_GB2312"/>
              </a:rPr>
              <a:t>，哈希地址位数为</a:t>
            </a:r>
            <a:r>
              <a:rPr lang="en-US" altLang="zh-CN" sz="3200" b="1" dirty="0" smtClean="0">
                <a:ea typeface="仿宋_GB2312"/>
              </a:rPr>
              <a:t>4 </a:t>
            </a:r>
            <a:r>
              <a:rPr lang="zh-CN" altLang="en-US" sz="3200" b="1" dirty="0" smtClean="0">
                <a:latin typeface="宋体" pitchFamily="2" charset="-122"/>
                <a:ea typeface="仿宋_GB2312"/>
              </a:rPr>
              <a:t>。两种不同的地址计算方法如下：</a:t>
            </a:r>
            <a:endParaRPr kumimoji="0" lang="zh-CN" altLang="en-US" sz="3000" b="1" i="0" u="none" strike="noStrike" kern="1200" cap="none" spc="0" normalizeH="0" baseline="0" noProof="0" dirty="0">
              <a:ln>
                <a:noFill/>
              </a:ln>
              <a:solidFill>
                <a:schemeClr val="tx1"/>
              </a:solidFill>
              <a:effectLst/>
              <a:uLnTx/>
              <a:uFillTx/>
              <a:latin typeface="+mn-lt"/>
              <a:ea typeface="仿宋_GB2312"/>
            </a:endParaRP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77</a:t>
            </a:fld>
            <a:endParaRPr lang="en-US" altLang="zh-CN"/>
          </a:p>
        </p:txBody>
      </p:sp>
      <p:sp>
        <p:nvSpPr>
          <p:cNvPr id="24" name="Rectangle 2"/>
          <p:cNvSpPr txBox="1">
            <a:spLocks noChangeArrowheads="1"/>
          </p:cNvSpPr>
          <p:nvPr/>
        </p:nvSpPr>
        <p:spPr>
          <a:xfrm>
            <a:off x="446031" y="398421"/>
            <a:ext cx="8324963" cy="5867400"/>
          </a:xfrm>
          <a:prstGeom prst="rect">
            <a:avLst/>
          </a:prstGeom>
        </p:spPr>
        <p:txBody>
          <a:bodyPr vert="horz">
            <a:normAutofit/>
          </a:bodyPr>
          <a:lstStyle/>
          <a:p>
            <a:pPr lvl="0" algn="l" fontAlgn="auto">
              <a:lnSpc>
                <a:spcPct val="105000"/>
              </a:lnSpc>
              <a:spcBef>
                <a:spcPct val="20000"/>
              </a:spcBef>
              <a:spcAft>
                <a:spcPts val="0"/>
              </a:spcAft>
              <a:buClr>
                <a:schemeClr val="tx1"/>
              </a:buClr>
              <a:buSzPct val="110000"/>
            </a:pPr>
            <a:r>
              <a:rPr lang="zh-CN" altLang="en-US" sz="3200" b="1" dirty="0" smtClean="0">
                <a:ea typeface="仿宋_GB2312"/>
              </a:rPr>
              <a:t>例： 设关键字为</a:t>
            </a:r>
            <a:r>
              <a:rPr lang="en-US" altLang="zh-CN" sz="3200" b="1" dirty="0" smtClean="0">
                <a:ea typeface="仿宋_GB2312"/>
              </a:rPr>
              <a:t>41 878 385 239</a:t>
            </a:r>
            <a:r>
              <a:rPr lang="zh-CN" altLang="en-US" sz="3200" b="1" dirty="0" smtClean="0">
                <a:ea typeface="仿宋_GB2312"/>
              </a:rPr>
              <a:t>，哈希地址位数为</a:t>
            </a:r>
            <a:r>
              <a:rPr lang="en-US" altLang="zh-CN" sz="3200" b="1" dirty="0" smtClean="0">
                <a:ea typeface="仿宋_GB2312"/>
              </a:rPr>
              <a:t>3 </a:t>
            </a:r>
            <a:r>
              <a:rPr lang="zh-CN" altLang="en-US" sz="3200" b="1" dirty="0" smtClean="0">
                <a:latin typeface="宋体" pitchFamily="2" charset="-122"/>
                <a:ea typeface="仿宋_GB2312"/>
              </a:rPr>
              <a:t>。两种不同的地址计算方法如下：</a:t>
            </a:r>
            <a:endParaRPr kumimoji="0" lang="zh-CN" altLang="en-US" sz="3000" b="1" i="0" u="none" strike="noStrike" kern="1200" cap="none" spc="0" normalizeH="0" baseline="0" noProof="0" dirty="0">
              <a:ln>
                <a:noFill/>
              </a:ln>
              <a:solidFill>
                <a:schemeClr val="tx1"/>
              </a:solidFill>
              <a:effectLst/>
              <a:uLnTx/>
              <a:uFillTx/>
              <a:latin typeface="+mn-lt"/>
              <a:ea typeface="仿宋_GB2312"/>
            </a:endParaRPr>
          </a:p>
        </p:txBody>
      </p:sp>
      <p:sp>
        <p:nvSpPr>
          <p:cNvPr id="25" name="AutoShape 2" descr="白色大理石"/>
          <p:cNvSpPr>
            <a:spLocks noChangeArrowheads="1"/>
          </p:cNvSpPr>
          <p:nvPr/>
        </p:nvSpPr>
        <p:spPr bwMode="auto">
          <a:xfrm>
            <a:off x="4876800" y="3455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6" name="AutoShape 3" descr="白色大理石"/>
          <p:cNvSpPr>
            <a:spLocks noChangeArrowheads="1"/>
          </p:cNvSpPr>
          <p:nvPr/>
        </p:nvSpPr>
        <p:spPr bwMode="auto">
          <a:xfrm>
            <a:off x="4876800" y="3074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7" name="AutoShape 4" descr="白色大理石"/>
          <p:cNvSpPr>
            <a:spLocks noChangeArrowheads="1"/>
          </p:cNvSpPr>
          <p:nvPr/>
        </p:nvSpPr>
        <p:spPr bwMode="auto">
          <a:xfrm>
            <a:off x="4876800" y="2693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 name="AutoShape 5" descr="白色大理石"/>
          <p:cNvSpPr>
            <a:spLocks noChangeArrowheads="1"/>
          </p:cNvSpPr>
          <p:nvPr/>
        </p:nvSpPr>
        <p:spPr bwMode="auto">
          <a:xfrm>
            <a:off x="1371600" y="3455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9" name="AutoShape 6" descr="白色大理石"/>
          <p:cNvSpPr>
            <a:spLocks noChangeArrowheads="1"/>
          </p:cNvSpPr>
          <p:nvPr/>
        </p:nvSpPr>
        <p:spPr bwMode="auto">
          <a:xfrm>
            <a:off x="1371600" y="3074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 name="AutoShape 7" descr="白色大理石"/>
          <p:cNvSpPr>
            <a:spLocks noChangeArrowheads="1"/>
          </p:cNvSpPr>
          <p:nvPr/>
        </p:nvSpPr>
        <p:spPr bwMode="auto">
          <a:xfrm>
            <a:off x="1371600" y="2693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1" name="Text Box 10"/>
          <p:cNvSpPr txBox="1">
            <a:spLocks noChangeArrowheads="1"/>
          </p:cNvSpPr>
          <p:nvPr/>
        </p:nvSpPr>
        <p:spPr bwMode="auto">
          <a:xfrm>
            <a:off x="609600" y="2678001"/>
            <a:ext cx="695325" cy="1263650"/>
          </a:xfrm>
          <a:prstGeom prst="rect">
            <a:avLst/>
          </a:prstGeom>
          <a:noFill/>
          <a:ln w="9525">
            <a:noFill/>
            <a:miter lim="800000"/>
            <a:headEnd/>
            <a:tailEnd/>
          </a:ln>
          <a:effectLst/>
        </p:spPr>
        <p:txBody>
          <a:bodyPr wrap="none">
            <a:spAutoFit/>
          </a:bodyPr>
          <a:lstStyle/>
          <a:p>
            <a:pPr>
              <a:lnSpc>
                <a:spcPct val="80000"/>
              </a:lnSpc>
            </a:pPr>
            <a:r>
              <a:rPr kumimoji="1" lang="zh-CN" altLang="en-US" sz="3200" b="1" dirty="0">
                <a:effectLst>
                  <a:outerShdw blurRad="38100" dist="38100" dir="2700000" algn="tl">
                    <a:srgbClr val="C0C0C0"/>
                  </a:outerShdw>
                </a:effectLst>
                <a:latin typeface="Times New Roman" pitchFamily="18" charset="0"/>
                <a:ea typeface="隶书" pitchFamily="49" charset="-122"/>
              </a:rPr>
              <a:t>移</a:t>
            </a:r>
          </a:p>
          <a:p>
            <a:pPr>
              <a:lnSpc>
                <a:spcPct val="80000"/>
              </a:lnSpc>
            </a:pPr>
            <a:r>
              <a:rPr kumimoji="1" lang="zh-CN" altLang="en-US" sz="3200" b="1" dirty="0">
                <a:effectLst>
                  <a:outerShdw blurRad="38100" dist="38100" dir="2700000" algn="tl">
                    <a:srgbClr val="C0C0C0"/>
                  </a:outerShdw>
                </a:effectLst>
                <a:latin typeface="Times New Roman" pitchFamily="18" charset="0"/>
                <a:ea typeface="隶书" pitchFamily="49" charset="-122"/>
              </a:rPr>
              <a:t>位</a:t>
            </a:r>
          </a:p>
          <a:p>
            <a:pPr>
              <a:lnSpc>
                <a:spcPct val="80000"/>
              </a:lnSpc>
            </a:pPr>
            <a:r>
              <a:rPr kumimoji="1" lang="zh-CN" altLang="en-US" sz="3200" b="1" dirty="0">
                <a:effectLst>
                  <a:outerShdw blurRad="38100" dist="38100" dir="2700000" algn="tl">
                    <a:srgbClr val="C0C0C0"/>
                  </a:outerShdw>
                </a:effectLst>
                <a:latin typeface="Times New Roman" pitchFamily="18" charset="0"/>
                <a:ea typeface="隶书" pitchFamily="49" charset="-122"/>
              </a:rPr>
              <a:t>法</a:t>
            </a:r>
            <a:r>
              <a:rPr kumimoji="1" lang="zh-CN" altLang="en-US" sz="3200" b="1" dirty="0">
                <a:latin typeface="Times New Roman" pitchFamily="18" charset="0"/>
              </a:rPr>
              <a:t> </a:t>
            </a:r>
          </a:p>
        </p:txBody>
      </p:sp>
      <p:sp>
        <p:nvSpPr>
          <p:cNvPr id="32" name="WordArt 11"/>
          <p:cNvSpPr>
            <a:spLocks noChangeArrowheads="1" noChangeShapeType="1" noTextEdit="1"/>
          </p:cNvSpPr>
          <p:nvPr/>
        </p:nvSpPr>
        <p:spPr bwMode="auto">
          <a:xfrm>
            <a:off x="1752600" y="2846276"/>
            <a:ext cx="1828800" cy="228600"/>
          </a:xfrm>
          <a:prstGeom prst="rect">
            <a:avLst/>
          </a:prstGeom>
        </p:spPr>
        <p:txBody>
          <a:bodyPr wrap="none" fromWordArt="1">
            <a:prstTxWarp prst="textPlain">
              <a:avLst>
                <a:gd name="adj" fmla="val 38949"/>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385</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3" name="WordArt 12"/>
          <p:cNvSpPr>
            <a:spLocks noChangeArrowheads="1" noChangeShapeType="1" noTextEdit="1"/>
          </p:cNvSpPr>
          <p:nvPr/>
        </p:nvSpPr>
        <p:spPr bwMode="auto">
          <a:xfrm>
            <a:off x="1828800" y="3227276"/>
            <a:ext cx="1676400" cy="228600"/>
          </a:xfrm>
          <a:prstGeom prst="rect">
            <a:avLst/>
          </a:prstGeom>
        </p:spPr>
        <p:txBody>
          <a:bodyPr wrap="none" fromWordArt="1">
            <a:prstTxWarp prst="textPlain">
              <a:avLst>
                <a:gd name="adj" fmla="val 3986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878</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4" name="WordArt 13"/>
          <p:cNvSpPr>
            <a:spLocks noChangeArrowheads="1" noChangeShapeType="1" noTextEdit="1"/>
          </p:cNvSpPr>
          <p:nvPr/>
        </p:nvSpPr>
        <p:spPr bwMode="auto">
          <a:xfrm>
            <a:off x="2286000" y="3608276"/>
            <a:ext cx="1066800" cy="228600"/>
          </a:xfrm>
          <a:prstGeom prst="rect">
            <a:avLst/>
          </a:prstGeom>
        </p:spPr>
        <p:txBody>
          <a:bodyPr wrap="none" fromWordArt="1">
            <a:prstTxWarp prst="textPlain">
              <a:avLst>
                <a:gd name="adj" fmla="val 30690"/>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41</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5" name="AutoShape 14" descr="白色大理石"/>
          <p:cNvSpPr>
            <a:spLocks noChangeArrowheads="1"/>
          </p:cNvSpPr>
          <p:nvPr/>
        </p:nvSpPr>
        <p:spPr bwMode="auto">
          <a:xfrm>
            <a:off x="1371600" y="2312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6" name="Rectangle 15"/>
          <p:cNvSpPr>
            <a:spLocks noChangeArrowheads="1"/>
          </p:cNvSpPr>
          <p:nvPr/>
        </p:nvSpPr>
        <p:spPr bwMode="auto">
          <a:xfrm>
            <a:off x="990600" y="3989276"/>
            <a:ext cx="3048000" cy="152400"/>
          </a:xfrm>
          <a:prstGeom prst="rect">
            <a:avLst/>
          </a:prstGeom>
          <a:solidFill>
            <a:srgbClr val="FFFF99"/>
          </a:solidFill>
          <a:ln w="9525">
            <a:solidFill>
              <a:schemeClr val="bg1"/>
            </a:solidFill>
            <a:miter lim="800000"/>
            <a:headEnd/>
            <a:tailEnd/>
          </a:ln>
          <a:effectLst/>
        </p:spPr>
        <p:txBody>
          <a:bodyPr wrap="none" anchor="ctr"/>
          <a:lstStyle/>
          <a:p>
            <a:endParaRPr lang="zh-CN" altLang="en-US"/>
          </a:p>
        </p:txBody>
      </p:sp>
      <p:sp>
        <p:nvSpPr>
          <p:cNvPr id="37" name="AutoShape 16" descr="白色大理石"/>
          <p:cNvSpPr>
            <a:spLocks noChangeArrowheads="1"/>
          </p:cNvSpPr>
          <p:nvPr/>
        </p:nvSpPr>
        <p:spPr bwMode="auto">
          <a:xfrm>
            <a:off x="838200" y="4217876"/>
            <a:ext cx="3048000" cy="457200"/>
          </a:xfrm>
          <a:prstGeom prst="parallelogram">
            <a:avLst>
              <a:gd name="adj" fmla="val 166667"/>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 name="WordArt 17"/>
          <p:cNvSpPr>
            <a:spLocks noChangeArrowheads="1" noChangeShapeType="1" noTextEdit="1"/>
          </p:cNvSpPr>
          <p:nvPr/>
        </p:nvSpPr>
        <p:spPr bwMode="auto">
          <a:xfrm>
            <a:off x="1219200" y="4294076"/>
            <a:ext cx="2133600" cy="304800"/>
          </a:xfrm>
          <a:prstGeom prst="rect">
            <a:avLst/>
          </a:prstGeom>
        </p:spPr>
        <p:txBody>
          <a:bodyPr wrap="none" fromWordArt="1">
            <a:prstTxWarp prst="textPlain">
              <a:avLst>
                <a:gd name="adj" fmla="val 3680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1543</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39" name="WordArt 18"/>
          <p:cNvSpPr>
            <a:spLocks noChangeArrowheads="1" noChangeShapeType="1" noTextEdit="1"/>
          </p:cNvSpPr>
          <p:nvPr/>
        </p:nvSpPr>
        <p:spPr bwMode="auto">
          <a:xfrm flipH="1">
            <a:off x="5715000" y="3608276"/>
            <a:ext cx="1219200" cy="228600"/>
          </a:xfrm>
          <a:prstGeom prst="rect">
            <a:avLst/>
          </a:prstGeom>
        </p:spPr>
        <p:txBody>
          <a:bodyPr wrap="none" fromWordArt="1">
            <a:prstTxWarp prst="textPlain">
              <a:avLst>
                <a:gd name="adj" fmla="val 66551"/>
              </a:avLst>
            </a:prstTxWarp>
          </a:bodyPr>
          <a:lstStyle/>
          <a:p>
            <a:pPr algn="ctr"/>
            <a:r>
              <a:rPr lang="en-US" altLang="zh-CN" sz="3600" b="1" kern="10" dirty="0">
                <a:ln w="9525">
                  <a:noFill/>
                  <a:round/>
                  <a:headEnd/>
                  <a:tailEnd/>
                </a:ln>
                <a:solidFill>
                  <a:srgbClr val="FFFF99"/>
                </a:solidFill>
                <a:effectLst>
                  <a:outerShdw dist="45791" dir="2021404" algn="ctr" rotWithShape="0">
                    <a:srgbClr val="C0C0C0"/>
                  </a:outerShdw>
                </a:effectLst>
                <a:latin typeface="Arial"/>
                <a:cs typeface="Arial"/>
              </a:rPr>
              <a:t>41</a:t>
            </a:r>
            <a:endParaRPr lang="zh-CN" altLang="en-US" sz="3600" b="1" kern="10" dirty="0">
              <a:ln w="9525">
                <a:noFill/>
                <a:round/>
                <a:headEnd/>
                <a:tailEnd/>
              </a:ln>
              <a:solidFill>
                <a:srgbClr val="FFFF99"/>
              </a:solidFill>
              <a:effectLst>
                <a:outerShdw dist="45791" dir="2021404" algn="ctr" rotWithShape="0">
                  <a:srgbClr val="C0C0C0"/>
                </a:outerShdw>
              </a:effectLst>
              <a:latin typeface="Arial"/>
              <a:cs typeface="Arial"/>
            </a:endParaRPr>
          </a:p>
        </p:txBody>
      </p:sp>
      <p:sp>
        <p:nvSpPr>
          <p:cNvPr id="40" name="AutoShape 19" descr="白色大理石"/>
          <p:cNvSpPr>
            <a:spLocks noChangeArrowheads="1"/>
          </p:cNvSpPr>
          <p:nvPr/>
        </p:nvSpPr>
        <p:spPr bwMode="auto">
          <a:xfrm>
            <a:off x="4876800" y="2312876"/>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1" name="WordArt 20"/>
          <p:cNvSpPr>
            <a:spLocks noChangeArrowheads="1" noChangeShapeType="1" noTextEdit="1"/>
          </p:cNvSpPr>
          <p:nvPr/>
        </p:nvSpPr>
        <p:spPr bwMode="auto">
          <a:xfrm>
            <a:off x="5181600" y="2465276"/>
            <a:ext cx="1981200" cy="228600"/>
          </a:xfrm>
          <a:prstGeom prst="rect">
            <a:avLst/>
          </a:prstGeom>
        </p:spPr>
        <p:txBody>
          <a:bodyPr wrap="none" fromWordArt="1">
            <a:prstTxWarp prst="textPlain">
              <a:avLst>
                <a:gd name="adj" fmla="val 4030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239</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2" name="WordArt 21"/>
          <p:cNvSpPr>
            <a:spLocks noChangeArrowheads="1" noChangeShapeType="1" noTextEdit="1"/>
          </p:cNvSpPr>
          <p:nvPr/>
        </p:nvSpPr>
        <p:spPr bwMode="auto">
          <a:xfrm>
            <a:off x="1676400" y="2465276"/>
            <a:ext cx="1981200" cy="228600"/>
          </a:xfrm>
          <a:prstGeom prst="rect">
            <a:avLst/>
          </a:prstGeom>
        </p:spPr>
        <p:txBody>
          <a:bodyPr wrap="none" fromWordArt="1">
            <a:prstTxWarp prst="textPlain">
              <a:avLst>
                <a:gd name="adj" fmla="val 40306"/>
              </a:avLst>
            </a:prstTxWarp>
          </a:bodyPr>
          <a:lstStyle/>
          <a:p>
            <a:pPr algn="ctr"/>
            <a:r>
              <a:rPr lang="en-US" altLang="zh-CN" sz="3600" b="1" kern="10" dirty="0">
                <a:ln w="9525">
                  <a:noFill/>
                  <a:round/>
                  <a:headEnd/>
                  <a:tailEnd/>
                </a:ln>
                <a:solidFill>
                  <a:srgbClr val="0000FF"/>
                </a:solidFill>
                <a:effectLst>
                  <a:outerShdw dist="45791" dir="2021404" algn="ctr" rotWithShape="0">
                    <a:srgbClr val="C0C0C0"/>
                  </a:outerShdw>
                </a:effectLst>
                <a:latin typeface="Arial"/>
                <a:cs typeface="Arial"/>
              </a:rPr>
              <a:t>239</a:t>
            </a:r>
            <a:endParaRPr lang="zh-CN" altLang="en-US" sz="3600" b="1" kern="10" dirty="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3" name="WordArt 22"/>
          <p:cNvSpPr>
            <a:spLocks noChangeArrowheads="1" noChangeShapeType="1" noTextEdit="1"/>
          </p:cNvSpPr>
          <p:nvPr/>
        </p:nvSpPr>
        <p:spPr bwMode="auto">
          <a:xfrm flipH="1">
            <a:off x="5181600" y="2846276"/>
            <a:ext cx="1981200" cy="228600"/>
          </a:xfrm>
          <a:prstGeom prst="rect">
            <a:avLst/>
          </a:prstGeom>
        </p:spPr>
        <p:txBody>
          <a:bodyPr wrap="none" fromWordArt="1">
            <a:prstTxWarp prst="textPlain">
              <a:avLst>
                <a:gd name="adj" fmla="val 60213"/>
              </a:avLst>
            </a:prstTxWarp>
          </a:bodyPr>
          <a:lstStyle/>
          <a:p>
            <a:pPr algn="ctr"/>
            <a:r>
              <a:rPr lang="en-US" altLang="zh-CN" sz="3600" b="1" kern="10" dirty="0">
                <a:ln w="9525">
                  <a:noFill/>
                  <a:round/>
                  <a:headEnd/>
                  <a:tailEnd/>
                </a:ln>
                <a:solidFill>
                  <a:srgbClr val="FFFF99"/>
                </a:solidFill>
                <a:effectLst>
                  <a:outerShdw dist="45791" dir="2021404" algn="ctr" rotWithShape="0">
                    <a:srgbClr val="C0C0C0"/>
                  </a:outerShdw>
                </a:effectLst>
                <a:latin typeface="Arial"/>
                <a:cs typeface="Arial"/>
              </a:rPr>
              <a:t>385</a:t>
            </a:r>
            <a:endParaRPr lang="zh-CN" altLang="en-US" sz="3600" b="1" kern="10" dirty="0">
              <a:ln w="9525">
                <a:noFill/>
                <a:round/>
                <a:headEnd/>
                <a:tailEnd/>
              </a:ln>
              <a:solidFill>
                <a:srgbClr val="FFFF99"/>
              </a:solidFill>
              <a:effectLst>
                <a:outerShdw dist="45791" dir="2021404" algn="ctr" rotWithShape="0">
                  <a:srgbClr val="C0C0C0"/>
                </a:outerShdw>
              </a:effectLst>
              <a:latin typeface="Arial"/>
              <a:cs typeface="Arial"/>
            </a:endParaRPr>
          </a:p>
        </p:txBody>
      </p:sp>
      <p:sp>
        <p:nvSpPr>
          <p:cNvPr id="44" name="WordArt 23"/>
          <p:cNvSpPr>
            <a:spLocks noChangeArrowheads="1" noChangeShapeType="1" noTextEdit="1"/>
          </p:cNvSpPr>
          <p:nvPr/>
        </p:nvSpPr>
        <p:spPr bwMode="auto">
          <a:xfrm>
            <a:off x="5334000" y="3227276"/>
            <a:ext cx="1676400" cy="228600"/>
          </a:xfrm>
          <a:prstGeom prst="rect">
            <a:avLst/>
          </a:prstGeom>
        </p:spPr>
        <p:txBody>
          <a:bodyPr wrap="none" fromWordArt="1">
            <a:prstTxWarp prst="textPlain">
              <a:avLst>
                <a:gd name="adj" fmla="val 3986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878</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5" name="Rectangle 24"/>
          <p:cNvSpPr>
            <a:spLocks noChangeArrowheads="1"/>
          </p:cNvSpPr>
          <p:nvPr/>
        </p:nvSpPr>
        <p:spPr bwMode="auto">
          <a:xfrm>
            <a:off x="4572000" y="3989276"/>
            <a:ext cx="3048000" cy="152400"/>
          </a:xfrm>
          <a:prstGeom prst="rect">
            <a:avLst/>
          </a:prstGeom>
          <a:solidFill>
            <a:srgbClr val="FFFF99"/>
          </a:solidFill>
          <a:ln w="9525">
            <a:solidFill>
              <a:schemeClr val="bg1"/>
            </a:solidFill>
            <a:miter lim="800000"/>
            <a:headEnd/>
            <a:tailEnd/>
          </a:ln>
          <a:effectLst/>
        </p:spPr>
        <p:txBody>
          <a:bodyPr wrap="none" anchor="ctr"/>
          <a:lstStyle/>
          <a:p>
            <a:endParaRPr lang="zh-CN" altLang="en-US"/>
          </a:p>
        </p:txBody>
      </p:sp>
      <p:sp>
        <p:nvSpPr>
          <p:cNvPr id="46" name="AutoShape 25" descr="白色大理石"/>
          <p:cNvSpPr>
            <a:spLocks noChangeArrowheads="1"/>
          </p:cNvSpPr>
          <p:nvPr/>
        </p:nvSpPr>
        <p:spPr bwMode="auto">
          <a:xfrm>
            <a:off x="4419600" y="4217876"/>
            <a:ext cx="3048000" cy="457200"/>
          </a:xfrm>
          <a:prstGeom prst="parallelogram">
            <a:avLst>
              <a:gd name="adj" fmla="val 166667"/>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47" name="WordArt 26"/>
          <p:cNvSpPr>
            <a:spLocks noChangeArrowheads="1" noChangeShapeType="1" noTextEdit="1"/>
          </p:cNvSpPr>
          <p:nvPr/>
        </p:nvSpPr>
        <p:spPr bwMode="auto">
          <a:xfrm>
            <a:off x="4876800" y="4294076"/>
            <a:ext cx="2133600" cy="304800"/>
          </a:xfrm>
          <a:prstGeom prst="rect">
            <a:avLst/>
          </a:prstGeom>
        </p:spPr>
        <p:txBody>
          <a:bodyPr wrap="none" fromWordArt="1">
            <a:prstTxWarp prst="textPlain">
              <a:avLst>
                <a:gd name="adj" fmla="val 36806"/>
              </a:avLst>
            </a:prstTxWarp>
          </a:bodyPr>
          <a:lstStyle/>
          <a:p>
            <a:pPr algn="ctr"/>
            <a:r>
              <a:rPr lang="en-US" altLang="zh-CN" sz="3600" b="1" kern="10">
                <a:ln w="9525">
                  <a:noFill/>
                  <a:round/>
                  <a:headEnd/>
                  <a:tailEnd/>
                </a:ln>
                <a:solidFill>
                  <a:srgbClr val="0000FF"/>
                </a:solidFill>
                <a:effectLst>
                  <a:outerShdw dist="45791" dir="2021404" algn="ctr" rotWithShape="0">
                    <a:srgbClr val="C0C0C0"/>
                  </a:outerShdw>
                </a:effectLst>
                <a:latin typeface="Arial"/>
                <a:cs typeface="Arial"/>
              </a:rPr>
              <a:t>1714</a:t>
            </a:r>
            <a:endParaRPr lang="zh-CN" altLang="en-US" sz="3600" b="1"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48" name="AutoShape 27"/>
          <p:cNvSpPr>
            <a:spLocks noChangeArrowheads="1"/>
          </p:cNvSpPr>
          <p:nvPr/>
        </p:nvSpPr>
        <p:spPr bwMode="auto">
          <a:xfrm>
            <a:off x="1447800" y="4294076"/>
            <a:ext cx="457200" cy="228600"/>
          </a:xfrm>
          <a:prstGeom prst="irregularSeal2">
            <a:avLst/>
          </a:prstGeom>
          <a:noFill/>
          <a:ln w="9525">
            <a:solidFill>
              <a:srgbClr val="FF3300"/>
            </a:solidFill>
            <a:miter lim="800000"/>
            <a:headEnd/>
            <a:tailEnd/>
          </a:ln>
          <a:effectLst/>
        </p:spPr>
        <p:txBody>
          <a:bodyPr wrap="none" anchor="ctr"/>
          <a:lstStyle/>
          <a:p>
            <a:endParaRPr lang="zh-CN" altLang="en-US"/>
          </a:p>
        </p:txBody>
      </p:sp>
      <p:sp>
        <p:nvSpPr>
          <p:cNvPr id="49" name="AutoShape 28"/>
          <p:cNvSpPr>
            <a:spLocks noChangeArrowheads="1"/>
          </p:cNvSpPr>
          <p:nvPr/>
        </p:nvSpPr>
        <p:spPr bwMode="auto">
          <a:xfrm>
            <a:off x="5105400" y="4294076"/>
            <a:ext cx="457200" cy="228600"/>
          </a:xfrm>
          <a:prstGeom prst="irregularSeal2">
            <a:avLst/>
          </a:prstGeom>
          <a:noFill/>
          <a:ln w="9525">
            <a:solidFill>
              <a:srgbClr val="FF3300"/>
            </a:solidFill>
            <a:miter lim="800000"/>
            <a:headEnd/>
            <a:tailEnd/>
          </a:ln>
          <a:effectLst/>
        </p:spPr>
        <p:txBody>
          <a:bodyPr wrap="none" anchor="ctr"/>
          <a:lstStyle/>
          <a:p>
            <a:endParaRPr lang="zh-CN" altLang="en-US"/>
          </a:p>
        </p:txBody>
      </p:sp>
      <p:sp>
        <p:nvSpPr>
          <p:cNvPr id="50" name="Text Box 29"/>
          <p:cNvSpPr txBox="1">
            <a:spLocks noChangeArrowheads="1"/>
          </p:cNvSpPr>
          <p:nvPr/>
        </p:nvSpPr>
        <p:spPr bwMode="auto">
          <a:xfrm>
            <a:off x="7712075" y="2693876"/>
            <a:ext cx="593725" cy="1263650"/>
          </a:xfrm>
          <a:prstGeom prst="rect">
            <a:avLst/>
          </a:prstGeom>
          <a:noFill/>
          <a:ln w="9525">
            <a:noFill/>
            <a:miter lim="800000"/>
            <a:headEnd/>
            <a:tailEnd/>
          </a:ln>
          <a:effectLst/>
        </p:spPr>
        <p:txBody>
          <a:bodyPr wrap="none">
            <a:spAutoFit/>
          </a:bodyPr>
          <a:lstStyle/>
          <a:p>
            <a:pPr>
              <a:lnSpc>
                <a:spcPct val="80000"/>
              </a:lnSpc>
            </a:pPr>
            <a:r>
              <a:rPr kumimoji="1" lang="zh-CN" altLang="en-US" sz="3200" b="1">
                <a:effectLst>
                  <a:outerShdw blurRad="38100" dist="38100" dir="2700000" algn="tl">
                    <a:srgbClr val="C0C0C0"/>
                  </a:outerShdw>
                </a:effectLst>
                <a:latin typeface="Times New Roman" pitchFamily="18" charset="0"/>
                <a:ea typeface="隶书" pitchFamily="49" charset="-122"/>
              </a:rPr>
              <a:t>分</a:t>
            </a:r>
          </a:p>
          <a:p>
            <a:pPr>
              <a:lnSpc>
                <a:spcPct val="80000"/>
              </a:lnSpc>
            </a:pPr>
            <a:r>
              <a:rPr kumimoji="1" lang="zh-CN" altLang="en-US" sz="3200" b="1">
                <a:effectLst>
                  <a:outerShdw blurRad="38100" dist="38100" dir="2700000" algn="tl">
                    <a:srgbClr val="C0C0C0"/>
                  </a:outerShdw>
                </a:effectLst>
                <a:latin typeface="Times New Roman" pitchFamily="18" charset="0"/>
                <a:ea typeface="隶书" pitchFamily="49" charset="-122"/>
              </a:rPr>
              <a:t>界</a:t>
            </a:r>
          </a:p>
          <a:p>
            <a:pPr>
              <a:lnSpc>
                <a:spcPct val="80000"/>
              </a:lnSpc>
            </a:pPr>
            <a:r>
              <a:rPr kumimoji="1" lang="zh-CN" altLang="en-US" sz="3200" b="1">
                <a:effectLst>
                  <a:outerShdw blurRad="38100" dist="38100" dir="2700000" algn="tl">
                    <a:srgbClr val="C0C0C0"/>
                  </a:outerShdw>
                </a:effectLst>
                <a:latin typeface="Times New Roman" pitchFamily="18" charset="0"/>
                <a:ea typeface="隶书" pitchFamily="49" charset="-122"/>
              </a:rPr>
              <a:t>法</a:t>
            </a:r>
            <a:endParaRPr kumimoji="1" lang="zh-CN" altLang="en-US" sz="3200" b="1">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78</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哈希表处理冲突的方法</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8210872" cy="5292758"/>
          </a:xfrm>
        </p:spPr>
        <p:txBody>
          <a:bodyPr/>
          <a:lstStyle/>
          <a:p>
            <a:pPr>
              <a:buClr>
                <a:schemeClr val="tx1"/>
              </a:buClr>
              <a:buSzPct val="50000"/>
            </a:pPr>
            <a:r>
              <a:rPr kumimoji="1" lang="zh-CN" altLang="en-US" b="1" dirty="0" smtClean="0">
                <a:latin typeface="Times New Roman" pitchFamily="18" charset="0"/>
                <a:ea typeface="仿宋_GB2312" pitchFamily="49" charset="-122"/>
              </a:rPr>
              <a:t>处理冲突的方法</a:t>
            </a:r>
            <a:endParaRPr kumimoji="1" lang="en-US" altLang="zh-CN" b="1" dirty="0" smtClean="0">
              <a:latin typeface="Times New Roman" pitchFamily="18" charset="0"/>
              <a:ea typeface="仿宋_GB2312" pitchFamily="49" charset="-122"/>
            </a:endParaRPr>
          </a:p>
          <a:p>
            <a:pPr marL="448056" lvl="1" indent="0">
              <a:buClr>
                <a:schemeClr val="tx1"/>
              </a:buClr>
              <a:buSzPct val="50000"/>
              <a:buNone/>
            </a:pPr>
            <a:r>
              <a:rPr kumimoji="1" lang="zh-CN" altLang="en-US" sz="2600" b="1" dirty="0" smtClean="0">
                <a:latin typeface="Times New Roman" pitchFamily="18" charset="0"/>
                <a:ea typeface="仿宋_GB2312" pitchFamily="49" charset="-122"/>
              </a:rPr>
              <a:t>因为任一种散列函数也不能避免产生冲突，因此选择好的解决冲突</a:t>
            </a:r>
            <a:r>
              <a:rPr kumimoji="1" lang="zh-CN" altLang="en-US" sz="2600" b="1" dirty="0">
                <a:latin typeface="Times New Roman" pitchFamily="18" charset="0"/>
                <a:ea typeface="仿宋_GB2312" pitchFamily="49" charset="-122"/>
              </a:rPr>
              <a:t>的</a:t>
            </a:r>
            <a:r>
              <a:rPr kumimoji="1" lang="zh-CN" altLang="en-US" sz="2600" b="1" dirty="0" smtClean="0">
                <a:latin typeface="Times New Roman" pitchFamily="18" charset="0"/>
                <a:ea typeface="仿宋_GB2312" pitchFamily="49" charset="-122"/>
              </a:rPr>
              <a:t>方法十分重要。</a:t>
            </a:r>
            <a:endParaRPr kumimoji="1" lang="en-US" altLang="zh-CN" sz="2600" b="1" dirty="0" smtClean="0">
              <a:latin typeface="Times New Roman" pitchFamily="18" charset="0"/>
              <a:ea typeface="仿宋_GB2312" pitchFamily="49" charset="-122"/>
            </a:endParaRPr>
          </a:p>
          <a:p>
            <a:pPr marL="962406" lvl="1" indent="-514350">
              <a:buClr>
                <a:schemeClr val="tx1"/>
              </a:buClr>
              <a:buSzPct val="100000"/>
              <a:buFont typeface="+mj-lt"/>
              <a:buAutoNum type="arabicPeriod"/>
            </a:pPr>
            <a:r>
              <a:rPr kumimoji="1" lang="zh-CN" altLang="en-US" sz="2600" b="1" dirty="0" smtClean="0">
                <a:latin typeface="Times New Roman" pitchFamily="18" charset="0"/>
                <a:ea typeface="仿宋_GB2312" pitchFamily="49" charset="-122"/>
              </a:rPr>
              <a:t>开放定址法</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sz="2600" b="1" i="1" dirty="0" smtClean="0">
                <a:latin typeface="Times New Roman" pitchFamily="18" charset="0"/>
                <a:ea typeface="仿宋_GB2312" pitchFamily="49" charset="-122"/>
              </a:rPr>
              <a:t>H</a:t>
            </a:r>
            <a:r>
              <a:rPr kumimoji="1" lang="en-US" altLang="zh-CN" sz="2600" b="1" i="1" baseline="-25000" dirty="0"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 </a:t>
            </a:r>
            <a:r>
              <a:rPr kumimoji="1" lang="en-US" altLang="zh-CN" sz="2600" b="1" i="1" dirty="0" smtClean="0">
                <a:latin typeface="Times New Roman" pitchFamily="18" charset="0"/>
                <a:ea typeface="仿宋_GB2312" pitchFamily="49" charset="-122"/>
              </a:rPr>
              <a:t>H</a:t>
            </a:r>
            <a:r>
              <a:rPr kumimoji="1" lang="en-US" altLang="zh-CN" sz="2600" b="1" dirty="0" smtClean="0">
                <a:latin typeface="Times New Roman" pitchFamily="18" charset="0"/>
                <a:ea typeface="仿宋_GB2312" pitchFamily="49" charset="-122"/>
              </a:rPr>
              <a:t>(</a:t>
            </a:r>
            <a:r>
              <a:rPr kumimoji="1" lang="en-US" altLang="zh-CN" sz="2600" b="1" i="1" dirty="0" smtClean="0">
                <a:latin typeface="Times New Roman" pitchFamily="18" charset="0"/>
                <a:ea typeface="仿宋_GB2312" pitchFamily="49" charset="-122"/>
              </a:rPr>
              <a:t>key</a:t>
            </a:r>
            <a:r>
              <a:rPr kumimoji="1" lang="en-US" altLang="zh-CN" sz="2600" b="1" dirty="0" smtClean="0">
                <a:latin typeface="Times New Roman" pitchFamily="18" charset="0"/>
                <a:ea typeface="仿宋_GB2312" pitchFamily="49" charset="-122"/>
              </a:rPr>
              <a:t>) + </a:t>
            </a:r>
            <a:r>
              <a:rPr kumimoji="1" lang="en-US" altLang="zh-CN" sz="2600" b="1" i="1" dirty="0" err="1" smtClean="0">
                <a:latin typeface="Times New Roman" pitchFamily="18" charset="0"/>
                <a:ea typeface="仿宋_GB2312" pitchFamily="49" charset="-122"/>
              </a:rPr>
              <a:t>d</a:t>
            </a:r>
            <a:r>
              <a:rPr kumimoji="1" lang="en-US" altLang="zh-CN" sz="2600" b="1" i="1" baseline="-25000" dirty="0" err="1" smtClean="0">
                <a:latin typeface="Times New Roman" pitchFamily="18" charset="0"/>
                <a:ea typeface="仿宋_GB2312" pitchFamily="49" charset="-122"/>
              </a:rPr>
              <a:t>i</a:t>
            </a:r>
            <a:r>
              <a:rPr kumimoji="1" lang="en-US" altLang="zh-CN" sz="2600" b="1" i="1" baseline="-25000" dirty="0" smtClean="0">
                <a:latin typeface="Times New Roman" pitchFamily="18" charset="0"/>
                <a:ea typeface="仿宋_GB2312" pitchFamily="49" charset="-122"/>
              </a:rPr>
              <a:t> </a:t>
            </a:r>
            <a:r>
              <a:rPr kumimoji="1" lang="en-US" altLang="zh-CN" sz="2600" b="1" dirty="0" smtClean="0">
                <a:latin typeface="Times New Roman" pitchFamily="18" charset="0"/>
                <a:ea typeface="仿宋_GB2312" pitchFamily="49" charset="-122"/>
              </a:rPr>
              <a:t>) % </a:t>
            </a:r>
            <a:r>
              <a:rPr kumimoji="1" lang="en-US" altLang="zh-CN" sz="2600" b="1" i="1" dirty="0" smtClean="0">
                <a:latin typeface="Times New Roman" pitchFamily="18" charset="0"/>
                <a:ea typeface="仿宋_GB2312" pitchFamily="49" charset="-122"/>
              </a:rPr>
              <a:t>m</a:t>
            </a:r>
            <a:r>
              <a:rPr kumimoji="1" lang="en-US" altLang="zh-CN" sz="2600" b="1" dirty="0" smtClean="0">
                <a:latin typeface="Times New Roman" pitchFamily="18" charset="0"/>
                <a:ea typeface="仿宋_GB2312" pitchFamily="49" charset="-122"/>
              </a:rPr>
              <a:t>     </a:t>
            </a:r>
            <a:r>
              <a:rPr kumimoji="1" lang="en-US" altLang="zh-CN" sz="2600" b="1" i="1" dirty="0" err="1"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1, 2, …, </a:t>
            </a:r>
            <a:r>
              <a:rPr kumimoji="1" lang="en-US" altLang="zh-CN" sz="2600" b="1" i="1" dirty="0" smtClean="0">
                <a:latin typeface="Times New Roman" pitchFamily="18" charset="0"/>
                <a:ea typeface="仿宋_GB2312" pitchFamily="49" charset="-122"/>
              </a:rPr>
              <a:t>k</a:t>
            </a:r>
            <a:r>
              <a:rPr kumimoji="1" lang="en-US" altLang="zh-CN" sz="2600" b="1" dirty="0" smtClean="0">
                <a:latin typeface="Times New Roman" pitchFamily="18" charset="0"/>
                <a:ea typeface="仿宋_GB2312" pitchFamily="49" charset="-122"/>
              </a:rPr>
              <a:t> (</a:t>
            </a:r>
            <a:r>
              <a:rPr kumimoji="1" lang="en-US" altLang="zh-CN" sz="2600" b="1" i="1" dirty="0" smtClean="0">
                <a:latin typeface="Times New Roman" pitchFamily="18" charset="0"/>
                <a:ea typeface="仿宋_GB2312" pitchFamily="49" charset="-122"/>
              </a:rPr>
              <a:t>k</a:t>
            </a:r>
            <a:r>
              <a:rPr kumimoji="1" lang="en-US" altLang="zh-CN" sz="2600" b="1" dirty="0" smtClean="0">
                <a:latin typeface="Times New Roman" pitchFamily="18" charset="0"/>
                <a:ea typeface="仿宋_GB2312" pitchFamily="49" charset="-122"/>
              </a:rPr>
              <a:t> &lt; </a:t>
            </a:r>
            <a:r>
              <a:rPr kumimoji="1" lang="en-US" altLang="zh-CN" sz="2600" b="1" i="1" dirty="0" smtClean="0">
                <a:latin typeface="Times New Roman" pitchFamily="18" charset="0"/>
                <a:ea typeface="仿宋_GB2312" pitchFamily="49" charset="-122"/>
              </a:rPr>
              <a:t>m</a:t>
            </a:r>
            <a:r>
              <a:rPr kumimoji="1" lang="en-US" altLang="zh-CN" sz="2600" b="1" dirty="0" smtClean="0">
                <a:latin typeface="Times New Roman" pitchFamily="18" charset="0"/>
                <a:ea typeface="仿宋_GB2312" pitchFamily="49" charset="-122"/>
              </a:rPr>
              <a:t>)</a:t>
            </a:r>
          </a:p>
          <a:p>
            <a:pPr lvl="1">
              <a:buClr>
                <a:schemeClr val="tx1"/>
              </a:buClr>
              <a:buSzPct val="50000"/>
              <a:buNone/>
            </a:pP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zh-CN" altLang="en-US" b="1" i="1" baseline="-25000" dirty="0" smtClean="0">
                <a:latin typeface="Times New Roman" pitchFamily="18" charset="0"/>
                <a:ea typeface="仿宋_GB2312" pitchFamily="49" charset="-122"/>
              </a:rPr>
              <a:t> </a:t>
            </a:r>
            <a:r>
              <a:rPr kumimoji="1" lang="zh-CN" altLang="en-US" sz="2400" b="1" dirty="0" smtClean="0">
                <a:latin typeface="Times New Roman" pitchFamily="18" charset="0"/>
                <a:ea typeface="仿宋_GB2312" pitchFamily="49" charset="-122"/>
              </a:rPr>
              <a:t>称为增量序列</a:t>
            </a:r>
            <a:r>
              <a:rPr kumimoji="1" lang="en-US" altLang="zh-CN" b="1" dirty="0" smtClean="0">
                <a:latin typeface="Times New Roman" pitchFamily="18" charset="0"/>
                <a:ea typeface="仿宋_GB2312" pitchFamily="49" charset="-122"/>
              </a:rPr>
              <a:t> </a:t>
            </a:r>
            <a:r>
              <a:rPr kumimoji="1" lang="zh-CN" altLang="en-US"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m</a:t>
            </a:r>
            <a:r>
              <a:rPr kumimoji="1" lang="zh-CN" altLang="en-US" b="1" dirty="0" smtClean="0">
                <a:latin typeface="Times New Roman" pitchFamily="18" charset="0"/>
                <a:ea typeface="仿宋_GB2312" pitchFamily="49" charset="-122"/>
              </a:rPr>
              <a:t>为哈希表长度</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r>
              <a:rPr kumimoji="1" lang="zh-CN" altLang="en-US" b="1" dirty="0" smtClean="0">
                <a:latin typeface="Times New Roman" pitchFamily="18" charset="0"/>
                <a:ea typeface="仿宋_GB2312" pitchFamily="49" charset="-122"/>
              </a:rPr>
              <a:t>线性探查法：</a:t>
            </a: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en-US" altLang="zh-CN" b="1" dirty="0" smtClean="0">
                <a:latin typeface="Times New Roman" pitchFamily="18" charset="0"/>
                <a:ea typeface="仿宋_GB2312" pitchFamily="49" charset="-122"/>
              </a:rPr>
              <a:t> = 1, 2, 3, …, </a:t>
            </a:r>
            <a:r>
              <a:rPr kumimoji="1" lang="en-US" altLang="zh-CN" b="1" i="1" dirty="0" smtClean="0">
                <a:latin typeface="Times New Roman" pitchFamily="18" charset="0"/>
                <a:ea typeface="仿宋_GB2312" pitchFamily="49" charset="-122"/>
              </a:rPr>
              <a:t>m</a:t>
            </a:r>
            <a:r>
              <a:rPr kumimoji="1" lang="en-US" altLang="zh-CN" b="1" dirty="0" smtClean="0">
                <a:latin typeface="Times New Roman" pitchFamily="18" charset="0"/>
                <a:ea typeface="仿宋_GB2312" pitchFamily="49" charset="-122"/>
              </a:rPr>
              <a:t>-1</a:t>
            </a:r>
          </a:p>
          <a:p>
            <a:pPr lvl="1">
              <a:buClr>
                <a:schemeClr val="tx1"/>
              </a:buClr>
              <a:buSzPct val="50000"/>
              <a:buNone/>
            </a:pPr>
            <a:r>
              <a:rPr kumimoji="1" lang="zh-CN" altLang="en-US" b="1" dirty="0" smtClean="0">
                <a:latin typeface="Times New Roman" pitchFamily="18" charset="0"/>
                <a:ea typeface="仿宋_GB2312" pitchFamily="49" charset="-122"/>
              </a:rPr>
              <a:t>二次探查法：</a:t>
            </a: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en-US" altLang="zh-CN" b="1" dirty="0" smtClean="0">
                <a:latin typeface="Times New Roman" pitchFamily="18" charset="0"/>
                <a:ea typeface="仿宋_GB2312" pitchFamily="49" charset="-122"/>
              </a:rPr>
              <a:t> = 1</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-1</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2</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-2</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 + </a:t>
            </a:r>
            <a:r>
              <a:rPr kumimoji="1" lang="en-US" altLang="zh-CN" b="1" i="1" dirty="0" smtClean="0">
                <a:latin typeface="Times New Roman" pitchFamily="18" charset="0"/>
                <a:ea typeface="仿宋_GB2312" pitchFamily="49" charset="-122"/>
              </a:rPr>
              <a:t>k</a:t>
            </a:r>
            <a:r>
              <a:rPr kumimoji="1" lang="en-US" altLang="zh-CN" b="1" baseline="30000" dirty="0" smtClean="0">
                <a:latin typeface="Times New Roman" pitchFamily="18" charset="0"/>
                <a:ea typeface="仿宋_GB2312" pitchFamily="49" charset="-122"/>
              </a:rPr>
              <a:t>2</a:t>
            </a:r>
            <a:r>
              <a:rPr kumimoji="1" lang="en-US" altLang="zh-CN" b="1" dirty="0" smtClean="0">
                <a:latin typeface="Times New Roman" pitchFamily="18" charset="0"/>
                <a:ea typeface="仿宋_GB2312" pitchFamily="49" charset="-122"/>
              </a:rPr>
              <a:t>,</a:t>
            </a:r>
            <a:r>
              <a:rPr kumimoji="1" lang="en-US" altLang="zh-CN" b="1" baseline="30000" dirty="0" smtClean="0">
                <a:latin typeface="Times New Roman" pitchFamily="18" charset="0"/>
                <a:ea typeface="仿宋_GB2312" pitchFamily="49" charset="-122"/>
              </a:rPr>
              <a:t> </a:t>
            </a:r>
            <a:r>
              <a:rPr kumimoji="1" lang="en-US" altLang="zh-CN" b="1" dirty="0" smtClean="0">
                <a:latin typeface="Times New Roman" pitchFamily="18" charset="0"/>
                <a:ea typeface="仿宋_GB2312" pitchFamily="49" charset="-122"/>
              </a:rPr>
              <a:t>-</a:t>
            </a:r>
            <a:r>
              <a:rPr kumimoji="1" lang="en-US" altLang="zh-CN" b="1" i="1" dirty="0" smtClean="0">
                <a:latin typeface="Times New Roman" pitchFamily="18" charset="0"/>
                <a:ea typeface="仿宋_GB2312" pitchFamily="49" charset="-122"/>
              </a:rPr>
              <a:t>k</a:t>
            </a:r>
            <a:r>
              <a:rPr kumimoji="1" lang="en-US" altLang="zh-CN" b="1" baseline="30000" dirty="0" smtClean="0">
                <a:latin typeface="Times New Roman" pitchFamily="18" charset="0"/>
                <a:ea typeface="仿宋_GB2312" pitchFamily="49" charset="-122"/>
              </a:rPr>
              <a:t>2 </a:t>
            </a:r>
            <a:r>
              <a:rPr kumimoji="1" lang="en-US" altLang="zh-CN" b="1" dirty="0" smtClean="0">
                <a:latin typeface="Times New Roman" pitchFamily="18" charset="0"/>
                <a:ea typeface="仿宋_GB2312" pitchFamily="49" charset="-122"/>
              </a:rPr>
              <a:t>( </a:t>
            </a:r>
            <a:r>
              <a:rPr kumimoji="1" lang="en-US" altLang="zh-CN" b="1" i="1" dirty="0" smtClean="0">
                <a:latin typeface="Times New Roman" pitchFamily="18" charset="0"/>
                <a:ea typeface="仿宋_GB2312" pitchFamily="49" charset="-122"/>
              </a:rPr>
              <a:t>k </a:t>
            </a:r>
            <a:r>
              <a:rPr kumimoji="1" lang="en-US" altLang="zh-CN" b="1" dirty="0" smtClean="0">
                <a:latin typeface="Times New Roman" pitchFamily="18" charset="0"/>
                <a:ea typeface="仿宋_GB2312" pitchFamily="49" charset="-122"/>
              </a:rPr>
              <a:t>&lt; </a:t>
            </a:r>
            <a:r>
              <a:rPr kumimoji="1" lang="en-US" altLang="zh-CN" b="1" i="1" dirty="0" smtClean="0">
                <a:latin typeface="Times New Roman" pitchFamily="18" charset="0"/>
                <a:ea typeface="仿宋_GB2312" pitchFamily="49" charset="-122"/>
              </a:rPr>
              <a:t>m </a:t>
            </a:r>
            <a:r>
              <a:rPr kumimoji="1" lang="en-US" altLang="zh-CN" b="1" dirty="0" smtClean="0">
                <a:latin typeface="Times New Roman" pitchFamily="18" charset="0"/>
                <a:ea typeface="仿宋_GB2312" pitchFamily="49" charset="-122"/>
              </a:rPr>
              <a:t>/ 2)</a:t>
            </a:r>
          </a:p>
          <a:p>
            <a:pPr lvl="1">
              <a:buClr>
                <a:schemeClr val="tx1"/>
              </a:buClr>
              <a:buSzPct val="50000"/>
              <a:buNone/>
            </a:pPr>
            <a:r>
              <a:rPr kumimoji="1" lang="zh-CN" altLang="en-US" b="1" dirty="0" smtClean="0">
                <a:latin typeface="Times New Roman" pitchFamily="18" charset="0"/>
                <a:ea typeface="仿宋_GB2312" pitchFamily="49" charset="-122"/>
              </a:rPr>
              <a:t>伪随机探查法：</a:t>
            </a:r>
            <a:r>
              <a:rPr kumimoji="1" lang="en-US" altLang="zh-CN" b="1" i="1" dirty="0" err="1" smtClean="0">
                <a:latin typeface="Times New Roman" pitchFamily="18" charset="0"/>
                <a:ea typeface="仿宋_GB2312" pitchFamily="49" charset="-122"/>
              </a:rPr>
              <a:t>d</a:t>
            </a:r>
            <a:r>
              <a:rPr kumimoji="1" lang="en-US" altLang="zh-CN" b="1" i="1" baseline="-25000" dirty="0" err="1" smtClean="0">
                <a:latin typeface="Times New Roman" pitchFamily="18" charset="0"/>
                <a:ea typeface="仿宋_GB2312" pitchFamily="49" charset="-122"/>
              </a:rPr>
              <a:t>i</a:t>
            </a:r>
            <a:r>
              <a:rPr kumimoji="1" lang="en-US" altLang="zh-CN" b="1" dirty="0" smtClean="0">
                <a:latin typeface="Times New Roman" pitchFamily="18" charset="0"/>
                <a:ea typeface="仿宋_GB2312" pitchFamily="49" charset="-122"/>
              </a:rPr>
              <a:t> = </a:t>
            </a:r>
            <a:r>
              <a:rPr kumimoji="1" lang="zh-CN" altLang="en-US" b="1" dirty="0" smtClean="0">
                <a:latin typeface="Times New Roman" pitchFamily="18" charset="0"/>
                <a:ea typeface="仿宋_GB2312" pitchFamily="49" charset="-122"/>
              </a:rPr>
              <a:t>伪随机数序列</a:t>
            </a:r>
            <a:endParaRPr kumimoji="1" lang="en-US" altLang="zh-CN" b="1" baseline="30000" dirty="0" smtClean="0">
              <a:latin typeface="Times New Roman" pitchFamily="18" charset="0"/>
              <a:ea typeface="仿宋_GB2312" pitchFamily="49" charset="-122"/>
            </a:endParaRPr>
          </a:p>
          <a:p>
            <a:pPr lvl="1">
              <a:buClr>
                <a:schemeClr val="tx1"/>
              </a:buClr>
              <a:buSzPct val="50000"/>
              <a:buNone/>
            </a:pPr>
            <a:endParaRPr kumimoji="1" lang="zh-CN" altLang="en-US" b="1" baseline="30000" dirty="0" smtClean="0">
              <a:latin typeface="Times New Roman" pitchFamily="18" charset="0"/>
              <a:ea typeface="仿宋_GB2312" pitchFamily="49" charset="-122"/>
            </a:endParaRPr>
          </a:p>
          <a:p>
            <a:pPr lvl="1">
              <a:buClr>
                <a:schemeClr val="tx1"/>
              </a:buClr>
              <a:buSzPct val="50000"/>
              <a:buNone/>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79</a:t>
            </a:fld>
            <a:endParaRPr lang="en-US" altLang="zh-CN"/>
          </a:p>
        </p:txBody>
      </p:sp>
      <p:sp>
        <p:nvSpPr>
          <p:cNvPr id="5" name="矩形 4"/>
          <p:cNvSpPr/>
          <p:nvPr/>
        </p:nvSpPr>
        <p:spPr>
          <a:xfrm>
            <a:off x="287524" y="224644"/>
            <a:ext cx="8568952" cy="1698927"/>
          </a:xfrm>
          <a:prstGeom prst="rect">
            <a:avLst/>
          </a:prstGeom>
        </p:spPr>
        <p:txBody>
          <a:bodyPr wrap="square">
            <a:spAutoFit/>
          </a:bodyPr>
          <a:lstStyle/>
          <a:p>
            <a:pPr algn="just">
              <a:lnSpc>
                <a:spcPct val="105000"/>
              </a:lnSpc>
              <a:spcBef>
                <a:spcPct val="15000"/>
              </a:spcBef>
              <a:buClr>
                <a:srgbClr val="800080"/>
              </a:buClr>
              <a:buSzPct val="50000"/>
            </a:pPr>
            <a:r>
              <a:rPr kumimoji="1" lang="zh-CN" altLang="en-US" sz="2400" b="1" dirty="0" smtClean="0">
                <a:latin typeface="Times New Roman" pitchFamily="18" charset="0"/>
                <a:ea typeface="仿宋_GB2312" pitchFamily="49" charset="-122"/>
              </a:rPr>
              <a:t>假设给出一组表项，它们的关键码为</a:t>
            </a:r>
            <a:r>
              <a:rPr kumimoji="1" lang="zh-CN" altLang="en-US" sz="2400" b="1" dirty="0" smtClean="0">
                <a:solidFill>
                  <a:schemeClr val="accent2"/>
                </a:solidFill>
                <a:latin typeface="Times New Roman" pitchFamily="18" charset="0"/>
                <a:ea typeface="仿宋_GB2312" pitchFamily="49" charset="-122"/>
              </a:rPr>
              <a:t> </a:t>
            </a:r>
            <a:r>
              <a:rPr kumimoji="1" lang="en-US" altLang="zh-CN" sz="2400" b="1" dirty="0" smtClean="0">
                <a:solidFill>
                  <a:srgbClr val="FFFF99"/>
                </a:solidFill>
                <a:latin typeface="Times New Roman" pitchFamily="18" charset="0"/>
                <a:ea typeface="仿宋_GB2312" pitchFamily="49" charset="-122"/>
              </a:rPr>
              <a:t>Burke, </a:t>
            </a:r>
            <a:r>
              <a:rPr kumimoji="1" lang="en-US" altLang="zh-CN" sz="2400" b="1" dirty="0" err="1" smtClean="0">
                <a:solidFill>
                  <a:srgbClr val="FFFF99"/>
                </a:solidFill>
                <a:latin typeface="Times New Roman" pitchFamily="18" charset="0"/>
                <a:ea typeface="仿宋_GB2312" pitchFamily="49" charset="-122"/>
              </a:rPr>
              <a:t>Ekers</a:t>
            </a:r>
            <a:r>
              <a:rPr kumimoji="1" lang="en-US" altLang="zh-CN" sz="2400" b="1" dirty="0" smtClean="0">
                <a:solidFill>
                  <a:srgbClr val="FFFF99"/>
                </a:solidFill>
                <a:latin typeface="Times New Roman" pitchFamily="18" charset="0"/>
                <a:ea typeface="仿宋_GB2312" pitchFamily="49" charset="-122"/>
              </a:rPr>
              <a:t>, Broad, Blum, Attlee, Alton, Hecht, </a:t>
            </a:r>
            <a:r>
              <a:rPr kumimoji="1" lang="en-US" altLang="zh-CN" sz="2400" b="1" dirty="0" err="1" smtClean="0">
                <a:solidFill>
                  <a:srgbClr val="FFFF99"/>
                </a:solidFill>
                <a:latin typeface="Times New Roman" pitchFamily="18" charset="0"/>
                <a:ea typeface="仿宋_GB2312" pitchFamily="49" charset="-122"/>
              </a:rPr>
              <a:t>Ederly</a:t>
            </a:r>
            <a:r>
              <a:rPr kumimoji="1" lang="zh-CN" altLang="en-US" sz="2400" b="1" dirty="0" smtClean="0">
                <a:latin typeface="Times New Roman" pitchFamily="18" charset="0"/>
                <a:ea typeface="仿宋_GB2312" pitchFamily="49" charset="-122"/>
              </a:rPr>
              <a:t>。采用的散列函数是：取其第一个字母在字母表中的位置。</a:t>
            </a:r>
            <a:r>
              <a:rPr kumimoji="1" lang="zh-CN" altLang="en-US" sz="2400" b="1" dirty="0" smtClean="0">
                <a:effectLst>
                  <a:outerShdw blurRad="38100" dist="38100" dir="2700000" algn="tl">
                    <a:srgbClr val="C0C0C0"/>
                  </a:outerShdw>
                </a:effectLst>
                <a:latin typeface="Times New Roman" pitchFamily="18" charset="0"/>
                <a:ea typeface="仿宋_GB2312" pitchFamily="49" charset="-122"/>
              </a:rPr>
              <a:t> </a:t>
            </a:r>
          </a:p>
          <a:p>
            <a:pPr algn="just">
              <a:lnSpc>
                <a:spcPct val="105000"/>
              </a:lnSpc>
              <a:spcBef>
                <a:spcPct val="15000"/>
              </a:spcBef>
              <a:buFont typeface="Wingdings" pitchFamily="2" charset="2"/>
              <a:buNone/>
            </a:pPr>
            <a:r>
              <a:rPr kumimoji="1" lang="zh-CN" altLang="en-US" sz="2400" b="1" dirty="0" smtClean="0">
                <a:solidFill>
                  <a:srgbClr val="FFFF99"/>
                </a:solidFill>
                <a:latin typeface="Times New Roman" pitchFamily="18" charset="0"/>
                <a:ea typeface="仿宋_GB2312" pitchFamily="49" charset="-122"/>
              </a:rPr>
              <a:t>       </a:t>
            </a:r>
            <a:r>
              <a:rPr kumimoji="1" lang="en-US" altLang="zh-CN" sz="2400" b="1" i="1" dirty="0" smtClean="0">
                <a:solidFill>
                  <a:srgbClr val="FFFF99"/>
                </a:solidFill>
                <a:latin typeface="Times New Roman" pitchFamily="18" charset="0"/>
                <a:ea typeface="仿宋_GB2312" pitchFamily="49" charset="-122"/>
              </a:rPr>
              <a:t>H</a:t>
            </a:r>
            <a:r>
              <a:rPr kumimoji="1" lang="en-US" altLang="zh-CN" sz="2400" b="1" dirty="0" smtClean="0">
                <a:solidFill>
                  <a:srgbClr val="FFFF99"/>
                </a:solidFill>
                <a:latin typeface="Times New Roman" pitchFamily="18" charset="0"/>
                <a:ea typeface="仿宋_GB2312" pitchFamily="49" charset="-122"/>
              </a:rPr>
              <a:t> (</a:t>
            </a:r>
            <a:r>
              <a:rPr kumimoji="1" lang="en-US" altLang="zh-CN" sz="2400" b="1" i="1" dirty="0" smtClean="0">
                <a:solidFill>
                  <a:srgbClr val="FFFF99"/>
                </a:solidFill>
                <a:latin typeface="Times New Roman" pitchFamily="18" charset="0"/>
                <a:ea typeface="仿宋_GB2312" pitchFamily="49" charset="-122"/>
              </a:rPr>
              <a:t>x</a:t>
            </a:r>
            <a:r>
              <a:rPr kumimoji="1" lang="en-US" altLang="zh-CN" sz="2400" b="1" dirty="0" smtClean="0">
                <a:solidFill>
                  <a:srgbClr val="FFFF99"/>
                </a:solidFill>
                <a:latin typeface="Times New Roman" pitchFamily="18" charset="0"/>
                <a:ea typeface="仿宋_GB2312" pitchFamily="49" charset="-122"/>
              </a:rPr>
              <a:t>) = </a:t>
            </a:r>
            <a:r>
              <a:rPr kumimoji="1" lang="en-US" altLang="zh-CN" sz="2400" b="1" i="1" dirty="0" err="1" smtClean="0">
                <a:solidFill>
                  <a:srgbClr val="FFFF99"/>
                </a:solidFill>
                <a:latin typeface="Times New Roman" pitchFamily="18" charset="0"/>
                <a:ea typeface="仿宋_GB2312" pitchFamily="49" charset="-122"/>
              </a:rPr>
              <a:t>ord</a:t>
            </a:r>
            <a:r>
              <a:rPr kumimoji="1" lang="en-US" altLang="zh-CN" sz="2400" b="1" i="1" dirty="0" smtClean="0">
                <a:solidFill>
                  <a:srgbClr val="FFFF99"/>
                </a:solidFill>
                <a:latin typeface="Times New Roman" pitchFamily="18" charset="0"/>
                <a:ea typeface="仿宋_GB2312" pitchFamily="49" charset="-122"/>
              </a:rPr>
              <a:t> </a:t>
            </a:r>
            <a:r>
              <a:rPr kumimoji="1" lang="en-US" altLang="zh-CN" sz="2400" b="1" dirty="0" smtClean="0">
                <a:solidFill>
                  <a:srgbClr val="FFFF99"/>
                </a:solidFill>
                <a:latin typeface="Times New Roman" pitchFamily="18" charset="0"/>
                <a:ea typeface="仿宋_GB2312" pitchFamily="49" charset="-122"/>
              </a:rPr>
              <a:t>(</a:t>
            </a:r>
            <a:r>
              <a:rPr kumimoji="1" lang="en-US" altLang="zh-CN" sz="2400" b="1" i="1" dirty="0" smtClean="0">
                <a:solidFill>
                  <a:srgbClr val="FFFF99"/>
                </a:solidFill>
                <a:latin typeface="Times New Roman" pitchFamily="18" charset="0"/>
                <a:ea typeface="仿宋_GB2312" pitchFamily="49" charset="-122"/>
              </a:rPr>
              <a:t>x</a:t>
            </a:r>
            <a:r>
              <a:rPr kumimoji="1" lang="en-US" altLang="zh-CN" sz="2400" b="1" dirty="0" smtClean="0">
                <a:solidFill>
                  <a:srgbClr val="FFFF99"/>
                </a:solidFill>
                <a:latin typeface="Times New Roman" pitchFamily="18" charset="0"/>
                <a:ea typeface="仿宋_GB2312" pitchFamily="49" charset="-122"/>
              </a:rPr>
              <a:t>)</a:t>
            </a:r>
            <a:r>
              <a:rPr kumimoji="1" lang="en-US" altLang="zh-CN" sz="2400" b="1" dirty="0" smtClean="0">
                <a:solidFill>
                  <a:srgbClr val="FFFF99"/>
                </a:solidFill>
                <a:latin typeface="Courier New" pitchFamily="49" charset="0"/>
                <a:ea typeface="仿宋_GB2312" pitchFamily="49" charset="-122"/>
              </a:rPr>
              <a:t>-</a:t>
            </a:r>
            <a:r>
              <a:rPr kumimoji="1" lang="en-US" altLang="zh-CN" sz="2400" b="1" i="1" dirty="0" err="1" smtClean="0">
                <a:solidFill>
                  <a:srgbClr val="FFFF99"/>
                </a:solidFill>
                <a:latin typeface="Times New Roman" pitchFamily="18" charset="0"/>
                <a:ea typeface="仿宋_GB2312" pitchFamily="49" charset="-122"/>
              </a:rPr>
              <a:t>ord</a:t>
            </a:r>
            <a:r>
              <a:rPr kumimoji="1" lang="en-US" altLang="zh-CN" sz="2400" b="1" i="1" dirty="0" smtClean="0">
                <a:solidFill>
                  <a:srgbClr val="FFFF99"/>
                </a:solidFill>
                <a:latin typeface="Times New Roman" pitchFamily="18" charset="0"/>
                <a:ea typeface="仿宋_GB2312" pitchFamily="49" charset="-122"/>
              </a:rPr>
              <a:t> </a:t>
            </a:r>
            <a:r>
              <a:rPr kumimoji="1" lang="en-US" altLang="zh-CN" sz="2400" b="1" dirty="0" smtClean="0">
                <a:solidFill>
                  <a:srgbClr val="FFFF99"/>
                </a:solidFill>
                <a:latin typeface="Times New Roman" pitchFamily="18" charset="0"/>
                <a:ea typeface="仿宋_GB2312" pitchFamily="49" charset="-122"/>
              </a:rPr>
              <a:t>(‘</a:t>
            </a:r>
            <a:r>
              <a:rPr kumimoji="1" lang="en-US" altLang="zh-CN" sz="2400" b="1" i="1" dirty="0" smtClean="0">
                <a:solidFill>
                  <a:srgbClr val="FFFF99"/>
                </a:solidFill>
                <a:latin typeface="Times New Roman" pitchFamily="18" charset="0"/>
                <a:ea typeface="仿宋_GB2312" pitchFamily="49" charset="-122"/>
              </a:rPr>
              <a:t>A</a:t>
            </a:r>
            <a:r>
              <a:rPr kumimoji="1" lang="en-US" altLang="zh-CN" sz="2400" b="1" dirty="0" smtClean="0">
                <a:solidFill>
                  <a:srgbClr val="FFFF99"/>
                </a:solidFill>
                <a:latin typeface="Times New Roman" pitchFamily="18" charset="0"/>
                <a:ea typeface="仿宋_GB2312" pitchFamily="49" charset="-122"/>
              </a:rPr>
              <a:t>’)   //</a:t>
            </a:r>
            <a:r>
              <a:rPr kumimoji="1" lang="en-US" altLang="zh-CN" sz="2400" b="1" i="1" dirty="0" err="1" smtClean="0">
                <a:solidFill>
                  <a:srgbClr val="FFFF99"/>
                </a:solidFill>
                <a:latin typeface="Times New Roman" pitchFamily="18" charset="0"/>
                <a:ea typeface="仿宋_GB2312" pitchFamily="49" charset="-122"/>
              </a:rPr>
              <a:t>ord</a:t>
            </a:r>
            <a:r>
              <a:rPr kumimoji="1" lang="en-US" altLang="zh-CN" sz="2400" b="1" dirty="0" smtClean="0">
                <a:solidFill>
                  <a:srgbClr val="FFFF99"/>
                </a:solidFill>
                <a:latin typeface="Times New Roman" pitchFamily="18" charset="0"/>
                <a:ea typeface="仿宋_GB2312" pitchFamily="49" charset="-122"/>
              </a:rPr>
              <a:t>() </a:t>
            </a:r>
            <a:r>
              <a:rPr kumimoji="1" lang="zh-CN" altLang="en-US" sz="2400" b="1" dirty="0" smtClean="0">
                <a:solidFill>
                  <a:srgbClr val="FFFF99"/>
                </a:solidFill>
                <a:effectLst>
                  <a:outerShdw blurRad="38100" dist="38100" dir="2700000" algn="tl">
                    <a:srgbClr val="C0C0C0"/>
                  </a:outerShdw>
                </a:effectLst>
                <a:latin typeface="Times New Roman" pitchFamily="18" charset="0"/>
                <a:ea typeface="仿宋_GB2312" pitchFamily="49" charset="-122"/>
              </a:rPr>
              <a:t>求内码函数</a:t>
            </a:r>
            <a:endParaRPr lang="zh-CN" altLang="en-US" sz="2800" dirty="0">
              <a:solidFill>
                <a:srgbClr val="FFFF99"/>
              </a:solidFill>
            </a:endParaRPr>
          </a:p>
        </p:txBody>
      </p:sp>
      <p:sp>
        <p:nvSpPr>
          <p:cNvPr id="6" name="矩形 5"/>
          <p:cNvSpPr/>
          <p:nvPr/>
        </p:nvSpPr>
        <p:spPr>
          <a:xfrm>
            <a:off x="251520" y="1916832"/>
            <a:ext cx="8604956" cy="1615827"/>
          </a:xfrm>
          <a:prstGeom prst="rect">
            <a:avLst/>
          </a:prstGeom>
        </p:spPr>
        <p:txBody>
          <a:bodyPr wrap="square">
            <a:spAutoFit/>
          </a:bodyPr>
          <a:lstStyle/>
          <a:p>
            <a:pPr algn="l">
              <a:lnSpc>
                <a:spcPct val="110000"/>
              </a:lnSpc>
              <a:buClr>
                <a:srgbClr val="800080"/>
              </a:buClr>
              <a:buSzPct val="50000"/>
            </a:pPr>
            <a:r>
              <a:rPr lang="zh-CN" altLang="en-US" b="1" dirty="0" smtClean="0">
                <a:latin typeface="Times New Roman" pitchFamily="18" charset="0"/>
                <a:ea typeface="仿宋_GB2312" pitchFamily="49" charset="-122"/>
              </a:rPr>
              <a:t>可得</a:t>
            </a:r>
            <a:r>
              <a:rPr lang="zh-CN" altLang="en-US" b="1" dirty="0" smtClean="0">
                <a:solidFill>
                  <a:schemeClr val="accent2"/>
                </a:solidFill>
                <a:latin typeface="Times New Roman" pitchFamily="18" charset="0"/>
                <a:ea typeface="仿宋_GB2312" pitchFamily="49" charset="-122"/>
              </a:rPr>
              <a:t> </a:t>
            </a:r>
            <a:r>
              <a:rPr lang="zh-CN" altLang="en-US" b="1" i="1" dirty="0" smtClean="0">
                <a:latin typeface="Times New Roman" pitchFamily="18" charset="0"/>
                <a:ea typeface="仿宋_GB2312" pitchFamily="49" charset="-122"/>
              </a:rPr>
              <a:t> </a:t>
            </a:r>
            <a:r>
              <a:rPr lang="en-US" altLang="zh-CN" b="1" i="1" dirty="0" smtClean="0">
                <a:solidFill>
                  <a:srgbClr val="FF3300"/>
                </a:solidFill>
                <a:latin typeface="Times New Roman" pitchFamily="18" charset="0"/>
                <a:ea typeface="仿宋_GB2312" pitchFamily="49" charset="-122"/>
              </a:rPr>
              <a:t>Hash </a:t>
            </a:r>
            <a:r>
              <a:rPr lang="en-US" altLang="zh-CN" b="1" dirty="0" smtClean="0">
                <a:solidFill>
                  <a:srgbClr val="FF3300"/>
                </a:solidFill>
                <a:latin typeface="Times New Roman" pitchFamily="18" charset="0"/>
                <a:ea typeface="仿宋_GB2312" pitchFamily="49" charset="-122"/>
              </a:rPr>
              <a:t>(Burke) = 1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a:t>
            </a:r>
            <a:r>
              <a:rPr lang="en-US" altLang="zh-CN" b="1" dirty="0" err="1" smtClean="0">
                <a:solidFill>
                  <a:srgbClr val="FF3300"/>
                </a:solidFill>
                <a:latin typeface="Times New Roman" pitchFamily="18" charset="0"/>
                <a:ea typeface="仿宋_GB2312" pitchFamily="49" charset="-122"/>
              </a:rPr>
              <a:t>Ekers</a:t>
            </a:r>
            <a:r>
              <a:rPr lang="en-US" altLang="zh-CN" b="1" dirty="0" smtClean="0">
                <a:solidFill>
                  <a:srgbClr val="FF3300"/>
                </a:solidFill>
                <a:latin typeface="Times New Roman" pitchFamily="18" charset="0"/>
                <a:ea typeface="仿宋_GB2312" pitchFamily="49" charset="-122"/>
              </a:rPr>
              <a:t>) = 4</a:t>
            </a:r>
          </a:p>
          <a:p>
            <a:pPr algn="l">
              <a:lnSpc>
                <a:spcPct val="110000"/>
              </a:lnSpc>
              <a:buClr>
                <a:srgbClr val="800080"/>
              </a:buClr>
              <a:buSzPct val="50000"/>
            </a:pPr>
            <a:r>
              <a:rPr lang="en-US" altLang="zh-CN" b="1" i="1" dirty="0" smtClean="0">
                <a:solidFill>
                  <a:srgbClr val="FF3300"/>
                </a:solidFill>
                <a:latin typeface="Times New Roman" pitchFamily="18" charset="0"/>
                <a:ea typeface="仿宋_GB2312" pitchFamily="49" charset="-122"/>
              </a:rPr>
              <a:t>          Hash</a:t>
            </a:r>
            <a:r>
              <a:rPr lang="en-US" altLang="zh-CN" b="1" dirty="0" smtClean="0">
                <a:solidFill>
                  <a:srgbClr val="FF3300"/>
                </a:solidFill>
                <a:latin typeface="Times New Roman" pitchFamily="18" charset="0"/>
                <a:ea typeface="仿宋_GB2312" pitchFamily="49" charset="-122"/>
              </a:rPr>
              <a:t> (Broad) = 1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(Blum) = 1</a:t>
            </a:r>
          </a:p>
          <a:p>
            <a:pPr algn="l">
              <a:lnSpc>
                <a:spcPct val="110000"/>
              </a:lnSpc>
              <a:buClr>
                <a:srgbClr val="800080"/>
              </a:buClr>
              <a:buSzPct val="50000"/>
            </a:pPr>
            <a:r>
              <a:rPr lang="en-US" altLang="zh-CN" b="1" dirty="0" smtClean="0">
                <a:solidFill>
                  <a:srgbClr val="FF3300"/>
                </a:solidFill>
                <a:latin typeface="Times New Roman" pitchFamily="18" charset="0"/>
                <a:ea typeface="仿宋_GB2312" pitchFamily="49" charset="-122"/>
              </a:rPr>
              <a:t>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(Attlee) = 0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(Hecht) = 7</a:t>
            </a:r>
          </a:p>
          <a:p>
            <a:pPr algn="l">
              <a:lnSpc>
                <a:spcPct val="110000"/>
              </a:lnSpc>
              <a:buClr>
                <a:srgbClr val="800080"/>
              </a:buClr>
              <a:buSzPct val="50000"/>
            </a:pPr>
            <a:r>
              <a:rPr lang="en-US" altLang="zh-CN" b="1" i="1" dirty="0" smtClean="0">
                <a:solidFill>
                  <a:srgbClr val="FF3300"/>
                </a:solidFill>
                <a:latin typeface="Times New Roman" pitchFamily="18" charset="0"/>
                <a:ea typeface="仿宋_GB2312" pitchFamily="49" charset="-122"/>
              </a:rPr>
              <a:t>          Hash</a:t>
            </a:r>
            <a:r>
              <a:rPr lang="en-US" altLang="zh-CN" b="1" dirty="0" smtClean="0">
                <a:solidFill>
                  <a:srgbClr val="FF3300"/>
                </a:solidFill>
                <a:latin typeface="Times New Roman" pitchFamily="18" charset="0"/>
                <a:ea typeface="仿宋_GB2312" pitchFamily="49" charset="-122"/>
              </a:rPr>
              <a:t> (Alton) = 0      </a:t>
            </a:r>
            <a:r>
              <a:rPr lang="en-US" altLang="zh-CN" b="1" i="1" dirty="0" smtClean="0">
                <a:solidFill>
                  <a:srgbClr val="FF3300"/>
                </a:solidFill>
                <a:latin typeface="Times New Roman" pitchFamily="18" charset="0"/>
                <a:ea typeface="仿宋_GB2312" pitchFamily="49" charset="-122"/>
              </a:rPr>
              <a:t>Hash</a:t>
            </a:r>
            <a:r>
              <a:rPr lang="en-US" altLang="zh-CN" b="1" dirty="0" smtClean="0">
                <a:solidFill>
                  <a:srgbClr val="FF3300"/>
                </a:solidFill>
                <a:latin typeface="Times New Roman" pitchFamily="18" charset="0"/>
                <a:ea typeface="仿宋_GB2312" pitchFamily="49" charset="-122"/>
              </a:rPr>
              <a:t> (</a:t>
            </a:r>
            <a:r>
              <a:rPr lang="en-US" altLang="zh-CN" b="1" dirty="0" err="1" smtClean="0">
                <a:solidFill>
                  <a:srgbClr val="FF3300"/>
                </a:solidFill>
                <a:latin typeface="Times New Roman" pitchFamily="18" charset="0"/>
                <a:ea typeface="仿宋_GB2312" pitchFamily="49" charset="-122"/>
              </a:rPr>
              <a:t>Ederly</a:t>
            </a:r>
            <a:r>
              <a:rPr lang="en-US" altLang="zh-CN" b="1" dirty="0" smtClean="0">
                <a:solidFill>
                  <a:srgbClr val="FF3300"/>
                </a:solidFill>
                <a:latin typeface="Times New Roman" pitchFamily="18" charset="0"/>
                <a:ea typeface="仿宋_GB2312" pitchFamily="49" charset="-122"/>
              </a:rPr>
              <a:t>) = 4</a:t>
            </a:r>
          </a:p>
          <a:p>
            <a:pPr algn="l">
              <a:lnSpc>
                <a:spcPct val="110000"/>
              </a:lnSpc>
              <a:buClr>
                <a:srgbClr val="800080"/>
              </a:buClr>
              <a:buSzPct val="50000"/>
            </a:pPr>
            <a:r>
              <a:rPr lang="zh-CN" altLang="en-US" b="1" dirty="0" smtClean="0">
                <a:latin typeface="Times New Roman" pitchFamily="18" charset="0"/>
                <a:ea typeface="仿宋_GB2312" pitchFamily="49" charset="-122"/>
              </a:rPr>
              <a:t>设散列表 </a:t>
            </a:r>
            <a:r>
              <a:rPr lang="en-US" altLang="zh-CN" b="1" i="1" dirty="0" smtClean="0">
                <a:latin typeface="Times New Roman" pitchFamily="18" charset="0"/>
                <a:ea typeface="仿宋_GB2312" pitchFamily="49" charset="-122"/>
              </a:rPr>
              <a:t>HT</a:t>
            </a:r>
            <a:r>
              <a:rPr lang="en-US" altLang="zh-CN" b="1" dirty="0" smtClean="0">
                <a:latin typeface="Times New Roman" pitchFamily="18" charset="0"/>
                <a:ea typeface="仿宋_GB2312" pitchFamily="49" charset="-122"/>
              </a:rPr>
              <a:t>[26], </a:t>
            </a:r>
            <a:r>
              <a:rPr lang="en-US" altLang="zh-CN" b="1" i="1" dirty="0" smtClean="0">
                <a:latin typeface="Times New Roman" pitchFamily="18" charset="0"/>
                <a:ea typeface="仿宋_GB2312" pitchFamily="49" charset="-122"/>
              </a:rPr>
              <a:t>m</a:t>
            </a:r>
            <a:r>
              <a:rPr lang="en-US" altLang="zh-CN" b="1" dirty="0" smtClean="0">
                <a:latin typeface="Times New Roman" pitchFamily="18" charset="0"/>
                <a:ea typeface="仿宋_GB2312" pitchFamily="49" charset="-122"/>
              </a:rPr>
              <a:t> = 26</a:t>
            </a:r>
            <a:r>
              <a:rPr lang="zh-CN" altLang="en-US" b="1" dirty="0" smtClean="0">
                <a:latin typeface="Times New Roman" pitchFamily="18" charset="0"/>
                <a:ea typeface="仿宋_GB2312" pitchFamily="49" charset="-122"/>
              </a:rPr>
              <a:t>。采用线性探查法处理冲突</a:t>
            </a:r>
            <a:r>
              <a:rPr lang="en-US" altLang="zh-CN" b="1" dirty="0" smtClean="0">
                <a:latin typeface="Times New Roman" pitchFamily="18" charset="0"/>
                <a:ea typeface="仿宋_GB2312" pitchFamily="49" charset="-122"/>
              </a:rPr>
              <a:t>, </a:t>
            </a:r>
            <a:r>
              <a:rPr lang="zh-CN" altLang="en-US" b="1" dirty="0" smtClean="0">
                <a:latin typeface="Times New Roman" pitchFamily="18" charset="0"/>
                <a:ea typeface="仿宋_GB2312" pitchFamily="49" charset="-122"/>
              </a:rPr>
              <a:t>则散列结果如图所示</a:t>
            </a:r>
            <a:endParaRPr lang="zh-CN" altLang="en-US" dirty="0"/>
          </a:p>
        </p:txBody>
      </p:sp>
      <p:grpSp>
        <p:nvGrpSpPr>
          <p:cNvPr id="8" name="Group 19"/>
          <p:cNvGrpSpPr>
            <a:grpSpLocks/>
          </p:cNvGrpSpPr>
          <p:nvPr/>
        </p:nvGrpSpPr>
        <p:grpSpPr bwMode="auto">
          <a:xfrm>
            <a:off x="251520" y="3392997"/>
            <a:ext cx="6629400" cy="1504951"/>
            <a:chOff x="432" y="2328"/>
            <a:chExt cx="4176" cy="948"/>
          </a:xfrm>
        </p:grpSpPr>
        <p:sp>
          <p:nvSpPr>
            <p:cNvPr id="9" name="Rectangle 4"/>
            <p:cNvSpPr>
              <a:spLocks noChangeArrowheads="1"/>
            </p:cNvSpPr>
            <p:nvPr/>
          </p:nvSpPr>
          <p:spPr bwMode="auto">
            <a:xfrm>
              <a:off x="572" y="2328"/>
              <a:ext cx="3476" cy="32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0           1             2             3             4</a:t>
              </a:r>
              <a:endParaRPr kumimoji="1" lang="en-US" altLang="zh-CN" sz="2400">
                <a:latin typeface="Times New Roman" pitchFamily="18" charset="0"/>
              </a:endParaRPr>
            </a:p>
          </p:txBody>
        </p:sp>
        <p:sp>
          <p:nvSpPr>
            <p:cNvPr id="10" name="Rectangle 6" descr="白色大理石"/>
            <p:cNvSpPr>
              <a:spLocks noChangeArrowheads="1"/>
            </p:cNvSpPr>
            <p:nvPr/>
          </p:nvSpPr>
          <p:spPr bwMode="auto">
            <a:xfrm>
              <a:off x="432" y="2647"/>
              <a:ext cx="4176" cy="329"/>
            </a:xfrm>
            <a:prstGeom prst="rect">
              <a:avLst/>
            </a:prstGeom>
            <a:blipFill dpi="0" rotWithShape="0">
              <a:blip r:embed="rId3"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pPr algn="l"/>
              <a:r>
                <a:rPr kumimoji="1" lang="en-US" altLang="zh-CN" sz="3000" b="1" dirty="0">
                  <a:solidFill>
                    <a:schemeClr val="bg1"/>
                  </a:solidFill>
                  <a:latin typeface="Times New Roman" pitchFamily="18" charset="0"/>
                </a:rPr>
                <a:t>Attlee   Burke   Broad    Blum     </a:t>
              </a:r>
              <a:r>
                <a:rPr kumimoji="1" lang="en-US" altLang="zh-CN" sz="3000" b="1" dirty="0" err="1">
                  <a:solidFill>
                    <a:schemeClr val="bg1"/>
                  </a:solidFill>
                  <a:latin typeface="Times New Roman" pitchFamily="18" charset="0"/>
                </a:rPr>
                <a:t>Ekers</a:t>
              </a:r>
              <a:endParaRPr kumimoji="1" lang="en-US" altLang="zh-CN" sz="3000" b="1" dirty="0">
                <a:solidFill>
                  <a:schemeClr val="bg1"/>
                </a:solidFill>
                <a:latin typeface="Times New Roman" pitchFamily="18" charset="0"/>
              </a:endParaRPr>
            </a:p>
          </p:txBody>
        </p:sp>
        <p:sp>
          <p:nvSpPr>
            <p:cNvPr id="11" name="Line 7"/>
            <p:cNvSpPr>
              <a:spLocks noChangeShapeType="1"/>
            </p:cNvSpPr>
            <p:nvPr/>
          </p:nvSpPr>
          <p:spPr bwMode="auto">
            <a:xfrm flipV="1">
              <a:off x="1208"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2" name="Line 8"/>
            <p:cNvSpPr>
              <a:spLocks noChangeShapeType="1"/>
            </p:cNvSpPr>
            <p:nvPr/>
          </p:nvSpPr>
          <p:spPr bwMode="auto">
            <a:xfrm flipV="1">
              <a:off x="2024"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3" name="Line 9"/>
            <p:cNvSpPr>
              <a:spLocks noChangeShapeType="1"/>
            </p:cNvSpPr>
            <p:nvPr/>
          </p:nvSpPr>
          <p:spPr bwMode="auto">
            <a:xfrm flipV="1">
              <a:off x="2872"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4" name="Line 10"/>
            <p:cNvSpPr>
              <a:spLocks noChangeShapeType="1"/>
            </p:cNvSpPr>
            <p:nvPr/>
          </p:nvSpPr>
          <p:spPr bwMode="auto">
            <a:xfrm flipV="1">
              <a:off x="3720" y="264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5" name="Rectangle 17"/>
            <p:cNvSpPr>
              <a:spLocks noChangeArrowheads="1"/>
            </p:cNvSpPr>
            <p:nvPr/>
          </p:nvSpPr>
          <p:spPr bwMode="auto">
            <a:xfrm>
              <a:off x="654" y="2985"/>
              <a:ext cx="3622" cy="291"/>
            </a:xfrm>
            <a:prstGeom prst="rect">
              <a:avLst/>
            </a:prstGeom>
            <a:noFill/>
            <a:ln w="9525">
              <a:noFill/>
              <a:miter lim="800000"/>
              <a:headEnd/>
              <a:tailEnd/>
            </a:ln>
            <a:effectLst/>
          </p:spPr>
          <p:txBody>
            <a:bodyPr wrap="none">
              <a:spAutoFit/>
            </a:bodyPr>
            <a:lstStyle/>
            <a:p>
              <a:pPr algn="l"/>
              <a:r>
                <a:rPr kumimoji="1" lang="en-US" altLang="zh-CN" sz="2400" b="1" dirty="0">
                  <a:solidFill>
                    <a:srgbClr val="FF3300"/>
                  </a:solidFill>
                  <a:effectLst>
                    <a:outerShdw blurRad="38100" dist="38100" dir="2700000" algn="tl">
                      <a:srgbClr val="C0C0C0"/>
                    </a:outerShdw>
                  </a:effectLst>
                  <a:latin typeface="Times New Roman" pitchFamily="18" charset="0"/>
                </a:rPr>
                <a:t>(1)       </a:t>
              </a:r>
              <a:r>
                <a:rPr kumimoji="1" lang="en-US" altLang="zh-CN" sz="2400" b="1" dirty="0" smtClean="0">
                  <a:solidFill>
                    <a:srgbClr val="FF3300"/>
                  </a:solidFill>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(1)            (2)         </a:t>
              </a:r>
              <a:r>
                <a:rPr kumimoji="1" lang="en-US" altLang="zh-CN" sz="2400" b="1" dirty="0" smtClean="0">
                  <a:solidFill>
                    <a:srgbClr val="FF3300"/>
                  </a:solidFill>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(3) </a:t>
              </a:r>
              <a:r>
                <a:rPr kumimoji="1" lang="en-US" altLang="zh-CN" sz="2400" b="1" dirty="0" smtClean="0">
                  <a:solidFill>
                    <a:srgbClr val="FF3300"/>
                  </a:solidFill>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1)</a:t>
              </a:r>
              <a:endParaRPr kumimoji="1" lang="en-US" altLang="zh-CN" sz="2400" b="1" dirty="0">
                <a:solidFill>
                  <a:srgbClr val="FF3300"/>
                </a:solidFill>
                <a:latin typeface="Times New Roman" pitchFamily="18" charset="0"/>
              </a:endParaRPr>
            </a:p>
          </p:txBody>
        </p:sp>
      </p:grpSp>
      <p:grpSp>
        <p:nvGrpSpPr>
          <p:cNvPr id="16" name="Group 21"/>
          <p:cNvGrpSpPr>
            <a:grpSpLocks/>
          </p:cNvGrpSpPr>
          <p:nvPr/>
        </p:nvGrpSpPr>
        <p:grpSpPr bwMode="auto">
          <a:xfrm>
            <a:off x="179512" y="4941168"/>
            <a:ext cx="7739063" cy="1509712"/>
            <a:chOff x="432" y="3273"/>
            <a:chExt cx="4875" cy="951"/>
          </a:xfrm>
        </p:grpSpPr>
        <p:sp>
          <p:nvSpPr>
            <p:cNvPr id="17" name="Rectangle 11" descr="白色大理石"/>
            <p:cNvSpPr>
              <a:spLocks noChangeArrowheads="1"/>
            </p:cNvSpPr>
            <p:nvPr/>
          </p:nvSpPr>
          <p:spPr bwMode="auto">
            <a:xfrm>
              <a:off x="432" y="3600"/>
              <a:ext cx="4875" cy="336"/>
            </a:xfrm>
            <a:prstGeom prst="rect">
              <a:avLst/>
            </a:prstGeom>
            <a:blipFill dpi="0" rotWithShape="0">
              <a:blip r:embed="rId3"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pPr algn="l"/>
              <a:r>
                <a:rPr kumimoji="1" lang="en-US" altLang="zh-CN" sz="3000" b="1" dirty="0">
                  <a:solidFill>
                    <a:schemeClr val="bg1"/>
                  </a:solidFill>
                  <a:latin typeface="Times New Roman" pitchFamily="18" charset="0"/>
                </a:rPr>
                <a:t>Alton   </a:t>
              </a:r>
              <a:r>
                <a:rPr kumimoji="1" lang="en-US" altLang="zh-CN" sz="3000" b="1" dirty="0" err="1">
                  <a:solidFill>
                    <a:schemeClr val="bg1"/>
                  </a:solidFill>
                  <a:latin typeface="Times New Roman" pitchFamily="18" charset="0"/>
                </a:rPr>
                <a:t>Ederly</a:t>
              </a:r>
              <a:r>
                <a:rPr kumimoji="1" lang="en-US" altLang="zh-CN" sz="3000" b="1" dirty="0">
                  <a:solidFill>
                    <a:schemeClr val="bg1"/>
                  </a:solidFill>
                  <a:latin typeface="Times New Roman" pitchFamily="18" charset="0"/>
                </a:rPr>
                <a:t>   Hecht </a:t>
              </a:r>
            </a:p>
          </p:txBody>
        </p:sp>
        <p:sp>
          <p:nvSpPr>
            <p:cNvPr id="18" name="Line 12"/>
            <p:cNvSpPr>
              <a:spLocks noChangeShapeType="1"/>
            </p:cNvSpPr>
            <p:nvPr/>
          </p:nvSpPr>
          <p:spPr bwMode="auto">
            <a:xfrm flipV="1">
              <a:off x="1192"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19" name="Line 13"/>
            <p:cNvSpPr>
              <a:spLocks noChangeShapeType="1"/>
            </p:cNvSpPr>
            <p:nvPr/>
          </p:nvSpPr>
          <p:spPr bwMode="auto">
            <a:xfrm flipV="1">
              <a:off x="2032"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20" name="Line 14"/>
            <p:cNvSpPr>
              <a:spLocks noChangeShapeType="1"/>
            </p:cNvSpPr>
            <p:nvPr/>
          </p:nvSpPr>
          <p:spPr bwMode="auto">
            <a:xfrm flipV="1">
              <a:off x="2872"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21" name="Line 15"/>
            <p:cNvSpPr>
              <a:spLocks noChangeShapeType="1"/>
            </p:cNvSpPr>
            <p:nvPr/>
          </p:nvSpPr>
          <p:spPr bwMode="auto">
            <a:xfrm flipV="1">
              <a:off x="3688" y="3600"/>
              <a:ext cx="0" cy="336"/>
            </a:xfrm>
            <a:prstGeom prst="line">
              <a:avLst/>
            </a:prstGeom>
            <a:noFill/>
            <a:ln w="31750">
              <a:solidFill>
                <a:srgbClr val="339966"/>
              </a:solidFill>
              <a:round/>
              <a:headEnd/>
              <a:tailEnd/>
            </a:ln>
            <a:effectLst/>
          </p:spPr>
          <p:txBody>
            <a:bodyPr wrap="none" anchor="ctr"/>
            <a:lstStyle/>
            <a:p>
              <a:endParaRPr lang="zh-CN" altLang="en-US"/>
            </a:p>
          </p:txBody>
        </p:sp>
        <p:sp>
          <p:nvSpPr>
            <p:cNvPr id="22" name="Rectangle 16"/>
            <p:cNvSpPr>
              <a:spLocks noChangeArrowheads="1"/>
            </p:cNvSpPr>
            <p:nvPr/>
          </p:nvSpPr>
          <p:spPr bwMode="auto">
            <a:xfrm>
              <a:off x="596" y="3273"/>
              <a:ext cx="3476" cy="327"/>
            </a:xfrm>
            <a:prstGeom prst="rect">
              <a:avLst/>
            </a:prstGeom>
            <a:noFill/>
            <a:ln w="9525">
              <a:noFill/>
              <a:miter lim="800000"/>
              <a:headEnd/>
              <a:tailEnd/>
            </a:ln>
            <a:effectLst/>
          </p:spPr>
          <p:txBody>
            <a:bodyPr wrap="none">
              <a:spAutoFit/>
            </a:bodyPr>
            <a:lstStyle/>
            <a:p>
              <a:r>
                <a:rPr kumimoji="1" lang="en-US" altLang="zh-CN" sz="2800" b="1">
                  <a:latin typeface="Times New Roman" pitchFamily="18" charset="0"/>
                </a:rPr>
                <a:t>5           6            7              8            9</a:t>
              </a:r>
              <a:r>
                <a:rPr kumimoji="1" lang="en-US" altLang="zh-CN" sz="2800" b="1">
                  <a:effectLst>
                    <a:outerShdw blurRad="38100" dist="38100" dir="2700000" algn="tl">
                      <a:srgbClr val="C0C0C0"/>
                    </a:outerShdw>
                  </a:effectLst>
                  <a:latin typeface="Times New Roman" pitchFamily="18" charset="0"/>
                </a:rPr>
                <a:t> </a:t>
              </a:r>
            </a:p>
          </p:txBody>
        </p:sp>
        <p:sp>
          <p:nvSpPr>
            <p:cNvPr id="23" name="Rectangle 18"/>
            <p:cNvSpPr>
              <a:spLocks noChangeArrowheads="1"/>
            </p:cNvSpPr>
            <p:nvPr/>
          </p:nvSpPr>
          <p:spPr bwMode="auto">
            <a:xfrm>
              <a:off x="576" y="3936"/>
              <a:ext cx="1988" cy="288"/>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C0C0C0"/>
                    </a:outerShdw>
                  </a:effectLst>
                  <a:latin typeface="Times New Roman" pitchFamily="18" charset="0"/>
                </a:rPr>
                <a:t>(6)             (3)            (1)</a:t>
              </a:r>
              <a:endParaRPr kumimoji="1" lang="en-US" altLang="zh-CN" sz="2800" b="1">
                <a:solidFill>
                  <a:srgbClr val="FF3300"/>
                </a:solidFill>
                <a:effectLst>
                  <a:outerShdw blurRad="38100" dist="38100" dir="2700000" algn="tl">
                    <a:srgbClr val="C0C0C0"/>
                  </a:outerShdw>
                </a:effectLst>
                <a:latin typeface="Times New Roman" pitchFamily="18" charset="0"/>
              </a:endParaRPr>
            </a:p>
          </p:txBody>
        </p:sp>
        <p:sp>
          <p:nvSpPr>
            <p:cNvPr id="24" name="Line 20"/>
            <p:cNvSpPr>
              <a:spLocks noChangeShapeType="1"/>
            </p:cNvSpPr>
            <p:nvPr/>
          </p:nvSpPr>
          <p:spPr bwMode="auto">
            <a:xfrm flipV="1">
              <a:off x="4489" y="3593"/>
              <a:ext cx="0" cy="336"/>
            </a:xfrm>
            <a:prstGeom prst="line">
              <a:avLst/>
            </a:prstGeom>
            <a:noFill/>
            <a:ln w="31750">
              <a:solidFill>
                <a:srgbClr val="339966"/>
              </a:solidFill>
              <a:round/>
              <a:headEnd/>
              <a:tailEnd/>
            </a:ln>
            <a:effec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sz="half" idx="1"/>
          </p:nvPr>
        </p:nvSpPr>
        <p:spPr>
          <a:xfrm>
            <a:off x="601663" y="730250"/>
            <a:ext cx="7966075" cy="5686425"/>
          </a:xfrm>
        </p:spPr>
        <p:txBody>
          <a:bodyPr>
            <a:normAutofit lnSpcReduction="10000"/>
          </a:bodyPr>
          <a:lstStyle/>
          <a:p>
            <a:pPr>
              <a:lnSpc>
                <a:spcPct val="105000"/>
              </a:lnSpc>
              <a:buClr>
                <a:schemeClr val="tx1"/>
              </a:buClr>
              <a:buSzPct val="50000"/>
            </a:pPr>
            <a:r>
              <a:rPr lang="zh-CN" altLang="en-US" sz="3000" b="1" dirty="0" smtClean="0">
                <a:latin typeface="Times New Roman" pitchFamily="18" charset="0"/>
                <a:ea typeface="仿宋_GB2312" pitchFamily="49" charset="-122"/>
              </a:rPr>
              <a:t>在</a:t>
            </a:r>
            <a:r>
              <a:rPr lang="zh-CN" altLang="en-US" sz="3000" b="1" dirty="0">
                <a:latin typeface="Times New Roman" pitchFamily="18" charset="0"/>
                <a:ea typeface="仿宋_GB2312" pitchFamily="49" charset="-122"/>
              </a:rPr>
              <a:t>等概率情形，</a:t>
            </a:r>
            <a:r>
              <a:rPr lang="en-US" altLang="zh-CN" sz="3000" b="1" i="1" dirty="0">
                <a:latin typeface="Times New Roman" pitchFamily="18" charset="0"/>
                <a:ea typeface="仿宋_GB2312" pitchFamily="49" charset="-122"/>
              </a:rPr>
              <a:t>p</a:t>
            </a:r>
            <a:r>
              <a:rPr lang="en-US" altLang="zh-CN" sz="3000" b="1" i="1" baseline="-25000" dirty="0">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1/</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 </a:t>
            </a:r>
            <a:r>
              <a:rPr lang="en-US" altLang="zh-CN" sz="3000" b="1" i="1" dirty="0" err="1">
                <a:latin typeface="Times New Roman" pitchFamily="18" charset="0"/>
                <a:ea typeface="仿宋_GB2312" pitchFamily="49" charset="-122"/>
              </a:rPr>
              <a:t>i</a:t>
            </a:r>
            <a:r>
              <a:rPr lang="en-US" altLang="zh-CN" sz="3000" b="1" dirty="0">
                <a:latin typeface="Times New Roman" pitchFamily="18" charset="0"/>
                <a:ea typeface="仿宋_GB2312" pitchFamily="49" charset="-122"/>
              </a:rPr>
              <a:t> = 1, 2, </a:t>
            </a:r>
            <a:r>
              <a:rPr lang="en-US" altLang="zh-CN" sz="3000" b="1" dirty="0">
                <a:latin typeface="Times New Roman" pitchFamily="18" charset="0"/>
                <a:ea typeface="仿宋_GB2312" pitchFamily="49" charset="-122"/>
                <a:sym typeface="Symbol" pitchFamily="18" charset="2"/>
              </a:rPr>
              <a:t>, </a:t>
            </a:r>
            <a:r>
              <a:rPr lang="en-US" altLang="zh-CN" sz="3000" b="1" i="1" dirty="0">
                <a:latin typeface="Times New Roman" pitchFamily="18" charset="0"/>
                <a:ea typeface="仿宋_GB2312" pitchFamily="49" charset="-122"/>
                <a:sym typeface="Symbol" pitchFamily="18" charset="2"/>
              </a:rPr>
              <a:t>n</a:t>
            </a:r>
            <a:r>
              <a:rPr lang="zh-CN" altLang="en-US" sz="3000" b="1" dirty="0">
                <a:latin typeface="Times New Roman" pitchFamily="18" charset="0"/>
                <a:ea typeface="仿宋_GB2312" pitchFamily="49" charset="-122"/>
                <a:sym typeface="Symbol" pitchFamily="18" charset="2"/>
              </a:rPr>
              <a:t>。搜索成功的平均</a:t>
            </a:r>
            <a:r>
              <a:rPr lang="zh-CN" altLang="en-US" sz="3000" b="1" dirty="0" smtClean="0">
                <a:latin typeface="Times New Roman" pitchFamily="18" charset="0"/>
                <a:ea typeface="仿宋_GB2312" pitchFamily="49" charset="-122"/>
                <a:sym typeface="Symbol" pitchFamily="18" charset="2"/>
              </a:rPr>
              <a:t>搜索长度</a:t>
            </a:r>
            <a:r>
              <a:rPr lang="zh-CN" altLang="en-US" sz="3000" b="1" dirty="0">
                <a:latin typeface="Times New Roman" pitchFamily="18" charset="0"/>
                <a:ea typeface="仿宋_GB2312" pitchFamily="49" charset="-122"/>
                <a:sym typeface="Symbol" pitchFamily="18" charset="2"/>
              </a:rPr>
              <a:t>为：</a:t>
            </a:r>
          </a:p>
          <a:p>
            <a:pPr>
              <a:lnSpc>
                <a:spcPct val="105000"/>
              </a:lnSpc>
              <a:buClr>
                <a:schemeClr val="tx1"/>
              </a:buClr>
              <a:buSzPct val="50000"/>
            </a:pPr>
            <a:endParaRPr lang="zh-CN" altLang="en-US" sz="3000" b="1" dirty="0">
              <a:latin typeface="Times New Roman" pitchFamily="18" charset="0"/>
              <a:ea typeface="仿宋_GB2312" pitchFamily="49" charset="-122"/>
              <a:sym typeface="Symbol" pitchFamily="18" charset="2"/>
            </a:endParaRPr>
          </a:p>
          <a:p>
            <a:pPr>
              <a:lnSpc>
                <a:spcPct val="105000"/>
              </a:lnSpc>
              <a:buClr>
                <a:schemeClr val="tx1"/>
              </a:buClr>
              <a:buSzPct val="50000"/>
            </a:pPr>
            <a:endParaRPr lang="zh-CN" altLang="en-US" sz="3000" b="1" dirty="0">
              <a:latin typeface="Times New Roman" pitchFamily="18" charset="0"/>
              <a:ea typeface="仿宋_GB2312" pitchFamily="49" charset="-122"/>
              <a:sym typeface="Symbol" pitchFamily="18" charset="2"/>
            </a:endParaRPr>
          </a:p>
          <a:p>
            <a:pPr>
              <a:lnSpc>
                <a:spcPct val="105000"/>
              </a:lnSpc>
              <a:buClr>
                <a:schemeClr val="tx1"/>
              </a:buClr>
              <a:buSzPct val="50000"/>
            </a:pPr>
            <a:r>
              <a:rPr lang="zh-CN" altLang="en-US" sz="3000" b="1" dirty="0" smtClean="0">
                <a:latin typeface="Times New Roman" pitchFamily="18" charset="0"/>
                <a:ea typeface="仿宋_GB2312" pitchFamily="49" charset="-122"/>
              </a:rPr>
              <a:t>上述计算时基于每次查找都成功的情况下给出的平均搜索长度，在</a:t>
            </a:r>
            <a:r>
              <a:rPr lang="zh-CN" altLang="en-US" sz="3000" b="1" dirty="0">
                <a:latin typeface="Times New Roman" pitchFamily="18" charset="0"/>
                <a:ea typeface="仿宋_GB2312" pitchFamily="49" charset="-122"/>
              </a:rPr>
              <a:t>搜索不成功情形，</a:t>
            </a:r>
            <a:r>
              <a:rPr lang="en-US" altLang="zh-CN" sz="3000" b="1" i="1" dirty="0" err="1">
                <a:latin typeface="Times New Roman" pitchFamily="18" charset="0"/>
                <a:ea typeface="仿宋_GB2312" pitchFamily="49" charset="-122"/>
              </a:rPr>
              <a:t>ASL</a:t>
            </a:r>
            <a:r>
              <a:rPr lang="en-US" altLang="zh-CN" sz="3000" b="1" i="1" baseline="-25000" dirty="0" err="1">
                <a:latin typeface="Times New Roman" pitchFamily="18" charset="0"/>
                <a:ea typeface="仿宋_GB2312" pitchFamily="49" charset="-122"/>
              </a:rPr>
              <a:t>unsucc</a:t>
            </a:r>
            <a:r>
              <a:rPr lang="en-US" altLang="zh-CN" sz="3000" b="1" baseline="-25000" dirty="0">
                <a:latin typeface="Times New Roman" pitchFamily="18" charset="0"/>
                <a:ea typeface="仿宋_GB2312" pitchFamily="49" charset="-122"/>
              </a:rPr>
              <a:t> </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n</a:t>
            </a:r>
            <a:r>
              <a:rPr lang="en-US" altLang="zh-CN" sz="3000" b="1" dirty="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a:t>
            </a:r>
            <a:endParaRPr lang="en-US" altLang="zh-CN" sz="3000" b="1" dirty="0" smtClean="0">
              <a:latin typeface="Times New Roman" pitchFamily="18" charset="0"/>
              <a:ea typeface="仿宋_GB2312" pitchFamily="49" charset="-122"/>
            </a:endParaRPr>
          </a:p>
          <a:p>
            <a:pPr>
              <a:lnSpc>
                <a:spcPct val="105000"/>
              </a:lnSpc>
              <a:buClr>
                <a:schemeClr val="tx1"/>
              </a:buClr>
              <a:buSzPct val="50000"/>
            </a:pPr>
            <a:r>
              <a:rPr lang="zh-CN" altLang="en-US" b="1" dirty="0" smtClean="0">
                <a:latin typeface="Times New Roman" pitchFamily="18" charset="0"/>
                <a:ea typeface="仿宋_GB2312" pitchFamily="49" charset="-122"/>
              </a:rPr>
              <a:t>一般表中各个元素的搜索概率不同，如果按搜索概率的高低排列表中的元素，从有序顺序表的情况可知，能够得到低的平均搜索长度。</a:t>
            </a:r>
          </a:p>
        </p:txBody>
      </p:sp>
      <p:graphicFrame>
        <p:nvGraphicFramePr>
          <p:cNvPr id="325636" name="Object 4"/>
          <p:cNvGraphicFramePr>
            <a:graphicFrameLocks noGrp="1" noChangeAspect="1"/>
          </p:cNvGraphicFramePr>
          <p:nvPr>
            <p:ph sz="half" idx="2"/>
          </p:nvPr>
        </p:nvGraphicFramePr>
        <p:xfrm>
          <a:off x="2473325" y="1730375"/>
          <a:ext cx="4384675" cy="931863"/>
        </p:xfrm>
        <a:graphic>
          <a:graphicData uri="http://schemas.openxmlformats.org/presentationml/2006/ole">
            <mc:AlternateContent xmlns:mc="http://schemas.openxmlformats.org/markup-compatibility/2006">
              <mc:Choice xmlns:v="urn:schemas-microsoft-com:vml" Requires="v">
                <p:oleObj spid="_x0000_s325657" name="Equation" r:id="rId3" imgW="2031633" imgH="431570" progId="Equation.DSMT4">
                  <p:embed/>
                </p:oleObj>
              </mc:Choice>
              <mc:Fallback>
                <p:oleObj name="Equation" r:id="rId3" imgW="2031633" imgH="431570" progId="Equation.DSMT4">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325" y="1730375"/>
                        <a:ext cx="4384675" cy="931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5" name="灯片编号占位符 5"/>
          <p:cNvSpPr>
            <a:spLocks noGrp="1"/>
          </p:cNvSpPr>
          <p:nvPr>
            <p:ph type="sldNum" sz="quarter" idx="11"/>
          </p:nvPr>
        </p:nvSpPr>
        <p:spPr/>
        <p:txBody>
          <a:bodyPr/>
          <a:lstStyle/>
          <a:p>
            <a:fld id="{23E01C68-2B25-475A-AEBB-5AB7880DD883}" type="slidenum">
              <a:rPr lang="en-US" altLang="zh-CN"/>
              <a:pPr/>
              <a:t>8</a:t>
            </a:fld>
            <a:endParaRPr lang="en-US" altLang="zh-CN"/>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80</a:t>
            </a:fld>
            <a:endParaRPr lang="en-US" altLang="zh-CN"/>
          </a:p>
        </p:txBody>
      </p:sp>
      <p:pic>
        <p:nvPicPr>
          <p:cNvPr id="443394" name="Picture 2"/>
          <p:cNvPicPr>
            <a:picLocks noChangeAspect="1" noChangeArrowheads="1"/>
          </p:cNvPicPr>
          <p:nvPr/>
        </p:nvPicPr>
        <p:blipFill>
          <a:blip r:embed="rId2" cstate="print"/>
          <a:srcRect/>
          <a:stretch>
            <a:fillRect/>
          </a:stretch>
        </p:blipFill>
        <p:spPr bwMode="auto">
          <a:xfrm>
            <a:off x="215205" y="260648"/>
            <a:ext cx="8677275" cy="35337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81</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哈希表处理冲突的方法</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8210872" cy="5292758"/>
          </a:xfrm>
        </p:spPr>
        <p:txBody>
          <a:bodyPr/>
          <a:lstStyle/>
          <a:p>
            <a:pPr marL="962406" lvl="1" indent="-514350">
              <a:buClr>
                <a:schemeClr val="tx1"/>
              </a:buClr>
              <a:buSzPct val="100000"/>
              <a:buFont typeface="+mj-lt"/>
              <a:buAutoNum type="arabicPeriod" startAt="2"/>
            </a:pPr>
            <a:r>
              <a:rPr kumimoji="1" lang="zh-CN" altLang="en-US" sz="2600" b="1" dirty="0" smtClean="0">
                <a:latin typeface="Times New Roman" pitchFamily="18" charset="0"/>
                <a:ea typeface="仿宋_GB2312" pitchFamily="49" charset="-122"/>
              </a:rPr>
              <a:t>再哈希法</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sz="2600" b="1" i="1" dirty="0" smtClean="0">
                <a:latin typeface="Times New Roman" pitchFamily="18" charset="0"/>
                <a:ea typeface="仿宋_GB2312" pitchFamily="49" charset="-122"/>
              </a:rPr>
              <a:t>H</a:t>
            </a:r>
            <a:r>
              <a:rPr kumimoji="1" lang="en-US" altLang="zh-CN" sz="2600" b="1" i="1" baseline="-25000" dirty="0"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a:t>
            </a:r>
            <a:r>
              <a:rPr kumimoji="1" lang="en-US" altLang="zh-CN" sz="2600" b="1" i="1" dirty="0" err="1" smtClean="0">
                <a:latin typeface="Times New Roman" pitchFamily="18" charset="0"/>
                <a:ea typeface="仿宋_GB2312" pitchFamily="49" charset="-122"/>
              </a:rPr>
              <a:t>RH</a:t>
            </a:r>
            <a:r>
              <a:rPr kumimoji="1" lang="en-US" altLang="zh-CN" sz="2600" b="1" i="1" baseline="-25000" dirty="0" err="1" smtClean="0">
                <a:latin typeface="Times New Roman" pitchFamily="18" charset="0"/>
                <a:ea typeface="仿宋_GB2312" pitchFamily="49" charset="-122"/>
              </a:rPr>
              <a:t>i</a:t>
            </a:r>
            <a:r>
              <a:rPr kumimoji="1" lang="en-US" altLang="zh-CN" sz="2600" b="1" i="1" baseline="-25000" dirty="0" smtClean="0">
                <a:latin typeface="Times New Roman" pitchFamily="18" charset="0"/>
                <a:ea typeface="仿宋_GB2312" pitchFamily="49" charset="-122"/>
              </a:rPr>
              <a:t> </a:t>
            </a:r>
            <a:r>
              <a:rPr kumimoji="1" lang="en-US" altLang="zh-CN" sz="2600" b="1" dirty="0" smtClean="0">
                <a:latin typeface="Times New Roman" pitchFamily="18" charset="0"/>
                <a:ea typeface="仿宋_GB2312" pitchFamily="49" charset="-122"/>
              </a:rPr>
              <a:t>(</a:t>
            </a:r>
            <a:r>
              <a:rPr kumimoji="1" lang="en-US" altLang="zh-CN" sz="2600" b="1" i="1" dirty="0" smtClean="0">
                <a:latin typeface="Times New Roman" pitchFamily="18" charset="0"/>
                <a:ea typeface="仿宋_GB2312" pitchFamily="49" charset="-122"/>
              </a:rPr>
              <a:t>key</a:t>
            </a:r>
            <a:r>
              <a:rPr kumimoji="1" lang="en-US" altLang="zh-CN" sz="2600" b="1" dirty="0" smtClean="0">
                <a:latin typeface="Times New Roman" pitchFamily="18" charset="0"/>
                <a:ea typeface="仿宋_GB2312" pitchFamily="49" charset="-122"/>
              </a:rPr>
              <a:t>) </a:t>
            </a:r>
            <a:r>
              <a:rPr kumimoji="1" lang="en-US" altLang="zh-CN" sz="2600" b="1" i="1" dirty="0" err="1"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1, 2, …, </a:t>
            </a:r>
            <a:r>
              <a:rPr kumimoji="1" lang="en-US" altLang="zh-CN" sz="2600" b="1" i="1" dirty="0" smtClean="0">
                <a:latin typeface="Times New Roman" pitchFamily="18" charset="0"/>
                <a:ea typeface="仿宋_GB2312" pitchFamily="49" charset="-122"/>
              </a:rPr>
              <a:t>k</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b="1" i="1" dirty="0" err="1" smtClean="0">
                <a:latin typeface="Times New Roman" pitchFamily="18" charset="0"/>
                <a:ea typeface="仿宋_GB2312" pitchFamily="49" charset="-122"/>
              </a:rPr>
              <a:t>RH</a:t>
            </a:r>
            <a:r>
              <a:rPr kumimoji="1" lang="en-US" altLang="zh-CN" b="1" i="1" baseline="-25000" dirty="0" err="1" smtClean="0">
                <a:latin typeface="Times New Roman" pitchFamily="18" charset="0"/>
                <a:ea typeface="仿宋_GB2312" pitchFamily="49" charset="-122"/>
              </a:rPr>
              <a:t>i</a:t>
            </a:r>
            <a:r>
              <a:rPr kumimoji="1" lang="en-US" altLang="zh-CN" b="1" i="1" baseline="-25000" dirty="0" smtClean="0">
                <a:latin typeface="Times New Roman" pitchFamily="18" charset="0"/>
                <a:ea typeface="仿宋_GB2312" pitchFamily="49" charset="-122"/>
              </a:rPr>
              <a:t> </a:t>
            </a:r>
            <a:r>
              <a:rPr kumimoji="1" lang="zh-CN" altLang="en-US" sz="2400" b="1" dirty="0" smtClean="0">
                <a:latin typeface="Times New Roman" pitchFamily="18" charset="0"/>
                <a:ea typeface="仿宋_GB2312" pitchFamily="49" charset="-122"/>
              </a:rPr>
              <a:t>为不同的哈希函数</a:t>
            </a:r>
            <a:endParaRPr kumimoji="1" lang="en-US" altLang="zh-CN" sz="2400" b="1" dirty="0" smtClean="0">
              <a:latin typeface="Times New Roman" pitchFamily="18" charset="0"/>
              <a:ea typeface="仿宋_GB2312" pitchFamily="49" charset="-122"/>
            </a:endParaRPr>
          </a:p>
          <a:p>
            <a:pPr lvl="1">
              <a:buClr>
                <a:schemeClr val="tx1"/>
              </a:buClr>
              <a:buSzPct val="50000"/>
              <a:buNone/>
            </a:pPr>
            <a:endParaRPr kumimoji="1" lang="en-US" altLang="zh-CN" sz="2400" b="1" dirty="0" smtClean="0">
              <a:latin typeface="Times New Roman" pitchFamily="18" charset="0"/>
              <a:ea typeface="仿宋_GB2312" pitchFamily="49" charset="-122"/>
            </a:endParaRPr>
          </a:p>
          <a:p>
            <a:pPr marL="962406" lvl="1" indent="-514350">
              <a:buClr>
                <a:schemeClr val="tx1"/>
              </a:buClr>
              <a:buSzPct val="100000"/>
              <a:buFont typeface="+mj-lt"/>
              <a:buAutoNum type="arabicPeriod" startAt="3"/>
            </a:pPr>
            <a:r>
              <a:rPr kumimoji="1" lang="zh-CN" altLang="en-US" b="1" dirty="0" smtClean="0">
                <a:latin typeface="Times New Roman" pitchFamily="18" charset="0"/>
                <a:ea typeface="仿宋_GB2312" pitchFamily="49" charset="-122"/>
              </a:rPr>
              <a:t>链地址法</a:t>
            </a:r>
            <a:endParaRPr kumimoji="1" lang="en-US" altLang="zh-CN" b="1" dirty="0" smtClean="0">
              <a:latin typeface="Times New Roman" pitchFamily="18" charset="0"/>
              <a:ea typeface="仿宋_GB2312" pitchFamily="49" charset="-122"/>
            </a:endParaRPr>
          </a:p>
          <a:p>
            <a:pPr lvl="1">
              <a:buClr>
                <a:schemeClr val="tx1"/>
              </a:buClr>
              <a:buSzPct val="50000"/>
              <a:buNone/>
            </a:pPr>
            <a:r>
              <a:rPr kumimoji="1" lang="zh-CN" altLang="en-US" b="1" dirty="0" smtClean="0">
                <a:latin typeface="Times New Roman" pitchFamily="18" charset="0"/>
                <a:ea typeface="仿宋_GB2312" pitchFamily="49" charset="-122"/>
              </a:rPr>
              <a:t>所有关键字为同义词的记录存储在同一线性链表中。</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zh-CN" altLang="en-US" b="1" baseline="30000" dirty="0" smtClean="0">
              <a:latin typeface="Times New Roman" pitchFamily="18" charset="0"/>
              <a:ea typeface="仿宋_GB2312" pitchFamily="49" charset="-122"/>
            </a:endParaRPr>
          </a:p>
          <a:p>
            <a:pPr lvl="1">
              <a:buClr>
                <a:schemeClr val="tx1"/>
              </a:buClr>
              <a:buSzPct val="50000"/>
              <a:buNone/>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82</a:t>
            </a:fld>
            <a:endParaRPr lang="en-US" altLang="zh-CN"/>
          </a:p>
        </p:txBody>
      </p:sp>
      <p:sp>
        <p:nvSpPr>
          <p:cNvPr id="5" name="灯片编号占位符 4"/>
          <p:cNvSpPr txBox="1">
            <a:spLocks/>
          </p:cNvSpPr>
          <p:nvPr/>
        </p:nvSpPr>
        <p:spPr>
          <a:xfrm>
            <a:off x="6553200" y="6200775"/>
            <a:ext cx="2133600" cy="457200"/>
          </a:xfrm>
          <a:prstGeom prst="rect">
            <a:avLst/>
          </a:prstGeom>
        </p:spPr>
        <p:txBody>
          <a:bodyPr vert="horz" lIns="0" rIns="0" bIns="0" anchor="b"/>
          <a:lstStyle/>
          <a:p>
            <a:pPr marL="0" marR="0" lvl="0" indent="0" algn="ctr" defTabSz="914400" rtl="0" eaLnBrk="1" fontAlgn="base" latinLnBrk="0" hangingPunct="1">
              <a:lnSpc>
                <a:spcPct val="100000"/>
              </a:lnSpc>
              <a:spcBef>
                <a:spcPct val="0"/>
              </a:spcBef>
              <a:spcAft>
                <a:spcPct val="0"/>
              </a:spcAft>
              <a:buClrTx/>
              <a:buSzTx/>
              <a:buFontTx/>
              <a:buNone/>
              <a:tabLst/>
              <a:defRPr/>
            </a:pPr>
            <a:fld id="{A3D6730D-CD81-4496-BDA9-5BCCFAA300F4}" type="slidenum">
              <a:rPr kumimoji="0" lang="en-US" altLang="zh-CN" sz="1000" b="0" i="0" u="none" strike="noStrike" kern="1200" cap="none" spc="0" normalizeH="0" baseline="0" noProof="0" smtClean="0">
                <a:ln>
                  <a:noFill/>
                </a:ln>
                <a:solidFill>
                  <a:schemeClr val="tx2">
                    <a:shade val="50000"/>
                  </a:schemeClr>
                </a:solidFill>
                <a:effectLst/>
                <a:uLnTx/>
                <a:uFillTx/>
                <a:latin typeface="Arial"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82</a:t>
            </a:fld>
            <a:endParaRPr kumimoji="0" lang="en-US" altLang="zh-CN" sz="1000" b="0" i="0" u="none" strike="noStrike" kern="1200" cap="none" spc="0" normalizeH="0" baseline="0" noProof="0">
              <a:ln>
                <a:noFill/>
              </a:ln>
              <a:solidFill>
                <a:schemeClr val="tx2">
                  <a:shade val="50000"/>
                </a:schemeClr>
              </a:solidFill>
              <a:effectLst/>
              <a:uLnTx/>
              <a:uFillTx/>
              <a:latin typeface="Arial" charset="0"/>
              <a:ea typeface="宋体" charset="-122"/>
              <a:cs typeface="+mn-cs"/>
            </a:endParaRPr>
          </a:p>
        </p:txBody>
      </p:sp>
      <p:sp>
        <p:nvSpPr>
          <p:cNvPr id="6" name="AutoShape 2"/>
          <p:cNvSpPr>
            <a:spLocks noChangeArrowheads="1"/>
          </p:cNvSpPr>
          <p:nvPr/>
        </p:nvSpPr>
        <p:spPr bwMode="auto">
          <a:xfrm>
            <a:off x="3581400" y="28194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7" name="AutoShape 3"/>
          <p:cNvSpPr>
            <a:spLocks noChangeArrowheads="1"/>
          </p:cNvSpPr>
          <p:nvPr/>
        </p:nvSpPr>
        <p:spPr bwMode="auto">
          <a:xfrm>
            <a:off x="56388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8" name="AutoShape 4"/>
          <p:cNvSpPr>
            <a:spLocks noChangeArrowheads="1"/>
          </p:cNvSpPr>
          <p:nvPr/>
        </p:nvSpPr>
        <p:spPr bwMode="auto">
          <a:xfrm>
            <a:off x="35814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9" name="AutoShape 5"/>
          <p:cNvSpPr>
            <a:spLocks noChangeArrowheads="1"/>
          </p:cNvSpPr>
          <p:nvPr/>
        </p:nvSpPr>
        <p:spPr bwMode="auto">
          <a:xfrm>
            <a:off x="3581400" y="6858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solidFill>
                <a:schemeClr val="bg1"/>
              </a:solidFill>
            </a:endParaRPr>
          </a:p>
        </p:txBody>
      </p:sp>
      <p:sp>
        <p:nvSpPr>
          <p:cNvPr id="10" name="Rectangle 6"/>
          <p:cNvSpPr>
            <a:spLocks noChangeArrowheads="1"/>
          </p:cNvSpPr>
          <p:nvPr/>
        </p:nvSpPr>
        <p:spPr bwMode="auto">
          <a:xfrm>
            <a:off x="990600" y="457200"/>
            <a:ext cx="685800" cy="6019800"/>
          </a:xfrm>
          <a:prstGeom prst="rect">
            <a:avLst/>
          </a:prstGeom>
          <a:gradFill rotWithShape="0">
            <a:gsLst>
              <a:gs pos="0">
                <a:srgbClr val="F8F8F8">
                  <a:gamma/>
                  <a:shade val="46275"/>
                  <a:invGamma/>
                </a:srgbClr>
              </a:gs>
              <a:gs pos="100000">
                <a:srgbClr val="F8F8F8"/>
              </a:gs>
            </a:gsLst>
            <a:lin ang="0" scaled="1"/>
          </a:gradFill>
          <a:ln w="28575">
            <a:solidFill>
              <a:srgbClr val="008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11" name="Line 7"/>
          <p:cNvSpPr>
            <a:spLocks noChangeShapeType="1"/>
          </p:cNvSpPr>
          <p:nvPr/>
        </p:nvSpPr>
        <p:spPr bwMode="auto">
          <a:xfrm>
            <a:off x="990600" y="9906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2" name="Text Box 8"/>
          <p:cNvSpPr txBox="1">
            <a:spLocks noChangeArrowheads="1"/>
          </p:cNvSpPr>
          <p:nvPr/>
        </p:nvSpPr>
        <p:spPr bwMode="auto">
          <a:xfrm>
            <a:off x="609600" y="469900"/>
            <a:ext cx="336550" cy="5321300"/>
          </a:xfrm>
          <a:prstGeom prst="rect">
            <a:avLst/>
          </a:prstGeom>
          <a:noFill/>
          <a:ln w="9525">
            <a:noFill/>
            <a:miter lim="800000"/>
            <a:headEnd/>
            <a:tailEnd/>
          </a:ln>
          <a:effectLst/>
        </p:spPr>
        <p:txBody>
          <a:bodyPr wrap="none">
            <a:spAutoFit/>
          </a:bodyPr>
          <a:lstStyle/>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0</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1</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2</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3</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4</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5</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6</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7</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8</a:t>
            </a:r>
          </a:p>
          <a:p>
            <a:pPr>
              <a:lnSpc>
                <a:spcPct val="125000"/>
              </a:lnSpc>
              <a:spcBef>
                <a:spcPct val="20000"/>
              </a:spcBef>
            </a:pPr>
            <a:r>
              <a:rPr kumimoji="1" lang="en-US" altLang="zh-CN" sz="2400" b="1">
                <a:solidFill>
                  <a:srgbClr val="008000"/>
                </a:solidFill>
                <a:effectLst>
                  <a:outerShdw blurRad="38100" dist="38100" dir="2700000" algn="tl">
                    <a:srgbClr val="C0C0C0"/>
                  </a:outerShdw>
                </a:effectLst>
                <a:latin typeface="Times New Roman" pitchFamily="18" charset="0"/>
              </a:rPr>
              <a:t>9</a:t>
            </a:r>
            <a:endParaRPr kumimoji="1" lang="en-US" altLang="zh-CN" sz="2400" b="1">
              <a:latin typeface="Times New Roman" pitchFamily="18" charset="0"/>
            </a:endParaRPr>
          </a:p>
        </p:txBody>
      </p:sp>
      <p:sp>
        <p:nvSpPr>
          <p:cNvPr id="13" name="Line 9"/>
          <p:cNvSpPr>
            <a:spLocks noChangeShapeType="1"/>
          </p:cNvSpPr>
          <p:nvPr/>
        </p:nvSpPr>
        <p:spPr bwMode="auto">
          <a:xfrm>
            <a:off x="990600" y="15240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4" name="Line 10"/>
          <p:cNvSpPr>
            <a:spLocks noChangeShapeType="1"/>
          </p:cNvSpPr>
          <p:nvPr/>
        </p:nvSpPr>
        <p:spPr bwMode="auto">
          <a:xfrm>
            <a:off x="990600" y="20574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5" name="Line 11"/>
          <p:cNvSpPr>
            <a:spLocks noChangeShapeType="1"/>
          </p:cNvSpPr>
          <p:nvPr/>
        </p:nvSpPr>
        <p:spPr bwMode="auto">
          <a:xfrm>
            <a:off x="990600" y="25908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6" name="Line 12"/>
          <p:cNvSpPr>
            <a:spLocks noChangeShapeType="1"/>
          </p:cNvSpPr>
          <p:nvPr/>
        </p:nvSpPr>
        <p:spPr bwMode="auto">
          <a:xfrm>
            <a:off x="990600" y="31242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7" name="Line 13"/>
          <p:cNvSpPr>
            <a:spLocks noChangeShapeType="1"/>
          </p:cNvSpPr>
          <p:nvPr/>
        </p:nvSpPr>
        <p:spPr bwMode="auto">
          <a:xfrm>
            <a:off x="990600" y="36576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8" name="Line 14"/>
          <p:cNvSpPr>
            <a:spLocks noChangeShapeType="1"/>
          </p:cNvSpPr>
          <p:nvPr/>
        </p:nvSpPr>
        <p:spPr bwMode="auto">
          <a:xfrm>
            <a:off x="990600" y="41910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19" name="Line 15"/>
          <p:cNvSpPr>
            <a:spLocks noChangeShapeType="1"/>
          </p:cNvSpPr>
          <p:nvPr/>
        </p:nvSpPr>
        <p:spPr bwMode="auto">
          <a:xfrm>
            <a:off x="990600" y="47244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20" name="Line 16"/>
          <p:cNvSpPr>
            <a:spLocks noChangeShapeType="1"/>
          </p:cNvSpPr>
          <p:nvPr/>
        </p:nvSpPr>
        <p:spPr bwMode="auto">
          <a:xfrm>
            <a:off x="990600" y="52578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21" name="Line 17"/>
          <p:cNvSpPr>
            <a:spLocks noChangeShapeType="1"/>
          </p:cNvSpPr>
          <p:nvPr/>
        </p:nvSpPr>
        <p:spPr bwMode="auto">
          <a:xfrm>
            <a:off x="990600" y="5791200"/>
            <a:ext cx="685800" cy="0"/>
          </a:xfrm>
          <a:prstGeom prst="line">
            <a:avLst/>
          </a:prstGeom>
          <a:noFill/>
          <a:ln w="28575">
            <a:solidFill>
              <a:srgbClr val="008000"/>
            </a:solidFill>
            <a:round/>
            <a:headEnd/>
            <a:tailEnd/>
          </a:ln>
          <a:effectLst/>
        </p:spPr>
        <p:txBody>
          <a:bodyPr wrap="none" anchor="ctr"/>
          <a:lstStyle/>
          <a:p>
            <a:endParaRPr lang="zh-CN" altLang="en-US"/>
          </a:p>
        </p:txBody>
      </p:sp>
      <p:sp>
        <p:nvSpPr>
          <p:cNvPr id="22" name="Rectangle 18"/>
          <p:cNvSpPr>
            <a:spLocks noChangeArrowheads="1"/>
          </p:cNvSpPr>
          <p:nvPr/>
        </p:nvSpPr>
        <p:spPr bwMode="auto">
          <a:xfrm>
            <a:off x="22098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dirty="0">
                <a:solidFill>
                  <a:schemeClr val="bg1"/>
                </a:solidFill>
                <a:latin typeface="Times New Roman" pitchFamily="18" charset="0"/>
              </a:rPr>
              <a:t>Attlee</a:t>
            </a:r>
            <a:endParaRPr kumimoji="1" lang="en-US" altLang="zh-CN" sz="2400" b="1" dirty="0">
              <a:solidFill>
                <a:schemeClr val="bg1"/>
              </a:solidFill>
              <a:latin typeface="Times New Roman" pitchFamily="18" charset="0"/>
            </a:endParaRPr>
          </a:p>
        </p:txBody>
      </p:sp>
      <p:sp>
        <p:nvSpPr>
          <p:cNvPr id="23" name="Rectangle 19"/>
          <p:cNvSpPr>
            <a:spLocks noChangeArrowheads="1"/>
          </p:cNvSpPr>
          <p:nvPr/>
        </p:nvSpPr>
        <p:spPr bwMode="auto">
          <a:xfrm>
            <a:off x="42672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Alton</a:t>
            </a:r>
            <a:endParaRPr kumimoji="1" lang="en-US" altLang="zh-CN" sz="2400" b="1">
              <a:solidFill>
                <a:schemeClr val="bg1"/>
              </a:solidFill>
              <a:latin typeface="Times New Roman" pitchFamily="18" charset="0"/>
            </a:endParaRPr>
          </a:p>
        </p:txBody>
      </p:sp>
      <p:sp>
        <p:nvSpPr>
          <p:cNvPr id="24" name="Line 20"/>
          <p:cNvSpPr>
            <a:spLocks noChangeShapeType="1"/>
          </p:cNvSpPr>
          <p:nvPr/>
        </p:nvSpPr>
        <p:spPr bwMode="auto">
          <a:xfrm>
            <a:off x="3429000" y="5334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25" name="Line 21"/>
          <p:cNvSpPr>
            <a:spLocks noChangeShapeType="1"/>
          </p:cNvSpPr>
          <p:nvPr/>
        </p:nvSpPr>
        <p:spPr bwMode="auto">
          <a:xfrm>
            <a:off x="5486400" y="5334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26" name="AutoShape 22"/>
          <p:cNvSpPr>
            <a:spLocks noChangeArrowheads="1"/>
          </p:cNvSpPr>
          <p:nvPr/>
        </p:nvSpPr>
        <p:spPr bwMode="auto">
          <a:xfrm>
            <a:off x="1371600" y="6858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p:spPr>
        <p:txBody>
          <a:bodyPr wrap="none" anchor="ctr"/>
          <a:lstStyle/>
          <a:p>
            <a:endParaRPr lang="zh-CN" altLang="en-US"/>
          </a:p>
        </p:txBody>
      </p:sp>
      <p:sp>
        <p:nvSpPr>
          <p:cNvPr id="27" name="AutoShape 23"/>
          <p:cNvSpPr>
            <a:spLocks noChangeArrowheads="1"/>
          </p:cNvSpPr>
          <p:nvPr/>
        </p:nvSpPr>
        <p:spPr bwMode="auto">
          <a:xfrm>
            <a:off x="1371600" y="12192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 name="Rectangle 24"/>
          <p:cNvSpPr>
            <a:spLocks noChangeArrowheads="1"/>
          </p:cNvSpPr>
          <p:nvPr/>
        </p:nvSpPr>
        <p:spPr bwMode="auto">
          <a:xfrm>
            <a:off x="22098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dirty="0">
                <a:solidFill>
                  <a:schemeClr val="bg1"/>
                </a:solidFill>
                <a:latin typeface="Times New Roman" pitchFamily="18" charset="0"/>
              </a:rPr>
              <a:t>Burke</a:t>
            </a:r>
            <a:endParaRPr kumimoji="1" lang="en-US" altLang="zh-CN" sz="2400" b="1" dirty="0">
              <a:solidFill>
                <a:schemeClr val="bg1"/>
              </a:solidFill>
              <a:latin typeface="Times New Roman" pitchFamily="18" charset="0"/>
            </a:endParaRPr>
          </a:p>
        </p:txBody>
      </p:sp>
      <p:sp>
        <p:nvSpPr>
          <p:cNvPr id="29" name="Line 25"/>
          <p:cNvSpPr>
            <a:spLocks noChangeShapeType="1"/>
          </p:cNvSpPr>
          <p:nvPr/>
        </p:nvSpPr>
        <p:spPr bwMode="auto">
          <a:xfrm>
            <a:off x="3429000" y="10668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0" name="Rectangle 26"/>
          <p:cNvSpPr>
            <a:spLocks noChangeArrowheads="1"/>
          </p:cNvSpPr>
          <p:nvPr/>
        </p:nvSpPr>
        <p:spPr bwMode="auto">
          <a:xfrm>
            <a:off x="42672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Broad</a:t>
            </a:r>
            <a:endParaRPr kumimoji="1" lang="en-US" altLang="zh-CN" sz="2400" b="1">
              <a:solidFill>
                <a:schemeClr val="bg1"/>
              </a:solidFill>
              <a:latin typeface="Times New Roman" pitchFamily="18" charset="0"/>
            </a:endParaRPr>
          </a:p>
        </p:txBody>
      </p:sp>
      <p:sp>
        <p:nvSpPr>
          <p:cNvPr id="31" name="Line 27"/>
          <p:cNvSpPr>
            <a:spLocks noChangeShapeType="1"/>
          </p:cNvSpPr>
          <p:nvPr/>
        </p:nvSpPr>
        <p:spPr bwMode="auto">
          <a:xfrm>
            <a:off x="5486400" y="10668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2" name="Rectangle 28"/>
          <p:cNvSpPr>
            <a:spLocks noChangeArrowheads="1"/>
          </p:cNvSpPr>
          <p:nvPr/>
        </p:nvSpPr>
        <p:spPr bwMode="auto">
          <a:xfrm>
            <a:off x="63246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Blum</a:t>
            </a:r>
            <a:endParaRPr kumimoji="1" lang="en-US" altLang="zh-CN" sz="2400" b="1">
              <a:solidFill>
                <a:schemeClr val="bg1"/>
              </a:solidFill>
              <a:latin typeface="Times New Roman" pitchFamily="18" charset="0"/>
            </a:endParaRPr>
          </a:p>
        </p:txBody>
      </p:sp>
      <p:sp>
        <p:nvSpPr>
          <p:cNvPr id="33" name="Line 29"/>
          <p:cNvSpPr>
            <a:spLocks noChangeShapeType="1"/>
          </p:cNvSpPr>
          <p:nvPr/>
        </p:nvSpPr>
        <p:spPr bwMode="auto">
          <a:xfrm>
            <a:off x="7543800" y="10668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4" name="AutoShape 30"/>
          <p:cNvSpPr>
            <a:spLocks noChangeArrowheads="1"/>
          </p:cNvSpPr>
          <p:nvPr/>
        </p:nvSpPr>
        <p:spPr bwMode="auto">
          <a:xfrm>
            <a:off x="1371600" y="28194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5" name="AutoShape 31"/>
          <p:cNvSpPr>
            <a:spLocks noChangeArrowheads="1"/>
          </p:cNvSpPr>
          <p:nvPr/>
        </p:nvSpPr>
        <p:spPr bwMode="auto">
          <a:xfrm>
            <a:off x="1371600" y="44196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6" name="Rectangle 32"/>
          <p:cNvSpPr>
            <a:spLocks noChangeArrowheads="1"/>
          </p:cNvSpPr>
          <p:nvPr/>
        </p:nvSpPr>
        <p:spPr bwMode="auto">
          <a:xfrm>
            <a:off x="22098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Ekers</a:t>
            </a:r>
            <a:endParaRPr kumimoji="1" lang="en-US" altLang="zh-CN" sz="2400" b="1">
              <a:solidFill>
                <a:schemeClr val="bg1"/>
              </a:solidFill>
              <a:latin typeface="Times New Roman" pitchFamily="18" charset="0"/>
            </a:endParaRPr>
          </a:p>
        </p:txBody>
      </p:sp>
      <p:sp>
        <p:nvSpPr>
          <p:cNvPr id="37" name="Line 33"/>
          <p:cNvSpPr>
            <a:spLocks noChangeShapeType="1"/>
          </p:cNvSpPr>
          <p:nvPr/>
        </p:nvSpPr>
        <p:spPr bwMode="auto">
          <a:xfrm>
            <a:off x="3429000" y="26670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38" name="Rectangle 34"/>
          <p:cNvSpPr>
            <a:spLocks noChangeArrowheads="1"/>
          </p:cNvSpPr>
          <p:nvPr/>
        </p:nvSpPr>
        <p:spPr bwMode="auto">
          <a:xfrm>
            <a:off x="42672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dirty="0" err="1">
                <a:solidFill>
                  <a:schemeClr val="bg1"/>
                </a:solidFill>
                <a:latin typeface="Times New Roman" pitchFamily="18" charset="0"/>
              </a:rPr>
              <a:t>Ederly</a:t>
            </a:r>
            <a:endParaRPr kumimoji="1" lang="en-US" altLang="zh-CN" sz="2400" b="1" dirty="0">
              <a:solidFill>
                <a:schemeClr val="bg1"/>
              </a:solidFill>
              <a:latin typeface="Times New Roman" pitchFamily="18" charset="0"/>
            </a:endParaRPr>
          </a:p>
        </p:txBody>
      </p:sp>
      <p:sp>
        <p:nvSpPr>
          <p:cNvPr id="39" name="Line 35"/>
          <p:cNvSpPr>
            <a:spLocks noChangeShapeType="1"/>
          </p:cNvSpPr>
          <p:nvPr/>
        </p:nvSpPr>
        <p:spPr bwMode="auto">
          <a:xfrm>
            <a:off x="5486400" y="26670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sp>
        <p:nvSpPr>
          <p:cNvPr id="40" name="Rectangle 36"/>
          <p:cNvSpPr>
            <a:spLocks noChangeArrowheads="1"/>
          </p:cNvSpPr>
          <p:nvPr/>
        </p:nvSpPr>
        <p:spPr bwMode="auto">
          <a:xfrm>
            <a:off x="2209800" y="42672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kumimoji="1" lang="en-US" altLang="zh-CN" sz="2800" b="1">
                <a:solidFill>
                  <a:schemeClr val="bg1"/>
                </a:solidFill>
                <a:latin typeface="Times New Roman" pitchFamily="18" charset="0"/>
              </a:rPr>
              <a:t>Hecht</a:t>
            </a:r>
            <a:endParaRPr kumimoji="1" lang="en-US" altLang="zh-CN" sz="2400" b="1">
              <a:solidFill>
                <a:schemeClr val="bg1"/>
              </a:solidFill>
              <a:latin typeface="Times New Roman" pitchFamily="18" charset="0"/>
            </a:endParaRPr>
          </a:p>
        </p:txBody>
      </p:sp>
      <p:sp>
        <p:nvSpPr>
          <p:cNvPr id="41" name="Line 37"/>
          <p:cNvSpPr>
            <a:spLocks noChangeShapeType="1"/>
          </p:cNvSpPr>
          <p:nvPr/>
        </p:nvSpPr>
        <p:spPr bwMode="auto">
          <a:xfrm>
            <a:off x="3429000" y="4267200"/>
            <a:ext cx="0" cy="457200"/>
          </a:xfrm>
          <a:prstGeom prst="line">
            <a:avLst/>
          </a:prstGeom>
          <a:noFill/>
          <a:ln w="28575">
            <a:solidFill>
              <a:srgbClr val="99FF33"/>
            </a:solidFill>
            <a:round/>
            <a:headEnd/>
            <a:tailEnd/>
          </a:ln>
          <a:effectLst/>
        </p:spPr>
        <p:txBody>
          <a:bodyPr wrap="none" anchor="ctr"/>
          <a:lstStyle/>
          <a:p>
            <a:endParaRPr lang="zh-CN" altLang="en-US">
              <a:solidFill>
                <a:schemeClr val="bg1"/>
              </a:solidFill>
            </a:endParaRPr>
          </a:p>
        </p:txBody>
      </p:sp>
      <p:grpSp>
        <p:nvGrpSpPr>
          <p:cNvPr id="44" name="组合 43"/>
          <p:cNvGrpSpPr/>
          <p:nvPr/>
        </p:nvGrpSpPr>
        <p:grpSpPr>
          <a:xfrm>
            <a:off x="3815916" y="3460750"/>
            <a:ext cx="4870884" cy="2788778"/>
            <a:chOff x="3815916" y="3460750"/>
            <a:chExt cx="4870884" cy="2788778"/>
          </a:xfrm>
        </p:grpSpPr>
        <p:graphicFrame>
          <p:nvGraphicFramePr>
            <p:cNvPr id="42" name="Object 38"/>
            <p:cNvGraphicFramePr>
              <a:graphicFrameLocks noChangeAspect="1"/>
            </p:cNvGraphicFramePr>
            <p:nvPr/>
          </p:nvGraphicFramePr>
          <p:xfrm>
            <a:off x="3822700" y="3460750"/>
            <a:ext cx="4864100" cy="958850"/>
          </p:xfrm>
          <a:graphic>
            <a:graphicData uri="http://schemas.openxmlformats.org/presentationml/2006/ole">
              <mc:AlternateContent xmlns:mc="http://schemas.openxmlformats.org/markup-compatibility/2006">
                <mc:Choice xmlns:v="urn:schemas-microsoft-com:vml" Requires="v">
                  <p:oleObj spid="_x0000_s444441" name="公式" r:id="rId3" imgW="2057400" imgH="393480" progId="Equation.3">
                    <p:embed/>
                  </p:oleObj>
                </mc:Choice>
                <mc:Fallback>
                  <p:oleObj name="公式" r:id="rId3" imgW="20574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700" y="3460750"/>
                          <a:ext cx="4864100" cy="958850"/>
                        </a:xfrm>
                        <a:prstGeom prst="rect">
                          <a:avLst/>
                        </a:prstGeom>
                        <a:solidFill>
                          <a:schemeClr val="tx1"/>
                        </a:solidFill>
                      </p:spPr>
                    </p:pic>
                  </p:oleObj>
                </mc:Fallback>
              </mc:AlternateContent>
            </a:graphicData>
          </a:graphic>
        </p:graphicFrame>
        <p:graphicFrame>
          <p:nvGraphicFramePr>
            <p:cNvPr id="43" name="Object 39"/>
            <p:cNvGraphicFramePr>
              <a:graphicFrameLocks noChangeAspect="1"/>
            </p:cNvGraphicFramePr>
            <p:nvPr/>
          </p:nvGraphicFramePr>
          <p:xfrm>
            <a:off x="3815916" y="4473116"/>
            <a:ext cx="4656137" cy="1776412"/>
          </p:xfrm>
          <a:graphic>
            <a:graphicData uri="http://schemas.openxmlformats.org/presentationml/2006/ole">
              <mc:AlternateContent xmlns:mc="http://schemas.openxmlformats.org/markup-compatibility/2006">
                <mc:Choice xmlns:v="urn:schemas-microsoft-com:vml" Requires="v">
                  <p:oleObj spid="_x0000_s444442" name="Equation" r:id="rId5" imgW="2412720" imgH="761760" progId="Equation.DSMT4">
                    <p:embed/>
                  </p:oleObj>
                </mc:Choice>
                <mc:Fallback>
                  <p:oleObj name="Equation" r:id="rId5" imgW="2412720" imgH="7617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916" y="4473116"/>
                          <a:ext cx="4656137" cy="1776412"/>
                        </a:xfrm>
                        <a:prstGeom prst="rect">
                          <a:avLst/>
                        </a:prstGeom>
                        <a:solidFill>
                          <a:schemeClr val="tx1"/>
                        </a:solidFill>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83</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哈希表处理冲突的方法</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8210872" cy="5292758"/>
          </a:xfrm>
        </p:spPr>
        <p:txBody>
          <a:bodyPr/>
          <a:lstStyle/>
          <a:p>
            <a:pPr marL="962406" lvl="1" indent="-514350">
              <a:buClr>
                <a:schemeClr val="tx1"/>
              </a:buClr>
              <a:buSzPct val="100000"/>
              <a:buFont typeface="+mj-lt"/>
              <a:buAutoNum type="arabicPeriod" startAt="2"/>
            </a:pPr>
            <a:r>
              <a:rPr kumimoji="1" lang="zh-CN" altLang="en-US" sz="2600" b="1" dirty="0" smtClean="0">
                <a:latin typeface="Times New Roman" pitchFamily="18" charset="0"/>
                <a:ea typeface="仿宋_GB2312" pitchFamily="49" charset="-122"/>
              </a:rPr>
              <a:t>再哈希法</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sz="2600" b="1" i="1" dirty="0" smtClean="0">
                <a:latin typeface="Times New Roman" pitchFamily="18" charset="0"/>
                <a:ea typeface="仿宋_GB2312" pitchFamily="49" charset="-122"/>
              </a:rPr>
              <a:t>H</a:t>
            </a:r>
            <a:r>
              <a:rPr kumimoji="1" lang="en-US" altLang="zh-CN" sz="2600" b="1" i="1" baseline="-25000" dirty="0"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a:t>
            </a:r>
            <a:r>
              <a:rPr kumimoji="1" lang="en-US" altLang="zh-CN" sz="2600" b="1" i="1" dirty="0" err="1" smtClean="0">
                <a:latin typeface="Times New Roman" pitchFamily="18" charset="0"/>
                <a:ea typeface="仿宋_GB2312" pitchFamily="49" charset="-122"/>
              </a:rPr>
              <a:t>RH</a:t>
            </a:r>
            <a:r>
              <a:rPr kumimoji="1" lang="en-US" altLang="zh-CN" sz="2600" b="1" i="1" baseline="-25000" dirty="0" err="1" smtClean="0">
                <a:latin typeface="Times New Roman" pitchFamily="18" charset="0"/>
                <a:ea typeface="仿宋_GB2312" pitchFamily="49" charset="-122"/>
              </a:rPr>
              <a:t>i</a:t>
            </a:r>
            <a:r>
              <a:rPr kumimoji="1" lang="en-US" altLang="zh-CN" sz="2600" b="1" i="1" baseline="-25000" dirty="0" smtClean="0">
                <a:latin typeface="Times New Roman" pitchFamily="18" charset="0"/>
                <a:ea typeface="仿宋_GB2312" pitchFamily="49" charset="-122"/>
              </a:rPr>
              <a:t> </a:t>
            </a:r>
            <a:r>
              <a:rPr kumimoji="1" lang="en-US" altLang="zh-CN" sz="2600" b="1" dirty="0" smtClean="0">
                <a:latin typeface="Times New Roman" pitchFamily="18" charset="0"/>
                <a:ea typeface="仿宋_GB2312" pitchFamily="49" charset="-122"/>
              </a:rPr>
              <a:t>(</a:t>
            </a:r>
            <a:r>
              <a:rPr kumimoji="1" lang="en-US" altLang="zh-CN" sz="2600" b="1" i="1" dirty="0" smtClean="0">
                <a:latin typeface="Times New Roman" pitchFamily="18" charset="0"/>
                <a:ea typeface="仿宋_GB2312" pitchFamily="49" charset="-122"/>
              </a:rPr>
              <a:t>key</a:t>
            </a:r>
            <a:r>
              <a:rPr kumimoji="1" lang="en-US" altLang="zh-CN" sz="2600" b="1" dirty="0" smtClean="0">
                <a:latin typeface="Times New Roman" pitchFamily="18" charset="0"/>
                <a:ea typeface="仿宋_GB2312" pitchFamily="49" charset="-122"/>
              </a:rPr>
              <a:t>) </a:t>
            </a:r>
            <a:r>
              <a:rPr kumimoji="1" lang="en-US" altLang="zh-CN" sz="2600" b="1" i="1" dirty="0" err="1" smtClean="0">
                <a:latin typeface="Times New Roman" pitchFamily="18" charset="0"/>
                <a:ea typeface="仿宋_GB2312" pitchFamily="49" charset="-122"/>
              </a:rPr>
              <a:t>i</a:t>
            </a:r>
            <a:r>
              <a:rPr kumimoji="1" lang="en-US" altLang="zh-CN" sz="2600" b="1" dirty="0" smtClean="0">
                <a:latin typeface="Times New Roman" pitchFamily="18" charset="0"/>
                <a:ea typeface="仿宋_GB2312" pitchFamily="49" charset="-122"/>
              </a:rPr>
              <a:t> = 1, 2, …, </a:t>
            </a:r>
            <a:r>
              <a:rPr kumimoji="1" lang="en-US" altLang="zh-CN" sz="2600" b="1" i="1" dirty="0" smtClean="0">
                <a:latin typeface="Times New Roman" pitchFamily="18" charset="0"/>
                <a:ea typeface="仿宋_GB2312" pitchFamily="49" charset="-122"/>
              </a:rPr>
              <a:t>k</a:t>
            </a:r>
            <a:endParaRPr kumimoji="1" lang="en-US" altLang="zh-CN" sz="2600" b="1" dirty="0" smtClean="0">
              <a:latin typeface="Times New Roman" pitchFamily="18" charset="0"/>
              <a:ea typeface="仿宋_GB2312" pitchFamily="49" charset="-122"/>
            </a:endParaRPr>
          </a:p>
          <a:p>
            <a:pPr lvl="1">
              <a:buClr>
                <a:schemeClr val="tx1"/>
              </a:buClr>
              <a:buSzPct val="50000"/>
              <a:buNone/>
            </a:pPr>
            <a:r>
              <a:rPr kumimoji="1" lang="en-US" altLang="zh-CN" b="1" i="1" dirty="0" err="1" smtClean="0">
                <a:latin typeface="Times New Roman" pitchFamily="18" charset="0"/>
                <a:ea typeface="仿宋_GB2312" pitchFamily="49" charset="-122"/>
              </a:rPr>
              <a:t>RH</a:t>
            </a:r>
            <a:r>
              <a:rPr kumimoji="1" lang="en-US" altLang="zh-CN" b="1" i="1" baseline="-25000" dirty="0" err="1" smtClean="0">
                <a:latin typeface="Times New Roman" pitchFamily="18" charset="0"/>
                <a:ea typeface="仿宋_GB2312" pitchFamily="49" charset="-122"/>
              </a:rPr>
              <a:t>i</a:t>
            </a:r>
            <a:r>
              <a:rPr kumimoji="1" lang="en-US" altLang="zh-CN" b="1" i="1" baseline="-25000" dirty="0" smtClean="0">
                <a:latin typeface="Times New Roman" pitchFamily="18" charset="0"/>
                <a:ea typeface="仿宋_GB2312" pitchFamily="49" charset="-122"/>
              </a:rPr>
              <a:t> </a:t>
            </a:r>
            <a:r>
              <a:rPr kumimoji="1" lang="zh-CN" altLang="en-US" sz="2400" b="1" dirty="0" smtClean="0">
                <a:latin typeface="Times New Roman" pitchFamily="18" charset="0"/>
                <a:ea typeface="仿宋_GB2312" pitchFamily="49" charset="-122"/>
              </a:rPr>
              <a:t>为不同的哈希函数</a:t>
            </a:r>
            <a:endParaRPr kumimoji="1" lang="en-US" altLang="zh-CN" sz="2400" b="1" dirty="0" smtClean="0">
              <a:latin typeface="Times New Roman" pitchFamily="18" charset="0"/>
              <a:ea typeface="仿宋_GB2312" pitchFamily="49" charset="-122"/>
            </a:endParaRPr>
          </a:p>
          <a:p>
            <a:pPr lvl="1">
              <a:buClr>
                <a:schemeClr val="tx1"/>
              </a:buClr>
              <a:buSzPct val="50000"/>
              <a:buNone/>
            </a:pPr>
            <a:endParaRPr kumimoji="1" lang="en-US" altLang="zh-CN" sz="2400" b="1" dirty="0" smtClean="0">
              <a:latin typeface="Times New Roman" pitchFamily="18" charset="0"/>
              <a:ea typeface="仿宋_GB2312" pitchFamily="49" charset="-122"/>
            </a:endParaRPr>
          </a:p>
          <a:p>
            <a:pPr marL="962406" lvl="1" indent="-514350">
              <a:buClr>
                <a:schemeClr val="tx1"/>
              </a:buClr>
              <a:buSzPct val="100000"/>
              <a:buFont typeface="+mj-lt"/>
              <a:buAutoNum type="arabicPeriod" startAt="3"/>
            </a:pPr>
            <a:r>
              <a:rPr kumimoji="1" lang="zh-CN" altLang="en-US" b="1" dirty="0" smtClean="0">
                <a:latin typeface="Times New Roman" pitchFamily="18" charset="0"/>
                <a:ea typeface="仿宋_GB2312" pitchFamily="49" charset="-122"/>
              </a:rPr>
              <a:t>链地址法</a:t>
            </a:r>
            <a:endParaRPr kumimoji="1" lang="en-US" altLang="zh-CN" b="1" dirty="0" smtClean="0">
              <a:latin typeface="Times New Roman" pitchFamily="18" charset="0"/>
              <a:ea typeface="仿宋_GB2312" pitchFamily="49" charset="-122"/>
            </a:endParaRPr>
          </a:p>
          <a:p>
            <a:pPr lvl="1">
              <a:buClr>
                <a:schemeClr val="tx1"/>
              </a:buClr>
              <a:buSzPct val="50000"/>
              <a:buNone/>
            </a:pPr>
            <a:r>
              <a:rPr kumimoji="1" lang="zh-CN" altLang="en-US" b="1" dirty="0" smtClean="0">
                <a:latin typeface="Times New Roman" pitchFamily="18" charset="0"/>
                <a:ea typeface="仿宋_GB2312" pitchFamily="49" charset="-122"/>
              </a:rPr>
              <a:t>所有关键字为同义词的记录存储在同一线性链表中。</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marL="962406" lvl="1" indent="-514350">
              <a:buClr>
                <a:schemeClr val="tx1"/>
              </a:buClr>
              <a:buSzPct val="100000"/>
              <a:buFont typeface="+mj-lt"/>
              <a:buAutoNum type="arabicPeriod" startAt="4"/>
            </a:pPr>
            <a:r>
              <a:rPr kumimoji="1" lang="zh-CN" altLang="en-US" b="1" dirty="0" smtClean="0">
                <a:latin typeface="Times New Roman" pitchFamily="18" charset="0"/>
                <a:ea typeface="仿宋_GB2312" pitchFamily="49" charset="-122"/>
              </a:rPr>
              <a:t>公共溢出区法</a:t>
            </a: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en-US" altLang="zh-CN" b="1" dirty="0" smtClean="0">
              <a:latin typeface="Times New Roman" pitchFamily="18" charset="0"/>
              <a:ea typeface="仿宋_GB2312" pitchFamily="49" charset="-122"/>
            </a:endParaRPr>
          </a:p>
          <a:p>
            <a:pPr lvl="1">
              <a:buClr>
                <a:schemeClr val="tx1"/>
              </a:buClr>
              <a:buSzPct val="50000"/>
              <a:buNone/>
            </a:pPr>
            <a:endParaRPr kumimoji="1" lang="zh-CN" altLang="en-US" b="1" baseline="30000" dirty="0" smtClean="0">
              <a:latin typeface="Times New Roman" pitchFamily="18" charset="0"/>
              <a:ea typeface="仿宋_GB2312" pitchFamily="49" charset="-122"/>
            </a:endParaRPr>
          </a:p>
          <a:p>
            <a:pPr lvl="1">
              <a:buClr>
                <a:schemeClr val="tx1"/>
              </a:buClr>
              <a:buSzPct val="50000"/>
              <a:buNone/>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F8196903-0BF0-4DA4-8AFD-64C33E5079BB}" type="slidenum">
              <a:rPr lang="en-US" altLang="zh-CN"/>
              <a:pPr/>
              <a:t>84</a:t>
            </a:fld>
            <a:endParaRPr lang="en-US" altLang="zh-CN"/>
          </a:p>
        </p:txBody>
      </p:sp>
      <p:sp>
        <p:nvSpPr>
          <p:cNvPr id="505860" name="Rectangle 4"/>
          <p:cNvSpPr>
            <a:spLocks noGrp="1" noChangeArrowheads="1"/>
          </p:cNvSpPr>
          <p:nvPr>
            <p:ph type="title"/>
          </p:nvPr>
        </p:nvSpPr>
        <p:spPr>
          <a:xfrm>
            <a:off x="292100" y="106317"/>
            <a:ext cx="8686800" cy="955675"/>
          </a:xfrm>
        </p:spPr>
        <p:txBody>
          <a:bodyPr/>
          <a:lstStyle/>
          <a:p>
            <a:pPr algn="ctr"/>
            <a:r>
              <a:rPr kumimoji="1" lang="zh-CN" altLang="en-US" sz="4000" dirty="0" smtClean="0">
                <a:latin typeface="Times New Roman" pitchFamily="18" charset="0"/>
                <a:ea typeface="华文新魏" pitchFamily="2" charset="-122"/>
                <a:cs typeface="Times New Roman" pitchFamily="18" charset="0"/>
              </a:rPr>
              <a:t>哈希表其他相关内容</a:t>
            </a:r>
            <a:endParaRPr kumimoji="1" lang="zh-CN" altLang="en-US" sz="4000" dirty="0">
              <a:latin typeface="Times New Roman" pitchFamily="18" charset="0"/>
              <a:ea typeface="华文新魏" pitchFamily="2" charset="-122"/>
              <a:cs typeface="Times New Roman" pitchFamily="18" charset="0"/>
            </a:endParaRPr>
          </a:p>
        </p:txBody>
      </p:sp>
      <p:sp>
        <p:nvSpPr>
          <p:cNvPr id="505861" name="Rectangle 5"/>
          <p:cNvSpPr>
            <a:spLocks noGrp="1" noChangeArrowheads="1"/>
          </p:cNvSpPr>
          <p:nvPr>
            <p:ph type="body" idx="1"/>
          </p:nvPr>
        </p:nvSpPr>
        <p:spPr>
          <a:xfrm>
            <a:off x="609600" y="1019142"/>
            <a:ext cx="7975600" cy="5292758"/>
          </a:xfrm>
        </p:spPr>
        <p:txBody>
          <a:bodyPr/>
          <a:lstStyle/>
          <a:p>
            <a:pPr>
              <a:buClr>
                <a:schemeClr val="tx1"/>
              </a:buClr>
              <a:buSzPct val="50000"/>
            </a:pPr>
            <a:r>
              <a:rPr kumimoji="1" lang="zh-CN" altLang="en-US" b="1" dirty="0" smtClean="0">
                <a:latin typeface="Times New Roman" pitchFamily="18" charset="0"/>
                <a:ea typeface="仿宋_GB2312" pitchFamily="49" charset="-122"/>
              </a:rPr>
              <a:t>哈希表的查找分析</a:t>
            </a:r>
            <a:endParaRPr kumimoji="1" lang="en-US" altLang="zh-CN" b="1" dirty="0" smtClean="0">
              <a:latin typeface="Times New Roman" pitchFamily="18" charset="0"/>
              <a:ea typeface="仿宋_GB2312" pitchFamily="49" charset="-122"/>
            </a:endParaRPr>
          </a:p>
          <a:p>
            <a:pPr lvl="1">
              <a:buClr>
                <a:schemeClr val="tx1"/>
              </a:buClr>
              <a:buSzPct val="50000"/>
            </a:pPr>
            <a:r>
              <a:rPr kumimoji="1" lang="zh-CN" altLang="en-US" b="1" dirty="0" smtClean="0">
                <a:latin typeface="Times New Roman" pitchFamily="18" charset="0"/>
                <a:ea typeface="仿宋_GB2312" pitchFamily="49" charset="-122"/>
              </a:rPr>
              <a:t>查找过程中需和给定值进行比较的关键字个数取决于：哈希函数、处理冲突的方法以及哈希表的装填因子</a:t>
            </a:r>
            <a:r>
              <a:rPr kumimoji="1" lang="el-GR" altLang="zh-CN" b="1" dirty="0" smtClean="0">
                <a:latin typeface="Times New Roman" pitchFamily="18" charset="0"/>
                <a:ea typeface="仿宋_GB2312" pitchFamily="49" charset="-122"/>
              </a:rPr>
              <a:t>α </a:t>
            </a:r>
            <a:r>
              <a:rPr kumimoji="1" lang="en-US" altLang="zh-CN" b="1" dirty="0" smtClean="0">
                <a:latin typeface="Times New Roman" pitchFamily="18" charset="0"/>
                <a:ea typeface="仿宋_GB2312" pitchFamily="49" charset="-122"/>
              </a:rPr>
              <a:t/>
            </a:r>
            <a:br>
              <a:rPr kumimoji="1" lang="en-US" altLang="zh-CN" b="1" dirty="0" smtClean="0">
                <a:latin typeface="Times New Roman" pitchFamily="18" charset="0"/>
                <a:ea typeface="仿宋_GB2312" pitchFamily="49" charset="-122"/>
              </a:rPr>
            </a:br>
            <a:r>
              <a:rPr kumimoji="1" lang="en-US" altLang="zh-CN" b="1" dirty="0" smtClean="0">
                <a:latin typeface="Times New Roman" pitchFamily="18" charset="0"/>
                <a:ea typeface="仿宋_GB2312" pitchFamily="49" charset="-122"/>
              </a:rPr>
              <a:t>      </a:t>
            </a:r>
            <a:r>
              <a:rPr kumimoji="1" lang="el-GR" altLang="zh-CN" b="1" dirty="0" smtClean="0">
                <a:latin typeface="Times New Roman" pitchFamily="18" charset="0"/>
                <a:ea typeface="仿宋_GB2312" pitchFamily="49" charset="-122"/>
              </a:rPr>
              <a:t>α</a:t>
            </a:r>
            <a:r>
              <a:rPr kumimoji="1" lang="en-US" altLang="zh-CN" b="1" dirty="0" smtClean="0">
                <a:latin typeface="Times New Roman" pitchFamily="18" charset="0"/>
                <a:ea typeface="仿宋_GB2312" pitchFamily="49" charset="-122"/>
              </a:rPr>
              <a:t> = </a:t>
            </a:r>
            <a:r>
              <a:rPr kumimoji="1" lang="zh-CN" altLang="en-US" b="1" dirty="0" smtClean="0">
                <a:latin typeface="Times New Roman" pitchFamily="18" charset="0"/>
                <a:ea typeface="仿宋_GB2312" pitchFamily="49" charset="-122"/>
              </a:rPr>
              <a:t>表中填入的记录数 </a:t>
            </a:r>
            <a:r>
              <a:rPr kumimoji="1" lang="en-US" altLang="zh-CN" b="1" dirty="0" smtClean="0">
                <a:latin typeface="Times New Roman" pitchFamily="18" charset="0"/>
                <a:ea typeface="仿宋_GB2312" pitchFamily="49" charset="-122"/>
              </a:rPr>
              <a:t>/ </a:t>
            </a:r>
            <a:r>
              <a:rPr kumimoji="1" lang="zh-CN" altLang="en-US" b="1" dirty="0" smtClean="0">
                <a:latin typeface="Times New Roman" pitchFamily="18" charset="0"/>
                <a:ea typeface="仿宋_GB2312" pitchFamily="49" charset="-122"/>
              </a:rPr>
              <a:t>哈希表的长度</a:t>
            </a:r>
            <a:endParaRPr kumimoji="1" lang="en-US" altLang="zh-CN" b="1" dirty="0" smtClean="0">
              <a:latin typeface="Times New Roman" pitchFamily="18" charset="0"/>
              <a:ea typeface="仿宋_GB2312" pitchFamily="49" charset="-122"/>
            </a:endParaRPr>
          </a:p>
          <a:p>
            <a:pPr lvl="1">
              <a:buClr>
                <a:schemeClr val="tx1"/>
              </a:buClr>
              <a:buSzPct val="50000"/>
            </a:pPr>
            <a:endParaRPr kumimoji="1" lang="zh-CN" altLang="en-US" sz="2600" b="1" dirty="0">
              <a:latin typeface="Times New Roman" pitchFamily="18" charset="0"/>
              <a:ea typeface="仿宋_GB2312" pitchFamily="49" charset="-122"/>
            </a:endParaRPr>
          </a:p>
          <a:p>
            <a:pPr>
              <a:buClr>
                <a:schemeClr val="tx1"/>
              </a:buClr>
              <a:buSzPct val="50000"/>
            </a:pPr>
            <a:endParaRPr kumimoji="1" lang="zh-CN" altLang="en-US" sz="3000" b="1" dirty="0">
              <a:latin typeface="Times New Roman" pitchFamily="18" charset="0"/>
              <a:ea typeface="仿宋_GB2312" pitchFamily="49" charset="-122"/>
            </a:endParaRPr>
          </a:p>
        </p:txBody>
      </p:sp>
    </p:spTree>
    <p:extLst>
      <p:ext uri="{BB962C8B-B14F-4D97-AF65-F5344CB8AC3E}">
        <p14:creationId xmlns:p14="http://schemas.microsoft.com/office/powerpoint/2010/main" val="3603025112"/>
      </p:ext>
    </p:extLst>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2832F4-AC73-4790-A178-74CF30A632AD}" type="slidenum">
              <a:rPr lang="en-US" altLang="zh-CN" smtClean="0"/>
              <a:pPr/>
              <a:t>85</a:t>
            </a:fld>
            <a:endParaRPr lang="en-US" altLang="zh-CN"/>
          </a:p>
        </p:txBody>
      </p:sp>
      <p:graphicFrame>
        <p:nvGraphicFramePr>
          <p:cNvPr id="6" name="Object 3"/>
          <p:cNvGraphicFramePr>
            <a:graphicFrameLocks noChangeAspect="1"/>
          </p:cNvGraphicFramePr>
          <p:nvPr/>
        </p:nvGraphicFramePr>
        <p:xfrm>
          <a:off x="239713" y="1435100"/>
          <a:ext cx="8916987" cy="4854575"/>
        </p:xfrm>
        <a:graphic>
          <a:graphicData uri="http://schemas.openxmlformats.org/presentationml/2006/ole">
            <mc:AlternateContent xmlns:mc="http://schemas.openxmlformats.org/markup-compatibility/2006">
              <mc:Choice xmlns:v="urn:schemas-microsoft-com:vml" Requires="v">
                <p:oleObj spid="_x0000_s445454" name="Document" r:id="rId4" imgW="8051475" imgH="4366906" progId="Word.Document.8">
                  <p:embed/>
                </p:oleObj>
              </mc:Choice>
              <mc:Fallback>
                <p:oleObj name="Document" r:id="rId4" imgW="8051475" imgH="4366906"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1435100"/>
                        <a:ext cx="8916987" cy="485457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4"/>
          <p:cNvSpPr>
            <a:spLocks noGrp="1" noChangeArrowheads="1"/>
          </p:cNvSpPr>
          <p:nvPr>
            <p:ph type="title"/>
          </p:nvPr>
        </p:nvSpPr>
        <p:spPr>
          <a:xfrm>
            <a:off x="457200" y="444500"/>
            <a:ext cx="8229600" cy="990600"/>
          </a:xfrm>
        </p:spPr>
        <p:txBody>
          <a:bodyPr/>
          <a:lstStyle/>
          <a:p>
            <a:pPr algn="ctr"/>
            <a:r>
              <a:rPr lang="zh-CN" altLang="en-US" sz="3600" b="1" dirty="0">
                <a:ea typeface="华文新魏" pitchFamily="2" charset="-122"/>
              </a:rPr>
              <a:t>平均搜索长度与装填因子的关系</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F5F6260-845C-4368-9885-5A5A1489CC6C}" type="slidenum">
              <a:rPr lang="en-US" altLang="zh-CN" smtClean="0"/>
              <a:pPr/>
              <a:t>9</a:t>
            </a:fld>
            <a:endParaRPr lang="en-US" altLang="zh-CN"/>
          </a:p>
        </p:txBody>
      </p:sp>
      <p:sp>
        <p:nvSpPr>
          <p:cNvPr id="27" name="矩形 26"/>
          <p:cNvSpPr/>
          <p:nvPr/>
        </p:nvSpPr>
        <p:spPr>
          <a:xfrm>
            <a:off x="373005" y="215856"/>
            <a:ext cx="8215425" cy="1615827"/>
          </a:xfrm>
          <a:prstGeom prst="rect">
            <a:avLst/>
          </a:prstGeom>
        </p:spPr>
        <p:txBody>
          <a:bodyPr wrap="square">
            <a:spAutoFit/>
          </a:bodyPr>
          <a:lstStyle/>
          <a:p>
            <a:pPr marL="76200" algn="just">
              <a:lnSpc>
                <a:spcPct val="110000"/>
              </a:lnSpc>
              <a:spcBef>
                <a:spcPct val="20000"/>
              </a:spcBef>
              <a:buClr>
                <a:schemeClr val="tx1"/>
              </a:buClr>
              <a:buSzPct val="80000"/>
              <a:buFont typeface="Wingdings" pitchFamily="2" charset="2"/>
              <a:buChar char="l"/>
            </a:pPr>
            <a:r>
              <a:rPr lang="zh-CN" altLang="en-US" sz="3000" b="1" dirty="0" smtClean="0">
                <a:latin typeface="Times New Roman" pitchFamily="18" charset="0"/>
                <a:ea typeface="仿宋_GB2312" pitchFamily="49" charset="-122"/>
              </a:rPr>
              <a:t>包含查找不成功时：查找失败</a:t>
            </a:r>
            <a:r>
              <a:rPr lang="zh-CN" altLang="zh-CN" sz="3000" b="1" dirty="0" smtClean="0">
                <a:latin typeface="Times New Roman" pitchFamily="18" charset="0"/>
                <a:ea typeface="仿宋_GB2312" pitchFamily="49" charset="-122"/>
              </a:rPr>
              <a:t>的比较次数为</a:t>
            </a:r>
            <a:r>
              <a:rPr lang="en-US" altLang="zh-CN" sz="3000" b="1" dirty="0" smtClean="0">
                <a:latin typeface="Times New Roman" pitchFamily="18" charset="0"/>
                <a:ea typeface="仿宋_GB2312" pitchFamily="49" charset="-122"/>
              </a:rPr>
              <a:t>n+1</a:t>
            </a:r>
            <a:r>
              <a:rPr lang="zh-CN" altLang="en-US" sz="3000" b="1" dirty="0" smtClean="0">
                <a:latin typeface="Times New Roman" pitchFamily="18" charset="0"/>
                <a:ea typeface="仿宋_GB2312" pitchFamily="49" charset="-122"/>
              </a:rPr>
              <a:t>，若</a:t>
            </a:r>
            <a:r>
              <a:rPr lang="zh-CN" altLang="zh-CN" sz="3000" b="1" dirty="0" smtClean="0">
                <a:latin typeface="Times New Roman" pitchFamily="18" charset="0"/>
                <a:ea typeface="仿宋_GB2312" pitchFamily="49" charset="-122"/>
              </a:rPr>
              <a:t>成功与不成功</a:t>
            </a:r>
            <a:r>
              <a:rPr lang="zh-CN" altLang="en-US" sz="3000" b="1" dirty="0" smtClean="0">
                <a:latin typeface="Times New Roman" pitchFamily="18" charset="0"/>
                <a:ea typeface="仿宋_GB2312" pitchFamily="49" charset="-122"/>
              </a:rPr>
              <a:t>的概率相等，对每个记录的查找概率为</a:t>
            </a:r>
            <a:r>
              <a:rPr lang="en-US" altLang="zh-CN" sz="3000" b="1" dirty="0" smtClean="0">
                <a:latin typeface="Times New Roman" pitchFamily="18" charset="0"/>
                <a:ea typeface="仿宋_GB2312" pitchFamily="49" charset="-122"/>
              </a:rPr>
              <a:t>Pi=1/(2n)</a:t>
            </a:r>
            <a:r>
              <a:rPr lang="zh-CN" altLang="en-US" sz="3000" b="1" dirty="0" smtClean="0">
                <a:latin typeface="Times New Roman" pitchFamily="18" charset="0"/>
                <a:ea typeface="仿宋_GB2312" pitchFamily="49" charset="-122"/>
              </a:rPr>
              <a:t>，则平均查找长度</a:t>
            </a:r>
            <a:r>
              <a:rPr lang="en-US" altLang="zh-CN" sz="3000" b="1" dirty="0" smtClean="0">
                <a:latin typeface="Times New Roman" pitchFamily="18" charset="0"/>
                <a:ea typeface="仿宋_GB2312" pitchFamily="49" charset="-122"/>
              </a:rPr>
              <a:t>ASL</a:t>
            </a:r>
            <a:r>
              <a:rPr lang="zh-CN" altLang="en-US" sz="3000" b="1" dirty="0" smtClean="0">
                <a:latin typeface="Times New Roman" pitchFamily="18" charset="0"/>
                <a:ea typeface="仿宋_GB2312" pitchFamily="49" charset="-122"/>
              </a:rPr>
              <a:t>：</a:t>
            </a:r>
          </a:p>
        </p:txBody>
      </p:sp>
      <p:graphicFrame>
        <p:nvGraphicFramePr>
          <p:cNvPr id="379906" name="Object 2"/>
          <p:cNvGraphicFramePr>
            <a:graphicFrameLocks noChangeAspect="1"/>
          </p:cNvGraphicFramePr>
          <p:nvPr/>
        </p:nvGraphicFramePr>
        <p:xfrm>
          <a:off x="1066752" y="1858941"/>
          <a:ext cx="7103555" cy="1241442"/>
        </p:xfrm>
        <a:graphic>
          <a:graphicData uri="http://schemas.openxmlformats.org/presentationml/2006/ole">
            <mc:AlternateContent xmlns:mc="http://schemas.openxmlformats.org/markup-compatibility/2006">
              <mc:Choice xmlns:v="urn:schemas-microsoft-com:vml" Requires="v">
                <p:oleObj spid="_x0000_s379927" name="Equation" r:id="rId3" imgW="2908001" imgH="507633" progId="Equation.DSMT4">
                  <p:embed/>
                </p:oleObj>
              </mc:Choice>
              <mc:Fallback>
                <p:oleObj name="Equation" r:id="rId3" imgW="2908001" imgH="507633"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52" y="1858941"/>
                        <a:ext cx="7103555" cy="1241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8875</TotalTime>
  <Words>6661</Words>
  <Application>Microsoft Office PowerPoint</Application>
  <PresentationFormat>全屏显示(4:3)</PresentationFormat>
  <Paragraphs>1120</Paragraphs>
  <Slides>85</Slides>
  <Notes>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85</vt:i4>
      </vt:variant>
    </vt:vector>
  </HeadingPairs>
  <TitlesOfParts>
    <vt:vector size="109" baseType="lpstr">
      <vt:lpstr>Gungsuh</vt:lpstr>
      <vt:lpstr>MS Hei</vt:lpstr>
      <vt:lpstr>仿宋</vt:lpstr>
      <vt:lpstr>仿宋_GB2312</vt:lpstr>
      <vt:lpstr>黑体</vt:lpstr>
      <vt:lpstr>华文彩云</vt:lpstr>
      <vt:lpstr>华文新魏</vt:lpstr>
      <vt:lpstr>楷体_GB2312</vt:lpstr>
      <vt:lpstr>隶书</vt:lpstr>
      <vt:lpstr>宋体</vt:lpstr>
      <vt:lpstr>新宋体</vt:lpstr>
      <vt:lpstr>Arial</vt:lpstr>
      <vt:lpstr>Arial Narrow</vt:lpstr>
      <vt:lpstr>Courier New</vt:lpstr>
      <vt:lpstr>Franklin Gothic Book</vt:lpstr>
      <vt:lpstr>Georgia</vt:lpstr>
      <vt:lpstr>Symbol</vt:lpstr>
      <vt:lpstr>Times New Roman</vt:lpstr>
      <vt:lpstr>Wingdings</vt:lpstr>
      <vt:lpstr>Wingdings 2</vt:lpstr>
      <vt:lpstr>技巧</vt:lpstr>
      <vt:lpstr>Equation</vt:lpstr>
      <vt:lpstr>公式</vt:lpstr>
      <vt:lpstr>Document</vt:lpstr>
      <vt:lpstr>第九章   查找</vt:lpstr>
      <vt:lpstr>查找(Search)的概念</vt:lpstr>
      <vt:lpstr>PowerPoint 演示文稿</vt:lpstr>
      <vt:lpstr>PowerPoint 演示文稿</vt:lpstr>
      <vt:lpstr>9.1 静态查找表 顺序表查找</vt:lpstr>
      <vt:lpstr>PowerPoint 演示文稿</vt:lpstr>
      <vt:lpstr>顺序搜索的平均搜索长度</vt:lpstr>
      <vt:lpstr>PowerPoint 演示文稿</vt:lpstr>
      <vt:lpstr>PowerPoint 演示文稿</vt:lpstr>
      <vt:lpstr>9.1.2 有序表的查找</vt:lpstr>
      <vt:lpstr>PowerPoint 演示文稿</vt:lpstr>
      <vt:lpstr>PowerPoint 演示文稿</vt:lpstr>
      <vt:lpstr>PowerPoint 演示文稿</vt:lpstr>
      <vt:lpstr>PowerPoint 演示文稿</vt:lpstr>
      <vt:lpstr>9.1.2 索引顺序表的查找</vt:lpstr>
      <vt:lpstr>PowerPoint 演示文稿</vt:lpstr>
      <vt:lpstr>二叉搜索树 ( Binary Search Tree )</vt:lpstr>
      <vt:lpstr>二叉搜索树</vt:lpstr>
      <vt:lpstr>二叉搜索树的搜索算法</vt:lpstr>
      <vt:lpstr>PowerPoint 演示文稿</vt:lpstr>
      <vt:lpstr>PowerPoint 演示文稿</vt:lpstr>
      <vt:lpstr>二叉搜索树的插入算法</vt:lpstr>
      <vt:lpstr>二叉搜索树的插入</vt:lpstr>
      <vt:lpstr>PowerPoint 演示文稿</vt:lpstr>
      <vt:lpstr>PowerPoint 演示文稿</vt:lpstr>
      <vt:lpstr>PowerPoint 演示文稿</vt:lpstr>
      <vt:lpstr>PowerPoint 演示文稿</vt:lpstr>
      <vt:lpstr>二叉搜索树的删除算法</vt:lpstr>
      <vt:lpstr>PowerPoint 演示文稿</vt:lpstr>
      <vt:lpstr>PowerPoint 演示文稿</vt:lpstr>
      <vt:lpstr>PowerPoint 演示文稿</vt:lpstr>
      <vt:lpstr>PowerPoint 演示文稿</vt:lpstr>
      <vt:lpstr>    </vt:lpstr>
      <vt:lpstr>PowerPoint 演示文稿</vt:lpstr>
      <vt:lpstr>PowerPoint 演示文稿</vt:lpstr>
      <vt:lpstr>AVL树  高度平衡的二叉搜索树</vt:lpstr>
      <vt:lpstr>结点的平衡因子</vt:lpstr>
      <vt:lpstr>平衡化旋转</vt:lpstr>
      <vt:lpstr>PowerPoint 演示文稿</vt:lpstr>
      <vt:lpstr>右单旋转 (RotateRight)</vt:lpstr>
      <vt:lpstr>左单旋转 (RotateLeft )</vt:lpstr>
      <vt:lpstr>先左后右双旋转 (RotationLeftRight)</vt:lpstr>
      <vt:lpstr>PowerPoint 演示文稿</vt:lpstr>
      <vt:lpstr>AVL树的插入</vt:lpstr>
      <vt:lpstr>PowerPoint 演示文稿</vt:lpstr>
      <vt:lpstr>PowerPoint 演示文稿</vt:lpstr>
      <vt:lpstr>PowerPoint 演示文稿</vt:lpstr>
      <vt:lpstr>B 树</vt:lpstr>
      <vt:lpstr>PowerPoint 演示文稿</vt:lpstr>
      <vt:lpstr>PowerPoint 演示文稿</vt:lpstr>
      <vt:lpstr>B 树的插入</vt:lpstr>
      <vt:lpstr>PowerPoint 演示文稿</vt:lpstr>
      <vt:lpstr>PowerPoint 演示文稿</vt:lpstr>
      <vt:lpstr>PowerPoint 演示文稿</vt:lpstr>
      <vt:lpstr>PowerPoint 演示文稿</vt:lpstr>
      <vt:lpstr>B+树</vt:lpstr>
      <vt:lpstr>按“最大关键字复写”原则组织</vt:lpstr>
      <vt:lpstr>PowerPoint 演示文稿</vt:lpstr>
      <vt:lpstr>PowerPoint 演示文稿</vt:lpstr>
      <vt:lpstr>B+ 树的插入 </vt:lpstr>
      <vt:lpstr>PowerPoint 演示文稿</vt:lpstr>
      <vt:lpstr>散列表（Hash Table）</vt:lpstr>
      <vt:lpstr>    </vt:lpstr>
      <vt:lpstr>PowerPoint 演示文稿</vt:lpstr>
      <vt:lpstr>PowerPoint 演示文稿</vt:lpstr>
      <vt:lpstr>散列函数</vt:lpstr>
      <vt:lpstr>PowerPoint 演示文稿</vt:lpstr>
      <vt:lpstr>PowerPoint 演示文稿</vt:lpstr>
      <vt:lpstr>    </vt:lpstr>
      <vt:lpstr>    </vt:lpstr>
      <vt:lpstr>PowerPoint 演示文稿</vt:lpstr>
      <vt:lpstr>PowerPoint 演示文稿</vt:lpstr>
      <vt:lpstr>PowerPoint 演示文稿</vt:lpstr>
      <vt:lpstr>  </vt:lpstr>
      <vt:lpstr>PowerPoint 演示文稿</vt:lpstr>
      <vt:lpstr>PowerPoint 演示文稿</vt:lpstr>
      <vt:lpstr>PowerPoint 演示文稿</vt:lpstr>
      <vt:lpstr>哈希表处理冲突的方法</vt:lpstr>
      <vt:lpstr>PowerPoint 演示文稿</vt:lpstr>
      <vt:lpstr>PowerPoint 演示文稿</vt:lpstr>
      <vt:lpstr>哈希表处理冲突的方法</vt:lpstr>
      <vt:lpstr>PowerPoint 演示文稿</vt:lpstr>
      <vt:lpstr>哈希表处理冲突的方法</vt:lpstr>
      <vt:lpstr>哈希表其他相关内容</vt:lpstr>
      <vt:lpstr>平均搜索长度与装填因子的关系</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杨冠羽</cp:lastModifiedBy>
  <cp:revision>207</cp:revision>
  <dcterms:created xsi:type="dcterms:W3CDTF">2006-02-16T14:22:17Z</dcterms:created>
  <dcterms:modified xsi:type="dcterms:W3CDTF">2017-12-17T15:19:52Z</dcterms:modified>
</cp:coreProperties>
</file>