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8" r:id="rId2"/>
    <p:sldId id="260" r:id="rId3"/>
    <p:sldId id="287" r:id="rId4"/>
    <p:sldId id="295" r:id="rId5"/>
    <p:sldId id="296" r:id="rId6"/>
    <p:sldId id="297" r:id="rId7"/>
    <p:sldId id="288" r:id="rId8"/>
    <p:sldId id="274" r:id="rId9"/>
    <p:sldId id="284" r:id="rId10"/>
    <p:sldId id="285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6C5"/>
    <a:srgbClr val="92D1FC"/>
    <a:srgbClr val="044A80"/>
    <a:srgbClr val="3DC4FE"/>
    <a:srgbClr val="0A5C9A"/>
    <a:srgbClr val="165F91"/>
    <a:srgbClr val="123E72"/>
    <a:srgbClr val="164C7C"/>
    <a:srgbClr val="013960"/>
    <a:srgbClr val="7EC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0" autoAdjust="0"/>
    <p:restoredTop sz="95585" autoAdjust="0"/>
  </p:normalViewPr>
  <p:slideViewPr>
    <p:cSldViewPr snapToGrid="0" showGuides="1">
      <p:cViewPr varScale="1">
        <p:scale>
          <a:sx n="83" d="100"/>
          <a:sy n="83" d="100"/>
        </p:scale>
        <p:origin x="6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DC11-0576-4225-BB0B-E66BB459E38D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B4BA-9D55-4E5E-B04A-EA731EC91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0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2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4" name="直接连接符 23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8" name="直接连接符 27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6" name="直接连接符 35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525488" y="1753043"/>
            <a:ext cx="7144529" cy="31186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添加章名称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952500" y="1374183"/>
            <a:ext cx="10287000" cy="362827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单击此处编辑授课主题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导入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单击此处编辑导入标题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吸引学习者注意力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感兴趣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产生疑问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产生认知冲突均可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知识讲解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知识讲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000" y="185121"/>
            <a:ext cx="106455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D76C5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1000" y="1075765"/>
            <a:ext cx="106455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470182" y="1010093"/>
            <a:ext cx="7417530" cy="5039833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单击此处编辑小结内容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66225" y="1092538"/>
            <a:ext cx="2534508" cy="1919547"/>
            <a:chOff x="2440431" y="1335314"/>
            <a:chExt cx="7311138" cy="5537199"/>
          </a:xfrm>
        </p:grpSpPr>
        <p:sp>
          <p:nvSpPr>
            <p:cNvPr id="19" name="梯形 18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2222" y="1162446"/>
            <a:ext cx="2869100" cy="1424396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单击此处编辑小结标题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测试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600498" y="1578325"/>
            <a:ext cx="10287214" cy="447160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单击此处编辑练习测试（思考题）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0498" y="669849"/>
            <a:ext cx="10287214" cy="775467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单击此处编辑练习测试标题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534506" y="2543716"/>
            <a:ext cx="5128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19" name="直接连接符 18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3" name="直接连接符 22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1" name="直接连接符 30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3FD5-70A1-4B3A-9939-813C6CFEF29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BA42-D3F0-4436-9594-DBCB6AA5FC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18556" y="1637781"/>
            <a:ext cx="8539521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6000" dirty="0" smtClean="0"/>
              <a:t>计算机网络</a:t>
            </a:r>
            <a:endParaRPr lang="en-US" altLang="zh-CN" sz="6000" dirty="0" smtClean="0"/>
          </a:p>
          <a:p>
            <a:pPr>
              <a:lnSpc>
                <a:spcPct val="130000"/>
              </a:lnSpc>
            </a:pPr>
            <a:r>
              <a:rPr lang="en-US" altLang="zh-CN" sz="6000" dirty="0" smtClean="0"/>
              <a:t>Computer Networks</a:t>
            </a:r>
            <a:endParaRPr lang="en-US" altLang="zh-CN" sz="6000" dirty="0" smtClean="0"/>
          </a:p>
          <a:p>
            <a:pPr>
              <a:lnSpc>
                <a:spcPct val="130000"/>
              </a:lnSpc>
            </a:pPr>
            <a:r>
              <a:rPr lang="zh-CN" altLang="en-US" sz="3200" dirty="0" smtClean="0"/>
              <a:t>华南理工大学</a:t>
            </a:r>
            <a:endParaRPr lang="en-US" altLang="zh-CN" sz="3200" dirty="0" smtClean="0"/>
          </a:p>
          <a:p>
            <a:pPr>
              <a:lnSpc>
                <a:spcPct val="130000"/>
              </a:lnSpc>
            </a:pPr>
            <a:r>
              <a:rPr lang="en-US" altLang="zh-CN" sz="3200" dirty="0" smtClean="0"/>
              <a:t>South China University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Technology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3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关键步骤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5765"/>
            <a:ext cx="5700252" cy="5365376"/>
          </a:xfrm>
        </p:spPr>
        <p:txBody>
          <a:bodyPr>
            <a:noAutofit/>
          </a:bodyPr>
          <a:lstStyle/>
          <a:p>
            <a:r>
              <a:rPr lang="zh-CN" altLang="en-US" dirty="0"/>
              <a:t>服务端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创建地址结构：</a:t>
            </a:r>
            <a:r>
              <a:rPr lang="en-US" altLang="zh-CN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和地址结构：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bind()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接收消息：</a:t>
            </a:r>
            <a:r>
              <a:rPr lang="en-US" altLang="zh-CN" dirty="0">
                <a:solidFill>
                  <a:srgbClr val="FF0000"/>
                </a:solidFill>
              </a:rPr>
              <a:t>recvfrom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8452" y="1075765"/>
            <a:ext cx="5700252" cy="5365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创建地址结构：</a:t>
            </a:r>
            <a:r>
              <a:rPr lang="en-US" altLang="zh-CN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发送消息：</a:t>
            </a:r>
            <a:r>
              <a:rPr lang="en-US" altLang="zh-CN" dirty="0">
                <a:solidFill>
                  <a:srgbClr val="FF0000"/>
                </a:solidFill>
              </a:rPr>
              <a:t>sendto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25488" y="1753043"/>
            <a:ext cx="7144529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6600" dirty="0"/>
              <a:t>Windows</a:t>
            </a:r>
            <a:r>
              <a:rPr lang="zh-CN" altLang="en-US" sz="6600" dirty="0"/>
              <a:t>下</a:t>
            </a:r>
            <a:r>
              <a:rPr lang="en-US" altLang="zh-CN" sz="6600" dirty="0"/>
              <a:t>UDP</a:t>
            </a:r>
            <a:r>
              <a:rPr lang="zh-CN" altLang="en-US" sz="6600" dirty="0"/>
              <a:t>套接字编程初步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套接字简介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套接字接口（</a:t>
            </a:r>
            <a:r>
              <a:rPr lang="en-US" altLang="zh-CN" dirty="0">
                <a:sym typeface="+mn-ea"/>
              </a:rPr>
              <a:t>socket interface</a:t>
            </a:r>
            <a:r>
              <a:rPr lang="zh-CN" altLang="en-US" dirty="0">
                <a:sym typeface="+mn-ea"/>
              </a:rPr>
              <a:t>）</a:t>
            </a:r>
            <a:endParaRPr lang="zh-CN" altLang="en-US" sz="2000" b="0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由加州大学伯克利分校</a:t>
            </a:r>
            <a:r>
              <a:rPr lang="en-US" altLang="zh-CN" dirty="0">
                <a:sym typeface="+mn-ea"/>
              </a:rPr>
              <a:t>UNIX</a:t>
            </a:r>
            <a:r>
              <a:rPr lang="zh-CN" altLang="en-US" dirty="0">
                <a:sym typeface="+mn-ea"/>
              </a:rPr>
              <a:t>小组开发，目前最为流行</a:t>
            </a:r>
            <a:r>
              <a:rPr lang="zh-CN" altLang="en-US" sz="2000" dirty="0">
                <a:sym typeface="+mn-ea"/>
              </a:rPr>
              <a:t>。</a:t>
            </a:r>
          </a:p>
          <a:p>
            <a:pPr lvl="1" eaLnBrk="1" hangingPunct="1"/>
            <a:r>
              <a:rPr lang="zh-CN" altLang="en-US" dirty="0">
                <a:sym typeface="+mn-ea"/>
              </a:rPr>
              <a:t>定义了网络上的各种操作（如生成套接字，发送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接收消息等）</a:t>
            </a:r>
          </a:p>
          <a:p>
            <a:pPr eaLnBrk="1" hangingPunct="1"/>
            <a:r>
              <a:rPr lang="zh-CN" altLang="en-US" dirty="0">
                <a:sym typeface="+mn-ea"/>
              </a:rPr>
              <a:t>常用的套接字接口</a:t>
            </a:r>
            <a:endParaRPr lang="zh-CN" altLang="en-US" sz="2000" b="0" dirty="0">
              <a:sym typeface="+mn-ea"/>
            </a:endParaRPr>
          </a:p>
          <a:p>
            <a:pPr lvl="1" algn="l" eaLnBrk="1" hangingPunct="1"/>
            <a:r>
              <a:rPr lang="en-US" altLang="zh-CN" dirty="0">
                <a:sym typeface="+mn-ea"/>
              </a:rPr>
              <a:t>Linux/Unix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Berkeley Socket</a:t>
            </a:r>
            <a:r>
              <a:rPr lang="zh-CN" altLang="en-US" sz="2800" dirty="0">
                <a:sym typeface="+mn-ea"/>
              </a:rPr>
              <a:t>是最重要的一套接口。</a:t>
            </a:r>
          </a:p>
          <a:p>
            <a:pPr lvl="1" eaLnBrk="1" hangingPunct="1"/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Win Socket </a:t>
            </a:r>
            <a:r>
              <a:rPr lang="zh-CN" altLang="en-US" dirty="0">
                <a:sym typeface="+mn-ea"/>
              </a:rPr>
              <a:t>，也称</a:t>
            </a:r>
            <a:r>
              <a:rPr lang="en-US" altLang="zh-CN" dirty="0">
                <a:sym typeface="+mn-ea"/>
              </a:rPr>
              <a:t>winsock</a:t>
            </a:r>
            <a:r>
              <a:rPr lang="zh-CN" altLang="en-US" dirty="0">
                <a:sym typeface="+mn-ea"/>
              </a:rPr>
              <a:t>，与</a:t>
            </a:r>
            <a:r>
              <a:rPr lang="en-US" altLang="zh-CN" dirty="0">
                <a:sym typeface="+mn-ea"/>
              </a:rPr>
              <a:t>BS</a:t>
            </a:r>
            <a:r>
              <a:rPr lang="zh-CN" altLang="en-US" dirty="0">
                <a:sym typeface="+mn-ea"/>
              </a:rPr>
              <a:t>很类似的接口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套接字介绍</a:t>
            </a:r>
          </a:p>
        </p:txBody>
      </p:sp>
      <p:pic>
        <p:nvPicPr>
          <p:cNvPr id="1146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44675"/>
            <a:ext cx="6048375" cy="38893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293316" name="Rectangle 4"/>
          <p:cNvSpPr/>
          <p:nvPr/>
        </p:nvSpPr>
        <p:spPr>
          <a:xfrm>
            <a:off x="2711450" y="2636838"/>
            <a:ext cx="6408738" cy="72072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套接字简介</a:t>
            </a:r>
            <a:r>
              <a:rPr lang="zh-CN" altLang="en-US" sz="3000" dirty="0"/>
              <a:t>（续）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43255" y="1268730"/>
            <a:ext cx="10759440" cy="45351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0" dirty="0"/>
              <a:t>对于套接字的简单理解：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可认为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与一端口（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联合在一起形成一个套接字，它是网络上的一个传输接口。在网络的另外一端可有一个对应的套接字通信。</a:t>
            </a:r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3429000"/>
            <a:ext cx="6119812" cy="273685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838200" y="1268730"/>
            <a:ext cx="9074150" cy="237617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客户</a:t>
            </a:r>
            <a:r>
              <a:rPr lang="en-US" altLang="zh-CN" b="0" dirty="0">
                <a:solidFill>
                  <a:srgbClr val="000000"/>
                </a:solidFill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000000"/>
                </a:solidFill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网络应用中，最常用的通信模式是客户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Client/Server model)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，即客户向服务器发出服务请求，服务器接收到请求后，提供相应的服务。</a:t>
            </a:r>
          </a:p>
        </p:txBody>
      </p:sp>
      <p:pic>
        <p:nvPicPr>
          <p:cNvPr id="116740" name="Picture 4" descr="client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4140200"/>
            <a:ext cx="4893310" cy="2277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Sockets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900" dirty="0" smtClean="0"/>
              <a:t>建立</a:t>
            </a:r>
            <a:r>
              <a:rPr lang="en-US" altLang="zh-CN" sz="3900" dirty="0" smtClean="0"/>
              <a:t>Socket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指定地址（主机名）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指定端口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数据传输：发送</a:t>
            </a:r>
            <a:r>
              <a:rPr lang="en-US" altLang="zh-CN" sz="3900" dirty="0" smtClean="0"/>
              <a:t>/</a:t>
            </a:r>
            <a:r>
              <a:rPr lang="zh-CN" altLang="en-US" sz="3900" dirty="0" smtClean="0"/>
              <a:t>接收</a:t>
            </a:r>
            <a:endParaRPr lang="en-US" altLang="zh-CN" sz="3900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类似一般的</a:t>
            </a:r>
            <a:r>
              <a:rPr lang="en-US" altLang="zh-CN" dirty="0" smtClean="0">
                <a:solidFill>
                  <a:srgbClr val="0D76C5"/>
                </a:solidFill>
              </a:rPr>
              <a:t>I/O</a:t>
            </a:r>
            <a:r>
              <a:rPr lang="zh-CN" altLang="en-US" dirty="0" smtClean="0">
                <a:solidFill>
                  <a:srgbClr val="0D76C5"/>
                </a:solidFill>
              </a:rPr>
              <a:t>操作：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send -- write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recv -- read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关闭</a:t>
            </a:r>
            <a:r>
              <a:rPr lang="en-US" altLang="zh-CN" sz="3900" dirty="0" smtClean="0"/>
              <a:t>Socket</a:t>
            </a:r>
            <a:endParaRPr lang="zh-CN" altLang="en-US" sz="3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通信的</a:t>
            </a:r>
            <a:r>
              <a:rPr lang="en-US" altLang="zh-CN" dirty="0"/>
              <a:t>socket</a:t>
            </a:r>
            <a:r>
              <a:rPr lang="zh-CN" altLang="en-US" dirty="0" smtClean="0"/>
              <a:t>编程演示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服务端：</a:t>
            </a:r>
            <a:r>
              <a:rPr lang="zh-CN" altLang="en-US" dirty="0">
                <a:solidFill>
                  <a:srgbClr val="FF0000"/>
                </a:solidFill>
              </a:rPr>
              <a:t>等待并接收</a:t>
            </a:r>
            <a:r>
              <a:rPr lang="zh-CN" altLang="en-US" dirty="0"/>
              <a:t>客户端发送的消息，显示在命令行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/>
              <a:t>客户端：发送</a:t>
            </a:r>
            <a:r>
              <a:rPr lang="zh-CN" altLang="en-US" dirty="0">
                <a:solidFill>
                  <a:srgbClr val="FF0000"/>
                </a:solidFill>
              </a:rPr>
              <a:t>键盘输入消息</a:t>
            </a:r>
            <a:r>
              <a:rPr lang="zh-CN" altLang="en-US" dirty="0"/>
              <a:t>给服务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/>
              <a:t>服务端和客户端的</a:t>
            </a:r>
            <a:r>
              <a:rPr lang="en-US" altLang="zh-CN" dirty="0"/>
              <a:t>IP</a:t>
            </a:r>
            <a:r>
              <a:rPr lang="zh-CN" altLang="en-US" dirty="0"/>
              <a:t>地址都为</a:t>
            </a:r>
            <a:r>
              <a:rPr lang="zh-CN" altLang="en-US" dirty="0">
                <a:solidFill>
                  <a:srgbClr val="FF0000"/>
                </a:solidFill>
              </a:rPr>
              <a:t>本地地址</a:t>
            </a:r>
            <a:r>
              <a:rPr lang="en-US" altLang="zh-CN" dirty="0">
                <a:solidFill>
                  <a:srgbClr val="FF0000"/>
                </a:solidFill>
              </a:rPr>
              <a:t>127.0.0.1</a:t>
            </a:r>
            <a:r>
              <a:rPr lang="zh-CN" altLang="en-US" dirty="0"/>
              <a:t>，在本地进行单机</a:t>
            </a:r>
            <a:r>
              <a:rPr lang="zh-CN" altLang="en-US" dirty="0" smtClean="0"/>
              <a:t>进程间通信</a:t>
            </a:r>
            <a:endParaRPr lang="en-US" altLang="zh-CN" dirty="0" smtClean="0"/>
          </a:p>
          <a:p>
            <a:r>
              <a:rPr lang="zh-CN" altLang="en-US" dirty="0"/>
              <a:t>环境：</a:t>
            </a:r>
            <a:r>
              <a:rPr lang="en-US" altLang="zh-CN" dirty="0"/>
              <a:t>Windows 10</a:t>
            </a:r>
            <a:r>
              <a:rPr lang="zh-CN" altLang="en-US" dirty="0"/>
              <a:t>、 </a:t>
            </a:r>
            <a:r>
              <a:rPr lang="en-US" altLang="zh-CN" dirty="0"/>
              <a:t>Visual Studio 2017</a:t>
            </a:r>
          </a:p>
          <a:p>
            <a:r>
              <a:rPr lang="en-US" altLang="zh-CN" dirty="0"/>
              <a:t>WSA</a:t>
            </a:r>
            <a:r>
              <a:rPr lang="zh-CN" altLang="en-US" dirty="0"/>
              <a:t>：</a:t>
            </a:r>
            <a:r>
              <a:rPr lang="en-US" altLang="zh-CN" dirty="0"/>
              <a:t>Windows 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121"/>
            <a:ext cx="5346291" cy="710640"/>
          </a:xfrm>
        </p:spPr>
        <p:txBody>
          <a:bodyPr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1" y="1075764"/>
            <a:ext cx="5346290" cy="5551177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5100" dirty="0"/>
              <a:t>初始化</a:t>
            </a:r>
            <a:r>
              <a:rPr lang="en-US" altLang="zh-CN" sz="5100" dirty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5100" dirty="0"/>
              <a:t>创建</a:t>
            </a:r>
            <a:r>
              <a:rPr lang="en-US" altLang="zh-CN" sz="5100" dirty="0"/>
              <a:t>UDP</a:t>
            </a:r>
            <a:r>
              <a:rPr lang="zh-CN" altLang="en-US" sz="5100" dirty="0"/>
              <a:t> </a:t>
            </a:r>
            <a:r>
              <a:rPr lang="en-US" altLang="zh-CN" sz="5100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5100" dirty="0"/>
              <a:t>创建地址结构，指定为</a:t>
            </a:r>
            <a:r>
              <a:rPr lang="zh-CN" altLang="en-US" sz="5100" dirty="0">
                <a:solidFill>
                  <a:srgbClr val="FF0000"/>
                </a:solidFill>
              </a:rPr>
              <a:t>服务器</a:t>
            </a:r>
            <a:r>
              <a:rPr lang="zh-CN" altLang="en-US" sz="5100" dirty="0"/>
              <a:t>本机</a:t>
            </a:r>
            <a:r>
              <a:rPr lang="en-US" altLang="zh-CN" sz="5100" dirty="0"/>
              <a:t>IP</a:t>
            </a:r>
            <a:r>
              <a:rPr lang="zh-CN" altLang="en-US" sz="5100" dirty="0"/>
              <a:t>和端口</a:t>
            </a:r>
            <a:endParaRPr lang="en-US" altLang="zh-CN" sz="5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5100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5100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5100" dirty="0">
                <a:solidFill>
                  <a:schemeClr val="accent6">
                    <a:lumMod val="75000"/>
                  </a:schemeClr>
                </a:solidFill>
              </a:rPr>
              <a:t>和地址结构</a:t>
            </a:r>
            <a:endParaRPr lang="en-US" altLang="zh-CN" sz="51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5100" dirty="0">
                <a:solidFill>
                  <a:srgbClr val="FF0000"/>
                </a:solidFill>
              </a:rPr>
              <a:t>接收</a:t>
            </a:r>
            <a:r>
              <a:rPr lang="zh-CN" altLang="en-US" sz="5100" dirty="0"/>
              <a:t>客户端发来的消息</a:t>
            </a:r>
            <a:endParaRPr lang="en-US" altLang="zh-CN" sz="5100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3600" dirty="0"/>
              <a:t>定义客户端地址结构</a:t>
            </a:r>
            <a:endParaRPr lang="en-US" altLang="zh-CN" sz="3600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3600" dirty="0">
                <a:solidFill>
                  <a:srgbClr val="00B0F0"/>
                </a:solidFill>
              </a:rPr>
              <a:t>从客户端接收消息</a:t>
            </a:r>
            <a:endParaRPr lang="en-US" altLang="zh-CN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zh-CN" altLang="en-US" sz="3600" dirty="0">
                <a:solidFill>
                  <a:srgbClr val="00B0F0"/>
                </a:solidFill>
              </a:rPr>
              <a:t>调用</a:t>
            </a:r>
            <a:r>
              <a:rPr lang="en-US" altLang="zh-CN" sz="3600" dirty="0">
                <a:solidFill>
                  <a:srgbClr val="00B0F0"/>
                </a:solidFill>
              </a:rPr>
              <a:t>recvfrom()</a:t>
            </a:r>
            <a:r>
              <a:rPr lang="zh-CN" altLang="en-US" sz="3600" dirty="0">
                <a:solidFill>
                  <a:srgbClr val="00B0F0"/>
                </a:solidFill>
              </a:rPr>
              <a:t>函数</a:t>
            </a:r>
            <a:endParaRPr lang="en-US" altLang="zh-CN" sz="3600" dirty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lphaLcParenR" startAt="3"/>
            </a:pPr>
            <a:r>
              <a:rPr lang="zh-CN" altLang="en-US" sz="3600" dirty="0"/>
              <a:t>输出消息到命令行</a:t>
            </a: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5100" dirty="0" smtClean="0"/>
              <a:t>关闭</a:t>
            </a:r>
            <a:r>
              <a:rPr lang="en-US" altLang="zh-CN" sz="5100" dirty="0" smtClean="0"/>
              <a:t>Socket</a:t>
            </a:r>
            <a:r>
              <a:rPr lang="zh-CN" altLang="en-US" sz="5100" dirty="0" smtClean="0"/>
              <a:t>、注销</a:t>
            </a:r>
            <a:r>
              <a:rPr lang="en-US" altLang="zh-CN" sz="5100" dirty="0" smtClean="0"/>
              <a:t>WSA</a:t>
            </a:r>
            <a:endParaRPr lang="en-US" altLang="zh-CN" sz="51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708059" y="1075764"/>
            <a:ext cx="5346290" cy="5365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创建地址结构，指定为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和端口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向服务器</a:t>
            </a:r>
            <a:r>
              <a:rPr lang="zh-CN" altLang="en-US" dirty="0">
                <a:solidFill>
                  <a:srgbClr val="FF0000"/>
                </a:solidFill>
              </a:rPr>
              <a:t>发送</a:t>
            </a:r>
            <a:r>
              <a:rPr lang="zh-CN" altLang="en-US" dirty="0"/>
              <a:t>消息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从键盘读取输入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>
                <a:solidFill>
                  <a:srgbClr val="00B0F0"/>
                </a:solidFill>
              </a:rPr>
              <a:t>将输入发送给服务器</a:t>
            </a:r>
            <a:endParaRPr lang="en-US" altLang="zh-CN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zh-CN" altLang="en-US" dirty="0">
                <a:solidFill>
                  <a:srgbClr val="00B0F0"/>
                </a:solidFill>
              </a:rPr>
              <a:t>调用</a:t>
            </a:r>
            <a:r>
              <a:rPr lang="en-US" altLang="zh-CN" dirty="0">
                <a:solidFill>
                  <a:srgbClr val="00B0F0"/>
                </a:solidFill>
              </a:rPr>
              <a:t>sendto()</a:t>
            </a:r>
            <a:r>
              <a:rPr lang="zh-CN" altLang="en-US" dirty="0">
                <a:solidFill>
                  <a:srgbClr val="00B0F0"/>
                </a:solidFill>
              </a:rPr>
              <a:t>函数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关闭</a:t>
            </a:r>
            <a:r>
              <a:rPr lang="en-US" altLang="zh-CN" dirty="0"/>
              <a:t>Socket</a:t>
            </a:r>
            <a:r>
              <a:rPr lang="zh-CN" altLang="en-US" dirty="0"/>
              <a:t>、注销</a:t>
            </a:r>
            <a:r>
              <a:rPr lang="en-US" altLang="zh-CN" dirty="0" smtClean="0"/>
              <a:t>WSA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011561" y="4957483"/>
            <a:ext cx="3052628" cy="263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708059" y="185121"/>
            <a:ext cx="5346291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449</Words>
  <Application>Microsoft Office PowerPoint</Application>
  <PresentationFormat>宽屏</PresentationFormat>
  <Paragraphs>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Socket套接字简介</vt:lpstr>
      <vt:lpstr>套接字介绍</vt:lpstr>
      <vt:lpstr>套接字简介（续）</vt:lpstr>
      <vt:lpstr>客户/服务器模式</vt:lpstr>
      <vt:lpstr>如何使用Sockets？</vt:lpstr>
      <vt:lpstr>使用UDP通信的socket编程演示</vt:lpstr>
      <vt:lpstr>服务端</vt:lpstr>
      <vt:lpstr>关键步骤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HNJK</dc:creator>
  <cp:lastModifiedBy>Star</cp:lastModifiedBy>
  <cp:revision>97</cp:revision>
  <dcterms:created xsi:type="dcterms:W3CDTF">2016-11-23T01:31:00Z</dcterms:created>
  <dcterms:modified xsi:type="dcterms:W3CDTF">2018-05-23T06:24:57Z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