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8" r:id="rId2"/>
    <p:sldId id="260" r:id="rId3"/>
    <p:sldId id="287" r:id="rId4"/>
    <p:sldId id="295" r:id="rId5"/>
    <p:sldId id="296" r:id="rId6"/>
    <p:sldId id="297" r:id="rId7"/>
    <p:sldId id="288" r:id="rId8"/>
    <p:sldId id="274" r:id="rId9"/>
    <p:sldId id="284" r:id="rId10"/>
    <p:sldId id="285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6C5"/>
    <a:srgbClr val="92D1FC"/>
    <a:srgbClr val="044A80"/>
    <a:srgbClr val="3DC4FE"/>
    <a:srgbClr val="0A5C9A"/>
    <a:srgbClr val="165F91"/>
    <a:srgbClr val="123E72"/>
    <a:srgbClr val="164C7C"/>
    <a:srgbClr val="013960"/>
    <a:srgbClr val="7EC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5" autoAdjust="0"/>
    <p:restoredTop sz="95585" autoAdjust="0"/>
  </p:normalViewPr>
  <p:slideViewPr>
    <p:cSldViewPr snapToGrid="0" showGuides="1">
      <p:cViewPr varScale="1">
        <p:scale>
          <a:sx n="131" d="100"/>
          <a:sy n="131" d="100"/>
        </p:scale>
        <p:origin x="8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DC11-0576-4225-BB0B-E66BB459E38D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B4BA-9D55-4E5E-B04A-EA731EC91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0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8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2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月，中国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地址数仍维持在</a:t>
            </a:r>
            <a:r>
              <a:rPr lang="en-US" altLang="zh-CN" dirty="0" smtClean="0"/>
              <a:t>3. 38</a:t>
            </a:r>
            <a:r>
              <a:rPr lang="zh-CN" altLang="en-US" dirty="0" smtClean="0"/>
              <a:t>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B4BA-9D55-4E5E-B04A-EA731EC91A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440431" y="1335314"/>
            <a:ext cx="7311138" cy="5537199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 b="10828"/>
          <a:stretch>
            <a:fillRect/>
          </a:stretch>
        </p:blipFill>
        <p:spPr>
          <a:xfrm>
            <a:off x="2459499" y="2774731"/>
            <a:ext cx="7210518" cy="2953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93903" y="1084329"/>
            <a:ext cx="2137282" cy="1998998"/>
            <a:chOff x="93903" y="1084329"/>
            <a:chExt cx="2137282" cy="1998998"/>
          </a:xfrm>
        </p:grpSpPr>
        <p:cxnSp>
          <p:nvCxnSpPr>
            <p:cNvPr id="20" name="直接连接符 19"/>
            <p:cNvCxnSpPr/>
            <p:nvPr userDrawn="1"/>
          </p:nvCxnSpPr>
          <p:spPr>
            <a:xfrm>
              <a:off x="1189364" y="192356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93903" y="1084329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/>
          </p:nvCxnSpPr>
          <p:spPr>
            <a:xfrm>
              <a:off x="1031208" y="153151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 userDrawn="1"/>
        </p:nvGrpSpPr>
        <p:grpSpPr>
          <a:xfrm>
            <a:off x="5054119" y="7984"/>
            <a:ext cx="1274996" cy="1296412"/>
            <a:chOff x="5054119" y="7984"/>
            <a:chExt cx="1274996" cy="1296412"/>
          </a:xfrm>
        </p:grpSpPr>
        <p:cxnSp>
          <p:nvCxnSpPr>
            <p:cNvPr id="24" name="直接连接符 23"/>
            <p:cNvCxnSpPr/>
            <p:nvPr userDrawn="1"/>
          </p:nvCxnSpPr>
          <p:spPr>
            <a:xfrm>
              <a:off x="5087564" y="7984"/>
              <a:ext cx="1241551" cy="1175364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5410388" y="491596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5054119" y="349032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 userDrawn="1"/>
        </p:nvGrpSpPr>
        <p:grpSpPr>
          <a:xfrm>
            <a:off x="10907827" y="-2850"/>
            <a:ext cx="1172715" cy="1256458"/>
            <a:chOff x="10907827" y="-2850"/>
            <a:chExt cx="1172715" cy="1256458"/>
          </a:xfrm>
        </p:grpSpPr>
        <p:cxnSp>
          <p:nvCxnSpPr>
            <p:cNvPr id="28" name="直接连接符 27"/>
            <p:cNvCxnSpPr/>
            <p:nvPr userDrawn="1"/>
          </p:nvCxnSpPr>
          <p:spPr>
            <a:xfrm>
              <a:off x="11221972" y="11269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10907827" y="-285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 userDrawn="1"/>
          </p:nvCxnSpPr>
          <p:spPr>
            <a:xfrm>
              <a:off x="11176767" y="440808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 userDrawn="1"/>
        </p:nvGrpSpPr>
        <p:grpSpPr>
          <a:xfrm>
            <a:off x="9964321" y="2503445"/>
            <a:ext cx="2111565" cy="1998998"/>
            <a:chOff x="9964321" y="2503445"/>
            <a:chExt cx="2111565" cy="1998998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0243371" y="3249745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10036153" y="2779527"/>
              <a:ext cx="1566491" cy="14829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9964321" y="2503445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 userDrawn="1"/>
        </p:nvGrpSpPr>
        <p:grpSpPr>
          <a:xfrm>
            <a:off x="9894551" y="4590677"/>
            <a:ext cx="2002397" cy="2007815"/>
            <a:chOff x="9894551" y="4590677"/>
            <a:chExt cx="2002397" cy="2007815"/>
          </a:xfrm>
        </p:grpSpPr>
        <p:cxnSp>
          <p:nvCxnSpPr>
            <p:cNvPr id="36" name="直接连接符 35"/>
            <p:cNvCxnSpPr/>
            <p:nvPr userDrawn="1"/>
          </p:nvCxnSpPr>
          <p:spPr>
            <a:xfrm>
              <a:off x="10012630" y="4972892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9894551" y="4590677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>
              <a:off x="10306934" y="4718314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2525488" y="1753043"/>
            <a:ext cx="7144529" cy="311869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添加章名称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点标题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952500" y="1374183"/>
            <a:ext cx="10287000" cy="362827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600"/>
              </a:spcBef>
              <a:buNone/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单击此处编辑授课主题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导入页">
    <p:bg>
      <p:bgPr>
        <a:solidFill>
          <a:srgbClr val="0D7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975044"/>
            <a:ext cx="12192000" cy="588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4391" y="555365"/>
            <a:ext cx="11662250" cy="404755"/>
          </a:xfrm>
          <a:custGeom>
            <a:avLst/>
            <a:gdLst>
              <a:gd name="connsiteX0" fmla="*/ 0 w 5015753"/>
              <a:gd name="connsiteY0" fmla="*/ 0 h 1174366"/>
              <a:gd name="connsiteX1" fmla="*/ 1021977 w 5015753"/>
              <a:gd name="connsiteY1" fmla="*/ 995082 h 1174366"/>
              <a:gd name="connsiteX2" fmla="*/ 5015753 w 5015753"/>
              <a:gd name="connsiteY2" fmla="*/ 1169894 h 117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53" h="1174366">
                <a:moveTo>
                  <a:pt x="0" y="0"/>
                </a:moveTo>
                <a:cubicBezTo>
                  <a:pt x="93009" y="400050"/>
                  <a:pt x="186018" y="800100"/>
                  <a:pt x="1021977" y="995082"/>
                </a:cubicBezTo>
                <a:cubicBezTo>
                  <a:pt x="1857936" y="1190064"/>
                  <a:pt x="3436844" y="1179979"/>
                  <a:pt x="5015753" y="116989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5121"/>
            <a:ext cx="101883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单击此处编辑导入标题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75765"/>
            <a:ext cx="101883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吸引学习者注意力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感兴趣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产生疑问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产生认知冲突均可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467" y="123794"/>
            <a:ext cx="684474" cy="518396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知识讲解页">
    <p:bg>
      <p:bgPr>
        <a:solidFill>
          <a:srgbClr val="0D7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975044"/>
            <a:ext cx="12192000" cy="588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4391" y="555365"/>
            <a:ext cx="11662250" cy="404755"/>
          </a:xfrm>
          <a:custGeom>
            <a:avLst/>
            <a:gdLst>
              <a:gd name="connsiteX0" fmla="*/ 0 w 5015753"/>
              <a:gd name="connsiteY0" fmla="*/ 0 h 1174366"/>
              <a:gd name="connsiteX1" fmla="*/ 1021977 w 5015753"/>
              <a:gd name="connsiteY1" fmla="*/ 995082 h 1174366"/>
              <a:gd name="connsiteX2" fmla="*/ 5015753 w 5015753"/>
              <a:gd name="connsiteY2" fmla="*/ 1169894 h 117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753" h="1174366">
                <a:moveTo>
                  <a:pt x="0" y="0"/>
                </a:moveTo>
                <a:cubicBezTo>
                  <a:pt x="93009" y="400050"/>
                  <a:pt x="186018" y="800100"/>
                  <a:pt x="1021977" y="995082"/>
                </a:cubicBezTo>
                <a:cubicBezTo>
                  <a:pt x="1857936" y="1190064"/>
                  <a:pt x="3436844" y="1179979"/>
                  <a:pt x="5015753" y="1169894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5121"/>
            <a:ext cx="101883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单击此处编辑理论导学标题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75765"/>
            <a:ext cx="101883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按内容的知识体系和逻辑结构讲解，然后进行小结、练习测试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467" y="123794"/>
            <a:ext cx="684474" cy="518396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知识讲解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1000" y="185121"/>
            <a:ext cx="10645588" cy="71064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D76C5"/>
                </a:solidFill>
              </a:defRPr>
            </a:lvl1pPr>
          </a:lstStyle>
          <a:p>
            <a:r>
              <a:rPr lang="zh-CN" altLang="en-US" dirty="0" smtClean="0"/>
              <a:t>单击此处编辑理论导学标题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1000" y="1075765"/>
            <a:ext cx="10645588" cy="5365376"/>
          </a:xfrm>
        </p:spPr>
        <p:txBody>
          <a:bodyPr/>
          <a:lstStyle>
            <a:lvl1pPr marL="457200" indent="-457200" eaLnBrk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>
                <a:latin typeface="+mn-ea"/>
                <a:ea typeface="+mn-ea"/>
              </a:defRPr>
            </a:lvl1pPr>
            <a:lvl2pPr marL="685800" indent="-228600">
              <a:lnSpc>
                <a:spcPct val="150000"/>
              </a:lnSpc>
              <a:buClr>
                <a:srgbClr val="0D76C5"/>
              </a:buClr>
              <a:buFont typeface="Wingdings" panose="05000000000000000000" pitchFamily="2" charset="2"/>
              <a:buChar char="Ø"/>
              <a:defRPr sz="2800"/>
            </a:lvl2pPr>
          </a:lstStyle>
          <a:p>
            <a:pPr lvl="0"/>
            <a:r>
              <a:rPr lang="zh-CN" altLang="en-US" dirty="0" smtClean="0"/>
              <a:t>按内容的知识体系和逻辑结构讲解，然后进行小结、练习测试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470182" y="1010093"/>
            <a:ext cx="7417530" cy="5039833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单击此处编辑小结内容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566225" y="1092538"/>
            <a:ext cx="2534508" cy="1919547"/>
            <a:chOff x="2440431" y="1335314"/>
            <a:chExt cx="7311138" cy="5537199"/>
          </a:xfrm>
        </p:grpSpPr>
        <p:sp>
          <p:nvSpPr>
            <p:cNvPr id="19" name="梯形 18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2222" y="1162446"/>
            <a:ext cx="2869100" cy="1424396"/>
          </a:xfrm>
        </p:spPr>
        <p:txBody>
          <a:bodyPr anchor="ctr" anchorCtr="0"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单击此处编辑小结标题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测试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6894" y="0"/>
            <a:ext cx="12218894" cy="6858000"/>
          </a:xfrm>
          <a:prstGeom prst="rect">
            <a:avLst/>
          </a:prstGeom>
          <a:solidFill>
            <a:srgbClr val="0D76C5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600498" y="1578325"/>
            <a:ext cx="10287214" cy="4471601"/>
          </a:xfrm>
        </p:spPr>
        <p:txBody>
          <a:bodyPr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单击此处编辑练习测试（思考题）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0498" y="669849"/>
            <a:ext cx="10287214" cy="775467"/>
          </a:xfr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单击此处编辑练习测试标题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gradFill>
          <a:gsLst>
            <a:gs pos="0">
              <a:srgbClr val="3DC4FE"/>
            </a:gs>
            <a:gs pos="76000">
              <a:srgbClr val="0D76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7395" y="5421539"/>
            <a:ext cx="2170364" cy="1450974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440431" y="1335314"/>
            <a:ext cx="7311138" cy="5537199"/>
            <a:chOff x="2440431" y="1335314"/>
            <a:chExt cx="7311138" cy="5537199"/>
          </a:xfrm>
        </p:grpSpPr>
        <p:sp>
          <p:nvSpPr>
            <p:cNvPr id="8" name="梯形 7"/>
            <p:cNvSpPr/>
            <p:nvPr userDrawn="1"/>
          </p:nvSpPr>
          <p:spPr>
            <a:xfrm>
              <a:off x="5316407" y="5811841"/>
              <a:ext cx="1550404" cy="878628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2440431" y="1335314"/>
              <a:ext cx="7311138" cy="4450378"/>
            </a:xfrm>
            <a:prstGeom prst="roundRect">
              <a:avLst>
                <a:gd name="adj" fmla="val 1601"/>
              </a:avLst>
            </a:prstGeom>
            <a:solidFill>
              <a:srgbClr val="044A80"/>
            </a:solidFill>
            <a:ln w="165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4776751" y="6683815"/>
              <a:ext cx="2643838" cy="188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894" y="-214162"/>
            <a:ext cx="6712278" cy="215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609" y="1937913"/>
            <a:ext cx="1310754" cy="34933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412" y="5403477"/>
            <a:ext cx="2194750" cy="13717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04655" y="1567775"/>
            <a:ext cx="2292295" cy="423099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4096" y="-95463"/>
            <a:ext cx="3481118" cy="1530229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534506" y="2543716"/>
            <a:ext cx="51283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  <a:endParaRPr lang="zh-CN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93903" y="1084329"/>
            <a:ext cx="2137282" cy="1998998"/>
            <a:chOff x="93903" y="1084329"/>
            <a:chExt cx="2137282" cy="1998998"/>
          </a:xfrm>
        </p:grpSpPr>
        <p:cxnSp>
          <p:nvCxnSpPr>
            <p:cNvPr id="19" name="直接连接符 18"/>
            <p:cNvCxnSpPr/>
            <p:nvPr userDrawn="1"/>
          </p:nvCxnSpPr>
          <p:spPr>
            <a:xfrm>
              <a:off x="1189364" y="192356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/>
          </p:nvCxnSpPr>
          <p:spPr>
            <a:xfrm>
              <a:off x="93903" y="1084329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1031208" y="1531513"/>
              <a:ext cx="1041821" cy="9862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>
            <a:off x="5054119" y="7984"/>
            <a:ext cx="1274996" cy="1296412"/>
            <a:chOff x="5054119" y="7984"/>
            <a:chExt cx="1274996" cy="1296412"/>
          </a:xfrm>
        </p:grpSpPr>
        <p:cxnSp>
          <p:nvCxnSpPr>
            <p:cNvPr id="23" name="直接连接符 22"/>
            <p:cNvCxnSpPr/>
            <p:nvPr userDrawn="1"/>
          </p:nvCxnSpPr>
          <p:spPr>
            <a:xfrm>
              <a:off x="5087564" y="7984"/>
              <a:ext cx="1241551" cy="1175364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>
              <a:off x="5410388" y="491596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5054119" y="349032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>
            <a:off x="10907827" y="-2850"/>
            <a:ext cx="1172715" cy="1256458"/>
            <a:chOff x="10907827" y="-2850"/>
            <a:chExt cx="1172715" cy="1256458"/>
          </a:xfrm>
        </p:grpSpPr>
        <p:cxnSp>
          <p:nvCxnSpPr>
            <p:cNvPr id="27" name="直接连接符 26"/>
            <p:cNvCxnSpPr/>
            <p:nvPr userDrawn="1"/>
          </p:nvCxnSpPr>
          <p:spPr>
            <a:xfrm>
              <a:off x="11221972" y="11269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/>
          </p:nvCxnSpPr>
          <p:spPr>
            <a:xfrm>
              <a:off x="10907827" y="-2850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>
              <a:off x="11176767" y="440808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 userDrawn="1"/>
        </p:nvGrpSpPr>
        <p:grpSpPr>
          <a:xfrm>
            <a:off x="9964321" y="2503445"/>
            <a:ext cx="2111565" cy="1998998"/>
            <a:chOff x="9964321" y="2503445"/>
            <a:chExt cx="2111565" cy="1998998"/>
          </a:xfrm>
        </p:grpSpPr>
        <p:cxnSp>
          <p:nvCxnSpPr>
            <p:cNvPr id="31" name="直接连接符 30"/>
            <p:cNvCxnSpPr/>
            <p:nvPr userDrawn="1"/>
          </p:nvCxnSpPr>
          <p:spPr>
            <a:xfrm>
              <a:off x="10243371" y="3249745"/>
              <a:ext cx="858570" cy="8128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 userDrawn="1"/>
          </p:nvCxnSpPr>
          <p:spPr>
            <a:xfrm>
              <a:off x="10036153" y="2779527"/>
              <a:ext cx="1566491" cy="1482982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9964321" y="2503445"/>
              <a:ext cx="2111565" cy="1998998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 userDrawn="1"/>
        </p:nvGrpSpPr>
        <p:grpSpPr>
          <a:xfrm>
            <a:off x="9894551" y="4590677"/>
            <a:ext cx="2002397" cy="2007815"/>
            <a:chOff x="9894551" y="4590677"/>
            <a:chExt cx="2002397" cy="2007815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10012630" y="4972892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9894551" y="4590677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10306934" y="4718314"/>
              <a:ext cx="1590014" cy="162560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图片 3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5" b="10828"/>
          <a:stretch>
            <a:fillRect/>
          </a:stretch>
        </p:blipFill>
        <p:spPr>
          <a:xfrm>
            <a:off x="2459499" y="2774731"/>
            <a:ext cx="7210518" cy="29534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13FD5-70A1-4B3A-9939-813C6CFEF295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BA42-D3F0-4436-9594-DBCB6AA5FC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18556" y="1637781"/>
            <a:ext cx="8539521" cy="37628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6000" dirty="0" smtClean="0"/>
              <a:t>计算机网络</a:t>
            </a:r>
            <a:endParaRPr lang="en-US" altLang="zh-CN" sz="6000" dirty="0" smtClean="0"/>
          </a:p>
          <a:p>
            <a:pPr>
              <a:lnSpc>
                <a:spcPct val="130000"/>
              </a:lnSpc>
            </a:pPr>
            <a:r>
              <a:rPr lang="en-US" altLang="zh-CN" sz="6000" dirty="0" smtClean="0"/>
              <a:t>Computer Networks</a:t>
            </a:r>
          </a:p>
          <a:p>
            <a:pPr>
              <a:lnSpc>
                <a:spcPct val="130000"/>
              </a:lnSpc>
            </a:pPr>
            <a:r>
              <a:rPr lang="zh-CN" altLang="en-US" sz="3200" dirty="0" smtClean="0"/>
              <a:t>华南理工大学</a:t>
            </a:r>
            <a:endParaRPr lang="en-US" altLang="zh-CN" sz="3200" dirty="0" smtClean="0"/>
          </a:p>
          <a:p>
            <a:pPr>
              <a:lnSpc>
                <a:spcPct val="130000"/>
              </a:lnSpc>
            </a:pPr>
            <a:r>
              <a:rPr lang="en-US" altLang="zh-CN" sz="3200" dirty="0" smtClean="0"/>
              <a:t>South China University </a:t>
            </a:r>
            <a:r>
              <a:rPr lang="en-US" altLang="zh-CN" sz="3200" dirty="0"/>
              <a:t>of </a:t>
            </a:r>
            <a:r>
              <a:rPr lang="en-US" altLang="zh-CN" sz="3200" dirty="0" smtClean="0"/>
              <a:t>Technology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37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关键步骤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75764"/>
            <a:ext cx="5700252" cy="5782235"/>
          </a:xfrm>
        </p:spPr>
        <p:txBody>
          <a:bodyPr>
            <a:noAutofit/>
          </a:bodyPr>
          <a:lstStyle/>
          <a:p>
            <a:r>
              <a:rPr lang="zh-CN" altLang="en-US" dirty="0"/>
              <a:t>服务端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创建</a:t>
            </a:r>
            <a:r>
              <a:rPr lang="en-US" altLang="zh-CN" sz="2400" dirty="0"/>
              <a:t>socket</a:t>
            </a:r>
            <a:r>
              <a:rPr lang="zh-CN" altLang="en-US" sz="2400" dirty="0"/>
              <a:t>：</a:t>
            </a:r>
            <a:r>
              <a:rPr lang="en-US" altLang="zh-CN" sz="2400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创建地址结构：</a:t>
            </a:r>
            <a:r>
              <a:rPr lang="en-US" altLang="zh-CN" sz="2400" dirty="0"/>
              <a:t>sockaddr_in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绑定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socket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和地址结构：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bind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D76C5"/>
                </a:solidFill>
              </a:rPr>
              <a:t>监听</a:t>
            </a:r>
            <a:endParaRPr lang="en-US" altLang="zh-CN" sz="2400" dirty="0" smtClean="0">
              <a:solidFill>
                <a:srgbClr val="0D76C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通信过程</a:t>
            </a:r>
            <a:endParaRPr lang="en-US" altLang="zh-CN" sz="2400" dirty="0" smtClean="0"/>
          </a:p>
          <a:p>
            <a:pPr marL="742950" lvl="1" indent="-51435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800" dirty="0" smtClean="0"/>
              <a:t>接受连接请求</a:t>
            </a:r>
            <a:endParaRPr lang="en-US" altLang="zh-CN" sz="1800" dirty="0" smtClean="0"/>
          </a:p>
          <a:p>
            <a:pPr marL="742950" lvl="1" indent="-51435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800" dirty="0" smtClean="0"/>
              <a:t>发送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接收消息</a:t>
            </a:r>
            <a:endParaRPr lang="en-US" altLang="zh-CN" sz="1800" dirty="0" smtClean="0"/>
          </a:p>
          <a:p>
            <a:pPr marL="742950" lvl="1" indent="-51435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800" dirty="0" smtClean="0"/>
              <a:t>关闭连接</a:t>
            </a:r>
            <a:endParaRPr lang="en-US" altLang="zh-CN" sz="1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关闭监听</a:t>
            </a:r>
            <a:r>
              <a:rPr lang="en-US" altLang="zh-CN" sz="2400" dirty="0" smtClean="0"/>
              <a:t>socket</a:t>
            </a:r>
            <a:endParaRPr lang="en-US" altLang="zh-CN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38452" y="1075765"/>
            <a:ext cx="5700252" cy="5365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D76C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：</a:t>
            </a:r>
            <a:r>
              <a:rPr lang="en-US" altLang="zh-CN" dirty="0"/>
              <a:t>SOCKET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创建地址结构：</a:t>
            </a:r>
            <a:r>
              <a:rPr lang="en-US" altLang="zh-CN" dirty="0"/>
              <a:t>sockaddr_in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请求连接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接受消息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25488" y="1753043"/>
            <a:ext cx="7144529" cy="37628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6600" dirty="0"/>
              <a:t>Windows</a:t>
            </a:r>
            <a:r>
              <a:rPr lang="zh-CN" altLang="en-US" sz="6600" dirty="0" smtClean="0"/>
              <a:t>下</a:t>
            </a:r>
            <a:r>
              <a:rPr lang="en-US" altLang="zh-CN" sz="6600" dirty="0" smtClean="0"/>
              <a:t>TCP</a:t>
            </a:r>
            <a:r>
              <a:rPr lang="zh-CN" altLang="en-US" sz="6600" dirty="0" smtClean="0"/>
              <a:t>套</a:t>
            </a:r>
            <a:r>
              <a:rPr lang="zh-CN" altLang="en-US" sz="6600" dirty="0"/>
              <a:t>接字编程初步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套接字简介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套接字接口（</a:t>
            </a:r>
            <a:r>
              <a:rPr lang="en-US" altLang="zh-CN" dirty="0">
                <a:sym typeface="+mn-ea"/>
              </a:rPr>
              <a:t>socket interface</a:t>
            </a:r>
            <a:r>
              <a:rPr lang="zh-CN" altLang="en-US" dirty="0">
                <a:sym typeface="+mn-ea"/>
              </a:rPr>
              <a:t>）</a:t>
            </a:r>
            <a:endParaRPr lang="zh-CN" altLang="en-US" sz="2000" b="0" dirty="0">
              <a:sym typeface="+mn-ea"/>
            </a:endParaRPr>
          </a:p>
          <a:p>
            <a:pPr lvl="1" eaLnBrk="1" hangingPunct="1"/>
            <a:r>
              <a:rPr lang="zh-CN" altLang="en-US" dirty="0">
                <a:sym typeface="+mn-ea"/>
              </a:rPr>
              <a:t>由加州大学伯克利分校</a:t>
            </a:r>
            <a:r>
              <a:rPr lang="en-US" altLang="zh-CN" dirty="0">
                <a:sym typeface="+mn-ea"/>
              </a:rPr>
              <a:t>UNIX</a:t>
            </a:r>
            <a:r>
              <a:rPr lang="zh-CN" altLang="en-US" dirty="0">
                <a:sym typeface="+mn-ea"/>
              </a:rPr>
              <a:t>小组开发，目前最为流行</a:t>
            </a:r>
            <a:r>
              <a:rPr lang="zh-CN" altLang="en-US" sz="2000" dirty="0">
                <a:sym typeface="+mn-ea"/>
              </a:rPr>
              <a:t>。</a:t>
            </a:r>
          </a:p>
          <a:p>
            <a:pPr lvl="1" eaLnBrk="1" hangingPunct="1"/>
            <a:r>
              <a:rPr lang="zh-CN" altLang="en-US" dirty="0">
                <a:sym typeface="+mn-ea"/>
              </a:rPr>
              <a:t>定义了网络上的各种操作（如生成套接字，发送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接收消息等）</a:t>
            </a:r>
          </a:p>
          <a:p>
            <a:pPr eaLnBrk="1" hangingPunct="1"/>
            <a:r>
              <a:rPr lang="zh-CN" altLang="en-US" dirty="0">
                <a:sym typeface="+mn-ea"/>
              </a:rPr>
              <a:t>常用的套接字接口</a:t>
            </a:r>
            <a:endParaRPr lang="zh-CN" altLang="en-US" sz="2000" b="0" dirty="0">
              <a:sym typeface="+mn-ea"/>
            </a:endParaRPr>
          </a:p>
          <a:p>
            <a:pPr lvl="1" algn="l" eaLnBrk="1" hangingPunct="1"/>
            <a:r>
              <a:rPr lang="en-US" altLang="zh-CN" dirty="0">
                <a:sym typeface="+mn-ea"/>
              </a:rPr>
              <a:t>Linux/Unix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Berkeley Socket</a:t>
            </a:r>
            <a:r>
              <a:rPr lang="zh-CN" altLang="en-US" sz="2800" dirty="0">
                <a:sym typeface="+mn-ea"/>
              </a:rPr>
              <a:t>是最重要的一套接口。</a:t>
            </a:r>
          </a:p>
          <a:p>
            <a:pPr lvl="1" eaLnBrk="1" hangingPunct="1"/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Win Socket </a:t>
            </a:r>
            <a:r>
              <a:rPr lang="zh-CN" altLang="en-US" dirty="0">
                <a:sym typeface="+mn-ea"/>
              </a:rPr>
              <a:t>，也称</a:t>
            </a:r>
            <a:r>
              <a:rPr lang="en-US" altLang="zh-CN" dirty="0">
                <a:sym typeface="+mn-ea"/>
              </a:rPr>
              <a:t>winsock</a:t>
            </a:r>
            <a:r>
              <a:rPr lang="zh-CN" altLang="en-US" dirty="0">
                <a:sym typeface="+mn-ea"/>
              </a:rPr>
              <a:t>，与</a:t>
            </a:r>
            <a:r>
              <a:rPr lang="en-US" altLang="zh-CN" dirty="0">
                <a:sym typeface="+mn-ea"/>
              </a:rPr>
              <a:t>BS</a:t>
            </a:r>
            <a:r>
              <a:rPr lang="zh-CN" altLang="en-US" dirty="0">
                <a:sym typeface="+mn-ea"/>
              </a:rPr>
              <a:t>很类似的接口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套接字介绍</a:t>
            </a:r>
          </a:p>
        </p:txBody>
      </p:sp>
      <p:pic>
        <p:nvPicPr>
          <p:cNvPr id="11469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44675"/>
            <a:ext cx="6048375" cy="3889375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293316" name="Rectangle 4"/>
          <p:cNvSpPr/>
          <p:nvPr/>
        </p:nvSpPr>
        <p:spPr>
          <a:xfrm>
            <a:off x="2711450" y="2636838"/>
            <a:ext cx="6408738" cy="72072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29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套接字简介</a:t>
            </a:r>
            <a:r>
              <a:rPr lang="zh-CN" altLang="en-US" sz="3000" dirty="0"/>
              <a:t>（续）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43255" y="1268730"/>
            <a:ext cx="10759440" cy="45351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0" dirty="0"/>
              <a:t>对于套接字的简单理解：</a:t>
            </a:r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dirty="0"/>
              <a:t>可认为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与一端口（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联合在一起形成一个套接字，它是网络上的一个传输接口。在网络的另外一端可有一个对应的套接字通信。</a:t>
            </a:r>
          </a:p>
        </p:txBody>
      </p:sp>
      <p:pic>
        <p:nvPicPr>
          <p:cNvPr id="1157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3" y="3429000"/>
            <a:ext cx="6119812" cy="273685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服务器模式</a:t>
            </a: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838200" y="1268730"/>
            <a:ext cx="9074150" cy="237617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b="0" dirty="0">
                <a:solidFill>
                  <a:srgbClr val="000000"/>
                </a:solidFill>
                <a:latin typeface="宋体" panose="02010600030101010101" pitchFamily="2" charset="-122"/>
              </a:rPr>
              <a:t>客户</a:t>
            </a:r>
            <a:r>
              <a:rPr lang="en-US" altLang="zh-CN" b="0" dirty="0">
                <a:solidFill>
                  <a:srgbClr val="000000"/>
                </a:solidFill>
              </a:rPr>
              <a:t>/</a:t>
            </a:r>
            <a:r>
              <a:rPr lang="zh-CN" altLang="en-US" b="0" dirty="0">
                <a:solidFill>
                  <a:srgbClr val="000000"/>
                </a:solidFill>
                <a:latin typeface="宋体" panose="02010600030101010101" pitchFamily="2" charset="-122"/>
              </a:rPr>
              <a:t>服务器模式</a:t>
            </a:r>
          </a:p>
          <a:p>
            <a:pPr eaLnBrk="1" hangingPunct="1">
              <a:lnSpc>
                <a:spcPct val="140000"/>
              </a:lnSpc>
              <a:buFont typeface="Wingdings" panose="05000000000000000000" charset="0"/>
              <a:buChar char=""/>
            </a:pPr>
            <a:r>
              <a:rPr lang="en-US" altLang="zh-CN" dirty="0">
                <a:solidFill>
                  <a:srgbClr val="000000"/>
                </a:solidFill>
              </a:rPr>
              <a:t>TCP/IP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网络应用中，最常用的通信模式是客户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服务器模式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Client/Server model)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，即客户向服务器发出服务请求，服务器接收到请求后，提供相应的服务。</a:t>
            </a:r>
          </a:p>
        </p:txBody>
      </p:sp>
      <p:pic>
        <p:nvPicPr>
          <p:cNvPr id="116740" name="Picture 4" descr="client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20" y="4140200"/>
            <a:ext cx="4893310" cy="2277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Sockets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900" dirty="0" smtClean="0"/>
              <a:t>建立</a:t>
            </a:r>
            <a:r>
              <a:rPr lang="en-US" altLang="zh-CN" sz="3900" dirty="0" smtClean="0"/>
              <a:t>Socket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指定地址（主机名）</a:t>
            </a:r>
            <a:endParaRPr lang="en-US" altLang="zh-CN" dirty="0" smtClean="0">
              <a:solidFill>
                <a:srgbClr val="0D76C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指定端口</a:t>
            </a:r>
            <a:endParaRPr lang="en-US" altLang="zh-CN" dirty="0">
              <a:solidFill>
                <a:srgbClr val="0D76C5"/>
              </a:solidFill>
            </a:endParaRPr>
          </a:p>
          <a:p>
            <a:r>
              <a:rPr lang="zh-CN" altLang="en-US" sz="3900" dirty="0" smtClean="0"/>
              <a:t>数据传输：发送</a:t>
            </a:r>
            <a:r>
              <a:rPr lang="en-US" altLang="zh-CN" sz="3900" dirty="0" smtClean="0"/>
              <a:t>/</a:t>
            </a:r>
            <a:r>
              <a:rPr lang="zh-CN" altLang="en-US" sz="3900" dirty="0" smtClean="0"/>
              <a:t>接收</a:t>
            </a:r>
            <a:endParaRPr lang="en-US" altLang="zh-CN" sz="3900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D76C5"/>
                </a:solidFill>
              </a:rPr>
              <a:t>	</a:t>
            </a:r>
            <a:r>
              <a:rPr lang="zh-CN" altLang="en-US" dirty="0" smtClean="0">
                <a:solidFill>
                  <a:srgbClr val="0D76C5"/>
                </a:solidFill>
              </a:rPr>
              <a:t>类似一般的</a:t>
            </a:r>
            <a:r>
              <a:rPr lang="en-US" altLang="zh-CN" dirty="0" smtClean="0">
                <a:solidFill>
                  <a:srgbClr val="0D76C5"/>
                </a:solidFill>
              </a:rPr>
              <a:t>I/O</a:t>
            </a:r>
            <a:r>
              <a:rPr lang="zh-CN" altLang="en-US" dirty="0" smtClean="0">
                <a:solidFill>
                  <a:srgbClr val="0D76C5"/>
                </a:solidFill>
              </a:rPr>
              <a:t>操作：</a:t>
            </a:r>
            <a:endParaRPr lang="en-US" altLang="zh-CN" dirty="0" smtClean="0">
              <a:solidFill>
                <a:srgbClr val="0D76C5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en-US" altLang="zh-CN" dirty="0" smtClean="0">
                <a:solidFill>
                  <a:srgbClr val="0D76C5"/>
                </a:solidFill>
              </a:rPr>
              <a:t>send -- write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D76C5"/>
                </a:solidFill>
              </a:rPr>
              <a:t>	</a:t>
            </a:r>
            <a:r>
              <a:rPr lang="en-US" altLang="zh-CN" dirty="0" smtClean="0">
                <a:solidFill>
                  <a:srgbClr val="0D76C5"/>
                </a:solidFill>
              </a:rPr>
              <a:t>recv -- read</a:t>
            </a:r>
            <a:endParaRPr lang="en-US" altLang="zh-CN" dirty="0">
              <a:solidFill>
                <a:srgbClr val="0D76C5"/>
              </a:solidFill>
            </a:endParaRPr>
          </a:p>
          <a:p>
            <a:r>
              <a:rPr lang="zh-CN" altLang="en-US" sz="3900" dirty="0" smtClean="0"/>
              <a:t>关闭</a:t>
            </a:r>
            <a:r>
              <a:rPr lang="en-US" altLang="zh-CN" sz="3900" dirty="0" smtClean="0"/>
              <a:t>Socket</a:t>
            </a:r>
            <a:endParaRPr lang="zh-CN" altLang="en-US" sz="3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通信</a:t>
            </a:r>
            <a:r>
              <a:rPr lang="zh-CN" altLang="en-US" dirty="0"/>
              <a:t>的</a:t>
            </a:r>
            <a:r>
              <a:rPr lang="en-US" altLang="zh-CN" dirty="0"/>
              <a:t>socket</a:t>
            </a:r>
            <a:r>
              <a:rPr lang="zh-CN" altLang="en-US" dirty="0" smtClean="0"/>
              <a:t>编程演示：文件传输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服务端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D76C5"/>
                </a:solidFill>
              </a:rPr>
              <a:t>监听</a:t>
            </a:r>
            <a:r>
              <a:rPr lang="zh-CN" altLang="en-US" dirty="0" smtClean="0"/>
              <a:t>，接受客户端的连接请求，接收文件路径消息，</a:t>
            </a:r>
            <a:r>
              <a:rPr lang="zh-CN" altLang="en-US" dirty="0" smtClean="0">
                <a:solidFill>
                  <a:srgbClr val="FF0000"/>
                </a:solidFill>
              </a:rPr>
              <a:t>发送文件内容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客户端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D76C5"/>
                </a:solidFill>
              </a:rPr>
              <a:t>请求与服务器建立连接</a:t>
            </a:r>
            <a:r>
              <a:rPr lang="zh-CN" altLang="en-US" dirty="0" smtClean="0"/>
              <a:t>，发送需要传输的文件路径消息，</a:t>
            </a:r>
            <a:r>
              <a:rPr lang="zh-CN" altLang="en-US" dirty="0" smtClean="0">
                <a:solidFill>
                  <a:srgbClr val="FF0000"/>
                </a:solidFill>
              </a:rPr>
              <a:t>接收文件内容</a:t>
            </a:r>
            <a:endParaRPr lang="en-US" altLang="zh-CN" dirty="0" smtClean="0"/>
          </a:p>
          <a:p>
            <a:r>
              <a:rPr lang="zh-CN" altLang="en-US" dirty="0" smtClean="0"/>
              <a:t>服务端和客户端的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地址都为</a:t>
            </a:r>
            <a:r>
              <a:rPr lang="zh-CN" altLang="en-US" dirty="0" smtClean="0">
                <a:solidFill>
                  <a:srgbClr val="FF0000"/>
                </a:solidFill>
              </a:rPr>
              <a:t>本地地址</a:t>
            </a:r>
            <a:r>
              <a:rPr lang="en-US" altLang="zh-CN" dirty="0" smtClean="0">
                <a:solidFill>
                  <a:srgbClr val="FF0000"/>
                </a:solidFill>
              </a:rPr>
              <a:t>127.0.0.1</a:t>
            </a:r>
            <a:r>
              <a:rPr lang="zh-CN" altLang="en-US" dirty="0" smtClean="0"/>
              <a:t>，在本地进行单机进程间通信</a:t>
            </a:r>
            <a:endParaRPr lang="en-US" altLang="zh-CN" dirty="0" smtClean="0"/>
          </a:p>
          <a:p>
            <a:r>
              <a:rPr lang="zh-CN" altLang="en-US" dirty="0" smtClean="0"/>
              <a:t>环境</a:t>
            </a:r>
            <a:r>
              <a:rPr lang="zh-CN" altLang="en-US" dirty="0"/>
              <a:t>：</a:t>
            </a:r>
            <a:r>
              <a:rPr lang="en-US" altLang="zh-CN" dirty="0"/>
              <a:t>Windows 10</a:t>
            </a:r>
            <a:r>
              <a:rPr lang="zh-CN" altLang="en-US" dirty="0"/>
              <a:t>、 </a:t>
            </a:r>
            <a:r>
              <a:rPr lang="en-US" altLang="zh-CN" dirty="0"/>
              <a:t>Visual Studio 2017</a:t>
            </a:r>
          </a:p>
          <a:p>
            <a:r>
              <a:rPr lang="en-US" altLang="zh-CN" dirty="0"/>
              <a:t>WSA</a:t>
            </a:r>
            <a:r>
              <a:rPr lang="zh-CN" altLang="en-US" dirty="0"/>
              <a:t>：</a:t>
            </a:r>
            <a:r>
              <a:rPr lang="en-US" altLang="zh-CN" dirty="0"/>
              <a:t>Windows Socket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5121"/>
            <a:ext cx="5346291" cy="710640"/>
          </a:xfrm>
        </p:spPr>
        <p:txBody>
          <a:bodyPr/>
          <a:lstStyle/>
          <a:p>
            <a:pPr algn="ctr"/>
            <a:r>
              <a:rPr lang="zh-CN" altLang="en-US" dirty="0"/>
              <a:t>服务端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1" y="1075764"/>
            <a:ext cx="5346290" cy="5551177"/>
          </a:xfrm>
        </p:spPr>
        <p:txBody>
          <a:bodyPr>
            <a:no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初始化</a:t>
            </a:r>
            <a:r>
              <a:rPr lang="en-US" altLang="zh-CN" sz="2000" dirty="0"/>
              <a:t>WSA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创建</a:t>
            </a:r>
            <a:r>
              <a:rPr lang="en-US" altLang="zh-CN" sz="2000" dirty="0" smtClean="0"/>
              <a:t>TCP socket</a:t>
            </a:r>
            <a:endParaRPr lang="en-US" altLang="zh-CN" sz="20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/>
              <a:t>创建地址结构，指定为</a:t>
            </a:r>
            <a:r>
              <a:rPr lang="zh-CN" altLang="en-US" sz="2000" dirty="0">
                <a:solidFill>
                  <a:srgbClr val="FF0000"/>
                </a:solidFill>
              </a:rPr>
              <a:t>服务器</a:t>
            </a:r>
            <a:r>
              <a:rPr lang="zh-CN" altLang="en-US" sz="2000" dirty="0"/>
              <a:t>本机</a:t>
            </a:r>
            <a:r>
              <a:rPr lang="en-US" altLang="zh-CN" sz="2000" dirty="0"/>
              <a:t>IP</a:t>
            </a:r>
            <a:r>
              <a:rPr lang="zh-CN" altLang="en-US" sz="2000" dirty="0"/>
              <a:t>和端口</a:t>
            </a:r>
            <a:endParaRPr lang="en-US" altLang="zh-CN" sz="2000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绑定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socket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和地址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结构</a:t>
            </a:r>
            <a:endParaRPr lang="en-US" altLang="zh-C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0D76C5"/>
                </a:solidFill>
              </a:rPr>
              <a:t>监听</a:t>
            </a:r>
            <a:endParaRPr lang="en-US" altLang="zh-CN" sz="2000" dirty="0" smtClean="0">
              <a:solidFill>
                <a:srgbClr val="0D76C5"/>
              </a:solidFill>
            </a:endParaRP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与客户端通信</a:t>
            </a:r>
            <a:endParaRPr lang="en-US" altLang="zh-CN" sz="2000" dirty="0" smtClean="0"/>
          </a:p>
          <a:p>
            <a:pPr marL="1143000" lvl="1" indent="-9144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600" dirty="0">
                <a:solidFill>
                  <a:srgbClr val="0D76C5"/>
                </a:solidFill>
              </a:rPr>
              <a:t>接受客户端的连接请求</a:t>
            </a:r>
          </a:p>
          <a:p>
            <a:pPr marL="1143000" lvl="1" indent="-9144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600" dirty="0">
                <a:solidFill>
                  <a:schemeClr val="accent2"/>
                </a:solidFill>
              </a:rPr>
              <a:t>接收</a:t>
            </a:r>
            <a:r>
              <a:rPr lang="zh-CN" altLang="en-US" sz="1600" dirty="0"/>
              <a:t>客户端发来的文件路径消息</a:t>
            </a:r>
          </a:p>
          <a:p>
            <a:pPr marL="1143000" lvl="1" indent="-9144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600" dirty="0">
                <a:solidFill>
                  <a:schemeClr val="accent2"/>
                </a:solidFill>
              </a:rPr>
              <a:t>发送</a:t>
            </a:r>
            <a:r>
              <a:rPr lang="zh-CN" altLang="en-US" sz="1600" dirty="0"/>
              <a:t>文件内容</a:t>
            </a:r>
          </a:p>
          <a:p>
            <a:pPr marL="1143000" lvl="1" indent="-914400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1600" dirty="0"/>
              <a:t>关闭连接</a:t>
            </a:r>
            <a:endParaRPr lang="en-US" altLang="zh-CN" sz="1600" dirty="0" smtClean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dirty="0" smtClean="0"/>
              <a:t>关闭监听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、注销</a:t>
            </a:r>
            <a:r>
              <a:rPr lang="en-US" altLang="zh-CN" sz="2000" dirty="0" smtClean="0"/>
              <a:t>WSA</a:t>
            </a:r>
            <a:endParaRPr lang="en-US" altLang="zh-CN" sz="2000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6708059" y="1075764"/>
            <a:ext cx="5346290" cy="5365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0D76C5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D76C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WSA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TCP socket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创建地址结构，指定为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D76C5"/>
                </a:solidFill>
              </a:rPr>
              <a:t>请求与服务器进行连接</a:t>
            </a:r>
            <a:endParaRPr lang="en-US" altLang="zh-CN" dirty="0" smtClean="0">
              <a:solidFill>
                <a:srgbClr val="0D76C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键盘输入文件路径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发送</a:t>
            </a:r>
            <a:r>
              <a:rPr lang="zh-CN" altLang="en-US" dirty="0" smtClean="0"/>
              <a:t>文件路径消息给服务器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2"/>
                </a:solidFill>
              </a:rPr>
              <a:t>接收</a:t>
            </a:r>
            <a:r>
              <a:rPr lang="zh-CN" altLang="en-US" dirty="0" smtClean="0"/>
              <a:t>文件内容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/>
              <a:t>Socket</a:t>
            </a:r>
            <a:r>
              <a:rPr lang="zh-CN" altLang="en-US" dirty="0"/>
              <a:t>、注销</a:t>
            </a:r>
            <a:r>
              <a:rPr lang="en-US" altLang="zh-CN" dirty="0" smtClean="0"/>
              <a:t>WSA</a:t>
            </a:r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931596" y="4839512"/>
            <a:ext cx="1853521" cy="30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708059" y="185121"/>
            <a:ext cx="5346291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82659" y="5264177"/>
            <a:ext cx="3325400" cy="160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500</Words>
  <Application>Microsoft Office PowerPoint</Application>
  <PresentationFormat>宽屏</PresentationFormat>
  <Paragraphs>79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Socket套接字简介</vt:lpstr>
      <vt:lpstr>套接字介绍</vt:lpstr>
      <vt:lpstr>套接字简介（续）</vt:lpstr>
      <vt:lpstr>客户/服务器模式</vt:lpstr>
      <vt:lpstr>如何使用Sockets？</vt:lpstr>
      <vt:lpstr>使用TCP通信的socket编程演示：文件传输</vt:lpstr>
      <vt:lpstr>服务端</vt:lpstr>
      <vt:lpstr>关键步骤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HNJK</dc:creator>
  <cp:lastModifiedBy>Star</cp:lastModifiedBy>
  <cp:revision>127</cp:revision>
  <dcterms:created xsi:type="dcterms:W3CDTF">2016-11-23T01:31:00Z</dcterms:created>
  <dcterms:modified xsi:type="dcterms:W3CDTF">2018-05-26T15:46:39Z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