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/>
    <p:restoredTop sz="94676"/>
  </p:normalViewPr>
  <p:slideViewPr>
    <p:cSldViewPr snapToGrid="0">
      <p:cViewPr varScale="1">
        <p:scale>
          <a:sx n="106" d="100"/>
          <a:sy n="106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79AF4-B3FA-5570-7301-557CAEA7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D58E4-46F5-5D37-7AEA-FEF332758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C93F0-AC92-010F-B90A-FF853CF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51898-B45C-0DC8-AB8A-1221FB6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F251F-7BDF-D534-6AD6-EC6722D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522F6-107D-B351-4021-BA8FC92E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AE047-088B-5503-10B9-4DBAF693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C3E89-9242-5E99-BDFB-C0A20FD2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9A5FB-75C9-5174-B577-631658C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25298-C2D0-0640-113D-709A2F0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6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02A1F2-B0F6-170C-7F75-05688DFBA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67BA5-FD3E-CEC6-F63E-7A563B44E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44BEB-3F9A-1882-9700-5805EB92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40E70-3AC1-C28F-D5FB-3F5160A1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F2E23-C8B7-E292-F991-0B3BB500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1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5FBDA-79FA-1362-BC6F-D9BAAB7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A7B16-9FF8-3491-1A35-83224A6F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3EB13-A1DC-ACF3-C100-2748550E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5DCF8-7410-0FE2-942F-B2A28294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777D3-9CA1-AD01-2481-1D11BD1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16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E61D0-36F2-B5CB-E653-39C04808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2819C-26F1-8400-7637-366B70AC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68272-721B-5E13-9940-ADE2963C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4C16-8AE2-B134-71BA-D07C2BB4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8C81F-DD48-534D-63AC-9F8C5F33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9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EBB1-9F91-4374-CF8F-8213DA22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A546A-E252-4FA6-8A70-FCD189FB5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B7542-3BB0-099F-2E37-90ABF2ED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8CDF2-AEBF-98C1-84F2-F5353315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A0E07-6525-B7A7-310B-FB93D120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D0CFA-FD97-4A46-07BD-848D6364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7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421AC-0DA7-04B4-3AEE-0DEC9658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AFB23-6D7C-37B2-9E43-FC7B6ACD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3CD38-4275-F976-5998-EE40478A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003727-43ED-67FC-9637-7F4571D1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28224F-A0A5-ED2B-B8BD-887D9879B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502C03-22AB-3458-9343-78A1A7D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A86DF-BE10-8D9F-2761-90B5E152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4A4E5-11D8-5C44-67C4-D7CDD64C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41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FC80D-C33D-374E-0B1C-E553A236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B251AC-2A7E-C679-03BB-E2BA0249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35651-35D3-EFA8-4505-41358DD0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5BC6B-F785-E3A6-1DE6-D21A994D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9E992-AB24-1BB0-6CCB-2E0DE12C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28467-E74C-D3C6-1F4E-E4A033B0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AF987-858D-724F-9AEE-E82AA07F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18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FB6F-E471-E15E-E68B-459E84B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AC3F8-4747-DAD2-4516-6FC2C75A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BEDF6-3835-690B-944C-BFDF4428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D2595-B8DC-B04B-B49B-A86EFDFE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57012-0726-C029-178B-523BBD4D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D3F95-112A-037A-2B03-87810BA8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3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E0227-20C6-423F-FCBB-45D1B46D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A7FA3-4D58-02FA-10E2-B9F16005B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33494-B459-BF73-1329-45BF5132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2DFDD-F107-9888-A4DF-FFFF984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B5919-CA8D-741B-F4A7-AA5B69D8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17FD0-EEAD-31BA-ADC7-73A18C4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3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5F07E9-2795-0255-75DF-A221DE5D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A362-1BE7-B334-921A-249A1F4D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52D91-62BA-E260-7FA9-F6F06B436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E032-006C-3C4A-9D4C-A76305BECFD4}" type="datetimeFigureOut">
              <a:t>2024/10/15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6F60D-6C88-FF1D-5031-0AC8264A0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AAC4-F041-23BB-E26D-4834B3EAE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419A-3B1F-9749-8D29-418942826AC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05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22AF11-76E8-71F2-D449-8050610736C9}"/>
              </a:ext>
            </a:extLst>
          </p:cNvPr>
          <p:cNvSpPr txBox="1"/>
          <p:nvPr/>
        </p:nvSpPr>
        <p:spPr>
          <a:xfrm>
            <a:off x="2922624" y="3593545"/>
            <a:ext cx="440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message Document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/>
              <a:t>required int64 DocID;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/>
              <a:t>optional group Links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  <a:r>
              <a:rPr kumimoji="1" lang="en" altLang="zh-CN" sz="2000"/>
              <a:t>;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  <a:r>
              <a:rPr kumimoji="1" lang="en" altLang="zh-CN" sz="2000"/>
              <a:t>; }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/>
              <a:t>required string Code;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/>
              <a:t>optional string Country; }</a:t>
            </a:r>
          </a:p>
          <a:p>
            <a:r>
              <a:rPr kumimoji="1" lang="en" altLang="zh-CN" sz="2000"/>
              <a:t> 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optional string Url; }}</a:t>
            </a:r>
            <a:endParaRPr kumimoji="1"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1E12D-7B61-C27C-D20F-366AAE1ECE23}"/>
              </a:ext>
            </a:extLst>
          </p:cNvPr>
          <p:cNvSpPr txBox="1"/>
          <p:nvPr/>
        </p:nvSpPr>
        <p:spPr>
          <a:xfrm>
            <a:off x="259631" y="1035079"/>
            <a:ext cx="2374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10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20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40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60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'en-us'</a:t>
            </a:r>
          </a:p>
          <a:p>
            <a:r>
              <a:rPr kumimoji="1" lang="en" altLang="zh-CN" sz="2000"/>
              <a:t>    Country: 'us'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</a:p>
          <a:p>
            <a:r>
              <a:rPr kumimoji="1" lang="en" altLang="zh-CN" sz="2000"/>
              <a:t>    Code: 'en'  </a:t>
            </a:r>
          </a:p>
          <a:p>
            <a:r>
              <a:rPr kumimoji="1" lang="en" altLang="zh-CN" sz="2000"/>
              <a:t>  Url: 'http://A'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'http://B'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'en-gb'</a:t>
            </a:r>
          </a:p>
          <a:p>
            <a:r>
              <a:rPr kumimoji="1" lang="en" altLang="zh-CN" sz="2000"/>
              <a:t>    Country: 'gb'</a:t>
            </a:r>
            <a:endParaRPr kumimoji="1" lang="zh-CN" altLang="en-US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BAA1D-2CEF-0237-86E8-46D6A5EB2662}"/>
              </a:ext>
            </a:extLst>
          </p:cNvPr>
          <p:cNvSpPr txBox="1"/>
          <p:nvPr/>
        </p:nvSpPr>
        <p:spPr>
          <a:xfrm>
            <a:off x="3020880" y="625132"/>
            <a:ext cx="2025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20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10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30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80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'http://C'</a:t>
            </a:r>
            <a:endParaRPr kumimoji="1"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EC310-17DF-6FEF-C442-6AA71701D7E7}"/>
              </a:ext>
            </a:extLst>
          </p:cNvPr>
          <p:cNvSpPr/>
          <p:nvPr/>
        </p:nvSpPr>
        <p:spPr>
          <a:xfrm>
            <a:off x="179422" y="94355"/>
            <a:ext cx="2598821" cy="66692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DE7F0-31A6-C89B-37D1-2B985CA20ACA}"/>
              </a:ext>
            </a:extLst>
          </p:cNvPr>
          <p:cNvSpPr/>
          <p:nvPr/>
        </p:nvSpPr>
        <p:spPr>
          <a:xfrm>
            <a:off x="2922623" y="94355"/>
            <a:ext cx="2598821" cy="31505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1B03C-18A0-24CA-040B-9A85F2B4476A}"/>
              </a:ext>
            </a:extLst>
          </p:cNvPr>
          <p:cNvSpPr txBox="1"/>
          <p:nvPr/>
        </p:nvSpPr>
        <p:spPr>
          <a:xfrm>
            <a:off x="8137884" y="4728398"/>
            <a:ext cx="3669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DocID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Links.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Links.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.Url</a:t>
            </a:r>
            <a:endParaRPr kumimoji="1" lang="en" altLang="zh-CN" sz="2000" b="1">
              <a:highlight>
                <a:srgbClr val="FFFF00"/>
              </a:highlight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.Code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.Country</a:t>
            </a:r>
            <a:endParaRPr kumimoji="1" lang="zh-CN" altLang="en-US" sz="20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94B3E-98DB-808F-3CC7-C23E0A31644E}"/>
              </a:ext>
            </a:extLst>
          </p:cNvPr>
          <p:cNvSpPr/>
          <p:nvPr/>
        </p:nvSpPr>
        <p:spPr>
          <a:xfrm>
            <a:off x="2922623" y="3406327"/>
            <a:ext cx="4946030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1E68C1-70E3-9738-1C4B-6BCF75525402}"/>
              </a:ext>
            </a:extLst>
          </p:cNvPr>
          <p:cNvSpPr txBox="1"/>
          <p:nvPr/>
        </p:nvSpPr>
        <p:spPr>
          <a:xfrm>
            <a:off x="5670615" y="3406326"/>
            <a:ext cx="2198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/>
              <a:t>column schema</a:t>
            </a:r>
            <a:r>
              <a:rPr kumimoji="1" lang="zh-CN" altLang="en-US"/>
              <a:t>定义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CC55F2-4657-748A-3CED-7EF57F854FC0}"/>
              </a:ext>
            </a:extLst>
          </p:cNvPr>
          <p:cNvSpPr/>
          <p:nvPr/>
        </p:nvSpPr>
        <p:spPr>
          <a:xfrm>
            <a:off x="8013033" y="3406326"/>
            <a:ext cx="3919336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A99698-4F69-F975-6778-68451F93F030}"/>
              </a:ext>
            </a:extLst>
          </p:cNvPr>
          <p:cNvSpPr txBox="1"/>
          <p:nvPr/>
        </p:nvSpPr>
        <p:spPr>
          <a:xfrm>
            <a:off x="9317551" y="3406326"/>
            <a:ext cx="26148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各末端结点的路径</a:t>
            </a:r>
            <a:r>
              <a:rPr kumimoji="1" lang="en-US" altLang="zh-CN"/>
              <a:t>(path)</a:t>
            </a:r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35299CB-B90D-A393-9304-456C74FCBF5A}"/>
              </a:ext>
            </a:extLst>
          </p:cNvPr>
          <p:cNvSpPr txBox="1"/>
          <p:nvPr/>
        </p:nvSpPr>
        <p:spPr>
          <a:xfrm>
            <a:off x="8071560" y="3851234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highlight>
                  <a:srgbClr val="FFFF00"/>
                </a:highlight>
              </a:rPr>
              <a:t>标黄</a:t>
            </a:r>
            <a:r>
              <a:rPr kumimoji="1" lang="zh-CN" altLang="en-US"/>
              <a:t>的为</a:t>
            </a:r>
            <a:r>
              <a:rPr kumimoji="1" lang="en-US" altLang="zh-CN"/>
              <a:t>repeated</a:t>
            </a:r>
            <a:r>
              <a:rPr kumimoji="1" lang="zh-CN" altLang="en-US"/>
              <a:t> </a:t>
            </a:r>
            <a:r>
              <a:rPr kumimoji="1" lang="en-US" altLang="zh-CN"/>
              <a:t>field</a:t>
            </a:r>
          </a:p>
          <a:p>
            <a:r>
              <a:rPr kumimoji="1" lang="zh-CN" altLang="en-US"/>
              <a:t>与计算</a:t>
            </a:r>
            <a:r>
              <a:rPr kumimoji="1" lang="en-US" altLang="zh-CN" b="1" u="sng"/>
              <a:t>Repetition levels</a:t>
            </a:r>
            <a:r>
              <a:rPr kumimoji="1" lang="zh-CN" altLang="en-US"/>
              <a:t>相关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BB05A61-2093-64CC-47AE-F010E773AAFC}"/>
              </a:ext>
            </a:extLst>
          </p:cNvPr>
          <p:cNvSpPr/>
          <p:nvPr/>
        </p:nvSpPr>
        <p:spPr>
          <a:xfrm>
            <a:off x="5878567" y="377322"/>
            <a:ext cx="320140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嵌套类型</a:t>
            </a:r>
            <a:r>
              <a:rPr kumimoji="1" lang="en-US" altLang="zh-CN" sz="1200"/>
              <a:t>column name: Document</a:t>
            </a:r>
            <a:endParaRPr kumimoji="1" lang="zh-CN" altLang="en-US" sz="12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1C910FC-8F29-7A02-3604-AC1F4A50EFBD}"/>
              </a:ext>
            </a:extLst>
          </p:cNvPr>
          <p:cNvSpPr/>
          <p:nvPr/>
        </p:nvSpPr>
        <p:spPr>
          <a:xfrm>
            <a:off x="5878567" y="1068591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DocID</a:t>
            </a:r>
            <a:endParaRPr kumimoji="1" lang="zh-CN" altLang="en-US" sz="12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CFA479C-0344-D06C-054A-6DC12AC9211A}"/>
              </a:ext>
            </a:extLst>
          </p:cNvPr>
          <p:cNvSpPr/>
          <p:nvPr/>
        </p:nvSpPr>
        <p:spPr>
          <a:xfrm>
            <a:off x="7005574" y="1070106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Name</a:t>
            </a:r>
            <a:endParaRPr kumimoji="1" lang="zh-CN" altLang="en-US" sz="12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B6F886-E81F-FECC-77C7-FF5F0AFF21A5}"/>
              </a:ext>
            </a:extLst>
          </p:cNvPr>
          <p:cNvSpPr/>
          <p:nvPr/>
        </p:nvSpPr>
        <p:spPr>
          <a:xfrm>
            <a:off x="8161562" y="1065365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Links</a:t>
            </a:r>
            <a:endParaRPr kumimoji="1"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A4A79B-D067-D489-97F6-583716FCCF49}"/>
              </a:ext>
            </a:extLst>
          </p:cNvPr>
          <p:cNvSpPr/>
          <p:nvPr/>
        </p:nvSpPr>
        <p:spPr>
          <a:xfrm>
            <a:off x="7005573" y="1839053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Language</a:t>
            </a:r>
            <a:endParaRPr kumimoji="1" lang="zh-CN" altLang="en-US" sz="120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4768EB8-8414-FA48-BF88-CD55E6FB5B3D}"/>
              </a:ext>
            </a:extLst>
          </p:cNvPr>
          <p:cNvSpPr/>
          <p:nvPr/>
        </p:nvSpPr>
        <p:spPr>
          <a:xfrm>
            <a:off x="8161562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Forward</a:t>
            </a:r>
            <a:endParaRPr kumimoji="1" lang="zh-CN" altLang="en-US" sz="12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F81010-E620-1760-CBB5-E68AD6BE4B9B}"/>
              </a:ext>
            </a:extLst>
          </p:cNvPr>
          <p:cNvSpPr/>
          <p:nvPr/>
        </p:nvSpPr>
        <p:spPr>
          <a:xfrm>
            <a:off x="9317551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Backward</a:t>
            </a:r>
            <a:endParaRPr kumimoji="1"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55DD68C-3AC1-8D28-A5E2-B6FED88D6A25}"/>
              </a:ext>
            </a:extLst>
          </p:cNvPr>
          <p:cNvSpPr/>
          <p:nvPr/>
        </p:nvSpPr>
        <p:spPr>
          <a:xfrm>
            <a:off x="5863527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Code</a:t>
            </a:r>
            <a:endParaRPr kumimoji="1" lang="zh-CN" altLang="en-US" sz="12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DD5835D-C4C3-EB02-FD4B-5A49CFAA1C40}"/>
              </a:ext>
            </a:extLst>
          </p:cNvPr>
          <p:cNvSpPr/>
          <p:nvPr/>
        </p:nvSpPr>
        <p:spPr>
          <a:xfrm>
            <a:off x="7005572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Country</a:t>
            </a:r>
            <a:endParaRPr kumimoji="1" lang="zh-CN" altLang="en-US" sz="1200"/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FF7F50-DACF-366D-DAF9-9B7A106CDD7C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337773" y="746654"/>
            <a:ext cx="1141497" cy="32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BEED3CA-5DC1-93C2-E8F9-BDEF3AB53FBC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7464780" y="746654"/>
            <a:ext cx="14490" cy="323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0F9E7986-66A5-8E23-7F56-D83481C23163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>
            <a:off x="7479270" y="746654"/>
            <a:ext cx="1141498" cy="318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B30B19B5-1339-D87C-09AA-E0EA98907784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flipH="1">
            <a:off x="7464779" y="1439438"/>
            <a:ext cx="1" cy="39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855A08BC-B9BF-2FD9-686D-887139D0DFC6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 flipH="1">
            <a:off x="7464778" y="2208385"/>
            <a:ext cx="1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00CD9D0-B01D-3923-C3E1-75527E6F4232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 flipH="1">
            <a:off x="6322733" y="2208385"/>
            <a:ext cx="1142046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A52E377E-F87B-B798-2E6C-6AF51BF73EEB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>
            <a:off x="8620768" y="1434697"/>
            <a:ext cx="0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47A8EFBA-26BF-C0FE-A6A2-3AF87A1461F2}"/>
              </a:ext>
            </a:extLst>
          </p:cNvPr>
          <p:cNvCxnSpPr>
            <a:stCxn id="70" idx="2"/>
            <a:endCxn id="73" idx="0"/>
          </p:cNvCxnSpPr>
          <p:nvPr/>
        </p:nvCxnSpPr>
        <p:spPr>
          <a:xfrm>
            <a:off x="8620768" y="1434697"/>
            <a:ext cx="1155989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442EF81-A561-30FE-0A80-294316842E29}"/>
              </a:ext>
            </a:extLst>
          </p:cNvPr>
          <p:cNvSpPr/>
          <p:nvPr/>
        </p:nvSpPr>
        <p:spPr>
          <a:xfrm>
            <a:off x="5879667" y="1828867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Url</a:t>
            </a:r>
            <a:endParaRPr kumimoji="1" lang="zh-CN" altLang="en-US" sz="1200"/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0E676C91-BF87-CF05-2FF0-D1B964EB310F}"/>
              </a:ext>
            </a:extLst>
          </p:cNvPr>
          <p:cNvCxnSpPr>
            <a:cxnSpLocks/>
            <a:stCxn id="69" idx="2"/>
            <a:endCxn id="84" idx="0"/>
          </p:cNvCxnSpPr>
          <p:nvPr/>
        </p:nvCxnSpPr>
        <p:spPr>
          <a:xfrm flipH="1">
            <a:off x="6338873" y="1439438"/>
            <a:ext cx="1125907" cy="389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9FE5BF1-C487-5E83-3D99-731C7FC1F921}"/>
              </a:ext>
            </a:extLst>
          </p:cNvPr>
          <p:cNvSpPr txBox="1"/>
          <p:nvPr/>
        </p:nvSpPr>
        <p:spPr>
          <a:xfrm>
            <a:off x="9776756" y="88809"/>
            <a:ext cx="2153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路径</a:t>
            </a:r>
            <a:r>
              <a:rPr kumimoji="1" lang="en-US" altLang="zh-CN"/>
              <a:t>(path)</a:t>
            </a:r>
            <a:r>
              <a:rPr kumimoji="1" lang="zh-CN" altLang="en-US"/>
              <a:t>的树状图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F617803-8CA7-0773-DE85-78E1D771C3B3}"/>
              </a:ext>
            </a:extLst>
          </p:cNvPr>
          <p:cNvSpPr/>
          <p:nvPr/>
        </p:nvSpPr>
        <p:spPr>
          <a:xfrm>
            <a:off x="5759021" y="94354"/>
            <a:ext cx="6173348" cy="31505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BF2F708-4C21-5B61-C91B-6B4F1F22D086}"/>
              </a:ext>
            </a:extLst>
          </p:cNvPr>
          <p:cNvSpPr txBox="1"/>
          <p:nvPr/>
        </p:nvSpPr>
        <p:spPr>
          <a:xfrm>
            <a:off x="179422" y="94355"/>
            <a:ext cx="259882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/>
              <a:t>Row1</a:t>
            </a:r>
            <a:r>
              <a:rPr kumimoji="1" lang="en-US" altLang="zh-CN" sz="1600"/>
              <a:t>’s column: Document</a:t>
            </a:r>
            <a:endParaRPr kumimoji="1" lang="zh-CN" altLang="en-US" sz="160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F9866C0-ABBF-C6F2-E21D-1E38256260B3}"/>
              </a:ext>
            </a:extLst>
          </p:cNvPr>
          <p:cNvSpPr txBox="1"/>
          <p:nvPr/>
        </p:nvSpPr>
        <p:spPr>
          <a:xfrm>
            <a:off x="2920165" y="104198"/>
            <a:ext cx="25988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/>
              <a:t>Row2</a:t>
            </a:r>
            <a:r>
              <a:rPr kumimoji="1" lang="en-US" altLang="zh-CN" sz="1600"/>
              <a:t>’s column: Document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4650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22AF11-76E8-71F2-D449-8050610736C9}"/>
              </a:ext>
            </a:extLst>
          </p:cNvPr>
          <p:cNvSpPr txBox="1"/>
          <p:nvPr/>
        </p:nvSpPr>
        <p:spPr>
          <a:xfrm>
            <a:off x="2922624" y="3593545"/>
            <a:ext cx="440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message Document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/>
              <a:t>required int64 DocID;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 b="1"/>
              <a:t>optional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Links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  <a:r>
              <a:rPr kumimoji="1" lang="en" altLang="zh-CN" sz="2000"/>
              <a:t>;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int64 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  <a:r>
              <a:rPr kumimoji="1" lang="en" altLang="zh-CN" sz="2000"/>
              <a:t>; }</a:t>
            </a:r>
          </a:p>
          <a:p>
            <a:r>
              <a:rPr kumimoji="1" lang="en" altLang="zh-CN" sz="2000"/>
              <a:t>  </a:t>
            </a:r>
            <a:r>
              <a:rPr kumimoji="1" lang="zh-CN" altLang="en-US" sz="2000"/>
              <a:t> 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</a:t>
            </a:r>
            <a:r>
              <a:rPr kumimoji="1" lang="zh-CN" altLang="en-US" sz="2000"/>
              <a:t>    </a:t>
            </a:r>
            <a:r>
              <a:rPr kumimoji="1" lang="en" altLang="zh-CN" sz="2000"/>
              <a:t> </a:t>
            </a:r>
            <a:r>
              <a:rPr kumimoji="1" lang="en" altLang="zh-CN" sz="2000" b="1"/>
              <a:t>repeated</a:t>
            </a:r>
            <a:r>
              <a:rPr kumimoji="1" lang="en" altLang="zh-CN" sz="2000"/>
              <a:t> group 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 {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/>
              <a:t>required string Code;</a:t>
            </a:r>
          </a:p>
          <a:p>
            <a:r>
              <a:rPr kumimoji="1" lang="en" altLang="zh-CN" sz="2000"/>
              <a:t>      </a:t>
            </a:r>
            <a:r>
              <a:rPr kumimoji="1" lang="zh-CN" altLang="en-US" sz="2000"/>
              <a:t>      </a:t>
            </a:r>
            <a:r>
              <a:rPr kumimoji="1" lang="en" altLang="zh-CN" sz="2000" b="1"/>
              <a:t>optional</a:t>
            </a:r>
            <a:r>
              <a:rPr kumimoji="1" lang="en" altLang="zh-CN" sz="2000"/>
              <a:t> string </a:t>
            </a:r>
            <a:r>
              <a:rPr kumimoji="1" lang="en" altLang="zh-CN" sz="2000" b="1">
                <a:highlight>
                  <a:srgbClr val="FFFF00"/>
                </a:highlight>
              </a:rPr>
              <a:t>Country</a:t>
            </a:r>
            <a:r>
              <a:rPr kumimoji="1" lang="en" altLang="zh-CN" sz="2000"/>
              <a:t>; }</a:t>
            </a:r>
          </a:p>
          <a:p>
            <a:r>
              <a:rPr kumimoji="1" lang="en" altLang="zh-CN" sz="2000"/>
              <a:t>    </a:t>
            </a:r>
            <a:r>
              <a:rPr kumimoji="1" lang="zh-CN" altLang="en-US" sz="2000"/>
              <a:t>    </a:t>
            </a:r>
            <a:r>
              <a:rPr kumimoji="1" lang="en" altLang="zh-CN" sz="2000" b="1"/>
              <a:t>optional</a:t>
            </a:r>
            <a:r>
              <a:rPr kumimoji="1" lang="en" altLang="zh-CN" sz="2000"/>
              <a:t> string </a:t>
            </a:r>
            <a:r>
              <a:rPr kumimoji="1" lang="en" altLang="zh-CN" sz="2000" b="1">
                <a:highlight>
                  <a:srgbClr val="FFFF00"/>
                </a:highlight>
              </a:rPr>
              <a:t>Url</a:t>
            </a:r>
            <a:r>
              <a:rPr kumimoji="1" lang="en" altLang="zh-CN" sz="2000"/>
              <a:t>; }}</a:t>
            </a:r>
            <a:endParaRPr kumimoji="1"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1E12D-7B61-C27C-D20F-366AAE1ECE23}"/>
              </a:ext>
            </a:extLst>
          </p:cNvPr>
          <p:cNvSpPr txBox="1"/>
          <p:nvPr/>
        </p:nvSpPr>
        <p:spPr>
          <a:xfrm>
            <a:off x="259631" y="1035079"/>
            <a:ext cx="2374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10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20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40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60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'en-us'</a:t>
            </a:r>
          </a:p>
          <a:p>
            <a:r>
              <a:rPr kumimoji="1" lang="en" altLang="zh-CN" sz="2000"/>
              <a:t>    Country: 'us'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</a:p>
          <a:p>
            <a:r>
              <a:rPr kumimoji="1" lang="en" altLang="zh-CN" sz="2000"/>
              <a:t>    Code: 'en'  </a:t>
            </a:r>
          </a:p>
          <a:p>
            <a:r>
              <a:rPr kumimoji="1" lang="en" altLang="zh-CN" sz="2000"/>
              <a:t>  Url: 'http://A'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'http://B'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Language</a:t>
            </a:r>
            <a:r>
              <a:rPr kumimoji="1" lang="en" altLang="zh-CN" sz="2000"/>
              <a:t> </a:t>
            </a:r>
          </a:p>
          <a:p>
            <a:r>
              <a:rPr kumimoji="1" lang="en" altLang="zh-CN" sz="2000"/>
              <a:t>    Code: 'en-gb'</a:t>
            </a:r>
          </a:p>
          <a:p>
            <a:r>
              <a:rPr kumimoji="1" lang="en" altLang="zh-CN" sz="2000"/>
              <a:t>    Country: 'gb'</a:t>
            </a:r>
            <a:endParaRPr kumimoji="1" lang="zh-CN" altLang="en-US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BAA1D-2CEF-0237-86E8-46D6A5EB2662}"/>
              </a:ext>
            </a:extLst>
          </p:cNvPr>
          <p:cNvSpPr txBox="1"/>
          <p:nvPr/>
        </p:nvSpPr>
        <p:spPr>
          <a:xfrm>
            <a:off x="3020880" y="625132"/>
            <a:ext cx="2025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DocID: 20</a:t>
            </a:r>
          </a:p>
          <a:p>
            <a:r>
              <a:rPr kumimoji="1" lang="en" altLang="zh-CN" sz="2000"/>
              <a:t>Links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10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Backward</a:t>
            </a:r>
            <a:r>
              <a:rPr kumimoji="1" lang="en" altLang="zh-CN" sz="2000"/>
              <a:t>: 30</a:t>
            </a:r>
          </a:p>
          <a:p>
            <a:r>
              <a:rPr kumimoji="1" lang="en" altLang="zh-CN" sz="2000"/>
              <a:t>  </a:t>
            </a:r>
            <a:r>
              <a:rPr kumimoji="1" lang="en" altLang="zh-CN" sz="2000" b="1"/>
              <a:t>Forward</a:t>
            </a:r>
            <a:r>
              <a:rPr kumimoji="1" lang="en" altLang="zh-CN" sz="2000"/>
              <a:t>: 80</a:t>
            </a:r>
          </a:p>
          <a:p>
            <a:r>
              <a:rPr kumimoji="1" lang="en" altLang="zh-CN" sz="2000" b="1"/>
              <a:t>Name</a:t>
            </a:r>
          </a:p>
          <a:p>
            <a:r>
              <a:rPr kumimoji="1" lang="en" altLang="zh-CN" sz="2000"/>
              <a:t>  Url: 'http://C'</a:t>
            </a:r>
            <a:endParaRPr kumimoji="1"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EC310-17DF-6FEF-C442-6AA71701D7E7}"/>
              </a:ext>
            </a:extLst>
          </p:cNvPr>
          <p:cNvSpPr/>
          <p:nvPr/>
        </p:nvSpPr>
        <p:spPr>
          <a:xfrm>
            <a:off x="179422" y="94355"/>
            <a:ext cx="2598821" cy="66692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58F724-1BD8-F92D-AC69-44CD78485C41}"/>
              </a:ext>
            </a:extLst>
          </p:cNvPr>
          <p:cNvSpPr txBox="1"/>
          <p:nvPr/>
        </p:nvSpPr>
        <p:spPr>
          <a:xfrm>
            <a:off x="179422" y="94355"/>
            <a:ext cx="259882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/>
              <a:t>Row1</a:t>
            </a:r>
            <a:r>
              <a:rPr kumimoji="1" lang="en-US" altLang="zh-CN" sz="1600"/>
              <a:t>’s column: Document</a:t>
            </a:r>
            <a:endParaRPr kumimoji="1" lang="zh-CN" altLang="en-US" sz="16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8DE7F0-31A6-C89B-37D1-2B985CA20ACA}"/>
              </a:ext>
            </a:extLst>
          </p:cNvPr>
          <p:cNvSpPr/>
          <p:nvPr/>
        </p:nvSpPr>
        <p:spPr>
          <a:xfrm>
            <a:off x="2922623" y="94355"/>
            <a:ext cx="2598821" cy="31505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1B03C-18A0-24CA-040B-9A85F2B4476A}"/>
              </a:ext>
            </a:extLst>
          </p:cNvPr>
          <p:cNvSpPr txBox="1"/>
          <p:nvPr/>
        </p:nvSpPr>
        <p:spPr>
          <a:xfrm>
            <a:off x="8089517" y="4728398"/>
            <a:ext cx="3669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/>
              <a:t>DocID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Links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Forward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Links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Backward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Url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.Code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kumimoji="1" lang="en" altLang="zh-CN" sz="2000" b="1">
                <a:highlight>
                  <a:srgbClr val="FFFF00"/>
                </a:highlight>
              </a:rPr>
              <a:t>Name</a:t>
            </a:r>
            <a:r>
              <a:rPr kumimoji="1" lang="en" altLang="zh-CN" sz="2000" b="1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Language</a:t>
            </a:r>
            <a:r>
              <a:rPr kumimoji="1" lang="en" altLang="zh-CN" sz="2000"/>
              <a:t>.</a:t>
            </a:r>
            <a:r>
              <a:rPr kumimoji="1" lang="en" altLang="zh-CN" sz="2000" b="1">
                <a:highlight>
                  <a:srgbClr val="FFFF00"/>
                </a:highlight>
              </a:rPr>
              <a:t>Country</a:t>
            </a:r>
            <a:endParaRPr kumimoji="1" lang="zh-CN" altLang="en-US" sz="2000" b="1">
              <a:highlight>
                <a:srgbClr val="FFFF00"/>
              </a:highligh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94B3E-98DB-808F-3CC7-C23E0A31644E}"/>
              </a:ext>
            </a:extLst>
          </p:cNvPr>
          <p:cNvSpPr/>
          <p:nvPr/>
        </p:nvSpPr>
        <p:spPr>
          <a:xfrm>
            <a:off x="2922623" y="3406327"/>
            <a:ext cx="4946030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1E68C1-70E3-9738-1C4B-6BCF75525402}"/>
              </a:ext>
            </a:extLst>
          </p:cNvPr>
          <p:cNvSpPr txBox="1"/>
          <p:nvPr/>
        </p:nvSpPr>
        <p:spPr>
          <a:xfrm>
            <a:off x="5670615" y="3406326"/>
            <a:ext cx="2198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/>
              <a:t>column schema</a:t>
            </a:r>
            <a:r>
              <a:rPr kumimoji="1" lang="zh-CN" altLang="en-US"/>
              <a:t>定义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CC55F2-4657-748A-3CED-7EF57F854FC0}"/>
              </a:ext>
            </a:extLst>
          </p:cNvPr>
          <p:cNvSpPr/>
          <p:nvPr/>
        </p:nvSpPr>
        <p:spPr>
          <a:xfrm>
            <a:off x="8013033" y="3406326"/>
            <a:ext cx="3919336" cy="33573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A99698-4F69-F975-6778-68451F93F030}"/>
              </a:ext>
            </a:extLst>
          </p:cNvPr>
          <p:cNvSpPr txBox="1"/>
          <p:nvPr/>
        </p:nvSpPr>
        <p:spPr>
          <a:xfrm>
            <a:off x="9317551" y="3406326"/>
            <a:ext cx="26148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各末端结点的路径</a:t>
            </a:r>
            <a:r>
              <a:rPr kumimoji="1" lang="en-US" altLang="zh-CN"/>
              <a:t>(path)</a:t>
            </a:r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6E8DC-2869-6AB5-F0E2-E8ABF37145BA}"/>
              </a:ext>
            </a:extLst>
          </p:cNvPr>
          <p:cNvSpPr/>
          <p:nvPr/>
        </p:nvSpPr>
        <p:spPr>
          <a:xfrm>
            <a:off x="5878567" y="377322"/>
            <a:ext cx="3201406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嵌套类型</a:t>
            </a:r>
            <a:r>
              <a:rPr kumimoji="1" lang="en-US" altLang="zh-CN" sz="1200"/>
              <a:t>column name: Document</a:t>
            </a:r>
            <a:endParaRPr kumimoji="1"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0A348-73E4-BD7A-3B43-5669250AE691}"/>
              </a:ext>
            </a:extLst>
          </p:cNvPr>
          <p:cNvSpPr/>
          <p:nvPr/>
        </p:nvSpPr>
        <p:spPr>
          <a:xfrm>
            <a:off x="5878567" y="1068591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DocID</a:t>
            </a:r>
            <a:endParaRPr kumimoji="1"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B52EA4-DF08-CBDF-A9FC-2E83FF1B587D}"/>
              </a:ext>
            </a:extLst>
          </p:cNvPr>
          <p:cNvSpPr/>
          <p:nvPr/>
        </p:nvSpPr>
        <p:spPr>
          <a:xfrm>
            <a:off x="7005574" y="1070106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Name</a:t>
            </a:r>
            <a:endParaRPr kumimoji="1"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B121C1-6EC6-010E-1082-B54A6D76BDF4}"/>
              </a:ext>
            </a:extLst>
          </p:cNvPr>
          <p:cNvSpPr/>
          <p:nvPr/>
        </p:nvSpPr>
        <p:spPr>
          <a:xfrm>
            <a:off x="8161562" y="1065365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Links</a:t>
            </a:r>
            <a:endParaRPr kumimoji="1"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C8BED-39B8-6961-59D4-6B16E5A648A4}"/>
              </a:ext>
            </a:extLst>
          </p:cNvPr>
          <p:cNvSpPr/>
          <p:nvPr/>
        </p:nvSpPr>
        <p:spPr>
          <a:xfrm>
            <a:off x="7005573" y="1839053"/>
            <a:ext cx="91841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Language</a:t>
            </a:r>
            <a:endParaRPr kumimoji="1"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A5F793-8E14-EEC7-98F8-7BD7D56C728F}"/>
              </a:ext>
            </a:extLst>
          </p:cNvPr>
          <p:cNvSpPr/>
          <p:nvPr/>
        </p:nvSpPr>
        <p:spPr>
          <a:xfrm>
            <a:off x="8161562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Forward</a:t>
            </a:r>
            <a:endParaRPr kumimoji="1"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91719-FD3A-197F-4F29-32A2C3AB4CB0}"/>
              </a:ext>
            </a:extLst>
          </p:cNvPr>
          <p:cNvSpPr/>
          <p:nvPr/>
        </p:nvSpPr>
        <p:spPr>
          <a:xfrm>
            <a:off x="9317551" y="1839053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Backward</a:t>
            </a:r>
            <a:endParaRPr kumimoji="1"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EC555D-3A9A-DE57-FAB7-DF0C16CC5D69}"/>
              </a:ext>
            </a:extLst>
          </p:cNvPr>
          <p:cNvSpPr/>
          <p:nvPr/>
        </p:nvSpPr>
        <p:spPr>
          <a:xfrm>
            <a:off x="5863527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Code</a:t>
            </a:r>
            <a:endParaRPr kumimoji="1"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F96C28-3567-D1CC-EEE6-24D19AAC2FE9}"/>
              </a:ext>
            </a:extLst>
          </p:cNvPr>
          <p:cNvSpPr/>
          <p:nvPr/>
        </p:nvSpPr>
        <p:spPr>
          <a:xfrm>
            <a:off x="7005572" y="2697628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Country</a:t>
            </a:r>
            <a:endParaRPr kumimoji="1" lang="zh-CN" altLang="en-US" sz="1200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72EF46A-FBC4-683B-8059-F4700A00867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337773" y="746654"/>
            <a:ext cx="1141497" cy="32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C28CE35-0C45-4F80-AA81-7C281522141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464780" y="746654"/>
            <a:ext cx="14490" cy="323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FF8B6F6-A55A-5476-58F5-3C13DABBDA2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479270" y="746654"/>
            <a:ext cx="1141498" cy="318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3B3E8D8-862F-7947-A6E1-F36B7CDB75FD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7464779" y="1439438"/>
            <a:ext cx="1" cy="39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04D08104-9E0B-86E9-F375-4AC0EB4E5495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flipH="1">
            <a:off x="7464778" y="2208385"/>
            <a:ext cx="1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75B448C-953D-A30C-63B5-8EA84336654A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6322733" y="2208385"/>
            <a:ext cx="1142046" cy="48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81D84FB-C0CE-A380-3EDA-FF8DC7F031C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620768" y="1434697"/>
            <a:ext cx="0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CBCFD4C-4384-65FC-247C-2DCE20B36111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8620768" y="1434697"/>
            <a:ext cx="1155989" cy="404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86D89A4-9525-C638-F77B-20DE12138745}"/>
              </a:ext>
            </a:extLst>
          </p:cNvPr>
          <p:cNvSpPr/>
          <p:nvPr/>
        </p:nvSpPr>
        <p:spPr>
          <a:xfrm>
            <a:off x="5879667" y="1828867"/>
            <a:ext cx="918411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Url</a:t>
            </a:r>
            <a:endParaRPr kumimoji="1" lang="zh-CN" altLang="en-US" sz="120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36B7EF9-55D8-1417-C648-835B0014EA44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6338873" y="1439438"/>
            <a:ext cx="1125907" cy="389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CC4434-807F-D1F1-1A88-0DFD0EE09323}"/>
              </a:ext>
            </a:extLst>
          </p:cNvPr>
          <p:cNvSpPr txBox="1"/>
          <p:nvPr/>
        </p:nvSpPr>
        <p:spPr>
          <a:xfrm>
            <a:off x="8071560" y="3851234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highlight>
                  <a:srgbClr val="FFFF00"/>
                </a:highlight>
              </a:rPr>
              <a:t>标黄</a:t>
            </a:r>
            <a:r>
              <a:rPr kumimoji="1" lang="zh-CN" altLang="en-US"/>
              <a:t>的为</a:t>
            </a:r>
            <a:r>
              <a:rPr kumimoji="1" lang="en-US" altLang="zh-CN"/>
              <a:t>repeated</a:t>
            </a:r>
            <a:r>
              <a:rPr kumimoji="1" lang="zh-CN" altLang="en-US"/>
              <a:t>及</a:t>
            </a:r>
            <a:r>
              <a:rPr kumimoji="1" lang="en-US" altLang="zh-CN"/>
              <a:t>optional</a:t>
            </a:r>
            <a:r>
              <a:rPr kumimoji="1" lang="zh-CN" altLang="en-US"/>
              <a:t> </a:t>
            </a:r>
            <a:r>
              <a:rPr kumimoji="1" lang="en-US" altLang="zh-CN"/>
              <a:t>field</a:t>
            </a:r>
          </a:p>
          <a:p>
            <a:r>
              <a:rPr kumimoji="1" lang="zh-CN" altLang="en-US"/>
              <a:t>与计算</a:t>
            </a:r>
            <a:r>
              <a:rPr kumimoji="1" lang="en-US" altLang="zh-CN" b="1" u="sng"/>
              <a:t>Definition levels</a:t>
            </a:r>
            <a:r>
              <a:rPr kumimoji="1" lang="zh-CN" altLang="en-US"/>
              <a:t>相关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E3A510-43DD-DFB6-9671-EB93EFC80A47}"/>
              </a:ext>
            </a:extLst>
          </p:cNvPr>
          <p:cNvSpPr txBox="1"/>
          <p:nvPr/>
        </p:nvSpPr>
        <p:spPr>
          <a:xfrm>
            <a:off x="9776756" y="88809"/>
            <a:ext cx="2153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/>
              <a:t>路径</a:t>
            </a:r>
            <a:r>
              <a:rPr kumimoji="1" lang="en-US" altLang="zh-CN"/>
              <a:t>(path)</a:t>
            </a:r>
            <a:r>
              <a:rPr kumimoji="1" lang="zh-CN" altLang="en-US"/>
              <a:t>的树状图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DFB34E-9F3F-FCA5-65FD-35170736F952}"/>
              </a:ext>
            </a:extLst>
          </p:cNvPr>
          <p:cNvSpPr/>
          <p:nvPr/>
        </p:nvSpPr>
        <p:spPr>
          <a:xfrm>
            <a:off x="5759021" y="94354"/>
            <a:ext cx="6173348" cy="31505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753DAB-0578-2CCC-C2E9-80AD03B92D9B}"/>
              </a:ext>
            </a:extLst>
          </p:cNvPr>
          <p:cNvSpPr txBox="1"/>
          <p:nvPr/>
        </p:nvSpPr>
        <p:spPr>
          <a:xfrm>
            <a:off x="2920165" y="104198"/>
            <a:ext cx="25988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600" b="1"/>
              <a:t>Row2</a:t>
            </a:r>
            <a:r>
              <a:rPr kumimoji="1" lang="en-US" altLang="zh-CN" sz="1600"/>
              <a:t>’s column: Document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89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428</Words>
  <Application>Microsoft Macintosh PowerPoint</Application>
  <PresentationFormat>宽屏</PresentationFormat>
  <Paragraphs>116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digoal</dc:creator>
  <cp:lastModifiedBy>digoal</cp:lastModifiedBy>
  <cp:revision>1</cp:revision>
  <dcterms:created xsi:type="dcterms:W3CDTF">2024-10-15T01:57:40Z</dcterms:created>
  <dcterms:modified xsi:type="dcterms:W3CDTF">2024-10-15T08:50:26Z</dcterms:modified>
</cp:coreProperties>
</file>