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90" r:id="rId5"/>
    <p:sldId id="282" r:id="rId6"/>
    <p:sldId id="283" r:id="rId7"/>
    <p:sldId id="287" r:id="rId8"/>
    <p:sldId id="273" r:id="rId9"/>
    <p:sldId id="291" r:id="rId10"/>
    <p:sldId id="286"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HTML containers. In this lecture we will go through the conatiners and parent containers, block elements, inline elements, and finally we will see the differencce between block versus inline elements using google dev tools. Let’s start the lecture.</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containers are elements in a web document with opening and closing tags, used to organize and format content. They can be styled to adjust margins, padding, alignment, and visual attributes. A parent container holds another element within it, providing structure and hierarchy for web content.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7F30F6-C766-936E-13D8-79C7372C6E4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9B3FDD6-8E86-6DA0-72ED-4B6712FDB4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6D15CD6-A1D4-79C4-81A8-466C294EC5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These are some common HTML containers include elements like header and footer for introductory and descriptive content. Address is used for contact information. Main and section organize primary and distinct document content. Article holds reusable content. Nav is for navigation links. Aside is for related information. Div and span are generic containers for block and inline elements without semantic meaning.</a:t>
            </a:r>
          </a:p>
        </p:txBody>
      </p:sp>
    </p:spTree>
    <p:extLst>
      <p:ext uri="{BB962C8B-B14F-4D97-AF65-F5344CB8AC3E}">
        <p14:creationId xmlns:p14="http://schemas.microsoft.com/office/powerpoint/2010/main" val="334039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65D10B-F151-68DE-6F35-CEF7A85DF45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8987DBF-8A13-9ECC-4E78-D1819A8FB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A257B2-7E86-5BB7-7A98-74B17C0D7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an ordered list in HTML, where the top-selling board games are listed. The code uses the </a:t>
            </a:r>
            <a:r>
              <a:rPr lang="en-US" dirty="0" err="1"/>
              <a:t>ol</a:t>
            </a:r>
            <a:r>
              <a:rPr lang="en-US" dirty="0"/>
              <a:t> tag for the ordered list and li tags for each list item, such as Chess and Checkers. The output displays the list as numbered items, starting with Chess as item one. This demonstrates how HTML structures content for clarity and formatting in web documents.</a:t>
            </a:r>
          </a:p>
          <a:p>
            <a:pPr marL="139700" indent="0">
              <a:buNone/>
            </a:pPr>
            <a:endParaRPr lang="en-US" dirty="0"/>
          </a:p>
        </p:txBody>
      </p:sp>
    </p:spTree>
    <p:extLst>
      <p:ext uri="{BB962C8B-B14F-4D97-AF65-F5344CB8AC3E}">
        <p14:creationId xmlns:p14="http://schemas.microsoft.com/office/powerpoint/2010/main" val="350864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we will discuss the Block elements that fill the width of the parent container and can include block elements, inline elements, and text such as headings, tables, and paragraphs. Some block elements like paragraphs cannot contain other block elements to avoid unclear meaning. They typically start and end on new lines, such as ordered lists. Div is a generic block element with no semantic meaning, unlike paragraphs or tables.</a:t>
            </a:r>
          </a:p>
          <a:p>
            <a:pPr marL="139700" indent="0">
              <a:buNone/>
            </a:pPr>
            <a:endParaRPr lang="en-US" dirty="0"/>
          </a:p>
        </p:txBody>
      </p:sp>
    </p:spTree>
    <p:extLst>
      <p:ext uri="{BB962C8B-B14F-4D97-AF65-F5344CB8AC3E}">
        <p14:creationId xmlns:p14="http://schemas.microsoft.com/office/powerpoint/2010/main" val="308490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use of div elements as block containers. The HTML code structures the content into sections, including logo and headline elements, navigational elements, main content, and footer and legal information. Each div serves as a separate block, creating distinct areas of content visually and structurally on the webpage.</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Finally, Inline elements occupy minimal space in the parent container and can include text or other inline elements, such as links that resize based on their content. The span element is a generic, non-semantic inline element, unlike elements like links or emphasis. Best practices suggest using semantic elements like address or article, reserving div and span for presentation or interaction when no semantic option exists.</a:t>
            </a:r>
          </a:p>
          <a:p>
            <a:pPr marL="139700" indent="0">
              <a:buNone/>
            </a:pPr>
            <a:endParaRPr lang="en-US" dirty="0"/>
          </a:p>
        </p:txBody>
      </p:sp>
    </p:spTree>
    <p:extLst>
      <p:ext uri="{BB962C8B-B14F-4D97-AF65-F5344CB8AC3E}">
        <p14:creationId xmlns:p14="http://schemas.microsoft.com/office/powerpoint/2010/main" val="49883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how the span element works as an inline container. The HTML code places a styled span with a border inside a paragraph. The span does not start on a new line and only takes up as much space as its content, shown here as "Hello World." Inline elements like span integrate seamlessly within text, maintaining the flow of content without breaking into new lines.</a:t>
            </a:r>
          </a:p>
          <a:p>
            <a:pPr marL="139700" indent="0">
              <a:buNone/>
            </a:pPr>
            <a:endParaRPr lang="en-US" dirty="0"/>
          </a:p>
        </p:txBody>
      </p:sp>
    </p:spTree>
    <p:extLst>
      <p:ext uri="{BB962C8B-B14F-4D97-AF65-F5344CB8AC3E}">
        <p14:creationId xmlns:p14="http://schemas.microsoft.com/office/powerpoint/2010/main" val="36208480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A0105F-C35D-AF6B-F7E0-FFDCEE549C5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6C9F86A-37D8-BE65-8FC1-DE5DFDA10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CD85D3C-002E-6BA4-4A55-0E20E6D8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shows difference between block and inline elements in Chrome Dev Tools. When hovering over a paragraph element in Dev Tools, a rectangle highlights the entire paragraph, spanning the browser's width since the paragraph is a block element. In contrast, when hovering over a span element, the rectangle only covers the span's content, as the span is an inline element. Thanks for watching the lecture.</a:t>
            </a:r>
          </a:p>
          <a:p>
            <a:pPr marL="139700" indent="0">
              <a:buNone/>
            </a:pPr>
            <a:endParaRPr lang="en-US" dirty="0"/>
          </a:p>
        </p:txBody>
      </p:sp>
    </p:spTree>
    <p:extLst>
      <p:ext uri="{BB962C8B-B14F-4D97-AF65-F5344CB8AC3E}">
        <p14:creationId xmlns:p14="http://schemas.microsoft.com/office/powerpoint/2010/main" val="2325593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HTML Containers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Containers &amp; Parent Containers | Block Elements </a:t>
            </a:r>
            <a:r>
              <a:rPr lang="en-US" sz="1400" b="1" i="0" dirty="0">
                <a:solidFill>
                  <a:schemeClr val="tx1"/>
                </a:solidFill>
                <a:effectLst/>
                <a:latin typeface="+mj-lt"/>
              </a:rPr>
              <a:t>| </a:t>
            </a:r>
            <a:r>
              <a:rPr lang="en-US" sz="1400" b="1" dirty="0">
                <a:solidFill>
                  <a:schemeClr val="tx1"/>
                </a:solidFill>
                <a:latin typeface="+mj-lt"/>
              </a:rPr>
              <a:t>Inline Elements</a:t>
            </a:r>
            <a:r>
              <a:rPr lang="en-US" sz="1400" b="1" i="0" dirty="0">
                <a:solidFill>
                  <a:schemeClr val="tx1"/>
                </a:solidFill>
                <a:effectLst/>
                <a:latin typeface="+mj-lt"/>
              </a:rPr>
              <a:t> |</a:t>
            </a: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Containers and Parent Containers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304889"/>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Containers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Elements with opening and closing tags in a web document, used to organize and format content.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Styling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Containers can have styles applied to adjust margins, padding, alignment, and other visual attributes.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Parent Containers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 container that holds another element within it.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6" name="Picture 5" descr="A colorful lines with black text&#10;&#10;Description automatically generated with medium confidence">
            <a:extLst>
              <a:ext uri="{FF2B5EF4-FFF2-40B4-BE49-F238E27FC236}">
                <a16:creationId xmlns:a16="http://schemas.microsoft.com/office/drawing/2014/main" id="{EBAC8F1F-9D20-230F-8898-AE4709EE43C4}"/>
              </a:ext>
            </a:extLst>
          </p:cNvPr>
          <p:cNvPicPr>
            <a:picLocks noChangeAspect="1"/>
          </p:cNvPicPr>
          <p:nvPr/>
        </p:nvPicPr>
        <p:blipFill>
          <a:blip r:embed="rId3"/>
          <a:stretch>
            <a:fillRect/>
          </a:stretch>
        </p:blipFill>
        <p:spPr>
          <a:xfrm>
            <a:off x="454149" y="1858715"/>
            <a:ext cx="2571750" cy="1781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7C7F914-3DC8-6611-9380-98D68C429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C4712FD-3C46-9D8F-0B0B-87884D240D1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Common HTML Containers</a:t>
            </a:r>
            <a:endParaRPr sz="3600" b="1" dirty="0">
              <a:latin typeface="Arial"/>
              <a:ea typeface="Arial"/>
              <a:cs typeface="Arial"/>
              <a:sym typeface="Arial"/>
            </a:endParaRPr>
          </a:p>
        </p:txBody>
      </p:sp>
      <p:pic>
        <p:nvPicPr>
          <p:cNvPr id="5" name="Picture 4">
            <a:extLst>
              <a:ext uri="{FF2B5EF4-FFF2-40B4-BE49-F238E27FC236}">
                <a16:creationId xmlns:a16="http://schemas.microsoft.com/office/drawing/2014/main" id="{8181D7FB-4387-D8FA-BA54-1C91D0B19770}"/>
              </a:ext>
            </a:extLst>
          </p:cNvPr>
          <p:cNvPicPr>
            <a:picLocks noChangeAspect="1"/>
          </p:cNvPicPr>
          <p:nvPr/>
        </p:nvPicPr>
        <p:blipFill>
          <a:blip r:embed="rId3"/>
          <a:stretch>
            <a:fillRect/>
          </a:stretch>
        </p:blipFill>
        <p:spPr>
          <a:xfrm>
            <a:off x="1003177" y="1110469"/>
            <a:ext cx="7293166" cy="3824550"/>
          </a:xfrm>
          <a:prstGeom prst="rect">
            <a:avLst/>
          </a:prstGeom>
        </p:spPr>
      </p:pic>
    </p:spTree>
    <p:extLst>
      <p:ext uri="{BB962C8B-B14F-4D97-AF65-F5344CB8AC3E}">
        <p14:creationId xmlns:p14="http://schemas.microsoft.com/office/powerpoint/2010/main" val="226093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08F70C-A42F-3B93-E110-A2903F2F8CA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DB352F-D3C4-A15E-D0B4-CA9372C4E8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E09F99C9-2548-D62A-A976-C0D1DE58190E}"/>
              </a:ext>
            </a:extLst>
          </p:cNvPr>
          <p:cNvPicPr>
            <a:picLocks noChangeAspect="1"/>
          </p:cNvPicPr>
          <p:nvPr/>
        </p:nvPicPr>
        <p:blipFill>
          <a:blip r:embed="rId3"/>
          <a:stretch>
            <a:fillRect/>
          </a:stretch>
        </p:blipFill>
        <p:spPr>
          <a:xfrm>
            <a:off x="1271998" y="1355313"/>
            <a:ext cx="6761077" cy="2568618"/>
          </a:xfrm>
          <a:prstGeom prst="rect">
            <a:avLst/>
          </a:prstGeom>
        </p:spPr>
      </p:pic>
    </p:spTree>
    <p:extLst>
      <p:ext uri="{BB962C8B-B14F-4D97-AF65-F5344CB8AC3E}">
        <p14:creationId xmlns:p14="http://schemas.microsoft.com/office/powerpoint/2010/main" val="226948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Block Elements</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017725"/>
            <a:ext cx="834402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Block Elements</a:t>
            </a:r>
            <a:r>
              <a:rPr kumimoji="0" lang="en-US" altLang="en-US" sz="1600" b="0" i="0" u="none" strike="noStrike" cap="none" normalizeH="0" baseline="0" dirty="0">
                <a:ln>
                  <a:noFill/>
                </a:ln>
                <a:solidFill>
                  <a:schemeClr val="tx1"/>
                </a:solidFill>
                <a:effectLst/>
                <a:latin typeface="Arial" panose="020B0604020202020204" pitchFamily="34" charset="0"/>
              </a:rPr>
              <a:t>: Fill the width of the parent container and can contain block elements, inline elements, and text (e.g., </a:t>
            </a:r>
            <a:r>
              <a:rPr kumimoji="0" lang="en-US" altLang="en-US" sz="1600" b="0" i="0" u="none" strike="noStrike" cap="none" normalizeH="0" baseline="0" dirty="0">
                <a:ln>
                  <a:noFill/>
                </a:ln>
                <a:solidFill>
                  <a:schemeClr val="tx1"/>
                </a:solidFill>
                <a:effectLst/>
                <a:latin typeface="Arial Unicode MS"/>
              </a:rPr>
              <a:t>&lt;h1&gt;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&lt;table&gt;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&lt;p&gt;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Restrictions</a:t>
            </a:r>
            <a:r>
              <a:rPr kumimoji="0" lang="en-US" altLang="en-US" sz="1600" b="0" i="0" u="none" strike="noStrike" cap="none" normalizeH="0" baseline="0" dirty="0">
                <a:ln>
                  <a:noFill/>
                </a:ln>
                <a:solidFill>
                  <a:schemeClr val="tx1"/>
                </a:solidFill>
                <a:effectLst/>
                <a:latin typeface="Arial" panose="020B0604020202020204" pitchFamily="34" charset="0"/>
              </a:rPr>
              <a:t>: Some block elements, like </a:t>
            </a:r>
            <a:r>
              <a:rPr kumimoji="0" lang="en-US" altLang="en-US" sz="1600" b="0" i="0" u="none" strike="noStrike" cap="none" normalizeH="0" baseline="0" dirty="0">
                <a:ln>
                  <a:noFill/>
                </a:ln>
                <a:solidFill>
                  <a:schemeClr val="tx1"/>
                </a:solidFill>
                <a:effectLst/>
                <a:latin typeface="Arial Unicode MS"/>
              </a:rPr>
              <a:t>&lt;p&gt;</a:t>
            </a:r>
            <a:r>
              <a:rPr kumimoji="0" lang="en-US" altLang="en-US" sz="1600" b="0" i="0" u="none" strike="noStrike" cap="none" normalizeH="0" baseline="0" dirty="0">
                <a:ln>
                  <a:noFill/>
                </a:ln>
                <a:solidFill>
                  <a:schemeClr val="tx1"/>
                </a:solidFill>
                <a:effectLst/>
              </a:rPr>
              <a:t>, cannot contain other block elements when the meaning becomes unclear.</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Display</a:t>
            </a:r>
            <a:r>
              <a:rPr kumimoji="0" lang="en-US" altLang="en-US" sz="1600" b="0" i="0" u="none" strike="noStrike" cap="none" normalizeH="0" baseline="0" dirty="0">
                <a:ln>
                  <a:noFill/>
                </a:ln>
                <a:solidFill>
                  <a:schemeClr val="tx1"/>
                </a:solidFill>
                <a:effectLst/>
                <a:latin typeface="Arial" panose="020B0604020202020204" pitchFamily="34" charset="0"/>
              </a:rPr>
              <a:t>: Typically start and end on new lines (e.g., </a:t>
            </a:r>
            <a:r>
              <a:rPr kumimoji="0" lang="en-US" altLang="en-US" sz="1600" b="0" i="0" u="none" strike="noStrike" cap="none" normalizeH="0" baseline="0" dirty="0">
                <a:ln>
                  <a:noFill/>
                </a:ln>
                <a:solidFill>
                  <a:schemeClr val="tx1"/>
                </a:solidFill>
                <a:effectLst/>
                <a:latin typeface="Arial Unicode MS"/>
              </a:rPr>
              <a:t>&lt;</a:t>
            </a:r>
            <a:r>
              <a:rPr kumimoji="0" lang="en-US" altLang="en-US" sz="1600" b="0" i="0" u="none" strike="noStrike" cap="none" normalizeH="0" baseline="0" dirty="0" err="1">
                <a:ln>
                  <a:noFill/>
                </a:ln>
                <a:solidFill>
                  <a:schemeClr val="tx1"/>
                </a:solidFill>
                <a:effectLst/>
                <a:latin typeface="Arial Unicode MS"/>
              </a:rPr>
              <a:t>ol</a:t>
            </a:r>
            <a:r>
              <a:rPr kumimoji="0" lang="en-US" altLang="en-US" sz="1600" b="0" i="0" u="none" strike="noStrike" cap="none" normalizeH="0" baseline="0" dirty="0">
                <a:ln>
                  <a:noFill/>
                </a:ln>
                <a:solidFill>
                  <a:schemeClr val="tx1"/>
                </a:solidFill>
                <a:effectLst/>
                <a:latin typeface="Arial Unicode MS"/>
              </a:rPr>
              <a:t>&gt;</a:t>
            </a:r>
            <a:r>
              <a:rPr kumimoji="0" lang="en-US" altLang="en-US" sz="1600" b="0" i="0" u="none" strike="noStrike" cap="none" normalizeH="0" baseline="0" dirty="0">
                <a:ln>
                  <a:noFill/>
                </a:ln>
                <a:solidFill>
                  <a:schemeClr val="tx1"/>
                </a:solidFill>
                <a:effectLst/>
              </a:rPr>
              <a:t> creates separate lines for ordered lists).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Generic Block Container</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&lt;div&gt;</a:t>
            </a:r>
            <a:r>
              <a:rPr kumimoji="0" lang="en-US" altLang="en-US" sz="1600" b="0" i="0" u="none" strike="noStrike" cap="none" normalizeH="0" baseline="0" dirty="0">
                <a:ln>
                  <a:noFill/>
                </a:ln>
                <a:solidFill>
                  <a:schemeClr val="tx1"/>
                </a:solidFill>
                <a:effectLst/>
              </a:rPr>
              <a:t> is a block element with no semantic meaning, unlike </a:t>
            </a:r>
            <a:r>
              <a:rPr kumimoji="0" lang="en-US" altLang="en-US" sz="1600" b="0" i="0" u="none" strike="noStrike" cap="none" normalizeH="0" baseline="0" dirty="0">
                <a:ln>
                  <a:noFill/>
                </a:ln>
                <a:solidFill>
                  <a:schemeClr val="tx1"/>
                </a:solidFill>
                <a:effectLst/>
                <a:latin typeface="Arial Unicode MS"/>
              </a:rPr>
              <a:t>&lt;p&gt;</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a:ln>
                  <a:noFill/>
                </a:ln>
                <a:solidFill>
                  <a:schemeClr val="tx1"/>
                </a:solidFill>
                <a:effectLst/>
                <a:latin typeface="Arial Unicode MS"/>
              </a:rPr>
              <a:t>&lt;table&gt;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806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2B6CD391-E231-68D2-331C-33F18FFF2174}"/>
              </a:ext>
            </a:extLst>
          </p:cNvPr>
          <p:cNvPicPr>
            <a:picLocks noChangeAspect="1"/>
          </p:cNvPicPr>
          <p:nvPr/>
        </p:nvPicPr>
        <p:blipFill>
          <a:blip r:embed="rId3"/>
          <a:stretch>
            <a:fillRect/>
          </a:stretch>
        </p:blipFill>
        <p:spPr>
          <a:xfrm>
            <a:off x="998146" y="1246316"/>
            <a:ext cx="6828112" cy="3452159"/>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Inline Elements</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963968"/>
            <a:ext cx="838096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Inline Elements</a:t>
            </a:r>
            <a:r>
              <a:rPr kumimoji="0" lang="en-US" altLang="en-US" sz="1600" b="0" i="0" u="none" strike="noStrike" cap="none" normalizeH="0" baseline="0" dirty="0">
                <a:ln>
                  <a:noFill/>
                </a:ln>
                <a:solidFill>
                  <a:schemeClr val="tx1"/>
                </a:solidFill>
                <a:effectLst/>
                <a:latin typeface="+mj-lt"/>
              </a:rPr>
              <a:t>: Occupy the minimum space in the parent container and can contain text or other inline elements (e.g., &lt;a&gt; creates a hyperlink container sized to its content).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Generic Inline Element</a:t>
            </a:r>
            <a:r>
              <a:rPr kumimoji="0" lang="en-US" altLang="en-US" sz="1600" b="0" i="0" u="none" strike="noStrike" cap="none" normalizeH="0" baseline="0" dirty="0">
                <a:ln>
                  <a:noFill/>
                </a:ln>
                <a:solidFill>
                  <a:schemeClr val="tx1"/>
                </a:solidFill>
                <a:effectLst/>
                <a:latin typeface="+mj-lt"/>
              </a:rPr>
              <a:t>: &lt;span&gt; is a non-semantic inline element, unlike &lt;a&gt; or &lt;</a:t>
            </a:r>
            <a:r>
              <a:rPr kumimoji="0" lang="en-US" altLang="en-US" sz="1600" b="0" i="0" u="none" strike="noStrike" cap="none" normalizeH="0" baseline="0" dirty="0" err="1">
                <a:ln>
                  <a:noFill/>
                </a:ln>
                <a:solidFill>
                  <a:schemeClr val="tx1"/>
                </a:solidFill>
                <a:effectLst/>
                <a:latin typeface="+mj-lt"/>
              </a:rPr>
              <a:t>em</a:t>
            </a:r>
            <a:r>
              <a:rPr kumimoji="0" lang="en-US" altLang="en-US" sz="1600" b="0" i="0" u="none" strike="noStrike" cap="none" normalizeH="0" baseline="0" dirty="0">
                <a:ln>
                  <a:noFill/>
                </a:ln>
                <a:solidFill>
                  <a:schemeClr val="tx1"/>
                </a:solidFill>
                <a:effectLst/>
                <a:latin typeface="+mj-lt"/>
              </a:rPr>
              <a:t>&gt;.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Best Practices</a:t>
            </a:r>
            <a:r>
              <a:rPr kumimoji="0" lang="en-US" altLang="en-US" sz="1600" b="0" i="0" u="none" strike="noStrike" cap="none" normalizeH="0" baseline="0" dirty="0">
                <a:ln>
                  <a:noFill/>
                </a:ln>
                <a:solidFill>
                  <a:schemeClr val="tx1"/>
                </a:solidFill>
                <a:effectLst/>
                <a:latin typeface="+mj-lt"/>
              </a:rPr>
              <a:t>: Use semantic elements like &lt;address&gt; or &lt;article&gt; when possible, reserving &lt;div&gt; and &lt;span&gt; for presentation or interaction when no semantic alternatives fit.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5349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2AE50469-82FE-B3F6-1B37-A64EB32129D3}"/>
              </a:ext>
            </a:extLst>
          </p:cNvPr>
          <p:cNvPicPr>
            <a:picLocks noChangeAspect="1"/>
          </p:cNvPicPr>
          <p:nvPr/>
        </p:nvPicPr>
        <p:blipFill>
          <a:blip r:embed="rId3"/>
          <a:stretch>
            <a:fillRect/>
          </a:stretch>
        </p:blipFill>
        <p:spPr>
          <a:xfrm>
            <a:off x="967482" y="1222461"/>
            <a:ext cx="7033870" cy="1996613"/>
          </a:xfrm>
          <a:prstGeom prst="rect">
            <a:avLst/>
          </a:prstGeom>
        </p:spPr>
      </p:pic>
      <p:pic>
        <p:nvPicPr>
          <p:cNvPr id="6" name="Picture 5">
            <a:extLst>
              <a:ext uri="{FF2B5EF4-FFF2-40B4-BE49-F238E27FC236}">
                <a16:creationId xmlns:a16="http://schemas.microsoft.com/office/drawing/2014/main" id="{C825623F-BC66-FE31-3088-978381C600F1}"/>
              </a:ext>
            </a:extLst>
          </p:cNvPr>
          <p:cNvPicPr>
            <a:picLocks noChangeAspect="1"/>
          </p:cNvPicPr>
          <p:nvPr/>
        </p:nvPicPr>
        <p:blipFill>
          <a:blip r:embed="rId4"/>
          <a:stretch>
            <a:fillRect/>
          </a:stretch>
        </p:blipFill>
        <p:spPr>
          <a:xfrm>
            <a:off x="967482" y="3936409"/>
            <a:ext cx="6614733" cy="762066"/>
          </a:xfrm>
          <a:prstGeom prst="rect">
            <a:avLst/>
          </a:prstGeom>
        </p:spPr>
      </p:pic>
      <p:sp>
        <p:nvSpPr>
          <p:cNvPr id="7" name="Google Shape;110;p26">
            <a:extLst>
              <a:ext uri="{FF2B5EF4-FFF2-40B4-BE49-F238E27FC236}">
                <a16:creationId xmlns:a16="http://schemas.microsoft.com/office/drawing/2014/main" id="{89570AB3-4536-03AC-135E-E033B124D2AF}"/>
              </a:ext>
            </a:extLst>
          </p:cNvPr>
          <p:cNvSpPr txBox="1">
            <a:spLocks/>
          </p:cNvSpPr>
          <p:nvPr/>
        </p:nvSpPr>
        <p:spPr>
          <a:xfrm>
            <a:off x="967482" y="3423810"/>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1" dirty="0">
                <a:latin typeface="Arial"/>
                <a:ea typeface="Arial"/>
                <a:cs typeface="Arial"/>
                <a:sym typeface="Arial"/>
              </a:rPr>
              <a:t>Output</a:t>
            </a:r>
          </a:p>
        </p:txBody>
      </p:sp>
    </p:spTree>
    <p:extLst>
      <p:ext uri="{BB962C8B-B14F-4D97-AF65-F5344CB8AC3E}">
        <p14:creationId xmlns:p14="http://schemas.microsoft.com/office/powerpoint/2010/main" val="408987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0AE48D9-20E9-1C95-30EB-3A814966069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2CA726-B243-159D-0F4E-482534FEA20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Block vs. inline in Chrome Dev Tools</a:t>
            </a:r>
          </a:p>
        </p:txBody>
      </p:sp>
      <p:pic>
        <p:nvPicPr>
          <p:cNvPr id="3" name="Picture 2">
            <a:extLst>
              <a:ext uri="{FF2B5EF4-FFF2-40B4-BE49-F238E27FC236}">
                <a16:creationId xmlns:a16="http://schemas.microsoft.com/office/drawing/2014/main" id="{7914A154-D7D1-8D79-1472-1A6E69C7AF4D}"/>
              </a:ext>
            </a:extLst>
          </p:cNvPr>
          <p:cNvPicPr>
            <a:picLocks noChangeAspect="1"/>
          </p:cNvPicPr>
          <p:nvPr/>
        </p:nvPicPr>
        <p:blipFill>
          <a:blip r:embed="rId3"/>
          <a:stretch>
            <a:fillRect/>
          </a:stretch>
        </p:blipFill>
        <p:spPr>
          <a:xfrm>
            <a:off x="722860" y="1164040"/>
            <a:ext cx="7698279" cy="3707577"/>
          </a:xfrm>
          <a:prstGeom prst="rect">
            <a:avLst/>
          </a:prstGeom>
        </p:spPr>
      </p:pic>
    </p:spTree>
    <p:extLst>
      <p:ext uri="{BB962C8B-B14F-4D97-AF65-F5344CB8AC3E}">
        <p14:creationId xmlns:p14="http://schemas.microsoft.com/office/powerpoint/2010/main" val="70937859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2025-01-20T21:56:08+00:00</DateTime>
  </documentManagement>
</p:properties>
</file>

<file path=customXml/itemProps1.xml><?xml version="1.0" encoding="utf-8"?>
<ds:datastoreItem xmlns:ds="http://schemas.openxmlformats.org/officeDocument/2006/customXml" ds:itemID="{9470B59A-805F-4966-9F3B-F9A0AB7B76C5}"/>
</file>

<file path=customXml/itemProps2.xml><?xml version="1.0" encoding="utf-8"?>
<ds:datastoreItem xmlns:ds="http://schemas.openxmlformats.org/officeDocument/2006/customXml" ds:itemID="{7BD65093-FBE1-4C4B-8BFD-4882C8C28145}"/>
</file>

<file path=customXml/itemProps3.xml><?xml version="1.0" encoding="utf-8"?>
<ds:datastoreItem xmlns:ds="http://schemas.openxmlformats.org/officeDocument/2006/customXml" ds:itemID="{9649D70A-BA55-4333-A48E-3A0B79836824}"/>
</file>

<file path=docProps/app.xml><?xml version="1.0" encoding="utf-8"?>
<Properties xmlns="http://schemas.openxmlformats.org/officeDocument/2006/extended-properties" xmlns:vt="http://schemas.openxmlformats.org/officeDocument/2006/docPropsVTypes">
  <TotalTime>617</TotalTime>
  <Words>886</Words>
  <Application>Microsoft Office PowerPoint</Application>
  <PresentationFormat>On-screen Show (16:9)</PresentationFormat>
  <Paragraphs>36</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Proxima Nova</vt:lpstr>
      <vt:lpstr>Arial Unicode MS</vt:lpstr>
      <vt:lpstr>Arial</vt:lpstr>
      <vt:lpstr>Roboto</vt:lpstr>
      <vt:lpstr>Simple Light</vt:lpstr>
      <vt:lpstr>Spearmint</vt:lpstr>
      <vt:lpstr>HTML Containers</vt:lpstr>
      <vt:lpstr>Containers and Parent Containers</vt:lpstr>
      <vt:lpstr>Common HTML Containers</vt:lpstr>
      <vt:lpstr>Example</vt:lpstr>
      <vt:lpstr>Block Elements</vt:lpstr>
      <vt:lpstr>Example</vt:lpstr>
      <vt:lpstr>Inline Elements</vt:lpstr>
      <vt:lpstr>Example</vt:lpstr>
      <vt:lpstr>Block vs. inline in Chrome Dev 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17</cp:revision>
  <dcterms:modified xsi:type="dcterms:W3CDTF">2025-01-18T10:33:32Z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