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90" r:id="rId5"/>
    <p:sldId id="283" r:id="rId6"/>
    <p:sldId id="287" r:id="rId7"/>
    <p:sldId id="273" r:id="rId8"/>
    <p:sldId id="291" r:id="rId9"/>
    <p:sldId id="293" r:id="rId10"/>
    <p:sldId id="292" r:id="rId11"/>
    <p:sldId id="294" r:id="rId12"/>
    <p:sldId id="296" r:id="rId13"/>
    <p:sldId id="295" r:id="rId14"/>
    <p:sldId id="297" r:id="rId15"/>
    <p:sldId id="298" r:id="rId16"/>
    <p:sldId id="299"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dirty="0">
                <a:solidFill>
                  <a:schemeClr val="dk1"/>
                </a:solidFill>
              </a:rPr>
              <a:t>Welcome to our lecture on Common Form widgets. In this lecture we will go through the following common form widgets like check box, radio button, drop down menu, list box, buttons, password fields, and field set. Let’s start the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437661F-33DD-18A1-1854-FA1588DC1D4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A493892-44F2-BE41-2DA1-F7348AC3C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2713DC4-2FC0-6757-04BB-E722046168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Next Widget is button. Buttons can be created using the button element for text and images or input with type set to button for text only. The type attribute specifies the button's purpose, such as button for JavaScript actions or submit for form submission. Always specify the type to ensure consistent behavior across different browsers. Buttons enhance form functionality and user interaction.</a:t>
            </a:r>
          </a:p>
        </p:txBody>
      </p:sp>
    </p:spTree>
    <p:extLst>
      <p:ext uri="{BB962C8B-B14F-4D97-AF65-F5344CB8AC3E}">
        <p14:creationId xmlns:p14="http://schemas.microsoft.com/office/powerpoint/2010/main" val="2613074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B182BE-3D4F-F99A-3346-C7EEBA4A4D2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728118A-D714-0BD5-FCA7-9AA48836DD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7916914-3059-D867-6FA1-871CF5CA38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two buttons. The first button is created using an input element with type set to button and displays text only. The second button is created with the button element, allowing text and an image to be included. Using the button element provides more flexibility for styling and adding multimedia content, making it useful for creating visually rich buttons like the Home button in this example.</a:t>
            </a:r>
          </a:p>
          <a:p>
            <a:pPr marL="139700" indent="0">
              <a:buNone/>
            </a:pPr>
            <a:endParaRPr lang="en-US" dirty="0"/>
          </a:p>
        </p:txBody>
      </p:sp>
    </p:spTree>
    <p:extLst>
      <p:ext uri="{BB962C8B-B14F-4D97-AF65-F5344CB8AC3E}">
        <p14:creationId xmlns:p14="http://schemas.microsoft.com/office/powerpoint/2010/main" val="599052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366D8F4-D91E-009D-689D-D0C62CA865F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3274115-27A8-CF75-AD9A-44BC78FDC5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CAEE61A-B392-56CA-8462-D2B526F4A0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Our next widget is password field. A password field is created using an input element with type set to password, which hides the entered text. Always use HTTPS to securely encrypt sensitive data during form submission. The size attribute can be used to set the width of the field, and the max length attribute limits the number of characters the user can enter. These features ensure secure and user-friendly password input functionality.</a:t>
            </a:r>
          </a:p>
        </p:txBody>
      </p:sp>
    </p:spTree>
    <p:extLst>
      <p:ext uri="{BB962C8B-B14F-4D97-AF65-F5344CB8AC3E}">
        <p14:creationId xmlns:p14="http://schemas.microsoft.com/office/powerpoint/2010/main" val="2105338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2546B90-36DC-6ADE-16D5-E9766D2F495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78E320B-E629-12B4-5B8D-F189425D2E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376C5E2-0B34-4E2B-669E-5154EAC587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a password field created using the input element with type set to password. The name attribute identifies the field, while the size attribute sets the field's width to 10 characters. The max length attribute limits the input to a maximum of 10 characters. This ensures secure entry of hidden text and restricts the length of the password to maintain security and user input consistency.</a:t>
            </a:r>
          </a:p>
          <a:p>
            <a:pPr marL="139700" indent="0">
              <a:buNone/>
            </a:pPr>
            <a:endParaRPr lang="en-US" dirty="0"/>
          </a:p>
        </p:txBody>
      </p:sp>
    </p:spTree>
    <p:extLst>
      <p:ext uri="{BB962C8B-B14F-4D97-AF65-F5344CB8AC3E}">
        <p14:creationId xmlns:p14="http://schemas.microsoft.com/office/powerpoint/2010/main" val="30807995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F9E357A-ADFF-A749-14AC-0EEA01169C1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2A73D11-F26E-A541-BB6A-0BC2D38335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75C250C-35FF-CB8A-D692-D5D93E4925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Finally we will discuss field set widget. The field set element is used to group related form widgets and visually organize them by adding a box around the group. The legend element provides a caption for the field set, offering context or a title for the grouped elements. This enhances the structure and readability of forms, making them more user-friendly and easier to understand. Field sets are useful for categorizing related input fields.</a:t>
            </a:r>
          </a:p>
        </p:txBody>
      </p:sp>
    </p:spTree>
    <p:extLst>
      <p:ext uri="{BB962C8B-B14F-4D97-AF65-F5344CB8AC3E}">
        <p14:creationId xmlns:p14="http://schemas.microsoft.com/office/powerpoint/2010/main" val="4261172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A27FC96-B5E2-CA6E-50D0-44D3A87EE85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AE72434-DF5A-4A19-5339-9BE8401E8F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7C8E9CC-46BC-FA23-43A8-938E7E46BC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the field set element grouping related radio buttons under a single category. The legend element adds a caption, Favorite Sitcom, to describe the group. Each input element represents a radio button with labels linked via the for attribute. The name attribute groups the buttons, allowing only one selection. This structure improves form organization and usability for the user. Thanks for watching the lecture.</a:t>
            </a:r>
          </a:p>
          <a:p>
            <a:pPr marL="139700" indent="0">
              <a:buNone/>
            </a:pPr>
            <a:endParaRPr lang="en-US" dirty="0"/>
          </a:p>
        </p:txBody>
      </p:sp>
    </p:spTree>
    <p:extLst>
      <p:ext uri="{BB962C8B-B14F-4D97-AF65-F5344CB8AC3E}">
        <p14:creationId xmlns:p14="http://schemas.microsoft.com/office/powerpoint/2010/main" val="3033683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 checkbox is an input element with type set to checkbox, used to select values. The checked attribute is a </a:t>
            </a:r>
            <a:r>
              <a:rPr lang="en-US" dirty="0" err="1"/>
              <a:t>boolean</a:t>
            </a:r>
            <a:r>
              <a:rPr lang="en-US" dirty="0"/>
              <a:t> that makes the checkbox selected when present. If selected, the browser sends the name and value to the server, with a default value of on if no value is set. Use label elements with checkboxes to improve usability by allowing users to click the label to toggle the checkbox.</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7F30F6-C766-936E-13D8-79C7372C6E4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9B3FDD6-8E86-6DA0-72ED-4B6712FDB4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6D15CD6-A1D4-79C4-81A8-466C294EC5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a form with checkboxes. Each checkbox has a label for usability and uses the name attribute to identify its data. When the form is submitted, selected checkboxes send their names and values to the server. In this case, Item 1 and Item 3 are selected, so the server receives item1 as on and item3 as on. Unselected checkboxes, like Item 2, do not send data.</a:t>
            </a:r>
          </a:p>
        </p:txBody>
      </p:sp>
    </p:spTree>
    <p:extLst>
      <p:ext uri="{BB962C8B-B14F-4D97-AF65-F5344CB8AC3E}">
        <p14:creationId xmlns:p14="http://schemas.microsoft.com/office/powerpoint/2010/main" val="334039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Next widget is radio button. Radio buttons are input elements with type set to radio, allowing users to select one value from a group. The selected button's name and value are sent to the server upon submission. Unlike checkboxes, only one radio button can be selected within a group, ensuring a single choice is made by the user.</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084906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form submission using the GET method with radio buttons. Users select their favorite web language and age group from radio button options. Each group shares the same name attribute, ensuring only one option per group can be selected. The form data is appended as a query string to the URL when submitted, sending the selected name value pairs to the server for processing.</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Next widget is drop down menu. A drop-down menu is created using the select element, allowing users to choose from predefined values. Each selectable value is defined using the option element. Unlike radio buttons, which display all options at once, drop-down menus keep options hidden until the user interacts with the menu. This makes drop-down menus more compact and useful for lists with many choices.</a:t>
            </a:r>
          </a:p>
          <a:p>
            <a:pPr marL="139700" indent="0">
              <a:buNone/>
            </a:pPr>
            <a:endParaRPr lang="en-US" dirty="0"/>
          </a:p>
        </p:txBody>
      </p:sp>
    </p:spTree>
    <p:extLst>
      <p:ext uri="{BB962C8B-B14F-4D97-AF65-F5344CB8AC3E}">
        <p14:creationId xmlns:p14="http://schemas.microsoft.com/office/powerpoint/2010/main" val="49883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a drop-down menu created with the select element. Each option in the menu is defined using the option element, with a value attribute for the data sent to the server. The user selects one option, such as Baseball, and the menu displays the selected value. Drop-down menus are useful for presenting multiple choices in a compact form, reducing the space needed on the page.</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3620848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37E6C86-3A93-85E0-4EE0-1918C97D019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6CFACDA-48F7-1F8D-078F-0F58C57B5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CE7B09-C062-424B-68A9-2837477E91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Next widget is list box. A list box is created using the select element with the size attribute to display multiple options at once, adding a scrollbar if needed. Multiple selection is enabled with the multiple attribute, allowing users to select multiple options by holding Ctrl on Windows or Command on Mac. Since many users find multiple selection confusing, it is recommended to use checkboxes for better usability.</a:t>
            </a:r>
          </a:p>
        </p:txBody>
      </p:sp>
    </p:spTree>
    <p:extLst>
      <p:ext uri="{BB962C8B-B14F-4D97-AF65-F5344CB8AC3E}">
        <p14:creationId xmlns:p14="http://schemas.microsoft.com/office/powerpoint/2010/main" val="746263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4B193A-AF91-86E8-8A19-1244CD20C6B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D861513-30C6-7A41-2B84-969961DCA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1E72643-DB72-B245-5903-CB28DDC241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a list box created using the select element with a size attribute of 4, allowing four options to be visible at once. The multiple attribute enables users to select multiple options simultaneously, such as Blue, Purple, White, and Black. Each option is defined using the option element with a value attribute, which is sent to the server upon form submission.</a:t>
            </a:r>
          </a:p>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p:txBody>
      </p:sp>
    </p:spTree>
    <p:extLst>
      <p:ext uri="{BB962C8B-B14F-4D97-AF65-F5344CB8AC3E}">
        <p14:creationId xmlns:p14="http://schemas.microsoft.com/office/powerpoint/2010/main" val="15838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Common Form Widgets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Check Box | Radio Buttons </a:t>
            </a:r>
            <a:r>
              <a:rPr lang="en-US" sz="1400" b="1" i="0" dirty="0">
                <a:solidFill>
                  <a:schemeClr val="tx1"/>
                </a:solidFill>
                <a:effectLst/>
                <a:latin typeface="+mj-lt"/>
              </a:rPr>
              <a:t>| Drop-Down Menu | </a:t>
            </a:r>
            <a:r>
              <a:rPr lang="en-US" sz="1400" b="1" dirty="0">
                <a:solidFill>
                  <a:schemeClr val="tx1"/>
                </a:solidFill>
                <a:latin typeface="+mj-lt"/>
              </a:rPr>
              <a:t>List Box | Buttons | Password Field | Field Set</a:t>
            </a:r>
            <a:endParaRPr lang="en-US" sz="1400" b="1" i="0" dirty="0">
              <a:solidFill>
                <a:schemeClr val="tx1"/>
              </a:solidFill>
              <a:effectLst/>
              <a:latin typeface="+mj-lt"/>
            </a:endParaRPr>
          </a:p>
          <a:p>
            <a:pPr marL="0" indent="0">
              <a:spcBef>
                <a:spcPts val="1400"/>
              </a:spcBef>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CA731F-17B3-D9E9-9784-1D7F8F8F91C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D96D827-116A-5D14-AA51-0FB02C9D589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Buttons</a:t>
            </a:r>
            <a:endParaRPr lang="en-US" sz="3600" b="1" i="0" dirty="0">
              <a:effectLst/>
              <a:latin typeface="+mj-lt"/>
            </a:endParaRPr>
          </a:p>
        </p:txBody>
      </p:sp>
      <p:sp>
        <p:nvSpPr>
          <p:cNvPr id="3" name="Text Placeholder 1">
            <a:extLst>
              <a:ext uri="{FF2B5EF4-FFF2-40B4-BE49-F238E27FC236}">
                <a16:creationId xmlns:a16="http://schemas.microsoft.com/office/drawing/2014/main" id="{953164DE-D6AF-8501-8B25-7905CEF9D674}"/>
              </a:ext>
            </a:extLst>
          </p:cNvPr>
          <p:cNvSpPr>
            <a:spLocks noGrp="1" noChangeArrowheads="1"/>
          </p:cNvSpPr>
          <p:nvPr>
            <p:ph type="body" idx="1"/>
          </p:nvPr>
        </p:nvSpPr>
        <p:spPr bwMode="auto">
          <a:xfrm>
            <a:off x="3497802" y="1326188"/>
            <a:ext cx="533449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Button Creation</a:t>
            </a:r>
            <a:r>
              <a:rPr kumimoji="0" lang="en-US" altLang="en-US" sz="1600" b="0" i="0" u="none" strike="noStrike" cap="none" normalizeH="0" baseline="0" dirty="0">
                <a:ln>
                  <a:noFill/>
                </a:ln>
                <a:solidFill>
                  <a:schemeClr val="tx1"/>
                </a:solidFill>
                <a:effectLst/>
                <a:latin typeface="+mj-lt"/>
              </a:rPr>
              <a:t>: Use &lt;button&gt; for text/images or &lt;input type="button"&gt; for text only.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Type Attribute</a:t>
            </a:r>
            <a:r>
              <a:rPr kumimoji="0" lang="en-US" altLang="en-US" sz="1600" b="0" i="0" u="none" strike="noStrike" cap="none" normalizeH="0" baseline="0" dirty="0">
                <a:ln>
                  <a:noFill/>
                </a:ln>
                <a:solidFill>
                  <a:schemeClr val="tx1"/>
                </a:solidFill>
                <a:effectLst/>
                <a:latin typeface="+mj-lt"/>
              </a:rPr>
              <a:t>: "Button" for JavaScript actions, "submit" for form submission.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Best Practice</a:t>
            </a:r>
            <a:r>
              <a:rPr kumimoji="0" lang="en-US" altLang="en-US" sz="1600" b="0" i="0" u="none" strike="noStrike" cap="none" normalizeH="0" baseline="0" dirty="0">
                <a:ln>
                  <a:noFill/>
                </a:ln>
                <a:solidFill>
                  <a:schemeClr val="tx1"/>
                </a:solidFill>
                <a:effectLst/>
                <a:latin typeface="+mj-lt"/>
              </a:rPr>
              <a:t>: Always specify the type to ensure consistent behavior across browsers.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D0C30978-D829-0752-4EBD-6F1422A733B1}"/>
              </a:ext>
            </a:extLst>
          </p:cNvPr>
          <p:cNvPicPr>
            <a:picLocks noChangeAspect="1"/>
          </p:cNvPicPr>
          <p:nvPr/>
        </p:nvPicPr>
        <p:blipFill>
          <a:blip r:embed="rId3"/>
          <a:stretch>
            <a:fillRect/>
          </a:stretch>
        </p:blipFill>
        <p:spPr>
          <a:xfrm>
            <a:off x="509371" y="1980827"/>
            <a:ext cx="2819755" cy="1181845"/>
          </a:xfrm>
          <a:prstGeom prst="rect">
            <a:avLst/>
          </a:prstGeom>
        </p:spPr>
      </p:pic>
    </p:spTree>
    <p:extLst>
      <p:ext uri="{BB962C8B-B14F-4D97-AF65-F5344CB8AC3E}">
        <p14:creationId xmlns:p14="http://schemas.microsoft.com/office/powerpoint/2010/main" val="404077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716B8F1-E71C-5D34-589D-E64CE22912F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5869AE5-4C91-E4C8-C358-EC72C476CE4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Buttons Example</a:t>
            </a:r>
          </a:p>
        </p:txBody>
      </p:sp>
      <p:sp>
        <p:nvSpPr>
          <p:cNvPr id="2" name="Rectangle 1">
            <a:extLst>
              <a:ext uri="{FF2B5EF4-FFF2-40B4-BE49-F238E27FC236}">
                <a16:creationId xmlns:a16="http://schemas.microsoft.com/office/drawing/2014/main" id="{EEC38EBD-4989-1AA9-3ED8-F89336A1A8A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0BB831C6-957F-D0E1-6CEC-79CBF6219EF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1C40F5FD-4813-D13A-403A-2CA971F03DCF}"/>
              </a:ext>
            </a:extLst>
          </p:cNvPr>
          <p:cNvPicPr>
            <a:picLocks noChangeAspect="1"/>
          </p:cNvPicPr>
          <p:nvPr/>
        </p:nvPicPr>
        <p:blipFill>
          <a:blip r:embed="rId3"/>
          <a:stretch>
            <a:fillRect/>
          </a:stretch>
        </p:blipFill>
        <p:spPr>
          <a:xfrm>
            <a:off x="2426902" y="1581770"/>
            <a:ext cx="4130398" cy="2743438"/>
          </a:xfrm>
          <a:prstGeom prst="rect">
            <a:avLst/>
          </a:prstGeom>
        </p:spPr>
      </p:pic>
    </p:spTree>
    <p:extLst>
      <p:ext uri="{BB962C8B-B14F-4D97-AF65-F5344CB8AC3E}">
        <p14:creationId xmlns:p14="http://schemas.microsoft.com/office/powerpoint/2010/main" val="2381734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B143679-8443-635A-CC31-710AAD311CD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760F7DA-3A18-2696-13E3-C34FD8704D1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Password Field</a:t>
            </a:r>
          </a:p>
        </p:txBody>
      </p:sp>
      <p:sp>
        <p:nvSpPr>
          <p:cNvPr id="3" name="Text Placeholder 1">
            <a:extLst>
              <a:ext uri="{FF2B5EF4-FFF2-40B4-BE49-F238E27FC236}">
                <a16:creationId xmlns:a16="http://schemas.microsoft.com/office/drawing/2014/main" id="{D1699F39-7DBD-7F6C-2875-432DCD97C022}"/>
              </a:ext>
            </a:extLst>
          </p:cNvPr>
          <p:cNvSpPr>
            <a:spLocks noGrp="1" noChangeArrowheads="1"/>
          </p:cNvSpPr>
          <p:nvPr>
            <p:ph type="body" idx="1"/>
          </p:nvPr>
        </p:nvSpPr>
        <p:spPr bwMode="auto">
          <a:xfrm>
            <a:off x="3435658" y="1326188"/>
            <a:ext cx="539664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Password Field</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Input with type="password" hides entered text.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Security</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Always use HTTPS for submitting sensitive data to ensure encryption.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Attributes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Use size to set width and </a:t>
            </a:r>
            <a:r>
              <a:rPr kumimoji="0" lang="en-US" altLang="en-US" sz="1600" b="0" i="0" u="none" strike="noStrike" cap="none" normalizeH="0" baseline="0" dirty="0" err="1">
                <a:ln>
                  <a:noFill/>
                </a:ln>
                <a:solidFill>
                  <a:schemeClr val="accent1">
                    <a:lumMod val="50000"/>
                  </a:schemeClr>
                </a:solidFill>
                <a:effectLst/>
                <a:latin typeface="Arial" panose="020B0604020202020204" pitchFamily="34" charset="0"/>
              </a:rPr>
              <a:t>maxlength</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to limit character entry.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
        <p:nvSpPr>
          <p:cNvPr id="2" name="Rectangle 1">
            <a:extLst>
              <a:ext uri="{FF2B5EF4-FFF2-40B4-BE49-F238E27FC236}">
                <a16:creationId xmlns:a16="http://schemas.microsoft.com/office/drawing/2014/main" id="{CADC6F52-F0F9-F87B-A624-41F991A047F2}"/>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99AD09A3-BAB9-83B2-D1E7-97438CA8DF51}"/>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B099FAB-D67E-073D-04C2-84AB1C57D7CC}"/>
              </a:ext>
            </a:extLst>
          </p:cNvPr>
          <p:cNvPicPr>
            <a:picLocks noChangeAspect="1"/>
          </p:cNvPicPr>
          <p:nvPr/>
        </p:nvPicPr>
        <p:blipFill>
          <a:blip r:embed="rId3"/>
          <a:stretch>
            <a:fillRect/>
          </a:stretch>
        </p:blipFill>
        <p:spPr>
          <a:xfrm>
            <a:off x="257843" y="2011409"/>
            <a:ext cx="3177815" cy="1676545"/>
          </a:xfrm>
          <a:prstGeom prst="rect">
            <a:avLst/>
          </a:prstGeom>
        </p:spPr>
      </p:pic>
    </p:spTree>
    <p:extLst>
      <p:ext uri="{BB962C8B-B14F-4D97-AF65-F5344CB8AC3E}">
        <p14:creationId xmlns:p14="http://schemas.microsoft.com/office/powerpoint/2010/main" val="1839168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A0606D-057C-C3E0-700A-9C53AFA28B7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6A6CBA7-82D7-3E39-E0B8-6F84D6901A2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Password Field</a:t>
            </a:r>
            <a:r>
              <a:rPr lang="en-US" sz="3600" b="1" i="0" dirty="0">
                <a:effectLst/>
                <a:latin typeface="+mj-lt"/>
              </a:rPr>
              <a:t> Example</a:t>
            </a:r>
          </a:p>
        </p:txBody>
      </p:sp>
      <p:sp>
        <p:nvSpPr>
          <p:cNvPr id="2" name="Rectangle 1">
            <a:extLst>
              <a:ext uri="{FF2B5EF4-FFF2-40B4-BE49-F238E27FC236}">
                <a16:creationId xmlns:a16="http://schemas.microsoft.com/office/drawing/2014/main" id="{04BDBE6D-378D-3005-97B1-56E6C5B2379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4F512596-37AE-4B20-425E-517336B02F14}"/>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6E15B408-F14C-BB7E-7C43-9104C190B318}"/>
              </a:ext>
            </a:extLst>
          </p:cNvPr>
          <p:cNvPicPr>
            <a:picLocks noChangeAspect="1"/>
          </p:cNvPicPr>
          <p:nvPr/>
        </p:nvPicPr>
        <p:blipFill>
          <a:blip r:embed="rId3"/>
          <a:stretch>
            <a:fillRect/>
          </a:stretch>
        </p:blipFill>
        <p:spPr>
          <a:xfrm>
            <a:off x="446141" y="2152105"/>
            <a:ext cx="8251718" cy="1338116"/>
          </a:xfrm>
          <a:prstGeom prst="rect">
            <a:avLst/>
          </a:prstGeom>
        </p:spPr>
      </p:pic>
    </p:spTree>
    <p:extLst>
      <p:ext uri="{BB962C8B-B14F-4D97-AF65-F5344CB8AC3E}">
        <p14:creationId xmlns:p14="http://schemas.microsoft.com/office/powerpoint/2010/main" val="2047523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AB65940-09CD-1EB5-A46D-80C5A8A3195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BDD8E26-E3BD-92A2-D5C5-583825DF32A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err="1">
                <a:effectLst/>
                <a:latin typeface="+mj-lt"/>
              </a:rPr>
              <a:t>Fieldset</a:t>
            </a:r>
            <a:endParaRPr lang="en-US" sz="3600" b="1" i="0" dirty="0">
              <a:effectLst/>
              <a:latin typeface="+mj-lt"/>
            </a:endParaRPr>
          </a:p>
        </p:txBody>
      </p:sp>
      <p:sp>
        <p:nvSpPr>
          <p:cNvPr id="3" name="Text Placeholder 1">
            <a:extLst>
              <a:ext uri="{FF2B5EF4-FFF2-40B4-BE49-F238E27FC236}">
                <a16:creationId xmlns:a16="http://schemas.microsoft.com/office/drawing/2014/main" id="{BC44767D-AB60-383B-8E4A-3E489AE23DDA}"/>
              </a:ext>
            </a:extLst>
          </p:cNvPr>
          <p:cNvSpPr>
            <a:spLocks noGrp="1" noChangeArrowheads="1"/>
          </p:cNvSpPr>
          <p:nvPr>
            <p:ph type="body" idx="1"/>
          </p:nvPr>
        </p:nvSpPr>
        <p:spPr bwMode="auto">
          <a:xfrm>
            <a:off x="3435658" y="1880186"/>
            <a:ext cx="539664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Arial" panose="020B0604020202020204" pitchFamily="34" charset="0"/>
              </a:rPr>
              <a:t>Fieldset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Groups related form widgets and adds a box around them.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Legend</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Provides a caption for the </a:t>
            </a:r>
            <a:r>
              <a:rPr kumimoji="0" lang="en-US" altLang="en-US" sz="1600" b="0" i="0" u="none" strike="noStrike" cap="none" normalizeH="0" baseline="0" dirty="0" err="1">
                <a:ln>
                  <a:noFill/>
                </a:ln>
                <a:solidFill>
                  <a:schemeClr val="accent1">
                    <a:lumMod val="50000"/>
                  </a:schemeClr>
                </a:solidFill>
                <a:effectLst/>
                <a:latin typeface="Arial" panose="020B0604020202020204" pitchFamily="34" charset="0"/>
              </a:rPr>
              <a:t>fieldset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
        <p:nvSpPr>
          <p:cNvPr id="2" name="Rectangle 1">
            <a:extLst>
              <a:ext uri="{FF2B5EF4-FFF2-40B4-BE49-F238E27FC236}">
                <a16:creationId xmlns:a16="http://schemas.microsoft.com/office/drawing/2014/main" id="{C2810B24-285A-9459-61F9-B92E835BD377}"/>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8A7019E6-F9B2-3482-E54F-80FF880BD44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5C3A374-E63A-A234-B7AF-6A2F549E0000}"/>
              </a:ext>
            </a:extLst>
          </p:cNvPr>
          <p:cNvPicPr>
            <a:picLocks noChangeAspect="1"/>
          </p:cNvPicPr>
          <p:nvPr/>
        </p:nvPicPr>
        <p:blipFill>
          <a:blip r:embed="rId3"/>
          <a:stretch>
            <a:fillRect/>
          </a:stretch>
        </p:blipFill>
        <p:spPr>
          <a:xfrm>
            <a:off x="184731" y="2141929"/>
            <a:ext cx="2949196" cy="1569856"/>
          </a:xfrm>
          <a:prstGeom prst="rect">
            <a:avLst/>
          </a:prstGeom>
        </p:spPr>
      </p:pic>
    </p:spTree>
    <p:extLst>
      <p:ext uri="{BB962C8B-B14F-4D97-AF65-F5344CB8AC3E}">
        <p14:creationId xmlns:p14="http://schemas.microsoft.com/office/powerpoint/2010/main" val="1867418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7016A3C-7F78-4B48-78F6-BD1F95175E4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18FDE49-A2E7-C405-2956-A4304B23082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err="1">
                <a:latin typeface="+mj-lt"/>
              </a:rPr>
              <a:t>Fieldset</a:t>
            </a:r>
            <a:r>
              <a:rPr lang="en-US" sz="3600" b="1" dirty="0">
                <a:latin typeface="+mj-lt"/>
              </a:rPr>
              <a:t> </a:t>
            </a:r>
            <a:r>
              <a:rPr lang="en-US" sz="3600" b="1" i="0" dirty="0">
                <a:effectLst/>
                <a:latin typeface="+mj-lt"/>
              </a:rPr>
              <a:t>Example</a:t>
            </a:r>
          </a:p>
        </p:txBody>
      </p:sp>
      <p:sp>
        <p:nvSpPr>
          <p:cNvPr id="2" name="Rectangle 1">
            <a:extLst>
              <a:ext uri="{FF2B5EF4-FFF2-40B4-BE49-F238E27FC236}">
                <a16:creationId xmlns:a16="http://schemas.microsoft.com/office/drawing/2014/main" id="{D8F38540-58AE-D452-B5C4-96D9BB67654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D89026F3-BA8B-BAB1-136B-90D21AF3E64D}"/>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782F1AF-81B1-E4AF-976F-DEA7BC4D1D58}"/>
              </a:ext>
            </a:extLst>
          </p:cNvPr>
          <p:cNvPicPr>
            <a:picLocks noChangeAspect="1"/>
          </p:cNvPicPr>
          <p:nvPr/>
        </p:nvPicPr>
        <p:blipFill>
          <a:blip r:embed="rId3"/>
          <a:stretch>
            <a:fillRect/>
          </a:stretch>
        </p:blipFill>
        <p:spPr>
          <a:xfrm>
            <a:off x="1074199" y="1289056"/>
            <a:ext cx="6690034" cy="3261118"/>
          </a:xfrm>
          <a:prstGeom prst="rect">
            <a:avLst/>
          </a:prstGeom>
        </p:spPr>
      </p:pic>
    </p:spTree>
    <p:extLst>
      <p:ext uri="{BB962C8B-B14F-4D97-AF65-F5344CB8AC3E}">
        <p14:creationId xmlns:p14="http://schemas.microsoft.com/office/powerpoint/2010/main" val="238156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Check Box </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489555"/>
            <a:ext cx="557419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Checkbox</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Input with type="checkbox" for selecting values; uses </a:t>
            </a:r>
            <a:r>
              <a:rPr kumimoji="0" lang="en-US" altLang="en-US" sz="1600" b="0" i="0" u="none" strike="noStrike" cap="none" normalizeH="0" baseline="0" dirty="0" err="1">
                <a:ln>
                  <a:noFill/>
                </a:ln>
                <a:solidFill>
                  <a:schemeClr val="accent1">
                    <a:lumMod val="50000"/>
                  </a:schemeClr>
                </a:solidFill>
                <a:effectLst/>
                <a:latin typeface="Arial" panose="020B0604020202020204" pitchFamily="34" charset="0"/>
              </a:rPr>
              <a:t>boolean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checked attribute.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Data</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Sends name and value if selected; default value is "on."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Best Practice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Use labels for better usability.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A7BA1C64-D15F-03A0-DC8F-45D48D897D07}"/>
              </a:ext>
            </a:extLst>
          </p:cNvPr>
          <p:cNvPicPr>
            <a:picLocks noChangeAspect="1"/>
          </p:cNvPicPr>
          <p:nvPr/>
        </p:nvPicPr>
        <p:blipFill>
          <a:blip r:embed="rId3"/>
          <a:stretch>
            <a:fillRect/>
          </a:stretch>
        </p:blipFill>
        <p:spPr>
          <a:xfrm>
            <a:off x="176674" y="2086252"/>
            <a:ext cx="2999727" cy="12590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7C7F914-3DC8-6611-9380-98D68C429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C4712FD-3C46-9D8F-0B0B-87884D240D1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Check Box 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0C0E2C2D-2196-E9E7-EED6-69B2870C69C3}"/>
              </a:ext>
            </a:extLst>
          </p:cNvPr>
          <p:cNvPicPr>
            <a:picLocks noChangeAspect="1"/>
          </p:cNvPicPr>
          <p:nvPr/>
        </p:nvPicPr>
        <p:blipFill>
          <a:blip r:embed="rId3"/>
          <a:stretch>
            <a:fillRect/>
          </a:stretch>
        </p:blipFill>
        <p:spPr>
          <a:xfrm>
            <a:off x="1980189" y="1216241"/>
            <a:ext cx="5183621" cy="3687038"/>
          </a:xfrm>
          <a:prstGeom prst="rect">
            <a:avLst/>
          </a:prstGeom>
        </p:spPr>
      </p:pic>
    </p:spTree>
    <p:extLst>
      <p:ext uri="{BB962C8B-B14F-4D97-AF65-F5344CB8AC3E}">
        <p14:creationId xmlns:p14="http://schemas.microsoft.com/office/powerpoint/2010/main" val="226093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Radio Button</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4030462" y="1387057"/>
            <a:ext cx="462526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Radio Button</a:t>
            </a:r>
            <a:r>
              <a:rPr kumimoji="0" lang="en-US" altLang="en-US" sz="1600" b="0" i="0" u="none" strike="noStrike" cap="none" normalizeH="0" baseline="0" dirty="0">
                <a:ln>
                  <a:noFill/>
                </a:ln>
                <a:solidFill>
                  <a:schemeClr val="tx1"/>
                </a:solidFill>
                <a:effectLst/>
                <a:latin typeface="Arial" panose="020B0604020202020204" pitchFamily="34" charset="0"/>
              </a:rPr>
              <a:t>: Input with type="radio" for selecting one value in a group.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Data</a:t>
            </a:r>
            <a:r>
              <a:rPr kumimoji="0" lang="en-US" altLang="en-US" sz="1600" b="0" i="0" u="none" strike="noStrike" cap="none" normalizeH="0" baseline="0" dirty="0">
                <a:ln>
                  <a:noFill/>
                </a:ln>
                <a:solidFill>
                  <a:schemeClr val="tx1"/>
                </a:solidFill>
                <a:effectLst/>
                <a:latin typeface="Arial" panose="020B0604020202020204" pitchFamily="34" charset="0"/>
              </a:rPr>
              <a:t>: Sends the selected button's name and value to the server.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Difference</a:t>
            </a:r>
            <a:r>
              <a:rPr kumimoji="0" lang="en-US" altLang="en-US" sz="1600" b="0" i="0" u="none" strike="noStrike" cap="none" normalizeH="0" baseline="0" dirty="0">
                <a:ln>
                  <a:noFill/>
                </a:ln>
                <a:solidFill>
                  <a:schemeClr val="tx1"/>
                </a:solidFill>
                <a:effectLst/>
                <a:latin typeface="Arial" panose="020B0604020202020204" pitchFamily="34" charset="0"/>
              </a:rPr>
              <a:t>: Only one radio button can be selected per group, unlike checkboxes.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C86A5722-34C1-1F7E-C37F-EBCF032BC30E}"/>
              </a:ext>
            </a:extLst>
          </p:cNvPr>
          <p:cNvPicPr>
            <a:picLocks noChangeAspect="1"/>
          </p:cNvPicPr>
          <p:nvPr/>
        </p:nvPicPr>
        <p:blipFill>
          <a:blip r:embed="rId3"/>
          <a:stretch>
            <a:fillRect/>
          </a:stretch>
        </p:blipFill>
        <p:spPr>
          <a:xfrm>
            <a:off x="551789" y="1542725"/>
            <a:ext cx="3299746" cy="2377646"/>
          </a:xfrm>
          <a:prstGeom prst="rect">
            <a:avLst/>
          </a:prstGeom>
        </p:spPr>
      </p:pic>
    </p:spTree>
    <p:extLst>
      <p:ext uri="{BB962C8B-B14F-4D97-AF65-F5344CB8AC3E}">
        <p14:creationId xmlns:p14="http://schemas.microsoft.com/office/powerpoint/2010/main" val="1448069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Form Submission Using Get Method</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4F9AE700-635A-3C40-E301-CF2DD74CFFAF}"/>
              </a:ext>
            </a:extLst>
          </p:cNvPr>
          <p:cNvPicPr>
            <a:picLocks noChangeAspect="1"/>
          </p:cNvPicPr>
          <p:nvPr/>
        </p:nvPicPr>
        <p:blipFill>
          <a:blip r:embed="rId3"/>
          <a:stretch>
            <a:fillRect/>
          </a:stretch>
        </p:blipFill>
        <p:spPr>
          <a:xfrm>
            <a:off x="757381" y="1316169"/>
            <a:ext cx="6893287" cy="3233763"/>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Drop-Down Menu</a:t>
            </a:r>
            <a:endParaRPr lang="en-US" sz="3600" b="1" i="0" dirty="0">
              <a:effectLst/>
              <a:latin typeface="+mj-lt"/>
            </a:endParaRP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737499" y="1148634"/>
            <a:ext cx="502498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Select Element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Creates a drop-down menu for selecting predefined values.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Option Element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Defines individual selectable values in the menu.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Difference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Drop-down menus hide options until interacted with, unlike always-visible radio buttons.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5" name="Picture 4">
            <a:extLst>
              <a:ext uri="{FF2B5EF4-FFF2-40B4-BE49-F238E27FC236}">
                <a16:creationId xmlns:a16="http://schemas.microsoft.com/office/drawing/2014/main" id="{1294CE54-9D89-F86A-B6AD-18FF0A58E031}"/>
              </a:ext>
            </a:extLst>
          </p:cNvPr>
          <p:cNvPicPr>
            <a:picLocks noChangeAspect="1"/>
          </p:cNvPicPr>
          <p:nvPr/>
        </p:nvPicPr>
        <p:blipFill>
          <a:blip r:embed="rId3"/>
          <a:stretch>
            <a:fillRect/>
          </a:stretch>
        </p:blipFill>
        <p:spPr>
          <a:xfrm>
            <a:off x="590600" y="1714453"/>
            <a:ext cx="2960664" cy="1714594"/>
          </a:xfrm>
          <a:prstGeom prst="rect">
            <a:avLst/>
          </a:prstGeom>
        </p:spPr>
      </p:pic>
    </p:spTree>
    <p:extLst>
      <p:ext uri="{BB962C8B-B14F-4D97-AF65-F5344CB8AC3E}">
        <p14:creationId xmlns:p14="http://schemas.microsoft.com/office/powerpoint/2010/main" val="4534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Arial"/>
                <a:ea typeface="Arial"/>
                <a:cs typeface="Arial"/>
                <a:sym typeface="Arial"/>
              </a:rPr>
              <a:t>Drop-Down Menu Example</a:t>
            </a:r>
            <a:endParaRPr sz="2400" b="1" dirty="0">
              <a:latin typeface="Arial"/>
              <a:ea typeface="Arial"/>
              <a:cs typeface="Arial"/>
              <a:sym typeface="Arial"/>
            </a:endParaRPr>
          </a:p>
        </p:txBody>
      </p:sp>
      <p:pic>
        <p:nvPicPr>
          <p:cNvPr id="4" name="Picture 3">
            <a:extLst>
              <a:ext uri="{FF2B5EF4-FFF2-40B4-BE49-F238E27FC236}">
                <a16:creationId xmlns:a16="http://schemas.microsoft.com/office/drawing/2014/main" id="{D2EE11B1-37EB-833D-58DD-8F448B7911BD}"/>
              </a:ext>
            </a:extLst>
          </p:cNvPr>
          <p:cNvPicPr>
            <a:picLocks noChangeAspect="1"/>
          </p:cNvPicPr>
          <p:nvPr/>
        </p:nvPicPr>
        <p:blipFill>
          <a:blip r:embed="rId3"/>
          <a:stretch>
            <a:fillRect/>
          </a:stretch>
        </p:blipFill>
        <p:spPr>
          <a:xfrm>
            <a:off x="1515644" y="1187421"/>
            <a:ext cx="5914966" cy="3109838"/>
          </a:xfrm>
          <a:prstGeom prst="rect">
            <a:avLst/>
          </a:prstGeom>
        </p:spPr>
      </p:pic>
    </p:spTree>
    <p:extLst>
      <p:ext uri="{BB962C8B-B14F-4D97-AF65-F5344CB8AC3E}">
        <p14:creationId xmlns:p14="http://schemas.microsoft.com/office/powerpoint/2010/main" val="40898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BE287CE-C159-D5E4-0FF7-69DD738CFDE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6D5DC18-73D5-811D-354E-09C9A38D9BD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List</a:t>
            </a:r>
            <a:r>
              <a:rPr lang="en-US" sz="3600" b="1" dirty="0">
                <a:latin typeface="+mj-lt"/>
              </a:rPr>
              <a:t> Box</a:t>
            </a:r>
            <a:endParaRPr lang="en-US" sz="3600" b="1" i="0" dirty="0">
              <a:effectLst/>
              <a:latin typeface="+mj-lt"/>
            </a:endParaRPr>
          </a:p>
        </p:txBody>
      </p:sp>
      <p:sp>
        <p:nvSpPr>
          <p:cNvPr id="3" name="Text Placeholder 1">
            <a:extLst>
              <a:ext uri="{FF2B5EF4-FFF2-40B4-BE49-F238E27FC236}">
                <a16:creationId xmlns:a16="http://schemas.microsoft.com/office/drawing/2014/main" id="{00748F00-327D-E29A-91DD-BBFDDDBF72A2}"/>
              </a:ext>
            </a:extLst>
          </p:cNvPr>
          <p:cNvSpPr>
            <a:spLocks noGrp="1" noChangeArrowheads="1"/>
          </p:cNvSpPr>
          <p:nvPr>
            <p:ph type="body" idx="1"/>
          </p:nvPr>
        </p:nvSpPr>
        <p:spPr bwMode="auto">
          <a:xfrm>
            <a:off x="3577701" y="1141521"/>
            <a:ext cx="52545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n-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n-lt"/>
              </a:rPr>
              <a:t>List Box</a:t>
            </a:r>
            <a:r>
              <a:rPr kumimoji="0" lang="en-US" altLang="en-US" sz="1600" b="0" i="0" u="none" strike="noStrike" cap="none" normalizeH="0" baseline="0" dirty="0">
                <a:ln>
                  <a:noFill/>
                </a:ln>
                <a:solidFill>
                  <a:schemeClr val="accent1">
                    <a:lumMod val="50000"/>
                  </a:schemeClr>
                </a:solidFill>
                <a:effectLst/>
                <a:latin typeface="+mn-lt"/>
              </a:rPr>
              <a:t>: Use &lt;select size="n"&gt; to display multiple options with a scrollbar if needed.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n-lt"/>
              </a:rPr>
              <a:t>Multiple Selection</a:t>
            </a:r>
            <a:r>
              <a:rPr kumimoji="0" lang="en-US" altLang="en-US" sz="1600" b="0" i="0" u="none" strike="noStrike" cap="none" normalizeH="0" baseline="0" dirty="0">
                <a:ln>
                  <a:noFill/>
                </a:ln>
                <a:solidFill>
                  <a:schemeClr val="accent1">
                    <a:lumMod val="50000"/>
                  </a:schemeClr>
                </a:solidFill>
                <a:effectLst/>
                <a:latin typeface="+mn-lt"/>
              </a:rPr>
              <a:t>: Enabled with the multiple attribute; users hold Ctrl (Windows) or Command (Mac) to select multiple options.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n-lt"/>
              </a:rPr>
              <a:t>Best Practice</a:t>
            </a:r>
            <a:r>
              <a:rPr kumimoji="0" lang="en-US" altLang="en-US" sz="1600" b="0" i="0" u="none" strike="noStrike" cap="none" normalizeH="0" baseline="0" dirty="0">
                <a:ln>
                  <a:noFill/>
                </a:ln>
                <a:solidFill>
                  <a:schemeClr val="accent1">
                    <a:lumMod val="50000"/>
                  </a:schemeClr>
                </a:solidFill>
                <a:effectLst/>
                <a:latin typeface="+mn-lt"/>
              </a:rPr>
              <a:t>: Use checkboxes instead, as many users find multiple selection confusing.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n-lt"/>
            </a:endParaRPr>
          </a:p>
        </p:txBody>
      </p:sp>
      <p:pic>
        <p:nvPicPr>
          <p:cNvPr id="5" name="Picture 4">
            <a:extLst>
              <a:ext uri="{FF2B5EF4-FFF2-40B4-BE49-F238E27FC236}">
                <a16:creationId xmlns:a16="http://schemas.microsoft.com/office/drawing/2014/main" id="{3B4C1BEE-2193-0842-7487-85B17A10BDB3}"/>
              </a:ext>
            </a:extLst>
          </p:cNvPr>
          <p:cNvPicPr>
            <a:picLocks noChangeAspect="1"/>
          </p:cNvPicPr>
          <p:nvPr/>
        </p:nvPicPr>
        <p:blipFill>
          <a:blip r:embed="rId3"/>
          <a:stretch>
            <a:fillRect/>
          </a:stretch>
        </p:blipFill>
        <p:spPr>
          <a:xfrm>
            <a:off x="460773" y="1959307"/>
            <a:ext cx="2895851" cy="1562235"/>
          </a:xfrm>
          <a:prstGeom prst="rect">
            <a:avLst/>
          </a:prstGeom>
        </p:spPr>
      </p:pic>
    </p:spTree>
    <p:extLst>
      <p:ext uri="{BB962C8B-B14F-4D97-AF65-F5344CB8AC3E}">
        <p14:creationId xmlns:p14="http://schemas.microsoft.com/office/powerpoint/2010/main" val="257608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8920DE-149D-7938-7E9F-8D26F3933A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1CDC8A-2892-5E09-AA17-C09E36262D85}"/>
              </a:ext>
            </a:extLst>
          </p:cNvPr>
          <p:cNvSpPr txBox="1">
            <a:spLocks noGrp="1"/>
          </p:cNvSpPr>
          <p:nvPr>
            <p:ph type="title"/>
          </p:nvPr>
        </p:nvSpPr>
        <p:spPr>
          <a:xfrm>
            <a:off x="311700" y="445025"/>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List Box Example</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11650F83-74D9-9335-646B-E5ECF8D2A611}"/>
              </a:ext>
            </a:extLst>
          </p:cNvPr>
          <p:cNvPicPr>
            <a:picLocks noChangeAspect="1"/>
          </p:cNvPicPr>
          <p:nvPr/>
        </p:nvPicPr>
        <p:blipFill>
          <a:blip r:embed="rId3"/>
          <a:stretch>
            <a:fillRect/>
          </a:stretch>
        </p:blipFill>
        <p:spPr>
          <a:xfrm>
            <a:off x="1828801" y="1376039"/>
            <a:ext cx="5028102" cy="2983059"/>
          </a:xfrm>
          <a:prstGeom prst="rect">
            <a:avLst/>
          </a:prstGeom>
        </p:spPr>
      </p:pic>
    </p:spTree>
    <p:extLst>
      <p:ext uri="{BB962C8B-B14F-4D97-AF65-F5344CB8AC3E}">
        <p14:creationId xmlns:p14="http://schemas.microsoft.com/office/powerpoint/2010/main" val="27314337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2025-01-20T21:56:10+00:00</DateTime>
  </documentManagement>
</p:properties>
</file>

<file path=customXml/itemProps1.xml><?xml version="1.0" encoding="utf-8"?>
<ds:datastoreItem xmlns:ds="http://schemas.openxmlformats.org/officeDocument/2006/customXml" ds:itemID="{48D2F80C-AD1D-411A-B33C-BC4725BDBF9B}"/>
</file>

<file path=customXml/itemProps2.xml><?xml version="1.0" encoding="utf-8"?>
<ds:datastoreItem xmlns:ds="http://schemas.openxmlformats.org/officeDocument/2006/customXml" ds:itemID="{037954F1-3AC4-4604-A778-F209294F3B44}"/>
</file>

<file path=customXml/itemProps3.xml><?xml version="1.0" encoding="utf-8"?>
<ds:datastoreItem xmlns:ds="http://schemas.openxmlformats.org/officeDocument/2006/customXml" ds:itemID="{5E44D36A-C819-4337-8190-68EF930C733C}"/>
</file>

<file path=docProps/app.xml><?xml version="1.0" encoding="utf-8"?>
<Properties xmlns="http://schemas.openxmlformats.org/officeDocument/2006/extended-properties" xmlns:vt="http://schemas.openxmlformats.org/officeDocument/2006/docPropsVTypes">
  <TotalTime>1414</TotalTime>
  <Words>1438</Words>
  <Application>Microsoft Office PowerPoint</Application>
  <PresentationFormat>On-screen Show (16:9)</PresentationFormat>
  <Paragraphs>61</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Proxima Nova</vt:lpstr>
      <vt:lpstr>Arial</vt:lpstr>
      <vt:lpstr>Roboto</vt:lpstr>
      <vt:lpstr>Simple Light</vt:lpstr>
      <vt:lpstr>Spearmint</vt:lpstr>
      <vt:lpstr>Common Form Widgets</vt:lpstr>
      <vt:lpstr>Check Box </vt:lpstr>
      <vt:lpstr>Check Box Example</vt:lpstr>
      <vt:lpstr>Radio Button</vt:lpstr>
      <vt:lpstr>Form Submission Using Get Method</vt:lpstr>
      <vt:lpstr>Drop-Down Menu</vt:lpstr>
      <vt:lpstr>Drop-Down Menu Example</vt:lpstr>
      <vt:lpstr>List Box</vt:lpstr>
      <vt:lpstr>List Box Example</vt:lpstr>
      <vt:lpstr>Buttons</vt:lpstr>
      <vt:lpstr>Buttons Example</vt:lpstr>
      <vt:lpstr>Password Field</vt:lpstr>
      <vt:lpstr>Password Field Example</vt:lpstr>
      <vt:lpstr>Fieldset</vt:lpstr>
      <vt:lpstr>Fieldset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23</cp:revision>
  <dcterms:modified xsi:type="dcterms:W3CDTF">2025-01-19T11:10:43Z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