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19.xml" ContentType="application/vnd.openxmlformats-officedocument.presentationml.slideLayou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6"/>
  </p:notesMasterIdLst>
  <p:sldIdLst>
    <p:sldId id="256" r:id="rId3"/>
    <p:sldId id="257" r:id="rId4"/>
    <p:sldId id="287" r:id="rId5"/>
    <p:sldId id="283" r:id="rId6"/>
    <p:sldId id="291" r:id="rId7"/>
    <p:sldId id="273" r:id="rId8"/>
    <p:sldId id="292" r:id="rId9"/>
    <p:sldId id="293" r:id="rId10"/>
    <p:sldId id="294" r:id="rId11"/>
    <p:sldId id="295" r:id="rId12"/>
    <p:sldId id="296" r:id="rId13"/>
    <p:sldId id="297" r:id="rId14"/>
    <p:sldId id="298" r:id="rId15"/>
  </p:sldIdLst>
  <p:sldSz cx="9144000" cy="5143500" type="screen16x9"/>
  <p:notesSz cx="6858000" cy="9144000"/>
  <p:embeddedFontLst>
    <p:embeddedFont>
      <p:font typeface="Proxima Nova" panose="020B0604020202020204"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46" autoAdjust="0"/>
  </p:normalViewPr>
  <p:slideViewPr>
    <p:cSldViewPr snapToGrid="0">
      <p:cViewPr varScale="1">
        <p:scale>
          <a:sx n="86" d="100"/>
          <a:sy n="86" d="100"/>
        </p:scale>
        <p:origin x="1354"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theme" Target="theme/theme1.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spcBef>
                <a:spcPts val="1400"/>
              </a:spcBef>
              <a:buNone/>
            </a:pPr>
            <a:r>
              <a:rPr lang="en-US" dirty="0">
                <a:solidFill>
                  <a:schemeClr val="dk1"/>
                </a:solidFill>
              </a:rPr>
              <a:t>Welcome to out lecture on advance </a:t>
            </a:r>
            <a:r>
              <a:rPr lang="en-US" dirty="0" err="1">
                <a:solidFill>
                  <a:schemeClr val="dk1"/>
                </a:solidFill>
              </a:rPr>
              <a:t>css</a:t>
            </a:r>
            <a:r>
              <a:rPr lang="en-US" dirty="0">
                <a:solidFill>
                  <a:schemeClr val="dk1"/>
                </a:solidFill>
              </a:rPr>
              <a:t> selectors. In this lecture we will go through </a:t>
            </a:r>
            <a:r>
              <a:rPr lang="en-US" sz="1100" b="0" dirty="0">
                <a:solidFill>
                  <a:schemeClr val="accent1">
                    <a:lumMod val="50000"/>
                  </a:schemeClr>
                </a:solidFill>
                <a:latin typeface="+mj-lt"/>
                <a:ea typeface="Roboto"/>
                <a:cs typeface="Roboto"/>
                <a:sym typeface="Roboto"/>
              </a:rPr>
              <a:t>Universal Selector, Multiple Selector, Child Selector, Sibling Selector, Attribute Selector, and </a:t>
            </a:r>
            <a:r>
              <a:rPr lang="en-US" sz="1100" b="0" i="0" dirty="0">
                <a:solidFill>
                  <a:schemeClr val="accent1">
                    <a:lumMod val="50000"/>
                  </a:schemeClr>
                </a:solidFill>
                <a:effectLst/>
                <a:latin typeface="Roboto" panose="02000000000000000000" pitchFamily="2" charset="0"/>
              </a:rPr>
              <a:t>Pseudo-element selector</a:t>
            </a:r>
            <a:r>
              <a:rPr lang="en-US" sz="1100" b="1" i="0" dirty="0">
                <a:solidFill>
                  <a:schemeClr val="accent1">
                    <a:lumMod val="50000"/>
                  </a:schemeClr>
                </a:solidFill>
                <a:effectLst/>
                <a:latin typeface="Roboto" panose="02000000000000000000" pitchFamily="2" charset="0"/>
              </a:rPr>
              <a:t>.</a:t>
            </a:r>
            <a:r>
              <a:rPr lang="en-US" dirty="0">
                <a:solidFill>
                  <a:schemeClr val="dk1"/>
                </a:solidFill>
              </a:rPr>
              <a:t> Let’s start our lecture.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294375D-702D-6E2D-9BC8-13BBDFB0E9C5}"/>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F348468-BAF0-CB17-FF3D-C7EA02DAD7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16E3941-1A59-AD39-ACC8-315BC76B56D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attribute selector targets elements with specific attributes. Use attribute to match elements with a given attribute or  attribute with value for exact matches. For example, A target equal to blank applies styles to links that open in a new tab. Attribute selectors are versatile, allowing precise control over element styling based on their attributes and values.</a:t>
            </a:r>
          </a:p>
          <a:p>
            <a:pPr marL="139700" indent="0">
              <a:buNone/>
            </a:pPr>
            <a:endParaRPr lang="en-US" dirty="0"/>
          </a:p>
        </p:txBody>
      </p:sp>
    </p:spTree>
    <p:extLst>
      <p:ext uri="{BB962C8B-B14F-4D97-AF65-F5344CB8AC3E}">
        <p14:creationId xmlns:p14="http://schemas.microsoft.com/office/powerpoint/2010/main" val="3293429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770099A-6520-8B5C-BD15-80B95BEC68B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4752F532-8F8E-7FC3-F6C9-2A071F5098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B7013720-AA40-E3E8-2DFC-EA41FE4CF3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Attribute selectors use comparators to match elements based on attributes. The equal comparator matches an exact value, e.g.,  target= under score blank. The tilde equal comparator matches when the attribute contains a whole word like ALT equal to sad. The caret equal comparator matches attributes that begin with a value like class caret equal to nav. These tools allow precise CSS styling based on attribute values.</a:t>
            </a:r>
          </a:p>
          <a:p>
            <a:pPr marL="139700" indent="0">
              <a:buNone/>
            </a:pPr>
            <a:endParaRPr lang="en-US" dirty="0"/>
          </a:p>
        </p:txBody>
      </p:sp>
    </p:spTree>
    <p:extLst>
      <p:ext uri="{BB962C8B-B14F-4D97-AF65-F5344CB8AC3E}">
        <p14:creationId xmlns:p14="http://schemas.microsoft.com/office/powerpoint/2010/main" val="804953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F2F0B5C-2EF8-7CDE-4F0A-00C7ED84D47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8A44A89A-4EC0-2AF4-BEF7-E9C5353955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D4B8D03-7C62-B2BD-1F6E-3439D8BC43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Finally, we will explore the pseudo element selector allows targeting parts of elements, such as text portions. It is useful for styling specific sections like the first line, first letter, or selected text. Examples include double colon before and double colon after, which add content before or after an element. These selectors help enhance design flexibility by applying unique styles to specific text portions or adding decorative content.</a:t>
            </a:r>
          </a:p>
          <a:p>
            <a:pPr marL="139700" indent="0">
              <a:buNone/>
            </a:pPr>
            <a:endParaRPr lang="en-US" dirty="0"/>
          </a:p>
        </p:txBody>
      </p:sp>
    </p:spTree>
    <p:extLst>
      <p:ext uri="{BB962C8B-B14F-4D97-AF65-F5344CB8AC3E}">
        <p14:creationId xmlns:p14="http://schemas.microsoft.com/office/powerpoint/2010/main" val="1888204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DC2451F-F9F0-E199-57B1-FF2F6209E0A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6916B540-9FC9-5F59-727C-A0315486BC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C4209A07-5434-41E2-CB61-48F613B6D3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table explains common pseudo element selectors in CSS. The double colon selector is used to style parts of elements. For example, double colon after adds content after an element, and double colon before adds content before an element. Other examples include double colon first-line for the first line of text and double colon selection for styling user-selected text. Thanks for watching the lecture.</a:t>
            </a:r>
          </a:p>
          <a:p>
            <a:pPr marL="139700" indent="0">
              <a:buNone/>
            </a:pPr>
            <a:endParaRPr lang="en-US" dirty="0"/>
          </a:p>
        </p:txBody>
      </p:sp>
    </p:spTree>
    <p:extLst>
      <p:ext uri="{BB962C8B-B14F-4D97-AF65-F5344CB8AC3E}">
        <p14:creationId xmlns:p14="http://schemas.microsoft.com/office/powerpoint/2010/main" val="445558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universal selector, denoted by an asterisk, targets all elements in a webpage. It is often implied when no specific element is named. For example, asterisk highlight and highlight achieve the same result. The multiple selector uses a comma to apply styles to multiple elements simultaneously, improving efficiency by combining selectors. For instance, OL, UL with margin equal to 0 applies styles to both lists.</a:t>
            </a:r>
          </a:p>
          <a:p>
            <a:pPr marL="139700" indent="0">
              <a:buNone/>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12B9C9A-6E3D-0B4D-1B5E-AF43F0D9871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7AD42E0-CDC9-26A8-480D-653847D1A1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5EF891D-9A8D-AA33-7D73-18E7A81230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shows that using separate selectors for styling UL and OL can result in repetitive code. Instead, the multiple selector simplifies this by combining them with a comma. For example, UL, OL with background color as gray and color as white font weight as bold applies the same styles to both. This method improves efficiency, reduces redundancy, and keeps the CSS code cleaner and easier to maintain.</a:t>
            </a:r>
          </a:p>
          <a:p>
            <a:pPr marL="139700" indent="0">
              <a:buNone/>
            </a:pPr>
            <a:endParaRPr lang="en-US" dirty="0"/>
          </a:p>
        </p:txBody>
      </p:sp>
    </p:spTree>
    <p:extLst>
      <p:ext uri="{BB962C8B-B14F-4D97-AF65-F5344CB8AC3E}">
        <p14:creationId xmlns:p14="http://schemas.microsoft.com/office/powerpoint/2010/main" val="1488776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8758EA7-7F9C-8FE5-B28D-3F00B7B1990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55A534E-3290-8C9A-5FAD-7A1DF7EBFF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9DC834B-D930-9375-B37A-E43221D0DA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Next comes the child selector that targets direct child elements using the greater than symbol. For example, DIV greater than p with color as red applies styles only to p elements that are direct children of a div. Unlike the descendant selector, it does not apply styles to all nested elements, ensuring precise targeting. This helps in maintaining clarity and structure in CSS styling for specific parent-child relationships.</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3084906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2E8091D-3A02-0F30-C948-1FD7DBC60D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F7F03B3-44EC-8FC7-7793-BF4290285C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3F11455-C3CA-2A23-D2A6-6C63412B13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example here illustrates the child selector that targets direct child elements. p greater than EM applies styles only to EM elements directly inside a p tag, making their background green. The selector p EM without greater than symbol applies to all EM elements nested in a p tag, resulting in a yellow background. This distinction ensures precise styling by differentiating between direct children and all descendants within an element.</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3620848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929AAAD-2BF8-FD8D-CBCF-836F36DC197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D29E112-E740-459C-095C-AFA5B22077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C731878-1553-2952-F4A9-282FFD33C2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Now we will discuss the sibling selector that targets elements that share the same parent. The general sibling selector, represented by tilde, matches elements occurring after a specified sibling. For example, H1 tilde p applies styles to all p elements following an h1 within the same parent. This selector allows for styling related elements based on their sibling relationship in the document structure.</a:t>
            </a:r>
          </a:p>
          <a:p>
            <a:pPr marL="139700" indent="0">
              <a:buNone/>
            </a:pPr>
            <a:endParaRPr lang="en-US" dirty="0"/>
          </a:p>
        </p:txBody>
      </p:sp>
    </p:spTree>
    <p:extLst>
      <p:ext uri="{BB962C8B-B14F-4D97-AF65-F5344CB8AC3E}">
        <p14:creationId xmlns:p14="http://schemas.microsoft.com/office/powerpoint/2010/main" val="498838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94B193A-AF91-86E8-8A19-1244CD20C6BB}"/>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3D861513-30C6-7A41-2B84-969961DCA8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1E72643-DB72-B245-5903-CB28DDC241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 general sibling selector uses the tilde symbol to match elements that share the same parent and appear after a specified sibling. In this example, the CSS rule h1 tilde p adds a top border to all paragraph elements that follow an H1 element in the document. This selector is useful for styling sibling elements with a shared parent without targeting them individually.</a:t>
            </a:r>
          </a:p>
        </p:txBody>
      </p:sp>
    </p:spTree>
    <p:extLst>
      <p:ext uri="{BB962C8B-B14F-4D97-AF65-F5344CB8AC3E}">
        <p14:creationId xmlns:p14="http://schemas.microsoft.com/office/powerpoint/2010/main" val="1583876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88C0244-F3E9-06D4-3E3C-6B0AF338998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1FBB6FEB-FED2-63FE-8400-DF97C62A5E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807B3DB2-53D9-D5A7-6ED8-59F24A79A2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Move on to the adjacent sibling selector that targets an element that immediately follows another sibling element and shares the same parent. It is specified using the plus symbol. For example, the selector H1 plus p applies styles to a paragraph element that directly follows an H1 element. This selector is useful for applying styles to specific elements based on their immediate sibling relationships.</a:t>
            </a:r>
          </a:p>
          <a:p>
            <a:pPr marL="139700" indent="0">
              <a:buNone/>
            </a:pPr>
            <a:endParaRPr lang="en-US" dirty="0"/>
          </a:p>
        </p:txBody>
      </p:sp>
    </p:spTree>
    <p:extLst>
      <p:ext uri="{BB962C8B-B14F-4D97-AF65-F5344CB8AC3E}">
        <p14:creationId xmlns:p14="http://schemas.microsoft.com/office/powerpoint/2010/main" val="2766685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B8D79D6-E491-42D4-8FD4-AD4ACADCE99C}"/>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72D9DBE-D064-BBD6-3115-F8CC0B629C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DE45231-5484-7957-9BEC-F82C937C1F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In this example the adjacent sibling selector h1 plus p styles a paragraph that directly follows an H1 element. In the code, the style adds an orange top border to any paragraph immediately after an H1 heading. This selector ensures precise styling for elements based on their immediate sibling relationships, making it ideal for enhancing specific parts of content while maintaining structural clarity.</a:t>
            </a:r>
          </a:p>
          <a:p>
            <a:pPr marL="139700" indent="0">
              <a:buNone/>
            </a:pPr>
            <a:endParaRPr lang="en-US" dirty="0"/>
          </a:p>
        </p:txBody>
      </p:sp>
    </p:spTree>
    <p:extLst>
      <p:ext uri="{BB962C8B-B14F-4D97-AF65-F5344CB8AC3E}">
        <p14:creationId xmlns:p14="http://schemas.microsoft.com/office/powerpoint/2010/main" val="1434394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38"/>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600" b="1" dirty="0">
                <a:latin typeface="+mj-lt"/>
              </a:rPr>
              <a:t>Advance Selectors</a:t>
            </a:r>
            <a:endParaRPr sz="66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 sz="1300" b="1" dirty="0">
                <a:solidFill>
                  <a:schemeClr val="accent1">
                    <a:lumMod val="50000"/>
                  </a:schemeClr>
                </a:solidFill>
                <a:latin typeface="+mj-lt"/>
                <a:ea typeface="Roboto"/>
                <a:cs typeface="Roboto"/>
                <a:sym typeface="Roboto"/>
              </a:rPr>
              <a:t>Universal Selector | Multiple Selector | </a:t>
            </a:r>
            <a:r>
              <a:rPr lang="en-US" sz="1300" b="1" dirty="0">
                <a:solidFill>
                  <a:schemeClr val="accent1">
                    <a:lumMod val="50000"/>
                  </a:schemeClr>
                </a:solidFill>
                <a:latin typeface="+mj-lt"/>
                <a:ea typeface="Roboto"/>
                <a:cs typeface="Roboto"/>
                <a:sym typeface="Roboto"/>
              </a:rPr>
              <a:t>Child Selector | Sibling Selector | Attribute Selector | </a:t>
            </a:r>
            <a:r>
              <a:rPr lang="en-US" sz="1400" b="1" i="0" dirty="0">
                <a:solidFill>
                  <a:schemeClr val="accent1">
                    <a:lumMod val="50000"/>
                  </a:schemeClr>
                </a:solidFill>
                <a:effectLst/>
                <a:latin typeface="Roboto" panose="02000000000000000000" pitchFamily="2" charset="0"/>
              </a:rPr>
              <a:t>Pseudo-element selector </a:t>
            </a:r>
            <a:endParaRPr sz="1300" b="1" dirty="0">
              <a:solidFill>
                <a:schemeClr val="dk1"/>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highlight>
                <a:srgbClr val="FFFFFF"/>
              </a:highlight>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latin typeface="+mj-lt"/>
              <a:ea typeface="Roboto"/>
              <a:cs typeface="Roboto"/>
              <a:sym typeface="Roboto"/>
            </a:endParaRPr>
          </a:p>
          <a:p>
            <a:pPr marL="0" lvl="0" indent="0" algn="l" rtl="0">
              <a:spcBef>
                <a:spcPts val="400"/>
              </a:spcBef>
              <a:spcAft>
                <a:spcPts val="1600"/>
              </a:spcAft>
              <a:buNone/>
            </a:pPr>
            <a:endParaRPr dirty="0">
              <a:solidFill>
                <a:schemeClr val="dk1"/>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4D46BC8C-EFFE-71F6-A31C-43707908970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412979A-2354-F18B-578B-F91A5288B91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Attribute </a:t>
            </a:r>
            <a:r>
              <a:rPr lang="en-US" sz="3600" b="1" dirty="0">
                <a:latin typeface="+mj-lt"/>
              </a:rPr>
              <a:t>S</a:t>
            </a:r>
            <a:r>
              <a:rPr lang="en-US" sz="3600" b="1" i="0" dirty="0">
                <a:effectLst/>
                <a:latin typeface="+mj-lt"/>
              </a:rPr>
              <a:t>elector</a:t>
            </a:r>
          </a:p>
        </p:txBody>
      </p:sp>
      <p:sp>
        <p:nvSpPr>
          <p:cNvPr id="3" name="Text Placeholder 1">
            <a:extLst>
              <a:ext uri="{FF2B5EF4-FFF2-40B4-BE49-F238E27FC236}">
                <a16:creationId xmlns:a16="http://schemas.microsoft.com/office/drawing/2014/main" id="{2995024E-355F-92F7-A85B-499EBAC4D780}"/>
              </a:ext>
            </a:extLst>
          </p:cNvPr>
          <p:cNvSpPr>
            <a:spLocks noGrp="1" noChangeArrowheads="1"/>
          </p:cNvSpPr>
          <p:nvPr>
            <p:ph type="body" idx="1"/>
          </p:nvPr>
        </p:nvSpPr>
        <p:spPr bwMode="auto">
          <a:xfrm>
            <a:off x="311700" y="1421942"/>
            <a:ext cx="845078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Attribute Selector</a:t>
            </a:r>
            <a:r>
              <a:rPr kumimoji="0" lang="en-US" altLang="en-US" sz="1600" b="0" i="0" u="none" strike="noStrike" cap="none" normalizeH="0" baseline="0" dirty="0">
                <a:ln>
                  <a:noFill/>
                </a:ln>
                <a:solidFill>
                  <a:schemeClr val="tx1"/>
                </a:solidFill>
                <a:effectLst/>
                <a:latin typeface="+mj-lt"/>
              </a:rPr>
              <a:t>: Matches elements with a specified attribute.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Syntax</a:t>
            </a:r>
            <a:r>
              <a:rPr kumimoji="0" lang="en-US" altLang="en-US" sz="1600" b="0" i="0" u="none" strike="noStrike" cap="none" normalizeH="0" baseline="0" dirty="0">
                <a:ln>
                  <a:noFill/>
                </a:ln>
                <a:solidFill>
                  <a:schemeClr val="tx1"/>
                </a:solidFill>
                <a:effectLst/>
                <a:latin typeface="+mj-lt"/>
              </a:rPr>
              <a:t>: [attribute] or [attribute=value] for specific values.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Example</a:t>
            </a:r>
            <a:r>
              <a:rPr kumimoji="0" lang="en-US" altLang="en-US" sz="1600" b="0" i="0" u="none" strike="noStrike" cap="none" normalizeH="0" baseline="0" dirty="0">
                <a:ln>
                  <a:noFill/>
                </a:ln>
                <a:solidFill>
                  <a:schemeClr val="tx1"/>
                </a:solidFill>
                <a:effectLst/>
                <a:latin typeface="+mj-lt"/>
              </a:rPr>
              <a:t>: a[target="_blank"] matches links with target="_blank".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p:txBody>
      </p:sp>
      <p:sp>
        <p:nvSpPr>
          <p:cNvPr id="2" name="Rectangle 1">
            <a:extLst>
              <a:ext uri="{FF2B5EF4-FFF2-40B4-BE49-F238E27FC236}">
                <a16:creationId xmlns:a16="http://schemas.microsoft.com/office/drawing/2014/main" id="{58BD2635-B1A7-FB95-92A9-D99B02DF3599}"/>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5233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7D68420-CB7F-D654-EE69-87BC1C23757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620AAE78-3B59-5C7E-3BC0-4CF9D6AB2524}"/>
              </a:ext>
            </a:extLst>
          </p:cNvPr>
          <p:cNvSpPr txBox="1">
            <a:spLocks noGrp="1"/>
          </p:cNvSpPr>
          <p:nvPr>
            <p:ph type="title"/>
          </p:nvPr>
        </p:nvSpPr>
        <p:spPr>
          <a:xfrm>
            <a:off x="289048" y="230210"/>
            <a:ext cx="8520600" cy="9310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i="0" dirty="0">
                <a:solidFill>
                  <a:srgbClr val="1E282E"/>
                </a:solidFill>
                <a:effectLst/>
                <a:latin typeface="+mj-lt"/>
              </a:rPr>
              <a:t>Common </a:t>
            </a:r>
            <a:r>
              <a:rPr lang="en-US" sz="3200" b="1" dirty="0">
                <a:solidFill>
                  <a:srgbClr val="1E282E"/>
                </a:solidFill>
                <a:latin typeface="+mj-lt"/>
              </a:rPr>
              <a:t>A</a:t>
            </a:r>
            <a:r>
              <a:rPr lang="en-US" sz="3200" b="1" i="0" dirty="0">
                <a:solidFill>
                  <a:srgbClr val="1E282E"/>
                </a:solidFill>
                <a:effectLst/>
                <a:latin typeface="+mj-lt"/>
              </a:rPr>
              <a:t>ttribute </a:t>
            </a:r>
            <a:r>
              <a:rPr lang="en-US" sz="3200" b="1" dirty="0">
                <a:solidFill>
                  <a:srgbClr val="1E282E"/>
                </a:solidFill>
                <a:latin typeface="+mj-lt"/>
              </a:rPr>
              <a:t>S</a:t>
            </a:r>
            <a:r>
              <a:rPr lang="en-US" sz="3200" b="1" i="0" dirty="0">
                <a:solidFill>
                  <a:srgbClr val="1E282E"/>
                </a:solidFill>
                <a:effectLst/>
                <a:latin typeface="+mj-lt"/>
              </a:rPr>
              <a:t>elector Comparators</a:t>
            </a:r>
            <a:endParaRPr sz="3200" b="1" dirty="0">
              <a:latin typeface="+mj-lt"/>
              <a:ea typeface="Arial"/>
              <a:cs typeface="Arial"/>
              <a:sym typeface="Arial"/>
            </a:endParaRPr>
          </a:p>
        </p:txBody>
      </p:sp>
      <p:pic>
        <p:nvPicPr>
          <p:cNvPr id="4" name="Picture 3">
            <a:extLst>
              <a:ext uri="{FF2B5EF4-FFF2-40B4-BE49-F238E27FC236}">
                <a16:creationId xmlns:a16="http://schemas.microsoft.com/office/drawing/2014/main" id="{8BA96E35-209A-36DF-33BA-CD0EF3312B04}"/>
              </a:ext>
            </a:extLst>
          </p:cNvPr>
          <p:cNvPicPr>
            <a:picLocks noChangeAspect="1"/>
          </p:cNvPicPr>
          <p:nvPr/>
        </p:nvPicPr>
        <p:blipFill>
          <a:blip r:embed="rId3"/>
          <a:stretch>
            <a:fillRect/>
          </a:stretch>
        </p:blipFill>
        <p:spPr>
          <a:xfrm>
            <a:off x="506377" y="1735676"/>
            <a:ext cx="8131245" cy="2133785"/>
          </a:xfrm>
          <a:prstGeom prst="rect">
            <a:avLst/>
          </a:prstGeom>
        </p:spPr>
      </p:pic>
    </p:spTree>
    <p:extLst>
      <p:ext uri="{BB962C8B-B14F-4D97-AF65-F5344CB8AC3E}">
        <p14:creationId xmlns:p14="http://schemas.microsoft.com/office/powerpoint/2010/main" val="2766544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A490DD2-E111-D8C3-34B4-733349356D2C}"/>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D0E30927-C3D4-274B-E224-8DB6ED59165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Pseudo-element selector</a:t>
            </a:r>
          </a:p>
        </p:txBody>
      </p:sp>
      <p:sp>
        <p:nvSpPr>
          <p:cNvPr id="3" name="Text Placeholder 1">
            <a:extLst>
              <a:ext uri="{FF2B5EF4-FFF2-40B4-BE49-F238E27FC236}">
                <a16:creationId xmlns:a16="http://schemas.microsoft.com/office/drawing/2014/main" id="{788BF3C6-5656-9E6E-7B42-5624C65C17BE}"/>
              </a:ext>
            </a:extLst>
          </p:cNvPr>
          <p:cNvSpPr>
            <a:spLocks noGrp="1" noChangeArrowheads="1"/>
          </p:cNvSpPr>
          <p:nvPr>
            <p:ph type="body" idx="1"/>
          </p:nvPr>
        </p:nvSpPr>
        <p:spPr bwMode="auto">
          <a:xfrm>
            <a:off x="311700" y="1237276"/>
            <a:ext cx="845078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Pseudo-element Selector</a:t>
            </a:r>
            <a:r>
              <a:rPr kumimoji="0" lang="en-US" altLang="en-US" sz="1600" b="0" i="0" u="none" strike="noStrike" cap="none" normalizeH="0" baseline="0" dirty="0">
                <a:ln>
                  <a:noFill/>
                </a:ln>
                <a:solidFill>
                  <a:schemeClr val="tx1"/>
                </a:solidFill>
                <a:effectLst/>
                <a:latin typeface="+mj-lt"/>
              </a:rPr>
              <a:t>: Matches parts of elements like text portions.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Uses</a:t>
            </a:r>
            <a:r>
              <a:rPr kumimoji="0" lang="en-US" altLang="en-US" sz="1600" b="0" i="0" u="none" strike="noStrike" cap="none" normalizeH="0" baseline="0" dirty="0">
                <a:ln>
                  <a:noFill/>
                </a:ln>
                <a:solidFill>
                  <a:schemeClr val="tx1"/>
                </a:solidFill>
                <a:effectLst/>
                <a:latin typeface="+mj-lt"/>
              </a:rPr>
              <a:t>: Styles first line, first letter, or selected text.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Example</a:t>
            </a:r>
            <a:r>
              <a:rPr kumimoji="0" lang="en-US" altLang="en-US" sz="1600" b="0" i="0" u="none" strike="noStrike" cap="none" normalizeH="0" baseline="0" dirty="0">
                <a:ln>
                  <a:noFill/>
                </a:ln>
                <a:solidFill>
                  <a:schemeClr val="tx1"/>
                </a:solidFill>
                <a:effectLst/>
                <a:latin typeface="+mj-lt"/>
              </a:rPr>
              <a:t>: ::before or ::after inserts content before or after an element. </a:t>
            </a:r>
          </a:p>
          <a:p>
            <a:pPr marL="0" indent="0" eaLnBrk="0" fontAlgn="base" hangingPunct="0">
              <a:lnSpc>
                <a:spcPct val="150000"/>
              </a:lnSpc>
              <a:spcBef>
                <a:spcPct val="0"/>
              </a:spcBef>
              <a:spcAft>
                <a:spcPct val="0"/>
              </a:spcAft>
              <a:buClrTx/>
              <a:buSzTx/>
              <a:buNone/>
            </a:pPr>
            <a:r>
              <a:rPr lang="en-US" altLang="en-US" sz="1600" dirty="0">
                <a:solidFill>
                  <a:schemeClr val="tx1"/>
                </a:solidFill>
                <a:latin typeface="+mj-lt"/>
              </a:rPr>
              <a:t>Note: Double colon (::)</a:t>
            </a: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p:txBody>
      </p:sp>
      <p:sp>
        <p:nvSpPr>
          <p:cNvPr id="2" name="Rectangle 1">
            <a:extLst>
              <a:ext uri="{FF2B5EF4-FFF2-40B4-BE49-F238E27FC236}">
                <a16:creationId xmlns:a16="http://schemas.microsoft.com/office/drawing/2014/main" id="{433FC7A9-01F0-66FC-5955-A9F2E128C960}"/>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3331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B0FABB3-F6E7-5F47-B385-72903DDD9DC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62776F48-9260-F78B-78BF-0C497CA36DAA}"/>
              </a:ext>
            </a:extLst>
          </p:cNvPr>
          <p:cNvSpPr txBox="1">
            <a:spLocks noGrp="1"/>
          </p:cNvSpPr>
          <p:nvPr>
            <p:ph type="title"/>
          </p:nvPr>
        </p:nvSpPr>
        <p:spPr>
          <a:xfrm>
            <a:off x="311700" y="336742"/>
            <a:ext cx="8520600" cy="9310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i="0" dirty="0">
                <a:solidFill>
                  <a:srgbClr val="1E282E"/>
                </a:solidFill>
                <a:effectLst/>
                <a:latin typeface="+mj-lt"/>
              </a:rPr>
              <a:t>Common Pseudo-Element Selectors</a:t>
            </a:r>
            <a:endParaRPr sz="3600" b="1" dirty="0">
              <a:latin typeface="+mj-lt"/>
              <a:ea typeface="Arial"/>
              <a:cs typeface="Arial"/>
              <a:sym typeface="Arial"/>
            </a:endParaRPr>
          </a:p>
        </p:txBody>
      </p:sp>
      <p:pic>
        <p:nvPicPr>
          <p:cNvPr id="3" name="Picture 2">
            <a:extLst>
              <a:ext uri="{FF2B5EF4-FFF2-40B4-BE49-F238E27FC236}">
                <a16:creationId xmlns:a16="http://schemas.microsoft.com/office/drawing/2014/main" id="{F0D6BBDF-BE47-D207-338B-94AAD65DAC0A}"/>
              </a:ext>
            </a:extLst>
          </p:cNvPr>
          <p:cNvPicPr>
            <a:picLocks noChangeAspect="1"/>
          </p:cNvPicPr>
          <p:nvPr/>
        </p:nvPicPr>
        <p:blipFill>
          <a:blip r:embed="rId3"/>
          <a:stretch>
            <a:fillRect/>
          </a:stretch>
        </p:blipFill>
        <p:spPr>
          <a:xfrm>
            <a:off x="772904" y="1651771"/>
            <a:ext cx="7864522" cy="2408129"/>
          </a:xfrm>
          <a:prstGeom prst="rect">
            <a:avLst/>
          </a:prstGeom>
        </p:spPr>
      </p:pic>
    </p:spTree>
    <p:extLst>
      <p:ext uri="{BB962C8B-B14F-4D97-AF65-F5344CB8AC3E}">
        <p14:creationId xmlns:p14="http://schemas.microsoft.com/office/powerpoint/2010/main" val="978802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Arial"/>
                <a:ea typeface="Arial"/>
                <a:cs typeface="Arial"/>
                <a:sym typeface="Arial"/>
              </a:rPr>
              <a:t>Universal and Multiple Selector</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4613BEA8-0C80-C95B-0D64-64836EC976E4}"/>
              </a:ext>
            </a:extLst>
          </p:cNvPr>
          <p:cNvSpPr>
            <a:spLocks noGrp="1" noChangeArrowheads="1"/>
          </p:cNvSpPr>
          <p:nvPr>
            <p:ph type="body" idx="1"/>
          </p:nvPr>
        </p:nvSpPr>
        <p:spPr bwMode="auto">
          <a:xfrm>
            <a:off x="3258105" y="866302"/>
            <a:ext cx="5574195"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Universal Selector</a:t>
            </a:r>
            <a:r>
              <a:rPr kumimoji="0" lang="en-US" altLang="en-US" sz="1600" b="0" i="0" u="none" strike="noStrike" cap="none" normalizeH="0" baseline="0" dirty="0">
                <a:ln>
                  <a:noFill/>
                </a:ln>
                <a:solidFill>
                  <a:schemeClr val="tx1"/>
                </a:solidFill>
                <a:effectLst/>
                <a:latin typeface="+mj-lt"/>
              </a:rPr>
              <a:t>: Matches all elements using asterisk (*). Ex: * { margin: 0;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Implied Usage</a:t>
            </a:r>
            <a:r>
              <a:rPr kumimoji="0" lang="en-US" altLang="en-US" sz="1600" b="0" i="0" u="none" strike="noStrike" cap="none" normalizeH="0" baseline="0" dirty="0">
                <a:ln>
                  <a:noFill/>
                </a:ln>
                <a:solidFill>
                  <a:schemeClr val="tx1"/>
                </a:solidFill>
                <a:effectLst/>
                <a:latin typeface="+mj-lt"/>
              </a:rPr>
              <a:t>: Universal selector is implied when an element name is not specified. Ex: .highlight matches the same as *.highlight.</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Multiple Selector</a:t>
            </a:r>
            <a:r>
              <a:rPr kumimoji="0" lang="en-US" altLang="en-US" sz="1600" b="0" i="0" u="none" strike="noStrike" cap="none" normalizeH="0" baseline="0" dirty="0">
                <a:ln>
                  <a:noFill/>
                </a:ln>
                <a:solidFill>
                  <a:schemeClr val="tx1"/>
                </a:solidFill>
                <a:effectLst/>
                <a:latin typeface="+mj-lt"/>
              </a:rPr>
              <a:t>: Matches multiple elements separated by a comma. Ex: </a:t>
            </a:r>
            <a:r>
              <a:rPr kumimoji="0" lang="en-US" altLang="en-US" sz="1600" b="0" i="0" u="none" strike="noStrike" cap="none" normalizeH="0" baseline="0" dirty="0" err="1">
                <a:ln>
                  <a:noFill/>
                </a:ln>
                <a:solidFill>
                  <a:schemeClr val="tx1"/>
                </a:solidFill>
                <a:effectLst/>
                <a:latin typeface="+mj-lt"/>
              </a:rPr>
              <a:t>ol</a:t>
            </a:r>
            <a:r>
              <a:rPr kumimoji="0" lang="en-US" altLang="en-US" sz="1600" b="0" i="0" u="none" strike="noStrike" cap="none" normalizeH="0" baseline="0" dirty="0">
                <a:ln>
                  <a:noFill/>
                </a:ln>
                <a:solidFill>
                  <a:schemeClr val="tx1"/>
                </a:solidFill>
                <a:effectLst/>
                <a:latin typeface="+mj-lt"/>
              </a:rPr>
              <a:t>, </a:t>
            </a:r>
            <a:r>
              <a:rPr kumimoji="0" lang="en-US" altLang="en-US" sz="1600" b="0" i="0" u="none" strike="noStrike" cap="none" normalizeH="0" baseline="0" dirty="0" err="1">
                <a:ln>
                  <a:noFill/>
                </a:ln>
                <a:solidFill>
                  <a:schemeClr val="tx1"/>
                </a:solidFill>
                <a:effectLst/>
                <a:latin typeface="+mj-lt"/>
              </a:rPr>
              <a:t>ul</a:t>
            </a:r>
            <a:r>
              <a:rPr kumimoji="0" lang="en-US" altLang="en-US" sz="1600" b="0" i="0" u="none" strike="noStrike" cap="none" normalizeH="0" baseline="0" dirty="0">
                <a:ln>
                  <a:noFill/>
                </a:ln>
                <a:solidFill>
                  <a:schemeClr val="tx1"/>
                </a:solidFill>
                <a:effectLst/>
                <a:latin typeface="+mj-lt"/>
              </a:rPr>
              <a:t> { margin: 0;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Efficiency</a:t>
            </a:r>
            <a:r>
              <a:rPr kumimoji="0" lang="en-US" altLang="en-US" sz="1600" b="0" i="0" u="none" strike="noStrike" cap="none" normalizeH="0" baseline="0" dirty="0">
                <a:ln>
                  <a:noFill/>
                </a:ln>
                <a:solidFill>
                  <a:schemeClr val="tx1"/>
                </a:solidFill>
                <a:effectLst/>
                <a:latin typeface="+mj-lt"/>
              </a:rPr>
              <a:t>: Reduces repetition by combining selectors for shared styles.</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p:txBody>
      </p:sp>
      <p:pic>
        <p:nvPicPr>
          <p:cNvPr id="5" name="Picture 4">
            <a:extLst>
              <a:ext uri="{FF2B5EF4-FFF2-40B4-BE49-F238E27FC236}">
                <a16:creationId xmlns:a16="http://schemas.microsoft.com/office/drawing/2014/main" id="{107C3C0D-68A9-4A75-7EED-F42D1EE68106}"/>
              </a:ext>
            </a:extLst>
          </p:cNvPr>
          <p:cNvPicPr>
            <a:picLocks noChangeAspect="1"/>
          </p:cNvPicPr>
          <p:nvPr/>
        </p:nvPicPr>
        <p:blipFill>
          <a:blip r:embed="rId3"/>
          <a:stretch>
            <a:fillRect/>
          </a:stretch>
        </p:blipFill>
        <p:spPr>
          <a:xfrm>
            <a:off x="188570" y="1704512"/>
            <a:ext cx="3069535" cy="2012439"/>
          </a:xfrm>
          <a:prstGeom prst="round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BC6C534-4547-EB2C-0042-59AD5D79C8F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7CCDD6A1-ADEC-981D-2EAE-D9627D8915BE}"/>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Arial"/>
                <a:ea typeface="Arial"/>
                <a:cs typeface="Arial"/>
                <a:sym typeface="Arial"/>
              </a:rPr>
              <a:t>Example</a:t>
            </a:r>
            <a:endParaRPr sz="3600" b="1" dirty="0">
              <a:latin typeface="Arial"/>
              <a:ea typeface="Arial"/>
              <a:cs typeface="Arial"/>
              <a:sym typeface="Arial"/>
            </a:endParaRPr>
          </a:p>
        </p:txBody>
      </p:sp>
      <p:pic>
        <p:nvPicPr>
          <p:cNvPr id="4" name="Picture 3">
            <a:extLst>
              <a:ext uri="{FF2B5EF4-FFF2-40B4-BE49-F238E27FC236}">
                <a16:creationId xmlns:a16="http://schemas.microsoft.com/office/drawing/2014/main" id="{FBA85A90-45E3-C69A-308B-8DDE59BB21D4}"/>
              </a:ext>
            </a:extLst>
          </p:cNvPr>
          <p:cNvPicPr>
            <a:picLocks noChangeAspect="1"/>
          </p:cNvPicPr>
          <p:nvPr/>
        </p:nvPicPr>
        <p:blipFill>
          <a:blip r:embed="rId3"/>
          <a:stretch>
            <a:fillRect/>
          </a:stretch>
        </p:blipFill>
        <p:spPr>
          <a:xfrm>
            <a:off x="1505021" y="1438706"/>
            <a:ext cx="6133957" cy="2991251"/>
          </a:xfrm>
          <a:prstGeom prst="rect">
            <a:avLst/>
          </a:prstGeom>
        </p:spPr>
      </p:pic>
    </p:spTree>
    <p:extLst>
      <p:ext uri="{BB962C8B-B14F-4D97-AF65-F5344CB8AC3E}">
        <p14:creationId xmlns:p14="http://schemas.microsoft.com/office/powerpoint/2010/main" val="541060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3708664-FAA5-B9B3-8383-3652F192047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C7B6DFB-827F-170D-060A-E6FFF3938D6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kumimoji="0" lang="en-US" altLang="en-US" sz="3600" b="1" i="0" u="none" strike="noStrike" cap="none" normalizeH="0" baseline="0" dirty="0">
                <a:ln>
                  <a:noFill/>
                </a:ln>
                <a:solidFill>
                  <a:schemeClr val="tx1"/>
                </a:solidFill>
                <a:effectLst/>
                <a:latin typeface="+mj-lt"/>
              </a:rPr>
              <a:t>Child Selector</a:t>
            </a:r>
            <a:endParaRPr lang="en-US" sz="3600" b="1" i="0" dirty="0">
              <a:effectLst/>
              <a:latin typeface="Roboto" panose="02000000000000000000" pitchFamily="2" charset="0"/>
            </a:endParaRPr>
          </a:p>
        </p:txBody>
      </p:sp>
      <p:sp>
        <p:nvSpPr>
          <p:cNvPr id="2" name="Text Placeholder 1">
            <a:extLst>
              <a:ext uri="{FF2B5EF4-FFF2-40B4-BE49-F238E27FC236}">
                <a16:creationId xmlns:a16="http://schemas.microsoft.com/office/drawing/2014/main" id="{FAF14F2D-1ADB-7976-4F58-0C5D96DF44DE}"/>
              </a:ext>
            </a:extLst>
          </p:cNvPr>
          <p:cNvSpPr>
            <a:spLocks noGrp="1" noChangeArrowheads="1"/>
          </p:cNvSpPr>
          <p:nvPr>
            <p:ph type="body" idx="1"/>
          </p:nvPr>
        </p:nvSpPr>
        <p:spPr bwMode="auto">
          <a:xfrm>
            <a:off x="311700" y="1756391"/>
            <a:ext cx="834402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Child Selector</a:t>
            </a:r>
            <a:r>
              <a:rPr kumimoji="0" lang="en-US" altLang="en-US" sz="1600" b="0" i="0" u="none" strike="noStrike" cap="none" normalizeH="0" baseline="0" dirty="0">
                <a:ln>
                  <a:noFill/>
                </a:ln>
                <a:solidFill>
                  <a:schemeClr val="tx1"/>
                </a:solidFill>
                <a:effectLst/>
                <a:latin typeface="+mj-lt"/>
              </a:rPr>
              <a:t>: Uses &gt; to target direct child elements.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Example</a:t>
            </a:r>
            <a:r>
              <a:rPr kumimoji="0" lang="en-US" altLang="en-US" sz="1600" b="0" i="0" u="none" strike="noStrike" cap="none" normalizeH="0" baseline="0" dirty="0">
                <a:ln>
                  <a:noFill/>
                </a:ln>
                <a:solidFill>
                  <a:schemeClr val="tx1"/>
                </a:solidFill>
                <a:effectLst/>
                <a:latin typeface="+mj-lt"/>
              </a:rPr>
              <a:t>: div &gt; p { color: red; } applies only to p elements directly inside a div.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Difference</a:t>
            </a:r>
            <a:r>
              <a:rPr kumimoji="0" lang="en-US" altLang="en-US" sz="1600" b="0" i="0" u="none" strike="noStrike" cap="none" normalizeH="0" baseline="0" dirty="0">
                <a:ln>
                  <a:noFill/>
                </a:ln>
                <a:solidFill>
                  <a:schemeClr val="tx1"/>
                </a:solidFill>
                <a:effectLst/>
                <a:latin typeface="+mj-lt"/>
              </a:rPr>
              <a:t>: Unlike the descendant selector, it matches only direct children, not all nested elements.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448069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6FD66AB-11A0-3C47-404E-AE8CAB6AA29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555C1EA6-D974-A034-4020-1FC81185143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solidFill>
                  <a:srgbClr val="202729"/>
                </a:solidFill>
                <a:latin typeface="Arial" panose="020B0604020202020204" pitchFamily="34" charset="0"/>
                <a:ea typeface="Proxima Nova" panose="020B0604020202020204" charset="0"/>
                <a:cs typeface="Proxima Nova" panose="020B0604020202020204" charset="0"/>
              </a:rPr>
              <a:t>Child</a:t>
            </a:r>
            <a:r>
              <a:rPr lang="en-US" sz="3600" b="1" i="0" baseline="0" dirty="0">
                <a:ln>
                  <a:noFill/>
                </a:ln>
                <a:solidFill>
                  <a:srgbClr val="202729"/>
                </a:solidFill>
                <a:effectLst/>
                <a:latin typeface="Arial" panose="020B0604020202020204" pitchFamily="34" charset="0"/>
                <a:ea typeface="Proxima Nova" panose="020B0604020202020204" charset="0"/>
                <a:cs typeface="Proxima Nova" panose="020B0604020202020204" charset="0"/>
              </a:rPr>
              <a:t> Selector</a:t>
            </a:r>
            <a:r>
              <a:rPr lang="en-US" sz="3600" b="1" dirty="0">
                <a:latin typeface="Arial"/>
                <a:ea typeface="Arial"/>
                <a:cs typeface="Arial"/>
                <a:sym typeface="Arial"/>
              </a:rPr>
              <a:t> Example</a:t>
            </a:r>
            <a:endParaRPr sz="3600" b="1" dirty="0">
              <a:latin typeface="Arial"/>
              <a:ea typeface="Arial"/>
              <a:cs typeface="Arial"/>
              <a:sym typeface="Arial"/>
            </a:endParaRPr>
          </a:p>
        </p:txBody>
      </p:sp>
      <p:pic>
        <p:nvPicPr>
          <p:cNvPr id="3" name="Picture 2">
            <a:extLst>
              <a:ext uri="{FF2B5EF4-FFF2-40B4-BE49-F238E27FC236}">
                <a16:creationId xmlns:a16="http://schemas.microsoft.com/office/drawing/2014/main" id="{1099FA84-A65B-7C5C-E37B-A93E5BE037D7}"/>
              </a:ext>
            </a:extLst>
          </p:cNvPr>
          <p:cNvPicPr>
            <a:picLocks noChangeAspect="1"/>
          </p:cNvPicPr>
          <p:nvPr/>
        </p:nvPicPr>
        <p:blipFill>
          <a:blip r:embed="rId3"/>
          <a:stretch>
            <a:fillRect/>
          </a:stretch>
        </p:blipFill>
        <p:spPr>
          <a:xfrm>
            <a:off x="1165814" y="1482572"/>
            <a:ext cx="6644220" cy="2844876"/>
          </a:xfrm>
          <a:prstGeom prst="rect">
            <a:avLst/>
          </a:prstGeom>
        </p:spPr>
      </p:pic>
    </p:spTree>
    <p:extLst>
      <p:ext uri="{BB962C8B-B14F-4D97-AF65-F5344CB8AC3E}">
        <p14:creationId xmlns:p14="http://schemas.microsoft.com/office/powerpoint/2010/main" val="408987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8E2EACB-6B0E-2648-35CF-F5678CB84C8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01E881E-0240-9437-7D61-91F1E8471F5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Sibling selector</a:t>
            </a:r>
          </a:p>
        </p:txBody>
      </p:sp>
      <p:sp>
        <p:nvSpPr>
          <p:cNvPr id="3" name="Text Placeholder 1">
            <a:extLst>
              <a:ext uri="{FF2B5EF4-FFF2-40B4-BE49-F238E27FC236}">
                <a16:creationId xmlns:a16="http://schemas.microsoft.com/office/drawing/2014/main" id="{2E5F2D50-47DD-0E85-5CAF-E3A66A0D3551}"/>
              </a:ext>
            </a:extLst>
          </p:cNvPr>
          <p:cNvSpPr>
            <a:spLocks noGrp="1" noChangeArrowheads="1"/>
          </p:cNvSpPr>
          <p:nvPr>
            <p:ph type="body" idx="1"/>
          </p:nvPr>
        </p:nvSpPr>
        <p:spPr bwMode="auto">
          <a:xfrm>
            <a:off x="311700" y="1421942"/>
            <a:ext cx="845078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Sibling Elements</a:t>
            </a:r>
            <a:r>
              <a:rPr kumimoji="0" lang="en-US" altLang="en-US" sz="1600" b="0" i="0" u="none" strike="noStrike" cap="none" normalizeH="0" baseline="0" dirty="0">
                <a:ln>
                  <a:noFill/>
                </a:ln>
                <a:solidFill>
                  <a:schemeClr val="tx1"/>
                </a:solidFill>
                <a:effectLst/>
                <a:latin typeface="+mj-lt"/>
              </a:rPr>
              <a:t>: Share the same parent element.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General Sibling Selector</a:t>
            </a:r>
            <a:r>
              <a:rPr kumimoji="0" lang="en-US" altLang="en-US" sz="1600" b="0" i="0" u="none" strike="noStrike" cap="none" normalizeH="0" baseline="0" dirty="0">
                <a:ln>
                  <a:noFill/>
                </a:ln>
                <a:solidFill>
                  <a:schemeClr val="tx1"/>
                </a:solidFill>
                <a:effectLst/>
                <a:latin typeface="+mj-lt"/>
              </a:rPr>
              <a:t>: Uses tilde symbol (~) to match elements after a sibling.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Example</a:t>
            </a:r>
            <a:r>
              <a:rPr kumimoji="0" lang="en-US" altLang="en-US" sz="1600" b="0" i="0" u="none" strike="noStrike" cap="none" normalizeH="0" baseline="0" dirty="0">
                <a:ln>
                  <a:noFill/>
                </a:ln>
                <a:solidFill>
                  <a:schemeClr val="tx1"/>
                </a:solidFill>
                <a:effectLst/>
                <a:latin typeface="+mj-lt"/>
              </a:rPr>
              <a:t>: h1 ~ p { color: blue; } applies to p elements after an h1.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453499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68920DE-149D-7938-7E9F-8D26F3933AD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691CDC8A-2892-5E09-AA17-C09E36262D85}"/>
              </a:ext>
            </a:extLst>
          </p:cNvPr>
          <p:cNvSpPr txBox="1">
            <a:spLocks noGrp="1"/>
          </p:cNvSpPr>
          <p:nvPr>
            <p:ph type="title"/>
          </p:nvPr>
        </p:nvSpPr>
        <p:spPr>
          <a:xfrm>
            <a:off x="289048" y="230210"/>
            <a:ext cx="8520600" cy="9310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mj-lt"/>
                <a:ea typeface="Arial"/>
                <a:cs typeface="Arial"/>
                <a:sym typeface="Arial"/>
              </a:rPr>
              <a:t>Example</a:t>
            </a:r>
            <a:endParaRPr sz="3600" b="1" dirty="0">
              <a:latin typeface="+mj-lt"/>
              <a:ea typeface="Arial"/>
              <a:cs typeface="Arial"/>
              <a:sym typeface="Arial"/>
            </a:endParaRPr>
          </a:p>
        </p:txBody>
      </p:sp>
      <p:pic>
        <p:nvPicPr>
          <p:cNvPr id="4" name="Picture 3">
            <a:extLst>
              <a:ext uri="{FF2B5EF4-FFF2-40B4-BE49-F238E27FC236}">
                <a16:creationId xmlns:a16="http://schemas.microsoft.com/office/drawing/2014/main" id="{75EBD19A-37FD-6FA5-F771-8E22394F7E32}"/>
              </a:ext>
            </a:extLst>
          </p:cNvPr>
          <p:cNvPicPr>
            <a:picLocks noChangeAspect="1"/>
          </p:cNvPicPr>
          <p:nvPr/>
        </p:nvPicPr>
        <p:blipFill>
          <a:blip r:embed="rId3"/>
          <a:stretch>
            <a:fillRect/>
          </a:stretch>
        </p:blipFill>
        <p:spPr>
          <a:xfrm>
            <a:off x="1398205" y="1295289"/>
            <a:ext cx="6302286" cy="2552921"/>
          </a:xfrm>
          <a:prstGeom prst="rect">
            <a:avLst/>
          </a:prstGeom>
        </p:spPr>
      </p:pic>
    </p:spTree>
    <p:extLst>
      <p:ext uri="{BB962C8B-B14F-4D97-AF65-F5344CB8AC3E}">
        <p14:creationId xmlns:p14="http://schemas.microsoft.com/office/powerpoint/2010/main" val="273143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9A47E155-B23D-9C7D-33A1-B5360F590559}"/>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3E1F4B91-E805-E619-F444-3A3F376CC24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Adjacent Sibling selector</a:t>
            </a:r>
          </a:p>
        </p:txBody>
      </p:sp>
      <p:sp>
        <p:nvSpPr>
          <p:cNvPr id="3" name="Text Placeholder 1">
            <a:extLst>
              <a:ext uri="{FF2B5EF4-FFF2-40B4-BE49-F238E27FC236}">
                <a16:creationId xmlns:a16="http://schemas.microsoft.com/office/drawing/2014/main" id="{48C83C83-B0B3-D113-6AEA-2703619AB766}"/>
              </a:ext>
            </a:extLst>
          </p:cNvPr>
          <p:cNvSpPr>
            <a:spLocks noGrp="1" noChangeArrowheads="1"/>
          </p:cNvSpPr>
          <p:nvPr>
            <p:ph type="body" idx="1"/>
          </p:nvPr>
        </p:nvSpPr>
        <p:spPr bwMode="auto">
          <a:xfrm>
            <a:off x="311700" y="1421942"/>
            <a:ext cx="845078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Adjacent Sibling</a:t>
            </a:r>
            <a:r>
              <a:rPr kumimoji="0" lang="en-US" altLang="en-US" sz="1600" b="0" i="0" u="none" strike="noStrike" cap="none" normalizeH="0" baseline="0" dirty="0">
                <a:ln>
                  <a:noFill/>
                </a:ln>
                <a:solidFill>
                  <a:schemeClr val="tx1"/>
                </a:solidFill>
                <a:effectLst/>
                <a:latin typeface="+mj-lt"/>
              </a:rPr>
              <a:t>: Matches an element immediately following another sibling.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Selector Syntax</a:t>
            </a:r>
            <a:r>
              <a:rPr kumimoji="0" lang="en-US" altLang="en-US" sz="1600" b="0" i="0" u="none" strike="noStrike" cap="none" normalizeH="0" baseline="0" dirty="0">
                <a:ln>
                  <a:noFill/>
                </a:ln>
                <a:solidFill>
                  <a:schemeClr val="tx1"/>
                </a:solidFill>
                <a:effectLst/>
                <a:latin typeface="+mj-lt"/>
              </a:rPr>
              <a:t>: Uses + between selectors.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Example</a:t>
            </a:r>
            <a:r>
              <a:rPr kumimoji="0" lang="en-US" altLang="en-US" sz="1600" b="0" i="0" u="none" strike="noStrike" cap="none" normalizeH="0" baseline="0" dirty="0">
                <a:ln>
                  <a:noFill/>
                </a:ln>
                <a:solidFill>
                  <a:schemeClr val="tx1"/>
                </a:solidFill>
                <a:effectLst/>
                <a:latin typeface="+mj-lt"/>
              </a:rPr>
              <a:t>: h1 + p targets a &lt;p&gt; directly after an &lt;h1&gt;.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p:txBody>
      </p:sp>
      <p:sp>
        <p:nvSpPr>
          <p:cNvPr id="2" name="Rectangle 1">
            <a:extLst>
              <a:ext uri="{FF2B5EF4-FFF2-40B4-BE49-F238E27FC236}">
                <a16:creationId xmlns:a16="http://schemas.microsoft.com/office/drawing/2014/main" id="{E85F52D0-3793-41EF-4919-B7D7AB5311E6}"/>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3007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7E59D82-762E-EF5D-8698-DE52C9ECED9A}"/>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CD83D8D-1DB9-E1B8-9B6D-E3405EAAE9F0}"/>
              </a:ext>
            </a:extLst>
          </p:cNvPr>
          <p:cNvSpPr txBox="1">
            <a:spLocks noGrp="1"/>
          </p:cNvSpPr>
          <p:nvPr>
            <p:ph type="title"/>
          </p:nvPr>
        </p:nvSpPr>
        <p:spPr>
          <a:xfrm>
            <a:off x="289048" y="230210"/>
            <a:ext cx="8520600" cy="9310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mj-lt"/>
                <a:ea typeface="Arial"/>
                <a:cs typeface="Arial"/>
                <a:sym typeface="Arial"/>
              </a:rPr>
              <a:t>Example</a:t>
            </a:r>
            <a:endParaRPr sz="3600" b="1" dirty="0">
              <a:latin typeface="+mj-lt"/>
              <a:ea typeface="Arial"/>
              <a:cs typeface="Arial"/>
              <a:sym typeface="Arial"/>
            </a:endParaRPr>
          </a:p>
        </p:txBody>
      </p:sp>
      <p:pic>
        <p:nvPicPr>
          <p:cNvPr id="3" name="Picture 2">
            <a:extLst>
              <a:ext uri="{FF2B5EF4-FFF2-40B4-BE49-F238E27FC236}">
                <a16:creationId xmlns:a16="http://schemas.microsoft.com/office/drawing/2014/main" id="{9383E0C4-F707-3130-D786-90D07BB56D52}"/>
              </a:ext>
            </a:extLst>
          </p:cNvPr>
          <p:cNvPicPr>
            <a:picLocks noChangeAspect="1"/>
          </p:cNvPicPr>
          <p:nvPr/>
        </p:nvPicPr>
        <p:blipFill>
          <a:blip r:embed="rId3"/>
          <a:stretch>
            <a:fillRect/>
          </a:stretch>
        </p:blipFill>
        <p:spPr>
          <a:xfrm>
            <a:off x="754603" y="1582281"/>
            <a:ext cx="7378760" cy="2278735"/>
          </a:xfrm>
          <a:prstGeom prst="rect">
            <a:avLst/>
          </a:prstGeom>
        </p:spPr>
      </p:pic>
    </p:spTree>
    <p:extLst>
      <p:ext uri="{BB962C8B-B14F-4D97-AF65-F5344CB8AC3E}">
        <p14:creationId xmlns:p14="http://schemas.microsoft.com/office/powerpoint/2010/main" val="285222678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2025-01-21T22:17:19+00:00</DateTime>
  </documentManagement>
</p:properties>
</file>

<file path=customXml/itemProps1.xml><?xml version="1.0" encoding="utf-8"?>
<ds:datastoreItem xmlns:ds="http://schemas.openxmlformats.org/officeDocument/2006/customXml" ds:itemID="{9A8ABA45-DEE0-4DE5-9592-E417928D4D56}"/>
</file>

<file path=customXml/itemProps2.xml><?xml version="1.0" encoding="utf-8"?>
<ds:datastoreItem xmlns:ds="http://schemas.openxmlformats.org/officeDocument/2006/customXml" ds:itemID="{B95BF9A7-6E0A-42DD-9F4F-408C98922159}"/>
</file>

<file path=customXml/itemProps3.xml><?xml version="1.0" encoding="utf-8"?>
<ds:datastoreItem xmlns:ds="http://schemas.openxmlformats.org/officeDocument/2006/customXml" ds:itemID="{AD3DECF0-7D20-4993-BD3C-E5DDB5467135}"/>
</file>

<file path=docProps/app.xml><?xml version="1.0" encoding="utf-8"?>
<Properties xmlns="http://schemas.openxmlformats.org/officeDocument/2006/extended-properties" xmlns:vt="http://schemas.openxmlformats.org/officeDocument/2006/docPropsVTypes">
  <TotalTime>1535</TotalTime>
  <Words>1241</Words>
  <Application>Microsoft Office PowerPoint</Application>
  <PresentationFormat>On-screen Show (16:9)</PresentationFormat>
  <Paragraphs>55</Paragraphs>
  <Slides>13</Slides>
  <Notes>13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13</vt:i4>
      </vt:variant>
    </vt:vector>
  </HeadingPairs>
  <TitlesOfParts>
    <vt:vector size="18" baseType="lpstr">
      <vt:lpstr>Roboto</vt:lpstr>
      <vt:lpstr>Proxima Nova</vt:lpstr>
      <vt:lpstr>Arial</vt:lpstr>
      <vt:lpstr>Simple Light</vt:lpstr>
      <vt:lpstr>Spearmint</vt:lpstr>
      <vt:lpstr>Advance Selectors</vt:lpstr>
      <vt:lpstr>Universal and Multiple Selector</vt:lpstr>
      <vt:lpstr>Example</vt:lpstr>
      <vt:lpstr>Child Selector</vt:lpstr>
      <vt:lpstr>Child Selector Example</vt:lpstr>
      <vt:lpstr>Sibling selector</vt:lpstr>
      <vt:lpstr>Example</vt:lpstr>
      <vt:lpstr>Adjacent Sibling selector</vt:lpstr>
      <vt:lpstr>Example</vt:lpstr>
      <vt:lpstr>Attribute Selector</vt:lpstr>
      <vt:lpstr>Common Attribute Selector Comparators</vt:lpstr>
      <vt:lpstr>Pseudo-element selector</vt:lpstr>
      <vt:lpstr>Common Pseudo-Element Selectors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30</cp:revision>
  <dcterms:modified xsi:type="dcterms:W3CDTF">2025-01-21T22:13:12Z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