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316" r:id="rId5"/>
    <p:sldId id="327" r:id="rId6"/>
    <p:sldId id="323" r:id="rId7"/>
    <p:sldId id="299" r:id="rId8"/>
    <p:sldId id="328" r:id="rId9"/>
    <p:sldId id="287"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scope of the variables in JavaScript and global objects. In this lecture we will go through </a:t>
            </a:r>
            <a:r>
              <a:rPr lang="en-US" sz="1100" b="0" dirty="0">
                <a:solidFill>
                  <a:schemeClr val="accent1">
                    <a:lumMod val="50000"/>
                  </a:schemeClr>
                </a:solidFill>
                <a:latin typeface="+mj-lt"/>
                <a:ea typeface="Roboto"/>
                <a:cs typeface="Roboto"/>
                <a:sym typeface="Roboto"/>
              </a:rPr>
              <a:t>the VAR keyword and the scope of the variables, and we will investigate global variables and global objects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Variables in JavaScript can be declared using var or let. The var keyword was the original method for variable declaration, allowing developers to assign values to variables, such as var x equals 6. However, in 2015, the let keyword was introduced to provide improved scoping and flexibility, making it a more robust option for variable declarations in modern JavaScript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Scope determines where a variable can be accessed in JavaScript. Variables declared inside a function have local scope, meaning they can only be used within that function. In contrast, variables declared outside any function have global scope, allowing them to be accessed by all functions in the program. Understanding scope is crucial for managing variable accessibility and avoiding conflicts.</a:t>
            </a:r>
          </a:p>
        </p:txBody>
      </p:sp>
    </p:spTree>
    <p:extLst>
      <p:ext uri="{BB962C8B-B14F-4D97-AF65-F5344CB8AC3E}">
        <p14:creationId xmlns:p14="http://schemas.microsoft.com/office/powerpoint/2010/main" val="283530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41DDC4E-5C09-A800-39B4-7E210AB41D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7FE7FC7-CC88-C626-7037-9089BBD523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16CFC3-3FBA-5BB7-DCE9-FD9C3035D38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scope differs based on the variable declaration method. Variables declared with var have function scope, meaning they are accessible anywhere within the function where they are defined. Variables declared with let have block scope, meaning they are only accessible within the specific pair of curly braces where they are declared. This distinction is important for managing variable accessibility.</a:t>
            </a:r>
          </a:p>
        </p:txBody>
      </p:sp>
    </p:spTree>
    <p:extLst>
      <p:ext uri="{BB962C8B-B14F-4D97-AF65-F5344CB8AC3E}">
        <p14:creationId xmlns:p14="http://schemas.microsoft.com/office/powerpoint/2010/main" val="179761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compares var and let. Using var, variables have function scope, so y and z are accessible throughout the function even outside their blocks. Using let, variables have block scope, so y and z are only accessible within their respective blocks. Outside those blocks, accessing y or z causes a Reference Error, showing how let restricts variable scope to improve control and avoid conflicts.</a:t>
            </a:r>
          </a:p>
        </p:txBody>
      </p:sp>
    </p:spTree>
    <p:extLst>
      <p:ext uri="{BB962C8B-B14F-4D97-AF65-F5344CB8AC3E}">
        <p14:creationId xmlns:p14="http://schemas.microsoft.com/office/powerpoint/2010/main" val="398502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move on to global variables and objects. JavaScript creates a global object that stores global variables, functions, and properties. In web browsers, global variables become properties of the window object, such as window dot test. Be cautious with global variables, as they can overwrite existing window properties. For example, assigning location equals Texas overwrites window dot location, causing the browser to load an invalid URL.</a:t>
            </a:r>
          </a:p>
        </p:txBody>
      </p:sp>
    </p:spTree>
    <p:extLst>
      <p:ext uri="{BB962C8B-B14F-4D97-AF65-F5344CB8AC3E}">
        <p14:creationId xmlns:p14="http://schemas.microsoft.com/office/powerpoint/2010/main" val="41303791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7ABE60D-7BBA-929F-B55C-AD05DE23064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23613BF-F51E-9B5F-0005-A9C0174E21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6B7FAE1-D2E3-1AA0-8C90-F5DC355D678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There are three cases for assigning a global variable X. When declared with var, a property named X is added to the global object. When declared with let, no property is added to the global object, but X is still globally accessible. If not declared with var or let, X automatically becomes a property of the global object, even if assigned within a function. This behavior can lead to unintended consequences.</a:t>
            </a:r>
          </a:p>
        </p:txBody>
      </p:sp>
    </p:spTree>
    <p:extLst>
      <p:ext uri="{BB962C8B-B14F-4D97-AF65-F5344CB8AC3E}">
        <p14:creationId xmlns:p14="http://schemas.microsoft.com/office/powerpoint/2010/main" val="1160252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shows the impact of not declaring a variable with var, let, or const. In the calculate Tax function, the variable tax is not declared, so it automatically becomes a global variable. As a result, tax can be accessed outside the function, which may lead to unexpected behavior. To avoid this, always declare variables explicitly to ensure they are scoped correctly. Thanks for watching the lecture.</a:t>
            </a:r>
          </a:p>
        </p:txBody>
      </p:sp>
    </p:spTree>
    <p:extLst>
      <p:ext uri="{BB962C8B-B14F-4D97-AF65-F5344CB8AC3E}">
        <p14:creationId xmlns:p14="http://schemas.microsoft.com/office/powerpoint/2010/main" val="1488776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Scope and The Global Objects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The Var Keyword and Scope | </a:t>
            </a:r>
            <a:r>
              <a:rPr lang="en-US" sz="1400" b="1" i="0" dirty="0">
                <a:solidFill>
                  <a:schemeClr val="accent1">
                    <a:lumMod val="50000"/>
                  </a:schemeClr>
                </a:solidFill>
                <a:effectLst/>
                <a:latin typeface="Roboto" panose="02000000000000000000" pitchFamily="2" charset="0"/>
              </a:rPr>
              <a:t>Global variables and the global object</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The Var Keyword</a:t>
            </a:r>
            <a:endParaRPr sz="4800" b="1" dirty="0">
              <a:latin typeface="+mj-lt"/>
              <a:ea typeface="Arial"/>
              <a:cs typeface="Arial"/>
              <a:sym typeface="Arial"/>
            </a:endParaRPr>
          </a:p>
        </p:txBody>
      </p:sp>
      <p:sp>
        <p:nvSpPr>
          <p:cNvPr id="2" name="Text Placeholder 1">
            <a:extLst>
              <a:ext uri="{FF2B5EF4-FFF2-40B4-BE49-F238E27FC236}">
                <a16:creationId xmlns:a16="http://schemas.microsoft.com/office/drawing/2014/main" id="{13D9F1B0-6CFC-A507-5E85-F59F57013355}"/>
              </a:ext>
            </a:extLst>
          </p:cNvPr>
          <p:cNvSpPr>
            <a:spLocks noGrp="1" noChangeArrowheads="1"/>
          </p:cNvSpPr>
          <p:nvPr>
            <p:ph type="body" idx="1"/>
          </p:nvPr>
        </p:nvSpPr>
        <p:spPr bwMode="auto">
          <a:xfrm>
            <a:off x="443883" y="1786920"/>
            <a:ext cx="838841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Variable Declaration</a:t>
            </a:r>
            <a:r>
              <a:rPr kumimoji="0" lang="en-US" altLang="en-US" sz="1600" b="0" i="0" u="none" strike="noStrike" cap="none" normalizeH="0" baseline="0" dirty="0">
                <a:ln>
                  <a:noFill/>
                </a:ln>
                <a:solidFill>
                  <a:schemeClr val="tx1"/>
                </a:solidFill>
                <a:effectLst/>
                <a:latin typeface="+mj-lt"/>
              </a:rPr>
              <a:t>: Variables can be declared using var or let. Example: var x = 6;.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Original Method</a:t>
            </a:r>
            <a:r>
              <a:rPr kumimoji="0" lang="en-US" altLang="en-US" sz="1600" b="0" i="0" u="none" strike="noStrike" cap="none" normalizeH="0" baseline="0" dirty="0">
                <a:ln>
                  <a:noFill/>
                </a:ln>
                <a:solidFill>
                  <a:schemeClr val="tx1"/>
                </a:solidFill>
                <a:effectLst/>
                <a:latin typeface="+mj-lt"/>
              </a:rPr>
              <a:t>: The var keyword was the original way to declare variables in JavaScript.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Modern Update</a:t>
            </a:r>
            <a:r>
              <a:rPr kumimoji="0" lang="en-US" altLang="en-US" sz="1600" b="0" i="0" u="none" strike="noStrike" cap="none" normalizeH="0" baseline="0" dirty="0">
                <a:ln>
                  <a:noFill/>
                </a:ln>
                <a:solidFill>
                  <a:schemeClr val="tx1"/>
                </a:solidFill>
                <a:effectLst/>
                <a:latin typeface="+mj-lt"/>
              </a:rPr>
              <a:t>: The let keyword was introduced in 2015 to provide improved scoping.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Scope of the Variable</a:t>
            </a:r>
          </a:p>
        </p:txBody>
      </p:sp>
      <p:sp>
        <p:nvSpPr>
          <p:cNvPr id="2" name="Text Placeholder 1">
            <a:extLst>
              <a:ext uri="{FF2B5EF4-FFF2-40B4-BE49-F238E27FC236}">
                <a16:creationId xmlns:a16="http://schemas.microsoft.com/office/drawing/2014/main" id="{D268883E-BB2D-75B8-5419-247F5BB26F52}"/>
              </a:ext>
            </a:extLst>
          </p:cNvPr>
          <p:cNvSpPr>
            <a:spLocks noGrp="1" noChangeArrowheads="1"/>
          </p:cNvSpPr>
          <p:nvPr>
            <p:ph type="body" idx="1"/>
          </p:nvPr>
        </p:nvSpPr>
        <p:spPr bwMode="auto">
          <a:xfrm>
            <a:off x="443883" y="1602255"/>
            <a:ext cx="838841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nSpc>
                <a:spcPct val="150000"/>
              </a:lnSpc>
              <a:buNone/>
            </a:pPr>
            <a:r>
              <a:rPr lang="en-US" sz="1600" b="1" dirty="0">
                <a:solidFill>
                  <a:schemeClr val="accent1">
                    <a:lumMod val="50000"/>
                  </a:schemeClr>
                </a:solidFill>
                <a:latin typeface="+mj-lt"/>
              </a:rPr>
              <a:t>Scope</a:t>
            </a:r>
            <a:r>
              <a:rPr lang="en-US" sz="1600" dirty="0">
                <a:solidFill>
                  <a:schemeClr val="accent1">
                    <a:lumMod val="50000"/>
                  </a:schemeClr>
                </a:solidFill>
                <a:latin typeface="+mj-lt"/>
              </a:rPr>
              <a:t>: Scope defines where a variable can be accessed.</a:t>
            </a:r>
          </a:p>
          <a:p>
            <a:pPr>
              <a:lnSpc>
                <a:spcPct val="150000"/>
              </a:lnSpc>
            </a:pPr>
            <a:r>
              <a:rPr lang="en-US" sz="1600" b="1" dirty="0">
                <a:solidFill>
                  <a:schemeClr val="accent1">
                    <a:lumMod val="50000"/>
                  </a:schemeClr>
                </a:solidFill>
                <a:latin typeface="+mj-lt"/>
              </a:rPr>
              <a:t>Local Scope</a:t>
            </a:r>
            <a:r>
              <a:rPr lang="en-US" sz="1600" dirty="0">
                <a:solidFill>
                  <a:schemeClr val="accent1">
                    <a:lumMod val="50000"/>
                  </a:schemeClr>
                </a:solidFill>
                <a:latin typeface="+mj-lt"/>
              </a:rPr>
              <a:t>: Variables declared inside a function are only accessible within that function.</a:t>
            </a:r>
          </a:p>
          <a:p>
            <a:pPr>
              <a:lnSpc>
                <a:spcPct val="150000"/>
              </a:lnSpc>
            </a:pPr>
            <a:r>
              <a:rPr lang="en-US" sz="1600" b="1" dirty="0">
                <a:solidFill>
                  <a:schemeClr val="accent1">
                    <a:lumMod val="50000"/>
                  </a:schemeClr>
                </a:solidFill>
                <a:latin typeface="+mj-lt"/>
              </a:rPr>
              <a:t>Global Scope</a:t>
            </a:r>
            <a:r>
              <a:rPr lang="en-US" sz="1600" dirty="0">
                <a:solidFill>
                  <a:schemeClr val="accent1">
                    <a:lumMod val="50000"/>
                  </a:schemeClr>
                </a:solidFill>
                <a:latin typeface="+mj-lt"/>
              </a:rPr>
              <a:t>: Variables declared outside a function are accessible to all functions.</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2779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8A8BE0F-1AE0-1451-81DF-00E81AB420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982D5767-CB0E-FEB7-AD58-08C3076265E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Scope (</a:t>
            </a:r>
            <a:r>
              <a:rPr lang="en-US" sz="3600" b="1" i="0" dirty="0" err="1">
                <a:effectLst/>
                <a:latin typeface="+mj-lt"/>
              </a:rPr>
              <a:t>Cont</a:t>
            </a:r>
            <a:r>
              <a:rPr lang="en-US" sz="3600" b="1" i="0" dirty="0">
                <a:effectLst/>
                <a:latin typeface="+mj-lt"/>
              </a:rPr>
              <a:t>’)</a:t>
            </a:r>
          </a:p>
        </p:txBody>
      </p:sp>
      <p:sp>
        <p:nvSpPr>
          <p:cNvPr id="3" name="Rectangle 1">
            <a:extLst>
              <a:ext uri="{FF2B5EF4-FFF2-40B4-BE49-F238E27FC236}">
                <a16:creationId xmlns:a16="http://schemas.microsoft.com/office/drawing/2014/main" id="{32EEB1D7-03FD-B9E0-64B4-AFF5A28995D4}"/>
              </a:ext>
            </a:extLst>
          </p:cNvPr>
          <p:cNvSpPr>
            <a:spLocks noGrp="1" noChangeArrowheads="1"/>
          </p:cNvSpPr>
          <p:nvPr>
            <p:ph type="body" idx="1"/>
          </p:nvPr>
        </p:nvSpPr>
        <p:spPr bwMode="auto">
          <a:xfrm>
            <a:off x="381375" y="1325282"/>
            <a:ext cx="845092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Function Scope with var</a:t>
            </a:r>
            <a:r>
              <a:rPr kumimoji="0" lang="en-US" altLang="en-US" sz="1600" b="0" i="0" u="none" strike="noStrike" cap="none" normalizeH="0" baseline="0" dirty="0">
                <a:ln>
                  <a:noFill/>
                </a:ln>
                <a:solidFill>
                  <a:schemeClr val="accent1">
                    <a:lumMod val="50000"/>
                  </a:schemeClr>
                </a:solidFill>
                <a:effectLst/>
                <a:latin typeface="+mj-lt"/>
              </a:rPr>
              <a:t>: Variables declared with var inside a function are accessible anywhere within that function.</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Block Scope with let</a:t>
            </a:r>
            <a:r>
              <a:rPr kumimoji="0" lang="en-US" altLang="en-US" sz="1600" b="0" i="0" u="none" strike="noStrike" cap="none" normalizeH="0" baseline="0" dirty="0">
                <a:ln>
                  <a:noFill/>
                </a:ln>
                <a:solidFill>
                  <a:schemeClr val="accent1">
                    <a:lumMod val="50000"/>
                  </a:schemeClr>
                </a:solidFill>
                <a:effectLst/>
                <a:latin typeface="+mj-lt"/>
              </a:rPr>
              <a:t>: Variables declared with let inside a function are accessible only within the enclosing {} block. </a:t>
            </a:r>
          </a:p>
        </p:txBody>
      </p:sp>
    </p:spTree>
    <p:extLst>
      <p:ext uri="{BB962C8B-B14F-4D97-AF65-F5344CB8AC3E}">
        <p14:creationId xmlns:p14="http://schemas.microsoft.com/office/powerpoint/2010/main" val="4184524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6" name="Picture 5">
            <a:extLst>
              <a:ext uri="{FF2B5EF4-FFF2-40B4-BE49-F238E27FC236}">
                <a16:creationId xmlns:a16="http://schemas.microsoft.com/office/drawing/2014/main" id="{6F47812D-E2FE-A5A6-1445-1088EC065284}"/>
              </a:ext>
            </a:extLst>
          </p:cNvPr>
          <p:cNvPicPr>
            <a:picLocks noChangeAspect="1"/>
          </p:cNvPicPr>
          <p:nvPr/>
        </p:nvPicPr>
        <p:blipFill>
          <a:blip r:embed="rId3"/>
          <a:stretch>
            <a:fillRect/>
          </a:stretch>
        </p:blipFill>
        <p:spPr>
          <a:xfrm>
            <a:off x="1357456" y="1223454"/>
            <a:ext cx="6287045" cy="3475021"/>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200" b="1" i="0" dirty="0">
                <a:solidFill>
                  <a:schemeClr val="accent1">
                    <a:lumMod val="50000"/>
                  </a:schemeClr>
                </a:solidFill>
                <a:effectLst/>
                <a:latin typeface="+mj-lt"/>
              </a:rPr>
              <a:t>Global variables and the global object</a:t>
            </a:r>
          </a:p>
        </p:txBody>
      </p:sp>
      <p:sp>
        <p:nvSpPr>
          <p:cNvPr id="3" name="Rectangle 1">
            <a:extLst>
              <a:ext uri="{FF2B5EF4-FFF2-40B4-BE49-F238E27FC236}">
                <a16:creationId xmlns:a16="http://schemas.microsoft.com/office/drawing/2014/main" id="{5F421267-662C-3777-298F-57934A615706}"/>
              </a:ext>
            </a:extLst>
          </p:cNvPr>
          <p:cNvSpPr>
            <a:spLocks noGrp="1" noChangeArrowheads="1"/>
          </p:cNvSpPr>
          <p:nvPr>
            <p:ph type="body" idx="1"/>
          </p:nvPr>
        </p:nvSpPr>
        <p:spPr bwMode="auto">
          <a:xfrm>
            <a:off x="311700" y="1284401"/>
            <a:ext cx="8520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Global Object</a:t>
            </a:r>
            <a:r>
              <a:rPr kumimoji="0" lang="en-US" altLang="en-US" sz="1600" b="0" i="0" u="none" strike="noStrike" cap="none" normalizeH="0" baseline="0" dirty="0">
                <a:ln>
                  <a:noFill/>
                </a:ln>
                <a:solidFill>
                  <a:schemeClr val="accent1">
                    <a:lumMod val="50000"/>
                  </a:schemeClr>
                </a:solidFill>
                <a:effectLst/>
                <a:latin typeface="+mj-lt"/>
              </a:rPr>
              <a:t>: JavaScript creates a global object that stores global variables, functions, and properties.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Global Variables</a:t>
            </a:r>
            <a:r>
              <a:rPr kumimoji="0" lang="en-US" altLang="en-US" sz="1600" b="0" i="0" u="none" strike="noStrike" cap="none" normalizeH="0" baseline="0" dirty="0">
                <a:ln>
                  <a:noFill/>
                </a:ln>
                <a:solidFill>
                  <a:schemeClr val="accent1">
                    <a:lumMod val="50000"/>
                  </a:schemeClr>
                </a:solidFill>
                <a:effectLst/>
                <a:latin typeface="+mj-lt"/>
              </a:rPr>
              <a:t>: In web browsers, global variables are assigned as properties of the window object (e.g., </a:t>
            </a:r>
            <a:r>
              <a:rPr kumimoji="0" lang="en-US" altLang="en-US" sz="1600" b="0" i="0" u="none" strike="noStrike" cap="none" normalizeH="0" baseline="0" dirty="0" err="1">
                <a:ln>
                  <a:noFill/>
                </a:ln>
                <a:solidFill>
                  <a:schemeClr val="accent1">
                    <a:lumMod val="50000"/>
                  </a:schemeClr>
                </a:solidFill>
                <a:effectLst/>
                <a:latin typeface="+mj-lt"/>
              </a:rPr>
              <a:t>window.test</a:t>
            </a:r>
            <a:r>
              <a:rPr kumimoji="0" lang="en-US" altLang="en-US" sz="1600" b="0" i="0" u="none" strike="noStrike" cap="none" normalizeH="0" baseline="0" dirty="0">
                <a:ln>
                  <a:noFill/>
                </a:ln>
                <a:solidFill>
                  <a:schemeClr val="accent1">
                    <a:lumMod val="50000"/>
                  </a:schemeClr>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Caution with Global</a:t>
            </a:r>
            <a:r>
              <a:rPr kumimoji="0" lang="en-US" altLang="en-US" sz="1600" b="0" i="0" u="none" strike="noStrike" cap="none" normalizeH="0" baseline="0" dirty="0">
                <a:ln>
                  <a:noFill/>
                </a:ln>
                <a:solidFill>
                  <a:schemeClr val="accent1">
                    <a:lumMod val="50000"/>
                  </a:schemeClr>
                </a:solidFill>
                <a:effectLst/>
                <a:latin typeface="+mj-lt"/>
              </a:rPr>
              <a:t>: Global variables can overwrite existing window properties, potentially causing issues.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Example Issue</a:t>
            </a:r>
            <a:r>
              <a:rPr kumimoji="0" lang="en-US" altLang="en-US" sz="1600" b="0" i="0" u="none" strike="noStrike" cap="none" normalizeH="0" baseline="0" dirty="0">
                <a:ln>
                  <a:noFill/>
                </a:ln>
                <a:solidFill>
                  <a:schemeClr val="accent1">
                    <a:lumMod val="50000"/>
                  </a:schemeClr>
                </a:solidFill>
                <a:effectLst/>
                <a:latin typeface="+mj-lt"/>
              </a:rPr>
              <a:t>: Assigning location = "Texas" overwrites </a:t>
            </a:r>
            <a:r>
              <a:rPr kumimoji="0" lang="en-US" altLang="en-US" sz="1600" b="0" i="0" u="none" strike="noStrike" cap="none" normalizeH="0" baseline="0" dirty="0" err="1">
                <a:ln>
                  <a:noFill/>
                </a:ln>
                <a:solidFill>
                  <a:schemeClr val="accent1">
                    <a:lumMod val="50000"/>
                  </a:schemeClr>
                </a:solidFill>
                <a:effectLst/>
                <a:latin typeface="+mj-lt"/>
              </a:rPr>
              <a:t>window.location</a:t>
            </a:r>
            <a:r>
              <a:rPr kumimoji="0" lang="en-US" altLang="en-US" sz="1600" b="0" i="0" u="none" strike="noStrike" cap="none" normalizeH="0" baseline="0" dirty="0">
                <a:ln>
                  <a:noFill/>
                </a:ln>
                <a:solidFill>
                  <a:schemeClr val="accent1">
                    <a:lumMod val="50000"/>
                  </a:schemeClr>
                </a:solidFill>
                <a:effectLst/>
                <a:latin typeface="+mj-lt"/>
              </a:rPr>
              <a:t> and causes the browser to try loading a non-existent URL. </a:t>
            </a:r>
          </a:p>
        </p:txBody>
      </p:sp>
    </p:spTree>
    <p:extLst>
      <p:ext uri="{BB962C8B-B14F-4D97-AF65-F5344CB8AC3E}">
        <p14:creationId xmlns:p14="http://schemas.microsoft.com/office/powerpoint/2010/main" val="2960545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C845A66-A08F-1EDD-31A6-DA172D474A3D}"/>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6C06102-3E1F-545E-E927-FA5A5122F2F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Global variables and the global object</a:t>
            </a:r>
            <a:endParaRPr lang="en-US" sz="3600" b="1" i="0" dirty="0">
              <a:effectLst/>
              <a:latin typeface="+mj-lt"/>
            </a:endParaRPr>
          </a:p>
        </p:txBody>
      </p:sp>
      <p:sp>
        <p:nvSpPr>
          <p:cNvPr id="2" name="Text Placeholder 1">
            <a:extLst>
              <a:ext uri="{FF2B5EF4-FFF2-40B4-BE49-F238E27FC236}">
                <a16:creationId xmlns:a16="http://schemas.microsoft.com/office/drawing/2014/main" id="{A5355740-2BF2-6809-50E8-C117D6D03347}"/>
              </a:ext>
            </a:extLst>
          </p:cNvPr>
          <p:cNvSpPr>
            <a:spLocks noGrp="1" noChangeArrowheads="1"/>
          </p:cNvSpPr>
          <p:nvPr>
            <p:ph type="body" idx="1"/>
          </p:nvPr>
        </p:nvSpPr>
        <p:spPr bwMode="auto">
          <a:xfrm>
            <a:off x="311700" y="1417588"/>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0" i="0" dirty="0">
                <a:solidFill>
                  <a:srgbClr val="000000"/>
                </a:solidFill>
                <a:effectLst/>
                <a:latin typeface="+mj-lt"/>
              </a:rPr>
              <a:t>Three cases exist when assigning to a global variable X:</a:t>
            </a:r>
            <a:endParaRPr kumimoji="0" lang="en-US" altLang="en-US" sz="1600" b="1" i="0" u="none" strike="noStrike" cap="none" normalizeH="0" baseline="0" dirty="0">
              <a:ln>
                <a:noFill/>
              </a:ln>
              <a:solidFill>
                <a:schemeClr val="accent1">
                  <a:lumMod val="50000"/>
                </a:schemeClr>
              </a:solidFill>
              <a:effectLst/>
              <a:latin typeface="+mj-lt"/>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Declared with var</a:t>
            </a:r>
            <a:r>
              <a:rPr kumimoji="0" lang="en-US" altLang="en-US" sz="1600" b="0" i="0" u="none" strike="noStrike" cap="none" normalizeH="0" baseline="0" dirty="0">
                <a:ln>
                  <a:noFill/>
                </a:ln>
                <a:solidFill>
                  <a:schemeClr val="accent1">
                    <a:lumMod val="50000"/>
                  </a:schemeClr>
                </a:solidFill>
                <a:effectLst/>
                <a:latin typeface="+mj-lt"/>
              </a:rPr>
              <a:t>: A property named "X" is added to the global object.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Declared with let</a:t>
            </a:r>
            <a:r>
              <a:rPr kumimoji="0" lang="en-US" altLang="en-US" sz="1600" b="0" i="0" u="none" strike="noStrike" cap="none" normalizeH="0" baseline="0" dirty="0">
                <a:ln>
                  <a:noFill/>
                </a:ln>
                <a:solidFill>
                  <a:schemeClr val="accent1">
                    <a:lumMod val="50000"/>
                  </a:schemeClr>
                </a:solidFill>
                <a:effectLst/>
                <a:latin typeface="+mj-lt"/>
              </a:rPr>
              <a:t>: No property is added to the global object, but "X" is accessible globally.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Not Declared</a:t>
            </a:r>
            <a:r>
              <a:rPr kumimoji="0" lang="en-US" altLang="en-US" sz="1600" b="0" i="0" u="none" strike="noStrike" cap="none" normalizeH="0" baseline="0" dirty="0">
                <a:ln>
                  <a:noFill/>
                </a:ln>
                <a:solidFill>
                  <a:schemeClr val="accent1">
                    <a:lumMod val="50000"/>
                  </a:schemeClr>
                </a:solidFill>
                <a:effectLst/>
                <a:latin typeface="+mj-lt"/>
              </a:rPr>
              <a:t>: "X" becomes a property of the global object, even if assigned inside a function. </a:t>
            </a:r>
          </a:p>
        </p:txBody>
      </p:sp>
    </p:spTree>
    <p:extLst>
      <p:ext uri="{BB962C8B-B14F-4D97-AF65-F5344CB8AC3E}">
        <p14:creationId xmlns:p14="http://schemas.microsoft.com/office/powerpoint/2010/main" val="926708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3" name="Picture 2">
            <a:extLst>
              <a:ext uri="{FF2B5EF4-FFF2-40B4-BE49-F238E27FC236}">
                <a16:creationId xmlns:a16="http://schemas.microsoft.com/office/drawing/2014/main" id="{31F55B96-1CE5-61DE-A731-F8F4720F2D1B}"/>
              </a:ext>
            </a:extLst>
          </p:cNvPr>
          <p:cNvPicPr>
            <a:picLocks noChangeAspect="1"/>
          </p:cNvPicPr>
          <p:nvPr/>
        </p:nvPicPr>
        <p:blipFill>
          <a:blip r:embed="rId3"/>
          <a:stretch>
            <a:fillRect/>
          </a:stretch>
        </p:blipFill>
        <p:spPr>
          <a:xfrm>
            <a:off x="1586969" y="1469512"/>
            <a:ext cx="5970062" cy="2204476"/>
          </a:xfrm>
          <a:prstGeom prst="rect">
            <a:avLst/>
          </a:prstGeom>
        </p:spPr>
      </p:pic>
    </p:spTree>
    <p:extLst>
      <p:ext uri="{BB962C8B-B14F-4D97-AF65-F5344CB8AC3E}">
        <p14:creationId xmlns:p14="http://schemas.microsoft.com/office/powerpoint/2010/main" val="5410602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2025-01-31T19:53:27+00:00</DateTime>
  </documentManagement>
</p:properties>
</file>

<file path=customXml/itemProps1.xml><?xml version="1.0" encoding="utf-8"?>
<ds:datastoreItem xmlns:ds="http://schemas.openxmlformats.org/officeDocument/2006/customXml" ds:itemID="{3B8E52B0-3DC2-40E5-AE84-652E7F96BEB4}"/>
</file>

<file path=customXml/itemProps2.xml><?xml version="1.0" encoding="utf-8"?>
<ds:datastoreItem xmlns:ds="http://schemas.openxmlformats.org/officeDocument/2006/customXml" ds:itemID="{8762DFFE-423C-4CF8-8D7B-C5F30628C2D8}"/>
</file>

<file path=customXml/itemProps3.xml><?xml version="1.0" encoding="utf-8"?>
<ds:datastoreItem xmlns:ds="http://schemas.openxmlformats.org/officeDocument/2006/customXml" ds:itemID="{CE59EBC3-0E2F-4EF0-AF2C-8225B99B5F1F}"/>
</file>

<file path=docProps/app.xml><?xml version="1.0" encoding="utf-8"?>
<Properties xmlns="http://schemas.openxmlformats.org/officeDocument/2006/extended-properties" xmlns:vt="http://schemas.openxmlformats.org/officeDocument/2006/docPropsVTypes">
  <TotalTime>2016</TotalTime>
  <Words>887</Words>
  <Application>Microsoft Office PowerPoint</Application>
  <PresentationFormat>On-screen Show (16:9)</PresentationFormat>
  <Paragraphs>33</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Proxima Nova</vt:lpstr>
      <vt:lpstr>Arial</vt:lpstr>
      <vt:lpstr>Roboto</vt:lpstr>
      <vt:lpstr>Simple Light</vt:lpstr>
      <vt:lpstr>Spearmint</vt:lpstr>
      <vt:lpstr>Scope and The Global Objects</vt:lpstr>
      <vt:lpstr>The Var Keyword</vt:lpstr>
      <vt:lpstr>Scope of the Variable</vt:lpstr>
      <vt:lpstr>Scope (Cont’)</vt:lpstr>
      <vt:lpstr>Example</vt:lpstr>
      <vt:lpstr>Global variables and the global object</vt:lpstr>
      <vt:lpstr>Global variables and the global object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55</cp:revision>
  <dcterms:modified xsi:type="dcterms:W3CDTF">2025-01-26T19:24:14Z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