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350" r:id="rId5"/>
    <p:sldId id="351" r:id="rId6"/>
    <p:sldId id="343" r:id="rId7"/>
    <p:sldId id="352" r:id="rId8"/>
    <p:sldId id="353"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event handling. In this lecture we will go through events and event handlers, event parameters in react, and how to pass argument to event handlers</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A React event is any user interaction, like a click, key press, or form submission. To handle these events, we use event handlers, which are functions that respond to the action. React event handlers use the prefix "on" in camel case, such as </a:t>
            </a:r>
            <a:r>
              <a:rPr lang="en-US" dirty="0" err="1"/>
              <a:t>onClick</a:t>
            </a:r>
            <a:r>
              <a:rPr lang="en-US" dirty="0"/>
              <a:t> or </a:t>
            </a:r>
            <a:r>
              <a:rPr lang="en-US" dirty="0" err="1"/>
              <a:t>onKeyDown</a:t>
            </a:r>
            <a:r>
              <a:rPr lang="en-US" dirty="0"/>
              <a:t>. Unlike traditional DOM events, React uses a synthetic event system, ensuring consistency across different browsers.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Now, let’s look at an example of handling events in React.</a:t>
            </a:r>
            <a:r>
              <a:rPr lang="en-US" dirty="0"/>
              <a:t> The Greeting component receives a name as a prop and includes a button with an on Click event handler. When the button is clicked, the hello Click function runs, displaying an alert with a personalized greeting. The App component renders Greeting with the name Jose. Clicking the button triggers the alert saying Hello Jose.</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9315F44-DE60-6802-265D-8BB478BE4B5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1F0CB79-B755-1BAD-5AAA-88602A17F4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FF0F0A-BFFD-29D5-6C4D-910B895511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Next, let's explore the React event parameter.</a:t>
            </a:r>
            <a:r>
              <a:rPr lang="en-US" dirty="0"/>
              <a:t> This parameter is an optional argument passed to an event handler, providing useful details about the event. It includes properties like event target, which identifies the element that triggered the event. Additionally, React events use a Synthetic Event wrapper, ensuring better performance and cross-browser compatibility when handling user interactions.</a:t>
            </a:r>
          </a:p>
        </p:txBody>
      </p:sp>
    </p:spTree>
    <p:extLst>
      <p:ext uri="{BB962C8B-B14F-4D97-AF65-F5344CB8AC3E}">
        <p14:creationId xmlns:p14="http://schemas.microsoft.com/office/powerpoint/2010/main" val="132753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Now, let’s examine this example using the event parameter.</a:t>
            </a:r>
            <a:r>
              <a:rPr lang="en-US" dirty="0"/>
              <a:t> The Greeting component has a greet Click function that checks which button was clicked using event target id. If the button has an id of hello </a:t>
            </a:r>
            <a:r>
              <a:rPr lang="en-US" dirty="0" err="1"/>
              <a:t>Btn</a:t>
            </a:r>
            <a:r>
              <a:rPr lang="en-US" dirty="0"/>
              <a:t>, it displays Hello, otherwise, it shows Hey. When a button is clicked, an alert appears with the corresponding greeting and the user's name. The App component renders Greeting with the name Jose.</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22DE2F7-11D1-6B75-2C56-2B78DEB517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8B37450-CDE2-7297-33FC-72975D5F5E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1CFAC75-94C9-8278-75F4-C5B771AA65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Next, let's discuss passing arguments to event handlers.</a:t>
            </a:r>
            <a:r>
              <a:rPr lang="en-US" dirty="0"/>
              <a:t> In React, arguments can be passed to an event handler using an arrow function inside the event attribute. This approach allows multiple elements to call the same function with different arguments. For example, a button with on Click set to an arrow function can call greet Click with Hello as an argument, ensuring flexibility in handling user interactions.</a:t>
            </a:r>
          </a:p>
        </p:txBody>
      </p:sp>
    </p:spTree>
    <p:extLst>
      <p:ext uri="{BB962C8B-B14F-4D97-AF65-F5344CB8AC3E}">
        <p14:creationId xmlns:p14="http://schemas.microsoft.com/office/powerpoint/2010/main" val="3636060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83296A6-7AB4-3132-D927-2D542DEECDAF}"/>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DA5E9D0-4305-8995-2F91-2B0E9C629C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7CA178-1B9A-D39F-0E0F-E90417A8F1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Now, let’s look at an example of passing arguments to event handlers.</a:t>
            </a:r>
            <a:r>
              <a:rPr lang="en-US" dirty="0"/>
              <a:t> The Greeting component has a greet Click function that takes a greeting as an argument. Two buttons call this function using arrow functions inside on Click. The first button passes Hello, while the second button passes Hey. When clicked, an alert displays the greeting along with the user's name, demonstrating how different arguments can be used dynamically.</a:t>
            </a:r>
          </a:p>
        </p:txBody>
      </p:sp>
    </p:spTree>
    <p:extLst>
      <p:ext uri="{BB962C8B-B14F-4D97-AF65-F5344CB8AC3E}">
        <p14:creationId xmlns:p14="http://schemas.microsoft.com/office/powerpoint/2010/main" val="3437346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Event Handling</a:t>
            </a: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Events and Event Handlers</a:t>
            </a:r>
            <a:r>
              <a:rPr lang="en-US" sz="1300" b="1" dirty="0">
                <a:solidFill>
                  <a:schemeClr val="accent1">
                    <a:lumMod val="50000"/>
                  </a:schemeClr>
                </a:solidFill>
                <a:latin typeface="+mj-lt"/>
                <a:ea typeface="Roboto"/>
                <a:cs typeface="Roboto"/>
                <a:sym typeface="Roboto"/>
              </a:rPr>
              <a:t> | React Event Parameters | Passing Arguments to Event Handlers</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Events and Event Handlers</a:t>
            </a:r>
          </a:p>
        </p:txBody>
      </p:sp>
      <p:sp>
        <p:nvSpPr>
          <p:cNvPr id="3" name="Rectangle 1">
            <a:extLst>
              <a:ext uri="{FF2B5EF4-FFF2-40B4-BE49-F238E27FC236}">
                <a16:creationId xmlns:a16="http://schemas.microsoft.com/office/drawing/2014/main" id="{86B3DA74-1D00-417E-433C-7849EE4DCEEC}"/>
              </a:ext>
            </a:extLst>
          </p:cNvPr>
          <p:cNvSpPr>
            <a:spLocks noGrp="1" noChangeArrowheads="1"/>
          </p:cNvSpPr>
          <p:nvPr>
            <p:ph type="body" idx="4294967295"/>
          </p:nvPr>
        </p:nvSpPr>
        <p:spPr bwMode="auto">
          <a:xfrm>
            <a:off x="311150" y="1102510"/>
            <a:ext cx="4741141"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A React </a:t>
            </a:r>
            <a:r>
              <a:rPr kumimoji="0" lang="en-US" altLang="en-US" sz="1600" b="1" i="0" u="none" strike="noStrike" cap="none" normalizeH="0" baseline="0" dirty="0">
                <a:ln>
                  <a:noFill/>
                </a:ln>
                <a:solidFill>
                  <a:schemeClr val="tx1"/>
                </a:solidFill>
                <a:effectLst/>
                <a:latin typeface="+mj-lt"/>
              </a:rPr>
              <a:t>event</a:t>
            </a:r>
            <a:r>
              <a:rPr kumimoji="0" lang="en-US" altLang="en-US" sz="1600" b="0" i="0" u="none" strike="noStrike" cap="none" normalizeH="0" baseline="0" dirty="0">
                <a:ln>
                  <a:noFill/>
                </a:ln>
                <a:solidFill>
                  <a:schemeClr val="tx1"/>
                </a:solidFill>
                <a:effectLst/>
                <a:latin typeface="+mj-lt"/>
              </a:rPr>
              <a:t> is an action triggered by the user, like a click, key press, or form submission.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An </a:t>
            </a:r>
            <a:r>
              <a:rPr kumimoji="0" lang="en-US" altLang="en-US" sz="1600" b="1" i="0" u="none" strike="noStrike" cap="none" normalizeH="0" baseline="0" dirty="0">
                <a:ln>
                  <a:noFill/>
                </a:ln>
                <a:solidFill>
                  <a:schemeClr val="tx1"/>
                </a:solidFill>
                <a:effectLst/>
                <a:latin typeface="+mj-lt"/>
              </a:rPr>
              <a:t>event handler</a:t>
            </a:r>
            <a:r>
              <a:rPr kumimoji="0" lang="en-US" altLang="en-US" sz="1600" b="0" i="0" u="none" strike="noStrike" cap="none" normalizeH="0" baseline="0" dirty="0">
                <a:ln>
                  <a:noFill/>
                </a:ln>
                <a:solidFill>
                  <a:schemeClr val="tx1"/>
                </a:solidFill>
                <a:effectLst/>
                <a:latin typeface="+mj-lt"/>
              </a:rPr>
              <a:t> is a function that responds to an event, specified using the </a:t>
            </a:r>
            <a:r>
              <a:rPr kumimoji="0" lang="en-US" altLang="en-US" sz="1600" b="1" i="0" u="none" strike="noStrike" cap="none" normalizeH="0" baseline="0" dirty="0">
                <a:ln>
                  <a:noFill/>
                </a:ln>
                <a:solidFill>
                  <a:schemeClr val="tx1"/>
                </a:solidFill>
                <a:effectLst/>
                <a:latin typeface="+mj-lt"/>
              </a:rPr>
              <a:t>"on"</a:t>
            </a:r>
            <a:r>
              <a:rPr kumimoji="0" lang="en-US" altLang="en-US" sz="1600" b="0" i="0" u="none" strike="noStrike" cap="none" normalizeH="0" baseline="0" dirty="0">
                <a:ln>
                  <a:noFill/>
                </a:ln>
                <a:solidFill>
                  <a:schemeClr val="tx1"/>
                </a:solidFill>
                <a:effectLst/>
                <a:latin typeface="+mj-lt"/>
              </a:rPr>
              <a:t> prefix in camel case (e.g., </a:t>
            </a:r>
            <a:r>
              <a:rPr kumimoji="0" lang="en-US" altLang="en-US" sz="1600" b="0" i="0" u="none" strike="noStrike" cap="none" normalizeH="0" baseline="0" dirty="0" err="1">
                <a:ln>
                  <a:noFill/>
                </a:ln>
                <a:solidFill>
                  <a:schemeClr val="tx1"/>
                </a:solidFill>
                <a:effectLst/>
                <a:latin typeface="+mj-lt"/>
              </a:rPr>
              <a:t>onClick</a:t>
            </a:r>
            <a:r>
              <a:rPr kumimoji="0" lang="en-US" altLang="en-US" sz="1600" b="0" i="0" u="none" strike="noStrike" cap="none" normalizeH="0" baseline="0" dirty="0">
                <a:ln>
                  <a:noFill/>
                </a:ln>
                <a:solidFill>
                  <a:schemeClr val="tx1"/>
                </a:solidFill>
                <a:effectLst/>
                <a:latin typeface="+mj-lt"/>
              </a:rPr>
              <a:t>, </a:t>
            </a:r>
            <a:r>
              <a:rPr kumimoji="0" lang="en-US" altLang="en-US" sz="1600" b="0" i="0" u="none" strike="noStrike" cap="none" normalizeH="0" baseline="0" dirty="0" err="1">
                <a:ln>
                  <a:noFill/>
                </a:ln>
                <a:solidFill>
                  <a:schemeClr val="tx1"/>
                </a:solidFill>
                <a:effectLst/>
                <a:latin typeface="+mj-lt"/>
              </a:rPr>
              <a:t>onKeyDown</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React events are similar to DOM events but follow a </a:t>
            </a:r>
            <a:r>
              <a:rPr kumimoji="0" lang="en-US" altLang="en-US" sz="1600" b="1" i="0" u="none" strike="noStrike" cap="none" normalizeH="0" baseline="0" dirty="0">
                <a:ln>
                  <a:noFill/>
                </a:ln>
                <a:solidFill>
                  <a:schemeClr val="tx1"/>
                </a:solidFill>
                <a:effectLst/>
                <a:latin typeface="+mj-lt"/>
              </a:rPr>
              <a:t>synthetic event system</a:t>
            </a:r>
            <a:r>
              <a:rPr kumimoji="0" lang="en-US" altLang="en-US" sz="1600" b="0" i="0" u="none" strike="noStrike" cap="none" normalizeH="0" baseline="0" dirty="0">
                <a:ln>
                  <a:noFill/>
                </a:ln>
                <a:solidFill>
                  <a:schemeClr val="tx1"/>
                </a:solidFill>
                <a:effectLst/>
                <a:latin typeface="+mj-lt"/>
              </a:rPr>
              <a:t> for cross-browser consistency. </a:t>
            </a:r>
          </a:p>
        </p:txBody>
      </p:sp>
      <p:pic>
        <p:nvPicPr>
          <p:cNvPr id="1027" name="Picture 3" descr="Handling Events Like a Pro in ReactJS">
            <a:extLst>
              <a:ext uri="{FF2B5EF4-FFF2-40B4-BE49-F238E27FC236}">
                <a16:creationId xmlns:a16="http://schemas.microsoft.com/office/drawing/2014/main" id="{B003AAE4-FCCC-D268-8C0B-B370F954C9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116" r="14895"/>
          <a:stretch/>
        </p:blipFill>
        <p:spPr bwMode="auto">
          <a:xfrm>
            <a:off x="5269941" y="1424089"/>
            <a:ext cx="3450454" cy="2773162"/>
          </a:xfrm>
          <a:prstGeom prst="round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4" name="Picture 3">
            <a:extLst>
              <a:ext uri="{FF2B5EF4-FFF2-40B4-BE49-F238E27FC236}">
                <a16:creationId xmlns:a16="http://schemas.microsoft.com/office/drawing/2014/main" id="{14B9D9E6-74A4-0B38-A7A4-AFC392B4D28B}"/>
              </a:ext>
            </a:extLst>
          </p:cNvPr>
          <p:cNvPicPr>
            <a:picLocks noChangeAspect="1"/>
          </p:cNvPicPr>
          <p:nvPr/>
        </p:nvPicPr>
        <p:blipFill>
          <a:blip r:embed="rId3"/>
          <a:stretch>
            <a:fillRect/>
          </a:stretch>
        </p:blipFill>
        <p:spPr>
          <a:xfrm>
            <a:off x="1643181" y="1339639"/>
            <a:ext cx="5857637" cy="3072564"/>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13F5EA-411A-7FFA-D4C1-E99DE2A027B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26039BD-A14D-8FBB-53C0-30CE290D226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React Event Parameter</a:t>
            </a:r>
          </a:p>
        </p:txBody>
      </p:sp>
      <p:sp>
        <p:nvSpPr>
          <p:cNvPr id="2" name="Text Placeholder 1">
            <a:extLst>
              <a:ext uri="{FF2B5EF4-FFF2-40B4-BE49-F238E27FC236}">
                <a16:creationId xmlns:a16="http://schemas.microsoft.com/office/drawing/2014/main" id="{25D7BBA1-4754-0A61-0E42-6F6CCDF3A7AB}"/>
              </a:ext>
            </a:extLst>
          </p:cNvPr>
          <p:cNvSpPr>
            <a:spLocks noGrp="1" noChangeArrowheads="1"/>
          </p:cNvSpPr>
          <p:nvPr>
            <p:ph type="body" idx="4294967295"/>
          </p:nvPr>
        </p:nvSpPr>
        <p:spPr bwMode="auto">
          <a:xfrm>
            <a:off x="311700" y="1017725"/>
            <a:ext cx="832485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A React </a:t>
            </a:r>
            <a:r>
              <a:rPr kumimoji="0" lang="en-US" altLang="en-US" sz="1600" b="1" i="0" u="none" strike="noStrike" cap="none" normalizeH="0" baseline="0" dirty="0">
                <a:ln>
                  <a:noFill/>
                </a:ln>
                <a:solidFill>
                  <a:schemeClr val="tx1"/>
                </a:solidFill>
                <a:effectLst/>
                <a:latin typeface="+mj-lt"/>
              </a:rPr>
              <a:t>event parameter</a:t>
            </a:r>
            <a:r>
              <a:rPr kumimoji="0" lang="en-US" altLang="en-US" sz="1600" b="0" i="0" u="none" strike="noStrike" cap="none" normalizeH="0" baseline="0" dirty="0">
                <a:ln>
                  <a:noFill/>
                </a:ln>
                <a:solidFill>
                  <a:schemeClr val="tx1"/>
                </a:solidFill>
                <a:effectLst/>
                <a:latin typeface="+mj-lt"/>
              </a:rPr>
              <a:t> is an optional argument passed to an event handler, providing details about the event.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It contains properties like </a:t>
            </a:r>
            <a:r>
              <a:rPr kumimoji="0" lang="en-US" altLang="en-US" sz="1600" b="0" i="0" u="none" strike="noStrike" cap="none" normalizeH="0" baseline="0" dirty="0" err="1">
                <a:ln>
                  <a:noFill/>
                </a:ln>
                <a:solidFill>
                  <a:schemeClr val="tx1"/>
                </a:solidFill>
                <a:effectLst/>
                <a:latin typeface="+mj-lt"/>
              </a:rPr>
              <a:t>event.target</a:t>
            </a:r>
            <a:r>
              <a:rPr kumimoji="0" lang="en-US" altLang="en-US" sz="1600" b="0" i="0" u="none" strike="noStrike" cap="none" normalizeH="0" baseline="0" dirty="0">
                <a:ln>
                  <a:noFill/>
                </a:ln>
                <a:solidFill>
                  <a:schemeClr val="tx1"/>
                </a:solidFill>
                <a:effectLst/>
                <a:latin typeface="+mj-lt"/>
              </a:rPr>
              <a:t>, which refers to the element that triggered the event.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React events use a </a:t>
            </a:r>
            <a:r>
              <a:rPr kumimoji="0" lang="en-US" altLang="en-US" sz="1600" b="1" i="0" u="none" strike="noStrike" cap="none" normalizeH="0" baseline="0" dirty="0" err="1">
                <a:ln>
                  <a:noFill/>
                </a:ln>
                <a:solidFill>
                  <a:schemeClr val="tx1"/>
                </a:solidFill>
                <a:effectLst/>
                <a:latin typeface="+mj-lt"/>
              </a:rPr>
              <a:t>SyntheticEvent</a:t>
            </a:r>
            <a:r>
              <a:rPr kumimoji="0" lang="en-US" altLang="en-US" sz="1600" b="0" i="0" u="none" strike="noStrike" cap="none" normalizeH="0" baseline="0" dirty="0">
                <a:ln>
                  <a:noFill/>
                </a:ln>
                <a:solidFill>
                  <a:schemeClr val="tx1"/>
                </a:solidFill>
                <a:effectLst/>
                <a:latin typeface="+mj-lt"/>
              </a:rPr>
              <a:t> wrapper for better performance and cross-browser compatibility. </a:t>
            </a:r>
          </a:p>
        </p:txBody>
      </p:sp>
    </p:spTree>
    <p:extLst>
      <p:ext uri="{BB962C8B-B14F-4D97-AF65-F5344CB8AC3E}">
        <p14:creationId xmlns:p14="http://schemas.microsoft.com/office/powerpoint/2010/main" val="211797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98A85523-B90B-929F-135B-696C06C17F6A}"/>
              </a:ext>
            </a:extLst>
          </p:cNvPr>
          <p:cNvPicPr>
            <a:picLocks noChangeAspect="1"/>
          </p:cNvPicPr>
          <p:nvPr/>
        </p:nvPicPr>
        <p:blipFill>
          <a:blip r:embed="rId3"/>
          <a:stretch>
            <a:fillRect/>
          </a:stretch>
        </p:blipFill>
        <p:spPr>
          <a:xfrm>
            <a:off x="1478012" y="1017725"/>
            <a:ext cx="6187976" cy="3856054"/>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E45AB2-F563-1172-C796-CCA18B6511F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CE71011-9340-7451-D41C-C8AFB71AA63A}"/>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Passing Arguments to Event Handlers</a:t>
            </a:r>
          </a:p>
        </p:txBody>
      </p:sp>
      <p:sp>
        <p:nvSpPr>
          <p:cNvPr id="2" name="Text Placeholder 1">
            <a:extLst>
              <a:ext uri="{FF2B5EF4-FFF2-40B4-BE49-F238E27FC236}">
                <a16:creationId xmlns:a16="http://schemas.microsoft.com/office/drawing/2014/main" id="{F835D296-F7B3-ED6B-ABFC-DBAF0676A6C7}"/>
              </a:ext>
            </a:extLst>
          </p:cNvPr>
          <p:cNvSpPr>
            <a:spLocks noGrp="1" noChangeArrowheads="1"/>
          </p:cNvSpPr>
          <p:nvPr>
            <p:ph type="body" idx="4294967295"/>
          </p:nvPr>
        </p:nvSpPr>
        <p:spPr bwMode="auto">
          <a:xfrm>
            <a:off x="311700" y="1423709"/>
            <a:ext cx="85206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Arguments can be passed to an </a:t>
            </a:r>
            <a:r>
              <a:rPr kumimoji="0" lang="en-US" altLang="en-US" sz="1600" b="1" i="0" u="none" strike="noStrike" cap="none" normalizeH="0" baseline="0" dirty="0">
                <a:ln>
                  <a:noFill/>
                </a:ln>
                <a:solidFill>
                  <a:schemeClr val="tx1"/>
                </a:solidFill>
                <a:effectLst/>
                <a:latin typeface="+mj-lt"/>
              </a:rPr>
              <a:t>event handler</a:t>
            </a:r>
            <a:r>
              <a:rPr kumimoji="0" lang="en-US" altLang="en-US" sz="1600" b="0" i="0" u="none" strike="noStrike" cap="none" normalizeH="0" baseline="0" dirty="0">
                <a:ln>
                  <a:noFill/>
                </a:ln>
                <a:solidFill>
                  <a:schemeClr val="tx1"/>
                </a:solidFill>
                <a:effectLst/>
                <a:latin typeface="+mj-lt"/>
              </a:rPr>
              <a:t> using an </a:t>
            </a:r>
            <a:r>
              <a:rPr kumimoji="0" lang="en-US" altLang="en-US" sz="1600" b="1" i="0" u="none" strike="noStrike" cap="none" normalizeH="0" baseline="0" dirty="0">
                <a:ln>
                  <a:noFill/>
                </a:ln>
                <a:solidFill>
                  <a:schemeClr val="tx1"/>
                </a:solidFill>
                <a:effectLst/>
                <a:latin typeface="+mj-lt"/>
              </a:rPr>
              <a:t>arrow function</a:t>
            </a:r>
            <a:r>
              <a:rPr kumimoji="0" lang="en-US" altLang="en-US" sz="1600" b="0" i="0" u="none" strike="noStrike" cap="none" normalizeH="0" baseline="0" dirty="0">
                <a:ln>
                  <a:noFill/>
                </a:ln>
                <a:solidFill>
                  <a:schemeClr val="tx1"/>
                </a:solidFill>
                <a:effectLst/>
                <a:latin typeface="+mj-lt"/>
              </a:rPr>
              <a:t> inside the event attribute.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This allows different buttons or elements to call the same function with </a:t>
            </a:r>
            <a:r>
              <a:rPr kumimoji="0" lang="en-US" altLang="en-US" sz="1600" b="1" i="0" u="none" strike="noStrike" cap="none" normalizeH="0" baseline="0" dirty="0">
                <a:ln>
                  <a:noFill/>
                </a:ln>
                <a:solidFill>
                  <a:schemeClr val="tx1"/>
                </a:solidFill>
                <a:effectLst/>
                <a:latin typeface="+mj-lt"/>
              </a:rPr>
              <a:t>different arguments</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Example: &lt;button </a:t>
            </a:r>
            <a:r>
              <a:rPr kumimoji="0" lang="en-US" altLang="en-US" sz="1600" b="0" i="0" u="none" strike="noStrike" cap="none" normalizeH="0" baseline="0" dirty="0" err="1">
                <a:ln>
                  <a:noFill/>
                </a:ln>
                <a:solidFill>
                  <a:schemeClr val="tx1"/>
                </a:solidFill>
                <a:effectLst/>
                <a:latin typeface="+mj-lt"/>
              </a:rPr>
              <a:t>onClick</a:t>
            </a:r>
            <a:r>
              <a:rPr kumimoji="0" lang="en-US" altLang="en-US" sz="1600" b="0" i="0" u="none" strike="noStrike" cap="none" normalizeH="0" baseline="0" dirty="0">
                <a:ln>
                  <a:noFill/>
                </a:ln>
                <a:solidFill>
                  <a:schemeClr val="tx1"/>
                </a:solidFill>
                <a:effectLst/>
                <a:latin typeface="+mj-lt"/>
              </a:rPr>
              <a:t>={() =&gt; </a:t>
            </a:r>
            <a:r>
              <a:rPr kumimoji="0" lang="en-US" altLang="en-US" sz="1600" b="0" i="0" u="none" strike="noStrike" cap="none" normalizeH="0" baseline="0" dirty="0" err="1">
                <a:ln>
                  <a:noFill/>
                </a:ln>
                <a:solidFill>
                  <a:schemeClr val="tx1"/>
                </a:solidFill>
                <a:effectLst/>
                <a:latin typeface="+mj-lt"/>
              </a:rPr>
              <a:t>greetClick</a:t>
            </a:r>
            <a:r>
              <a:rPr kumimoji="0" lang="en-US" altLang="en-US" sz="1600" b="0" i="0" u="none" strike="noStrike" cap="none" normalizeH="0" baseline="0" dirty="0">
                <a:ln>
                  <a:noFill/>
                </a:ln>
                <a:solidFill>
                  <a:schemeClr val="tx1"/>
                </a:solidFill>
                <a:effectLst/>
                <a:latin typeface="+mj-lt"/>
              </a:rPr>
              <a:t>("Hello")}&gt;Say Hello&lt;/button&gt; calls </a:t>
            </a:r>
            <a:r>
              <a:rPr kumimoji="0" lang="en-US" altLang="en-US" sz="1600" b="0" i="0" u="none" strike="noStrike" cap="none" normalizeH="0" baseline="0" dirty="0" err="1">
                <a:ln>
                  <a:noFill/>
                </a:ln>
                <a:solidFill>
                  <a:schemeClr val="tx1"/>
                </a:solidFill>
                <a:effectLst/>
                <a:latin typeface="+mj-lt"/>
              </a:rPr>
              <a:t>greetClick</a:t>
            </a:r>
            <a:r>
              <a:rPr kumimoji="0" lang="en-US" altLang="en-US" sz="1600" b="0" i="0" u="none" strike="noStrike" cap="none" normalizeH="0" baseline="0" dirty="0">
                <a:ln>
                  <a:noFill/>
                </a:ln>
                <a:solidFill>
                  <a:schemeClr val="tx1"/>
                </a:solidFill>
                <a:effectLst/>
                <a:latin typeface="+mj-lt"/>
              </a:rPr>
              <a:t>("Hello") when clicked. </a:t>
            </a:r>
          </a:p>
        </p:txBody>
      </p:sp>
    </p:spTree>
    <p:extLst>
      <p:ext uri="{BB962C8B-B14F-4D97-AF65-F5344CB8AC3E}">
        <p14:creationId xmlns:p14="http://schemas.microsoft.com/office/powerpoint/2010/main" val="43465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AE6EC9A-E82B-1565-01B6-D11134728A0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8776A39-8E03-63C9-5723-A45FE4825AA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FEEC44B0-6462-E185-FE25-038035D3EE26}"/>
              </a:ext>
            </a:extLst>
          </p:cNvPr>
          <p:cNvPicPr>
            <a:picLocks noChangeAspect="1"/>
          </p:cNvPicPr>
          <p:nvPr/>
        </p:nvPicPr>
        <p:blipFill>
          <a:blip r:embed="rId3"/>
          <a:stretch>
            <a:fillRect/>
          </a:stretch>
        </p:blipFill>
        <p:spPr>
          <a:xfrm>
            <a:off x="1754846" y="1235385"/>
            <a:ext cx="5634307" cy="3363248"/>
          </a:xfrm>
          <a:prstGeom prst="rect">
            <a:avLst/>
          </a:prstGeom>
        </p:spPr>
      </p:pic>
    </p:spTree>
    <p:extLst>
      <p:ext uri="{BB962C8B-B14F-4D97-AF65-F5344CB8AC3E}">
        <p14:creationId xmlns:p14="http://schemas.microsoft.com/office/powerpoint/2010/main" val="316681450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2025-02-15T21:53:16+00:00</DateTime>
  </documentManagement>
</p:properties>
</file>

<file path=customXml/itemProps1.xml><?xml version="1.0" encoding="utf-8"?>
<ds:datastoreItem xmlns:ds="http://schemas.openxmlformats.org/officeDocument/2006/customXml" ds:itemID="{73570716-79DF-45D1-AEEF-F9657498F925}"/>
</file>

<file path=customXml/itemProps2.xml><?xml version="1.0" encoding="utf-8"?>
<ds:datastoreItem xmlns:ds="http://schemas.openxmlformats.org/officeDocument/2006/customXml" ds:itemID="{CFA8473A-753F-4B71-9AAD-CA69E4473F99}"/>
</file>

<file path=customXml/itemProps3.xml><?xml version="1.0" encoding="utf-8"?>
<ds:datastoreItem xmlns:ds="http://schemas.openxmlformats.org/officeDocument/2006/customXml" ds:itemID="{F41903F3-A5F6-4CDB-9507-251629927DE3}"/>
</file>

<file path=docProps/app.xml><?xml version="1.0" encoding="utf-8"?>
<Properties xmlns="http://schemas.openxmlformats.org/officeDocument/2006/extended-properties" xmlns:vt="http://schemas.openxmlformats.org/officeDocument/2006/docPropsVTypes">
  <TotalTime>2539</TotalTime>
  <Words>691</Words>
  <Application>Microsoft Office PowerPoint</Application>
  <PresentationFormat>On-screen Show (16:9)</PresentationFormat>
  <Paragraphs>24</Paragraphs>
  <Slides>7</Slides>
  <Notes>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7</vt:i4>
      </vt:variant>
    </vt:vector>
  </HeadingPairs>
  <TitlesOfParts>
    <vt:vector size="12" baseType="lpstr">
      <vt:lpstr>Arial</vt:lpstr>
      <vt:lpstr>Proxima Nova</vt:lpstr>
      <vt:lpstr>Roboto</vt:lpstr>
      <vt:lpstr>Simple Light</vt:lpstr>
      <vt:lpstr>Spearmint</vt:lpstr>
      <vt:lpstr>Event Handling</vt:lpstr>
      <vt:lpstr>Events and Event Handlers</vt:lpstr>
      <vt:lpstr>Example</vt:lpstr>
      <vt:lpstr>React Event Parameter</vt:lpstr>
      <vt:lpstr>Example</vt:lpstr>
      <vt:lpstr>Passing Arguments to Event Handlers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93</cp:revision>
  <dcterms:modified xsi:type="dcterms:W3CDTF">2025-02-15T21:22:12Z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