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350" r:id="rId5"/>
    <p:sldId id="323" r:id="rId6"/>
    <p:sldId id="343" r:id="rId7"/>
    <p:sldId id="352" r:id="rId8"/>
    <p:sldId id="353"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customXml" Target="../customXml/item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Modules. In this lecture we will go why to use modules, how to export and import modules in your web project</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explore why modules are essential in Node.js. Modules help with </a:t>
            </a:r>
            <a:r>
              <a:rPr lang="en-US" b="1" dirty="0"/>
              <a:t>organization</a:t>
            </a:r>
            <a:r>
              <a:rPr lang="en-US" dirty="0"/>
              <a:t> by grouping related functionality, making the code structure clearer. They enhance </a:t>
            </a:r>
            <a:r>
              <a:rPr lang="en-US" b="1" dirty="0"/>
              <a:t>reusability</a:t>
            </a:r>
            <a:r>
              <a:rPr lang="en-US" dirty="0"/>
              <a:t> by allowing exported variables, functions, and classes to be used across different parts of the application. This also improves </a:t>
            </a:r>
            <a:r>
              <a:rPr lang="en-US" b="1" dirty="0"/>
              <a:t>maintainability</a:t>
            </a:r>
            <a:r>
              <a:rPr lang="en-US" dirty="0"/>
              <a:t>, as separate files are easier to manage and update.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Here’s an example illustrating the difference between separate files and separate modules. In the "Separate files" example, the script tags reference external files but cause an error because the code isn't modular. In the "Separate modules" example, the flight and hotel modules export functions, and they are imported using the module system, ensuring no errors and allowing proper reuse.</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talk about module exports. For </a:t>
            </a:r>
            <a:r>
              <a:rPr lang="en-US" b="1" dirty="0"/>
              <a:t>multiple exports</a:t>
            </a:r>
            <a:r>
              <a:rPr lang="en-US" dirty="0"/>
              <a:t>, use braces like export { item1, item2 } or place export before each declaration. For a </a:t>
            </a:r>
            <a:r>
              <a:rPr lang="en-US" b="1" dirty="0"/>
              <a:t>single export</a:t>
            </a:r>
            <a:r>
              <a:rPr lang="en-US" dirty="0"/>
              <a:t>, use export default, like export default item. The </a:t>
            </a:r>
            <a:r>
              <a:rPr lang="en-US" b="1" dirty="0"/>
              <a:t>default declaration</a:t>
            </a:r>
            <a:r>
              <a:rPr lang="en-US" dirty="0"/>
              <a:t> can be placed directly before the function or class you want to export, making it simpler to export one main item from a module.</a:t>
            </a:r>
          </a:p>
        </p:txBody>
      </p:sp>
    </p:spTree>
    <p:extLst>
      <p:ext uri="{BB962C8B-B14F-4D97-AF65-F5344CB8AC3E}">
        <p14:creationId xmlns:p14="http://schemas.microsoft.com/office/powerpoint/2010/main" val="39850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Here is an example with two modules, hello.js and goodbye.js. In hello.js, two functions, say Hello and say Hi, are defined and exported together using export say Hello, say Hi . In goodbye.js, the function say Good bye is defined and exported as the default export using export default say Good bye. This shows how to export both multiple and single items from modules.</a:t>
            </a:r>
          </a:p>
          <a:p>
            <a:pPr marL="139700" indent="0">
              <a:buNone/>
            </a:pPr>
            <a:endParaRPr lang="en-US" dirty="0"/>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cover module imports. For </a:t>
            </a:r>
            <a:r>
              <a:rPr lang="en-US" b="1" dirty="0"/>
              <a:t>non-default imports</a:t>
            </a:r>
            <a:r>
              <a:rPr lang="en-US" dirty="0"/>
              <a:t>, use braces like import  item1, item2 within braces from my module.js. For </a:t>
            </a:r>
            <a:r>
              <a:rPr lang="en-US" b="1" dirty="0"/>
              <a:t>default imports</a:t>
            </a:r>
            <a:r>
              <a:rPr lang="en-US" dirty="0"/>
              <a:t>, no braces are needed, e.g., import default Item from my module.js. In HTML, use script tag with type module to enable module imports. Note that modules must be hosted on a web server, as the file protocol doesn't support imports.</a:t>
            </a:r>
          </a:p>
        </p:txBody>
      </p:sp>
    </p:spTree>
    <p:extLst>
      <p:ext uri="{BB962C8B-B14F-4D97-AF65-F5344CB8AC3E}">
        <p14:creationId xmlns:p14="http://schemas.microsoft.com/office/powerpoint/2010/main" val="207300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Here's an example of module imports in action. In the hello.js file, we export two functions, say Hello and say Hi. In the goodbye.js file, we export the say Goodbye function as the default export. In index.html, we import these functions using script tag with type module. Then, we call the imported functions in the body to display the alerts. Thanks for watching </a:t>
            </a:r>
            <a:r>
              <a:rPr lang="en-US"/>
              <a:t>the lecture.</a:t>
            </a:r>
            <a:endParaRPr lang="en-US" dirty="0"/>
          </a:p>
        </p:txBody>
      </p:sp>
    </p:spTree>
    <p:extLst>
      <p:ext uri="{BB962C8B-B14F-4D97-AF65-F5344CB8AC3E}">
        <p14:creationId xmlns:p14="http://schemas.microsoft.com/office/powerpoint/2010/main" val="533527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Modules</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Why Module</a:t>
            </a:r>
            <a:r>
              <a:rPr lang="en-US" sz="1300" b="1" dirty="0">
                <a:solidFill>
                  <a:schemeClr val="accent1">
                    <a:lumMod val="50000"/>
                  </a:schemeClr>
                </a:solidFill>
                <a:latin typeface="+mj-lt"/>
                <a:ea typeface="Roboto"/>
                <a:cs typeface="Roboto"/>
                <a:sym typeface="Roboto"/>
              </a:rPr>
              <a:t> | Module Exports | Module Imports</a:t>
            </a:r>
            <a:endParaRPr lang="en-US" sz="1400" b="1" i="0" dirty="0">
              <a:solidFill>
                <a:schemeClr val="accent1">
                  <a:lumMod val="50000"/>
                </a:schemeClr>
              </a:solidFill>
              <a:effectLst/>
              <a:latin typeface="Roboto" panose="02000000000000000000" pitchFamily="2" charset="0"/>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Why Module</a:t>
            </a:r>
          </a:p>
        </p:txBody>
      </p:sp>
      <p:pic>
        <p:nvPicPr>
          <p:cNvPr id="1029" name="Picture 5" descr="Node Js Logo Sticker by hipstuff">
            <a:extLst>
              <a:ext uri="{FF2B5EF4-FFF2-40B4-BE49-F238E27FC236}">
                <a16:creationId xmlns:a16="http://schemas.microsoft.com/office/drawing/2014/main" id="{89A3D6A5-1BA3-0D5D-812A-EFC5B3AF4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6900" y="731375"/>
            <a:ext cx="3416320" cy="34163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A8D714A3-4528-67F2-DA85-BB25F2A751C0}"/>
              </a:ext>
            </a:extLst>
          </p:cNvPr>
          <p:cNvSpPr>
            <a:spLocks noGrp="1" noChangeArrowheads="1"/>
          </p:cNvSpPr>
          <p:nvPr>
            <p:ph type="body" idx="4294967295"/>
          </p:nvPr>
        </p:nvSpPr>
        <p:spPr bwMode="auto">
          <a:xfrm>
            <a:off x="311700" y="1136571"/>
            <a:ext cx="518412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Organization:</a:t>
            </a:r>
            <a:r>
              <a:rPr kumimoji="0" lang="en-US" altLang="en-US" sz="1600" b="0" i="0" u="none" strike="noStrike" cap="none" normalizeH="0" baseline="0" dirty="0">
                <a:ln>
                  <a:noFill/>
                </a:ln>
                <a:solidFill>
                  <a:schemeClr val="tx1"/>
                </a:solidFill>
                <a:effectLst/>
                <a:latin typeface="Arial" panose="020B0604020202020204" pitchFamily="34" charset="0"/>
              </a:rPr>
              <a:t> Groups related functionality for better code structure.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Reusability:</a:t>
            </a:r>
            <a:r>
              <a:rPr kumimoji="0" lang="en-US" altLang="en-US" sz="1600" b="0" i="0" u="none" strike="noStrike" cap="none" normalizeH="0" baseline="0" dirty="0">
                <a:ln>
                  <a:noFill/>
                </a:ln>
                <a:solidFill>
                  <a:schemeClr val="tx1"/>
                </a:solidFill>
                <a:effectLst/>
                <a:latin typeface="Arial" panose="020B0604020202020204" pitchFamily="34" charset="0"/>
              </a:rPr>
              <a:t> Exported variables, functions, or classes can be reused across modules.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Maintainability:</a:t>
            </a:r>
            <a:r>
              <a:rPr kumimoji="0" lang="en-US" altLang="en-US" sz="1600" b="0" i="0" u="none" strike="noStrike" cap="none" normalizeH="0" baseline="0" dirty="0">
                <a:ln>
                  <a:noFill/>
                </a:ln>
                <a:solidFill>
                  <a:schemeClr val="tx1"/>
                </a:solidFill>
                <a:effectLst/>
                <a:latin typeface="Arial" panose="020B0604020202020204" pitchFamily="34" charset="0"/>
              </a:rPr>
              <a:t> Easier to manage and update code in separate, organized files.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4" name="Picture 3">
            <a:extLst>
              <a:ext uri="{FF2B5EF4-FFF2-40B4-BE49-F238E27FC236}">
                <a16:creationId xmlns:a16="http://schemas.microsoft.com/office/drawing/2014/main" id="{F3117919-5471-1BCB-2523-BF4B87A878D1}"/>
              </a:ext>
            </a:extLst>
          </p:cNvPr>
          <p:cNvPicPr>
            <a:picLocks noChangeAspect="1"/>
          </p:cNvPicPr>
          <p:nvPr/>
        </p:nvPicPr>
        <p:blipFill>
          <a:blip r:embed="rId3"/>
          <a:stretch>
            <a:fillRect/>
          </a:stretch>
        </p:blipFill>
        <p:spPr>
          <a:xfrm>
            <a:off x="2357923" y="1017725"/>
            <a:ext cx="4801016" cy="3977985"/>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solidFill>
                  <a:srgbClr val="1E282E"/>
                </a:solidFill>
                <a:effectLst/>
                <a:latin typeface="+mj-lt"/>
              </a:rPr>
              <a:t>Module Exports</a:t>
            </a:r>
            <a:endParaRPr lang="en-US" sz="4800" b="1" i="0" dirty="0">
              <a:effectLst/>
              <a:latin typeface="+mj-lt"/>
            </a:endParaRPr>
          </a:p>
        </p:txBody>
      </p:sp>
      <p:sp>
        <p:nvSpPr>
          <p:cNvPr id="6" name="TextBox 5">
            <a:extLst>
              <a:ext uri="{FF2B5EF4-FFF2-40B4-BE49-F238E27FC236}">
                <a16:creationId xmlns:a16="http://schemas.microsoft.com/office/drawing/2014/main" id="{81B78EEA-A2B4-69A4-DC95-B546E3D68849}"/>
              </a:ext>
            </a:extLst>
          </p:cNvPr>
          <p:cNvSpPr txBox="1"/>
          <p:nvPr/>
        </p:nvSpPr>
        <p:spPr>
          <a:xfrm>
            <a:off x="311700" y="1273907"/>
            <a:ext cx="7651570" cy="1524007"/>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Multiple Exports:</a:t>
            </a:r>
            <a:r>
              <a:rPr kumimoji="0" lang="en-US" altLang="en-US" sz="1600" b="0" i="0" u="none" strike="noStrike" cap="none" normalizeH="0" baseline="0" dirty="0">
                <a:ln>
                  <a:noFill/>
                </a:ln>
                <a:solidFill>
                  <a:schemeClr val="tx1"/>
                </a:solidFill>
                <a:effectLst/>
                <a:latin typeface="+mj-lt"/>
              </a:rPr>
              <a:t> Use braces (e.g., export { item1, item2 }) or before each declaration.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Single Export:</a:t>
            </a:r>
            <a:r>
              <a:rPr kumimoji="0" lang="en-US" altLang="en-US" sz="1600" b="0" i="0" u="none" strike="noStrike" cap="none" normalizeH="0" baseline="0" dirty="0">
                <a:ln>
                  <a:noFill/>
                </a:ln>
                <a:solidFill>
                  <a:schemeClr val="tx1"/>
                </a:solidFill>
                <a:effectLst/>
                <a:latin typeface="+mj-lt"/>
              </a:rPr>
              <a:t> Use export default (e.g., export default item).</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Default Declaration:</a:t>
            </a:r>
            <a:r>
              <a:rPr kumimoji="0" lang="en-US" altLang="en-US" sz="1600" b="0" i="0" u="none" strike="noStrike" cap="none" normalizeH="0" baseline="0" dirty="0">
                <a:ln>
                  <a:noFill/>
                </a:ln>
                <a:solidFill>
                  <a:schemeClr val="tx1"/>
                </a:solidFill>
                <a:effectLst/>
                <a:latin typeface="+mj-lt"/>
              </a:rPr>
              <a:t> Can be used directly before the function or class. </a:t>
            </a:r>
          </a:p>
        </p:txBody>
      </p:sp>
    </p:spTree>
    <p:extLst>
      <p:ext uri="{BB962C8B-B14F-4D97-AF65-F5344CB8AC3E}">
        <p14:creationId xmlns:p14="http://schemas.microsoft.com/office/powerpoint/2010/main" val="204478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C0A0CD1D-F83A-C704-F1B6-DBB15B65D9DD}"/>
              </a:ext>
            </a:extLst>
          </p:cNvPr>
          <p:cNvPicPr>
            <a:picLocks noChangeAspect="1"/>
          </p:cNvPicPr>
          <p:nvPr/>
        </p:nvPicPr>
        <p:blipFill>
          <a:blip r:embed="rId3"/>
          <a:stretch>
            <a:fillRect/>
          </a:stretch>
        </p:blipFill>
        <p:spPr>
          <a:xfrm>
            <a:off x="1266716" y="1468010"/>
            <a:ext cx="6610568" cy="2597962"/>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Module Import</a:t>
            </a:r>
          </a:p>
        </p:txBody>
      </p:sp>
      <p:sp>
        <p:nvSpPr>
          <p:cNvPr id="3" name="Rectangle 1">
            <a:extLst>
              <a:ext uri="{FF2B5EF4-FFF2-40B4-BE49-F238E27FC236}">
                <a16:creationId xmlns:a16="http://schemas.microsoft.com/office/drawing/2014/main" id="{0D61B134-8EC0-A96A-E105-8CBCC4BCC860}"/>
              </a:ext>
            </a:extLst>
          </p:cNvPr>
          <p:cNvSpPr>
            <a:spLocks noGrp="1" noChangeArrowheads="1"/>
          </p:cNvSpPr>
          <p:nvPr>
            <p:ph type="body" idx="4294967295"/>
          </p:nvPr>
        </p:nvSpPr>
        <p:spPr bwMode="auto">
          <a:xfrm>
            <a:off x="311700" y="1195724"/>
            <a:ext cx="85205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Non-default Imports:</a:t>
            </a:r>
            <a:r>
              <a:rPr kumimoji="0" lang="en-US" altLang="en-US" sz="1600" b="0" i="0" u="none" strike="noStrike" cap="none" normalizeH="0" baseline="0" dirty="0">
                <a:ln>
                  <a:noFill/>
                </a:ln>
                <a:solidFill>
                  <a:schemeClr val="tx1"/>
                </a:solidFill>
                <a:effectLst/>
                <a:latin typeface="+mj-lt"/>
              </a:rPr>
              <a:t> Use braces (e.g., import { item1, item2 } from "./my_module.js";).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Default Imports:</a:t>
            </a:r>
            <a:r>
              <a:rPr kumimoji="0" lang="en-US" altLang="en-US" sz="1600" b="0" i="0" u="none" strike="noStrike" cap="none" normalizeH="0" baseline="0" dirty="0">
                <a:ln>
                  <a:noFill/>
                </a:ln>
                <a:solidFill>
                  <a:schemeClr val="tx1"/>
                </a:solidFill>
                <a:effectLst/>
                <a:latin typeface="+mj-lt"/>
              </a:rPr>
              <a:t> No braces needed (e.g., import </a:t>
            </a:r>
            <a:r>
              <a:rPr kumimoji="0" lang="en-US" altLang="en-US" sz="1600" b="0" i="0" u="none" strike="noStrike" cap="none" normalizeH="0" baseline="0" dirty="0" err="1">
                <a:ln>
                  <a:noFill/>
                </a:ln>
                <a:solidFill>
                  <a:schemeClr val="tx1"/>
                </a:solidFill>
                <a:effectLst/>
                <a:latin typeface="+mj-lt"/>
              </a:rPr>
              <a:t>defaultItem</a:t>
            </a:r>
            <a:r>
              <a:rPr kumimoji="0" lang="en-US" altLang="en-US" sz="1600" b="0" i="0" u="none" strike="noStrike" cap="none" normalizeH="0" baseline="0" dirty="0">
                <a:ln>
                  <a:noFill/>
                </a:ln>
                <a:solidFill>
                  <a:schemeClr val="tx1"/>
                </a:solidFill>
                <a:effectLst/>
                <a:latin typeface="+mj-lt"/>
              </a:rPr>
              <a:t> from "./my_module.js";).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Script Type:</a:t>
            </a:r>
            <a:r>
              <a:rPr kumimoji="0" lang="en-US" altLang="en-US" sz="1600" b="0" i="0" u="none" strike="noStrike" cap="none" normalizeH="0" baseline="0" dirty="0">
                <a:ln>
                  <a:noFill/>
                </a:ln>
                <a:solidFill>
                  <a:schemeClr val="tx1"/>
                </a:solidFill>
                <a:effectLst/>
                <a:latin typeface="+mj-lt"/>
              </a:rPr>
              <a:t> Use &lt;script type="module"&gt; for imports in HTML.</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File Location:</a:t>
            </a:r>
            <a:r>
              <a:rPr kumimoji="0" lang="en-US" altLang="en-US" sz="1600" b="0" i="0" u="none" strike="noStrike" cap="none" normalizeH="0" baseline="0" dirty="0">
                <a:ln>
                  <a:noFill/>
                </a:ln>
                <a:solidFill>
                  <a:schemeClr val="tx1"/>
                </a:solidFill>
                <a:effectLst/>
                <a:latin typeface="+mj-lt"/>
              </a:rPr>
              <a:t> Modules must be on a web server; file:// protocol doesn't support imports. </a:t>
            </a:r>
          </a:p>
        </p:txBody>
      </p:sp>
    </p:spTree>
    <p:extLst>
      <p:ext uri="{BB962C8B-B14F-4D97-AF65-F5344CB8AC3E}">
        <p14:creationId xmlns:p14="http://schemas.microsoft.com/office/powerpoint/2010/main" val="2153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6E653B6A-45D8-60AA-54EF-E1CA8014AF7C}"/>
              </a:ext>
            </a:extLst>
          </p:cNvPr>
          <p:cNvPicPr>
            <a:picLocks noChangeAspect="1"/>
          </p:cNvPicPr>
          <p:nvPr/>
        </p:nvPicPr>
        <p:blipFill>
          <a:blip r:embed="rId3"/>
          <a:stretch>
            <a:fillRect/>
          </a:stretch>
        </p:blipFill>
        <p:spPr>
          <a:xfrm>
            <a:off x="1341113" y="1340856"/>
            <a:ext cx="6461773" cy="2964814"/>
          </a:xfrm>
          <a:prstGeom prst="rect">
            <a:avLst/>
          </a:prstGeom>
        </p:spPr>
      </p:pic>
    </p:spTree>
    <p:extLst>
      <p:ext uri="{BB962C8B-B14F-4D97-AF65-F5344CB8AC3E}">
        <p14:creationId xmlns:p14="http://schemas.microsoft.com/office/powerpoint/2010/main" val="37214271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2025-02-27T13:57:23+00:00</DateTime>
  </documentManagement>
</p:properties>
</file>

<file path=customXml/itemProps1.xml><?xml version="1.0" encoding="utf-8"?>
<ds:datastoreItem xmlns:ds="http://schemas.openxmlformats.org/officeDocument/2006/customXml" ds:itemID="{6EA27E22-CBD7-4CE2-A3D6-06C49B0BE9EA}"/>
</file>

<file path=customXml/itemProps2.xml><?xml version="1.0" encoding="utf-8"?>
<ds:datastoreItem xmlns:ds="http://schemas.openxmlformats.org/officeDocument/2006/customXml" ds:itemID="{94C7D65F-9C6A-4EFB-9B17-0A2963956C56}"/>
</file>

<file path=customXml/itemProps3.xml><?xml version="1.0" encoding="utf-8"?>
<ds:datastoreItem xmlns:ds="http://schemas.openxmlformats.org/officeDocument/2006/customXml" ds:itemID="{01FB99E2-BF89-44CA-A268-35CCDB4A57B5}"/>
</file>

<file path=docProps/app.xml><?xml version="1.0" encoding="utf-8"?>
<Properties xmlns="http://schemas.openxmlformats.org/officeDocument/2006/extended-properties" xmlns:vt="http://schemas.openxmlformats.org/officeDocument/2006/docPropsVTypes">
  <TotalTime>2548</TotalTime>
  <Words>669</Words>
  <Application>Microsoft Office PowerPoint</Application>
  <PresentationFormat>On-screen Show (16:9)</PresentationFormat>
  <Paragraphs>25</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Roboto</vt:lpstr>
      <vt:lpstr>Arial</vt:lpstr>
      <vt:lpstr>Proxima Nova</vt:lpstr>
      <vt:lpstr>Simple Light</vt:lpstr>
      <vt:lpstr>Spearmint</vt:lpstr>
      <vt:lpstr>Modules</vt:lpstr>
      <vt:lpstr>Why Module</vt:lpstr>
      <vt:lpstr>Example</vt:lpstr>
      <vt:lpstr>Module Exports</vt:lpstr>
      <vt:lpstr>Example</vt:lpstr>
      <vt:lpstr>Module Import</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94</cp:revision>
  <dcterms:modified xsi:type="dcterms:W3CDTF">2025-02-27T13:07:27Z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