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62"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third-party web APIs. In this lecture we will go through introduction, weather API, and how to call weather API from server.</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APIs allow applications to communicate by providing access to external data and services. Third-party APIs offer resources like maps or social media integration. To regulate usage, an access key is often required. RESTful APIs use structured URLs to send and receive data efficiently. These APIs can be accessed from either a server or directly through a browser, making them highly versatile.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When calling an external service from a browser, requests can be sent directly or through a server. A direct request from a script in the browser communicates with the external service and receives a response. Alternatively, a request can be routed through an intermediate server, which then fetches data from the external service and returns the response to the browser.</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Moving forward, let's explore how external services provide weather data. A weather service allows access to current, forecast, and historical data. To use it, a unique key is required for authentication. Requests typically include parameters like location and units. The service responds in a structured format, making it easy to extract details like temperature, humidity, and conditions.</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the previous discussion, let's examine a real response from a weather service. The data includes geographic coordinates, temperature, humidity, wind speed, and an overall description of conditions. The response is structured, making it easy to extract key weather details. Developers use this information to display forecasts in applications or trigger weather-based actions.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previous slide, let’s explore how a web server retrieves weather data. The server constructs a request using query parameters, sends it to an external service, and processes the response. The retrieved data is converted into a usable format for display. This method allows applications to fetch real-time weather updates efficiently for users.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the previous explanation, this example illustrates how the server retrieves weather data and presents it in a user-friendly format. The request is sent with specific parameters, the response is processed, and the data is rendered on a webpage. This approach ensures real-time updates, allowing users to access weather information dynamically through a structured workflow.</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r>
              <a:rPr lang="en-US" sz="3600" b="1" i="0" dirty="0">
                <a:effectLst/>
                <a:latin typeface="+mj-lt"/>
              </a:rPr>
              <a:t>Third-party Web APIs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Introduction</a:t>
            </a:r>
            <a:r>
              <a:rPr lang="en-US" sz="1300" b="1" dirty="0">
                <a:solidFill>
                  <a:schemeClr val="accent1">
                    <a:lumMod val="50000"/>
                  </a:schemeClr>
                </a:solidFill>
                <a:latin typeface="+mj-lt"/>
                <a:ea typeface="Roboto"/>
                <a:cs typeface="Roboto"/>
                <a:sym typeface="Roboto"/>
              </a:rPr>
              <a:t> | Weather API | Calling Weather API From Server</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Introduction</a:t>
            </a:r>
            <a:endParaRPr lang="en-US" sz="3600" b="1" i="0" dirty="0">
              <a:effectLst/>
              <a:latin typeface="+mj-lt"/>
            </a:endParaRPr>
          </a:p>
        </p:txBody>
      </p:sp>
      <p:pic>
        <p:nvPicPr>
          <p:cNvPr id="1026" name="Picture 2" descr="How to Integrate Third-Party APIs in WordPress">
            <a:extLst>
              <a:ext uri="{FF2B5EF4-FFF2-40B4-BE49-F238E27FC236}">
                <a16:creationId xmlns:a16="http://schemas.microsoft.com/office/drawing/2014/main" id="{5B9A5987-EB46-1245-F221-CA6FC4D46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770" y="1710070"/>
            <a:ext cx="2834831" cy="2031629"/>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97928AF0-134B-E5CC-1ED5-3570877935B3}"/>
              </a:ext>
            </a:extLst>
          </p:cNvPr>
          <p:cNvSpPr>
            <a:spLocks noGrp="1" noChangeArrowheads="1"/>
          </p:cNvSpPr>
          <p:nvPr>
            <p:ph type="body" idx="4294967295"/>
          </p:nvPr>
        </p:nvSpPr>
        <p:spPr bwMode="auto">
          <a:xfrm>
            <a:off x="311700" y="1017725"/>
            <a:ext cx="535280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Third-party web APIs</a:t>
            </a:r>
            <a:r>
              <a:rPr kumimoji="0" lang="en-US" altLang="en-US" sz="1800" b="0" i="0" u="none" strike="noStrike" cap="none" normalizeH="0" baseline="0" dirty="0">
                <a:ln>
                  <a:noFill/>
                </a:ln>
                <a:solidFill>
                  <a:schemeClr val="tx1"/>
                </a:solidFill>
                <a:effectLst/>
                <a:latin typeface="Arial" panose="020B0604020202020204" pitchFamily="34" charset="0"/>
              </a:rPr>
              <a:t> provide access to external data (e.g., Google Maps, Instagram).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API keys</a:t>
            </a:r>
            <a:r>
              <a:rPr kumimoji="0" lang="en-US" altLang="en-US" sz="1800" b="0" i="0" u="none" strike="noStrike" cap="none" normalizeH="0" baseline="0" dirty="0">
                <a:ln>
                  <a:noFill/>
                </a:ln>
                <a:solidFill>
                  <a:schemeClr val="tx1"/>
                </a:solidFill>
                <a:effectLst/>
                <a:latin typeface="Arial" panose="020B0604020202020204" pitchFamily="34" charset="0"/>
              </a:rPr>
              <a:t> identify users, limit requests, and enforce usage restrictions.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RESTful APIs</a:t>
            </a:r>
            <a:r>
              <a:rPr kumimoji="0" lang="en-US" altLang="en-US" sz="1800" b="0" i="0" u="none" strike="noStrike" cap="none" normalizeH="0" baseline="0" dirty="0">
                <a:ln>
                  <a:noFill/>
                </a:ln>
                <a:solidFill>
                  <a:schemeClr val="tx1"/>
                </a:solidFill>
                <a:effectLst/>
                <a:latin typeface="Arial" panose="020B0604020202020204" pitchFamily="34" charset="0"/>
              </a:rPr>
              <a:t> use URLs with parameters and return JSON/XML data.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APIs can be called</a:t>
            </a:r>
            <a:r>
              <a:rPr kumimoji="0" lang="en-US" altLang="en-US" sz="1800" b="0" i="0" u="none" strike="noStrike" cap="none" normalizeH="0" baseline="0" dirty="0">
                <a:ln>
                  <a:noFill/>
                </a:ln>
                <a:solidFill>
                  <a:schemeClr val="tx1"/>
                </a:solidFill>
                <a:effectLst/>
                <a:latin typeface="Arial" panose="020B0604020202020204" pitchFamily="34" charset="0"/>
              </a:rPr>
              <a:t> from a </a:t>
            </a:r>
            <a:r>
              <a:rPr kumimoji="0" lang="en-US" altLang="en-US" sz="1800" b="1" i="0" u="none" strike="noStrike" cap="none" normalizeH="0" baseline="0" dirty="0">
                <a:ln>
                  <a:noFill/>
                </a:ln>
                <a:solidFill>
                  <a:schemeClr val="tx1"/>
                </a:solidFill>
                <a:effectLst/>
                <a:latin typeface="Arial" panose="020B0604020202020204" pitchFamily="34" charset="0"/>
              </a:rPr>
              <a:t>web server</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web browser</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2400" b="1" i="0" dirty="0">
                <a:solidFill>
                  <a:srgbClr val="1E282E"/>
                </a:solidFill>
                <a:effectLst/>
                <a:latin typeface="+mj-lt"/>
              </a:rPr>
              <a:t>Calling third-party web API from the web browser</a:t>
            </a:r>
            <a:endParaRPr lang="en-US" sz="3600" b="1" i="0" dirty="0">
              <a:effectLst/>
              <a:latin typeface="+mj-lt"/>
            </a:endParaRPr>
          </a:p>
        </p:txBody>
      </p:sp>
      <p:pic>
        <p:nvPicPr>
          <p:cNvPr id="4" name="Picture 3">
            <a:extLst>
              <a:ext uri="{FF2B5EF4-FFF2-40B4-BE49-F238E27FC236}">
                <a16:creationId xmlns:a16="http://schemas.microsoft.com/office/drawing/2014/main" id="{9AADED99-B830-6D01-AE13-CD53E909A42A}"/>
              </a:ext>
            </a:extLst>
          </p:cNvPr>
          <p:cNvPicPr>
            <a:picLocks noChangeAspect="1"/>
          </p:cNvPicPr>
          <p:nvPr/>
        </p:nvPicPr>
        <p:blipFill>
          <a:blip r:embed="rId3"/>
          <a:stretch>
            <a:fillRect/>
          </a:stretch>
        </p:blipFill>
        <p:spPr>
          <a:xfrm>
            <a:off x="2098570" y="1310295"/>
            <a:ext cx="4764382" cy="3272770"/>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Weather API</a:t>
            </a:r>
          </a:p>
        </p:txBody>
      </p:sp>
      <p:sp>
        <p:nvSpPr>
          <p:cNvPr id="2" name="Text Placeholder 1">
            <a:extLst>
              <a:ext uri="{FF2B5EF4-FFF2-40B4-BE49-F238E27FC236}">
                <a16:creationId xmlns:a16="http://schemas.microsoft.com/office/drawing/2014/main" id="{ABAF3230-F71B-5DF8-3718-FE25CEC54ECC}"/>
              </a:ext>
            </a:extLst>
          </p:cNvPr>
          <p:cNvSpPr>
            <a:spLocks noGrp="1" noChangeArrowheads="1"/>
          </p:cNvSpPr>
          <p:nvPr>
            <p:ph type="body" idx="4294967295"/>
          </p:nvPr>
        </p:nvSpPr>
        <p:spPr bwMode="auto">
          <a:xfrm>
            <a:off x="311150" y="1150869"/>
            <a:ext cx="856516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OpenWeatherMap</a:t>
            </a:r>
            <a:r>
              <a:rPr kumimoji="0" lang="en-US" altLang="en-US" sz="1800" b="1" i="0" u="none" strike="noStrike" cap="none" normalizeH="0" baseline="0" dirty="0">
                <a:ln>
                  <a:noFill/>
                </a:ln>
                <a:solidFill>
                  <a:schemeClr val="tx1"/>
                </a:solidFill>
                <a:effectLst/>
                <a:latin typeface="Arial" panose="020B0604020202020204" pitchFamily="34" charset="0"/>
              </a:rPr>
              <a:t> API</a:t>
            </a:r>
            <a:r>
              <a:rPr kumimoji="0" lang="en-US" altLang="en-US" sz="1800" b="0" i="0" u="none" strike="noStrike" cap="none" normalizeH="0" baseline="0" dirty="0">
                <a:ln>
                  <a:noFill/>
                </a:ln>
                <a:solidFill>
                  <a:schemeClr val="tx1"/>
                </a:solidFill>
                <a:effectLst/>
                <a:latin typeface="Arial" panose="020B0604020202020204" pitchFamily="34" charset="0"/>
              </a:rPr>
              <a:t> provides current, forecast, and historical weather data.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API key required</a:t>
            </a:r>
            <a:r>
              <a:rPr kumimoji="0" lang="en-US" altLang="en-US" sz="1800" b="0" i="0" u="none" strike="noStrike" cap="none" normalizeH="0" baseline="0" dirty="0">
                <a:ln>
                  <a:noFill/>
                </a:ln>
                <a:solidFill>
                  <a:schemeClr val="tx1"/>
                </a:solidFill>
                <a:effectLst/>
                <a:latin typeface="Arial" panose="020B0604020202020204" pitchFamily="34" charset="0"/>
              </a:rPr>
              <a:t> for all requests (register at openweathermap.org).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GET requests</a:t>
            </a:r>
            <a:r>
              <a:rPr kumimoji="0" lang="en-US" altLang="en-US" sz="1800" b="0" i="0" u="none" strike="noStrike" cap="none" normalizeH="0" baseline="0" dirty="0">
                <a:ln>
                  <a:noFill/>
                </a:ln>
                <a:solidFill>
                  <a:schemeClr val="tx1"/>
                </a:solidFill>
                <a:effectLst/>
                <a:latin typeface="Arial" panose="020B0604020202020204" pitchFamily="34" charset="0"/>
              </a:rPr>
              <a:t> use query parameters like </a:t>
            </a:r>
            <a:r>
              <a:rPr kumimoji="0" lang="en-US" altLang="en-US" sz="1000" b="0" i="0" u="none" strike="noStrike" cap="none" normalizeH="0" baseline="0" dirty="0">
                <a:ln>
                  <a:noFill/>
                </a:ln>
                <a:solidFill>
                  <a:schemeClr val="tx1"/>
                </a:solidFill>
                <a:effectLst/>
                <a:latin typeface="Arial Unicode MS"/>
              </a:rPr>
              <a:t>zip</a:t>
            </a:r>
            <a:r>
              <a:rPr kumimoji="0" lang="en-US" altLang="en-US" sz="6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units</a:t>
            </a:r>
            <a:r>
              <a:rPr kumimoji="0" lang="en-US" altLang="en-US" sz="600" b="0" i="0" u="none" strike="noStrike" cap="none" normalizeH="0" baseline="0" dirty="0">
                <a:ln>
                  <a:noFill/>
                </a:ln>
                <a:solidFill>
                  <a:schemeClr val="tx1"/>
                </a:solidFill>
                <a:effectLst/>
              </a:rPr>
              <a:t>, and </a:t>
            </a:r>
            <a:r>
              <a:rPr kumimoji="0" lang="en-US" altLang="en-US" sz="1000" b="0" i="0" u="none" strike="noStrike" cap="none" normalizeH="0" baseline="0" dirty="0" err="1">
                <a:ln>
                  <a:noFill/>
                </a:ln>
                <a:solidFill>
                  <a:schemeClr val="tx1"/>
                </a:solidFill>
                <a:effectLst/>
                <a:latin typeface="Arial Unicode MS"/>
              </a:rPr>
              <a:t>appid</a:t>
            </a:r>
            <a:r>
              <a:rPr kumimoji="0" lang="en-US" altLang="en-US" sz="6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Returns weather data</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JSON format</a:t>
            </a:r>
            <a:r>
              <a:rPr kumimoji="0" lang="en-US" altLang="en-US" sz="1800" b="0" i="0" u="none" strike="noStrike" cap="none" normalizeH="0" baseline="0" dirty="0">
                <a:ln>
                  <a:noFill/>
                </a:ln>
                <a:solidFill>
                  <a:schemeClr val="tx1"/>
                </a:solidFill>
                <a:effectLst/>
                <a:latin typeface="Arial" panose="020B0604020202020204" pitchFamily="34" charset="0"/>
              </a:rPr>
              <a:t> by default. </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2400" b="1" i="0" dirty="0">
                <a:solidFill>
                  <a:schemeClr val="accent1">
                    <a:lumMod val="50000"/>
                  </a:schemeClr>
                </a:solidFill>
                <a:effectLst/>
                <a:latin typeface="+mj-lt"/>
              </a:rPr>
              <a:t>Example</a:t>
            </a:r>
            <a:endParaRPr lang="en-US" sz="36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A782BE1A-E3A4-80B1-E5AC-4A16C9D312A6}"/>
              </a:ext>
            </a:extLst>
          </p:cNvPr>
          <p:cNvPicPr>
            <a:picLocks noChangeAspect="1"/>
          </p:cNvPicPr>
          <p:nvPr/>
        </p:nvPicPr>
        <p:blipFill>
          <a:blip r:embed="rId3"/>
          <a:stretch>
            <a:fillRect/>
          </a:stretch>
        </p:blipFill>
        <p:spPr>
          <a:xfrm>
            <a:off x="2284169" y="893438"/>
            <a:ext cx="4167289" cy="4059048"/>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Calling the Weather API From Web Server</a:t>
            </a:r>
          </a:p>
        </p:txBody>
      </p:sp>
      <p:sp>
        <p:nvSpPr>
          <p:cNvPr id="2" name="Text Placeholder 1">
            <a:extLst>
              <a:ext uri="{FF2B5EF4-FFF2-40B4-BE49-F238E27FC236}">
                <a16:creationId xmlns:a16="http://schemas.microsoft.com/office/drawing/2014/main" id="{BA787688-4DC1-1381-326E-8E607077279F}"/>
              </a:ext>
            </a:extLst>
          </p:cNvPr>
          <p:cNvSpPr>
            <a:spLocks noGrp="1" noChangeArrowheads="1"/>
          </p:cNvSpPr>
          <p:nvPr>
            <p:ph type="body" idx="4294967295"/>
          </p:nvPr>
        </p:nvSpPr>
        <p:spPr bwMode="auto">
          <a:xfrm>
            <a:off x="311700" y="1174045"/>
            <a:ext cx="77187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node-fetch</a:t>
            </a:r>
            <a:r>
              <a:rPr kumimoji="0" lang="en-US" altLang="en-US" sz="1600" b="0" i="0" u="none" strike="noStrike" cap="none" normalizeH="0" baseline="0" dirty="0">
                <a:ln>
                  <a:noFill/>
                </a:ln>
                <a:solidFill>
                  <a:schemeClr val="tx1"/>
                </a:solidFill>
                <a:effectLst/>
                <a:latin typeface="+mj-lt"/>
              </a:rPr>
              <a:t> is used in Express to call the Weather API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install node-fetch).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URLSearchParams</a:t>
            </a:r>
            <a:r>
              <a:rPr kumimoji="0" lang="en-US" altLang="en-US" sz="1600" b="0" i="0" u="none" strike="noStrike" cap="none" normalizeH="0" baseline="0" dirty="0">
                <a:ln>
                  <a:noFill/>
                </a:ln>
                <a:solidFill>
                  <a:schemeClr val="tx1"/>
                </a:solidFill>
                <a:effectLst/>
                <a:latin typeface="+mj-lt"/>
              </a:rPr>
              <a:t> creates query parameters for the API request.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fetch()</a:t>
            </a:r>
            <a:r>
              <a:rPr kumimoji="0" lang="en-US" altLang="en-US" sz="1600" b="0" i="0" u="none" strike="noStrike" cap="none" normalizeH="0" baseline="0" dirty="0">
                <a:ln>
                  <a:noFill/>
                </a:ln>
                <a:solidFill>
                  <a:schemeClr val="tx1"/>
                </a:solidFill>
                <a:effectLst/>
                <a:latin typeface="+mj-lt"/>
              </a:rPr>
              <a:t> sends an HTTP request and returns a </a:t>
            </a:r>
            <a:r>
              <a:rPr kumimoji="0" lang="en-US" altLang="en-US" sz="1600" b="1" i="0" u="none" strike="noStrike" cap="none" normalizeH="0" baseline="0" dirty="0">
                <a:ln>
                  <a:noFill/>
                </a:ln>
                <a:solidFill>
                  <a:schemeClr val="tx1"/>
                </a:solidFill>
                <a:effectLst/>
                <a:latin typeface="+mj-lt"/>
              </a:rPr>
              <a:t>Promise</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then()</a:t>
            </a:r>
            <a:r>
              <a:rPr kumimoji="0" lang="en-US" altLang="en-US" sz="1600" b="0" i="0" u="none" strike="noStrike" cap="none" normalizeH="0" baseline="0" dirty="0">
                <a:ln>
                  <a:noFill/>
                </a:ln>
                <a:solidFill>
                  <a:schemeClr val="tx1"/>
                </a:solidFill>
                <a:effectLst/>
                <a:latin typeface="+mj-lt"/>
              </a:rPr>
              <a:t> converts JSON response to JavaScript objects for rendering.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32D06850-D44C-B36A-00CC-43E17BA44C37}"/>
              </a:ext>
            </a:extLst>
          </p:cNvPr>
          <p:cNvPicPr>
            <a:picLocks noChangeAspect="1"/>
          </p:cNvPicPr>
          <p:nvPr/>
        </p:nvPicPr>
        <p:blipFill>
          <a:blip r:embed="rId3"/>
          <a:srcRect t="624"/>
          <a:stretch/>
        </p:blipFill>
        <p:spPr>
          <a:xfrm>
            <a:off x="1790459" y="1162974"/>
            <a:ext cx="5563082" cy="3710843"/>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2025-03-08T17:18:38+00:00</DateTime>
  </documentManagement>
</p:properties>
</file>

<file path=customXml/itemProps1.xml><?xml version="1.0" encoding="utf-8"?>
<ds:datastoreItem xmlns:ds="http://schemas.openxmlformats.org/officeDocument/2006/customXml" ds:itemID="{9AFC9916-D851-48DB-97D6-9D5EB7A30FBE}"/>
</file>

<file path=customXml/itemProps2.xml><?xml version="1.0" encoding="utf-8"?>
<ds:datastoreItem xmlns:ds="http://schemas.openxmlformats.org/officeDocument/2006/customXml" ds:itemID="{9FD7B046-6AC7-4CD9-AFA7-42FB2DEF2E35}"/>
</file>

<file path=customXml/itemProps3.xml><?xml version="1.0" encoding="utf-8"?>
<ds:datastoreItem xmlns:ds="http://schemas.openxmlformats.org/officeDocument/2006/customXml" ds:itemID="{169A285B-48E9-47BF-A9A1-971F18E436EB}"/>
</file>

<file path=docProps/app.xml><?xml version="1.0" encoding="utf-8"?>
<Properties xmlns="http://schemas.openxmlformats.org/officeDocument/2006/extended-properties" xmlns:vt="http://schemas.openxmlformats.org/officeDocument/2006/docPropsVTypes">
  <TotalTime>2681</TotalTime>
  <Words>610</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Proxima Nova</vt:lpstr>
      <vt:lpstr>Arial Unicode MS</vt:lpstr>
      <vt:lpstr>Arial</vt:lpstr>
      <vt:lpstr>Roboto</vt:lpstr>
      <vt:lpstr>Simple Light</vt:lpstr>
      <vt:lpstr>Spearmint</vt:lpstr>
      <vt:lpstr>Third-party Web APIs</vt:lpstr>
      <vt:lpstr>Introduction</vt:lpstr>
      <vt:lpstr>Calling third-party web API from the web browser</vt:lpstr>
      <vt:lpstr>Weather API</vt:lpstr>
      <vt:lpstr>Example</vt:lpstr>
      <vt:lpstr>Calling the Weather API From Web Server</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103</cp:revision>
  <dcterms:modified xsi:type="dcterms:W3CDTF">2025-03-08T13:51:32Z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