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6.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275" r:id="rId5"/>
    <p:sldId id="273" r:id="rId6"/>
    <p:sldId id="271" r:id="rId7"/>
    <p:sldId id="277" r:id="rId8"/>
    <p:sldId id="278"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46" autoAdjust="0"/>
  </p:normalViewPr>
  <p:slideViewPr>
    <p:cSldViewPr snapToGrid="0">
      <p:cViewPr varScale="1">
        <p:scale>
          <a:sx n="86" d="100"/>
          <a:sy n="86" d="100"/>
        </p:scale>
        <p:origin x="797"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customXml" Target="../customXml/item1.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Welcome to our lecture on Introduction to CSS. In this lecture we will go through the introduction to css, it’s rules, and colors in the css. So let’s start the lecture.</a:t>
            </a:r>
            <a:endParaRPr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dirty="0"/>
              <a:t>Today, we are introducing CSS and its rules. By default, webpages use a white background and black text without styling. CSS, or Cascading Style Sheets, is a language used to control the visual presentation of webpages. A CSS rule defines the styles for specific elements using property-value pairs. CSS rules can be placed inside the style tag in the head section of the HTML file for better control over design.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D8C84AC-A4C6-9DF1-84E8-4B9001CC852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A92A3A42-D6B8-A27C-84EB-B6FCC83691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B079675-18EA-C426-E7FB-4779B9BD1F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dirty="0"/>
              <a:t>Here is an example of an HTML document without CSS. On the left is the code, which uses basic HTML tags like h1 for the heading and p for paragraphs. Bold formatting is applied using the strong tag. On the right, you can see the default browser rendering with a plain white background, black text, and minimal styling. CSS can be used to enhance the appearance and layout of this content.</a:t>
            </a:r>
            <a:endParaRPr dirty="0"/>
          </a:p>
        </p:txBody>
      </p:sp>
    </p:spTree>
    <p:extLst>
      <p:ext uri="{BB962C8B-B14F-4D97-AF65-F5344CB8AC3E}">
        <p14:creationId xmlns:p14="http://schemas.microsoft.com/office/powerpoint/2010/main" val="1002413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29AAAD-2BF8-FD8D-CBCF-836F36DC197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29E112-E740-459C-095C-AFA5B22077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C731878-1553-2952-F4A9-282FFD33C2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dirty="0"/>
              <a:t>On the other hand  an example of an HTML document with CSS applied is shown. On the left, the code includes a &lt;style&gt; tag where CSS is used to customize the appearance. The heading is styled with green text and a light gray background. The p elements have a specific font and margin, while strong tags have a green background with padding. On the right, the CSS effects can be seen improving the visual presentation.</a:t>
            </a:r>
            <a:endParaRPr dirty="0"/>
          </a:p>
        </p:txBody>
      </p:sp>
    </p:spTree>
    <p:extLst>
      <p:ext uri="{BB962C8B-B14F-4D97-AF65-F5344CB8AC3E}">
        <p14:creationId xmlns:p14="http://schemas.microsoft.com/office/powerpoint/2010/main" val="498838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188ED2E-27C8-C62F-0667-BFFA7533937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1ACCE33-14E4-7168-41EF-7587CDAB24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36C4FD0-1671-D61A-9B24-DE307DC449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dirty="0"/>
              <a:t>Now move on to some common CSS properties used for styling web elements. The table explains key properties: background-color sets the element's background color, color controls the font color, font-family specifies the text style, and font-size sets text size. Padding adds space inside the element's border, while margin adds space outside the border. Examples for each property are shown in the table.</a:t>
            </a:r>
            <a:endParaRPr dirty="0"/>
          </a:p>
        </p:txBody>
      </p:sp>
    </p:spTree>
    <p:extLst>
      <p:ext uri="{BB962C8B-B14F-4D97-AF65-F5344CB8AC3E}">
        <p14:creationId xmlns:p14="http://schemas.microsoft.com/office/powerpoint/2010/main" val="2346330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E10F7D2-CB43-5EF0-07AD-8640CC6C640D}"/>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09A8D69-3869-4359-C538-DD774F9006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68AEA1B-9B3C-9F38-0C54-33D220BB3F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dirty="0"/>
              <a:t>Finally, we will discuss the CSS colors. CSS allows colors to be defined using named values like </a:t>
            </a:r>
            <a:r>
              <a:rPr lang="en-US" b="1" dirty="0"/>
              <a:t>blue</a:t>
            </a:r>
            <a:r>
              <a:rPr lang="en-US" dirty="0"/>
              <a:t> or with an </a:t>
            </a:r>
            <a:r>
              <a:rPr lang="en-US" dirty="0" err="1"/>
              <a:t>rgb</a:t>
            </a:r>
            <a:r>
              <a:rPr lang="en-US" dirty="0"/>
              <a:t> value such as </a:t>
            </a:r>
            <a:r>
              <a:rPr lang="en-US" dirty="0" err="1"/>
              <a:t>rgb</a:t>
            </a:r>
            <a:r>
              <a:rPr lang="en-US" dirty="0"/>
              <a:t>(50, 100, 255). </a:t>
            </a:r>
            <a:r>
              <a:rPr lang="en-US" b="1" dirty="0"/>
              <a:t>RGB</a:t>
            </a:r>
            <a:r>
              <a:rPr lang="en-US" dirty="0"/>
              <a:t> stands for </a:t>
            </a:r>
            <a:r>
              <a:rPr lang="en-US" b="1" dirty="0"/>
              <a:t>red, green, blue</a:t>
            </a:r>
            <a:r>
              <a:rPr lang="en-US" dirty="0"/>
              <a:t>, the primary colors used for digital displays. Each color channel can have a value ranging from </a:t>
            </a:r>
            <a:r>
              <a:rPr lang="en-US" b="1" dirty="0"/>
              <a:t>0</a:t>
            </a:r>
            <a:r>
              <a:rPr lang="en-US" dirty="0"/>
              <a:t> (none) to </a:t>
            </a:r>
            <a:r>
              <a:rPr lang="en-US" b="1" dirty="0"/>
              <a:t>255</a:t>
            </a:r>
            <a:r>
              <a:rPr lang="en-US" dirty="0"/>
              <a:t> (brightest), allowing the creation of a wide range of colors for web design.</a:t>
            </a:r>
            <a:endParaRPr dirty="0"/>
          </a:p>
        </p:txBody>
      </p:sp>
    </p:spTree>
    <p:extLst>
      <p:ext uri="{BB962C8B-B14F-4D97-AF65-F5344CB8AC3E}">
        <p14:creationId xmlns:p14="http://schemas.microsoft.com/office/powerpoint/2010/main" val="2002754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37DC94C-D623-9C1C-BD7C-28FD6EC1BCF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5D932CA-465E-2BC5-5E74-5667A9822F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780ED7C-F3EA-0541-781D-D445351A89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b="0" dirty="0"/>
              <a:t>The table here show some common CSS colors. The table lists color names, their corresponding </a:t>
            </a:r>
            <a:r>
              <a:rPr lang="en-US" b="0" dirty="0" err="1"/>
              <a:t>rgb</a:t>
            </a:r>
            <a:r>
              <a:rPr lang="en-US" b="0" dirty="0"/>
              <a:t> values, a visual color sample, and a brief description. Red, green, and blue represent primary colors with maximum intensity in their respective channels. </a:t>
            </a:r>
            <a:r>
              <a:rPr lang="en-US" b="0" dirty="0" err="1"/>
              <a:t>LightSeaGreen</a:t>
            </a:r>
            <a:r>
              <a:rPr lang="en-US" b="0" dirty="0"/>
              <a:t> and Purple result from mixing different levels of red, green, and blue. Equal RGB values create gray, while white and black represent all or no colors respectively.</a:t>
            </a:r>
            <a:endParaRPr b="0" dirty="0"/>
          </a:p>
        </p:txBody>
      </p:sp>
    </p:spTree>
    <p:extLst>
      <p:ext uri="{BB962C8B-B14F-4D97-AF65-F5344CB8AC3E}">
        <p14:creationId xmlns:p14="http://schemas.microsoft.com/office/powerpoint/2010/main" val="657400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38"/>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b="1" dirty="0">
                <a:latin typeface="+mj-lt"/>
              </a:rPr>
              <a:t>Introduction to CSS</a:t>
            </a:r>
            <a:endParaRPr sz="66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300" b="1" dirty="0">
                <a:solidFill>
                  <a:schemeClr val="dk1"/>
                </a:solidFill>
                <a:latin typeface="+mj-lt"/>
                <a:ea typeface="Roboto"/>
                <a:cs typeface="Roboto"/>
                <a:sym typeface="Roboto"/>
              </a:rPr>
              <a:t>Introduction to CSS &amp; Rules | CSS Properties | Colors</a:t>
            </a:r>
            <a:endParaRPr sz="1300" b="1" dirty="0">
              <a:solidFill>
                <a:schemeClr val="dk1"/>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spcBef>
                <a:spcPts val="400"/>
              </a:spcBef>
              <a:spcAft>
                <a:spcPts val="1600"/>
              </a:spcAft>
              <a:buNone/>
            </a:pPr>
            <a:endParaRPr dirty="0">
              <a:solidFill>
                <a:schemeClr val="dk1"/>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Introduction to CSS &amp; Rules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043613" y="1470038"/>
            <a:ext cx="578868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Default styling:</a:t>
            </a:r>
            <a:r>
              <a:rPr kumimoji="0" lang="en-US" altLang="en-US" sz="1600" b="0" i="0" u="none" strike="noStrike" cap="none" normalizeH="0" baseline="0" dirty="0">
                <a:ln>
                  <a:noFill/>
                </a:ln>
                <a:solidFill>
                  <a:schemeClr val="tx1"/>
                </a:solidFill>
                <a:effectLst/>
                <a:latin typeface="+mj-lt"/>
              </a:rPr>
              <a:t> Webpages use a white background and black text without styling.</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CSS:</a:t>
            </a:r>
            <a:r>
              <a:rPr kumimoji="0" lang="en-US" altLang="en-US" sz="1600" b="0" i="0" u="none" strike="noStrike" cap="none" normalizeH="0" baseline="0" dirty="0">
                <a:ln>
                  <a:noFill/>
                </a:ln>
                <a:solidFill>
                  <a:schemeClr val="tx1"/>
                </a:solidFill>
                <a:effectLst/>
                <a:latin typeface="+mj-lt"/>
              </a:rPr>
              <a:t> A language for controlling the visual presentation of webpages.</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CSS Rule:</a:t>
            </a:r>
            <a:r>
              <a:rPr kumimoji="0" lang="en-US" altLang="en-US" sz="1600" b="0" i="0" u="none" strike="noStrike" cap="none" normalizeH="0" baseline="0" dirty="0">
                <a:ln>
                  <a:noFill/>
                </a:ln>
                <a:solidFill>
                  <a:schemeClr val="tx1"/>
                </a:solidFill>
                <a:effectLst/>
                <a:latin typeface="+mj-lt"/>
              </a:rPr>
              <a:t> Specifies styles for HTML elements using property-value pairs.</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Placement:</a:t>
            </a:r>
            <a:r>
              <a:rPr kumimoji="0" lang="en-US" altLang="en-US" sz="1600" b="0" i="0" u="none" strike="noStrike" cap="none" normalizeH="0" baseline="0" dirty="0">
                <a:ln>
                  <a:noFill/>
                </a:ln>
                <a:solidFill>
                  <a:schemeClr val="tx1"/>
                </a:solidFill>
                <a:effectLst/>
                <a:latin typeface="+mj-lt"/>
              </a:rPr>
              <a:t> CSS rules can be added inside the &lt;style&gt; tag in the HTML head. </a:t>
            </a:r>
          </a:p>
        </p:txBody>
      </p:sp>
      <p:pic>
        <p:nvPicPr>
          <p:cNvPr id="8" name="Picture 7" descr="A blue and white logo&#10;&#10;Description automatically generated">
            <a:extLst>
              <a:ext uri="{FF2B5EF4-FFF2-40B4-BE49-F238E27FC236}">
                <a16:creationId xmlns:a16="http://schemas.microsoft.com/office/drawing/2014/main" id="{A7395BA0-C525-1715-A997-BEF11E4B11C4}"/>
              </a:ext>
            </a:extLst>
          </p:cNvPr>
          <p:cNvPicPr>
            <a:picLocks noChangeAspect="1"/>
          </p:cNvPicPr>
          <p:nvPr/>
        </p:nvPicPr>
        <p:blipFill>
          <a:blip r:embed="rId3"/>
          <a:stretch>
            <a:fillRect/>
          </a:stretch>
        </p:blipFill>
        <p:spPr>
          <a:xfrm>
            <a:off x="-1065244" y="1502937"/>
            <a:ext cx="5299891" cy="29811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50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50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50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15CC902-63B0-32EC-E667-A754CCA01B0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C1EDBB3-BD6C-CA39-796D-073257FE32A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Sample HTML Code without CSS</a:t>
            </a:r>
            <a:endParaRPr sz="3600" b="1" dirty="0">
              <a:latin typeface="Arial"/>
              <a:ea typeface="Arial"/>
              <a:cs typeface="Arial"/>
              <a:sym typeface="Arial"/>
            </a:endParaRPr>
          </a:p>
        </p:txBody>
      </p:sp>
      <p:pic>
        <p:nvPicPr>
          <p:cNvPr id="7" name="Picture 6">
            <a:extLst>
              <a:ext uri="{FF2B5EF4-FFF2-40B4-BE49-F238E27FC236}">
                <a16:creationId xmlns:a16="http://schemas.microsoft.com/office/drawing/2014/main" id="{DD8E5293-5498-C7B6-C973-B64A40EA237E}"/>
              </a:ext>
            </a:extLst>
          </p:cNvPr>
          <p:cNvPicPr>
            <a:picLocks noChangeAspect="1"/>
          </p:cNvPicPr>
          <p:nvPr/>
        </p:nvPicPr>
        <p:blipFill>
          <a:blip r:embed="rId3"/>
          <a:stretch>
            <a:fillRect/>
          </a:stretch>
        </p:blipFill>
        <p:spPr>
          <a:xfrm>
            <a:off x="417760" y="1635037"/>
            <a:ext cx="4473328" cy="2743438"/>
          </a:xfrm>
          <a:prstGeom prst="rect">
            <a:avLst/>
          </a:prstGeom>
        </p:spPr>
      </p:pic>
      <p:pic>
        <p:nvPicPr>
          <p:cNvPr id="9" name="Picture 8">
            <a:extLst>
              <a:ext uri="{FF2B5EF4-FFF2-40B4-BE49-F238E27FC236}">
                <a16:creationId xmlns:a16="http://schemas.microsoft.com/office/drawing/2014/main" id="{4422ECC8-A907-43FB-E49D-6CA5E26C2018}"/>
              </a:ext>
            </a:extLst>
          </p:cNvPr>
          <p:cNvPicPr>
            <a:picLocks noChangeAspect="1"/>
          </p:cNvPicPr>
          <p:nvPr/>
        </p:nvPicPr>
        <p:blipFill>
          <a:blip r:embed="rId4"/>
          <a:stretch>
            <a:fillRect/>
          </a:stretch>
        </p:blipFill>
        <p:spPr>
          <a:xfrm>
            <a:off x="5094563" y="2016070"/>
            <a:ext cx="3375953" cy="1981372"/>
          </a:xfrm>
          <a:prstGeom prst="rect">
            <a:avLst/>
          </a:prstGeom>
        </p:spPr>
      </p:pic>
    </p:spTree>
    <p:extLst>
      <p:ext uri="{BB962C8B-B14F-4D97-AF65-F5344CB8AC3E}">
        <p14:creationId xmlns:p14="http://schemas.microsoft.com/office/powerpoint/2010/main" val="324837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8E2EACB-6B0E-2648-35CF-F5678CB84C8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01E881E-0240-9437-7D61-91F1E8471F5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dirty="0">
                <a:solidFill>
                  <a:srgbClr val="1E282E"/>
                </a:solidFill>
                <a:latin typeface="+mj-lt"/>
              </a:rPr>
              <a:t>Sample HTML code with CSS</a:t>
            </a:r>
            <a:endParaRPr lang="en-US" sz="3600" b="1" i="0" dirty="0">
              <a:solidFill>
                <a:srgbClr val="1E282E"/>
              </a:solidFill>
              <a:effectLst/>
              <a:latin typeface="+mj-lt"/>
            </a:endParaRPr>
          </a:p>
        </p:txBody>
      </p:sp>
      <p:pic>
        <p:nvPicPr>
          <p:cNvPr id="6" name="Picture 5">
            <a:extLst>
              <a:ext uri="{FF2B5EF4-FFF2-40B4-BE49-F238E27FC236}">
                <a16:creationId xmlns:a16="http://schemas.microsoft.com/office/drawing/2014/main" id="{174FC8BB-E4B3-A8C8-DF31-EE35AFE8E0E2}"/>
              </a:ext>
            </a:extLst>
          </p:cNvPr>
          <p:cNvPicPr>
            <a:picLocks noChangeAspect="1"/>
          </p:cNvPicPr>
          <p:nvPr/>
        </p:nvPicPr>
        <p:blipFill>
          <a:blip r:embed="rId3"/>
          <a:stretch>
            <a:fillRect/>
          </a:stretch>
        </p:blipFill>
        <p:spPr>
          <a:xfrm>
            <a:off x="612796" y="1215478"/>
            <a:ext cx="3151064" cy="3419468"/>
          </a:xfrm>
          <a:prstGeom prst="rect">
            <a:avLst/>
          </a:prstGeom>
        </p:spPr>
      </p:pic>
      <p:pic>
        <p:nvPicPr>
          <p:cNvPr id="8" name="Picture 7">
            <a:extLst>
              <a:ext uri="{FF2B5EF4-FFF2-40B4-BE49-F238E27FC236}">
                <a16:creationId xmlns:a16="http://schemas.microsoft.com/office/drawing/2014/main" id="{76D9EB49-866A-118F-7AD7-9186C95FB12A}"/>
              </a:ext>
            </a:extLst>
          </p:cNvPr>
          <p:cNvPicPr>
            <a:picLocks noChangeAspect="1"/>
          </p:cNvPicPr>
          <p:nvPr/>
        </p:nvPicPr>
        <p:blipFill>
          <a:blip r:embed="rId4"/>
          <a:stretch>
            <a:fillRect/>
          </a:stretch>
        </p:blipFill>
        <p:spPr>
          <a:xfrm>
            <a:off x="4474618" y="2048836"/>
            <a:ext cx="3452159" cy="1752752"/>
          </a:xfrm>
          <a:prstGeom prst="rect">
            <a:avLst/>
          </a:prstGeom>
        </p:spPr>
      </p:pic>
    </p:spTree>
    <p:extLst>
      <p:ext uri="{BB962C8B-B14F-4D97-AF65-F5344CB8AC3E}">
        <p14:creationId xmlns:p14="http://schemas.microsoft.com/office/powerpoint/2010/main" val="453499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100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2ACA443-3A65-78CC-4270-85F503EBCC7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B86C2C6-BDCC-E910-DE38-19751572E3B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dirty="0">
                <a:solidFill>
                  <a:srgbClr val="1E282E"/>
                </a:solidFill>
                <a:latin typeface="+mj-lt"/>
              </a:rPr>
              <a:t>Common CSS Properties</a:t>
            </a:r>
            <a:endParaRPr lang="en-US" sz="3600" b="1" i="0" dirty="0">
              <a:solidFill>
                <a:srgbClr val="1E282E"/>
              </a:solidFill>
              <a:effectLst/>
              <a:latin typeface="+mj-lt"/>
            </a:endParaRPr>
          </a:p>
        </p:txBody>
      </p:sp>
      <p:pic>
        <p:nvPicPr>
          <p:cNvPr id="6" name="Picture 5">
            <a:extLst>
              <a:ext uri="{FF2B5EF4-FFF2-40B4-BE49-F238E27FC236}">
                <a16:creationId xmlns:a16="http://schemas.microsoft.com/office/drawing/2014/main" id="{55BFFB67-2BA8-07AB-7ABA-09F2966F83E3}"/>
              </a:ext>
            </a:extLst>
          </p:cNvPr>
          <p:cNvPicPr>
            <a:picLocks noChangeAspect="1"/>
          </p:cNvPicPr>
          <p:nvPr/>
        </p:nvPicPr>
        <p:blipFill>
          <a:blip r:embed="rId3"/>
          <a:stretch>
            <a:fillRect/>
          </a:stretch>
        </p:blipFill>
        <p:spPr>
          <a:xfrm>
            <a:off x="2485748" y="1251172"/>
            <a:ext cx="5507333" cy="3447303"/>
          </a:xfrm>
          <a:prstGeom prst="rect">
            <a:avLst/>
          </a:prstGeom>
        </p:spPr>
      </p:pic>
    </p:spTree>
    <p:extLst>
      <p:ext uri="{BB962C8B-B14F-4D97-AF65-F5344CB8AC3E}">
        <p14:creationId xmlns:p14="http://schemas.microsoft.com/office/powerpoint/2010/main" val="331586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21573C8-484E-091B-D814-1957C3C19C1E}"/>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FBCF5A5B-D2A5-BB1F-3E8D-91D9ADF22C1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2400" b="1" i="0" dirty="0">
                <a:solidFill>
                  <a:srgbClr val="1E282E"/>
                </a:solidFill>
                <a:effectLst/>
                <a:latin typeface="Roboto" panose="02000000000000000000" pitchFamily="2" charset="0"/>
              </a:rPr>
              <a:t>Colors</a:t>
            </a:r>
          </a:p>
        </p:txBody>
      </p:sp>
      <p:sp>
        <p:nvSpPr>
          <p:cNvPr id="3" name="Text Placeholder 2">
            <a:extLst>
              <a:ext uri="{FF2B5EF4-FFF2-40B4-BE49-F238E27FC236}">
                <a16:creationId xmlns:a16="http://schemas.microsoft.com/office/drawing/2014/main" id="{E761EC08-4ADD-BCB2-EEB0-F8F799FF1928}"/>
              </a:ext>
            </a:extLst>
          </p:cNvPr>
          <p:cNvSpPr>
            <a:spLocks noGrp="1" noChangeArrowheads="1"/>
          </p:cNvSpPr>
          <p:nvPr>
            <p:ph type="body" idx="1"/>
          </p:nvPr>
        </p:nvSpPr>
        <p:spPr bwMode="auto">
          <a:xfrm>
            <a:off x="449616" y="1017725"/>
            <a:ext cx="809388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CSS colors:</a:t>
            </a:r>
            <a:r>
              <a:rPr kumimoji="0" lang="en-US" altLang="en-US" sz="1600" b="0" i="0" u="none" strike="noStrike" cap="none" normalizeH="0" baseline="0" dirty="0">
                <a:ln>
                  <a:noFill/>
                </a:ln>
                <a:solidFill>
                  <a:schemeClr val="tx1"/>
                </a:solidFill>
                <a:effectLst/>
                <a:latin typeface="+mj-lt"/>
              </a:rPr>
              <a:t> Can be a named color like </a:t>
            </a:r>
            <a:r>
              <a:rPr kumimoji="0" lang="en-US" altLang="en-US" sz="1600" b="1" i="0" u="none" strike="noStrike" cap="none" normalizeH="0" baseline="0" dirty="0">
                <a:ln>
                  <a:noFill/>
                </a:ln>
                <a:solidFill>
                  <a:schemeClr val="tx1"/>
                </a:solidFill>
                <a:effectLst/>
                <a:latin typeface="+mj-lt"/>
              </a:rPr>
              <a:t>blue</a:t>
            </a:r>
            <a:r>
              <a:rPr kumimoji="0" lang="en-US" altLang="en-US" sz="1600" b="0" i="0" u="none" strike="noStrike" cap="none" normalizeH="0" baseline="0" dirty="0">
                <a:ln>
                  <a:noFill/>
                </a:ln>
                <a:solidFill>
                  <a:schemeClr val="tx1"/>
                </a:solidFill>
                <a:effectLst/>
                <a:latin typeface="+mj-lt"/>
              </a:rPr>
              <a:t> or an </a:t>
            </a:r>
            <a:r>
              <a:rPr kumimoji="0" lang="en-US" altLang="en-US" sz="1600" b="0" i="0" u="none" strike="noStrike" cap="none" normalizeH="0" baseline="0" dirty="0" err="1">
                <a:ln>
                  <a:noFill/>
                </a:ln>
                <a:solidFill>
                  <a:schemeClr val="tx1"/>
                </a:solidFill>
                <a:effectLst/>
                <a:latin typeface="+mj-lt"/>
              </a:rPr>
              <a:t>rgb</a:t>
            </a:r>
            <a:r>
              <a:rPr kumimoji="0" lang="en-US" altLang="en-US" sz="1600" b="0" i="0" u="none" strike="noStrike" cap="none" normalizeH="0" baseline="0" dirty="0">
                <a:ln>
                  <a:noFill/>
                </a:ln>
                <a:solidFill>
                  <a:schemeClr val="tx1"/>
                </a:solidFill>
                <a:effectLst/>
                <a:latin typeface="+mj-lt"/>
              </a:rPr>
              <a:t> value like </a:t>
            </a:r>
            <a:r>
              <a:rPr kumimoji="0" lang="en-US" altLang="en-US" sz="1600" b="0" i="0" u="none" strike="noStrike" cap="none" normalizeH="0" baseline="0" dirty="0" err="1">
                <a:ln>
                  <a:noFill/>
                </a:ln>
                <a:solidFill>
                  <a:schemeClr val="tx1"/>
                </a:solidFill>
                <a:effectLst/>
                <a:latin typeface="+mj-lt"/>
              </a:rPr>
              <a:t>rgb</a:t>
            </a:r>
            <a:r>
              <a:rPr kumimoji="0" lang="en-US" altLang="en-US" sz="1600" b="0" i="0" u="none" strike="noStrike" cap="none" normalizeH="0" baseline="0" dirty="0">
                <a:ln>
                  <a:noFill/>
                </a:ln>
                <a:solidFill>
                  <a:schemeClr val="tx1"/>
                </a:solidFill>
                <a:effectLst/>
                <a:latin typeface="+mj-lt"/>
              </a:rPr>
              <a:t>(50, 100, 255).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RGB:</a:t>
            </a:r>
            <a:r>
              <a:rPr kumimoji="0" lang="en-US" altLang="en-US" sz="1600" b="0" i="0" u="none" strike="noStrike" cap="none" normalizeH="0" baseline="0" dirty="0">
                <a:ln>
                  <a:noFill/>
                </a:ln>
                <a:solidFill>
                  <a:schemeClr val="tx1"/>
                </a:solidFill>
                <a:effectLst/>
                <a:latin typeface="+mj-lt"/>
              </a:rPr>
              <a:t> Stands for </a:t>
            </a:r>
            <a:r>
              <a:rPr kumimoji="0" lang="en-US" altLang="en-US" sz="1600" b="1" i="0" u="none" strike="noStrike" cap="none" normalizeH="0" baseline="0" dirty="0">
                <a:ln>
                  <a:noFill/>
                </a:ln>
                <a:solidFill>
                  <a:schemeClr val="tx1"/>
                </a:solidFill>
                <a:effectLst/>
                <a:latin typeface="+mj-lt"/>
              </a:rPr>
              <a:t>red, green, blue</a:t>
            </a:r>
            <a:r>
              <a:rPr kumimoji="0" lang="en-US" altLang="en-US" sz="1600" b="0" i="0" u="none" strike="noStrike" cap="none" normalizeH="0" baseline="0" dirty="0">
                <a:ln>
                  <a:noFill/>
                </a:ln>
                <a:solidFill>
                  <a:schemeClr val="tx1"/>
                </a:solidFill>
                <a:effectLst/>
                <a:latin typeface="+mj-lt"/>
              </a:rPr>
              <a:t>, the primary colors for digital screens.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Values:</a:t>
            </a:r>
            <a:r>
              <a:rPr kumimoji="0" lang="en-US" altLang="en-US" sz="1600" b="0" i="0" u="none" strike="noStrike" cap="none" normalizeH="0" baseline="0" dirty="0">
                <a:ln>
                  <a:noFill/>
                </a:ln>
                <a:solidFill>
                  <a:schemeClr val="tx1"/>
                </a:solidFill>
                <a:effectLst/>
                <a:latin typeface="+mj-lt"/>
              </a:rPr>
              <a:t> Range from </a:t>
            </a:r>
            <a:r>
              <a:rPr kumimoji="0" lang="en-US" altLang="en-US" sz="1600" b="1" i="0" u="none" strike="noStrike" cap="none" normalizeH="0" baseline="0" dirty="0">
                <a:ln>
                  <a:noFill/>
                </a:ln>
                <a:solidFill>
                  <a:schemeClr val="tx1"/>
                </a:solidFill>
                <a:effectLst/>
                <a:latin typeface="+mj-lt"/>
              </a:rPr>
              <a:t>0</a:t>
            </a:r>
            <a:r>
              <a:rPr kumimoji="0" lang="en-US" altLang="en-US" sz="1600" b="0" i="0" u="none" strike="noStrike" cap="none" normalizeH="0" baseline="0" dirty="0">
                <a:ln>
                  <a:noFill/>
                </a:ln>
                <a:solidFill>
                  <a:schemeClr val="tx1"/>
                </a:solidFill>
                <a:effectLst/>
                <a:latin typeface="+mj-lt"/>
              </a:rPr>
              <a:t> (none) to </a:t>
            </a:r>
            <a:r>
              <a:rPr kumimoji="0" lang="en-US" altLang="en-US" sz="1600" b="1" i="0" u="none" strike="noStrike" cap="none" normalizeH="0" baseline="0" dirty="0">
                <a:ln>
                  <a:noFill/>
                </a:ln>
                <a:solidFill>
                  <a:schemeClr val="tx1"/>
                </a:solidFill>
                <a:effectLst/>
                <a:latin typeface="+mj-lt"/>
              </a:rPr>
              <a:t>255</a:t>
            </a:r>
            <a:r>
              <a:rPr kumimoji="0" lang="en-US" altLang="en-US" sz="1600" b="0" i="0" u="none" strike="noStrike" cap="none" normalizeH="0" baseline="0" dirty="0">
                <a:ln>
                  <a:noFill/>
                </a:ln>
                <a:solidFill>
                  <a:schemeClr val="tx1"/>
                </a:solidFill>
                <a:effectLst/>
                <a:latin typeface="+mj-lt"/>
              </a:rPr>
              <a:t> (bright) for each color channel.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62319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50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50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0FDCE06-D1AE-4FF4-56D9-ED128E1D0CA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8802FF7-5AB1-38C9-983E-744A4419B39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solidFill>
                  <a:srgbClr val="1E282E"/>
                </a:solidFill>
                <a:effectLst/>
                <a:latin typeface="+mj-lt"/>
              </a:rPr>
              <a:t>Some CSS Colors</a:t>
            </a:r>
          </a:p>
        </p:txBody>
      </p:sp>
      <p:pic>
        <p:nvPicPr>
          <p:cNvPr id="7" name="Picture 6">
            <a:extLst>
              <a:ext uri="{FF2B5EF4-FFF2-40B4-BE49-F238E27FC236}">
                <a16:creationId xmlns:a16="http://schemas.microsoft.com/office/drawing/2014/main" id="{4B4A15F1-A8A9-09CC-3F4C-7CB47C061FA6}"/>
              </a:ext>
            </a:extLst>
          </p:cNvPr>
          <p:cNvPicPr>
            <a:picLocks noChangeAspect="1"/>
          </p:cNvPicPr>
          <p:nvPr/>
        </p:nvPicPr>
        <p:blipFill>
          <a:blip r:embed="rId3"/>
          <a:stretch>
            <a:fillRect/>
          </a:stretch>
        </p:blipFill>
        <p:spPr>
          <a:xfrm>
            <a:off x="875979" y="1253937"/>
            <a:ext cx="7392041" cy="3444538"/>
          </a:xfrm>
          <a:prstGeom prst="rect">
            <a:avLst/>
          </a:prstGeom>
        </p:spPr>
      </p:pic>
    </p:spTree>
    <p:extLst>
      <p:ext uri="{BB962C8B-B14F-4D97-AF65-F5344CB8AC3E}">
        <p14:creationId xmlns:p14="http://schemas.microsoft.com/office/powerpoint/2010/main" val="335303116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2025-01-21T18:41:14+00:00</DateTime>
  </documentManagement>
</p:properties>
</file>

<file path=customXml/itemProps1.xml><?xml version="1.0" encoding="utf-8"?>
<ds:datastoreItem xmlns:ds="http://schemas.openxmlformats.org/officeDocument/2006/customXml" ds:itemID="{B168310D-7EF6-4587-BAE0-6B2A065966D6}"/>
</file>

<file path=customXml/itemProps2.xml><?xml version="1.0" encoding="utf-8"?>
<ds:datastoreItem xmlns:ds="http://schemas.openxmlformats.org/officeDocument/2006/customXml" ds:itemID="{8237E076-E935-407F-BE6E-DA76C1A10DE8}"/>
</file>

<file path=customXml/itemProps3.xml><?xml version="1.0" encoding="utf-8"?>
<ds:datastoreItem xmlns:ds="http://schemas.openxmlformats.org/officeDocument/2006/customXml" ds:itemID="{984B8F8C-188E-4FE6-817D-6C0B957D8E04}"/>
</file>

<file path=docProps/app.xml><?xml version="1.0" encoding="utf-8"?>
<Properties xmlns="http://schemas.openxmlformats.org/officeDocument/2006/extended-properties" xmlns:vt="http://schemas.openxmlformats.org/officeDocument/2006/docPropsVTypes">
  <TotalTime>771</TotalTime>
  <Words>663</Words>
  <Application>Microsoft Office PowerPoint</Application>
  <PresentationFormat>On-screen Show (16:9)</PresentationFormat>
  <Paragraphs>24</Paragraphs>
  <Slides>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Proxima Nova</vt:lpstr>
      <vt:lpstr>Roboto</vt:lpstr>
      <vt:lpstr>Arial</vt:lpstr>
      <vt:lpstr>Simple Light</vt:lpstr>
      <vt:lpstr>Spearmint</vt:lpstr>
      <vt:lpstr>Introduction to CSS</vt:lpstr>
      <vt:lpstr>Introduction to CSS &amp; Rules</vt:lpstr>
      <vt:lpstr>Sample HTML Code without CSS</vt:lpstr>
      <vt:lpstr>Sample HTML code with CSS</vt:lpstr>
      <vt:lpstr>Common CSS Properties</vt:lpstr>
      <vt:lpstr>Colors</vt:lpstr>
      <vt:lpstr>Some CSS Colors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11</cp:revision>
  <dcterms:modified xsi:type="dcterms:W3CDTF">2025-01-15T18:42:24Z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