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Masters/notesMaster1.xml" ContentType="application/vnd.openxmlformats-officedocument.presentationml.notes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9"/>
  </p:notesMasterIdLst>
  <p:sldIdLst>
    <p:sldId id="256" r:id="rId3"/>
    <p:sldId id="257" r:id="rId4"/>
    <p:sldId id="287" r:id="rId5"/>
    <p:sldId id="299" r:id="rId6"/>
    <p:sldId id="301" r:id="rId7"/>
    <p:sldId id="291" r:id="rId8"/>
    <p:sldId id="283" r:id="rId9"/>
    <p:sldId id="304" r:id="rId10"/>
    <p:sldId id="302" r:id="rId11"/>
    <p:sldId id="305" r:id="rId12"/>
    <p:sldId id="303" r:id="rId13"/>
    <p:sldId id="273" r:id="rId14"/>
    <p:sldId id="292" r:id="rId15"/>
    <p:sldId id="306" r:id="rId16"/>
    <p:sldId id="307" r:id="rId17"/>
    <p:sldId id="308" r:id="rId18"/>
  </p:sldIdLst>
  <p:sldSz cx="9144000" cy="5143500" type="screen16x9"/>
  <p:notesSz cx="6858000" cy="9144000"/>
  <p:embeddedFontLst>
    <p:embeddedFont>
      <p:font typeface="Proxima Nova" panose="020B0604020202020204" charset="0"/>
      <p:regular r:id="rId20"/>
      <p:bold r:id="rId21"/>
      <p:italic r:id="rId22"/>
      <p:boldItalic r:id="rId23"/>
    </p:embeddedFont>
    <p:embeddedFont>
      <p:font typeface="Roboto" panose="020000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79346" autoAdjust="0"/>
  </p:normalViewPr>
  <p:slideViewPr>
    <p:cSldViewPr snapToGrid="0">
      <p:cViewPr varScale="1">
        <p:scale>
          <a:sx n="86" d="100"/>
          <a:sy n="86" d="100"/>
        </p:scale>
        <p:origin x="1315"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7.fntdata"/><Relationship Id="rId3" Type="http://schemas.openxmlformats.org/officeDocument/2006/relationships/slide" Target="slides/slide1.xml"/><Relationship Id="rId21" Type="http://schemas.openxmlformats.org/officeDocument/2006/relationships/font" Target="fonts/font2.fntdata"/><Relationship Id="rId34" Type="http://schemas.openxmlformats.org/officeDocument/2006/relationships/customXml" Target="../customXml/item3.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6.fntdata"/><Relationship Id="rId33" Type="http://schemas.openxmlformats.org/officeDocument/2006/relationships/customXml" Target="../customXml/item2.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5.fntdata"/><Relationship Id="rId32" Type="http://schemas.openxmlformats.org/officeDocument/2006/relationships/customXml" Target="../customXml/item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cbab3a369_1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cbab3a369_1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1400"/>
              </a:spcBef>
              <a:spcAft>
                <a:spcPts val="0"/>
              </a:spcAft>
              <a:buClr>
                <a:srgbClr val="000000"/>
              </a:buClr>
              <a:buSzPts val="1400"/>
              <a:buFont typeface="Arial"/>
              <a:buNone/>
              <a:tabLst/>
              <a:defRPr/>
            </a:pPr>
            <a:r>
              <a:rPr lang="en-US" dirty="0">
                <a:solidFill>
                  <a:schemeClr val="dk1"/>
                </a:solidFill>
              </a:rPr>
              <a:t>Welcome to out lecture on CSS box model. In this lecture we will go through box model components</a:t>
            </a:r>
            <a:r>
              <a:rPr lang="fr-FR" sz="1100" b="0" dirty="0">
                <a:solidFill>
                  <a:schemeClr val="accent1">
                    <a:lumMod val="50000"/>
                  </a:schemeClr>
                </a:solidFill>
                <a:latin typeface="+mj-lt"/>
                <a:ea typeface="Roboto"/>
                <a:cs typeface="Roboto"/>
                <a:sym typeface="Roboto"/>
              </a:rPr>
              <a:t>, box </a:t>
            </a:r>
            <a:r>
              <a:rPr lang="fr-FR" sz="1100" b="0" dirty="0" err="1">
                <a:solidFill>
                  <a:schemeClr val="accent1">
                    <a:lumMod val="50000"/>
                  </a:schemeClr>
                </a:solidFill>
                <a:latin typeface="+mj-lt"/>
                <a:ea typeface="Roboto"/>
                <a:cs typeface="Roboto"/>
                <a:sym typeface="Roboto"/>
              </a:rPr>
              <a:t>sizing</a:t>
            </a:r>
            <a:r>
              <a:rPr lang="fr-FR" sz="1100" b="0" dirty="0">
                <a:solidFill>
                  <a:schemeClr val="accent1">
                    <a:lumMod val="50000"/>
                  </a:schemeClr>
                </a:solidFill>
                <a:latin typeface="+mj-lt"/>
                <a:ea typeface="Roboto"/>
                <a:cs typeface="Roboto"/>
                <a:sym typeface="Roboto"/>
              </a:rPr>
              <a:t>, content </a:t>
            </a:r>
            <a:r>
              <a:rPr lang="fr-FR" sz="1100" b="0" dirty="0" err="1">
                <a:solidFill>
                  <a:schemeClr val="accent1">
                    <a:lumMod val="50000"/>
                  </a:schemeClr>
                </a:solidFill>
                <a:latin typeface="+mj-lt"/>
                <a:ea typeface="Roboto"/>
                <a:cs typeface="Roboto"/>
                <a:sym typeface="Roboto"/>
              </a:rPr>
              <a:t>width</a:t>
            </a:r>
            <a:r>
              <a:rPr lang="fr-FR" sz="1100" b="0" dirty="0">
                <a:solidFill>
                  <a:schemeClr val="accent1">
                    <a:lumMod val="50000"/>
                  </a:schemeClr>
                </a:solidFill>
                <a:latin typeface="+mj-lt"/>
                <a:ea typeface="Roboto"/>
                <a:cs typeface="Roboto"/>
                <a:sym typeface="Roboto"/>
              </a:rPr>
              <a:t> and </a:t>
            </a:r>
            <a:r>
              <a:rPr lang="fr-FR" sz="1100" b="0" dirty="0" err="1">
                <a:solidFill>
                  <a:schemeClr val="accent1">
                    <a:lumMod val="50000"/>
                  </a:schemeClr>
                </a:solidFill>
                <a:latin typeface="+mj-lt"/>
                <a:ea typeface="Roboto"/>
                <a:cs typeface="Roboto"/>
                <a:sym typeface="Roboto"/>
              </a:rPr>
              <a:t>height</a:t>
            </a:r>
            <a:r>
              <a:rPr lang="fr-FR" sz="1100" b="0" dirty="0">
                <a:solidFill>
                  <a:schemeClr val="accent1">
                    <a:lumMod val="50000"/>
                  </a:schemeClr>
                </a:solidFill>
                <a:latin typeface="+mj-lt"/>
                <a:ea typeface="Roboto"/>
                <a:cs typeface="Roboto"/>
                <a:sym typeface="Roboto"/>
              </a:rPr>
              <a:t>, border styles, and </a:t>
            </a:r>
            <a:r>
              <a:rPr lang="fr-FR" sz="1100" b="0" dirty="0" err="1">
                <a:solidFill>
                  <a:schemeClr val="accent1">
                    <a:lumMod val="50000"/>
                  </a:schemeClr>
                </a:solidFill>
                <a:latin typeface="+mj-lt"/>
                <a:ea typeface="Roboto"/>
                <a:cs typeface="Roboto"/>
                <a:sym typeface="Roboto"/>
              </a:rPr>
              <a:t>margin</a:t>
            </a:r>
            <a:r>
              <a:rPr lang="fr-FR" sz="1100" b="0" dirty="0">
                <a:solidFill>
                  <a:schemeClr val="accent1">
                    <a:lumMod val="50000"/>
                  </a:schemeClr>
                </a:solidFill>
                <a:latin typeface="+mj-lt"/>
                <a:ea typeface="Roboto"/>
                <a:cs typeface="Roboto"/>
                <a:sym typeface="Roboto"/>
              </a:rPr>
              <a:t> </a:t>
            </a:r>
            <a:r>
              <a:rPr lang="fr-FR" sz="1100" b="0" dirty="0" err="1">
                <a:solidFill>
                  <a:schemeClr val="accent1">
                    <a:lumMod val="50000"/>
                  </a:schemeClr>
                </a:solidFill>
                <a:latin typeface="+mj-lt"/>
                <a:ea typeface="Roboto"/>
                <a:cs typeface="Roboto"/>
                <a:sym typeface="Roboto"/>
              </a:rPr>
              <a:t>collapsing</a:t>
            </a:r>
            <a:r>
              <a:rPr lang="fr-FR" sz="1100" b="0" dirty="0">
                <a:solidFill>
                  <a:schemeClr val="accent1">
                    <a:lumMod val="50000"/>
                  </a:schemeClr>
                </a:solidFill>
                <a:latin typeface="+mj-lt"/>
                <a:ea typeface="Roboto"/>
                <a:cs typeface="Roboto"/>
                <a:sym typeface="Roboto"/>
              </a:rPr>
              <a:t> and horizontal </a:t>
            </a:r>
            <a:r>
              <a:rPr lang="fr-FR" sz="1100" b="0" dirty="0" err="1">
                <a:solidFill>
                  <a:schemeClr val="accent1">
                    <a:lumMod val="50000"/>
                  </a:schemeClr>
                </a:solidFill>
                <a:latin typeface="+mj-lt"/>
                <a:ea typeface="Roboto"/>
                <a:cs typeface="Roboto"/>
                <a:sym typeface="Roboto"/>
              </a:rPr>
              <a:t>centering</a:t>
            </a:r>
            <a:r>
              <a:rPr lang="en-US" sz="1100" b="1" i="0" dirty="0">
                <a:solidFill>
                  <a:schemeClr val="accent1">
                    <a:lumMod val="50000"/>
                  </a:schemeClr>
                </a:solidFill>
                <a:effectLst/>
                <a:latin typeface="Roboto" panose="02000000000000000000" pitchFamily="2" charset="0"/>
              </a:rPr>
              <a:t>.</a:t>
            </a:r>
            <a:r>
              <a:rPr lang="en-US" dirty="0">
                <a:solidFill>
                  <a:schemeClr val="dk1"/>
                </a:solidFill>
              </a:rPr>
              <a:t> Let’s start our lecture.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777D790C-7086-94CB-F025-831AEBA5A6E1}"/>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49706FDE-DD02-D141-22FE-5F8AECE7A67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AC3F2D91-CD98-EABF-C89C-6AF8B0D01D8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This example compares two div elements with and without padding. The first div has a width of 200px and height of 100px, shown in light green. The second div adds 50px padding, expanding the total visual area while keeping the content size the same, shown in khaki. Padding creates additional space inside the element, separating content from the edges without affecting the defined width and height.</a:t>
            </a:r>
          </a:p>
        </p:txBody>
      </p:sp>
    </p:spTree>
    <p:extLst>
      <p:ext uri="{BB962C8B-B14F-4D97-AF65-F5344CB8AC3E}">
        <p14:creationId xmlns:p14="http://schemas.microsoft.com/office/powerpoint/2010/main" val="14739369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3B41DDAA-FDDE-ED38-0CB9-6610CBB1579F}"/>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C75034DB-F23E-8F9A-F0C6-CCD5255B94E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219C4C8A-FD0D-3746-4BC9-73D77FFC9E3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Box model can be inspect using Chrome Dev Tools to visualize the box model of any element. Select an element in the Elements panel, and the Computed tab displays a detailed box model diagram. It highlights the content, padding, border, and margin sizes. This tool is useful for understanding and debugging spacing issues and refining layout designs effectively in real-time.</a:t>
            </a:r>
          </a:p>
        </p:txBody>
      </p:sp>
    </p:spTree>
    <p:extLst>
      <p:ext uri="{BB962C8B-B14F-4D97-AF65-F5344CB8AC3E}">
        <p14:creationId xmlns:p14="http://schemas.microsoft.com/office/powerpoint/2010/main" val="11474189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E929AAAD-2BF8-FD8D-CBCF-836F36DC1979}"/>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CD29E112-E740-459C-095C-AFA5B22077B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3C731878-1553-2952-F4A9-282FFD33C2C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Let’s move on to the border property that combines width, style, and color for an element's border. Each can also be set separately. The border-width property defines the thickness, such as border-width 5px for a 5-pixel border. The border-style property specifies the type, like dashed for a dashed border. The border-color property sets the color, such as border-color green for a green border.</a:t>
            </a:r>
          </a:p>
        </p:txBody>
      </p:sp>
    </p:spTree>
    <p:extLst>
      <p:ext uri="{BB962C8B-B14F-4D97-AF65-F5344CB8AC3E}">
        <p14:creationId xmlns:p14="http://schemas.microsoft.com/office/powerpoint/2010/main" val="4988383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294B193A-AF91-86E8-8A19-1244CD20C6BB}"/>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3D861513-30C6-7A41-2B84-969961DCA84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51E72643-DB72-B245-5903-CB28DDC2415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This slide shows common CSS border styles. Solid creates a single solid line, dashed has a series of dashes, and dotted uses dots. None removes the border, and double creates two lines. Groove gives a 3D effect appearing carved in, ridge gives a raised effect, inset makes it look embedded, and outset makes it appear raised outward. Each style is defined using the border property with appropriate values.</a:t>
            </a:r>
          </a:p>
        </p:txBody>
      </p:sp>
    </p:spTree>
    <p:extLst>
      <p:ext uri="{BB962C8B-B14F-4D97-AF65-F5344CB8AC3E}">
        <p14:creationId xmlns:p14="http://schemas.microsoft.com/office/powerpoint/2010/main" val="15838769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05FAD54C-75B9-054D-C413-16CDAA995773}"/>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DA1A2A4F-70F6-8F66-0DF9-58719B1CF04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F3CACF21-A730-2FCA-8313-48FC8D7ABA8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In CSS, vertical margins of adjacent block elements can collapse into a single margin, with the resulting size equal to the larger margin. Horizontal margins, however, never collapse. For example, when two vertically stacked elements have margins, their combined margin is determined by the larger value. This behavior optimizes layout spacing and reduces unnecessary gaps between elements.</a:t>
            </a:r>
          </a:p>
        </p:txBody>
      </p:sp>
    </p:spTree>
    <p:extLst>
      <p:ext uri="{BB962C8B-B14F-4D97-AF65-F5344CB8AC3E}">
        <p14:creationId xmlns:p14="http://schemas.microsoft.com/office/powerpoint/2010/main" val="12085492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7A4D0044-EED7-1CC2-CE8F-D2CB3D69D279}"/>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DB6A4E09-7845-C465-DBB6-DF015460D0F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D75D43C5-9201-A1DF-2679-256804564C8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This example illustrates margin collapsing in CSS. The outer div has a 2px dotted border, and the inner </a:t>
            </a:r>
            <a:r>
              <a:rPr lang="en-US" dirty="0" err="1"/>
              <a:t>divs</a:t>
            </a:r>
            <a:r>
              <a:rPr lang="en-US" dirty="0"/>
              <a:t> have a 10px margin and 1px solid border. The margins of adjacent elements collapse into a single margin, reducing extra space. The span elements also have a 10px margin. This behavior optimizes layout spacing and ensures consistent alignment in nested or stacked elements.</a:t>
            </a:r>
          </a:p>
        </p:txBody>
      </p:sp>
    </p:spTree>
    <p:extLst>
      <p:ext uri="{BB962C8B-B14F-4D97-AF65-F5344CB8AC3E}">
        <p14:creationId xmlns:p14="http://schemas.microsoft.com/office/powerpoint/2010/main" val="3390103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A8C1B506-723F-64FE-8343-1EE172464EB2}"/>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913F1A62-20A5-55F4-EA5A-70830C79CCD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530DF99C-4C50-DA54-B9F6-07E9D918CDC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This example demonstrates horizontal centering using CSS. The inner div has a fixed width of 100px, and margin auto is applied, which centers the div horizontally within the outer container. The outer div has a dotted 2px border, while the inner div has a solid 1px border. The margin auto technique is commonly used to center block elements in a responsive and visually balanced layout. Thanks for watching the lecture.</a:t>
            </a:r>
          </a:p>
        </p:txBody>
      </p:sp>
    </p:spTree>
    <p:extLst>
      <p:ext uri="{BB962C8B-B14F-4D97-AF65-F5344CB8AC3E}">
        <p14:creationId xmlns:p14="http://schemas.microsoft.com/office/powerpoint/2010/main" val="599159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250b71ef2c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The box model defines the size of an element using nested boxes. The content box holds the core content like text or images. The padding box adds transparent space around the content. The border box surrounds the padding and can have color or style. The margin box creates transparent space around the border, separating the element from others. This model helps in precise layout design.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D12B9C9A-6E3D-0B4D-1B5E-AF43F0D98718}"/>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F7AD42E0-CDC9-26A8-480D-653847D1A17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35EF891D-9A8D-AA33-7D73-18E7A812305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The box model organizes an element into four areas. The content box holds the actual content like text or images. Surrounding it is the padding, which adds space between the content and the border. The border encloses the padding and can have custom styles. The margin is the outermost layer, adding space between the element and its surroundings. This model ensures structured and consistent layouts.</a:t>
            </a:r>
          </a:p>
        </p:txBody>
      </p:sp>
    </p:spTree>
    <p:extLst>
      <p:ext uri="{BB962C8B-B14F-4D97-AF65-F5344CB8AC3E}">
        <p14:creationId xmlns:p14="http://schemas.microsoft.com/office/powerpoint/2010/main" val="14887764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7497C7CE-5161-E879-FEC9-82EC847CAD28}"/>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E6821E14-58ED-A382-D101-0B4847A2B92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EB40CF51-74A4-030A-8F5A-2CA5D9AE488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These CSS properties define spacing and styling around elements. Padding adds space inside the element around the content, set using padding values like padding 5px. Borders surround the padding, defining thickness, style, and color, such as border 2px solid blue. Margins create space outside the border, separating elements, set using values like margin 10px. These properties structure and style layouts effectively.</a:t>
            </a:r>
          </a:p>
        </p:txBody>
      </p:sp>
    </p:spTree>
    <p:extLst>
      <p:ext uri="{BB962C8B-B14F-4D97-AF65-F5344CB8AC3E}">
        <p14:creationId xmlns:p14="http://schemas.microsoft.com/office/powerpoint/2010/main" val="41303791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57225ABE-1A0F-8B7E-96EE-617228BF0D7E}"/>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BBE52CAC-81F7-D9FE-3967-911A4A0A328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05EB2CE1-C037-088E-8AEA-6BBD2FCB3B1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Next comes CSS rules that defines specific rules for content, padding, border, and margin. Content displays with the element's background color. Padding is transparent but matches the background color of the element. Borders can be colored or transparent, and if transparent, they match the padding. Margins are transparent and match the parent element's background color, creating spacing between elements.</a:t>
            </a:r>
          </a:p>
        </p:txBody>
      </p:sp>
    </p:spTree>
    <p:extLst>
      <p:ext uri="{BB962C8B-B14F-4D97-AF65-F5344CB8AC3E}">
        <p14:creationId xmlns:p14="http://schemas.microsoft.com/office/powerpoint/2010/main" val="9444890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E2E8091D-3A02-0F30-C948-1FD7DBC60D59}"/>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7F7F03B3-44EC-8FC7-7793-BF4290285C3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73F11455-C3CA-2A23-D2A6-6C63412B139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This example demonstrates the box model in CSS. The content div has 5px padding inside the border, creating space between the content and the border. The border is styled with a 5px solid black outline. Additionally, there is a 5px margin outside the border, creating spacing between the content and surrounding elements. The box model ensures proper spacing and layout structure for the element.</a:t>
            </a:r>
          </a:p>
        </p:txBody>
      </p:sp>
    </p:spTree>
    <p:extLst>
      <p:ext uri="{BB962C8B-B14F-4D97-AF65-F5344CB8AC3E}">
        <p14:creationId xmlns:p14="http://schemas.microsoft.com/office/powerpoint/2010/main" val="3620848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78758EA7-7F9C-8FE5-B28D-3F00B7B19902}"/>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055A534E-3290-8C9A-5FAD-7A1DF7EBFF3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F9DC834B-D930-9375-B37A-E43221D0DA0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Let’s discuss box sizing. CSS padding and margin properties accept 1 to 4 values to define spacing. One value applies uniform thickness to all sides, like margin 20px. Two values set top and bottom, and right and left, like margin 10px 20px. Three values define top, right/left, and bottom, like margin 10px 30px 20px. Four values specify individual sides: top, right, bottom, and left, like margin 10px 30px 20px 40px.</a:t>
            </a:r>
          </a:p>
        </p:txBody>
      </p:sp>
    </p:spTree>
    <p:extLst>
      <p:ext uri="{BB962C8B-B14F-4D97-AF65-F5344CB8AC3E}">
        <p14:creationId xmlns:p14="http://schemas.microsoft.com/office/powerpoint/2010/main" val="30849062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E9505672-224C-7F13-5A0B-72757DA1E698}"/>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0D567BAC-7E9E-A160-DD3F-DB63716F5EF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9F190E8D-9B4B-C1E3-3081-B4C8C306627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This example demonstrates the box model with an H1 element styled using margin and padding. The H1 has a margin of 40px vertically and 30px horizontally, creating space outside the element. The padding is set to 20px at the top and bottom, and 50px on the left and right, creating space inside the element. The background-color khaki highlights the area covered by the content and padding combined.</a:t>
            </a:r>
          </a:p>
        </p:txBody>
      </p:sp>
    </p:spTree>
    <p:extLst>
      <p:ext uri="{BB962C8B-B14F-4D97-AF65-F5344CB8AC3E}">
        <p14:creationId xmlns:p14="http://schemas.microsoft.com/office/powerpoint/2010/main" val="5614583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A8D25231-A132-3CEC-08EE-2F053A478551}"/>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53AA2905-A00B-1955-A1CE-F119755BA7E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58B77054-25BE-D7A1-6CB4-2E7E7CEDE3E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Now move on to width and height property. Block elements span the full width of their parent by default, but their size can be adjusted using the width and height properties. The width property specifies the horizontal size of the content, such as width 20px to make the element 20px wide. The height property specifies the vertical size, like height 30px to set the element height to 30px. These properties enable precise content sizing.</a:t>
            </a:r>
          </a:p>
        </p:txBody>
      </p:sp>
    </p:spTree>
    <p:extLst>
      <p:ext uri="{BB962C8B-B14F-4D97-AF65-F5344CB8AC3E}">
        <p14:creationId xmlns:p14="http://schemas.microsoft.com/office/powerpoint/2010/main" val="2586394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56" name="Google Shape;56;p14"/>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57" name="Google Shape;57;p14"/>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58" name="Google Shape;5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61" name="Google Shape;61;p15"/>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2" name="Google Shape;6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 name="Google Shape;6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7" name="Google Shape;6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 name="Google Shape;70;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1" name="Google Shape;71;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2" name="Google Shape;72;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5" name="Google Shape;7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9" name="Google Shape;7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80"/>
        <p:cNvGrpSpPr/>
        <p:nvPr/>
      </p:nvGrpSpPr>
      <p:grpSpPr>
        <a:xfrm>
          <a:off x="0" y="0"/>
          <a:ext cx="0" cy="0"/>
          <a:chOff x="0" y="0"/>
          <a:chExt cx="0" cy="0"/>
        </a:xfrm>
      </p:grpSpPr>
      <p:sp>
        <p:nvSpPr>
          <p:cNvPr id="81" name="Google Shape;81;p20"/>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2" name="Google Shape;82;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22"/>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2100"/>
              <a:buNone/>
              <a:defRPr sz="2100"/>
            </a:lvl1pPr>
          </a:lstStyle>
          <a:p>
            <a:endParaRPr/>
          </a:p>
        </p:txBody>
      </p:sp>
      <p:sp>
        <p:nvSpPr>
          <p:cNvPr id="92" name="Google Shape;92;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3"/>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0"/>
              <a:buNone/>
              <a:defRPr sz="14000" b="1"/>
            </a:lvl1pPr>
            <a:lvl2pPr lvl="1" algn="ctr" rtl="0">
              <a:spcBef>
                <a:spcPts val="0"/>
              </a:spcBef>
              <a:spcAft>
                <a:spcPts val="0"/>
              </a:spcAft>
              <a:buSzPts val="14000"/>
              <a:buNone/>
              <a:defRPr sz="14000" b="1"/>
            </a:lvl2pPr>
            <a:lvl3pPr lvl="2" algn="ctr" rtl="0">
              <a:spcBef>
                <a:spcPts val="0"/>
              </a:spcBef>
              <a:spcAft>
                <a:spcPts val="0"/>
              </a:spcAft>
              <a:buSzPts val="14000"/>
              <a:buNone/>
              <a:defRPr sz="14000" b="1"/>
            </a:lvl3pPr>
            <a:lvl4pPr lvl="3" algn="ctr" rtl="0">
              <a:spcBef>
                <a:spcPts val="0"/>
              </a:spcBef>
              <a:spcAft>
                <a:spcPts val="0"/>
              </a:spcAft>
              <a:buSzPts val="14000"/>
              <a:buNone/>
              <a:defRPr sz="14000" b="1"/>
            </a:lvl4pPr>
            <a:lvl5pPr lvl="4" algn="ctr" rtl="0">
              <a:spcBef>
                <a:spcPts val="0"/>
              </a:spcBef>
              <a:spcAft>
                <a:spcPts val="0"/>
              </a:spcAft>
              <a:buSzPts val="14000"/>
              <a:buNone/>
              <a:defRPr sz="14000" b="1"/>
            </a:lvl5pPr>
            <a:lvl6pPr lvl="5" algn="ctr" rtl="0">
              <a:spcBef>
                <a:spcPts val="0"/>
              </a:spcBef>
              <a:spcAft>
                <a:spcPts val="0"/>
              </a:spcAft>
              <a:buSzPts val="14000"/>
              <a:buNone/>
              <a:defRPr sz="14000" b="1"/>
            </a:lvl6pPr>
            <a:lvl7pPr lvl="6" algn="ctr" rtl="0">
              <a:spcBef>
                <a:spcPts val="0"/>
              </a:spcBef>
              <a:spcAft>
                <a:spcPts val="0"/>
              </a:spcAft>
              <a:buSzPts val="14000"/>
              <a:buNone/>
              <a:defRPr sz="14000" b="1"/>
            </a:lvl7pPr>
            <a:lvl8pPr lvl="7" algn="ctr" rtl="0">
              <a:spcBef>
                <a:spcPts val="0"/>
              </a:spcBef>
              <a:spcAft>
                <a:spcPts val="0"/>
              </a:spcAft>
              <a:buSzPts val="14000"/>
              <a:buNone/>
              <a:defRPr sz="14000" b="1"/>
            </a:lvl8pPr>
            <a:lvl9pPr lvl="8" algn="ctr" rtl="0">
              <a:spcBef>
                <a:spcPts val="0"/>
              </a:spcBef>
              <a:spcAft>
                <a:spcPts val="0"/>
              </a:spcAft>
              <a:buSzPts val="14000"/>
              <a:buNone/>
              <a:defRPr sz="14000" b="1"/>
            </a:lvl9pPr>
          </a:lstStyle>
          <a:p>
            <a:r>
              <a:t>xx%</a:t>
            </a:r>
          </a:p>
        </p:txBody>
      </p:sp>
      <p:sp>
        <p:nvSpPr>
          <p:cNvPr id="96" name="Google Shape;96;p23"/>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7" name="Google Shape;97;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Proxima Nova"/>
                <a:ea typeface="Proxima Nova"/>
                <a:cs typeface="Proxima Nova"/>
                <a:sym typeface="Proxima Nova"/>
              </a:defRPr>
            </a:lvl1pPr>
            <a:lvl2pPr lvl="1" algn="r" rtl="0">
              <a:buNone/>
              <a:defRPr sz="1000">
                <a:solidFill>
                  <a:schemeClr val="dk1"/>
                </a:solidFill>
                <a:latin typeface="Proxima Nova"/>
                <a:ea typeface="Proxima Nova"/>
                <a:cs typeface="Proxima Nova"/>
                <a:sym typeface="Proxima Nova"/>
              </a:defRPr>
            </a:lvl2pPr>
            <a:lvl3pPr lvl="2" algn="r" rtl="0">
              <a:buNone/>
              <a:defRPr sz="1000">
                <a:solidFill>
                  <a:schemeClr val="dk1"/>
                </a:solidFill>
                <a:latin typeface="Proxima Nova"/>
                <a:ea typeface="Proxima Nova"/>
                <a:cs typeface="Proxima Nova"/>
                <a:sym typeface="Proxima Nova"/>
              </a:defRPr>
            </a:lvl3pPr>
            <a:lvl4pPr lvl="3" algn="r" rtl="0">
              <a:buNone/>
              <a:defRPr sz="1000">
                <a:solidFill>
                  <a:schemeClr val="dk1"/>
                </a:solidFill>
                <a:latin typeface="Proxima Nova"/>
                <a:ea typeface="Proxima Nova"/>
                <a:cs typeface="Proxima Nova"/>
                <a:sym typeface="Proxima Nova"/>
              </a:defRPr>
            </a:lvl4pPr>
            <a:lvl5pPr lvl="4" algn="r" rtl="0">
              <a:buNone/>
              <a:defRPr sz="1000">
                <a:solidFill>
                  <a:schemeClr val="dk1"/>
                </a:solidFill>
                <a:latin typeface="Proxima Nova"/>
                <a:ea typeface="Proxima Nova"/>
                <a:cs typeface="Proxima Nova"/>
                <a:sym typeface="Proxima Nova"/>
              </a:defRPr>
            </a:lvl5pPr>
            <a:lvl6pPr lvl="5" algn="r" rtl="0">
              <a:buNone/>
              <a:defRPr sz="1000">
                <a:solidFill>
                  <a:schemeClr val="dk1"/>
                </a:solidFill>
                <a:latin typeface="Proxima Nova"/>
                <a:ea typeface="Proxima Nova"/>
                <a:cs typeface="Proxima Nova"/>
                <a:sym typeface="Proxima Nova"/>
              </a:defRPr>
            </a:lvl6pPr>
            <a:lvl7pPr lvl="6" algn="r" rtl="0">
              <a:buNone/>
              <a:defRPr sz="1000">
                <a:solidFill>
                  <a:schemeClr val="dk1"/>
                </a:solidFill>
                <a:latin typeface="Proxima Nova"/>
                <a:ea typeface="Proxima Nova"/>
                <a:cs typeface="Proxima Nova"/>
                <a:sym typeface="Proxima Nova"/>
              </a:defRPr>
            </a:lvl7pPr>
            <a:lvl8pPr lvl="7" algn="r" rtl="0">
              <a:buNone/>
              <a:defRPr sz="1000">
                <a:solidFill>
                  <a:schemeClr val="dk1"/>
                </a:solidFill>
                <a:latin typeface="Proxima Nova"/>
                <a:ea typeface="Proxima Nova"/>
                <a:cs typeface="Proxima Nova"/>
                <a:sym typeface="Proxima Nova"/>
              </a:defRPr>
            </a:lvl8pPr>
            <a:lvl9pPr lvl="8" algn="r" rtl="0">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7" r:id="rId8"/>
    <p:sldLayoutId id="214748366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4.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5"/>
          <p:cNvSpPr txBox="1">
            <a:spLocks noGrp="1"/>
          </p:cNvSpPr>
          <p:nvPr>
            <p:ph type="ctrTitle" idx="4294967295"/>
          </p:nvPr>
        </p:nvSpPr>
        <p:spPr>
          <a:xfrm>
            <a:off x="510450" y="721975"/>
            <a:ext cx="8123100" cy="158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b="1" dirty="0">
                <a:solidFill>
                  <a:schemeClr val="dk1"/>
                </a:solidFill>
                <a:latin typeface="+mj-lt"/>
              </a:rPr>
              <a:t>Box Model</a:t>
            </a:r>
            <a:endParaRPr sz="6000" b="1" dirty="0">
              <a:solidFill>
                <a:schemeClr val="dk1"/>
              </a:solidFill>
              <a:latin typeface="+mj-lt"/>
            </a:endParaRPr>
          </a:p>
        </p:txBody>
      </p:sp>
      <p:sp>
        <p:nvSpPr>
          <p:cNvPr id="105" name="Google Shape;105;p25"/>
          <p:cNvSpPr txBox="1">
            <a:spLocks noGrp="1"/>
          </p:cNvSpPr>
          <p:nvPr>
            <p:ph type="subTitle" idx="4294967295"/>
          </p:nvPr>
        </p:nvSpPr>
        <p:spPr>
          <a:xfrm>
            <a:off x="510450" y="2939973"/>
            <a:ext cx="8123100" cy="1188600"/>
          </a:xfrm>
          <a:prstGeom prst="rect">
            <a:avLst/>
          </a:prstGeom>
          <a:noFill/>
          <a:ln>
            <a:noFill/>
          </a:ln>
        </p:spPr>
        <p:txBody>
          <a:bodyPr spcFirstLastPara="1" wrap="square" lIns="91425" tIns="91425" rIns="91425" bIns="91425" anchor="t" anchorCtr="0">
            <a:noAutofit/>
          </a:bodyPr>
          <a:lstStyle/>
          <a:p>
            <a:pPr marL="0" indent="0">
              <a:spcBef>
                <a:spcPts val="1400"/>
              </a:spcBef>
              <a:buNone/>
            </a:pPr>
            <a:r>
              <a:rPr lang="en" sz="1300" b="1" dirty="0">
                <a:solidFill>
                  <a:schemeClr val="accent1">
                    <a:lumMod val="50000"/>
                  </a:schemeClr>
                </a:solidFill>
                <a:latin typeface="+mj-lt"/>
                <a:ea typeface="Roboto"/>
                <a:cs typeface="Roboto"/>
                <a:sym typeface="Roboto"/>
              </a:rPr>
              <a:t>Box Model Component | Box Sizing</a:t>
            </a:r>
            <a:r>
              <a:rPr lang="en-US" sz="1300" b="1" dirty="0">
                <a:solidFill>
                  <a:schemeClr val="accent1">
                    <a:lumMod val="50000"/>
                  </a:schemeClr>
                </a:solidFill>
                <a:latin typeface="+mj-lt"/>
                <a:ea typeface="Roboto"/>
                <a:cs typeface="Roboto"/>
                <a:sym typeface="Roboto"/>
              </a:rPr>
              <a:t> | Content Width and Height | Border Styles | </a:t>
            </a:r>
            <a:r>
              <a:rPr lang="en-US" sz="1400" b="1" i="0" dirty="0">
                <a:solidFill>
                  <a:schemeClr val="accent1">
                    <a:lumMod val="50000"/>
                  </a:schemeClr>
                </a:solidFill>
                <a:effectLst/>
                <a:latin typeface="+mj-lt"/>
              </a:rPr>
              <a:t>Margin collapsing and horizontal centering | </a:t>
            </a:r>
            <a:endParaRPr sz="1300" b="1" dirty="0">
              <a:solidFill>
                <a:schemeClr val="accent1">
                  <a:lumMod val="50000"/>
                </a:schemeClr>
              </a:solidFill>
              <a:latin typeface="+mj-lt"/>
              <a:ea typeface="Roboto"/>
              <a:cs typeface="Roboto"/>
              <a:sym typeface="Roboto"/>
            </a:endParaRPr>
          </a:p>
          <a:p>
            <a:pPr marL="0" lvl="0" indent="0" algn="l" rtl="0">
              <a:lnSpc>
                <a:spcPct val="115000"/>
              </a:lnSpc>
              <a:spcBef>
                <a:spcPts val="1400"/>
              </a:spcBef>
              <a:spcAft>
                <a:spcPts val="0"/>
              </a:spcAft>
              <a:buNone/>
            </a:pPr>
            <a:endParaRPr sz="1300" b="1" dirty="0">
              <a:solidFill>
                <a:schemeClr val="accent1">
                  <a:lumMod val="50000"/>
                </a:schemeClr>
              </a:solidFill>
              <a:highlight>
                <a:srgbClr val="FFFFFF"/>
              </a:highlight>
              <a:latin typeface="+mj-lt"/>
              <a:ea typeface="Roboto"/>
              <a:cs typeface="Roboto"/>
              <a:sym typeface="Roboto"/>
            </a:endParaRPr>
          </a:p>
          <a:p>
            <a:pPr marL="0" lvl="0" indent="0" algn="l" rtl="0">
              <a:lnSpc>
                <a:spcPct val="115000"/>
              </a:lnSpc>
              <a:spcBef>
                <a:spcPts val="1400"/>
              </a:spcBef>
              <a:spcAft>
                <a:spcPts val="0"/>
              </a:spcAft>
              <a:buNone/>
            </a:pPr>
            <a:endParaRPr sz="1300" b="1" dirty="0">
              <a:solidFill>
                <a:schemeClr val="accent1">
                  <a:lumMod val="50000"/>
                </a:schemeClr>
              </a:solidFill>
              <a:latin typeface="+mj-lt"/>
              <a:ea typeface="Roboto"/>
              <a:cs typeface="Roboto"/>
              <a:sym typeface="Roboto"/>
            </a:endParaRPr>
          </a:p>
          <a:p>
            <a:pPr marL="0" lvl="0" indent="0" algn="l" rtl="0">
              <a:lnSpc>
                <a:spcPct val="115000"/>
              </a:lnSpc>
              <a:spcBef>
                <a:spcPts val="1400"/>
              </a:spcBef>
              <a:spcAft>
                <a:spcPts val="0"/>
              </a:spcAft>
              <a:buNone/>
            </a:pPr>
            <a:endParaRPr sz="1300" b="1" dirty="0">
              <a:solidFill>
                <a:schemeClr val="accent1">
                  <a:lumMod val="50000"/>
                </a:schemeClr>
              </a:solidFill>
              <a:latin typeface="+mj-lt"/>
              <a:ea typeface="Roboto"/>
              <a:cs typeface="Roboto"/>
              <a:sym typeface="Roboto"/>
            </a:endParaRPr>
          </a:p>
          <a:p>
            <a:pPr marL="0" lvl="0" indent="0" algn="l" rtl="0">
              <a:spcBef>
                <a:spcPts val="400"/>
              </a:spcBef>
              <a:spcAft>
                <a:spcPts val="1600"/>
              </a:spcAft>
              <a:buNone/>
            </a:pPr>
            <a:endParaRPr dirty="0">
              <a:solidFill>
                <a:schemeClr val="accent1">
                  <a:lumMod val="50000"/>
                </a:schemeClr>
              </a:solidFill>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8F634B5D-DB73-9ED8-D5DF-35E0A0AE8AD2}"/>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ECE3190D-65B7-EBC3-948F-A83471296CFB}"/>
              </a:ext>
            </a:extLst>
          </p:cNvPr>
          <p:cNvSpPr txBox="1">
            <a:spLocks noGrp="1"/>
          </p:cNvSpPr>
          <p:nvPr>
            <p:ph type="title"/>
          </p:nvPr>
        </p:nvSpPr>
        <p:spPr>
          <a:xfrm>
            <a:off x="289048" y="230210"/>
            <a:ext cx="8520600" cy="93101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b="1" dirty="0">
                <a:latin typeface="+mj-lt"/>
                <a:ea typeface="Arial"/>
                <a:cs typeface="Arial"/>
                <a:sym typeface="Arial"/>
              </a:rPr>
              <a:t>Example</a:t>
            </a:r>
            <a:endParaRPr sz="3600" b="1" dirty="0">
              <a:latin typeface="+mj-lt"/>
              <a:ea typeface="Arial"/>
              <a:cs typeface="Arial"/>
              <a:sym typeface="Arial"/>
            </a:endParaRPr>
          </a:p>
        </p:txBody>
      </p:sp>
      <p:pic>
        <p:nvPicPr>
          <p:cNvPr id="4" name="Picture 3">
            <a:extLst>
              <a:ext uri="{FF2B5EF4-FFF2-40B4-BE49-F238E27FC236}">
                <a16:creationId xmlns:a16="http://schemas.microsoft.com/office/drawing/2014/main" id="{8801B345-B8CB-B762-06CC-6F6EA7D70052}"/>
              </a:ext>
            </a:extLst>
          </p:cNvPr>
          <p:cNvPicPr>
            <a:picLocks noChangeAspect="1"/>
          </p:cNvPicPr>
          <p:nvPr/>
        </p:nvPicPr>
        <p:blipFill>
          <a:blip r:embed="rId3"/>
          <a:stretch>
            <a:fillRect/>
          </a:stretch>
        </p:blipFill>
        <p:spPr>
          <a:xfrm>
            <a:off x="460733" y="1259346"/>
            <a:ext cx="4671465" cy="3139712"/>
          </a:xfrm>
          <a:prstGeom prst="rect">
            <a:avLst/>
          </a:prstGeom>
        </p:spPr>
      </p:pic>
      <p:pic>
        <p:nvPicPr>
          <p:cNvPr id="7" name="Picture 6">
            <a:extLst>
              <a:ext uri="{FF2B5EF4-FFF2-40B4-BE49-F238E27FC236}">
                <a16:creationId xmlns:a16="http://schemas.microsoft.com/office/drawing/2014/main" id="{47CC2360-465F-90BF-BFE8-513EAAB730ED}"/>
              </a:ext>
            </a:extLst>
          </p:cNvPr>
          <p:cNvPicPr>
            <a:picLocks noChangeAspect="1"/>
          </p:cNvPicPr>
          <p:nvPr/>
        </p:nvPicPr>
        <p:blipFill>
          <a:blip r:embed="rId4"/>
          <a:stretch>
            <a:fillRect/>
          </a:stretch>
        </p:blipFill>
        <p:spPr>
          <a:xfrm>
            <a:off x="5124419" y="1372163"/>
            <a:ext cx="3558848" cy="3215919"/>
          </a:xfrm>
          <a:prstGeom prst="rect">
            <a:avLst/>
          </a:prstGeom>
        </p:spPr>
      </p:pic>
    </p:spTree>
    <p:extLst>
      <p:ext uri="{BB962C8B-B14F-4D97-AF65-F5344CB8AC3E}">
        <p14:creationId xmlns:p14="http://schemas.microsoft.com/office/powerpoint/2010/main" val="224702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66BAA17F-F577-08DF-E38A-1F30D12A2EB0}"/>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CCDB2A9C-E4E6-72A7-2814-8ACD5CE2397D}"/>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200" b="1" i="0" dirty="0">
                <a:effectLst/>
                <a:latin typeface="+mj-lt"/>
              </a:rPr>
              <a:t>View Box Model using Chrome</a:t>
            </a:r>
            <a:r>
              <a:rPr lang="en-US" sz="3200" b="1" i="0" dirty="0">
                <a:solidFill>
                  <a:srgbClr val="1E282E"/>
                </a:solidFill>
                <a:effectLst/>
                <a:latin typeface="+mj-lt"/>
              </a:rPr>
              <a:t> Dev Tools</a:t>
            </a:r>
            <a:endParaRPr lang="en-US" sz="3200" b="1" i="0" dirty="0">
              <a:effectLst/>
              <a:latin typeface="+mj-lt"/>
            </a:endParaRPr>
          </a:p>
        </p:txBody>
      </p:sp>
      <p:pic>
        <p:nvPicPr>
          <p:cNvPr id="7" name="Picture 6">
            <a:extLst>
              <a:ext uri="{FF2B5EF4-FFF2-40B4-BE49-F238E27FC236}">
                <a16:creationId xmlns:a16="http://schemas.microsoft.com/office/drawing/2014/main" id="{A2D4C637-8E8F-D2A4-DEE6-6B1E3E747C5C}"/>
              </a:ext>
            </a:extLst>
          </p:cNvPr>
          <p:cNvPicPr>
            <a:picLocks noChangeAspect="1"/>
          </p:cNvPicPr>
          <p:nvPr/>
        </p:nvPicPr>
        <p:blipFill>
          <a:blip r:embed="rId3"/>
          <a:stretch>
            <a:fillRect/>
          </a:stretch>
        </p:blipFill>
        <p:spPr>
          <a:xfrm>
            <a:off x="1322773" y="1204036"/>
            <a:ext cx="6303146" cy="3669805"/>
          </a:xfrm>
          <a:prstGeom prst="rect">
            <a:avLst/>
          </a:prstGeom>
        </p:spPr>
      </p:pic>
    </p:spTree>
    <p:extLst>
      <p:ext uri="{BB962C8B-B14F-4D97-AF65-F5344CB8AC3E}">
        <p14:creationId xmlns:p14="http://schemas.microsoft.com/office/powerpoint/2010/main" val="2285326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88E2EACB-6B0E-2648-35CF-F5678CB84C84}"/>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901E881E-0240-9437-7D61-91F1E8471F55}"/>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dirty="0">
                <a:latin typeface="+mj-lt"/>
              </a:rPr>
              <a:t>Border Styles</a:t>
            </a:r>
            <a:endParaRPr lang="en-US" sz="3600" b="1" i="0" dirty="0">
              <a:effectLst/>
              <a:latin typeface="+mj-lt"/>
            </a:endParaRPr>
          </a:p>
        </p:txBody>
      </p:sp>
      <p:sp>
        <p:nvSpPr>
          <p:cNvPr id="3" name="Text Placeholder 1">
            <a:extLst>
              <a:ext uri="{FF2B5EF4-FFF2-40B4-BE49-F238E27FC236}">
                <a16:creationId xmlns:a16="http://schemas.microsoft.com/office/drawing/2014/main" id="{2E5F2D50-47DD-0E85-5CAF-E3A66A0D3551}"/>
              </a:ext>
            </a:extLst>
          </p:cNvPr>
          <p:cNvSpPr>
            <a:spLocks noGrp="1" noChangeArrowheads="1"/>
          </p:cNvSpPr>
          <p:nvPr>
            <p:ph type="body" idx="1"/>
          </p:nvPr>
        </p:nvSpPr>
        <p:spPr bwMode="auto">
          <a:xfrm>
            <a:off x="346608" y="1144329"/>
            <a:ext cx="8450783"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mj-lt"/>
              </a:rPr>
              <a:t>The border property combines the border width, style, and color. Each CSS property may also be specified separately:</a:t>
            </a:r>
            <a:endParaRPr kumimoji="0" lang="en-US" altLang="en-US" sz="1600" b="0" i="0" u="none" strike="noStrike" cap="none" normalizeH="0" baseline="0" dirty="0">
              <a:ln>
                <a:noFill/>
              </a:ln>
              <a:solidFill>
                <a:schemeClr val="tx1"/>
              </a:solidFill>
              <a:effectLst/>
              <a:latin typeface="+mj-lt"/>
            </a:endParaRP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rgbClr val="000000"/>
                </a:solidFill>
                <a:effectLst/>
                <a:latin typeface="+mj-lt"/>
              </a:rPr>
              <a:t>The </a:t>
            </a:r>
            <a:r>
              <a:rPr kumimoji="0" lang="en-US" altLang="en-US" sz="1600" b="1" i="1" u="none" strike="noStrike" cap="none" normalizeH="0" baseline="0" dirty="0">
                <a:ln>
                  <a:noFill/>
                </a:ln>
                <a:solidFill>
                  <a:srgbClr val="000000"/>
                </a:solidFill>
                <a:effectLst/>
                <a:latin typeface="+mj-lt"/>
              </a:rPr>
              <a:t>border-width</a:t>
            </a:r>
            <a:r>
              <a:rPr kumimoji="0" lang="en-US" altLang="en-US" sz="1600" b="0" i="0" u="none" strike="noStrike" cap="none" normalizeH="0" baseline="0" dirty="0">
                <a:ln>
                  <a:noFill/>
                </a:ln>
                <a:solidFill>
                  <a:srgbClr val="000000"/>
                </a:solidFill>
                <a:effectLst/>
                <a:latin typeface="+mj-lt"/>
              </a:rPr>
              <a:t> property specifies the border's width. Ex: border-width: 5px; specifies a border that is 5px thick.</a:t>
            </a: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rgbClr val="000000"/>
                </a:solidFill>
                <a:effectLst/>
                <a:latin typeface="+mj-lt"/>
              </a:rPr>
              <a:t>The </a:t>
            </a:r>
            <a:r>
              <a:rPr kumimoji="0" lang="en-US" altLang="en-US" sz="1600" b="1" i="1" u="none" strike="noStrike" cap="none" normalizeH="0" baseline="0" dirty="0">
                <a:ln>
                  <a:noFill/>
                </a:ln>
                <a:solidFill>
                  <a:srgbClr val="000000"/>
                </a:solidFill>
                <a:effectLst/>
                <a:latin typeface="+mj-lt"/>
              </a:rPr>
              <a:t>border-style</a:t>
            </a:r>
            <a:r>
              <a:rPr kumimoji="0" lang="en-US" altLang="en-US" sz="1600" b="0" i="0" u="none" strike="noStrike" cap="none" normalizeH="0" baseline="0" dirty="0">
                <a:ln>
                  <a:noFill/>
                </a:ln>
                <a:solidFill>
                  <a:srgbClr val="000000"/>
                </a:solidFill>
                <a:effectLst/>
                <a:latin typeface="+mj-lt"/>
              </a:rPr>
              <a:t> property specifies the border's style. Ex: border-style: dashed; specifies a border that is dashed.</a:t>
            </a: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rgbClr val="000000"/>
                </a:solidFill>
                <a:effectLst/>
                <a:latin typeface="+mj-lt"/>
              </a:rPr>
              <a:t>The </a:t>
            </a:r>
            <a:r>
              <a:rPr kumimoji="0" lang="en-US" altLang="en-US" sz="1600" b="1" i="1" u="none" strike="noStrike" cap="none" normalizeH="0" baseline="0" dirty="0">
                <a:ln>
                  <a:noFill/>
                </a:ln>
                <a:solidFill>
                  <a:srgbClr val="000000"/>
                </a:solidFill>
                <a:effectLst/>
                <a:latin typeface="+mj-lt"/>
              </a:rPr>
              <a:t>border-color</a:t>
            </a:r>
            <a:r>
              <a:rPr kumimoji="0" lang="en-US" altLang="en-US" sz="1600" b="0" i="0" u="none" strike="noStrike" cap="none" normalizeH="0" baseline="0" dirty="0">
                <a:ln>
                  <a:noFill/>
                </a:ln>
                <a:solidFill>
                  <a:srgbClr val="000000"/>
                </a:solidFill>
                <a:effectLst/>
                <a:latin typeface="+mj-lt"/>
              </a:rPr>
              <a:t> property specifies the border's color. Ex: border-color: green; specifies a border that is green.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1BDBC8B6-6A6E-E85A-0C4C-921A71CD1C7A}"/>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534990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068920DE-149D-7938-7E9F-8D26F3933AD8}"/>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691CDC8A-2892-5E09-AA17-C09E36262D85}"/>
              </a:ext>
            </a:extLst>
          </p:cNvPr>
          <p:cNvSpPr txBox="1">
            <a:spLocks noGrp="1"/>
          </p:cNvSpPr>
          <p:nvPr>
            <p:ph type="title"/>
          </p:nvPr>
        </p:nvSpPr>
        <p:spPr>
          <a:xfrm>
            <a:off x="289048" y="230210"/>
            <a:ext cx="8520600" cy="93101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b="1" dirty="0">
                <a:latin typeface="+mj-lt"/>
                <a:ea typeface="Arial"/>
                <a:cs typeface="Arial"/>
                <a:sym typeface="Arial"/>
              </a:rPr>
              <a:t>Common Border Styles</a:t>
            </a:r>
            <a:endParaRPr sz="3600" b="1" dirty="0">
              <a:latin typeface="+mj-lt"/>
              <a:ea typeface="Arial"/>
              <a:cs typeface="Arial"/>
              <a:sym typeface="Arial"/>
            </a:endParaRPr>
          </a:p>
        </p:txBody>
      </p:sp>
      <p:pic>
        <p:nvPicPr>
          <p:cNvPr id="6" name="Picture 5">
            <a:extLst>
              <a:ext uri="{FF2B5EF4-FFF2-40B4-BE49-F238E27FC236}">
                <a16:creationId xmlns:a16="http://schemas.microsoft.com/office/drawing/2014/main" id="{36C508B6-E900-862D-E72E-956D8E2C8566}"/>
              </a:ext>
            </a:extLst>
          </p:cNvPr>
          <p:cNvPicPr>
            <a:picLocks noChangeAspect="1"/>
          </p:cNvPicPr>
          <p:nvPr/>
        </p:nvPicPr>
        <p:blipFill>
          <a:blip r:embed="rId3"/>
          <a:stretch>
            <a:fillRect/>
          </a:stretch>
        </p:blipFill>
        <p:spPr>
          <a:xfrm>
            <a:off x="405071" y="1489262"/>
            <a:ext cx="4480948" cy="2644369"/>
          </a:xfrm>
          <a:prstGeom prst="rect">
            <a:avLst/>
          </a:prstGeom>
        </p:spPr>
      </p:pic>
      <p:pic>
        <p:nvPicPr>
          <p:cNvPr id="8" name="Picture 7">
            <a:extLst>
              <a:ext uri="{FF2B5EF4-FFF2-40B4-BE49-F238E27FC236}">
                <a16:creationId xmlns:a16="http://schemas.microsoft.com/office/drawing/2014/main" id="{150B3570-0EF3-2B10-29D4-989F7399C94D}"/>
              </a:ext>
            </a:extLst>
          </p:cNvPr>
          <p:cNvPicPr>
            <a:picLocks noChangeAspect="1"/>
          </p:cNvPicPr>
          <p:nvPr/>
        </p:nvPicPr>
        <p:blipFill>
          <a:blip r:embed="rId4"/>
          <a:stretch>
            <a:fillRect/>
          </a:stretch>
        </p:blipFill>
        <p:spPr>
          <a:xfrm>
            <a:off x="4719816" y="1898263"/>
            <a:ext cx="4214225" cy="2217612"/>
          </a:xfrm>
          <a:prstGeom prst="rect">
            <a:avLst/>
          </a:prstGeom>
        </p:spPr>
      </p:pic>
      <p:pic>
        <p:nvPicPr>
          <p:cNvPr id="10" name="Picture 9">
            <a:extLst>
              <a:ext uri="{FF2B5EF4-FFF2-40B4-BE49-F238E27FC236}">
                <a16:creationId xmlns:a16="http://schemas.microsoft.com/office/drawing/2014/main" id="{13F5DA92-514C-D5F2-545A-7EBBECED8EB3}"/>
              </a:ext>
            </a:extLst>
          </p:cNvPr>
          <p:cNvPicPr>
            <a:picLocks noChangeAspect="1"/>
          </p:cNvPicPr>
          <p:nvPr/>
        </p:nvPicPr>
        <p:blipFill>
          <a:blip r:embed="rId5"/>
          <a:srcRect t="1" r="9251" b="-6152"/>
          <a:stretch/>
        </p:blipFill>
        <p:spPr>
          <a:xfrm>
            <a:off x="4669759" y="1495365"/>
            <a:ext cx="4237648" cy="420654"/>
          </a:xfrm>
          <a:prstGeom prst="rect">
            <a:avLst/>
          </a:prstGeom>
        </p:spPr>
      </p:pic>
    </p:spTree>
    <p:extLst>
      <p:ext uri="{BB962C8B-B14F-4D97-AF65-F5344CB8AC3E}">
        <p14:creationId xmlns:p14="http://schemas.microsoft.com/office/powerpoint/2010/main" val="273143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6FC709BD-E288-17B1-1648-270BDB73E11C}"/>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6116C140-35CC-3AE8-414E-BF7AB20FDC0E}"/>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200" b="1" i="0" dirty="0">
                <a:solidFill>
                  <a:schemeClr val="accent1">
                    <a:lumMod val="50000"/>
                  </a:schemeClr>
                </a:solidFill>
                <a:effectLst/>
                <a:latin typeface="+mj-lt"/>
              </a:rPr>
              <a:t>Margin collapsing and horizontal centering</a:t>
            </a:r>
          </a:p>
        </p:txBody>
      </p:sp>
      <p:sp>
        <p:nvSpPr>
          <p:cNvPr id="3" name="Text Placeholder 1">
            <a:extLst>
              <a:ext uri="{FF2B5EF4-FFF2-40B4-BE49-F238E27FC236}">
                <a16:creationId xmlns:a16="http://schemas.microsoft.com/office/drawing/2014/main" id="{A8DE6FF7-4B80-5C40-D857-F6B0A712B8E3}"/>
              </a:ext>
            </a:extLst>
          </p:cNvPr>
          <p:cNvSpPr>
            <a:spLocks noGrp="1" noChangeArrowheads="1"/>
          </p:cNvSpPr>
          <p:nvPr>
            <p:ph type="body" idx="1"/>
          </p:nvPr>
        </p:nvSpPr>
        <p:spPr bwMode="auto">
          <a:xfrm>
            <a:off x="311700" y="948475"/>
            <a:ext cx="8450783"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Vertical margins:</a:t>
            </a:r>
            <a:r>
              <a:rPr kumimoji="0" lang="en-US" altLang="en-US" sz="1600" b="0" i="0" u="none" strike="noStrike" cap="none" normalizeH="0" baseline="0" dirty="0">
                <a:ln>
                  <a:noFill/>
                </a:ln>
                <a:solidFill>
                  <a:schemeClr val="tx1"/>
                </a:solidFill>
                <a:effectLst/>
                <a:latin typeface="Arial" panose="020B0604020202020204" pitchFamily="34" charset="0"/>
              </a:rPr>
              <a:t> Can collapse into a single space.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Horizontal margins:</a:t>
            </a:r>
            <a:r>
              <a:rPr kumimoji="0" lang="en-US" altLang="en-US" sz="1600" b="0" i="0" u="none" strike="noStrike" cap="none" normalizeH="0" baseline="0" dirty="0">
                <a:ln>
                  <a:noFill/>
                </a:ln>
                <a:solidFill>
                  <a:schemeClr val="tx1"/>
                </a:solidFill>
                <a:effectLst/>
                <a:latin typeface="Arial" panose="020B0604020202020204" pitchFamily="34" charset="0"/>
              </a:rPr>
              <a:t> Never collapse.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Example:</a:t>
            </a:r>
            <a:r>
              <a:rPr kumimoji="0" lang="en-US" altLang="en-US" sz="1600" b="0" i="0" u="none" strike="noStrike" cap="none" normalizeH="0" baseline="0" dirty="0">
                <a:ln>
                  <a:noFill/>
                </a:ln>
                <a:solidFill>
                  <a:schemeClr val="tx1"/>
                </a:solidFill>
                <a:effectLst/>
                <a:latin typeface="Arial" panose="020B0604020202020204" pitchFamily="34" charset="0"/>
              </a:rPr>
              <a:t> Vertically stacked block elements have combined margins.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Resulting size:</a:t>
            </a:r>
            <a:r>
              <a:rPr kumimoji="0" lang="en-US" altLang="en-US" sz="1600" b="0" i="0" u="none" strike="noStrike" cap="none" normalizeH="0" baseline="0" dirty="0">
                <a:ln>
                  <a:noFill/>
                </a:ln>
                <a:solidFill>
                  <a:schemeClr val="tx1"/>
                </a:solidFill>
                <a:effectLst/>
                <a:latin typeface="Arial" panose="020B0604020202020204" pitchFamily="34" charset="0"/>
              </a:rPr>
              <a:t> Matches the larger of the two adjoining margins. </a:t>
            </a:r>
          </a:p>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98428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B86CC0B2-7A53-6051-E87D-169F335BF81F}"/>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6B3002E6-1012-A6CB-A5C5-1E664012DEDD}"/>
              </a:ext>
            </a:extLst>
          </p:cNvPr>
          <p:cNvSpPr txBox="1">
            <a:spLocks noGrp="1"/>
          </p:cNvSpPr>
          <p:nvPr>
            <p:ph type="title"/>
          </p:nvPr>
        </p:nvSpPr>
        <p:spPr>
          <a:xfrm>
            <a:off x="289048" y="230210"/>
            <a:ext cx="8520600" cy="93101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b="1" dirty="0">
                <a:latin typeface="+mj-lt"/>
                <a:ea typeface="Arial"/>
                <a:cs typeface="Arial"/>
                <a:sym typeface="Arial"/>
              </a:rPr>
              <a:t>Example of Collapsed Margins</a:t>
            </a:r>
            <a:endParaRPr sz="3600" b="1" dirty="0">
              <a:latin typeface="+mj-lt"/>
              <a:ea typeface="Arial"/>
              <a:cs typeface="Arial"/>
              <a:sym typeface="Arial"/>
            </a:endParaRPr>
          </a:p>
        </p:txBody>
      </p:sp>
      <p:pic>
        <p:nvPicPr>
          <p:cNvPr id="3" name="Picture 2">
            <a:extLst>
              <a:ext uri="{FF2B5EF4-FFF2-40B4-BE49-F238E27FC236}">
                <a16:creationId xmlns:a16="http://schemas.microsoft.com/office/drawing/2014/main" id="{0F2CCED4-DD69-21E6-4832-F0D5152DEE0B}"/>
              </a:ext>
            </a:extLst>
          </p:cNvPr>
          <p:cNvPicPr>
            <a:picLocks noChangeAspect="1"/>
          </p:cNvPicPr>
          <p:nvPr/>
        </p:nvPicPr>
        <p:blipFill>
          <a:blip r:embed="rId3"/>
          <a:stretch>
            <a:fillRect/>
          </a:stretch>
        </p:blipFill>
        <p:spPr>
          <a:xfrm>
            <a:off x="902848" y="974817"/>
            <a:ext cx="7071973" cy="4130398"/>
          </a:xfrm>
          <a:prstGeom prst="rect">
            <a:avLst/>
          </a:prstGeom>
        </p:spPr>
      </p:pic>
    </p:spTree>
    <p:extLst>
      <p:ext uri="{BB962C8B-B14F-4D97-AF65-F5344CB8AC3E}">
        <p14:creationId xmlns:p14="http://schemas.microsoft.com/office/powerpoint/2010/main" val="2492268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1493BA73-00D6-5E46-ED34-96EF212E2B0B}"/>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DFA4EC41-B6F1-98EC-13EC-CB135404A6E4}"/>
              </a:ext>
            </a:extLst>
          </p:cNvPr>
          <p:cNvSpPr txBox="1">
            <a:spLocks noGrp="1"/>
          </p:cNvSpPr>
          <p:nvPr>
            <p:ph type="title"/>
          </p:nvPr>
        </p:nvSpPr>
        <p:spPr>
          <a:xfrm>
            <a:off x="289048" y="230210"/>
            <a:ext cx="8520600" cy="93101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b="1" dirty="0">
                <a:latin typeface="+mj-lt"/>
                <a:ea typeface="Arial"/>
                <a:cs typeface="Arial"/>
                <a:sym typeface="Arial"/>
              </a:rPr>
              <a:t>Example Horizontal Centering</a:t>
            </a:r>
            <a:endParaRPr sz="3600" b="1" dirty="0">
              <a:latin typeface="+mj-lt"/>
              <a:ea typeface="Arial"/>
              <a:cs typeface="Arial"/>
              <a:sym typeface="Arial"/>
            </a:endParaRPr>
          </a:p>
        </p:txBody>
      </p:sp>
      <p:pic>
        <p:nvPicPr>
          <p:cNvPr id="4" name="Picture 3">
            <a:extLst>
              <a:ext uri="{FF2B5EF4-FFF2-40B4-BE49-F238E27FC236}">
                <a16:creationId xmlns:a16="http://schemas.microsoft.com/office/drawing/2014/main" id="{5B5BA925-730A-7E36-4526-EE0D07180D37}"/>
              </a:ext>
            </a:extLst>
          </p:cNvPr>
          <p:cNvPicPr>
            <a:picLocks noChangeAspect="1"/>
          </p:cNvPicPr>
          <p:nvPr/>
        </p:nvPicPr>
        <p:blipFill>
          <a:blip r:embed="rId3"/>
          <a:stretch>
            <a:fillRect/>
          </a:stretch>
        </p:blipFill>
        <p:spPr>
          <a:xfrm>
            <a:off x="1558239" y="1161224"/>
            <a:ext cx="5982218" cy="3772227"/>
          </a:xfrm>
          <a:prstGeom prst="rect">
            <a:avLst/>
          </a:prstGeom>
        </p:spPr>
      </p:pic>
    </p:spTree>
    <p:extLst>
      <p:ext uri="{BB962C8B-B14F-4D97-AF65-F5344CB8AC3E}">
        <p14:creationId xmlns:p14="http://schemas.microsoft.com/office/powerpoint/2010/main" val="1383099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en-US" sz="3600" b="1" dirty="0">
                <a:latin typeface="Arial"/>
                <a:ea typeface="Arial"/>
                <a:cs typeface="Arial"/>
                <a:sym typeface="Arial"/>
              </a:rPr>
              <a:t>Box Model Components</a:t>
            </a:r>
            <a:endParaRPr sz="3600" b="1" dirty="0">
              <a:latin typeface="Arial"/>
              <a:ea typeface="Arial"/>
              <a:cs typeface="Arial"/>
              <a:sym typeface="Arial"/>
            </a:endParaRPr>
          </a:p>
        </p:txBody>
      </p:sp>
      <p:sp>
        <p:nvSpPr>
          <p:cNvPr id="2" name="Text Placeholder 1">
            <a:extLst>
              <a:ext uri="{FF2B5EF4-FFF2-40B4-BE49-F238E27FC236}">
                <a16:creationId xmlns:a16="http://schemas.microsoft.com/office/drawing/2014/main" id="{4613BEA8-0C80-C95B-0D64-64836EC976E4}"/>
              </a:ext>
            </a:extLst>
          </p:cNvPr>
          <p:cNvSpPr>
            <a:spLocks noGrp="1" noChangeArrowheads="1"/>
          </p:cNvSpPr>
          <p:nvPr>
            <p:ph type="body" idx="1"/>
          </p:nvPr>
        </p:nvSpPr>
        <p:spPr bwMode="auto">
          <a:xfrm>
            <a:off x="3258105" y="1296380"/>
            <a:ext cx="5574195"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lnSpc>
                <a:spcPct val="150000"/>
              </a:lnSpc>
              <a:spcBef>
                <a:spcPct val="0"/>
              </a:spcBef>
              <a:spcAft>
                <a:spcPct val="0"/>
              </a:spcAft>
              <a:buClrTx/>
              <a:buSzTx/>
              <a:buNone/>
            </a:pPr>
            <a:r>
              <a:rPr lang="en-US" sz="1600" b="0" i="0" dirty="0">
                <a:solidFill>
                  <a:srgbClr val="000000"/>
                </a:solidFill>
                <a:effectLst/>
                <a:latin typeface="+mj-lt"/>
              </a:rPr>
              <a:t>The </a:t>
            </a:r>
            <a:r>
              <a:rPr lang="en-US" sz="1600" b="1" i="1" u="none" strike="noStrike" dirty="0">
                <a:solidFill>
                  <a:srgbClr val="000000"/>
                </a:solidFill>
                <a:effectLst/>
                <a:latin typeface="+mj-lt"/>
              </a:rPr>
              <a:t>box model</a:t>
            </a:r>
            <a:r>
              <a:rPr lang="en-US" sz="1600" b="0" i="0" dirty="0">
                <a:solidFill>
                  <a:srgbClr val="000000"/>
                </a:solidFill>
                <a:effectLst/>
                <a:latin typeface="+mj-lt"/>
              </a:rPr>
              <a:t> describes the size of each element as a series of nested boxes.</a:t>
            </a:r>
            <a:endParaRPr kumimoji="0" lang="en-US" altLang="en-US" sz="1600" b="0" i="0" u="none" strike="noStrike" cap="none" normalizeH="0" baseline="0" dirty="0">
              <a:ln>
                <a:noFill/>
              </a:ln>
              <a:solidFill>
                <a:schemeClr val="tx1"/>
              </a:solidFill>
              <a:effectLst/>
              <a:latin typeface="+mj-lt"/>
            </a:endParaRP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accent1">
                    <a:lumMod val="50000"/>
                  </a:schemeClr>
                </a:solidFill>
                <a:effectLst/>
                <a:latin typeface="+mj-lt"/>
              </a:rPr>
              <a:t>Content:</a:t>
            </a:r>
            <a:r>
              <a:rPr kumimoji="0" lang="en-US" altLang="en-US" sz="1600" b="0" i="0" u="none" strike="noStrike" cap="none" normalizeH="0" baseline="0" dirty="0">
                <a:ln>
                  <a:noFill/>
                </a:ln>
                <a:solidFill>
                  <a:schemeClr val="accent1">
                    <a:lumMod val="50000"/>
                  </a:schemeClr>
                </a:solidFill>
                <a:effectLst/>
                <a:latin typeface="+mj-lt"/>
              </a:rPr>
              <a:t> Contains the element's core content (e.g., text, images).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accent1">
                    <a:lumMod val="50000"/>
                  </a:schemeClr>
                </a:solidFill>
                <a:effectLst/>
                <a:latin typeface="+mj-lt"/>
              </a:rPr>
              <a:t>Padding:</a:t>
            </a:r>
            <a:r>
              <a:rPr kumimoji="0" lang="en-US" altLang="en-US" sz="1600" b="0" i="0" u="none" strike="noStrike" cap="none" normalizeH="0" baseline="0" dirty="0">
                <a:ln>
                  <a:noFill/>
                </a:ln>
                <a:solidFill>
                  <a:schemeClr val="accent1">
                    <a:lumMod val="50000"/>
                  </a:schemeClr>
                </a:solidFill>
                <a:effectLst/>
                <a:latin typeface="+mj-lt"/>
              </a:rPr>
              <a:t> Surrounds the content with transparent space.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accent1">
                    <a:lumMod val="50000"/>
                  </a:schemeClr>
                </a:solidFill>
                <a:effectLst/>
                <a:latin typeface="+mj-lt"/>
              </a:rPr>
              <a:t>Border:</a:t>
            </a:r>
            <a:r>
              <a:rPr kumimoji="0" lang="en-US" altLang="en-US" sz="1600" b="0" i="0" u="none" strike="noStrike" cap="none" normalizeH="0" baseline="0" dirty="0">
                <a:ln>
                  <a:noFill/>
                </a:ln>
                <a:solidFill>
                  <a:schemeClr val="accent1">
                    <a:lumMod val="50000"/>
                  </a:schemeClr>
                </a:solidFill>
                <a:effectLst/>
                <a:latin typeface="+mj-lt"/>
              </a:rPr>
              <a:t> Encases padded content, optionally colored.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accent1">
                    <a:lumMod val="50000"/>
                  </a:schemeClr>
                </a:solidFill>
                <a:effectLst/>
                <a:latin typeface="+mj-lt"/>
              </a:rPr>
              <a:t>Margin:</a:t>
            </a:r>
            <a:r>
              <a:rPr kumimoji="0" lang="en-US" altLang="en-US" sz="1600" b="0" i="0" u="none" strike="noStrike" cap="none" normalizeH="0" baseline="0" dirty="0">
                <a:ln>
                  <a:noFill/>
                </a:ln>
                <a:solidFill>
                  <a:schemeClr val="accent1">
                    <a:lumMod val="50000"/>
                  </a:schemeClr>
                </a:solidFill>
                <a:effectLst/>
                <a:latin typeface="+mj-lt"/>
              </a:rPr>
              <a:t> Adds transparent space around the border and all inner boxes. </a:t>
            </a:r>
          </a:p>
        </p:txBody>
      </p:sp>
      <p:pic>
        <p:nvPicPr>
          <p:cNvPr id="6" name="Picture 5" descr="A diagram of a box model&#10;&#10;Description automatically generated">
            <a:extLst>
              <a:ext uri="{FF2B5EF4-FFF2-40B4-BE49-F238E27FC236}">
                <a16:creationId xmlns:a16="http://schemas.microsoft.com/office/drawing/2014/main" id="{0D3BDF97-B9C5-9A80-EB87-1FCF7E68EC7B}"/>
              </a:ext>
            </a:extLst>
          </p:cNvPr>
          <p:cNvPicPr>
            <a:picLocks noChangeAspect="1"/>
          </p:cNvPicPr>
          <p:nvPr/>
        </p:nvPicPr>
        <p:blipFill>
          <a:blip r:embed="rId3"/>
          <a:stretch>
            <a:fillRect/>
          </a:stretch>
        </p:blipFill>
        <p:spPr>
          <a:xfrm>
            <a:off x="190016" y="1834987"/>
            <a:ext cx="2878582" cy="1969773"/>
          </a:xfrm>
          <a:prstGeom prst="round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BBC6C534-4547-EB2C-0042-59AD5D79C8F4}"/>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7CCDD6A1-ADEC-981D-2EAE-D9627D8915BE}"/>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b="1" dirty="0">
                <a:latin typeface="Arial"/>
                <a:ea typeface="Arial"/>
                <a:cs typeface="Arial"/>
                <a:sym typeface="Arial"/>
              </a:rPr>
              <a:t>Box Model With Label Boxes</a:t>
            </a:r>
            <a:endParaRPr sz="3600" b="1" dirty="0">
              <a:latin typeface="Arial"/>
              <a:ea typeface="Arial"/>
              <a:cs typeface="Arial"/>
              <a:sym typeface="Arial"/>
            </a:endParaRPr>
          </a:p>
        </p:txBody>
      </p:sp>
      <p:pic>
        <p:nvPicPr>
          <p:cNvPr id="3" name="Picture 2">
            <a:extLst>
              <a:ext uri="{FF2B5EF4-FFF2-40B4-BE49-F238E27FC236}">
                <a16:creationId xmlns:a16="http://schemas.microsoft.com/office/drawing/2014/main" id="{F0D60F70-5EA8-725B-A300-2A10E6DEBF2D}"/>
              </a:ext>
            </a:extLst>
          </p:cNvPr>
          <p:cNvPicPr>
            <a:picLocks noChangeAspect="1"/>
          </p:cNvPicPr>
          <p:nvPr/>
        </p:nvPicPr>
        <p:blipFill>
          <a:blip r:embed="rId3"/>
          <a:stretch>
            <a:fillRect/>
          </a:stretch>
        </p:blipFill>
        <p:spPr>
          <a:xfrm>
            <a:off x="2129853" y="1596776"/>
            <a:ext cx="4511431" cy="3033023"/>
          </a:xfrm>
          <a:prstGeom prst="rect">
            <a:avLst/>
          </a:prstGeom>
        </p:spPr>
      </p:pic>
    </p:spTree>
    <p:extLst>
      <p:ext uri="{BB962C8B-B14F-4D97-AF65-F5344CB8AC3E}">
        <p14:creationId xmlns:p14="http://schemas.microsoft.com/office/powerpoint/2010/main" val="541060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260D2B0D-38EB-7616-14DF-CD0A1B963F25}"/>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82A33C1B-26D7-2DFD-7EEC-FE8DD5616F74}"/>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en-US" sz="3600" b="1" dirty="0">
                <a:latin typeface="Arial"/>
                <a:ea typeface="Arial"/>
                <a:cs typeface="Arial"/>
                <a:sym typeface="Arial"/>
              </a:rPr>
              <a:t>CSS Properties</a:t>
            </a:r>
            <a:endParaRPr sz="3600" b="1" dirty="0">
              <a:latin typeface="Arial"/>
              <a:ea typeface="Arial"/>
              <a:cs typeface="Arial"/>
              <a:sym typeface="Arial"/>
            </a:endParaRPr>
          </a:p>
        </p:txBody>
      </p:sp>
      <p:sp>
        <p:nvSpPr>
          <p:cNvPr id="2" name="Text Placeholder 1">
            <a:extLst>
              <a:ext uri="{FF2B5EF4-FFF2-40B4-BE49-F238E27FC236}">
                <a16:creationId xmlns:a16="http://schemas.microsoft.com/office/drawing/2014/main" id="{580F2D7A-8613-17FC-50DE-C1182768F303}"/>
              </a:ext>
            </a:extLst>
          </p:cNvPr>
          <p:cNvSpPr>
            <a:spLocks noGrp="1" noChangeArrowheads="1"/>
          </p:cNvSpPr>
          <p:nvPr>
            <p:ph type="body" idx="1"/>
          </p:nvPr>
        </p:nvSpPr>
        <p:spPr bwMode="auto">
          <a:xfrm>
            <a:off x="2947387" y="1645091"/>
            <a:ext cx="5955935"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a:ln>
                  <a:noFill/>
                </a:ln>
                <a:solidFill>
                  <a:schemeClr val="accent1">
                    <a:lumMod val="50000"/>
                  </a:schemeClr>
                </a:solidFill>
                <a:effectLst/>
                <a:latin typeface="+mj-lt"/>
              </a:rPr>
              <a:t>CSS properties that controls padding, margins, and border are: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accent1">
                    <a:lumMod val="50000"/>
                  </a:schemeClr>
                </a:solidFill>
                <a:effectLst/>
                <a:latin typeface="+mj-lt"/>
              </a:rPr>
              <a:t>Padding:</a:t>
            </a:r>
            <a:r>
              <a:rPr kumimoji="0" lang="en-US" altLang="en-US" sz="1600" b="0" i="0" u="none" strike="noStrike" cap="none" normalizeH="0" baseline="0" dirty="0">
                <a:ln>
                  <a:noFill/>
                </a:ln>
                <a:solidFill>
                  <a:schemeClr val="accent1">
                    <a:lumMod val="50000"/>
                  </a:schemeClr>
                </a:solidFill>
                <a:effectLst/>
                <a:latin typeface="+mj-lt"/>
              </a:rPr>
              <a:t> Defines padding thickness (e.g., padding: 5px;).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accent1">
                    <a:lumMod val="50000"/>
                  </a:schemeClr>
                </a:solidFill>
                <a:effectLst/>
                <a:latin typeface="+mj-lt"/>
              </a:rPr>
              <a:t>Border:</a:t>
            </a:r>
            <a:r>
              <a:rPr kumimoji="0" lang="en-US" altLang="en-US" sz="1600" b="0" i="0" u="none" strike="noStrike" cap="none" normalizeH="0" baseline="0" dirty="0">
                <a:ln>
                  <a:noFill/>
                </a:ln>
                <a:solidFill>
                  <a:schemeClr val="accent1">
                    <a:lumMod val="50000"/>
                  </a:schemeClr>
                </a:solidFill>
                <a:effectLst/>
                <a:latin typeface="+mj-lt"/>
              </a:rPr>
              <a:t> Specifies thickness, style, and color (e.g., border: 2px solid blue;).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accent1">
                    <a:lumMod val="50000"/>
                  </a:schemeClr>
                </a:solidFill>
                <a:effectLst/>
                <a:latin typeface="+mj-lt"/>
              </a:rPr>
              <a:t>Margin:</a:t>
            </a:r>
            <a:r>
              <a:rPr kumimoji="0" lang="en-US" altLang="en-US" sz="1600" b="0" i="0" u="none" strike="noStrike" cap="none" normalizeH="0" baseline="0" dirty="0">
                <a:ln>
                  <a:noFill/>
                </a:ln>
                <a:solidFill>
                  <a:schemeClr val="accent1">
                    <a:lumMod val="50000"/>
                  </a:schemeClr>
                </a:solidFill>
                <a:effectLst/>
                <a:latin typeface="+mj-lt"/>
              </a:rPr>
              <a:t> Sets margin thickness (e.g., margin: 10px;). </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600" b="0" i="0" u="none" strike="noStrike" cap="none" normalizeH="0" baseline="0" dirty="0">
              <a:ln>
                <a:noFill/>
              </a:ln>
              <a:solidFill>
                <a:schemeClr val="accent1">
                  <a:lumMod val="50000"/>
                </a:schemeClr>
              </a:solidFill>
              <a:effectLst/>
              <a:latin typeface="+mj-lt"/>
            </a:endParaRPr>
          </a:p>
        </p:txBody>
      </p:sp>
      <p:pic>
        <p:nvPicPr>
          <p:cNvPr id="7" name="Picture 6" descr="A screenshot of a computer&#10;&#10;Description automatically generated">
            <a:extLst>
              <a:ext uri="{FF2B5EF4-FFF2-40B4-BE49-F238E27FC236}">
                <a16:creationId xmlns:a16="http://schemas.microsoft.com/office/drawing/2014/main" id="{8F61C7F1-EDD5-C31F-4907-60F46775158D}"/>
              </a:ext>
            </a:extLst>
          </p:cNvPr>
          <p:cNvPicPr>
            <a:picLocks noChangeAspect="1"/>
          </p:cNvPicPr>
          <p:nvPr/>
        </p:nvPicPr>
        <p:blipFill>
          <a:blip r:embed="rId3"/>
          <a:stretch>
            <a:fillRect/>
          </a:stretch>
        </p:blipFill>
        <p:spPr>
          <a:xfrm>
            <a:off x="159979" y="1786105"/>
            <a:ext cx="2716386" cy="2026296"/>
          </a:xfrm>
          <a:prstGeom prst="rect">
            <a:avLst/>
          </a:prstGeom>
        </p:spPr>
      </p:pic>
    </p:spTree>
    <p:extLst>
      <p:ext uri="{BB962C8B-B14F-4D97-AF65-F5344CB8AC3E}">
        <p14:creationId xmlns:p14="http://schemas.microsoft.com/office/powerpoint/2010/main" val="2960545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1779A6E5-5FF3-F44A-DE22-D1A6DC8752D7}"/>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DB42811C-2090-F6C5-A552-A0BEDBC793C7}"/>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en-US" sz="3600" b="1" dirty="0">
                <a:latin typeface="Arial"/>
                <a:ea typeface="Arial"/>
                <a:cs typeface="Arial"/>
                <a:sym typeface="Arial"/>
              </a:rPr>
              <a:t>CSS Rules for Margin, Padding, Border</a:t>
            </a:r>
            <a:endParaRPr sz="3600" b="1" dirty="0">
              <a:latin typeface="Arial"/>
              <a:ea typeface="Arial"/>
              <a:cs typeface="Arial"/>
              <a:sym typeface="Arial"/>
            </a:endParaRPr>
          </a:p>
        </p:txBody>
      </p:sp>
      <p:sp>
        <p:nvSpPr>
          <p:cNvPr id="2" name="Text Placeholder 1">
            <a:extLst>
              <a:ext uri="{FF2B5EF4-FFF2-40B4-BE49-F238E27FC236}">
                <a16:creationId xmlns:a16="http://schemas.microsoft.com/office/drawing/2014/main" id="{467FD07E-AFF8-B5FD-D80A-E675C67DA31F}"/>
              </a:ext>
            </a:extLst>
          </p:cNvPr>
          <p:cNvSpPr>
            <a:spLocks noGrp="1" noChangeArrowheads="1"/>
          </p:cNvSpPr>
          <p:nvPr>
            <p:ph type="body" idx="1"/>
          </p:nvPr>
        </p:nvSpPr>
        <p:spPr bwMode="auto">
          <a:xfrm>
            <a:off x="311700" y="1573039"/>
            <a:ext cx="852059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accent1">
                  <a:lumMod val="50000"/>
                </a:schemeClr>
              </a:solidFill>
              <a:effectLst/>
              <a:latin typeface="Arial" panose="020B0604020202020204" pitchFamily="34" charset="0"/>
            </a:endParaRP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accent1">
                    <a:lumMod val="50000"/>
                  </a:schemeClr>
                </a:solidFill>
                <a:effectLst/>
                <a:latin typeface="Arial" panose="020B0604020202020204" pitchFamily="34" charset="0"/>
              </a:rPr>
              <a:t>Content:</a:t>
            </a:r>
            <a:r>
              <a:rPr kumimoji="0" lang="en-US" altLang="en-US" sz="1600" b="0" i="0" u="none" strike="noStrike" cap="none" normalizeH="0" baseline="0" dirty="0">
                <a:ln>
                  <a:noFill/>
                </a:ln>
                <a:solidFill>
                  <a:schemeClr val="accent1">
                    <a:lumMod val="50000"/>
                  </a:schemeClr>
                </a:solidFill>
                <a:effectLst/>
                <a:latin typeface="Arial" panose="020B0604020202020204" pitchFamily="34" charset="0"/>
              </a:rPr>
              <a:t> Displays with the element's background color.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accent1">
                    <a:lumMod val="50000"/>
                  </a:schemeClr>
                </a:solidFill>
                <a:effectLst/>
                <a:latin typeface="Arial" panose="020B0604020202020204" pitchFamily="34" charset="0"/>
              </a:rPr>
              <a:t>Padding:</a:t>
            </a:r>
            <a:r>
              <a:rPr kumimoji="0" lang="en-US" altLang="en-US" sz="1600" b="0" i="0" u="none" strike="noStrike" cap="none" normalizeH="0" baseline="0" dirty="0">
                <a:ln>
                  <a:noFill/>
                </a:ln>
                <a:solidFill>
                  <a:schemeClr val="accent1">
                    <a:lumMod val="50000"/>
                  </a:schemeClr>
                </a:solidFill>
                <a:effectLst/>
                <a:latin typeface="Arial" panose="020B0604020202020204" pitchFamily="34" charset="0"/>
              </a:rPr>
              <a:t> Transparent, matches the element's background color.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accent1">
                    <a:lumMod val="50000"/>
                  </a:schemeClr>
                </a:solidFill>
                <a:effectLst/>
                <a:latin typeface="Arial" panose="020B0604020202020204" pitchFamily="34" charset="0"/>
              </a:rPr>
              <a:t>Border:</a:t>
            </a:r>
            <a:r>
              <a:rPr kumimoji="0" lang="en-US" altLang="en-US" sz="1600" b="0" i="0" u="none" strike="noStrike" cap="none" normalizeH="0" baseline="0" dirty="0">
                <a:ln>
                  <a:noFill/>
                </a:ln>
                <a:solidFill>
                  <a:schemeClr val="accent1">
                    <a:lumMod val="50000"/>
                  </a:schemeClr>
                </a:solidFill>
                <a:effectLst/>
                <a:latin typeface="Arial" panose="020B0604020202020204" pitchFamily="34" charset="0"/>
              </a:rPr>
              <a:t> Can be colored or transparent, matching the padding if transparent.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accent1">
                    <a:lumMod val="50000"/>
                  </a:schemeClr>
                </a:solidFill>
                <a:effectLst/>
                <a:latin typeface="Arial" panose="020B0604020202020204" pitchFamily="34" charset="0"/>
              </a:rPr>
              <a:t>Margin:</a:t>
            </a:r>
            <a:r>
              <a:rPr kumimoji="0" lang="en-US" altLang="en-US" sz="1600" b="0" i="0" u="none" strike="noStrike" cap="none" normalizeH="0" baseline="0" dirty="0">
                <a:ln>
                  <a:noFill/>
                </a:ln>
                <a:solidFill>
                  <a:schemeClr val="accent1">
                    <a:lumMod val="50000"/>
                  </a:schemeClr>
                </a:solidFill>
                <a:effectLst/>
                <a:latin typeface="Arial" panose="020B0604020202020204" pitchFamily="34" charset="0"/>
              </a:rPr>
              <a:t> Transparent, matches the parent element's background color. </a:t>
            </a:r>
          </a:p>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accent1">
                  <a:lumMod val="50000"/>
                </a:schemeClr>
              </a:solidFill>
              <a:effectLst/>
              <a:latin typeface="Arial" panose="020B0604020202020204" pitchFamily="34" charset="0"/>
            </a:endParaRPr>
          </a:p>
        </p:txBody>
      </p:sp>
    </p:spTree>
    <p:extLst>
      <p:ext uri="{BB962C8B-B14F-4D97-AF65-F5344CB8AC3E}">
        <p14:creationId xmlns:p14="http://schemas.microsoft.com/office/powerpoint/2010/main" val="3273663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A6FD66AB-11A0-3C47-404E-AE8CAB6AA294}"/>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555C1EA6-D974-A034-4020-1FC811851430}"/>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b="1" dirty="0">
                <a:latin typeface="Arial"/>
                <a:ea typeface="Arial"/>
                <a:cs typeface="Arial"/>
                <a:sym typeface="Arial"/>
              </a:rPr>
              <a:t>Example</a:t>
            </a:r>
            <a:endParaRPr sz="3600" b="1" dirty="0">
              <a:latin typeface="Arial"/>
              <a:ea typeface="Arial"/>
              <a:cs typeface="Arial"/>
              <a:sym typeface="Arial"/>
            </a:endParaRPr>
          </a:p>
        </p:txBody>
      </p:sp>
      <p:pic>
        <p:nvPicPr>
          <p:cNvPr id="4" name="Picture 3">
            <a:extLst>
              <a:ext uri="{FF2B5EF4-FFF2-40B4-BE49-F238E27FC236}">
                <a16:creationId xmlns:a16="http://schemas.microsoft.com/office/drawing/2014/main" id="{8580B42A-18C2-F6FC-E2FA-91347A8768A8}"/>
              </a:ext>
            </a:extLst>
          </p:cNvPr>
          <p:cNvPicPr>
            <a:picLocks noChangeAspect="1"/>
          </p:cNvPicPr>
          <p:nvPr/>
        </p:nvPicPr>
        <p:blipFill>
          <a:blip r:embed="rId3"/>
          <a:stretch>
            <a:fillRect/>
          </a:stretch>
        </p:blipFill>
        <p:spPr>
          <a:xfrm>
            <a:off x="992395" y="1370356"/>
            <a:ext cx="7354149" cy="2961947"/>
          </a:xfrm>
          <a:prstGeom prst="rect">
            <a:avLst/>
          </a:prstGeom>
        </p:spPr>
      </p:pic>
    </p:spTree>
    <p:extLst>
      <p:ext uri="{BB962C8B-B14F-4D97-AF65-F5344CB8AC3E}">
        <p14:creationId xmlns:p14="http://schemas.microsoft.com/office/powerpoint/2010/main" val="408987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13708664-FAA5-B9B3-8383-3652F1920478}"/>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8C7B6DFB-827F-170D-060A-E6FFF3938D6A}"/>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i="0" dirty="0">
                <a:effectLst/>
                <a:latin typeface="Roboto" panose="02000000000000000000" pitchFamily="2" charset="0"/>
              </a:rPr>
              <a:t>Box Sizing</a:t>
            </a:r>
          </a:p>
        </p:txBody>
      </p:sp>
      <p:sp>
        <p:nvSpPr>
          <p:cNvPr id="2" name="Text Placeholder 1">
            <a:extLst>
              <a:ext uri="{FF2B5EF4-FFF2-40B4-BE49-F238E27FC236}">
                <a16:creationId xmlns:a16="http://schemas.microsoft.com/office/drawing/2014/main" id="{FAF14F2D-1ADB-7976-4F58-0C5D96DF44DE}"/>
              </a:ext>
            </a:extLst>
          </p:cNvPr>
          <p:cNvSpPr>
            <a:spLocks noGrp="1" noChangeArrowheads="1"/>
          </p:cNvSpPr>
          <p:nvPr>
            <p:ph type="body" idx="1"/>
          </p:nvPr>
        </p:nvSpPr>
        <p:spPr bwMode="auto">
          <a:xfrm>
            <a:off x="452761" y="1335557"/>
            <a:ext cx="8238478"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lnSpc>
                <a:spcPct val="150000"/>
              </a:lnSpc>
              <a:spcBef>
                <a:spcPct val="0"/>
              </a:spcBef>
              <a:spcAft>
                <a:spcPct val="0"/>
              </a:spcAft>
              <a:buClrTx/>
              <a:buSzTx/>
              <a:buNone/>
            </a:pPr>
            <a:r>
              <a:rPr kumimoji="0" lang="en-US" altLang="en-US" sz="1600" b="0" i="0" u="none" strike="noStrike" cap="none" normalizeH="0" baseline="0" dirty="0">
                <a:ln>
                  <a:noFill/>
                </a:ln>
                <a:solidFill>
                  <a:schemeClr val="accent1">
                    <a:lumMod val="50000"/>
                  </a:schemeClr>
                </a:solidFill>
                <a:effectLst/>
                <a:latin typeface="+mj-lt"/>
              </a:rPr>
              <a:t>The padding and margin properties may have from 1 to 4 values: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One value:</a:t>
            </a:r>
            <a:r>
              <a:rPr kumimoji="0" lang="en-US" altLang="en-US" sz="1600" b="0" i="0" u="none" strike="noStrike" cap="none" normalizeH="0" baseline="0" dirty="0">
                <a:ln>
                  <a:noFill/>
                </a:ln>
                <a:solidFill>
                  <a:schemeClr val="tx1"/>
                </a:solidFill>
                <a:effectLst/>
                <a:latin typeface="+mj-lt"/>
              </a:rPr>
              <a:t> Uniform thickness for all sides (e.g., margin: 20px;).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Two values:</a:t>
            </a:r>
            <a:r>
              <a:rPr kumimoji="0" lang="en-US" altLang="en-US" sz="1600" b="0" i="0" u="none" strike="noStrike" cap="none" normalizeH="0" baseline="0" dirty="0">
                <a:ln>
                  <a:noFill/>
                </a:ln>
                <a:solidFill>
                  <a:schemeClr val="tx1"/>
                </a:solidFill>
                <a:effectLst/>
                <a:latin typeface="+mj-lt"/>
              </a:rPr>
              <a:t> Top/bottom and right/left (e.g., margin: 10px 20px;).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Three values:</a:t>
            </a:r>
            <a:r>
              <a:rPr kumimoji="0" lang="en-US" altLang="en-US" sz="1600" b="0" i="0" u="none" strike="noStrike" cap="none" normalizeH="0" baseline="0" dirty="0">
                <a:ln>
                  <a:noFill/>
                </a:ln>
                <a:solidFill>
                  <a:schemeClr val="tx1"/>
                </a:solidFill>
                <a:effectLst/>
                <a:latin typeface="+mj-lt"/>
              </a:rPr>
              <a:t> Top, right/left, and bottom (e.g., margin: 10px 30px 20px;).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Four values:</a:t>
            </a:r>
            <a:r>
              <a:rPr kumimoji="0" lang="en-US" altLang="en-US" sz="1600" b="0" i="0" u="none" strike="noStrike" cap="none" normalizeH="0" baseline="0" dirty="0">
                <a:ln>
                  <a:noFill/>
                </a:ln>
                <a:solidFill>
                  <a:schemeClr val="tx1"/>
                </a:solidFill>
                <a:effectLst/>
                <a:latin typeface="+mj-lt"/>
              </a:rPr>
              <a:t> Top, right, bottom, and left (e.g., margin: 10px 30px 20px 40px;). </a:t>
            </a:r>
          </a:p>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1448069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A8E80E8C-2F9E-F78A-9D8B-D4EE4A753F11}"/>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C798C22C-E05B-1B95-9114-3C94C42CF68C}"/>
              </a:ext>
            </a:extLst>
          </p:cNvPr>
          <p:cNvSpPr txBox="1">
            <a:spLocks noGrp="1"/>
          </p:cNvSpPr>
          <p:nvPr>
            <p:ph type="title"/>
          </p:nvPr>
        </p:nvSpPr>
        <p:spPr>
          <a:xfrm>
            <a:off x="289048" y="230210"/>
            <a:ext cx="8520600" cy="93101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b="1" dirty="0">
                <a:latin typeface="+mj-lt"/>
                <a:ea typeface="Arial"/>
                <a:cs typeface="Arial"/>
                <a:sym typeface="Arial"/>
              </a:rPr>
              <a:t>Example</a:t>
            </a:r>
            <a:endParaRPr sz="3600" b="1" dirty="0">
              <a:latin typeface="+mj-lt"/>
              <a:ea typeface="Arial"/>
              <a:cs typeface="Arial"/>
              <a:sym typeface="Arial"/>
            </a:endParaRPr>
          </a:p>
        </p:txBody>
      </p:sp>
      <p:pic>
        <p:nvPicPr>
          <p:cNvPr id="4" name="Picture 3">
            <a:extLst>
              <a:ext uri="{FF2B5EF4-FFF2-40B4-BE49-F238E27FC236}">
                <a16:creationId xmlns:a16="http://schemas.microsoft.com/office/drawing/2014/main" id="{5D3D5BB2-EBF7-4715-3DDD-C04306433737}"/>
              </a:ext>
            </a:extLst>
          </p:cNvPr>
          <p:cNvPicPr>
            <a:picLocks noChangeAspect="1"/>
          </p:cNvPicPr>
          <p:nvPr/>
        </p:nvPicPr>
        <p:blipFill>
          <a:blip r:embed="rId3"/>
          <a:stretch>
            <a:fillRect/>
          </a:stretch>
        </p:blipFill>
        <p:spPr>
          <a:xfrm>
            <a:off x="1286868" y="1161224"/>
            <a:ext cx="5700254" cy="3528366"/>
          </a:xfrm>
          <a:prstGeom prst="rect">
            <a:avLst/>
          </a:prstGeom>
        </p:spPr>
      </p:pic>
    </p:spTree>
    <p:extLst>
      <p:ext uri="{BB962C8B-B14F-4D97-AF65-F5344CB8AC3E}">
        <p14:creationId xmlns:p14="http://schemas.microsoft.com/office/powerpoint/2010/main" val="3502972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09036D0D-D3E5-79EC-0E63-8ABDEE8A59E7}"/>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FA81AFDE-1F19-CBA5-8391-C995EC485923}"/>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i="0" dirty="0">
                <a:effectLst/>
                <a:latin typeface="+mj-lt"/>
              </a:rPr>
              <a:t>Content width and height</a:t>
            </a:r>
          </a:p>
        </p:txBody>
      </p:sp>
      <p:sp>
        <p:nvSpPr>
          <p:cNvPr id="3" name="Rectangle 1">
            <a:extLst>
              <a:ext uri="{FF2B5EF4-FFF2-40B4-BE49-F238E27FC236}">
                <a16:creationId xmlns:a16="http://schemas.microsoft.com/office/drawing/2014/main" id="{93BB30BD-F913-7A91-7E0C-436A38DB5A8E}"/>
              </a:ext>
            </a:extLst>
          </p:cNvPr>
          <p:cNvSpPr>
            <a:spLocks noGrp="1" noChangeArrowheads="1"/>
          </p:cNvSpPr>
          <p:nvPr>
            <p:ph type="body" idx="1"/>
          </p:nvPr>
        </p:nvSpPr>
        <p:spPr bwMode="auto">
          <a:xfrm>
            <a:off x="461369" y="1282155"/>
            <a:ext cx="8221261" cy="3416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lnSpc>
                <a:spcPct val="150000"/>
              </a:lnSpc>
              <a:spcBef>
                <a:spcPct val="0"/>
              </a:spcBef>
              <a:spcAft>
                <a:spcPct val="0"/>
              </a:spcAft>
              <a:buClrTx/>
              <a:buSzTx/>
              <a:buNone/>
            </a:pPr>
            <a:r>
              <a:rPr kumimoji="0" lang="en-US" altLang="en-US" sz="1600" b="0" i="0" u="none" strike="noStrike" cap="none" normalizeH="0" baseline="0" dirty="0">
                <a:ln>
                  <a:noFill/>
                </a:ln>
                <a:solidFill>
                  <a:schemeClr val="tx1"/>
                </a:solidFill>
                <a:effectLst/>
                <a:latin typeface="+mj-lt"/>
              </a:rPr>
              <a:t>Block elements span the parent's width by default; size adjusts with width and height properties.</a:t>
            </a: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rgbClr val="000000"/>
                </a:solidFill>
                <a:effectLst/>
                <a:latin typeface="+mj-lt"/>
              </a:rPr>
              <a:t>The </a:t>
            </a:r>
            <a:r>
              <a:rPr kumimoji="0" lang="en-US" altLang="en-US" sz="1600" b="1" i="1" u="none" strike="noStrike" cap="none" normalizeH="0" baseline="0" dirty="0">
                <a:ln>
                  <a:noFill/>
                </a:ln>
                <a:solidFill>
                  <a:srgbClr val="000000"/>
                </a:solidFill>
                <a:effectLst/>
                <a:latin typeface="+mj-lt"/>
              </a:rPr>
              <a:t>width</a:t>
            </a:r>
            <a:r>
              <a:rPr kumimoji="0" lang="en-US" altLang="en-US" sz="1600" b="0" i="0" u="none" strike="noStrike" cap="none" normalizeH="0" baseline="0" dirty="0">
                <a:ln>
                  <a:noFill/>
                </a:ln>
                <a:solidFill>
                  <a:srgbClr val="000000"/>
                </a:solidFill>
                <a:effectLst/>
                <a:latin typeface="+mj-lt"/>
              </a:rPr>
              <a:t> property specifies the content's width. Ex: width: 20px; makes the content 20px wide.</a:t>
            </a: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rgbClr val="000000"/>
                </a:solidFill>
                <a:effectLst/>
                <a:latin typeface="+mj-lt"/>
              </a:rPr>
              <a:t>The </a:t>
            </a:r>
            <a:r>
              <a:rPr kumimoji="0" lang="en-US" altLang="en-US" sz="1600" b="1" i="1" u="none" strike="noStrike" cap="none" normalizeH="0" baseline="0" dirty="0">
                <a:ln>
                  <a:noFill/>
                </a:ln>
                <a:solidFill>
                  <a:srgbClr val="000000"/>
                </a:solidFill>
                <a:effectLst/>
                <a:latin typeface="+mj-lt"/>
              </a:rPr>
              <a:t>height</a:t>
            </a:r>
            <a:r>
              <a:rPr kumimoji="0" lang="en-US" altLang="en-US" sz="1600" b="0" i="0" u="none" strike="noStrike" cap="none" normalizeH="0" baseline="0" dirty="0">
                <a:ln>
                  <a:noFill/>
                </a:ln>
                <a:solidFill>
                  <a:srgbClr val="000000"/>
                </a:solidFill>
                <a:effectLst/>
                <a:latin typeface="+mj-lt"/>
              </a:rPr>
              <a:t> property specifies the content's height. Ex: height: 30px; makes the content 30px high.</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600" b="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600" b="0" u="none" strike="noStrike" cap="none" normalizeH="0" baseline="0" dirty="0">
              <a:ln>
                <a:noFill/>
              </a:ln>
              <a:solidFill>
                <a:schemeClr val="accent1">
                  <a:lumMod val="50000"/>
                </a:schemeClr>
              </a:solidFill>
              <a:effectLst/>
              <a:latin typeface="+mj-lt"/>
            </a:endParaRPr>
          </a:p>
        </p:txBody>
      </p:sp>
    </p:spTree>
    <p:extLst>
      <p:ext uri="{BB962C8B-B14F-4D97-AF65-F5344CB8AC3E}">
        <p14:creationId xmlns:p14="http://schemas.microsoft.com/office/powerpoint/2010/main" val="422975127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90395F53B02A46A2507BAF013475DD" ma:contentTypeVersion="9" ma:contentTypeDescription="Create a new document." ma:contentTypeScope="" ma:versionID="394c8a87d3d3f1da87ed31fcbafcb2d8">
  <xsd:schema xmlns:xsd="http://www.w3.org/2001/XMLSchema" xmlns:xs="http://www.w3.org/2001/XMLSchema" xmlns:p="http://schemas.microsoft.com/office/2006/metadata/properties" xmlns:ns2="3b5a8f08-8d8d-404f-8d9e-3c461d75ed8b" targetNamespace="http://schemas.microsoft.com/office/2006/metadata/properties" ma:root="true" ma:fieldsID="08f23f91ee0ba72b875e9c7ac00bf138" ns2:_="">
    <xsd:import namespace="3b5a8f08-8d8d-404f-8d9e-3c461d75ed8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Date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5a8f08-8d8d-404f-8d9e-3c461d75ed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DateTime" ma:index="16" nillable="true" ma:displayName="Date &amp; Time" ma:default="[today]" ma:format="DateOnly" ma:internalName="DateTim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ateTime xmlns="3b5a8f08-8d8d-404f-8d9e-3c461d75ed8b">2025-02-02T11:02:24+00:00</DateTime>
  </documentManagement>
</p:properties>
</file>

<file path=customXml/itemProps1.xml><?xml version="1.0" encoding="utf-8"?>
<ds:datastoreItem xmlns:ds="http://schemas.openxmlformats.org/officeDocument/2006/customXml" ds:itemID="{27E7BC78-C2F8-4EB3-8CDA-775E88188847}"/>
</file>

<file path=customXml/itemProps2.xml><?xml version="1.0" encoding="utf-8"?>
<ds:datastoreItem xmlns:ds="http://schemas.openxmlformats.org/officeDocument/2006/customXml" ds:itemID="{E0B6358F-315A-4AC9-9991-4E5C8AEBEA03}"/>
</file>

<file path=customXml/itemProps3.xml><?xml version="1.0" encoding="utf-8"?>
<ds:datastoreItem xmlns:ds="http://schemas.openxmlformats.org/officeDocument/2006/customXml" ds:itemID="{5FE5F9BA-DB05-45B2-8430-B32D25C47739}"/>
</file>

<file path=docProps/app.xml><?xml version="1.0" encoding="utf-8"?>
<Properties xmlns="http://schemas.openxmlformats.org/officeDocument/2006/extended-properties" xmlns:vt="http://schemas.openxmlformats.org/officeDocument/2006/docPropsVTypes">
  <TotalTime>1713</TotalTime>
  <Words>1673</Words>
  <Application>Microsoft Office PowerPoint</Application>
  <PresentationFormat>On-screen Show (16:9)</PresentationFormat>
  <Paragraphs>67</Paragraphs>
  <Slides>16</Slides>
  <Notes>16</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16</vt:i4>
      </vt:variant>
    </vt:vector>
  </HeadingPairs>
  <TitlesOfParts>
    <vt:vector size="21" baseType="lpstr">
      <vt:lpstr>Arial</vt:lpstr>
      <vt:lpstr>Proxima Nova</vt:lpstr>
      <vt:lpstr>Roboto</vt:lpstr>
      <vt:lpstr>Simple Light</vt:lpstr>
      <vt:lpstr>Spearmint</vt:lpstr>
      <vt:lpstr>Box Model</vt:lpstr>
      <vt:lpstr>Box Model Components</vt:lpstr>
      <vt:lpstr>Box Model With Label Boxes</vt:lpstr>
      <vt:lpstr>CSS Properties</vt:lpstr>
      <vt:lpstr>CSS Rules for Margin, Padding, Border</vt:lpstr>
      <vt:lpstr>Example</vt:lpstr>
      <vt:lpstr>Box Sizing</vt:lpstr>
      <vt:lpstr>Example</vt:lpstr>
      <vt:lpstr>Content width and height</vt:lpstr>
      <vt:lpstr>Example</vt:lpstr>
      <vt:lpstr>View Box Model using Chrome Dev Tools</vt:lpstr>
      <vt:lpstr>Border Styles</vt:lpstr>
      <vt:lpstr>Common Border Styles</vt:lpstr>
      <vt:lpstr>Margin collapsing and horizontal centering</vt:lpstr>
      <vt:lpstr>Example of Collapsed Margins</vt:lpstr>
      <vt:lpstr>Example Horizontal Centering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Muhammad Jawad Mufti</dc:creator>
  <cp:lastModifiedBy>Muhammad Jawad Mufti</cp:lastModifiedBy>
  <cp:revision>35</cp:revision>
  <dcterms:modified xsi:type="dcterms:W3CDTF">2025-01-21T22:05:13Z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0x010100D090395F53B02A46A2507BAF013475DD</vt:lpwstr>
  </property>
</Properties>
</file>