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99" r:id="rId5"/>
    <p:sldId id="287" r:id="rId6"/>
    <p:sldId id="312" r:id="rId7"/>
    <p:sldId id="315" r:id="rId8"/>
    <p:sldId id="318" r:id="rId9"/>
    <p:sldId id="316"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JavaScript syntax and variables. In this lecture we will go through </a:t>
            </a:r>
            <a:r>
              <a:rPr lang="en-US" sz="1100" b="0" dirty="0" err="1">
                <a:solidFill>
                  <a:schemeClr val="accent1">
                    <a:lumMod val="50000"/>
                  </a:schemeClr>
                </a:solidFill>
                <a:latin typeface="+mj-lt"/>
                <a:ea typeface="Roboto"/>
                <a:cs typeface="Roboto"/>
                <a:sym typeface="Roboto"/>
              </a:rPr>
              <a:t>javaScript</a:t>
            </a:r>
            <a:r>
              <a:rPr lang="en-US" sz="1100" b="0" dirty="0">
                <a:solidFill>
                  <a:schemeClr val="accent1">
                    <a:lumMod val="50000"/>
                  </a:schemeClr>
                </a:solidFill>
                <a:latin typeface="+mj-lt"/>
                <a:ea typeface="Roboto"/>
                <a:cs typeface="Roboto"/>
                <a:sym typeface="Roboto"/>
              </a:rPr>
              <a:t> background, variables, data types, comments and semicolons, input and output</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Arithmetic operators are used in expressions to perform calculations. An expression combines variables, numbers, operators, and parentheses to compute a value, like y = 2 * (x + 1). Arithmetic operators include + for addition, - for subtraction, * for multiplication, and / for division. These operators make it easy to perform mathematical operations in JavaScript programs.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move on to Variables that are declared using the let keyword followed by the variable name, like let score. Values can be assigned later, such as score equal to 2, or during declaration, like let max Value equal to 5, which is called initialization. It is best practice to always declare variables before assigning values to ensure clarity and prevent errors in your code.</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JavaScript provides several arithmetic operators for calculations. Basic operators include plus for addition, minus for subtraction, asterisk for multiplication, back slash for division, and percentage for modulus (remainder). Advanced operators include double asterisk for exponentiation, double plus for incrementing, and double minus for decrementing. These operators are essential for performing mathematical operations in JavaScript code.</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 compound assignment operator combines an arithmetic operation with assignment, making code more concise. For example, plus equals adds a value to a variable, same as x equals x plus 2. Other operators include minus equals for subtraction, multiply equals for multiplication, divide equals for division, and mod equals for modulus. These operators simplify repetitive operations in JavaScript.</a:t>
            </a:r>
          </a:p>
        </p:txBody>
      </p:sp>
    </p:spTree>
    <p:extLst>
      <p:ext uri="{BB962C8B-B14F-4D97-AF65-F5344CB8AC3E}">
        <p14:creationId xmlns:p14="http://schemas.microsoft.com/office/powerpoint/2010/main" val="241292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A4EFA5B-C9F5-9166-F87B-35970114057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1139A9-E095-F7C8-20D1-6FEAF0F98D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56EB318-7D88-953C-964D-B95F703F72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plus operator in JavaScript is used for both arithmetic addition and string concatenation. For strings, it appends one string to another, like  back plus pack becomes  backpack. The behavior of the plus operator depends on the operand types. If both are numbers, it adds them; if one or both are strings, it performs concatenation.</a:t>
            </a:r>
          </a:p>
          <a:p>
            <a:pPr marL="139700" indent="0">
              <a:buNone/>
            </a:pPr>
            <a:endParaRPr lang="en-US" dirty="0"/>
          </a:p>
        </p:txBody>
      </p:sp>
    </p:spTree>
    <p:extLst>
      <p:ext uri="{BB962C8B-B14F-4D97-AF65-F5344CB8AC3E}">
        <p14:creationId xmlns:p14="http://schemas.microsoft.com/office/powerpoint/2010/main" val="364960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CEDD5FE-C00A-49C6-31E2-46BDB43DDEA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9B4F264-08E4-58E7-EE23-B86964346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B06B6E9-F9E9-9E30-BB38-79BB426A91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plus operator behaves differently based on the operand types. For numbers, it performs addition for example 2 plus 3 equal to 5. For strings, it concatenates them, joining them into a single string like 2 plus 3 equal to 23. When operands are mixed, the number is converted to a string, and concatenation occurs 2 plus 3 equal to 23. This makes plus versatile in JavaScript.</a:t>
            </a:r>
          </a:p>
          <a:p>
            <a:pPr marL="139700" indent="0">
              <a:buNone/>
            </a:pPr>
            <a:endParaRPr lang="en-US" dirty="0"/>
          </a:p>
        </p:txBody>
      </p:sp>
    </p:spTree>
    <p:extLst>
      <p:ext uri="{BB962C8B-B14F-4D97-AF65-F5344CB8AC3E}">
        <p14:creationId xmlns:p14="http://schemas.microsoft.com/office/powerpoint/2010/main" val="33793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how JavaScript handles operations with numbers and strings. For plus, if both are numbers, it adds them like 2 plus 3 equal to 5. If one is a string, it converts the number to a string and concatenates like 2 plus 3 equal to 23. For asterisk, JavaScript converts strings to numbers if possible like 2 asterisk 3 equal to 6, performing arithmetic. The operator behavior depends on operand types. Thanks for watching the lecture.</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Arithmetic</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Arithmetic Operators | Compound Assignment Operators | Arithmetic With Numbers and Strings | Comments </a:t>
            </a:r>
            <a:r>
              <a:rPr lang="en-US" sz="1300" b="1">
                <a:solidFill>
                  <a:schemeClr val="accent1">
                    <a:lumMod val="50000"/>
                  </a:schemeClr>
                </a:solidFill>
                <a:latin typeface="+mj-lt"/>
                <a:ea typeface="Roboto"/>
                <a:cs typeface="Roboto"/>
                <a:sym typeface="Roboto"/>
              </a:rPr>
              <a:t>and Semicolons </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Arithmetic Operators</a:t>
            </a:r>
            <a:endParaRPr sz="3600" b="1" dirty="0">
              <a:latin typeface="Arial"/>
              <a:ea typeface="Arial"/>
              <a:cs typeface="Arial"/>
              <a:sym typeface="Arial"/>
            </a:endParaRPr>
          </a:p>
        </p:txBody>
      </p:sp>
      <p:sp>
        <p:nvSpPr>
          <p:cNvPr id="4" name="Rectangle 2">
            <a:extLst>
              <a:ext uri="{FF2B5EF4-FFF2-40B4-BE49-F238E27FC236}">
                <a16:creationId xmlns:a16="http://schemas.microsoft.com/office/drawing/2014/main" id="{19DDC7F6-4660-8BDD-3CA6-50322DFE76B7}"/>
              </a:ext>
            </a:extLst>
          </p:cNvPr>
          <p:cNvSpPr>
            <a:spLocks noGrp="1" noChangeArrowheads="1"/>
          </p:cNvSpPr>
          <p:nvPr>
            <p:ph type="body" idx="1"/>
          </p:nvPr>
        </p:nvSpPr>
        <p:spPr bwMode="auto">
          <a:xfrm>
            <a:off x="4306653" y="1259432"/>
            <a:ext cx="459764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Expressions</a:t>
            </a:r>
            <a:r>
              <a:rPr kumimoji="0" lang="en-US" altLang="en-US" sz="1600" b="0" i="0" u="none" strike="noStrike" cap="none" normalizeH="0" baseline="0" dirty="0">
                <a:ln>
                  <a:noFill/>
                </a:ln>
                <a:solidFill>
                  <a:schemeClr val="tx1"/>
                </a:solidFill>
                <a:effectLst/>
                <a:latin typeface="Arial" panose="020B0604020202020204" pitchFamily="34" charset="0"/>
              </a:rPr>
              <a:t>: Combine variables, numbers, operators, and parentheses to compute values (e.g., </a:t>
            </a:r>
            <a:r>
              <a:rPr kumimoji="0" lang="en-US" altLang="en-US" sz="1600" b="0" i="0" u="none" strike="noStrike" cap="none" normalizeH="0" baseline="0" dirty="0">
                <a:ln>
                  <a:noFill/>
                </a:ln>
                <a:solidFill>
                  <a:schemeClr val="tx1"/>
                </a:solidFill>
                <a:effectLst/>
                <a:latin typeface="Arial Unicode MS"/>
              </a:rPr>
              <a:t>y = 2 * (x + 1)</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Arithmetic Operators</a:t>
            </a:r>
            <a:r>
              <a:rPr kumimoji="0" lang="en-US" altLang="en-US" sz="1600" b="0" i="0" u="none" strike="noStrike" cap="none" normalizeH="0" baseline="0" dirty="0">
                <a:ln>
                  <a:noFill/>
                </a:ln>
                <a:solidFill>
                  <a:schemeClr val="tx1"/>
                </a:solidFill>
                <a:effectLst/>
                <a:latin typeface="Arial" panose="020B0604020202020204" pitchFamily="34" charset="0"/>
              </a:rPr>
              <a:t>: Perform calculations in expressions, like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for addition and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for multiplication.</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3" name="Picture 2" descr="A white background with black text&#10;&#10;Description automatically generated">
            <a:extLst>
              <a:ext uri="{FF2B5EF4-FFF2-40B4-BE49-F238E27FC236}">
                <a16:creationId xmlns:a16="http://schemas.microsoft.com/office/drawing/2014/main" id="{A843C517-6279-DBEF-A2D1-D8726ACCDCEC}"/>
              </a:ext>
            </a:extLst>
          </p:cNvPr>
          <p:cNvPicPr>
            <a:picLocks noChangeAspect="1"/>
          </p:cNvPicPr>
          <p:nvPr/>
        </p:nvPicPr>
        <p:blipFill>
          <a:blip r:embed="rId3"/>
          <a:srcRect l="4659" t="24392" r="51651" b="27166"/>
          <a:stretch/>
        </p:blipFill>
        <p:spPr>
          <a:xfrm>
            <a:off x="239698" y="1730925"/>
            <a:ext cx="3994952" cy="2228295"/>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Variables</a:t>
            </a:r>
          </a:p>
        </p:txBody>
      </p:sp>
      <p:sp>
        <p:nvSpPr>
          <p:cNvPr id="2" name="Text Placeholder 1">
            <a:extLst>
              <a:ext uri="{FF2B5EF4-FFF2-40B4-BE49-F238E27FC236}">
                <a16:creationId xmlns:a16="http://schemas.microsoft.com/office/drawing/2014/main" id="{B76B4B34-584D-A156-FC8C-7F66A7343755}"/>
              </a:ext>
            </a:extLst>
          </p:cNvPr>
          <p:cNvSpPr>
            <a:spLocks noGrp="1" noChangeArrowheads="1"/>
          </p:cNvSpPr>
          <p:nvPr>
            <p:ph type="body" idx="1"/>
          </p:nvPr>
        </p:nvSpPr>
        <p:spPr bwMode="auto">
          <a:xfrm>
            <a:off x="435005" y="1429228"/>
            <a:ext cx="82739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Variable Declaration</a:t>
            </a:r>
            <a:r>
              <a:rPr kumimoji="0" lang="en-US" altLang="en-US" sz="1600" b="0" i="0" u="none" strike="noStrike" cap="none" normalizeH="0" baseline="0" dirty="0">
                <a:ln>
                  <a:noFill/>
                </a:ln>
                <a:solidFill>
                  <a:schemeClr val="tx1"/>
                </a:solidFill>
                <a:effectLst/>
                <a:latin typeface="Arial" panose="020B0604020202020204" pitchFamily="34" charset="0"/>
              </a:rPr>
              <a:t>: Declares a variable with </a:t>
            </a:r>
            <a:r>
              <a:rPr kumimoji="0" lang="en-US" altLang="en-US" sz="1600" b="0" i="0" u="none" strike="noStrike" cap="none" normalizeH="0" baseline="0" dirty="0">
                <a:ln>
                  <a:noFill/>
                </a:ln>
                <a:solidFill>
                  <a:schemeClr val="tx1"/>
                </a:solidFill>
                <a:effectLst/>
                <a:latin typeface="Arial Unicode MS"/>
              </a:rPr>
              <a:t>let</a:t>
            </a:r>
            <a:r>
              <a:rPr kumimoji="0" lang="en-US" altLang="en-US" sz="1600" b="0" i="0" u="none" strike="noStrike" cap="none" normalizeH="0" baseline="0" dirty="0">
                <a:ln>
                  <a:noFill/>
                </a:ln>
                <a:solidFill>
                  <a:schemeClr val="tx1"/>
                </a:solidFill>
                <a:effectLst/>
              </a:rPr>
              <a:t> followed by the name (e.g., </a:t>
            </a:r>
            <a:r>
              <a:rPr kumimoji="0" lang="en-US" altLang="en-US" sz="1600" b="0" i="0" u="none" strike="noStrike" cap="none" normalizeH="0" baseline="0" dirty="0">
                <a:ln>
                  <a:noFill/>
                </a:ln>
                <a:solidFill>
                  <a:schemeClr val="tx1"/>
                </a:solidFill>
                <a:effectLst/>
                <a:latin typeface="Arial Unicode MS"/>
              </a:rPr>
              <a:t>let score</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Assignment &amp; Initialization</a:t>
            </a:r>
            <a:r>
              <a:rPr kumimoji="0" lang="en-US" altLang="en-US" sz="1600" b="0" i="0" u="none" strike="noStrike" cap="none" normalizeH="0" baseline="0" dirty="0">
                <a:ln>
                  <a:noFill/>
                </a:ln>
                <a:solidFill>
                  <a:schemeClr val="tx1"/>
                </a:solidFill>
                <a:effectLst/>
                <a:latin typeface="Arial" panose="020B0604020202020204" pitchFamily="34" charset="0"/>
              </a:rPr>
              <a:t>: Assign values later (e.g., </a:t>
            </a:r>
            <a:r>
              <a:rPr kumimoji="0" lang="en-US" altLang="en-US" sz="1600" b="0" i="0" u="none" strike="noStrike" cap="none" normalizeH="0" baseline="0" dirty="0">
                <a:ln>
                  <a:noFill/>
                </a:ln>
                <a:solidFill>
                  <a:schemeClr val="tx1"/>
                </a:solidFill>
                <a:effectLst/>
                <a:latin typeface="Arial Unicode MS"/>
              </a:rPr>
              <a:t>score = 2</a:t>
            </a:r>
            <a:r>
              <a:rPr kumimoji="0" lang="en-US" altLang="en-US" sz="1600" b="0" i="0" u="none" strike="noStrike" cap="none" normalizeH="0" baseline="0" dirty="0">
                <a:ln>
                  <a:noFill/>
                </a:ln>
                <a:solidFill>
                  <a:schemeClr val="tx1"/>
                </a:solidFill>
                <a:effectLst/>
              </a:rPr>
              <a:t>) or during declaration (e.g., </a:t>
            </a:r>
            <a:r>
              <a:rPr kumimoji="0" lang="en-US" altLang="en-US" sz="1600" b="0" i="0" u="none" strike="noStrike" cap="none" normalizeH="0" baseline="0" dirty="0">
                <a:ln>
                  <a:noFill/>
                </a:ln>
                <a:solidFill>
                  <a:schemeClr val="tx1"/>
                </a:solidFill>
                <a:effectLst/>
                <a:latin typeface="Arial Unicode MS"/>
              </a:rPr>
              <a:t>let </a:t>
            </a:r>
            <a:r>
              <a:rPr kumimoji="0" lang="en-US" altLang="en-US" sz="1600" b="0" i="0" u="none" strike="noStrike" cap="none" normalizeH="0" baseline="0" dirty="0" err="1">
                <a:ln>
                  <a:noFill/>
                </a:ln>
                <a:solidFill>
                  <a:schemeClr val="tx1"/>
                </a:solidFill>
                <a:effectLst/>
                <a:latin typeface="Arial Unicode MS"/>
              </a:rPr>
              <a:t>maxValue</a:t>
            </a:r>
            <a:r>
              <a:rPr kumimoji="0" lang="en-US" altLang="en-US" sz="1600" b="0" i="0" u="none" strike="noStrike" cap="none" normalizeH="0" baseline="0" dirty="0">
                <a:ln>
                  <a:noFill/>
                </a:ln>
                <a:solidFill>
                  <a:schemeClr val="tx1"/>
                </a:solidFill>
                <a:effectLst/>
                <a:latin typeface="Arial Unicode MS"/>
              </a:rPr>
              <a:t> = 5</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Best Practice</a:t>
            </a:r>
            <a:r>
              <a:rPr kumimoji="0" lang="en-US" altLang="en-US" sz="1600" b="0" i="0" u="none" strike="noStrike" cap="none" normalizeH="0" baseline="0" dirty="0">
                <a:ln>
                  <a:noFill/>
                </a:ln>
                <a:solidFill>
                  <a:schemeClr val="tx1"/>
                </a:solidFill>
                <a:effectLst/>
                <a:latin typeface="Arial" panose="020B0604020202020204" pitchFamily="34" charset="0"/>
              </a:rPr>
              <a:t>: Always declare a variable before assigning a value. </a:t>
            </a:r>
          </a:p>
        </p:txBody>
      </p:sp>
    </p:spTree>
    <p:extLst>
      <p:ext uri="{BB962C8B-B14F-4D97-AF65-F5344CB8AC3E}">
        <p14:creationId xmlns:p14="http://schemas.microsoft.com/office/powerpoint/2010/main" val="296054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JS Arithmetic Operators</a:t>
            </a:r>
          </a:p>
        </p:txBody>
      </p:sp>
      <p:pic>
        <p:nvPicPr>
          <p:cNvPr id="5" name="Picture 4">
            <a:extLst>
              <a:ext uri="{FF2B5EF4-FFF2-40B4-BE49-F238E27FC236}">
                <a16:creationId xmlns:a16="http://schemas.microsoft.com/office/drawing/2014/main" id="{A471BF26-3D4D-0D92-A6A8-AFBFE784129A}"/>
              </a:ext>
            </a:extLst>
          </p:cNvPr>
          <p:cNvPicPr>
            <a:picLocks noChangeAspect="1"/>
          </p:cNvPicPr>
          <p:nvPr/>
        </p:nvPicPr>
        <p:blipFill>
          <a:blip r:embed="rId3"/>
          <a:stretch>
            <a:fillRect/>
          </a:stretch>
        </p:blipFill>
        <p:spPr>
          <a:xfrm>
            <a:off x="311700" y="1535340"/>
            <a:ext cx="4109192" cy="3038351"/>
          </a:xfrm>
          <a:prstGeom prst="rect">
            <a:avLst/>
          </a:prstGeom>
        </p:spPr>
      </p:pic>
      <p:pic>
        <p:nvPicPr>
          <p:cNvPr id="9" name="Picture 8">
            <a:extLst>
              <a:ext uri="{FF2B5EF4-FFF2-40B4-BE49-F238E27FC236}">
                <a16:creationId xmlns:a16="http://schemas.microsoft.com/office/drawing/2014/main" id="{93E670CC-2725-FFDE-04BF-9546C28D6717}"/>
              </a:ext>
            </a:extLst>
          </p:cNvPr>
          <p:cNvPicPr>
            <a:picLocks noChangeAspect="1"/>
          </p:cNvPicPr>
          <p:nvPr/>
        </p:nvPicPr>
        <p:blipFill>
          <a:blip r:embed="rId4"/>
          <a:stretch>
            <a:fillRect/>
          </a:stretch>
        </p:blipFill>
        <p:spPr>
          <a:xfrm>
            <a:off x="4518736" y="1879292"/>
            <a:ext cx="4406290" cy="1810635"/>
          </a:xfrm>
          <a:prstGeom prst="rect">
            <a:avLst/>
          </a:prstGeom>
        </p:spPr>
      </p:pic>
      <p:pic>
        <p:nvPicPr>
          <p:cNvPr id="11" name="Picture 10">
            <a:extLst>
              <a:ext uri="{FF2B5EF4-FFF2-40B4-BE49-F238E27FC236}">
                <a16:creationId xmlns:a16="http://schemas.microsoft.com/office/drawing/2014/main" id="{9804CC99-40CB-2576-5371-458B71DBFBFE}"/>
              </a:ext>
            </a:extLst>
          </p:cNvPr>
          <p:cNvPicPr>
            <a:picLocks noChangeAspect="1"/>
          </p:cNvPicPr>
          <p:nvPr/>
        </p:nvPicPr>
        <p:blipFill>
          <a:blip r:embed="rId5"/>
          <a:stretch>
            <a:fillRect/>
          </a:stretch>
        </p:blipFill>
        <p:spPr>
          <a:xfrm>
            <a:off x="4563122" y="1536362"/>
            <a:ext cx="4295812" cy="342930"/>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320737"/>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Compound Assignment Operator</a:t>
            </a:r>
            <a:endParaRPr sz="3600" b="1" dirty="0">
              <a:latin typeface="Arial"/>
              <a:ea typeface="Arial"/>
              <a:cs typeface="Arial"/>
              <a:sym typeface="Arial"/>
            </a:endParaRPr>
          </a:p>
        </p:txBody>
      </p:sp>
      <p:sp>
        <p:nvSpPr>
          <p:cNvPr id="4" name="Rectangle 2">
            <a:extLst>
              <a:ext uri="{FF2B5EF4-FFF2-40B4-BE49-F238E27FC236}">
                <a16:creationId xmlns:a16="http://schemas.microsoft.com/office/drawing/2014/main" id="{BABCE531-83E0-A3E7-7FEB-8EA5397375A7}"/>
              </a:ext>
            </a:extLst>
          </p:cNvPr>
          <p:cNvSpPr>
            <a:spLocks noGrp="1" noChangeArrowheads="1"/>
          </p:cNvSpPr>
          <p:nvPr>
            <p:ph type="body" idx="1"/>
          </p:nvPr>
        </p:nvSpPr>
        <p:spPr bwMode="auto">
          <a:xfrm>
            <a:off x="311700" y="1017725"/>
            <a:ext cx="83690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rgbClr val="000000"/>
                </a:solidFill>
                <a:effectLst/>
                <a:latin typeface="Roboto" panose="02000000000000000000" pitchFamily="2" charset="0"/>
              </a:rPr>
              <a:t>A </a:t>
            </a:r>
            <a:r>
              <a:rPr lang="en-US" sz="1600" b="1" i="1" u="none" strike="noStrike" dirty="0">
                <a:solidFill>
                  <a:srgbClr val="000000"/>
                </a:solidFill>
                <a:effectLst/>
                <a:latin typeface="Roboto" panose="02000000000000000000" pitchFamily="2" charset="0"/>
              </a:rPr>
              <a:t>compound assignment operator</a:t>
            </a:r>
            <a:r>
              <a:rPr lang="en-US" sz="1600" b="0" i="0" dirty="0">
                <a:solidFill>
                  <a:srgbClr val="000000"/>
                </a:solidFill>
                <a:effectLst/>
                <a:latin typeface="Roboto" panose="02000000000000000000" pitchFamily="2" charset="0"/>
              </a:rPr>
              <a:t> combines an assignment statement with an arithmetic operation. Common JavaScript compound assignment operators are summarized in the table below.</a:t>
            </a:r>
            <a:endParaRPr kumimoji="0" lang="en-US" altLang="en-US" sz="1600" b="0" i="0" u="none" strike="noStrike" cap="none" normalizeH="0" baseline="0" dirty="0">
              <a:ln>
                <a:noFill/>
              </a:ln>
              <a:solidFill>
                <a:schemeClr val="tx1"/>
              </a:solidFill>
              <a:effectLst/>
              <a:latin typeface="+mj-lt"/>
            </a:endParaRPr>
          </a:p>
        </p:txBody>
      </p:sp>
      <p:pic>
        <p:nvPicPr>
          <p:cNvPr id="3" name="Picture 2">
            <a:extLst>
              <a:ext uri="{FF2B5EF4-FFF2-40B4-BE49-F238E27FC236}">
                <a16:creationId xmlns:a16="http://schemas.microsoft.com/office/drawing/2014/main" id="{D87B890D-F4C3-EFD9-A255-4ED590404975}"/>
              </a:ext>
            </a:extLst>
          </p:cNvPr>
          <p:cNvPicPr>
            <a:picLocks noChangeAspect="1"/>
          </p:cNvPicPr>
          <p:nvPr/>
        </p:nvPicPr>
        <p:blipFill>
          <a:blip r:embed="rId3"/>
          <a:stretch>
            <a:fillRect/>
          </a:stretch>
        </p:blipFill>
        <p:spPr>
          <a:xfrm>
            <a:off x="2476870" y="1980530"/>
            <a:ext cx="3846272" cy="3003169"/>
          </a:xfrm>
          <a:prstGeom prst="rect">
            <a:avLst/>
          </a:prstGeom>
        </p:spPr>
      </p:pic>
    </p:spTree>
    <p:extLst>
      <p:ext uri="{BB962C8B-B14F-4D97-AF65-F5344CB8AC3E}">
        <p14:creationId xmlns:p14="http://schemas.microsoft.com/office/powerpoint/2010/main" val="28084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2884FE3-7D6F-5066-812E-95AE2691F3C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75C006-2DF2-2366-CFA7-C39729108B4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Arithmetic with Numbers and Strings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69CE5263-5A89-63F8-F982-49050392C0B1}"/>
              </a:ext>
            </a:extLst>
          </p:cNvPr>
          <p:cNvSpPr>
            <a:spLocks noGrp="1" noChangeArrowheads="1"/>
          </p:cNvSpPr>
          <p:nvPr>
            <p:ph type="body" idx="1"/>
          </p:nvPr>
        </p:nvSpPr>
        <p:spPr bwMode="auto">
          <a:xfrm>
            <a:off x="378473" y="1260295"/>
            <a:ext cx="80375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String Concatenation</a:t>
            </a: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operator appends one string to another (e.g., </a:t>
            </a:r>
            <a:r>
              <a:rPr kumimoji="0" lang="en-US" altLang="en-US" sz="1600" b="0" i="0" u="none" strike="noStrike" cap="none" normalizeH="0" baseline="0" dirty="0">
                <a:ln>
                  <a:noFill/>
                </a:ln>
                <a:solidFill>
                  <a:schemeClr val="tx1"/>
                </a:solidFill>
                <a:effectLst/>
                <a:latin typeface="Arial Unicode MS"/>
              </a:rPr>
              <a:t>"back" + "pack"</a:t>
            </a:r>
            <a:r>
              <a:rPr kumimoji="0" lang="en-US" altLang="en-US" sz="1600" b="0" i="0" u="none" strike="noStrike" cap="none" normalizeH="0" baseline="0" dirty="0">
                <a:ln>
                  <a:noFill/>
                </a:ln>
                <a:solidFill>
                  <a:schemeClr val="tx1"/>
                </a:solidFill>
                <a:effectLst/>
              </a:rPr>
              <a:t> becomes </a:t>
            </a:r>
            <a:r>
              <a:rPr kumimoji="0" lang="en-US" altLang="en-US" sz="1600" b="0" i="0" u="none" strike="noStrike" cap="none" normalizeH="0" baseline="0" dirty="0">
                <a:ln>
                  <a:noFill/>
                </a:ln>
                <a:solidFill>
                  <a:schemeClr val="tx1"/>
                </a:solidFill>
                <a:effectLst/>
                <a:latin typeface="Arial Unicode MS"/>
              </a:rPr>
              <a:t>"backpack"</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Operand Type</a:t>
            </a:r>
            <a:r>
              <a:rPr kumimoji="0" lang="en-US" altLang="en-US" sz="1600" b="0" i="0" u="none" strike="noStrike" cap="none" normalizeH="0" baseline="0" dirty="0">
                <a:ln>
                  <a:noFill/>
                </a:ln>
                <a:solidFill>
                  <a:schemeClr val="tx1"/>
                </a:solidFill>
                <a:effectLst/>
                <a:latin typeface="Arial" panose="020B0604020202020204" pitchFamily="34" charset="0"/>
              </a:rPr>
              <a:t>: The meaning of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(add or concatenate) depends on the types of the operands.</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89241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5C15BE5-F315-56D6-22BF-FDFE8FB7106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A465B0E-B618-6AAB-F225-8C82553DA0B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Rules for Arithmetic Numbers and Strings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AF54EB74-3FDD-84A9-4351-A01FAC684B8A}"/>
              </a:ext>
            </a:extLst>
          </p:cNvPr>
          <p:cNvSpPr>
            <a:spLocks noGrp="1" noChangeArrowheads="1"/>
          </p:cNvSpPr>
          <p:nvPr>
            <p:ph type="body" idx="1"/>
          </p:nvPr>
        </p:nvSpPr>
        <p:spPr bwMode="auto">
          <a:xfrm>
            <a:off x="405106" y="1786920"/>
            <a:ext cx="80375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Numbers</a:t>
            </a:r>
            <a:r>
              <a:rPr kumimoji="0" lang="en-US" altLang="en-US" sz="1600" b="0" i="0" u="none" strike="noStrike" cap="none" normalizeH="0" baseline="0" dirty="0">
                <a:ln>
                  <a:noFill/>
                </a:ln>
                <a:solidFill>
                  <a:schemeClr val="tx1"/>
                </a:solidFill>
                <a:effectLst/>
                <a:latin typeface="+mj-lt"/>
              </a:rPr>
              <a:t>: + adds numbers (e.g., 2 + 3 = 5).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Strings</a:t>
            </a:r>
            <a:r>
              <a:rPr kumimoji="0" lang="en-US" altLang="en-US" sz="1600" b="0" i="0" u="none" strike="noStrike" cap="none" normalizeH="0" baseline="0" dirty="0">
                <a:ln>
                  <a:noFill/>
                </a:ln>
                <a:solidFill>
                  <a:schemeClr val="tx1"/>
                </a:solidFill>
                <a:effectLst/>
                <a:latin typeface="+mj-lt"/>
              </a:rPr>
              <a:t>: + concatenates strings (e.g., "2" + "3" = "23").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Mixed Types</a:t>
            </a:r>
            <a:r>
              <a:rPr kumimoji="0" lang="en-US" altLang="en-US" sz="1600" b="0" i="0" u="none" strike="noStrike" cap="none" normalizeH="0" baseline="0" dirty="0">
                <a:ln>
                  <a:noFill/>
                </a:ln>
                <a:solidFill>
                  <a:schemeClr val="tx1"/>
                </a:solidFill>
                <a:effectLst/>
                <a:latin typeface="+mj-lt"/>
              </a:rPr>
              <a:t>: + converts numbers to strings and concatenates (e.g., "2" + 3 = "23"). </a:t>
            </a:r>
          </a:p>
        </p:txBody>
      </p:sp>
    </p:spTree>
    <p:extLst>
      <p:ext uri="{BB962C8B-B14F-4D97-AF65-F5344CB8AC3E}">
        <p14:creationId xmlns:p14="http://schemas.microsoft.com/office/powerpoint/2010/main" val="326083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F385BC7E-C7C5-ECC5-6186-F73C37A3577B}"/>
              </a:ext>
            </a:extLst>
          </p:cNvPr>
          <p:cNvPicPr>
            <a:picLocks noChangeAspect="1"/>
          </p:cNvPicPr>
          <p:nvPr/>
        </p:nvPicPr>
        <p:blipFill>
          <a:blip r:embed="rId3"/>
          <a:stretch>
            <a:fillRect/>
          </a:stretch>
        </p:blipFill>
        <p:spPr>
          <a:xfrm>
            <a:off x="1407699" y="1649716"/>
            <a:ext cx="5877963" cy="1844067"/>
          </a:xfrm>
          <a:prstGeom prst="rect">
            <a:avLst/>
          </a:prstGeom>
        </p:spPr>
      </p:pic>
    </p:spTree>
    <p:extLst>
      <p:ext uri="{BB962C8B-B14F-4D97-AF65-F5344CB8AC3E}">
        <p14:creationId xmlns:p14="http://schemas.microsoft.com/office/powerpoint/2010/main" val="12779015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2025-01-25T17:46:19+00:00</DateTime>
  </documentManagement>
</p:properties>
</file>

<file path=customXml/itemProps1.xml><?xml version="1.0" encoding="utf-8"?>
<ds:datastoreItem xmlns:ds="http://schemas.openxmlformats.org/officeDocument/2006/customXml" ds:itemID="{9695402E-64D6-4828-989D-2261C029C49B}"/>
</file>

<file path=customXml/itemProps2.xml><?xml version="1.0" encoding="utf-8"?>
<ds:datastoreItem xmlns:ds="http://schemas.openxmlformats.org/officeDocument/2006/customXml" ds:itemID="{F57FCB51-EEE0-4B02-B0BF-68675ABF955F}"/>
</file>

<file path=customXml/itemProps3.xml><?xml version="1.0" encoding="utf-8"?>
<ds:datastoreItem xmlns:ds="http://schemas.openxmlformats.org/officeDocument/2006/customXml" ds:itemID="{4943A89F-EC6D-4D5A-9A46-EC2E2AE0612E}"/>
</file>

<file path=docProps/app.xml><?xml version="1.0" encoding="utf-8"?>
<Properties xmlns="http://schemas.openxmlformats.org/officeDocument/2006/extended-properties" xmlns:vt="http://schemas.openxmlformats.org/officeDocument/2006/docPropsVTypes">
  <TotalTime>1934</TotalTime>
  <Words>821</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Roboto</vt:lpstr>
      <vt:lpstr>Proxima Nova</vt:lpstr>
      <vt:lpstr>Arial Unicode MS</vt:lpstr>
      <vt:lpstr>Arial</vt:lpstr>
      <vt:lpstr>Simple Light</vt:lpstr>
      <vt:lpstr>Spearmint</vt:lpstr>
      <vt:lpstr>Arithmetic</vt:lpstr>
      <vt:lpstr>Arithmetic Operators</vt:lpstr>
      <vt:lpstr>Variables</vt:lpstr>
      <vt:lpstr>JS Arithmetic Operators</vt:lpstr>
      <vt:lpstr>Compound Assignment Operator</vt:lpstr>
      <vt:lpstr>Arithmetic with Numbers and Strings</vt:lpstr>
      <vt:lpstr>Rules for Arithmetic Numbers and Strings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48</cp:revision>
  <dcterms:modified xsi:type="dcterms:W3CDTF">2025-01-23T21:57:25Z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