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4"/>
  </p:notesMasterIdLst>
  <p:sldIdLst>
    <p:sldId id="256" r:id="rId3"/>
    <p:sldId id="257" r:id="rId4"/>
    <p:sldId id="350" r:id="rId5"/>
    <p:sldId id="351" r:id="rId6"/>
    <p:sldId id="343" r:id="rId7"/>
    <p:sldId id="352" r:id="rId8"/>
    <p:sldId id="353" r:id="rId9"/>
    <p:sldId id="354" r:id="rId10"/>
    <p:sldId id="355" r:id="rId11"/>
    <p:sldId id="356" r:id="rId12"/>
    <p:sldId id="357" r:id="rId13"/>
  </p:sldIdLst>
  <p:sldSz cx="9144000" cy="5143500" type="screen16x9"/>
  <p:notesSz cx="6858000" cy="9144000"/>
  <p:embeddedFontLst>
    <p:embeddedFont>
      <p:font typeface="Proxima Nova" panose="020B0604020202020204" charset="0"/>
      <p:regular r:id="rId15"/>
      <p:bold r:id="rId16"/>
      <p:italic r:id="rId17"/>
      <p:boldItalic r:id="rId18"/>
    </p:embeddedFon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5" autoAdjust="0"/>
    <p:restoredTop sz="79346" autoAdjust="0"/>
  </p:normalViewPr>
  <p:slideViewPr>
    <p:cSldViewPr snapToGrid="0">
      <p:cViewPr varScale="1">
        <p:scale>
          <a:sx n="86" d="100"/>
          <a:sy n="86" d="100"/>
        </p:scale>
        <p:origin x="773"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8.xml"/><Relationship Id="rId19"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r>
              <a:rPr lang="en-US" dirty="0">
                <a:solidFill>
                  <a:schemeClr val="dk1"/>
                </a:solidFill>
              </a:rPr>
              <a:t>Welcome to our lecture on Forms. In this lecture we will go through the form submission, controlled inputs, multiple inputs, and other form widgets</a:t>
            </a:r>
            <a:r>
              <a:rPr lang="en-US" sz="1100" b="0" dirty="0">
                <a:solidFill>
                  <a:schemeClr val="accent1">
                    <a:lumMod val="50000"/>
                  </a:schemeClr>
                </a:solidFill>
                <a:latin typeface="+mj-lt"/>
                <a:ea typeface="Roboto"/>
                <a:cs typeface="Roboto"/>
                <a:sym typeface="Roboto"/>
              </a:rPr>
              <a:t>. Let’s start the video lecture.</a:t>
            </a:r>
            <a:endParaRPr lang="en-US" sz="1100" b="0" i="0" dirty="0">
              <a:solidFill>
                <a:schemeClr val="accent1">
                  <a:lumMod val="50000"/>
                </a:schemeClr>
              </a:solidFill>
              <a:effectLst/>
              <a:latin typeface="+mj-lt"/>
            </a:endParaRPr>
          </a:p>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endParaRPr lang="en-US" dirty="0">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5B0AEAB7-DD43-B6B4-4695-81DF7D15C256}"/>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D4CCAB93-9CEA-A905-EA4E-F9AFDD635ED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1CEE0CB-A7C8-C254-A71A-51426F8177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b="1" dirty="0"/>
              <a:t>Continuing with our example, let’s see how state updates dynamically.</a:t>
            </a:r>
            <a:r>
              <a:rPr lang="en-US" dirty="0"/>
              <a:t> The handle Change function updates the state whenever an input field changes. It extracts the input’s name and value, then updates only that specific property in the state object. For checkboxes, event dot target dot checked is used instead of event dot target dot value. This ensures all inputs remain synchronized in the form.</a:t>
            </a:r>
          </a:p>
        </p:txBody>
      </p:sp>
    </p:spTree>
    <p:extLst>
      <p:ext uri="{BB962C8B-B14F-4D97-AF65-F5344CB8AC3E}">
        <p14:creationId xmlns:p14="http://schemas.microsoft.com/office/powerpoint/2010/main" val="2137606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F9D89AA7-26E9-2C7A-A10A-5BDF967CA54A}"/>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6D7A45BF-586F-D190-3755-77287752340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A6946C1-BA18-892D-316B-5D5DE338722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b="1" dirty="0"/>
              <a:t>Finally, let’s examine how various form elements are handled.</a:t>
            </a:r>
            <a:r>
              <a:rPr lang="en-US" dirty="0"/>
              <a:t> The form includes a text input for email, a dropdown for shirt size, a checkbox for notifications, and a text area for the bio. Each input is controlled, with its value managed by React state. The form updates dynamically through handle Change, ensuring that user inputs are properly captured and stored in the state.</a:t>
            </a:r>
          </a:p>
        </p:txBody>
      </p:sp>
    </p:spTree>
    <p:extLst>
      <p:ext uri="{BB962C8B-B14F-4D97-AF65-F5344CB8AC3E}">
        <p14:creationId xmlns:p14="http://schemas.microsoft.com/office/powerpoint/2010/main" val="110499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b="1" dirty="0"/>
              <a:t>Now, let’s explore handling form submissions in React.</a:t>
            </a:r>
            <a:r>
              <a:rPr lang="en-US" dirty="0"/>
              <a:t> The on Submit attribute assigns a function to manage form submissions. To prevent the default page, reload, event prevent Default is called inside the handler. Once submitted, the data can be processed, such as sending it to a web API or updating the webpage dynamically. This ensures smooth user interactions and efficient data handling.</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BC70FFB-B83E-7C29-0902-5B4687B47ED1}"/>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876F98A-B9A1-96BF-EC57-10783DABCC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4EEA0ED9-827E-5E4D-9200-277A460E2E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b="1" dirty="0"/>
              <a:t>Let’s take a look at this example of form submission in React.</a:t>
            </a:r>
            <a:r>
              <a:rPr lang="en-US" dirty="0"/>
              <a:t> The Registration Form component includes a handle Submit function that prevents the default page reload using event dot </a:t>
            </a:r>
            <a:r>
              <a:rPr lang="en-US" dirty="0" err="1"/>
              <a:t>preventDefault</a:t>
            </a:r>
            <a:r>
              <a:rPr lang="en-US" dirty="0"/>
              <a:t>. When the form is submitted, the entered username is accessed from event dot target and displayed in an alert. This approach ensures smooth form handling and prevents unnecessary page refreshes.</a:t>
            </a:r>
          </a:p>
        </p:txBody>
      </p:sp>
    </p:spTree>
    <p:extLst>
      <p:ext uri="{BB962C8B-B14F-4D97-AF65-F5344CB8AC3E}">
        <p14:creationId xmlns:p14="http://schemas.microsoft.com/office/powerpoint/2010/main" val="756245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09315F44-DE60-6802-265D-8BB478BE4B5A}"/>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D1F0CB79-B755-1BAD-5AAA-88602A17F4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9DFF0F0A-BFFD-29D5-6C4D-910B8955110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b="1" dirty="0"/>
              <a:t>Now, let’s discuss controlled inputs in React.</a:t>
            </a:r>
            <a:r>
              <a:rPr lang="en-US" dirty="0"/>
              <a:t> Controlled inputs have their state managed by React, while uncontrolled inputs manage their own state. The use State hook stores the input’s value, ensuring it stays in sync with React state. An on Change handler updates the state variable whenever the user types, and this updated state is assigned to the input’s value attribute for real-time control.</a:t>
            </a:r>
          </a:p>
        </p:txBody>
      </p:sp>
    </p:spTree>
    <p:extLst>
      <p:ext uri="{BB962C8B-B14F-4D97-AF65-F5344CB8AC3E}">
        <p14:creationId xmlns:p14="http://schemas.microsoft.com/office/powerpoint/2010/main" val="1327539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1B467EC-425D-4E53-E6F7-F77909DBDAA3}"/>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950EB52-F43C-94CC-10B1-7E3FC8870C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A0334A6D-D66C-D7D4-603D-8C3C7E9FEA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b="1" dirty="0"/>
              <a:t>Let’s look at this example of a controlled input in React.</a:t>
            </a:r>
            <a:r>
              <a:rPr lang="en-US" dirty="0"/>
              <a:t> The Registration Form component manages the username state using use State. The input field's value is controlled by this state and updates dynamically through the on-Change handler. When the form is submitted, the username is displayed in an alert. This ensures that React fully controls the input, keeping it in sync with state.</a:t>
            </a:r>
          </a:p>
        </p:txBody>
      </p:sp>
    </p:spTree>
    <p:extLst>
      <p:ext uri="{BB962C8B-B14F-4D97-AF65-F5344CB8AC3E}">
        <p14:creationId xmlns:p14="http://schemas.microsoft.com/office/powerpoint/2010/main" val="2046096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0B405431-0F47-D28D-5261-D8870196B38E}"/>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CF8366E2-E272-9EEC-A348-0E0F3314FD9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B79A8A69-FB0C-655D-10BA-2320C974F1C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b="1" dirty="0"/>
              <a:t>Now, let’s explore handling multiple inputs in React.</a:t>
            </a:r>
            <a:r>
              <a:rPr lang="en-US" dirty="0"/>
              <a:t> There are two approaches: using separate state variables for each input or a single state object. The second approach reduces code but requires name attributes for inputs. A shared-on Change handler updates the state object using set Inputs, ensuring all input fields stay in sync and making form management more efficient.</a:t>
            </a:r>
          </a:p>
        </p:txBody>
      </p:sp>
    </p:spTree>
    <p:extLst>
      <p:ext uri="{BB962C8B-B14F-4D97-AF65-F5344CB8AC3E}">
        <p14:creationId xmlns:p14="http://schemas.microsoft.com/office/powerpoint/2010/main" val="3038865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5431433F-52E0-E6D5-1276-B411961674EC}"/>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7D1EE30-F42E-463D-5F25-E3AD841195B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101A1E7B-2A38-3585-15B4-FE220AB4086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b="1" dirty="0"/>
              <a:t>Let’s look at this example of handling multiple inputs in React.</a:t>
            </a:r>
            <a:r>
              <a:rPr lang="en-US" dirty="0"/>
              <a:t> The Registration Form component manages multiple input fields using a single state object. The handle Change function updates the state dynamically based on the input’s name attribute. This approach keeps the code clean and ensures that all input values remain in sync, making form management more efficient and scalable.</a:t>
            </a:r>
          </a:p>
        </p:txBody>
      </p:sp>
    </p:spTree>
    <p:extLst>
      <p:ext uri="{BB962C8B-B14F-4D97-AF65-F5344CB8AC3E}">
        <p14:creationId xmlns:p14="http://schemas.microsoft.com/office/powerpoint/2010/main" val="4071545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F60E40A-60D1-B223-CE9A-19D804DD39AB}"/>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1128FC9C-6D91-63FA-7BBA-EC40294876C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72337F65-F104-E2B2-95E2-EDECCE3E8AE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b="1" dirty="0"/>
              <a:t>Now, let’s explore other form widgets in React.</a:t>
            </a:r>
            <a:r>
              <a:rPr lang="en-US" dirty="0"/>
              <a:t> Text areas, select dropdowns, and checkboxes can be controlled inputs. The value attribute manages text areas and selects, while checkboxes use the checked property. The use State hook initializes values, and handle Change updates state using event dot target dot value for inputs and event dot target dot checked for checkboxes, ensuring proper state management.</a:t>
            </a:r>
          </a:p>
        </p:txBody>
      </p:sp>
    </p:spTree>
    <p:extLst>
      <p:ext uri="{BB962C8B-B14F-4D97-AF65-F5344CB8AC3E}">
        <p14:creationId xmlns:p14="http://schemas.microsoft.com/office/powerpoint/2010/main" val="3422101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BD39447C-E351-B6F3-590F-5E9A947037A3}"/>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CEB37AD-B6BC-8041-EBED-3796748ABB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15272AAB-776C-47ED-85DE-C4E58691C37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b="1" dirty="0"/>
              <a:t>Now, let’s look at an example of handling multiple form inputs in React.</a:t>
            </a:r>
            <a:r>
              <a:rPr lang="en-US" dirty="0"/>
              <a:t> The Registration Form component stores multiple input values in a single state object using use State. The handle Submit function prevents the default form submission and displays the stored values in an alert. This approach keeps all input fields managed under one state object, making the form more organized.</a:t>
            </a:r>
          </a:p>
        </p:txBody>
      </p:sp>
    </p:spTree>
    <p:extLst>
      <p:ext uri="{BB962C8B-B14F-4D97-AF65-F5344CB8AC3E}">
        <p14:creationId xmlns:p14="http://schemas.microsoft.com/office/powerpoint/2010/main" val="3658056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27"/>
            <a:ext cx="4780641" cy="1588500"/>
          </a:xfrm>
          <a:prstGeom prst="rect">
            <a:avLst/>
          </a:prstGeom>
        </p:spPr>
        <p:txBody>
          <a:bodyPr spcFirstLastPara="1" wrap="square" lIns="91425" tIns="91425" rIns="91425" bIns="91425" anchor="t" anchorCtr="0">
            <a:noAutofit/>
          </a:bodyPr>
          <a:lstStyle/>
          <a:p>
            <a:pPr algn="l"/>
            <a:r>
              <a:rPr lang="en-US" sz="3600" b="1" dirty="0">
                <a:latin typeface="+mj-lt"/>
              </a:rPr>
              <a:t>Form</a:t>
            </a:r>
            <a:endParaRPr lang="en-US" sz="3600" b="1" i="0" dirty="0">
              <a:effectLst/>
              <a:latin typeface="+mj-lt"/>
            </a:endParaRP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US" sz="1400" b="1" dirty="0">
                <a:solidFill>
                  <a:schemeClr val="accent1">
                    <a:lumMod val="50000"/>
                  </a:schemeClr>
                </a:solidFill>
                <a:latin typeface="Roboto" panose="02000000000000000000" pitchFamily="2" charset="0"/>
                <a:ea typeface="Roboto"/>
                <a:cs typeface="Roboto"/>
                <a:sym typeface="Roboto"/>
              </a:rPr>
              <a:t>Form Submission</a:t>
            </a:r>
            <a:r>
              <a:rPr lang="en-US" sz="1300" b="1" dirty="0">
                <a:solidFill>
                  <a:schemeClr val="accent1">
                    <a:lumMod val="50000"/>
                  </a:schemeClr>
                </a:solidFill>
                <a:latin typeface="+mj-lt"/>
                <a:ea typeface="Roboto"/>
                <a:cs typeface="Roboto"/>
                <a:sym typeface="Roboto"/>
              </a:rPr>
              <a:t> | Controlled Inputs | Multiple Inputs | Other Form Widgets</a:t>
            </a:r>
            <a:endParaRPr lang="en-US" sz="1400" b="1" i="0" dirty="0">
              <a:solidFill>
                <a:schemeClr val="accent1">
                  <a:lumMod val="50000"/>
                </a:schemeClr>
              </a:solidFill>
              <a:effectLst/>
              <a:latin typeface="+mj-lt"/>
            </a:endParaRPr>
          </a:p>
        </p:txBody>
      </p:sp>
      <p:sp>
        <p:nvSpPr>
          <p:cNvPr id="2" name="Rectangle 1">
            <a:extLst>
              <a:ext uri="{FF2B5EF4-FFF2-40B4-BE49-F238E27FC236}">
                <a16:creationId xmlns:a16="http://schemas.microsoft.com/office/drawing/2014/main" id="{CFF34047-6FCB-E527-AFD5-A09AA22A806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4EE30479-6AC0-A839-E921-10BC3C2349A4}"/>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562AC4D8-7086-3B6A-293E-F4907DD56FF1}"/>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 (Continue)</a:t>
            </a:r>
            <a:endParaRPr lang="en-US" sz="3600" b="1" dirty="0">
              <a:latin typeface="+mj-lt"/>
            </a:endParaRPr>
          </a:p>
        </p:txBody>
      </p:sp>
      <p:pic>
        <p:nvPicPr>
          <p:cNvPr id="6" name="Picture 5">
            <a:extLst>
              <a:ext uri="{FF2B5EF4-FFF2-40B4-BE49-F238E27FC236}">
                <a16:creationId xmlns:a16="http://schemas.microsoft.com/office/drawing/2014/main" id="{D8917B3C-25C5-C666-9010-9A21A9A5FDAA}"/>
              </a:ext>
            </a:extLst>
          </p:cNvPr>
          <p:cNvPicPr>
            <a:picLocks noChangeAspect="1"/>
          </p:cNvPicPr>
          <p:nvPr/>
        </p:nvPicPr>
        <p:blipFill>
          <a:blip r:embed="rId3"/>
          <a:stretch>
            <a:fillRect/>
          </a:stretch>
        </p:blipFill>
        <p:spPr>
          <a:xfrm>
            <a:off x="2299467" y="1338855"/>
            <a:ext cx="4545066" cy="3214803"/>
          </a:xfrm>
          <a:prstGeom prst="rect">
            <a:avLst/>
          </a:prstGeom>
        </p:spPr>
      </p:pic>
    </p:spTree>
    <p:extLst>
      <p:ext uri="{BB962C8B-B14F-4D97-AF65-F5344CB8AC3E}">
        <p14:creationId xmlns:p14="http://schemas.microsoft.com/office/powerpoint/2010/main" val="3248960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5522CB87-CDD1-66A3-1377-922870B25902}"/>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4D290C4E-DF0A-ED4D-627B-690A7DAA4929}"/>
              </a:ext>
            </a:extLst>
          </p:cNvPr>
          <p:cNvSpPr txBox="1">
            <a:spLocks noGrp="1"/>
          </p:cNvSpPr>
          <p:nvPr>
            <p:ph type="title"/>
          </p:nvPr>
        </p:nvSpPr>
        <p:spPr>
          <a:xfrm>
            <a:off x="311700" y="338493"/>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 (Continue)</a:t>
            </a:r>
            <a:endParaRPr lang="en-US" sz="3600" b="1" dirty="0">
              <a:latin typeface="+mj-lt"/>
            </a:endParaRPr>
          </a:p>
        </p:txBody>
      </p:sp>
      <p:pic>
        <p:nvPicPr>
          <p:cNvPr id="3" name="Picture 2">
            <a:extLst>
              <a:ext uri="{FF2B5EF4-FFF2-40B4-BE49-F238E27FC236}">
                <a16:creationId xmlns:a16="http://schemas.microsoft.com/office/drawing/2014/main" id="{89B2EA24-20CC-D725-3609-8E0E2C1D34AA}"/>
              </a:ext>
            </a:extLst>
          </p:cNvPr>
          <p:cNvPicPr>
            <a:picLocks noChangeAspect="1"/>
          </p:cNvPicPr>
          <p:nvPr/>
        </p:nvPicPr>
        <p:blipFill>
          <a:blip r:embed="rId3"/>
          <a:stretch>
            <a:fillRect/>
          </a:stretch>
        </p:blipFill>
        <p:spPr>
          <a:xfrm>
            <a:off x="2645778" y="1017725"/>
            <a:ext cx="3852444" cy="4073788"/>
          </a:xfrm>
          <a:prstGeom prst="rect">
            <a:avLst/>
          </a:prstGeom>
        </p:spPr>
      </p:pic>
    </p:spTree>
    <p:extLst>
      <p:ext uri="{BB962C8B-B14F-4D97-AF65-F5344CB8AC3E}">
        <p14:creationId xmlns:p14="http://schemas.microsoft.com/office/powerpoint/2010/main" val="2070811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Creating a List</a:t>
            </a:r>
          </a:p>
        </p:txBody>
      </p:sp>
      <p:pic>
        <p:nvPicPr>
          <p:cNvPr id="1026" name="Picture 2" descr="Best Ways to Handle Forms in React (2023) | by Ali Husen | JavaScript in  Plain English">
            <a:extLst>
              <a:ext uri="{FF2B5EF4-FFF2-40B4-BE49-F238E27FC236}">
                <a16:creationId xmlns:a16="http://schemas.microsoft.com/office/drawing/2014/main" id="{8CAA11D2-A137-023D-2451-02A682890AC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809" t="3413" r="22911" b="4108"/>
          <a:stretch/>
        </p:blipFill>
        <p:spPr bwMode="auto">
          <a:xfrm>
            <a:off x="5802830" y="1411548"/>
            <a:ext cx="2949027" cy="2828211"/>
          </a:xfrm>
          <a:prstGeom prst="round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142C0D2D-C079-673D-255B-21E8759C219D}"/>
              </a:ext>
            </a:extLst>
          </p:cNvPr>
          <p:cNvSpPr>
            <a:spLocks noGrp="1" noChangeArrowheads="1"/>
          </p:cNvSpPr>
          <p:nvPr>
            <p:ph type="body" idx="4294967295"/>
          </p:nvPr>
        </p:nvSpPr>
        <p:spPr bwMode="auto">
          <a:xfrm>
            <a:off x="311700" y="1117493"/>
            <a:ext cx="5237394"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Handling Submission</a:t>
            </a:r>
            <a:r>
              <a:rPr kumimoji="0" lang="en-US" altLang="en-US" sz="1600" b="0" i="0" u="none" strike="noStrike" cap="none" normalizeH="0" baseline="0" dirty="0">
                <a:ln>
                  <a:noFill/>
                </a:ln>
                <a:solidFill>
                  <a:schemeClr val="tx1"/>
                </a:solidFill>
                <a:effectLst/>
                <a:latin typeface="+mj-lt"/>
              </a:rPr>
              <a:t>: The </a:t>
            </a:r>
            <a:r>
              <a:rPr kumimoji="0" lang="en-US" altLang="en-US" sz="1600" b="0" i="0" u="none" strike="noStrike" cap="none" normalizeH="0" baseline="0" dirty="0" err="1">
                <a:ln>
                  <a:noFill/>
                </a:ln>
                <a:solidFill>
                  <a:schemeClr val="tx1"/>
                </a:solidFill>
                <a:effectLst/>
                <a:latin typeface="+mj-lt"/>
              </a:rPr>
              <a:t>onSubmit</a:t>
            </a:r>
            <a:r>
              <a:rPr kumimoji="0" lang="en-US" altLang="en-US" sz="1600" b="0" i="0" u="none" strike="noStrike" cap="none" normalizeH="0" baseline="0" dirty="0">
                <a:ln>
                  <a:noFill/>
                </a:ln>
                <a:solidFill>
                  <a:schemeClr val="tx1"/>
                </a:solidFill>
                <a:effectLst/>
                <a:latin typeface="+mj-lt"/>
              </a:rPr>
              <a:t> attribute assigns a handler to process form submissions in React.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Prevent Default</a:t>
            </a:r>
            <a:r>
              <a:rPr kumimoji="0" lang="en-US" altLang="en-US" sz="1600" b="0" i="0" u="none" strike="noStrike" cap="none" normalizeH="0" baseline="0" dirty="0">
                <a:ln>
                  <a:noFill/>
                </a:ln>
                <a:solidFill>
                  <a:schemeClr val="tx1"/>
                </a:solidFill>
                <a:effectLst/>
                <a:latin typeface="+mj-lt"/>
              </a:rPr>
              <a:t>: The handler usually calls </a:t>
            </a:r>
            <a:r>
              <a:rPr kumimoji="0" lang="en-US" altLang="en-US" sz="1600" b="0" i="0" u="none" strike="noStrike" cap="none" normalizeH="0" baseline="0" dirty="0" err="1">
                <a:ln>
                  <a:noFill/>
                </a:ln>
                <a:solidFill>
                  <a:schemeClr val="tx1"/>
                </a:solidFill>
                <a:effectLst/>
                <a:latin typeface="+mj-lt"/>
              </a:rPr>
              <a:t>event.preventDefault</a:t>
            </a:r>
            <a:r>
              <a:rPr kumimoji="0" lang="en-US" altLang="en-US" sz="1600" b="0" i="0" u="none" strike="noStrike" cap="none" normalizeH="0" baseline="0" dirty="0">
                <a:ln>
                  <a:noFill/>
                </a:ln>
                <a:solidFill>
                  <a:schemeClr val="tx1"/>
                </a:solidFill>
                <a:effectLst/>
                <a:latin typeface="+mj-lt"/>
              </a:rPr>
              <a:t>() to stop the default page reload.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Processing Data</a:t>
            </a:r>
            <a:r>
              <a:rPr kumimoji="0" lang="en-US" altLang="en-US" sz="1600" b="0" i="0" u="none" strike="noStrike" cap="none" normalizeH="0" baseline="0" dirty="0">
                <a:ln>
                  <a:noFill/>
                </a:ln>
                <a:solidFill>
                  <a:schemeClr val="tx1"/>
                </a:solidFill>
                <a:effectLst/>
                <a:latin typeface="+mj-lt"/>
              </a:rPr>
              <a:t>: Submitted data can be sent to a web API or used to update the webpage dynamically.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724B7C9-498F-E328-4EAD-082C8CFBDFF7}"/>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069DD348-443E-7E41-5EA2-7C4DBF6ACA98}"/>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r>
              <a:rPr lang="en-US" sz="3600" b="1" dirty="0">
                <a:solidFill>
                  <a:schemeClr val="accent1">
                    <a:lumMod val="50000"/>
                  </a:schemeClr>
                </a:solidFill>
                <a:latin typeface="+mj-lt"/>
                <a:ea typeface="Roboto"/>
                <a:cs typeface="Roboto"/>
                <a:sym typeface="Roboto"/>
              </a:rPr>
              <a:t>Example</a:t>
            </a:r>
            <a:endParaRPr lang="en-US" sz="3600" b="1" i="0" dirty="0">
              <a:effectLst/>
              <a:latin typeface="+mj-lt"/>
            </a:endParaRPr>
          </a:p>
        </p:txBody>
      </p:sp>
      <p:pic>
        <p:nvPicPr>
          <p:cNvPr id="4" name="Picture 3">
            <a:extLst>
              <a:ext uri="{FF2B5EF4-FFF2-40B4-BE49-F238E27FC236}">
                <a16:creationId xmlns:a16="http://schemas.microsoft.com/office/drawing/2014/main" id="{7EEF1222-FED4-AC48-DDD0-7A7A7CF6D323}"/>
              </a:ext>
            </a:extLst>
          </p:cNvPr>
          <p:cNvPicPr>
            <a:picLocks noChangeAspect="1"/>
          </p:cNvPicPr>
          <p:nvPr/>
        </p:nvPicPr>
        <p:blipFill>
          <a:blip r:embed="rId3"/>
          <a:stretch>
            <a:fillRect/>
          </a:stretch>
        </p:blipFill>
        <p:spPr>
          <a:xfrm>
            <a:off x="1359891" y="1214841"/>
            <a:ext cx="6424217" cy="3299746"/>
          </a:xfrm>
          <a:prstGeom prst="rect">
            <a:avLst/>
          </a:prstGeom>
        </p:spPr>
      </p:pic>
    </p:spTree>
    <p:extLst>
      <p:ext uri="{BB962C8B-B14F-4D97-AF65-F5344CB8AC3E}">
        <p14:creationId xmlns:p14="http://schemas.microsoft.com/office/powerpoint/2010/main" val="3928329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D13F5EA-411A-7FFA-D4C1-E99DE2A027B7}"/>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426039BD-A14D-8FBB-53C0-30CE290D226C}"/>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Contro</a:t>
            </a:r>
            <a:r>
              <a:rPr lang="en-US" sz="3600" b="1" dirty="0">
                <a:latin typeface="+mj-lt"/>
              </a:rPr>
              <a:t>lled Input</a:t>
            </a:r>
            <a:endParaRPr lang="en-US" sz="3600" b="1" i="0" dirty="0">
              <a:effectLst/>
              <a:latin typeface="+mj-lt"/>
            </a:endParaRPr>
          </a:p>
        </p:txBody>
      </p:sp>
      <p:sp>
        <p:nvSpPr>
          <p:cNvPr id="3" name="Rectangle 1">
            <a:extLst>
              <a:ext uri="{FF2B5EF4-FFF2-40B4-BE49-F238E27FC236}">
                <a16:creationId xmlns:a16="http://schemas.microsoft.com/office/drawing/2014/main" id="{3F5AC7F7-8E7D-A4A9-B3D3-DD46DC96F5AD}"/>
              </a:ext>
            </a:extLst>
          </p:cNvPr>
          <p:cNvSpPr>
            <a:spLocks noGrp="1" noChangeArrowheads="1"/>
          </p:cNvSpPr>
          <p:nvPr>
            <p:ph type="body" idx="4294967295"/>
          </p:nvPr>
        </p:nvSpPr>
        <p:spPr bwMode="auto">
          <a:xfrm>
            <a:off x="311151" y="1155652"/>
            <a:ext cx="85206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Controlled vs. Uncontrolled</a:t>
            </a:r>
            <a:r>
              <a:rPr kumimoji="0" lang="en-US" altLang="en-US" sz="1600" b="0" i="0" u="none" strike="noStrike" cap="none" normalizeH="0" baseline="0" dirty="0">
                <a:ln>
                  <a:noFill/>
                </a:ln>
                <a:solidFill>
                  <a:schemeClr val="tx1"/>
                </a:solidFill>
                <a:effectLst/>
                <a:latin typeface="+mj-lt"/>
              </a:rPr>
              <a:t>: Controlled inputs have their state managed by React, while uncontrolled inputs manage their own state.</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State Management</a:t>
            </a:r>
            <a:r>
              <a:rPr kumimoji="0" lang="en-US" altLang="en-US" sz="1600" b="0" i="0" u="none" strike="noStrike" cap="none" normalizeH="0" baseline="0" dirty="0">
                <a:ln>
                  <a:noFill/>
                </a:ln>
                <a:solidFill>
                  <a:schemeClr val="tx1"/>
                </a:solidFill>
                <a:effectLst/>
                <a:latin typeface="+mj-lt"/>
              </a:rPr>
              <a:t>: The </a:t>
            </a:r>
            <a:r>
              <a:rPr kumimoji="0" lang="en-US" altLang="en-US" sz="1600" b="0" i="0" u="none" strike="noStrike" cap="none" normalizeH="0" baseline="0" dirty="0" err="1">
                <a:ln>
                  <a:noFill/>
                </a:ln>
                <a:solidFill>
                  <a:schemeClr val="tx1"/>
                </a:solidFill>
                <a:effectLst/>
                <a:latin typeface="+mj-lt"/>
              </a:rPr>
              <a:t>useState</a:t>
            </a:r>
            <a:r>
              <a:rPr kumimoji="0" lang="en-US" altLang="en-US" sz="1600" b="0" i="0" u="none" strike="noStrike" cap="none" normalizeH="0" baseline="0" dirty="0">
                <a:ln>
                  <a:noFill/>
                </a:ln>
                <a:solidFill>
                  <a:schemeClr val="tx1"/>
                </a:solidFill>
                <a:effectLst/>
                <a:latin typeface="+mj-lt"/>
              </a:rPr>
              <a:t>() hook stores the input's value, keeping it in sync with React state.</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Updating State</a:t>
            </a:r>
            <a:r>
              <a:rPr kumimoji="0" lang="en-US" altLang="en-US" sz="1600" b="0" i="0" u="none" strike="noStrike" cap="none" normalizeH="0" baseline="0" dirty="0">
                <a:ln>
                  <a:noFill/>
                </a:ln>
                <a:solidFill>
                  <a:schemeClr val="tx1"/>
                </a:solidFill>
                <a:effectLst/>
                <a:latin typeface="+mj-lt"/>
              </a:rPr>
              <a:t>: An </a:t>
            </a:r>
            <a:r>
              <a:rPr kumimoji="0" lang="en-US" altLang="en-US" sz="1600" b="0" i="0" u="none" strike="noStrike" cap="none" normalizeH="0" baseline="0" dirty="0" err="1">
                <a:ln>
                  <a:noFill/>
                </a:ln>
                <a:solidFill>
                  <a:schemeClr val="tx1"/>
                </a:solidFill>
                <a:effectLst/>
                <a:latin typeface="+mj-lt"/>
              </a:rPr>
              <a:t>onChange</a:t>
            </a:r>
            <a:r>
              <a:rPr kumimoji="0" lang="en-US" altLang="en-US" sz="1600" b="0" i="0" u="none" strike="noStrike" cap="none" normalizeH="0" baseline="0" dirty="0">
                <a:ln>
                  <a:noFill/>
                </a:ln>
                <a:solidFill>
                  <a:schemeClr val="tx1"/>
                </a:solidFill>
                <a:effectLst/>
                <a:latin typeface="+mj-lt"/>
              </a:rPr>
              <a:t> handler updates the state variable, which is then assigned to the input's value attribute. </a:t>
            </a:r>
          </a:p>
        </p:txBody>
      </p:sp>
    </p:spTree>
    <p:extLst>
      <p:ext uri="{BB962C8B-B14F-4D97-AF65-F5344CB8AC3E}">
        <p14:creationId xmlns:p14="http://schemas.microsoft.com/office/powerpoint/2010/main" val="2117972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AABD8D5-EB2B-45A6-D676-BB3D7B604F66}"/>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CC0612A0-51B1-1FA8-DB8F-23035FD3F949}"/>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3" name="Picture 2">
            <a:extLst>
              <a:ext uri="{FF2B5EF4-FFF2-40B4-BE49-F238E27FC236}">
                <a16:creationId xmlns:a16="http://schemas.microsoft.com/office/drawing/2014/main" id="{4EC6A091-314E-52B7-AAEC-8E0567CF9F58}"/>
              </a:ext>
            </a:extLst>
          </p:cNvPr>
          <p:cNvPicPr>
            <a:picLocks noChangeAspect="1"/>
          </p:cNvPicPr>
          <p:nvPr/>
        </p:nvPicPr>
        <p:blipFill>
          <a:blip r:embed="rId3"/>
          <a:stretch>
            <a:fillRect/>
          </a:stretch>
        </p:blipFill>
        <p:spPr>
          <a:xfrm>
            <a:off x="995474" y="1215833"/>
            <a:ext cx="7011008" cy="3482642"/>
          </a:xfrm>
          <a:prstGeom prst="rect">
            <a:avLst/>
          </a:prstGeom>
        </p:spPr>
      </p:pic>
    </p:spTree>
    <p:extLst>
      <p:ext uri="{BB962C8B-B14F-4D97-AF65-F5344CB8AC3E}">
        <p14:creationId xmlns:p14="http://schemas.microsoft.com/office/powerpoint/2010/main" val="2457589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C0C6EB7D-AAF3-B667-53D8-80A765348E68}"/>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12B85DC6-BC25-E580-D4F0-65A2AAD3C005}"/>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Multiple Input</a:t>
            </a:r>
          </a:p>
        </p:txBody>
      </p:sp>
      <p:sp>
        <p:nvSpPr>
          <p:cNvPr id="2" name="Text Placeholder 1">
            <a:extLst>
              <a:ext uri="{FF2B5EF4-FFF2-40B4-BE49-F238E27FC236}">
                <a16:creationId xmlns:a16="http://schemas.microsoft.com/office/drawing/2014/main" id="{32725710-5B88-7FAA-51AA-E75EC39B7EE9}"/>
              </a:ext>
            </a:extLst>
          </p:cNvPr>
          <p:cNvSpPr>
            <a:spLocks noGrp="1" noChangeArrowheads="1"/>
          </p:cNvSpPr>
          <p:nvPr>
            <p:ph type="body" idx="4294967295"/>
          </p:nvPr>
        </p:nvSpPr>
        <p:spPr bwMode="auto">
          <a:xfrm>
            <a:off x="311150" y="1155651"/>
            <a:ext cx="852060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Two Approaches</a:t>
            </a:r>
            <a:r>
              <a:rPr kumimoji="0" lang="en-US" altLang="en-US" sz="1600" b="0" i="0" u="none" strike="noStrike" cap="none" normalizeH="0" baseline="0" dirty="0">
                <a:ln>
                  <a:noFill/>
                </a:ln>
                <a:solidFill>
                  <a:schemeClr val="tx1"/>
                </a:solidFill>
                <a:effectLst/>
                <a:latin typeface="+mj-lt"/>
              </a:rPr>
              <a:t>: Manage multiple inputs with separate state variables or a single state object.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Efficient Strategy</a:t>
            </a:r>
            <a:r>
              <a:rPr kumimoji="0" lang="en-US" altLang="en-US" sz="1600" b="0" i="0" u="none" strike="noStrike" cap="none" normalizeH="0" baseline="0" dirty="0">
                <a:ln>
                  <a:noFill/>
                </a:ln>
                <a:solidFill>
                  <a:schemeClr val="tx1"/>
                </a:solidFill>
                <a:effectLst/>
                <a:latin typeface="+mj-lt"/>
              </a:rPr>
              <a:t>: Using a single state object reduces code but requires name attributes for inputs.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Handling Changes</a:t>
            </a:r>
            <a:r>
              <a:rPr kumimoji="0" lang="en-US" altLang="en-US" sz="1600" b="0" i="0" u="none" strike="noStrike" cap="none" normalizeH="0" baseline="0" dirty="0">
                <a:ln>
                  <a:noFill/>
                </a:ln>
                <a:solidFill>
                  <a:schemeClr val="tx1"/>
                </a:solidFill>
                <a:effectLst/>
                <a:latin typeface="+mj-lt"/>
              </a:rPr>
              <a:t>: A shared </a:t>
            </a:r>
            <a:r>
              <a:rPr kumimoji="0" lang="en-US" altLang="en-US" sz="1600" b="0" i="0" u="none" strike="noStrike" cap="none" normalizeH="0" baseline="0" dirty="0" err="1">
                <a:ln>
                  <a:noFill/>
                </a:ln>
                <a:solidFill>
                  <a:schemeClr val="tx1"/>
                </a:solidFill>
                <a:effectLst/>
                <a:latin typeface="+mj-lt"/>
              </a:rPr>
              <a:t>onChange</a:t>
            </a:r>
            <a:r>
              <a:rPr kumimoji="0" lang="en-US" altLang="en-US" sz="1600" b="0" i="0" u="none" strike="noStrike" cap="none" normalizeH="0" baseline="0" dirty="0">
                <a:ln>
                  <a:noFill/>
                </a:ln>
                <a:solidFill>
                  <a:schemeClr val="tx1"/>
                </a:solidFill>
                <a:effectLst/>
                <a:latin typeface="+mj-lt"/>
              </a:rPr>
              <a:t> handler updates the state object using </a:t>
            </a:r>
            <a:r>
              <a:rPr kumimoji="0" lang="en-US" altLang="en-US" sz="1600" b="0" i="0" u="none" strike="noStrike" cap="none" normalizeH="0" baseline="0" dirty="0" err="1">
                <a:ln>
                  <a:noFill/>
                </a:ln>
                <a:solidFill>
                  <a:schemeClr val="tx1"/>
                </a:solidFill>
                <a:effectLst/>
                <a:latin typeface="+mj-lt"/>
              </a:rPr>
              <a:t>setInputs</a:t>
            </a:r>
            <a:r>
              <a:rPr kumimoji="0" lang="en-US" altLang="en-US" sz="1600" b="0" i="0" u="none" strike="noStrike" cap="none" normalizeH="0" baseline="0" dirty="0">
                <a:ln>
                  <a:noFill/>
                </a:ln>
                <a:solidFill>
                  <a:schemeClr val="tx1"/>
                </a:solidFill>
                <a:effectLst/>
                <a:latin typeface="+mj-lt"/>
              </a:rPr>
              <a:t>(). </a:t>
            </a:r>
          </a:p>
        </p:txBody>
      </p:sp>
    </p:spTree>
    <p:extLst>
      <p:ext uri="{BB962C8B-B14F-4D97-AF65-F5344CB8AC3E}">
        <p14:creationId xmlns:p14="http://schemas.microsoft.com/office/powerpoint/2010/main" val="3775338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DD98074-6DE2-2996-7A71-3AA783B1408B}"/>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04F8F919-402F-F015-E16B-5D28C394760A}"/>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4" name="Picture 3">
            <a:extLst>
              <a:ext uri="{FF2B5EF4-FFF2-40B4-BE49-F238E27FC236}">
                <a16:creationId xmlns:a16="http://schemas.microsoft.com/office/drawing/2014/main" id="{230560F8-491F-B71E-CD55-8C32579F045B}"/>
              </a:ext>
            </a:extLst>
          </p:cNvPr>
          <p:cNvPicPr>
            <a:picLocks noChangeAspect="1"/>
          </p:cNvPicPr>
          <p:nvPr/>
        </p:nvPicPr>
        <p:blipFill>
          <a:blip r:embed="rId3"/>
          <a:stretch>
            <a:fillRect/>
          </a:stretch>
        </p:blipFill>
        <p:spPr>
          <a:xfrm>
            <a:off x="2681056" y="949202"/>
            <a:ext cx="3312016" cy="3963478"/>
          </a:xfrm>
          <a:prstGeom prst="rect">
            <a:avLst/>
          </a:prstGeom>
        </p:spPr>
      </p:pic>
    </p:spTree>
    <p:extLst>
      <p:ext uri="{BB962C8B-B14F-4D97-AF65-F5344CB8AC3E}">
        <p14:creationId xmlns:p14="http://schemas.microsoft.com/office/powerpoint/2010/main" val="1096521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5D2C0D5B-112D-B858-AE6F-6BC7CF592417}"/>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D8067B6A-1DC2-347A-951F-D6C06F40C4B5}"/>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Other Form Widgets</a:t>
            </a:r>
          </a:p>
        </p:txBody>
      </p:sp>
      <p:sp>
        <p:nvSpPr>
          <p:cNvPr id="3" name="Rectangle 1">
            <a:extLst>
              <a:ext uri="{FF2B5EF4-FFF2-40B4-BE49-F238E27FC236}">
                <a16:creationId xmlns:a16="http://schemas.microsoft.com/office/drawing/2014/main" id="{9CBA35F2-0B15-D915-2A5D-A26C07C19D02}"/>
              </a:ext>
            </a:extLst>
          </p:cNvPr>
          <p:cNvSpPr>
            <a:spLocks noGrp="1" noChangeArrowheads="1"/>
          </p:cNvSpPr>
          <p:nvPr>
            <p:ph type="body" idx="4294967295"/>
          </p:nvPr>
        </p:nvSpPr>
        <p:spPr bwMode="auto">
          <a:xfrm>
            <a:off x="311700" y="1017725"/>
            <a:ext cx="85206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Controlled Form Widgets</a:t>
            </a:r>
            <a:r>
              <a:rPr kumimoji="0" lang="en-US" altLang="en-US" sz="1600" b="0" i="0" u="none" strike="noStrike" cap="none" normalizeH="0" baseline="0" dirty="0">
                <a:ln>
                  <a:noFill/>
                </a:ln>
                <a:solidFill>
                  <a:schemeClr val="tx1"/>
                </a:solidFill>
                <a:effectLst/>
                <a:latin typeface="+mj-lt"/>
              </a:rPr>
              <a:t>: </a:t>
            </a:r>
            <a:r>
              <a:rPr kumimoji="0" lang="en-US" altLang="en-US" sz="1600" b="0" i="0" u="none" strike="noStrike" cap="none" normalizeH="0" baseline="0" dirty="0" err="1">
                <a:ln>
                  <a:noFill/>
                </a:ln>
                <a:solidFill>
                  <a:schemeClr val="tx1"/>
                </a:solidFill>
                <a:effectLst/>
                <a:latin typeface="+mj-lt"/>
              </a:rPr>
              <a:t>Textareas</a:t>
            </a:r>
            <a:r>
              <a:rPr kumimoji="0" lang="en-US" altLang="en-US" sz="1600" b="0" i="0" u="none" strike="noStrike" cap="none" normalizeH="0" baseline="0" dirty="0">
                <a:ln>
                  <a:noFill/>
                </a:ln>
                <a:solidFill>
                  <a:schemeClr val="tx1"/>
                </a:solidFill>
                <a:effectLst/>
                <a:latin typeface="+mj-lt"/>
              </a:rPr>
              <a:t>, select dropdowns, and checkboxes can be controlled inputs in React.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err="1">
                <a:ln>
                  <a:noFill/>
                </a:ln>
                <a:solidFill>
                  <a:schemeClr val="tx1"/>
                </a:solidFill>
                <a:effectLst/>
                <a:latin typeface="+mj-lt"/>
              </a:rPr>
              <a:t>Textarea</a:t>
            </a:r>
            <a:r>
              <a:rPr kumimoji="0" lang="en-US" altLang="en-US" sz="1600" b="1" i="0" u="none" strike="noStrike" cap="none" normalizeH="0" baseline="0" dirty="0">
                <a:ln>
                  <a:noFill/>
                </a:ln>
                <a:solidFill>
                  <a:schemeClr val="tx1"/>
                </a:solidFill>
                <a:effectLst/>
                <a:latin typeface="+mj-lt"/>
              </a:rPr>
              <a:t> &amp; Select</a:t>
            </a:r>
            <a:r>
              <a:rPr kumimoji="0" lang="en-US" altLang="en-US" sz="1600" b="0" i="0" u="none" strike="noStrike" cap="none" normalizeH="0" baseline="0" dirty="0">
                <a:ln>
                  <a:noFill/>
                </a:ln>
                <a:solidFill>
                  <a:schemeClr val="tx1"/>
                </a:solidFill>
                <a:effectLst/>
                <a:latin typeface="+mj-lt"/>
              </a:rPr>
              <a:t>: The value attribute controls </a:t>
            </a:r>
            <a:r>
              <a:rPr kumimoji="0" lang="en-US" altLang="en-US" sz="1600" b="0" i="0" u="none" strike="noStrike" cap="none" normalizeH="0" baseline="0" dirty="0" err="1">
                <a:ln>
                  <a:noFill/>
                </a:ln>
                <a:solidFill>
                  <a:schemeClr val="tx1"/>
                </a:solidFill>
                <a:effectLst/>
                <a:latin typeface="+mj-lt"/>
              </a:rPr>
              <a:t>textareas</a:t>
            </a:r>
            <a:r>
              <a:rPr kumimoji="0" lang="en-US" altLang="en-US" sz="1600" b="0" i="0" u="none" strike="noStrike" cap="none" normalizeH="0" baseline="0" dirty="0">
                <a:ln>
                  <a:noFill/>
                </a:ln>
                <a:solidFill>
                  <a:schemeClr val="tx1"/>
                </a:solidFill>
                <a:effectLst/>
                <a:latin typeface="+mj-lt"/>
              </a:rPr>
              <a:t> and dropdowns, setting their selected or entered values.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Checkbox Handling</a:t>
            </a:r>
            <a:r>
              <a:rPr kumimoji="0" lang="en-US" altLang="en-US" sz="1600" b="0" i="0" u="none" strike="noStrike" cap="none" normalizeH="0" baseline="0" dirty="0">
                <a:ln>
                  <a:noFill/>
                </a:ln>
                <a:solidFill>
                  <a:schemeClr val="tx1"/>
                </a:solidFill>
                <a:effectLst/>
                <a:latin typeface="+mj-lt"/>
              </a:rPr>
              <a:t>: The checked property (Boolean) determines if a checkbox is selected instead of value.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State Management</a:t>
            </a:r>
            <a:r>
              <a:rPr kumimoji="0" lang="en-US" altLang="en-US" sz="1600" b="0" i="0" u="none" strike="noStrike" cap="none" normalizeH="0" baseline="0" dirty="0">
                <a:ln>
                  <a:noFill/>
                </a:ln>
                <a:solidFill>
                  <a:schemeClr val="tx1"/>
                </a:solidFill>
                <a:effectLst/>
                <a:latin typeface="+mj-lt"/>
              </a:rPr>
              <a:t>: </a:t>
            </a:r>
            <a:r>
              <a:rPr kumimoji="0" lang="en-US" altLang="en-US" sz="1600" b="0" i="0" u="none" strike="noStrike" cap="none" normalizeH="0" baseline="0" dirty="0" err="1">
                <a:ln>
                  <a:noFill/>
                </a:ln>
                <a:solidFill>
                  <a:schemeClr val="tx1"/>
                </a:solidFill>
                <a:effectLst/>
                <a:latin typeface="+mj-lt"/>
              </a:rPr>
              <a:t>useState</a:t>
            </a:r>
            <a:r>
              <a:rPr kumimoji="0" lang="en-US" altLang="en-US" sz="1600" b="0" i="0" u="none" strike="noStrike" cap="none" normalizeH="0" baseline="0" dirty="0">
                <a:ln>
                  <a:noFill/>
                </a:ln>
                <a:solidFill>
                  <a:schemeClr val="tx1"/>
                </a:solidFill>
                <a:effectLst/>
                <a:latin typeface="+mj-lt"/>
              </a:rPr>
              <a:t>() initializes default values, and </a:t>
            </a:r>
            <a:r>
              <a:rPr kumimoji="0" lang="en-US" altLang="en-US" sz="1600" b="0" i="0" u="none" strike="noStrike" cap="none" normalizeH="0" baseline="0" dirty="0" err="1">
                <a:ln>
                  <a:noFill/>
                </a:ln>
                <a:solidFill>
                  <a:schemeClr val="tx1"/>
                </a:solidFill>
                <a:effectLst/>
                <a:latin typeface="+mj-lt"/>
              </a:rPr>
              <a:t>handleChange</a:t>
            </a:r>
            <a:r>
              <a:rPr kumimoji="0" lang="en-US" altLang="en-US" sz="1600" b="0" i="0" u="none" strike="noStrike" cap="none" normalizeH="0" baseline="0" dirty="0">
                <a:ln>
                  <a:noFill/>
                </a:ln>
                <a:solidFill>
                  <a:schemeClr val="tx1"/>
                </a:solidFill>
                <a:effectLst/>
                <a:latin typeface="+mj-lt"/>
              </a:rPr>
              <a:t>() updates state using </a:t>
            </a:r>
            <a:r>
              <a:rPr kumimoji="0" lang="en-US" altLang="en-US" sz="1600" b="0" i="0" u="none" strike="noStrike" cap="none" normalizeH="0" baseline="0" dirty="0" err="1">
                <a:ln>
                  <a:noFill/>
                </a:ln>
                <a:solidFill>
                  <a:schemeClr val="tx1"/>
                </a:solidFill>
                <a:effectLst/>
                <a:latin typeface="+mj-lt"/>
              </a:rPr>
              <a:t>event.target.value</a:t>
            </a:r>
            <a:r>
              <a:rPr kumimoji="0" lang="en-US" altLang="en-US" sz="1600" b="0" i="0" u="none" strike="noStrike" cap="none" normalizeH="0" baseline="0" dirty="0">
                <a:ln>
                  <a:noFill/>
                </a:ln>
                <a:solidFill>
                  <a:schemeClr val="tx1"/>
                </a:solidFill>
                <a:effectLst/>
                <a:latin typeface="+mj-lt"/>
              </a:rPr>
              <a:t> or </a:t>
            </a:r>
            <a:r>
              <a:rPr kumimoji="0" lang="en-US" altLang="en-US" sz="1600" b="0" i="0" u="none" strike="noStrike" cap="none" normalizeH="0" baseline="0" dirty="0" err="1">
                <a:ln>
                  <a:noFill/>
                </a:ln>
                <a:solidFill>
                  <a:schemeClr val="tx1"/>
                </a:solidFill>
                <a:effectLst/>
                <a:latin typeface="+mj-lt"/>
              </a:rPr>
              <a:t>event.target.checked</a:t>
            </a:r>
            <a:r>
              <a:rPr kumimoji="0" lang="en-US" altLang="en-US" sz="1600" b="0" i="0" u="none" strike="noStrike" cap="none" normalizeH="0" baseline="0" dirty="0">
                <a:ln>
                  <a:noFill/>
                </a:ln>
                <a:solidFill>
                  <a:schemeClr val="tx1"/>
                </a:solidFill>
                <a:effectLst/>
                <a:latin typeface="+mj-lt"/>
              </a:rPr>
              <a:t> for checkboxes. </a:t>
            </a:r>
          </a:p>
        </p:txBody>
      </p:sp>
    </p:spTree>
    <p:extLst>
      <p:ext uri="{BB962C8B-B14F-4D97-AF65-F5344CB8AC3E}">
        <p14:creationId xmlns:p14="http://schemas.microsoft.com/office/powerpoint/2010/main" val="3521112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0E15DAB9-9AF4-3B77-62E4-5337516F5307}"/>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82F93570-EB74-D8F7-69B0-6C2735815AAB}"/>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3" name="Picture 2">
            <a:extLst>
              <a:ext uri="{FF2B5EF4-FFF2-40B4-BE49-F238E27FC236}">
                <a16:creationId xmlns:a16="http://schemas.microsoft.com/office/drawing/2014/main" id="{81E355C2-6BDD-563E-A242-D94A7B25993B}"/>
              </a:ext>
            </a:extLst>
          </p:cNvPr>
          <p:cNvPicPr>
            <a:picLocks noChangeAspect="1"/>
          </p:cNvPicPr>
          <p:nvPr/>
        </p:nvPicPr>
        <p:blipFill>
          <a:blip r:embed="rId3"/>
          <a:stretch>
            <a:fillRect/>
          </a:stretch>
        </p:blipFill>
        <p:spPr>
          <a:xfrm>
            <a:off x="1004195" y="1352680"/>
            <a:ext cx="6674990" cy="2570149"/>
          </a:xfrm>
          <a:prstGeom prst="rect">
            <a:avLst/>
          </a:prstGeom>
        </p:spPr>
      </p:pic>
    </p:spTree>
    <p:extLst>
      <p:ext uri="{BB962C8B-B14F-4D97-AF65-F5344CB8AC3E}">
        <p14:creationId xmlns:p14="http://schemas.microsoft.com/office/powerpoint/2010/main" val="369060150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2025-02-15T21:53:26+00:00</DateTime>
  </documentManagement>
</p:properties>
</file>

<file path=customXml/itemProps1.xml><?xml version="1.0" encoding="utf-8"?>
<ds:datastoreItem xmlns:ds="http://schemas.openxmlformats.org/officeDocument/2006/customXml" ds:itemID="{197F6C92-3F31-4A11-91FE-BBDA99FF0DDE}"/>
</file>

<file path=customXml/itemProps2.xml><?xml version="1.0" encoding="utf-8"?>
<ds:datastoreItem xmlns:ds="http://schemas.openxmlformats.org/officeDocument/2006/customXml" ds:itemID="{4113DA14-D119-4C64-94C7-951D463692E8}"/>
</file>

<file path=customXml/itemProps3.xml><?xml version="1.0" encoding="utf-8"?>
<ds:datastoreItem xmlns:ds="http://schemas.openxmlformats.org/officeDocument/2006/customXml" ds:itemID="{F3C6F080-BB99-4F93-8893-8C32C8FF462E}"/>
</file>

<file path=docProps/app.xml><?xml version="1.0" encoding="utf-8"?>
<Properties xmlns="http://schemas.openxmlformats.org/officeDocument/2006/extended-properties" xmlns:vt="http://schemas.openxmlformats.org/officeDocument/2006/docPropsVTypes">
  <TotalTime>2607</TotalTime>
  <Words>1017</Words>
  <Application>Microsoft Office PowerPoint</Application>
  <PresentationFormat>On-screen Show (16:9)</PresentationFormat>
  <Paragraphs>36</Paragraphs>
  <Slides>11</Slides>
  <Notes>11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11</vt:i4>
      </vt:variant>
    </vt:vector>
  </HeadingPairs>
  <TitlesOfParts>
    <vt:vector size="16" baseType="lpstr">
      <vt:lpstr>Arial</vt:lpstr>
      <vt:lpstr>Roboto</vt:lpstr>
      <vt:lpstr>Proxima Nova</vt:lpstr>
      <vt:lpstr>Simple Light</vt:lpstr>
      <vt:lpstr>Spearmint</vt:lpstr>
      <vt:lpstr>Form</vt:lpstr>
      <vt:lpstr>Creating a List</vt:lpstr>
      <vt:lpstr>Example</vt:lpstr>
      <vt:lpstr>Controlled Input</vt:lpstr>
      <vt:lpstr>Example</vt:lpstr>
      <vt:lpstr>Multiple Input</vt:lpstr>
      <vt:lpstr>Example</vt:lpstr>
      <vt:lpstr>Other Form Widgets</vt:lpstr>
      <vt:lpstr>Example</vt:lpstr>
      <vt:lpstr>Example (Continue)</vt:lpstr>
      <vt:lpstr>Example (Continue)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98</cp:revision>
  <dcterms:modified xsi:type="dcterms:W3CDTF">2025-02-15T21:52:27Z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