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350" r:id="rId5"/>
    <p:sldId id="353" r:id="rId6"/>
    <p:sldId id="323" r:id="rId7"/>
    <p:sldId id="346" r:id="rId8"/>
    <p:sldId id="343" r:id="rId9"/>
    <p:sldId id="348" r:id="rId10"/>
    <p:sldId id="349" r:id="rId11"/>
    <p:sldId id="351" r:id="rId12"/>
    <p:sldId id="352"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79346" autoAdjust="0"/>
  </p:normalViewPr>
  <p:slideViewPr>
    <p:cSldViewPr snapToGrid="0">
      <p:cViewPr varScale="1">
        <p:scale>
          <a:sx n="86" d="100"/>
          <a:sy n="86" d="100"/>
        </p:scale>
        <p:origin x="95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third part web APIs. In this lecture we will go through </a:t>
            </a:r>
            <a:r>
              <a:rPr lang="en-US" sz="1100" b="0" dirty="0">
                <a:solidFill>
                  <a:schemeClr val="accent1">
                    <a:lumMod val="50000"/>
                  </a:schemeClr>
                </a:solidFill>
                <a:latin typeface="+mj-lt"/>
                <a:ea typeface="Roboto"/>
                <a:cs typeface="Roboto"/>
                <a:sym typeface="Roboto"/>
              </a:rPr>
              <a:t>introduction to web APIs, reasons to use API, restful API, cross-origin requests, and how to call weather API in JavaScript.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DFA6A25-A8B1-4031-B26F-30D395B40C3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096C12B-D914-CB1A-4A5B-32A0BD478D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9EA674E-EF2B-F2BD-966D-FD5DD30798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continue, the Weather API can be accessed using JavaScript's </a:t>
            </a:r>
            <a:r>
              <a:rPr lang="en-US" dirty="0" err="1"/>
              <a:t>XMLHttpRequest</a:t>
            </a:r>
            <a:r>
              <a:rPr lang="en-US" dirty="0"/>
              <a:t> object for asynchronous HTTP requests. </a:t>
            </a:r>
            <a:r>
              <a:rPr lang="en-US" dirty="0" err="1"/>
              <a:t>OpenWeatherMap</a:t>
            </a:r>
            <a:r>
              <a:rPr lang="en-US" dirty="0"/>
              <a:t> supports CORS, allowing requests from any origin. Finally, to retrieve weather data, remember to replace the APIKEY placeholder with a valid API key. This setup enables dynamic weather updates in web applications.</a:t>
            </a:r>
          </a:p>
          <a:p>
            <a:pPr marL="139700" indent="0">
              <a:buNone/>
            </a:pPr>
            <a:endParaRPr lang="en-US" dirty="0"/>
          </a:p>
        </p:txBody>
      </p:sp>
    </p:spTree>
    <p:extLst>
      <p:ext uri="{BB962C8B-B14F-4D97-AF65-F5344CB8AC3E}">
        <p14:creationId xmlns:p14="http://schemas.microsoft.com/office/powerpoint/2010/main" val="2929019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F51E5B5-B1D7-EA67-77BF-2DA15ACDF54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D052E19-0D07-811E-2D76-5CA6A33308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ECCF08F-1442-07A8-A591-17BA5A9A62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the JavaScript function get Weather makes an API call to Open Weather Map using XML Http Request. It retrieves weather data for a given ZIP code and displays the temperature, description, and humidity on the webpage. Remember to replace the APIKEY placeholder with a valid key. This example demonstrates how to integrate real-time weather data using JavaScript.</a:t>
            </a:r>
          </a:p>
          <a:p>
            <a:pPr marL="139700" indent="0">
              <a:buNone/>
            </a:pPr>
            <a:endParaRPr lang="en-US" dirty="0"/>
          </a:p>
        </p:txBody>
      </p:sp>
    </p:spTree>
    <p:extLst>
      <p:ext uri="{BB962C8B-B14F-4D97-AF65-F5344CB8AC3E}">
        <p14:creationId xmlns:p14="http://schemas.microsoft.com/office/powerpoint/2010/main" val="1020798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Public web APIs allow access to data from organizations like Google Maps and Instagram. There are thousands of free public APIs available on platforms like GitHub. Third-party web APIs enable web applications to access external data for integration with social media, maps, weather, and other data sources, enhancing the functionality and user experience of websites.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F9B31F8-294A-CBE2-1A40-89131DC65D7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A0F0F28-EB50-E48B-BE83-D58092E60E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2221F8F-78BD-ED90-4FDB-E9ADCE7294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begin, API keys identify who is using the web API. Additionally, they help third parties limit the number of requests or charge fees for extra usage. Finally, developers must agree to the third party's restrictions when obtaining an API key. These controls help secure and manage access to valuable data and resources.</a:t>
            </a:r>
          </a:p>
          <a:p>
            <a:pPr marL="139700" indent="0">
              <a:buNone/>
            </a:pPr>
            <a:endParaRPr lang="en-US" dirty="0"/>
          </a:p>
        </p:txBody>
      </p:sp>
    </p:spTree>
    <p:extLst>
      <p:ext uri="{BB962C8B-B14F-4D97-AF65-F5344CB8AC3E}">
        <p14:creationId xmlns:p14="http://schemas.microsoft.com/office/powerpoint/2010/main" val="4050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166B213-C7C3-E685-0711-2A883CDA3FB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E12A567-9E52-32C2-D789-4885E3D697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11A10D7-4953-0078-E17B-A72132FB9F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summarize, most third-party web APIs are RESTful, using URLs with parameters to return data in JSON or XML format. For example, LinkedIn's API can retrieve an article by its ID as JSON. Additionally, APIs can be called from either the web server or the browser. In this course, we will focus on calling APIs using JavaScript in the browser.</a:t>
            </a:r>
          </a:p>
        </p:txBody>
      </p:sp>
    </p:spTree>
    <p:extLst>
      <p:ext uri="{BB962C8B-B14F-4D97-AF65-F5344CB8AC3E}">
        <p14:creationId xmlns:p14="http://schemas.microsoft.com/office/powerpoint/2010/main" val="3336278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this example, a web browser can call a third-party API in two ways. First, it can send a request to a web server, which then communicates with the API and returns the response. Alternatively, the browser's JavaScript can directly call the API, receiving the response immediately. Both methods enable dynamic data integration from external sources.</a:t>
            </a:r>
          </a:p>
          <a:p>
            <a:pPr marL="139700" indent="0">
              <a:buNone/>
            </a:pPr>
            <a:endParaRPr lang="en-US" dirty="0"/>
          </a:p>
        </p:txBody>
      </p:sp>
    </p:spTree>
    <p:extLst>
      <p:ext uri="{BB962C8B-B14F-4D97-AF65-F5344CB8AC3E}">
        <p14:creationId xmlns:p14="http://schemas.microsoft.com/office/powerpoint/2010/main" val="39850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0B9CAB-3D30-011A-B5D0-87653A2DBB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AB02EC-743E-9D97-D417-525135D87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66FB04B-297F-1CC6-6170-1EEEF38EDB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explain, </a:t>
            </a:r>
            <a:r>
              <a:rPr lang="en-US" dirty="0" err="1"/>
              <a:t>OpenWeatherMap</a:t>
            </a:r>
            <a:r>
              <a:rPr lang="en-US" dirty="0"/>
              <a:t> provides a free Weather API for current weather, forecasts, and historical data. Developers need to register for an API key. Additionally, the API uses GET requests with query parameters like zip for US ZIP codes, units for measurement systems, and </a:t>
            </a:r>
            <a:r>
              <a:rPr lang="en-US" dirty="0" err="1"/>
              <a:t>appid</a:t>
            </a:r>
            <a:r>
              <a:rPr lang="en-US" dirty="0"/>
              <a:t> for the developer's API key. This setup allows flexible weather data retrieval.</a:t>
            </a:r>
          </a:p>
          <a:p>
            <a:pPr marL="139700" indent="0">
              <a:buNone/>
            </a:pPr>
            <a:endParaRPr lang="en-US" dirty="0"/>
          </a:p>
        </p:txBody>
      </p:sp>
    </p:spTree>
    <p:extLst>
      <p:ext uri="{BB962C8B-B14F-4D97-AF65-F5344CB8AC3E}">
        <p14:creationId xmlns:p14="http://schemas.microsoft.com/office/powerpoint/2010/main" val="12867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Here, the example shows a JSON response from </a:t>
            </a:r>
            <a:r>
              <a:rPr lang="en-US" dirty="0" err="1"/>
              <a:t>OpenWeatherMap</a:t>
            </a:r>
            <a:r>
              <a:rPr lang="en-US" dirty="0"/>
              <a:t> for ZIP code 90210. It includes the city's geo-location, weather description, temperature in Fahrenheit, humidity, wind speed, cloudiness, and the city name. By using parameters like zip, units, and </a:t>
            </a:r>
            <a:r>
              <a:rPr lang="en-US" dirty="0" err="1"/>
              <a:t>appid</a:t>
            </a:r>
            <a:r>
              <a:rPr lang="en-US" dirty="0"/>
              <a:t>, developers can easily retrieve detailed weather data in a structured format.</a:t>
            </a:r>
          </a:p>
          <a:p>
            <a:pPr marL="139700" indent="0">
              <a:buNone/>
            </a:pPr>
            <a:endParaRPr lang="en-US" dirty="0"/>
          </a:p>
        </p:txBody>
      </p:sp>
    </p:spTree>
    <p:extLst>
      <p:ext uri="{BB962C8B-B14F-4D97-AF65-F5344CB8AC3E}">
        <p14:creationId xmlns:p14="http://schemas.microsoft.com/office/powerpoint/2010/main" val="2046096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DBA8D88-0253-259A-8DA1-391D4003EB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37ED875-5E33-4FC3-63A3-C227F12F31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5BE610D-BB26-B970-6E37-516685DED7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start, cross-origin requests are needed when calling third-party web APIs from a browser, as the API is on a different server. CORS, or Cross-Origin Resource Sharing, defines how browsers and servers handle these requests. Alternatively, JSONP bypasses restrictions by injecting script elements, enabling data retrieval from external sources without CORS.</a:t>
            </a:r>
          </a:p>
          <a:p>
            <a:pPr marL="139700" indent="0">
              <a:buNone/>
            </a:pPr>
            <a:endParaRPr lang="en-US" dirty="0"/>
          </a:p>
        </p:txBody>
      </p:sp>
    </p:spTree>
    <p:extLst>
      <p:ext uri="{BB962C8B-B14F-4D97-AF65-F5344CB8AC3E}">
        <p14:creationId xmlns:p14="http://schemas.microsoft.com/office/powerpoint/2010/main" val="3628432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ECB0BA-53AB-7295-831C-A975A82963B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F47B2AE-7D05-7140-B459-7A6BF7FB72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67CFB94-C949-7716-9F88-FBA87E2BE5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this example, the browser sends an HTTP request to </a:t>
            </a:r>
            <a:r>
              <a:rPr lang="en-US" dirty="0" err="1"/>
              <a:t>OpenWeatherMap's</a:t>
            </a:r>
            <a:r>
              <a:rPr lang="en-US" dirty="0"/>
              <a:t> API with an origin header. The server responds with Access-Control-Allow-Origin set to a wildcard, allowing any origin to access the data. This CORS header enables the browser to receive the JSON response containing weather details, demonstrating how cross-origin requests are handled.</a:t>
            </a:r>
          </a:p>
          <a:p>
            <a:pPr marL="139700" indent="0">
              <a:buNone/>
            </a:pPr>
            <a:endParaRPr lang="en-US" dirty="0"/>
          </a:p>
        </p:txBody>
      </p:sp>
    </p:spTree>
    <p:extLst>
      <p:ext uri="{BB962C8B-B14F-4D97-AF65-F5344CB8AC3E}">
        <p14:creationId xmlns:p14="http://schemas.microsoft.com/office/powerpoint/2010/main" val="1160938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Third-Party Web APIs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Introduction | Weather API | Cross-Origin Request | Calling The Weather API From JavaScript</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D72D30-275D-9DFA-D08B-E220A2A403A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8C9E059-737B-5668-A6B4-A354E87B6A07}"/>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i="0" dirty="0">
                <a:effectLst/>
                <a:latin typeface="+mj-lt"/>
              </a:rPr>
              <a:t>Calling the Weather API from JavaScript</a:t>
            </a:r>
          </a:p>
        </p:txBody>
      </p:sp>
      <p:sp>
        <p:nvSpPr>
          <p:cNvPr id="3" name="Rectangle 1">
            <a:extLst>
              <a:ext uri="{FF2B5EF4-FFF2-40B4-BE49-F238E27FC236}">
                <a16:creationId xmlns:a16="http://schemas.microsoft.com/office/drawing/2014/main" id="{856BEAFE-DF9D-0548-EE3C-D3BF0DC9BFDB}"/>
              </a:ext>
            </a:extLst>
          </p:cNvPr>
          <p:cNvSpPr>
            <a:spLocks noGrp="1" noChangeArrowheads="1"/>
          </p:cNvSpPr>
          <p:nvPr>
            <p:ph type="body" idx="4294967295"/>
          </p:nvPr>
        </p:nvSpPr>
        <p:spPr bwMode="auto">
          <a:xfrm>
            <a:off x="311699" y="1122860"/>
            <a:ext cx="85206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n-lt"/>
              </a:rPr>
              <a:t>The Weather API can be called from JavaScript using the </a:t>
            </a:r>
            <a:r>
              <a:rPr kumimoji="0" lang="en-US" altLang="en-US" sz="1600" b="0" i="0" u="none" strike="noStrike" cap="none" normalizeH="0" baseline="0" dirty="0" err="1">
                <a:ln>
                  <a:noFill/>
                </a:ln>
                <a:solidFill>
                  <a:schemeClr val="tx1"/>
                </a:solidFill>
                <a:effectLst/>
                <a:latin typeface="+mn-lt"/>
              </a:rPr>
              <a:t>XMLHttpRequest</a:t>
            </a:r>
            <a:r>
              <a:rPr kumimoji="0" lang="en-US" altLang="en-US" sz="1600" b="0" i="0" u="none" strike="noStrike" cap="none" normalizeH="0" baseline="0" dirty="0">
                <a:ln>
                  <a:noFill/>
                </a:ln>
                <a:solidFill>
                  <a:schemeClr val="tx1"/>
                </a:solidFill>
                <a:effectLst/>
                <a:latin typeface="+mn-lt"/>
              </a:rPr>
              <a:t> object for asynchronous HTTP requests.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chemeClr val="tx1"/>
                </a:solidFill>
                <a:effectLst/>
                <a:latin typeface="+mn-lt"/>
              </a:rPr>
              <a:t>OpenWeatherMap</a:t>
            </a:r>
            <a:r>
              <a:rPr kumimoji="0" lang="en-US" altLang="en-US" sz="1600" b="0" i="0" u="none" strike="noStrike" cap="none" normalizeH="0" baseline="0" dirty="0">
                <a:ln>
                  <a:noFill/>
                </a:ln>
                <a:solidFill>
                  <a:schemeClr val="tx1"/>
                </a:solidFill>
                <a:effectLst/>
                <a:latin typeface="+mn-lt"/>
              </a:rPr>
              <a:t> supports CORS, allowing API requests from any origin.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n-lt"/>
              </a:rPr>
              <a:t>To retrieve weather data using JavaScript, replace the "APIKEY" placeholder with a valid API key. </a:t>
            </a:r>
          </a:p>
        </p:txBody>
      </p:sp>
    </p:spTree>
    <p:extLst>
      <p:ext uri="{BB962C8B-B14F-4D97-AF65-F5344CB8AC3E}">
        <p14:creationId xmlns:p14="http://schemas.microsoft.com/office/powerpoint/2010/main" val="1552862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3444D49-5FF8-5013-9F05-668B1C3295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1D7226D-262D-FE01-0A64-2FB6ED2E9E2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4" name="Picture 3">
            <a:extLst>
              <a:ext uri="{FF2B5EF4-FFF2-40B4-BE49-F238E27FC236}">
                <a16:creationId xmlns:a16="http://schemas.microsoft.com/office/drawing/2014/main" id="{DF4E4150-6148-54E4-3FAF-94BA5083A819}"/>
              </a:ext>
            </a:extLst>
          </p:cNvPr>
          <p:cNvPicPr>
            <a:picLocks noChangeAspect="1"/>
          </p:cNvPicPr>
          <p:nvPr/>
        </p:nvPicPr>
        <p:blipFill>
          <a:blip r:embed="rId3"/>
          <a:stretch>
            <a:fillRect/>
          </a:stretch>
        </p:blipFill>
        <p:spPr>
          <a:xfrm>
            <a:off x="1409426" y="1255379"/>
            <a:ext cx="6325148" cy="3360711"/>
          </a:xfrm>
          <a:prstGeom prst="rect">
            <a:avLst/>
          </a:prstGeom>
        </p:spPr>
      </p:pic>
    </p:spTree>
    <p:extLst>
      <p:ext uri="{BB962C8B-B14F-4D97-AF65-F5344CB8AC3E}">
        <p14:creationId xmlns:p14="http://schemas.microsoft.com/office/powerpoint/2010/main" val="3603568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solidFill>
                  <a:schemeClr val="accent1">
                    <a:lumMod val="50000"/>
                  </a:schemeClr>
                </a:solidFill>
                <a:latin typeface="+mj-lt"/>
                <a:ea typeface="Roboto"/>
                <a:cs typeface="Roboto"/>
                <a:sym typeface="Roboto"/>
              </a:rPr>
              <a:t>Introduction</a:t>
            </a:r>
            <a:endParaRPr lang="en-US" sz="3600" b="1" i="0" dirty="0">
              <a:effectLst/>
              <a:latin typeface="+mj-lt"/>
            </a:endParaRPr>
          </a:p>
        </p:txBody>
      </p:sp>
      <p:pic>
        <p:nvPicPr>
          <p:cNvPr id="1026" name="Picture 2" descr="A Guide to Using a Third Party API with React Native | by Sharon Yun |  Medium">
            <a:extLst>
              <a:ext uri="{FF2B5EF4-FFF2-40B4-BE49-F238E27FC236}">
                <a16:creationId xmlns:a16="http://schemas.microsoft.com/office/drawing/2014/main" id="{186679E4-E180-C2CE-BFC6-5CA56EA0E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329" y="1699660"/>
            <a:ext cx="2997971" cy="23891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534D7FB2-C286-6ED5-B5A4-5E2B85BC7831}"/>
              </a:ext>
            </a:extLst>
          </p:cNvPr>
          <p:cNvSpPr>
            <a:spLocks noGrp="1" noChangeArrowheads="1"/>
          </p:cNvSpPr>
          <p:nvPr>
            <p:ph type="body" idx="4294967295"/>
          </p:nvPr>
        </p:nvSpPr>
        <p:spPr bwMode="auto">
          <a:xfrm>
            <a:off x="311151" y="972334"/>
            <a:ext cx="563706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Public web APIs allow access to an organization's data or user data stored by the organization, like Google Maps and Instagram APIs.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Thousands of free public APIs are available on platforms like GitHub.com.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Third-party web APIs enable web applications to access data from external organizations, facilitating integration with social media, maps, weather, and other data collections.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A1762EE-49F1-D733-C4A9-7F6AF7C7E12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8541CC8-AB45-9C32-C0A0-C28E02D97B81}"/>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solidFill>
                  <a:schemeClr val="accent1">
                    <a:lumMod val="50000"/>
                  </a:schemeClr>
                </a:solidFill>
                <a:latin typeface="+mj-lt"/>
                <a:ea typeface="Roboto"/>
                <a:cs typeface="Roboto"/>
                <a:sym typeface="Roboto"/>
              </a:rPr>
              <a:t>Reason To Use APIs</a:t>
            </a:r>
            <a:endParaRPr lang="en-US" sz="3600" b="1" i="0" dirty="0">
              <a:effectLst/>
              <a:latin typeface="+mj-lt"/>
            </a:endParaRPr>
          </a:p>
        </p:txBody>
      </p:sp>
      <p:pic>
        <p:nvPicPr>
          <p:cNvPr id="1026" name="Picture 2" descr="A Guide to Using a Third Party API with React Native | by Sharon Yun |  Medium">
            <a:extLst>
              <a:ext uri="{FF2B5EF4-FFF2-40B4-BE49-F238E27FC236}">
                <a16:creationId xmlns:a16="http://schemas.microsoft.com/office/drawing/2014/main" id="{2BA20D6E-F6EF-FC7B-B271-FAFB2E4B05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4329" y="1699660"/>
            <a:ext cx="2997971" cy="238915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94BCC60C-1406-F0AE-41B5-5CAF2DD22F60}"/>
              </a:ext>
            </a:extLst>
          </p:cNvPr>
          <p:cNvSpPr>
            <a:spLocks noGrp="1" noChangeArrowheads="1"/>
          </p:cNvSpPr>
          <p:nvPr>
            <p:ph type="body" idx="4294967295"/>
          </p:nvPr>
        </p:nvSpPr>
        <p:spPr bwMode="auto">
          <a:xfrm>
            <a:off x="311700" y="972102"/>
            <a:ext cx="5637068" cy="4171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spcAft>
                <a:spcPts val="750"/>
              </a:spcAft>
              <a:buNone/>
            </a:pPr>
            <a:r>
              <a:rPr lang="en-US" sz="1600" b="0" i="0" dirty="0">
                <a:solidFill>
                  <a:schemeClr val="accent1">
                    <a:lumMod val="50000"/>
                  </a:schemeClr>
                </a:solidFill>
                <a:effectLst/>
                <a:latin typeface="Roboto" panose="02000000000000000000" pitchFamily="2" charset="0"/>
              </a:rPr>
              <a:t>Third parties require API keys for several reasons:</a:t>
            </a:r>
          </a:p>
          <a:p>
            <a:pPr>
              <a:lnSpc>
                <a:spcPct val="150000"/>
              </a:lnSpc>
            </a:pPr>
            <a:r>
              <a:rPr lang="en-US" sz="1600" b="0" i="0" dirty="0">
                <a:solidFill>
                  <a:schemeClr val="accent1">
                    <a:lumMod val="50000"/>
                  </a:schemeClr>
                </a:solidFill>
                <a:effectLst/>
                <a:latin typeface="+mj-lt"/>
              </a:rPr>
              <a:t>The API key identifies who or what application is using the web API.</a:t>
            </a:r>
          </a:p>
          <a:p>
            <a:pPr>
              <a:lnSpc>
                <a:spcPct val="150000"/>
              </a:lnSpc>
            </a:pPr>
            <a:r>
              <a:rPr lang="en-US" sz="1600" b="0" i="0" dirty="0">
                <a:solidFill>
                  <a:schemeClr val="accent1">
                    <a:lumMod val="50000"/>
                  </a:schemeClr>
                </a:solidFill>
                <a:effectLst/>
                <a:latin typeface="+mj-lt"/>
              </a:rPr>
              <a:t>The API key helps the third party limit the number of requests made to the API in a fixed third-party or may be used to charge a developer a fee for additional requests.</a:t>
            </a:r>
          </a:p>
          <a:p>
            <a:pPr>
              <a:lnSpc>
                <a:spcPct val="150000"/>
              </a:lnSpc>
            </a:pPr>
            <a:r>
              <a:rPr lang="en-US" sz="1600" b="0" i="0" dirty="0">
                <a:solidFill>
                  <a:schemeClr val="accent1">
                    <a:lumMod val="50000"/>
                  </a:schemeClr>
                </a:solidFill>
                <a:effectLst/>
                <a:latin typeface="+mj-lt"/>
              </a:rPr>
              <a:t>To obtain an API key, developers must agree to restrictions the third-party places on data obtained from the web API.</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312324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06CD6E2-4655-9ACD-C7CA-62082C7297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277BA6E-A73B-D16F-8009-F9E58BC1951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solidFill>
                  <a:schemeClr val="accent1">
                    <a:lumMod val="50000"/>
                  </a:schemeClr>
                </a:solidFill>
                <a:latin typeface="+mj-lt"/>
                <a:ea typeface="Roboto"/>
                <a:cs typeface="Roboto"/>
                <a:sym typeface="Roboto"/>
              </a:rPr>
              <a:t>RESTful API</a:t>
            </a:r>
            <a:endParaRPr lang="en-US" sz="3600" b="1" i="0" dirty="0">
              <a:effectLst/>
              <a:latin typeface="+mj-lt"/>
            </a:endParaRPr>
          </a:p>
        </p:txBody>
      </p:sp>
      <p:sp>
        <p:nvSpPr>
          <p:cNvPr id="3" name="Rectangle 1">
            <a:extLst>
              <a:ext uri="{FF2B5EF4-FFF2-40B4-BE49-F238E27FC236}">
                <a16:creationId xmlns:a16="http://schemas.microsoft.com/office/drawing/2014/main" id="{8201B449-5BD2-38AE-33B7-BC20A146A9F6}"/>
              </a:ext>
            </a:extLst>
          </p:cNvPr>
          <p:cNvSpPr>
            <a:spLocks noGrp="1" noChangeArrowheads="1"/>
          </p:cNvSpPr>
          <p:nvPr>
            <p:ph type="body" idx="4294967295"/>
          </p:nvPr>
        </p:nvSpPr>
        <p:spPr bwMode="auto">
          <a:xfrm>
            <a:off x="311700" y="1017725"/>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Most third-party web APIs are RESTful, using URLs with parameters to return data in JSON or XML format.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Example: http://linkedin.com/api/article?id=123 retrieves article ID 123 as JSON.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Web APIs can be called from either the web server or browser; this material focuses on using JavaScript in the browser. </a:t>
            </a:r>
          </a:p>
        </p:txBody>
      </p:sp>
    </p:spTree>
    <p:extLst>
      <p:ext uri="{BB962C8B-B14F-4D97-AF65-F5344CB8AC3E}">
        <p14:creationId xmlns:p14="http://schemas.microsoft.com/office/powerpoint/2010/main" val="175783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p>
        </p:txBody>
      </p:sp>
      <p:pic>
        <p:nvPicPr>
          <p:cNvPr id="4" name="Picture 3">
            <a:extLst>
              <a:ext uri="{FF2B5EF4-FFF2-40B4-BE49-F238E27FC236}">
                <a16:creationId xmlns:a16="http://schemas.microsoft.com/office/drawing/2014/main" id="{0D80E3DD-EA59-0428-2728-C41E2C31BE20}"/>
              </a:ext>
            </a:extLst>
          </p:cNvPr>
          <p:cNvPicPr>
            <a:picLocks noChangeAspect="1"/>
          </p:cNvPicPr>
          <p:nvPr/>
        </p:nvPicPr>
        <p:blipFill>
          <a:blip r:embed="rId3"/>
          <a:stretch>
            <a:fillRect/>
          </a:stretch>
        </p:blipFill>
        <p:spPr>
          <a:xfrm>
            <a:off x="2029668" y="1185929"/>
            <a:ext cx="5084664" cy="3323928"/>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6A34AA2-3367-C4C7-66DF-7797A03DB13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78D820-CABD-74AE-EB88-ADB3AD2FDEC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Weather API</a:t>
            </a:r>
          </a:p>
        </p:txBody>
      </p:sp>
      <p:sp>
        <p:nvSpPr>
          <p:cNvPr id="3" name="Rectangle 1">
            <a:extLst>
              <a:ext uri="{FF2B5EF4-FFF2-40B4-BE49-F238E27FC236}">
                <a16:creationId xmlns:a16="http://schemas.microsoft.com/office/drawing/2014/main" id="{A7C5610F-9DAD-60CB-4436-8CAC71F8F718}"/>
              </a:ext>
            </a:extLst>
          </p:cNvPr>
          <p:cNvSpPr>
            <a:spLocks noGrp="1" noChangeArrowheads="1"/>
          </p:cNvSpPr>
          <p:nvPr>
            <p:ph type="body" idx="4294967295"/>
          </p:nvPr>
        </p:nvSpPr>
        <p:spPr bwMode="auto">
          <a:xfrm>
            <a:off x="311700" y="1214389"/>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err="1">
                <a:ln>
                  <a:noFill/>
                </a:ln>
                <a:solidFill>
                  <a:schemeClr val="tx1"/>
                </a:solidFill>
                <a:effectLst/>
                <a:latin typeface="+mj-lt"/>
              </a:rPr>
              <a:t>OpenWeatherMap</a:t>
            </a:r>
            <a:r>
              <a:rPr kumimoji="0" lang="en-US" altLang="en-US" sz="1600" b="0" i="0" u="none" strike="noStrike" cap="none" normalizeH="0" baseline="0" dirty="0">
                <a:ln>
                  <a:noFill/>
                </a:ln>
                <a:solidFill>
                  <a:schemeClr val="tx1"/>
                </a:solidFill>
                <a:effectLst/>
                <a:latin typeface="+mj-lt"/>
              </a:rPr>
              <a:t> offers a free Weather API for current weather, forecasts, and historical data, requiring developers to register for an API key.</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API uses GET requests with query string parameters, detailed in the documentation on openweathermap.org.</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Key parameters include zip (US ZIP code), units (standard, metric, or imperial), and </a:t>
            </a:r>
            <a:r>
              <a:rPr kumimoji="0" lang="en-US" altLang="en-US" sz="1600" b="0" i="0" u="none" strike="noStrike" cap="none" normalizeH="0" baseline="0" dirty="0" err="1">
                <a:ln>
                  <a:noFill/>
                </a:ln>
                <a:solidFill>
                  <a:schemeClr val="tx1"/>
                </a:solidFill>
                <a:effectLst/>
                <a:latin typeface="+mj-lt"/>
              </a:rPr>
              <a:t>appid</a:t>
            </a:r>
            <a:r>
              <a:rPr kumimoji="0" lang="en-US" altLang="en-US" sz="1600" b="0" i="0" u="none" strike="noStrike" cap="none" normalizeH="0" baseline="0" dirty="0">
                <a:ln>
                  <a:noFill/>
                </a:ln>
                <a:solidFill>
                  <a:schemeClr val="tx1"/>
                </a:solidFill>
                <a:effectLst/>
                <a:latin typeface="+mj-lt"/>
              </a:rPr>
              <a:t> (developer's API key). </a:t>
            </a:r>
          </a:p>
        </p:txBody>
      </p:sp>
    </p:spTree>
    <p:extLst>
      <p:ext uri="{BB962C8B-B14F-4D97-AF65-F5344CB8AC3E}">
        <p14:creationId xmlns:p14="http://schemas.microsoft.com/office/powerpoint/2010/main" val="2687307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CFC38A21-74B7-CEA3-286F-1196B83B2580}"/>
              </a:ext>
            </a:extLst>
          </p:cNvPr>
          <p:cNvPicPr>
            <a:picLocks noChangeAspect="1"/>
          </p:cNvPicPr>
          <p:nvPr/>
        </p:nvPicPr>
        <p:blipFill>
          <a:blip r:embed="rId3"/>
          <a:stretch>
            <a:fillRect/>
          </a:stretch>
        </p:blipFill>
        <p:spPr>
          <a:xfrm>
            <a:off x="2622332" y="1017725"/>
            <a:ext cx="3899335" cy="3889074"/>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589B6D-089D-15BE-6CEB-6A84887C972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D205B62-0FA4-9683-060A-823E3A6D982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200" b="1" i="0" dirty="0">
                <a:effectLst/>
                <a:latin typeface="+mj-lt"/>
              </a:rPr>
              <a:t>Cross-Origin Requests</a:t>
            </a:r>
          </a:p>
        </p:txBody>
      </p:sp>
      <p:sp>
        <p:nvSpPr>
          <p:cNvPr id="2" name="Text Placeholder 1">
            <a:extLst>
              <a:ext uri="{FF2B5EF4-FFF2-40B4-BE49-F238E27FC236}">
                <a16:creationId xmlns:a16="http://schemas.microsoft.com/office/drawing/2014/main" id="{B616239C-E517-C9A1-7D4D-9B82B4B60CD7}"/>
              </a:ext>
            </a:extLst>
          </p:cNvPr>
          <p:cNvSpPr>
            <a:spLocks noGrp="1" noChangeArrowheads="1"/>
          </p:cNvSpPr>
          <p:nvPr>
            <p:ph type="body" idx="4294967295"/>
          </p:nvPr>
        </p:nvSpPr>
        <p:spPr bwMode="auto">
          <a:xfrm>
            <a:off x="311151" y="1417589"/>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Calling third-party web APIs from a browser requires cross-origin HTTP requests, as the API is hosted on a different server.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CORS (Cross-Origin Resource Sharing)</a:t>
            </a:r>
            <a:r>
              <a:rPr kumimoji="0" lang="en-US" altLang="en-US" sz="1600" b="0" i="0" u="none" strike="noStrike" cap="none" normalizeH="0" baseline="0" dirty="0">
                <a:ln>
                  <a:noFill/>
                </a:ln>
                <a:solidFill>
                  <a:schemeClr val="tx1"/>
                </a:solidFill>
                <a:effectLst/>
                <a:latin typeface="+mj-lt"/>
              </a:rPr>
              <a:t> specifies how browsers and servers should handle cross-origin requests.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JSONP (JSON with Padding)</a:t>
            </a:r>
            <a:r>
              <a:rPr kumimoji="0" lang="en-US" altLang="en-US" sz="1600" b="0" i="0" u="none" strike="noStrike" cap="none" normalizeH="0" baseline="0" dirty="0">
                <a:ln>
                  <a:noFill/>
                </a:ln>
                <a:solidFill>
                  <a:schemeClr val="tx1"/>
                </a:solidFill>
                <a:effectLst/>
                <a:latin typeface="+mj-lt"/>
              </a:rPr>
              <a:t> bypasses cross-origin restrictions by dynamically injecting &lt;script&gt; elements, which aren't subject to these restrictions. </a:t>
            </a:r>
          </a:p>
        </p:txBody>
      </p:sp>
    </p:spTree>
    <p:extLst>
      <p:ext uri="{BB962C8B-B14F-4D97-AF65-F5344CB8AC3E}">
        <p14:creationId xmlns:p14="http://schemas.microsoft.com/office/powerpoint/2010/main" val="163683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C198A86-1151-94F6-91FB-D008C90993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440D399-32F3-0541-AB18-D0366277663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Example</a:t>
            </a:r>
          </a:p>
        </p:txBody>
      </p:sp>
      <p:pic>
        <p:nvPicPr>
          <p:cNvPr id="3" name="Picture 2">
            <a:extLst>
              <a:ext uri="{FF2B5EF4-FFF2-40B4-BE49-F238E27FC236}">
                <a16:creationId xmlns:a16="http://schemas.microsoft.com/office/drawing/2014/main" id="{A1E36E52-67E9-35AE-C94D-5D64B5A628A6}"/>
              </a:ext>
            </a:extLst>
          </p:cNvPr>
          <p:cNvPicPr>
            <a:picLocks noChangeAspect="1"/>
          </p:cNvPicPr>
          <p:nvPr/>
        </p:nvPicPr>
        <p:blipFill>
          <a:blip r:embed="rId3"/>
          <a:stretch>
            <a:fillRect/>
          </a:stretch>
        </p:blipFill>
        <p:spPr>
          <a:xfrm>
            <a:off x="472084" y="1677186"/>
            <a:ext cx="8199831" cy="2339543"/>
          </a:xfrm>
          <a:prstGeom prst="rect">
            <a:avLst/>
          </a:prstGeom>
        </p:spPr>
      </p:pic>
    </p:spTree>
    <p:extLst>
      <p:ext uri="{BB962C8B-B14F-4D97-AF65-F5344CB8AC3E}">
        <p14:creationId xmlns:p14="http://schemas.microsoft.com/office/powerpoint/2010/main" val="285962595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2025-02-21T11:46:39+00:00</DateTime>
  </documentManagement>
</p:properties>
</file>

<file path=customXml/itemProps1.xml><?xml version="1.0" encoding="utf-8"?>
<ds:datastoreItem xmlns:ds="http://schemas.openxmlformats.org/officeDocument/2006/customXml" ds:itemID="{EA236742-56C3-4116-A827-2A498B74C3AA}"/>
</file>

<file path=customXml/itemProps2.xml><?xml version="1.0" encoding="utf-8"?>
<ds:datastoreItem xmlns:ds="http://schemas.openxmlformats.org/officeDocument/2006/customXml" ds:itemID="{AB990AB2-0E38-4E6E-91AE-A19EEBCA2146}"/>
</file>

<file path=customXml/itemProps3.xml><?xml version="1.0" encoding="utf-8"?>
<ds:datastoreItem xmlns:ds="http://schemas.openxmlformats.org/officeDocument/2006/customXml" ds:itemID="{03F5E159-BF58-4E62-A595-2A7FB65EDF37}"/>
</file>

<file path=docProps/app.xml><?xml version="1.0" encoding="utf-8"?>
<Properties xmlns="http://schemas.openxmlformats.org/officeDocument/2006/extended-properties" xmlns:vt="http://schemas.openxmlformats.org/officeDocument/2006/docPropsVTypes">
  <TotalTime>2357</TotalTime>
  <Words>1099</Words>
  <Application>Microsoft Office PowerPoint</Application>
  <PresentationFormat>On-screen Show (16:9)</PresentationFormat>
  <Paragraphs>42</Paragraphs>
  <Slides>11</Slides>
  <Notes>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vt:i4>
      </vt:variant>
    </vt:vector>
  </HeadingPairs>
  <TitlesOfParts>
    <vt:vector size="16" baseType="lpstr">
      <vt:lpstr>Proxima Nova</vt:lpstr>
      <vt:lpstr>Roboto</vt:lpstr>
      <vt:lpstr>Arial</vt:lpstr>
      <vt:lpstr>Simple Light</vt:lpstr>
      <vt:lpstr>Spearmint</vt:lpstr>
      <vt:lpstr>Third-Party Web APIs</vt:lpstr>
      <vt:lpstr>Introduction</vt:lpstr>
      <vt:lpstr>Reason To Use APIs</vt:lpstr>
      <vt:lpstr>RESTful API</vt:lpstr>
      <vt:lpstr>Example</vt:lpstr>
      <vt:lpstr>Weather API</vt:lpstr>
      <vt:lpstr>Example</vt:lpstr>
      <vt:lpstr>Cross-Origin Requests</vt:lpstr>
      <vt:lpstr>Example</vt:lpstr>
      <vt:lpstr>Calling the Weather API from JavaScript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82</cp:revision>
  <dcterms:modified xsi:type="dcterms:W3CDTF">2025-02-21T11:41:04Z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