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7" r:id="rId4"/>
    <p:sldId id="362" r:id="rId5"/>
    <p:sldId id="350" r:id="rId6"/>
    <p:sldId id="323" r:id="rId7"/>
    <p:sldId id="343" r:id="rId8"/>
    <p:sldId id="352" r:id="rId9"/>
    <p:sldId id="353" r:id="rId10"/>
    <p:sldId id="354" r:id="rId11"/>
    <p:sldId id="355" r:id="rId12"/>
    <p:sldId id="356" r:id="rId13"/>
    <p:sldId id="358" r:id="rId14"/>
    <p:sldId id="360" r:id="rId15"/>
    <p:sldId id="361" r:id="rId16"/>
    <p:sldId id="363" r:id="rId17"/>
    <p:sldId id="365" r:id="rId18"/>
  </p:sldIdLst>
  <p:sldSz cx="9144000" cy="5143500" type="screen16x9"/>
  <p:notesSz cx="6858000" cy="9144000"/>
  <p:embeddedFontLst>
    <p:embeddedFont>
      <p:font typeface="Proxima Nova"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Mongoose. In this lecture we will go through schemas and models, connecting MongoDB, finding documents, updating and deleting documents.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A1075AF-AE7E-3930-3825-E2505461F66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2EF30F9-4935-4C62-CA81-F7D2554D07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C1F2D56-2D83-72FC-94AD-FC6AF78B64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we are setting up a simple web server that connects to a local database. When a user accesses a specific route, the server creates a new student record and saves it to the database. Once the data is saved, a response is sent back confirming the saved student’s name. This process demonstrates the connection between the server, the database, and the web interface.</a:t>
            </a:r>
          </a:p>
        </p:txBody>
      </p:sp>
    </p:spTree>
    <p:extLst>
      <p:ext uri="{BB962C8B-B14F-4D97-AF65-F5344CB8AC3E}">
        <p14:creationId xmlns:p14="http://schemas.microsoft.com/office/powerpoint/2010/main" val="3820632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4588B80-1AC8-35BF-0DB7-E2DBEBAB7D9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D7E3209-493E-9CCE-3B13-51E6172874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813F4B1-A820-480B-4C33-9553883001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we've seen how to save data, let’s move on to retrieving it. To fetch data from the database, there are two main methods. The first allows us to fetch multiple records at once, while the second method is used to retrieve a single record. Both methods support special operators for more advanced queries, enabling flexible and precise searching based on various conditions within the data.</a:t>
            </a:r>
          </a:p>
        </p:txBody>
      </p:sp>
    </p:spTree>
    <p:extLst>
      <p:ext uri="{BB962C8B-B14F-4D97-AF65-F5344CB8AC3E}">
        <p14:creationId xmlns:p14="http://schemas.microsoft.com/office/powerpoint/2010/main" val="1062526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B1DB38B-1DA7-FAA0-F564-8583AC10B2C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8CEB023-1D8B-30B4-272E-F70C85FFB9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C8F7918-14D4-5245-D9AE-89DFF21E80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know how to retrieve data, let’s look at some common methods for finding documents. The first method fetches all records that meet certain conditions. The second method returns the first document that matches the criteria. Finally, the third method allows us to search for a document by its unique identifier, ensuring precise retrieval.</a:t>
            </a:r>
          </a:p>
        </p:txBody>
      </p:sp>
    </p:spTree>
    <p:extLst>
      <p:ext uri="{BB962C8B-B14F-4D97-AF65-F5344CB8AC3E}">
        <p14:creationId xmlns:p14="http://schemas.microsoft.com/office/powerpoint/2010/main" val="2402827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CEBBEC3-A74D-444E-BDFA-2219B7812B2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9C10D1F-65F9-E297-8C9F-35A7FB7EB3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7D8AA27-7495-8C95-B448-B51991FD36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the basic methods for finding documents, let’s explore how to refine our queries. Mongoose provides a query object that allows us to chain various methods for better control and readability. These methods let us filter, sort, limit the number of results, and finally, execute the query to retrieve the matching documents.</a:t>
            </a:r>
          </a:p>
        </p:txBody>
      </p:sp>
    </p:spTree>
    <p:extLst>
      <p:ext uri="{BB962C8B-B14F-4D97-AF65-F5344CB8AC3E}">
        <p14:creationId xmlns:p14="http://schemas.microsoft.com/office/powerpoint/2010/main" val="2421328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A238065-E3D0-CB97-1805-39E450AB896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477FBC9-65FC-21C4-0713-4F48D36530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2423E6E-47C6-74CB-EAF8-3BEB8F092F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we are finding students who meet specific conditions. We filter by GPA, ensure they have certain interests, sort by birth date in descending order, and limit the results to two entries. The output shows only the students who meet all criteria, allowing us to retrieve the relevant data efficiently and neatly.</a:t>
            </a:r>
          </a:p>
        </p:txBody>
      </p:sp>
    </p:spTree>
    <p:extLst>
      <p:ext uri="{BB962C8B-B14F-4D97-AF65-F5344CB8AC3E}">
        <p14:creationId xmlns:p14="http://schemas.microsoft.com/office/powerpoint/2010/main" val="369518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ACD2146-49D4-CDB6-8441-5203B8026B5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96A0FF1-5A54-54A8-9E30-462E381C59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14E6D90-1F04-3535-51B9-B8AA75ECF5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we've seen how to find documents, let’s look at how we can update them. There are several methods for updating data. The first allows you to update a single document that matches a condition, while the second method updates all documents matching the condition. These methods give flexibility in choosing whether to update just one or multiple entries based on your needs.</a:t>
            </a:r>
          </a:p>
        </p:txBody>
      </p:sp>
    </p:spTree>
    <p:extLst>
      <p:ext uri="{BB962C8B-B14F-4D97-AF65-F5344CB8AC3E}">
        <p14:creationId xmlns:p14="http://schemas.microsoft.com/office/powerpoint/2010/main" val="3080432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BD6F436-DBF2-9E3F-D40E-ED0C1CD5CC7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9E54A31-0903-11D1-7210-306DC4BF20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CB32EB6-6477-8502-13DE-275353F0F0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Moving on to deleting documents, we have a few different methods to remove data. The first method deletes a single document that matches a condition, while the second method deletes all documents that meet the specified criteria. These deletion methods help manage your database by removing unnecessary or outdated entries as needed.</a:t>
            </a:r>
          </a:p>
        </p:txBody>
      </p:sp>
    </p:spTree>
    <p:extLst>
      <p:ext uri="{BB962C8B-B14F-4D97-AF65-F5344CB8AC3E}">
        <p14:creationId xmlns:p14="http://schemas.microsoft.com/office/powerpoint/2010/main" val="353076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Schemas and models help manage structured data in a database. A database module allows interaction with stored information, similar to using a command-line interface. Another tool simplifies working with structured records, making it easier to define and enforce rules. Object data mapping converts stored entries into easily managed programming objects for efficient use in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Schemas define the structure of stored data, ensuring consistency. They support various data types, including text, numbers, dates, binary data, and true or false values. Some fields can store mixed content, unique identifiers, or lists of values. By defining a structure, schemas help maintain organization, making it easier to interact with and manage database records efficiently.</a:t>
            </a:r>
          </a:p>
        </p:txBody>
      </p:sp>
    </p:spTree>
    <p:extLst>
      <p:ext uri="{BB962C8B-B14F-4D97-AF65-F5344CB8AC3E}">
        <p14:creationId xmlns:p14="http://schemas.microsoft.com/office/powerpoint/2010/main" val="36019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the basics, let's look at a real example of how we can define a structure for storing student information. Here, we are creating a format that includes key details such as name, academic performance, date of birth, and interests. We also ensure certain conditions, like setting limits for scores and providing a default value for dates to keep the data organized.</a:t>
            </a:r>
          </a:p>
        </p:txBody>
      </p:sp>
    </p:spTree>
    <p:extLst>
      <p:ext uri="{BB962C8B-B14F-4D97-AF65-F5344CB8AC3E}">
        <p14:creationId xmlns:p14="http://schemas.microsoft.com/office/powerpoint/2010/main" val="75624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our previous example, let’s explore how structured data is used. A model serves as a blueprint that is created from a predefined structure. It allows us to generate objects that interact with the database. These objects can be saved, retrieved, and manipulated efficiently. A best practice is to capitalize model names to maintain consistency and readability.</a:t>
            </a:r>
          </a:p>
        </p:txBody>
      </p:sp>
    </p:spTree>
    <p:extLst>
      <p:ext uri="{BB962C8B-B14F-4D97-AF65-F5344CB8AC3E}">
        <p14:creationId xmlns:p14="http://schemas.microsoft.com/office/powerpoint/2010/main" val="39850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how models work, let’s see how they are used in action. Here, we are creating a model from an existing structure to represent student records. Once the model is set up, we can create new student entries with details like name, academic performance, birth date, and interests. This allows for easy organization and retrieval of student data in the database.</a:t>
            </a:r>
          </a:p>
        </p:txBody>
      </p:sp>
    </p:spTree>
    <p:extLst>
      <p:ext uri="{BB962C8B-B14F-4D97-AF65-F5344CB8AC3E}">
        <p14:creationId xmlns:p14="http://schemas.microsoft.com/office/powerpoint/2010/main" val="20460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interact with the database, we first need to establish a connection. This is done by specifying a URL that includes the server address and the database name. If the database doesn’t exist, it will be created automatically. This connection allows us to send and retrieve data, ensuring seamless communication between our application and the database.</a:t>
            </a:r>
          </a:p>
        </p:txBody>
      </p:sp>
    </p:spTree>
    <p:extLst>
      <p:ext uri="{BB962C8B-B14F-4D97-AF65-F5344CB8AC3E}">
        <p14:creationId xmlns:p14="http://schemas.microsoft.com/office/powerpoint/2010/main" val="207300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we are connecting to a local database named "</a:t>
            </a:r>
            <a:r>
              <a:rPr lang="en-US" dirty="0" err="1"/>
              <a:t>mydb</a:t>
            </a:r>
            <a:r>
              <a:rPr lang="en-US" dirty="0"/>
              <a:t>" running on the server. The connection URL specifies the server address and database name. This ensures that our application communicates with the correct database, and if it doesn't exist, it will be automatically created to handle the data operations seamlessly.</a:t>
            </a:r>
          </a:p>
        </p:txBody>
      </p:sp>
    </p:spTree>
    <p:extLst>
      <p:ext uri="{BB962C8B-B14F-4D97-AF65-F5344CB8AC3E}">
        <p14:creationId xmlns:p14="http://schemas.microsoft.com/office/powerpoint/2010/main" val="533527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7C62450-334C-F53F-1944-678663AEA3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F570094-25A9-FAB7-54F2-AA9C8C1C1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E612985-A480-3C90-91EB-0BFB84A92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When saving data, there are two main methods available. The first allows saving a single document and returns a promise indicating the success or failure of the operation. The second method is used when saving one or more documents at once. Both methods return promises that resolve once the data has been successfully saved, ensuring smooth data handling.</a:t>
            </a:r>
          </a:p>
        </p:txBody>
      </p:sp>
    </p:spTree>
    <p:extLst>
      <p:ext uri="{BB962C8B-B14F-4D97-AF65-F5344CB8AC3E}">
        <p14:creationId xmlns:p14="http://schemas.microsoft.com/office/powerpoint/2010/main" val="125503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Mongoose</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Schemas and Models</a:t>
            </a:r>
            <a:r>
              <a:rPr lang="en-US" sz="1300" b="1" dirty="0">
                <a:solidFill>
                  <a:schemeClr val="accent1">
                    <a:lumMod val="50000"/>
                  </a:schemeClr>
                </a:solidFill>
                <a:latin typeface="+mj-lt"/>
                <a:ea typeface="Roboto"/>
                <a:cs typeface="Roboto"/>
                <a:sym typeface="Roboto"/>
              </a:rPr>
              <a:t> | Connecting MongoDB | Finding Documents | Updating and Deleting Documents</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AF8279-8385-E532-68EF-253789838DD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13B5267-3353-0583-29F4-7731A6A170D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7B7C5E86-7CE7-9C27-2ED2-64B69D3AC6C3}"/>
              </a:ext>
            </a:extLst>
          </p:cNvPr>
          <p:cNvPicPr>
            <a:picLocks noChangeAspect="1"/>
          </p:cNvPicPr>
          <p:nvPr/>
        </p:nvPicPr>
        <p:blipFill>
          <a:blip r:embed="rId3"/>
          <a:stretch>
            <a:fillRect/>
          </a:stretch>
        </p:blipFill>
        <p:spPr>
          <a:xfrm>
            <a:off x="1697871" y="1017725"/>
            <a:ext cx="5570703" cy="3787468"/>
          </a:xfrm>
          <a:prstGeom prst="rect">
            <a:avLst/>
          </a:prstGeom>
        </p:spPr>
      </p:pic>
    </p:spTree>
    <p:extLst>
      <p:ext uri="{BB962C8B-B14F-4D97-AF65-F5344CB8AC3E}">
        <p14:creationId xmlns:p14="http://schemas.microsoft.com/office/powerpoint/2010/main" val="400295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6A97B23-67DA-4BA3-AF49-8D925A1A89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2728C0C-E201-FACB-554A-4240DC0A57D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Find</a:t>
            </a:r>
            <a:r>
              <a:rPr lang="en-US" sz="3600" b="1" i="0" dirty="0">
                <a:effectLst/>
                <a:latin typeface="+mj-lt"/>
              </a:rPr>
              <a:t>ing Documents</a:t>
            </a:r>
          </a:p>
        </p:txBody>
      </p:sp>
      <p:sp>
        <p:nvSpPr>
          <p:cNvPr id="3" name="Rectangle 1">
            <a:extLst>
              <a:ext uri="{FF2B5EF4-FFF2-40B4-BE49-F238E27FC236}">
                <a16:creationId xmlns:a16="http://schemas.microsoft.com/office/drawing/2014/main" id="{E674A4DD-B063-8CE3-9B0D-8A994010977A}"/>
              </a:ext>
            </a:extLst>
          </p:cNvPr>
          <p:cNvSpPr>
            <a:spLocks noGrp="1" noChangeArrowheads="1"/>
          </p:cNvSpPr>
          <p:nvPr>
            <p:ph type="body" idx="4294967295"/>
          </p:nvPr>
        </p:nvSpPr>
        <p:spPr bwMode="auto">
          <a:xfrm>
            <a:off x="311150" y="1191930"/>
            <a:ext cx="544411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find()</a:t>
            </a:r>
            <a:r>
              <a:rPr kumimoji="0" lang="en-US" altLang="en-US" sz="1800" b="0" i="0" u="none" strike="noStrike" cap="none" normalizeH="0" baseline="0" dirty="0">
                <a:ln>
                  <a:noFill/>
                </a:ln>
                <a:solidFill>
                  <a:schemeClr val="tx1"/>
                </a:solidFill>
                <a:effectLst/>
                <a:latin typeface="Arial" panose="020B0604020202020204" pitchFamily="34" charset="0"/>
              </a:rPr>
              <a:t> retrieves multiple documents.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err="1">
                <a:ln>
                  <a:noFill/>
                </a:ln>
                <a:solidFill>
                  <a:schemeClr val="tx1"/>
                </a:solidFill>
                <a:effectLst/>
                <a:latin typeface="Arial" panose="020B0604020202020204" pitchFamily="34" charset="0"/>
              </a:rPr>
              <a:t>findOne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retrieves a single document. </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Supports </a:t>
            </a:r>
            <a:r>
              <a:rPr kumimoji="0" lang="en-US" altLang="en-US" sz="1800" b="1" i="0" u="none" strike="noStrike" cap="none" normalizeH="0" baseline="0" dirty="0">
                <a:ln>
                  <a:noFill/>
                </a:ln>
                <a:solidFill>
                  <a:schemeClr val="tx1"/>
                </a:solidFill>
                <a:effectLst/>
                <a:latin typeface="Arial" panose="020B0604020202020204" pitchFamily="34" charset="0"/>
              </a:rPr>
              <a:t>MongoDB query operators</a:t>
            </a:r>
            <a:r>
              <a:rPr kumimoji="0" lang="en-US" altLang="en-US" sz="1800" b="0" i="0" u="none" strike="noStrike" cap="none" normalizeH="0" baseline="0" dirty="0">
                <a:ln>
                  <a:noFill/>
                </a:ln>
                <a:solidFill>
                  <a:schemeClr val="tx1"/>
                </a:solidFill>
                <a:effectLst/>
                <a:latin typeface="Arial" panose="020B0604020202020204" pitchFamily="34" charset="0"/>
              </a:rPr>
              <a:t> like </a:t>
            </a:r>
            <a:r>
              <a:rPr kumimoji="0" lang="en-US" altLang="en-US" sz="1000" b="0" i="0" u="none" strike="noStrike" cap="none" normalizeH="0" baseline="0" dirty="0">
                <a:ln>
                  <a:noFill/>
                </a:ln>
                <a:solidFill>
                  <a:schemeClr val="tx1"/>
                </a:solidFill>
                <a:effectLst/>
                <a:latin typeface="Arial Unicode MS"/>
              </a:rPr>
              <a:t>$in</a:t>
            </a:r>
            <a:r>
              <a:rPr kumimoji="0" lang="en-US" altLang="en-US" sz="600" b="0" i="0" u="none" strike="noStrike" cap="none" normalizeH="0" baseline="0" dirty="0">
                <a:ln>
                  <a:noFill/>
                </a:ln>
                <a:solidFill>
                  <a:schemeClr val="tx1"/>
                </a:solidFill>
                <a:effectLst/>
              </a:rPr>
              <a:t> and </a:t>
            </a:r>
            <a:r>
              <a:rPr kumimoji="0" lang="en-US" altLang="en-US" sz="1000" b="0" i="0" u="none" strike="noStrike" cap="none" normalizeH="0" baseline="0" dirty="0">
                <a:ln>
                  <a:noFill/>
                </a:ln>
                <a:solidFill>
                  <a:schemeClr val="tx1"/>
                </a:solidFill>
                <a:effectLst/>
                <a:latin typeface="Arial Unicode MS"/>
              </a:rPr>
              <a:t>$</a:t>
            </a:r>
            <a:r>
              <a:rPr kumimoji="0" lang="en-US" altLang="en-US" sz="1000" b="0" i="0" u="none" strike="noStrike" cap="none" normalizeH="0" baseline="0" dirty="0" err="1">
                <a:ln>
                  <a:noFill/>
                </a:ln>
                <a:solidFill>
                  <a:schemeClr val="tx1"/>
                </a:solidFill>
                <a:effectLst/>
                <a:latin typeface="Arial Unicode MS"/>
              </a:rPr>
              <a:t>gt</a:t>
            </a:r>
            <a:r>
              <a:rPr kumimoji="0" lang="en-US" altLang="en-US" sz="600" b="0" i="0" u="none" strike="noStrike" cap="none" normalizeH="0" baseline="0" dirty="0" err="1">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53686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07DD69A-41C2-6EE5-17AB-1230F5B6FCB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6594719-1A61-4623-C611-D186D250565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Common Mongoose Find Method</a:t>
            </a:r>
            <a:endParaRPr lang="en-US" sz="3600" b="1" dirty="0">
              <a:latin typeface="+mj-lt"/>
            </a:endParaRPr>
          </a:p>
        </p:txBody>
      </p:sp>
      <p:pic>
        <p:nvPicPr>
          <p:cNvPr id="4" name="Picture 3">
            <a:extLst>
              <a:ext uri="{FF2B5EF4-FFF2-40B4-BE49-F238E27FC236}">
                <a16:creationId xmlns:a16="http://schemas.microsoft.com/office/drawing/2014/main" id="{90CD68DB-ADA8-8DF0-2D7F-AD0AB02B9C69}"/>
              </a:ext>
            </a:extLst>
          </p:cNvPr>
          <p:cNvPicPr>
            <a:picLocks noChangeAspect="1"/>
          </p:cNvPicPr>
          <p:nvPr/>
        </p:nvPicPr>
        <p:blipFill>
          <a:blip r:embed="rId3"/>
          <a:stretch>
            <a:fillRect/>
          </a:stretch>
        </p:blipFill>
        <p:spPr>
          <a:xfrm>
            <a:off x="1113674" y="1017725"/>
            <a:ext cx="6916651" cy="3935781"/>
          </a:xfrm>
          <a:prstGeom prst="rect">
            <a:avLst/>
          </a:prstGeom>
        </p:spPr>
      </p:pic>
    </p:spTree>
    <p:extLst>
      <p:ext uri="{BB962C8B-B14F-4D97-AF65-F5344CB8AC3E}">
        <p14:creationId xmlns:p14="http://schemas.microsoft.com/office/powerpoint/2010/main" val="285487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19F912A-C470-85EB-9C25-5676D3BCAFA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77A038E-024B-5700-3F87-43133D2BF18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Finding</a:t>
            </a:r>
            <a:r>
              <a:rPr lang="en-US" sz="3600" b="1" i="0" dirty="0">
                <a:effectLst/>
                <a:latin typeface="+mj-lt"/>
              </a:rPr>
              <a:t> Document Methods</a:t>
            </a:r>
          </a:p>
        </p:txBody>
      </p:sp>
      <p:sp>
        <p:nvSpPr>
          <p:cNvPr id="3" name="Rectangle 1">
            <a:extLst>
              <a:ext uri="{FF2B5EF4-FFF2-40B4-BE49-F238E27FC236}">
                <a16:creationId xmlns:a16="http://schemas.microsoft.com/office/drawing/2014/main" id="{B4845E50-586E-53FC-0878-5AE6F81E7870}"/>
              </a:ext>
            </a:extLst>
          </p:cNvPr>
          <p:cNvSpPr>
            <a:spLocks noGrp="1" noChangeArrowheads="1"/>
          </p:cNvSpPr>
          <p:nvPr>
            <p:ph type="body" idx="4294967295"/>
          </p:nvPr>
        </p:nvSpPr>
        <p:spPr bwMode="auto">
          <a:xfrm>
            <a:off x="311700" y="1017725"/>
            <a:ext cx="8520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rgbClr val="000000"/>
                </a:solidFill>
                <a:effectLst/>
                <a:latin typeface="+mj-lt"/>
              </a:rPr>
              <a:t>All Mongoose find methods return a </a:t>
            </a:r>
            <a:r>
              <a:rPr kumimoji="0" lang="en-US" altLang="en-US" sz="1600" b="1" i="1" u="none" strike="noStrike" cap="none" normalizeH="0" baseline="0" dirty="0">
                <a:ln>
                  <a:noFill/>
                </a:ln>
                <a:solidFill>
                  <a:srgbClr val="000000"/>
                </a:solidFill>
                <a:effectLst/>
                <a:latin typeface="+mj-lt"/>
              </a:rPr>
              <a:t>Query</a:t>
            </a:r>
            <a:r>
              <a:rPr kumimoji="0" lang="en-US" altLang="en-US" sz="1600" b="0" i="0" u="none" strike="noStrike" cap="none" normalizeH="0" baseline="0" dirty="0">
                <a:ln>
                  <a:noFill/>
                </a:ln>
                <a:solidFill>
                  <a:srgbClr val="000000"/>
                </a:solidFill>
                <a:effectLst/>
                <a:latin typeface="+mj-lt"/>
              </a:rPr>
              <a:t> object. The Query object has a number of methods that may be chained to create a more readable query. </a:t>
            </a:r>
            <a:br>
              <a:rPr kumimoji="0" lang="en-US" altLang="en-US" sz="1600" b="0" i="0" u="none" strike="noStrike" cap="none" normalizeH="0" baseline="0" dirty="0">
                <a:ln>
                  <a:noFill/>
                </a:ln>
                <a:solidFill>
                  <a:srgbClr val="000000"/>
                </a:solidFill>
                <a:effectLst/>
                <a:latin typeface="+mj-lt"/>
              </a:rPr>
            </a:br>
            <a:r>
              <a:rPr kumimoji="0" lang="en-US" altLang="en-US" sz="1600" b="0" i="0" u="none" strike="noStrike" cap="none" normalizeH="0" baseline="0" dirty="0">
                <a:ln>
                  <a:noFill/>
                </a:ln>
                <a:solidFill>
                  <a:srgbClr val="000000"/>
                </a:solidFill>
                <a:effectLst/>
                <a:latin typeface="+mj-lt"/>
              </a:rPr>
              <a:t>Example methods include:</a:t>
            </a: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err="1">
                <a:ln>
                  <a:noFill/>
                </a:ln>
                <a:solidFill>
                  <a:srgbClr val="000000"/>
                </a:solidFill>
                <a:effectLst/>
                <a:latin typeface="+mj-lt"/>
              </a:rPr>
              <a:t>Query.where</a:t>
            </a:r>
            <a:r>
              <a:rPr kumimoji="0" lang="en-US" altLang="en-US" sz="1600" b="1" i="1" u="none" strike="noStrike" cap="none" normalizeH="0" baseline="0" dirty="0">
                <a:ln>
                  <a:noFill/>
                </a:ln>
                <a:solidFill>
                  <a:srgbClr val="000000"/>
                </a:solidFill>
                <a:effectLst/>
                <a:latin typeface="+mj-lt"/>
              </a:rPr>
              <a:t>()</a:t>
            </a:r>
            <a:r>
              <a:rPr kumimoji="0" lang="en-US" altLang="en-US" sz="1600" b="0" i="0" u="none" strike="noStrike" cap="none" normalizeH="0" baseline="0" dirty="0">
                <a:ln>
                  <a:noFill/>
                </a:ln>
                <a:solidFill>
                  <a:srgbClr val="000000"/>
                </a:solidFill>
                <a:effectLst/>
                <a:latin typeface="+mj-lt"/>
              </a:rPr>
              <a:t> method specifies a path to filter documents.</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err="1">
                <a:ln>
                  <a:noFill/>
                </a:ln>
                <a:solidFill>
                  <a:srgbClr val="000000"/>
                </a:solidFill>
                <a:effectLst/>
                <a:latin typeface="+mj-lt"/>
              </a:rPr>
              <a:t>Query.sort</a:t>
            </a:r>
            <a:r>
              <a:rPr kumimoji="0" lang="en-US" altLang="en-US" sz="1600" b="1" i="1" u="none" strike="noStrike" cap="none" normalizeH="0" baseline="0" dirty="0">
                <a:ln>
                  <a:noFill/>
                </a:ln>
                <a:solidFill>
                  <a:srgbClr val="000000"/>
                </a:solidFill>
                <a:effectLst/>
                <a:latin typeface="+mj-lt"/>
              </a:rPr>
              <a:t>()</a:t>
            </a:r>
            <a:r>
              <a:rPr kumimoji="0" lang="en-US" altLang="en-US" sz="1600" b="0" i="0" u="none" strike="noStrike" cap="none" normalizeH="0" baseline="0" dirty="0">
                <a:ln>
                  <a:noFill/>
                </a:ln>
                <a:solidFill>
                  <a:srgbClr val="000000"/>
                </a:solidFill>
                <a:effectLst/>
                <a:latin typeface="+mj-lt"/>
              </a:rPr>
              <a:t> method sets the sort order.</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err="1">
                <a:ln>
                  <a:noFill/>
                </a:ln>
                <a:solidFill>
                  <a:srgbClr val="000000"/>
                </a:solidFill>
                <a:effectLst/>
                <a:latin typeface="+mj-lt"/>
              </a:rPr>
              <a:t>Query.limit</a:t>
            </a:r>
            <a:r>
              <a:rPr kumimoji="0" lang="en-US" altLang="en-US" sz="1600" b="1" i="1" u="none" strike="noStrike" cap="none" normalizeH="0" baseline="0" dirty="0">
                <a:ln>
                  <a:noFill/>
                </a:ln>
                <a:solidFill>
                  <a:srgbClr val="000000"/>
                </a:solidFill>
                <a:effectLst/>
                <a:latin typeface="+mj-lt"/>
              </a:rPr>
              <a:t>()</a:t>
            </a:r>
            <a:r>
              <a:rPr kumimoji="0" lang="en-US" altLang="en-US" sz="1600" b="0" i="0" u="none" strike="noStrike" cap="none" normalizeH="0" baseline="0" dirty="0">
                <a:ln>
                  <a:noFill/>
                </a:ln>
                <a:solidFill>
                  <a:srgbClr val="000000"/>
                </a:solidFill>
                <a:effectLst/>
                <a:latin typeface="+mj-lt"/>
              </a:rPr>
              <a:t> method limits the number of documents returned.</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rgbClr val="000000"/>
                </a:solidFill>
                <a:effectLst/>
                <a:latin typeface="+mj-lt"/>
              </a:rPr>
              <a:t>The </a:t>
            </a:r>
            <a:r>
              <a:rPr kumimoji="0" lang="en-US" altLang="en-US" sz="1600" b="1" i="1" u="none" strike="noStrike" cap="none" normalizeH="0" baseline="0" dirty="0" err="1">
                <a:ln>
                  <a:noFill/>
                </a:ln>
                <a:solidFill>
                  <a:srgbClr val="000000"/>
                </a:solidFill>
                <a:effectLst/>
                <a:latin typeface="+mj-lt"/>
              </a:rPr>
              <a:t>Query.exec</a:t>
            </a:r>
            <a:r>
              <a:rPr kumimoji="0" lang="en-US" altLang="en-US" sz="1600" b="1" i="1" u="none" strike="noStrike" cap="none" normalizeH="0" baseline="0" dirty="0">
                <a:ln>
                  <a:noFill/>
                </a:ln>
                <a:solidFill>
                  <a:srgbClr val="000000"/>
                </a:solidFill>
                <a:effectLst/>
                <a:latin typeface="+mj-lt"/>
              </a:rPr>
              <a:t>()</a:t>
            </a:r>
            <a:r>
              <a:rPr kumimoji="0" lang="en-US" altLang="en-US" sz="1600" b="0" i="0" u="none" strike="noStrike" cap="none" normalizeH="0" baseline="0" dirty="0">
                <a:ln>
                  <a:noFill/>
                </a:ln>
                <a:solidFill>
                  <a:srgbClr val="000000"/>
                </a:solidFill>
                <a:effectLst/>
                <a:latin typeface="+mj-lt"/>
              </a:rPr>
              <a:t> method is called last to execute the query and returns a Promise that resolves to the matching documents.</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
        <p:nvSpPr>
          <p:cNvPr id="2" name="Rectangle 1">
            <a:extLst>
              <a:ext uri="{FF2B5EF4-FFF2-40B4-BE49-F238E27FC236}">
                <a16:creationId xmlns:a16="http://schemas.microsoft.com/office/drawing/2014/main" id="{6975B92A-63E8-BD89-954D-98241694E9A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9343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6334D0-958A-06AF-56D5-74832C6CAB8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1B787DE-4CA2-ECA7-F808-E9F2B05788A4}"/>
              </a:ext>
            </a:extLst>
          </p:cNvPr>
          <p:cNvSpPr txBox="1">
            <a:spLocks noGrp="1"/>
          </p:cNvSpPr>
          <p:nvPr>
            <p:ph type="title"/>
          </p:nvPr>
        </p:nvSpPr>
        <p:spPr>
          <a:xfrm>
            <a:off x="311700" y="311860"/>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19257D5D-A86D-DE54-47D6-33517E7AA4DE}"/>
              </a:ext>
            </a:extLst>
          </p:cNvPr>
          <p:cNvPicPr>
            <a:picLocks noChangeAspect="1"/>
          </p:cNvPicPr>
          <p:nvPr/>
        </p:nvPicPr>
        <p:blipFill>
          <a:blip r:embed="rId3"/>
          <a:stretch>
            <a:fillRect/>
          </a:stretch>
        </p:blipFill>
        <p:spPr>
          <a:xfrm>
            <a:off x="975456" y="1353819"/>
            <a:ext cx="7193087" cy="2800931"/>
          </a:xfrm>
          <a:prstGeom prst="rect">
            <a:avLst/>
          </a:prstGeom>
        </p:spPr>
      </p:pic>
    </p:spTree>
    <p:extLst>
      <p:ext uri="{BB962C8B-B14F-4D97-AF65-F5344CB8AC3E}">
        <p14:creationId xmlns:p14="http://schemas.microsoft.com/office/powerpoint/2010/main" val="375918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41D6173-9A9E-95FA-40EE-EBC99180419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C3EB80-2A8A-AA33-C41C-3208C5CDD925}"/>
              </a:ext>
            </a:extLst>
          </p:cNvPr>
          <p:cNvSpPr txBox="1">
            <a:spLocks noGrp="1"/>
          </p:cNvSpPr>
          <p:nvPr>
            <p:ph type="title"/>
          </p:nvPr>
        </p:nvSpPr>
        <p:spPr>
          <a:xfrm>
            <a:off x="311699" y="228600"/>
            <a:ext cx="8520600" cy="572700"/>
          </a:xfrm>
        </p:spPr>
        <p:txBody>
          <a:bodyPr spcFirstLastPara="1" wrap="square" lIns="91425" tIns="91425" rIns="91425" bIns="91425" anchor="ctr" anchorCtr="0">
            <a:noAutofit/>
          </a:bodyPr>
          <a:lstStyle/>
          <a:p>
            <a:pPr algn="l"/>
            <a:r>
              <a:rPr lang="en-US" sz="3600" b="1" dirty="0">
                <a:latin typeface="+mj-lt"/>
              </a:rPr>
              <a:t>Common Mongoose Update Method</a:t>
            </a:r>
            <a:endParaRPr lang="en-US" sz="3600" b="1" i="0" dirty="0">
              <a:effectLst/>
              <a:latin typeface="+mj-lt"/>
            </a:endParaRPr>
          </a:p>
        </p:txBody>
      </p:sp>
      <p:sp>
        <p:nvSpPr>
          <p:cNvPr id="2" name="Rectangle 1">
            <a:extLst>
              <a:ext uri="{FF2B5EF4-FFF2-40B4-BE49-F238E27FC236}">
                <a16:creationId xmlns:a16="http://schemas.microsoft.com/office/drawing/2014/main" id="{9D72DD1C-9B3E-312E-002B-6A67C6B298E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A95A0BC-7112-97EC-9E45-AE5A95AFBDA1}"/>
              </a:ext>
            </a:extLst>
          </p:cNvPr>
          <p:cNvPicPr>
            <a:picLocks noChangeAspect="1"/>
          </p:cNvPicPr>
          <p:nvPr/>
        </p:nvPicPr>
        <p:blipFill>
          <a:blip r:embed="rId3"/>
          <a:stretch>
            <a:fillRect/>
          </a:stretch>
        </p:blipFill>
        <p:spPr>
          <a:xfrm>
            <a:off x="1485297" y="911189"/>
            <a:ext cx="6173405" cy="3988436"/>
          </a:xfrm>
          <a:prstGeom prst="rect">
            <a:avLst/>
          </a:prstGeom>
        </p:spPr>
      </p:pic>
    </p:spTree>
    <p:extLst>
      <p:ext uri="{BB962C8B-B14F-4D97-AF65-F5344CB8AC3E}">
        <p14:creationId xmlns:p14="http://schemas.microsoft.com/office/powerpoint/2010/main" val="324120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F776AD9-7452-DCCF-B504-B1A54CEB71A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258927A-5856-6D18-9143-E93BC0457A87}"/>
              </a:ext>
            </a:extLst>
          </p:cNvPr>
          <p:cNvSpPr txBox="1">
            <a:spLocks noGrp="1"/>
          </p:cNvSpPr>
          <p:nvPr>
            <p:ph type="title"/>
          </p:nvPr>
        </p:nvSpPr>
        <p:spPr>
          <a:xfrm>
            <a:off x="311699" y="294105"/>
            <a:ext cx="8520600" cy="572700"/>
          </a:xfrm>
        </p:spPr>
        <p:txBody>
          <a:bodyPr spcFirstLastPara="1" wrap="square" lIns="91425" tIns="91425" rIns="91425" bIns="91425" anchor="ctr" anchorCtr="0">
            <a:noAutofit/>
          </a:bodyPr>
          <a:lstStyle/>
          <a:p>
            <a:pPr algn="l"/>
            <a:r>
              <a:rPr lang="en-US" sz="3600" b="1" dirty="0">
                <a:latin typeface="+mj-lt"/>
              </a:rPr>
              <a:t>Common Mongoose Delete Method</a:t>
            </a:r>
            <a:endParaRPr lang="en-US" sz="3600" b="1" i="0" dirty="0">
              <a:effectLst/>
              <a:latin typeface="+mj-lt"/>
            </a:endParaRPr>
          </a:p>
        </p:txBody>
      </p:sp>
      <p:sp>
        <p:nvSpPr>
          <p:cNvPr id="2" name="Rectangle 1">
            <a:extLst>
              <a:ext uri="{FF2B5EF4-FFF2-40B4-BE49-F238E27FC236}">
                <a16:creationId xmlns:a16="http://schemas.microsoft.com/office/drawing/2014/main" id="{93CC78D3-DE46-E716-850F-44702D7AF13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EE3B9CE-5EE4-16B9-6FCB-494CA712BF35}"/>
              </a:ext>
            </a:extLst>
          </p:cNvPr>
          <p:cNvPicPr>
            <a:picLocks noChangeAspect="1"/>
          </p:cNvPicPr>
          <p:nvPr/>
        </p:nvPicPr>
        <p:blipFill>
          <a:blip r:embed="rId3"/>
          <a:stretch>
            <a:fillRect/>
          </a:stretch>
        </p:blipFill>
        <p:spPr>
          <a:xfrm>
            <a:off x="1357810" y="928945"/>
            <a:ext cx="6428379" cy="4029730"/>
          </a:xfrm>
          <a:prstGeom prst="rect">
            <a:avLst/>
          </a:prstGeom>
        </p:spPr>
      </p:pic>
    </p:spTree>
    <p:extLst>
      <p:ext uri="{BB962C8B-B14F-4D97-AF65-F5344CB8AC3E}">
        <p14:creationId xmlns:p14="http://schemas.microsoft.com/office/powerpoint/2010/main" val="158465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Schemas and Models</a:t>
            </a:r>
          </a:p>
        </p:txBody>
      </p:sp>
      <p:sp>
        <p:nvSpPr>
          <p:cNvPr id="5" name="AutoShape 5" descr="Mongodb Vector SVG Icon (2) - SVG Repo">
            <a:extLst>
              <a:ext uri="{FF2B5EF4-FFF2-40B4-BE49-F238E27FC236}">
                <a16:creationId xmlns:a16="http://schemas.microsoft.com/office/drawing/2014/main" id="{801A79B5-5201-16D0-8BB3-995CD58D986A}"/>
              </a:ext>
            </a:extLst>
          </p:cNvPr>
          <p:cNvSpPr>
            <a:spLocks noChangeAspect="1" noChangeArrowheads="1"/>
          </p:cNvSpPr>
          <p:nvPr/>
        </p:nvSpPr>
        <p:spPr bwMode="auto">
          <a:xfrm>
            <a:off x="5033449" y="2586010"/>
            <a:ext cx="1848035" cy="18480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MongoDB: NoSQL Database Integration - Pipeliner CRM">
            <a:extLst>
              <a:ext uri="{FF2B5EF4-FFF2-40B4-BE49-F238E27FC236}">
                <a16:creationId xmlns:a16="http://schemas.microsoft.com/office/drawing/2014/main" id="{52E8AB14-0F7A-263A-E846-BE8011439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466" y="1210570"/>
            <a:ext cx="2817550" cy="2817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B98DC83D-E22B-B948-DA28-A195934C84F8}"/>
              </a:ext>
            </a:extLst>
          </p:cNvPr>
          <p:cNvSpPr>
            <a:spLocks noGrp="1" noChangeArrowheads="1"/>
          </p:cNvSpPr>
          <p:nvPr>
            <p:ph type="body" idx="4294967295"/>
          </p:nvPr>
        </p:nvSpPr>
        <p:spPr bwMode="auto">
          <a:xfrm>
            <a:off x="311700" y="1210570"/>
            <a:ext cx="580501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mongodb</a:t>
            </a:r>
            <a:r>
              <a:rPr kumimoji="0" lang="en-US" altLang="en-US" sz="1600" b="1" i="0" u="none" strike="noStrike" cap="none" normalizeH="0" baseline="0" dirty="0">
                <a:ln>
                  <a:noFill/>
                </a:ln>
                <a:solidFill>
                  <a:schemeClr val="tx1"/>
                </a:solidFill>
                <a:effectLst/>
                <a:latin typeface="Arial" panose="020B0604020202020204" pitchFamily="34" charset="0"/>
              </a:rPr>
              <a:t> module</a:t>
            </a:r>
            <a:r>
              <a:rPr kumimoji="0" lang="en-US" altLang="en-US" sz="1600" b="0" i="0" u="none" strike="noStrike" cap="none" normalizeH="0" baseline="0" dirty="0">
                <a:ln>
                  <a:noFill/>
                </a:ln>
                <a:solidFill>
                  <a:schemeClr val="tx1"/>
                </a:solidFill>
                <a:effectLst/>
                <a:latin typeface="Arial" panose="020B0604020202020204" pitchFamily="34" charset="0"/>
              </a:rPr>
              <a:t> lets Node.js interact with MongoDB like the shell.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Mongoose</a:t>
            </a:r>
            <a:r>
              <a:rPr kumimoji="0" lang="en-US" altLang="en-US" sz="1600" b="0" i="0" u="none" strike="noStrike" cap="none" normalizeH="0" baseline="0" dirty="0">
                <a:ln>
                  <a:noFill/>
                </a:ln>
                <a:solidFill>
                  <a:schemeClr val="tx1"/>
                </a:solidFill>
                <a:effectLst/>
                <a:latin typeface="Arial" panose="020B0604020202020204" pitchFamily="34" charset="0"/>
              </a:rPr>
              <a:t> simplifies MongoDB operations with schemas and ODM.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ODM</a:t>
            </a:r>
            <a:r>
              <a:rPr kumimoji="0" lang="en-US" altLang="en-US" sz="1600" b="0" i="0" u="none" strike="noStrike" cap="none" normalizeH="0" baseline="0" dirty="0">
                <a:ln>
                  <a:noFill/>
                </a:ln>
                <a:solidFill>
                  <a:schemeClr val="tx1"/>
                </a:solidFill>
                <a:effectLst/>
                <a:latin typeface="Arial" panose="020B0604020202020204" pitchFamily="34" charset="0"/>
              </a:rPr>
              <a:t> converts database data into JavaScript objects.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Schemas and Models</a:t>
            </a:r>
          </a:p>
        </p:txBody>
      </p:sp>
      <p:sp>
        <p:nvSpPr>
          <p:cNvPr id="5" name="AutoShape 5" descr="Mongodb Vector SVG Icon (2) - SVG Repo">
            <a:extLst>
              <a:ext uri="{FF2B5EF4-FFF2-40B4-BE49-F238E27FC236}">
                <a16:creationId xmlns:a16="http://schemas.microsoft.com/office/drawing/2014/main" id="{B568107A-3B89-ED0F-CF2D-8A59B9CCF803}"/>
              </a:ext>
            </a:extLst>
          </p:cNvPr>
          <p:cNvSpPr>
            <a:spLocks noChangeAspect="1" noChangeArrowheads="1"/>
          </p:cNvSpPr>
          <p:nvPr/>
        </p:nvSpPr>
        <p:spPr bwMode="auto">
          <a:xfrm>
            <a:off x="5033449" y="2586010"/>
            <a:ext cx="1848035" cy="18480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MongoDB: NoSQL Database Integration - Pipeliner CRM">
            <a:extLst>
              <a:ext uri="{FF2B5EF4-FFF2-40B4-BE49-F238E27FC236}">
                <a16:creationId xmlns:a16="http://schemas.microsoft.com/office/drawing/2014/main" id="{800F9B48-A26A-08EB-1540-C3CC7F08D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8475" y="872689"/>
            <a:ext cx="3563824" cy="356382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665DE9B4-DFF3-5DB3-117F-82D20365C809}"/>
              </a:ext>
            </a:extLst>
          </p:cNvPr>
          <p:cNvSpPr>
            <a:spLocks noGrp="1" noChangeArrowheads="1"/>
          </p:cNvSpPr>
          <p:nvPr>
            <p:ph type="body" idx="4294967295"/>
          </p:nvPr>
        </p:nvSpPr>
        <p:spPr bwMode="auto">
          <a:xfrm>
            <a:off x="311701" y="1238491"/>
            <a:ext cx="65697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Mongoose schemas</a:t>
            </a:r>
            <a:r>
              <a:rPr kumimoji="0" lang="en-US" altLang="en-US" sz="1600" b="0" i="0" u="none" strike="noStrike" cap="none" normalizeH="0" baseline="0" dirty="0">
                <a:ln>
                  <a:noFill/>
                </a:ln>
                <a:solidFill>
                  <a:schemeClr val="tx1"/>
                </a:solidFill>
                <a:effectLst/>
                <a:latin typeface="+mj-lt"/>
              </a:rPr>
              <a:t> define document structure using </a:t>
            </a:r>
            <a:r>
              <a:rPr kumimoji="0" lang="en-US" altLang="en-US" sz="1600" b="0" i="0" u="none" strike="noStrike" cap="none" normalizeH="0" baseline="0" dirty="0" err="1">
                <a:ln>
                  <a:noFill/>
                </a:ln>
                <a:solidFill>
                  <a:schemeClr val="tx1"/>
                </a:solidFill>
                <a:effectLst/>
                <a:latin typeface="+mj-lt"/>
              </a:rPr>
              <a:t>mongoose.Schema</a:t>
            </a:r>
            <a:r>
              <a:rPr kumimoji="0" lang="en-US" altLang="en-US" sz="1600" b="0" i="0" u="none" strike="noStrike" cap="none" normalizeH="0" baseline="0" dirty="0">
                <a:ln>
                  <a:noFill/>
                </a:ln>
                <a:solidFill>
                  <a:schemeClr val="tx1"/>
                </a:solidFill>
                <a:effectLst/>
                <a:latin typeface="+mj-lt"/>
              </a:rPr>
              <a:t>(). </a:t>
            </a:r>
            <a:r>
              <a:rPr lang="en-US" sz="1600" b="0" i="0" dirty="0">
                <a:solidFill>
                  <a:srgbClr val="000000"/>
                </a:solidFill>
                <a:effectLst/>
                <a:latin typeface="Roboto" panose="02000000000000000000" pitchFamily="2" charset="0"/>
              </a:rPr>
              <a:t>The supported data types are:</a:t>
            </a:r>
            <a:endParaRPr kumimoji="0" lang="en-US" altLang="en-US" sz="16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a16="http://schemas.microsoft.com/office/drawing/2014/main" id="{12495C2E-65F7-0B90-E695-712428F4D275}"/>
              </a:ext>
            </a:extLst>
          </p:cNvPr>
          <p:cNvPicPr>
            <a:picLocks noChangeAspect="1"/>
          </p:cNvPicPr>
          <p:nvPr/>
        </p:nvPicPr>
        <p:blipFill>
          <a:blip r:embed="rId4"/>
          <a:stretch>
            <a:fillRect/>
          </a:stretch>
        </p:blipFill>
        <p:spPr>
          <a:xfrm>
            <a:off x="311700" y="1871585"/>
            <a:ext cx="4222796" cy="2156535"/>
          </a:xfrm>
          <a:prstGeom prst="rect">
            <a:avLst/>
          </a:prstGeom>
        </p:spPr>
      </p:pic>
    </p:spTree>
    <p:extLst>
      <p:ext uri="{BB962C8B-B14F-4D97-AF65-F5344CB8AC3E}">
        <p14:creationId xmlns:p14="http://schemas.microsoft.com/office/powerpoint/2010/main" val="330900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75A0611B-B514-4131-F890-4174821129BF}"/>
              </a:ext>
            </a:extLst>
          </p:cNvPr>
          <p:cNvPicPr>
            <a:picLocks noChangeAspect="1"/>
          </p:cNvPicPr>
          <p:nvPr/>
        </p:nvPicPr>
        <p:blipFill>
          <a:blip r:embed="rId3"/>
          <a:stretch>
            <a:fillRect/>
          </a:stretch>
        </p:blipFill>
        <p:spPr>
          <a:xfrm>
            <a:off x="1736085" y="1689048"/>
            <a:ext cx="5671829" cy="1959673"/>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Schemas and Models</a:t>
            </a:r>
            <a:endParaRPr lang="en-US" sz="4800" b="1" i="0" dirty="0">
              <a:effectLst/>
              <a:latin typeface="+mj-lt"/>
            </a:endParaRPr>
          </a:p>
        </p:txBody>
      </p:sp>
      <p:sp>
        <p:nvSpPr>
          <p:cNvPr id="2" name="Rectangle 1">
            <a:extLst>
              <a:ext uri="{FF2B5EF4-FFF2-40B4-BE49-F238E27FC236}">
                <a16:creationId xmlns:a16="http://schemas.microsoft.com/office/drawing/2014/main" id="{E7558231-5C77-28FB-0B9D-E9C2265BEE9C}"/>
              </a:ext>
            </a:extLst>
          </p:cNvPr>
          <p:cNvSpPr>
            <a:spLocks noChangeArrowheads="1"/>
          </p:cNvSpPr>
          <p:nvPr/>
        </p:nvSpPr>
        <p:spPr bwMode="auto">
          <a:xfrm>
            <a:off x="311700" y="1017725"/>
            <a:ext cx="6970178" cy="152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a:t>
            </a:r>
            <a:r>
              <a:rPr kumimoji="0" lang="en-US" altLang="en-US" sz="1600" b="0" i="0" u="none" strike="noStrike" cap="none" normalizeH="0" baseline="0" dirty="0">
                <a:ln>
                  <a:noFill/>
                </a:ln>
                <a:solidFill>
                  <a:schemeClr val="tx1"/>
                </a:solidFill>
                <a:effectLst/>
                <a:latin typeface="Arial" panose="020B0604020202020204" pitchFamily="34" charset="0"/>
              </a:rPr>
              <a:t> is a constructor compiled from a schema.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mongoose.model</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creates models using a name and schema.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instances</a:t>
            </a:r>
            <a:r>
              <a:rPr kumimoji="0" lang="en-US" altLang="en-US" sz="1600" b="0" i="0" u="none" strike="noStrike" cap="none" normalizeH="0" baseline="0" dirty="0">
                <a:ln>
                  <a:noFill/>
                </a:ln>
                <a:solidFill>
                  <a:schemeClr val="tx1"/>
                </a:solidFill>
                <a:effectLst/>
                <a:latin typeface="Arial" panose="020B0604020202020204" pitchFamily="34" charset="0"/>
              </a:rPr>
              <a:t> represent MongoDB documents for saving/retrieval.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Best practice</a:t>
            </a:r>
            <a:r>
              <a:rPr kumimoji="0" lang="en-US" altLang="en-US" sz="1600" b="0" i="0" u="none" strike="noStrike" cap="none" normalizeH="0" baseline="0" dirty="0">
                <a:ln>
                  <a:noFill/>
                </a:ln>
                <a:solidFill>
                  <a:schemeClr val="tx1"/>
                </a:solidFill>
                <a:effectLst/>
                <a:latin typeface="Arial" panose="020B0604020202020204" pitchFamily="34" charset="0"/>
              </a:rPr>
              <a:t>: Capitalize model names (e.g., "Card" instead of "card"). </a:t>
            </a:r>
          </a:p>
        </p:txBody>
      </p:sp>
    </p:spTree>
    <p:extLst>
      <p:ext uri="{BB962C8B-B14F-4D97-AF65-F5344CB8AC3E}">
        <p14:creationId xmlns:p14="http://schemas.microsoft.com/office/powerpoint/2010/main" val="204478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B0FEC802-1290-E26F-CCFC-1CD527984971}"/>
              </a:ext>
            </a:extLst>
          </p:cNvPr>
          <p:cNvPicPr>
            <a:picLocks noChangeAspect="1"/>
          </p:cNvPicPr>
          <p:nvPr/>
        </p:nvPicPr>
        <p:blipFill>
          <a:blip r:embed="rId3"/>
          <a:stretch>
            <a:fillRect/>
          </a:stretch>
        </p:blipFill>
        <p:spPr>
          <a:xfrm>
            <a:off x="1331412" y="1607958"/>
            <a:ext cx="6481175" cy="2435124"/>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Connecting to DB</a:t>
            </a:r>
          </a:p>
        </p:txBody>
      </p:sp>
      <p:sp>
        <p:nvSpPr>
          <p:cNvPr id="3" name="Rectangle 1">
            <a:extLst>
              <a:ext uri="{FF2B5EF4-FFF2-40B4-BE49-F238E27FC236}">
                <a16:creationId xmlns:a16="http://schemas.microsoft.com/office/drawing/2014/main" id="{8E6378B3-27A2-BF78-9318-A3DA0E6A324D}"/>
              </a:ext>
            </a:extLst>
          </p:cNvPr>
          <p:cNvSpPr>
            <a:spLocks noGrp="1" noChangeArrowheads="1"/>
          </p:cNvSpPr>
          <p:nvPr>
            <p:ph type="body" idx="4294967295"/>
          </p:nvPr>
        </p:nvSpPr>
        <p:spPr bwMode="auto">
          <a:xfrm>
            <a:off x="311700" y="1121100"/>
            <a:ext cx="771878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err="1">
                <a:ln>
                  <a:noFill/>
                </a:ln>
                <a:solidFill>
                  <a:schemeClr val="tx1"/>
                </a:solidFill>
                <a:effectLst/>
                <a:latin typeface="Arial" panose="020B0604020202020204" pitchFamily="34" charset="0"/>
              </a:rPr>
              <a:t>Mongoose.connect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establishes a connection to MongoDB. </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Requires a </a:t>
            </a:r>
            <a:r>
              <a:rPr kumimoji="0" lang="en-US" altLang="en-US" sz="1800" b="1" i="0" u="none" strike="noStrike" cap="none" normalizeH="0" baseline="0" dirty="0">
                <a:ln>
                  <a:noFill/>
                </a:ln>
                <a:solidFill>
                  <a:schemeClr val="tx1"/>
                </a:solidFill>
                <a:effectLst/>
                <a:latin typeface="Arial" panose="020B0604020202020204" pitchFamily="34" charset="0"/>
              </a:rPr>
              <a:t>URL parameter</a:t>
            </a:r>
            <a:r>
              <a:rPr kumimoji="0" lang="en-US" altLang="en-US" sz="1800" b="0" i="0" u="none" strike="noStrike" cap="none" normalizeH="0" baseline="0" dirty="0">
                <a:ln>
                  <a:noFill/>
                </a:ln>
                <a:solidFill>
                  <a:schemeClr val="tx1"/>
                </a:solidFill>
                <a:effectLst/>
                <a:latin typeface="Arial" panose="020B0604020202020204" pitchFamily="34" charset="0"/>
              </a:rPr>
              <a:t> specifying the server and database name.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MongoDB creates</a:t>
            </a:r>
            <a:r>
              <a:rPr kumimoji="0" lang="en-US" altLang="en-US" sz="1800" b="0" i="0" u="none" strike="noStrike" cap="none" normalizeH="0" baseline="0" dirty="0">
                <a:ln>
                  <a:noFill/>
                </a:ln>
                <a:solidFill>
                  <a:schemeClr val="tx1"/>
                </a:solidFill>
                <a:effectLst/>
                <a:latin typeface="Arial" panose="020B0604020202020204" pitchFamily="34" charset="0"/>
              </a:rPr>
              <a:t> the database if it doesn’t exist. </a:t>
            </a:r>
          </a:p>
        </p:txBody>
      </p:sp>
    </p:spTree>
    <p:extLst>
      <p:ext uri="{BB962C8B-B14F-4D97-AF65-F5344CB8AC3E}">
        <p14:creationId xmlns:p14="http://schemas.microsoft.com/office/powerpoint/2010/main" val="21536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14598B5B-9844-A514-F223-B389278A7969}"/>
              </a:ext>
            </a:extLst>
          </p:cNvPr>
          <p:cNvPicPr>
            <a:picLocks noChangeAspect="1"/>
          </p:cNvPicPr>
          <p:nvPr/>
        </p:nvPicPr>
        <p:blipFill>
          <a:blip r:embed="rId3"/>
          <a:stretch>
            <a:fillRect/>
          </a:stretch>
        </p:blipFill>
        <p:spPr>
          <a:xfrm>
            <a:off x="1511661" y="1944733"/>
            <a:ext cx="6872515" cy="1393505"/>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8226FA-9B63-C87A-43BB-06BD494AF49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63D486E-835C-DAC6-408B-A7C5657F9F5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Saving</a:t>
            </a:r>
            <a:r>
              <a:rPr lang="en-US" sz="3600" b="1" i="0" dirty="0">
                <a:effectLst/>
                <a:latin typeface="+mj-lt"/>
              </a:rPr>
              <a:t> Documents</a:t>
            </a:r>
          </a:p>
        </p:txBody>
      </p:sp>
      <p:sp>
        <p:nvSpPr>
          <p:cNvPr id="2" name="Text Placeholder 1">
            <a:extLst>
              <a:ext uri="{FF2B5EF4-FFF2-40B4-BE49-F238E27FC236}">
                <a16:creationId xmlns:a16="http://schemas.microsoft.com/office/drawing/2014/main" id="{F67C6016-12A4-044F-BEC1-45F29D77AB2D}"/>
              </a:ext>
            </a:extLst>
          </p:cNvPr>
          <p:cNvSpPr>
            <a:spLocks noGrp="1" noChangeArrowheads="1"/>
          </p:cNvSpPr>
          <p:nvPr>
            <p:ph type="body" idx="4294967295"/>
          </p:nvPr>
        </p:nvSpPr>
        <p:spPr bwMode="auto">
          <a:xfrm>
            <a:off x="435438" y="1140543"/>
            <a:ext cx="62023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save()</a:t>
            </a:r>
            <a:r>
              <a:rPr kumimoji="0" lang="en-US" altLang="en-US" sz="1600" b="0" i="0" u="none" strike="noStrike" cap="none" normalizeH="0" baseline="0" dirty="0">
                <a:ln>
                  <a:noFill/>
                </a:ln>
                <a:solidFill>
                  <a:schemeClr val="tx1"/>
                </a:solidFill>
                <a:effectLst/>
                <a:latin typeface="Arial" panose="020B0604020202020204" pitchFamily="34" charset="0"/>
              </a:rPr>
              <a:t> saves a document and returns a Promise.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create()</a:t>
            </a:r>
            <a:r>
              <a:rPr kumimoji="0" lang="en-US" altLang="en-US" sz="1600" b="0" i="0" u="none" strike="noStrike" cap="none" normalizeH="0" baseline="0" dirty="0">
                <a:ln>
                  <a:noFill/>
                </a:ln>
                <a:solidFill>
                  <a:schemeClr val="tx1"/>
                </a:solidFill>
                <a:effectLst/>
                <a:latin typeface="Arial" panose="020B0604020202020204" pitchFamily="34" charset="0"/>
              </a:rPr>
              <a:t> saves one or multiple documents.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Both methods return </a:t>
            </a:r>
            <a:r>
              <a:rPr kumimoji="0" lang="en-US" altLang="en-US" sz="1600" b="1" i="0" u="none" strike="noStrike" cap="none" normalizeH="0" baseline="0" dirty="0">
                <a:ln>
                  <a:noFill/>
                </a:ln>
                <a:solidFill>
                  <a:schemeClr val="tx1"/>
                </a:solidFill>
                <a:effectLst/>
                <a:latin typeface="Arial" panose="020B0604020202020204" pitchFamily="34" charset="0"/>
              </a:rPr>
              <a:t>Promises</a:t>
            </a:r>
            <a:r>
              <a:rPr kumimoji="0" lang="en-US" altLang="en-US" sz="1600" b="0" i="0" u="none" strike="noStrike" cap="none" normalizeH="0" baseline="0" dirty="0">
                <a:ln>
                  <a:noFill/>
                </a:ln>
                <a:solidFill>
                  <a:schemeClr val="tx1"/>
                </a:solidFill>
                <a:effectLst/>
                <a:latin typeface="Arial" panose="020B0604020202020204" pitchFamily="34" charset="0"/>
              </a:rPr>
              <a:t> resolving to saved documents. </a:t>
            </a:r>
          </a:p>
        </p:txBody>
      </p:sp>
    </p:spTree>
    <p:extLst>
      <p:ext uri="{BB962C8B-B14F-4D97-AF65-F5344CB8AC3E}">
        <p14:creationId xmlns:p14="http://schemas.microsoft.com/office/powerpoint/2010/main" val="17354826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2025-03-08T17:18:18+00:00</DateTime>
  </documentManagement>
</p:properties>
</file>

<file path=customXml/itemProps1.xml><?xml version="1.0" encoding="utf-8"?>
<ds:datastoreItem xmlns:ds="http://schemas.openxmlformats.org/officeDocument/2006/customXml" ds:itemID="{29DE243F-589F-4A84-AA20-E6DEF7910BAB}"/>
</file>

<file path=customXml/itemProps2.xml><?xml version="1.0" encoding="utf-8"?>
<ds:datastoreItem xmlns:ds="http://schemas.openxmlformats.org/officeDocument/2006/customXml" ds:itemID="{F6BCB466-43EA-45AA-A306-D1B7CAB98BFF}"/>
</file>

<file path=customXml/itemProps3.xml><?xml version="1.0" encoding="utf-8"?>
<ds:datastoreItem xmlns:ds="http://schemas.openxmlformats.org/officeDocument/2006/customXml" ds:itemID="{11456F0C-56D0-4B0E-A17B-E1B4C392B041}"/>
</file>

<file path=docProps/app.xml><?xml version="1.0" encoding="utf-8"?>
<Properties xmlns="http://schemas.openxmlformats.org/officeDocument/2006/extended-properties" xmlns:vt="http://schemas.openxmlformats.org/officeDocument/2006/docPropsVTypes">
  <TotalTime>2793</TotalTime>
  <Words>1354</Words>
  <Application>Microsoft Office PowerPoint</Application>
  <PresentationFormat>On-screen Show (16:9)</PresentationFormat>
  <Paragraphs>55</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Roboto</vt:lpstr>
      <vt:lpstr>Arial Unicode MS</vt:lpstr>
      <vt:lpstr>Arial</vt:lpstr>
      <vt:lpstr>Proxima Nova</vt:lpstr>
      <vt:lpstr>Simple Light</vt:lpstr>
      <vt:lpstr>Spearmint</vt:lpstr>
      <vt:lpstr>Mongoose</vt:lpstr>
      <vt:lpstr>Schemas and Models</vt:lpstr>
      <vt:lpstr>Schemas and Models</vt:lpstr>
      <vt:lpstr>Example</vt:lpstr>
      <vt:lpstr>Schemas and Models</vt:lpstr>
      <vt:lpstr>Example</vt:lpstr>
      <vt:lpstr>Connecting to DB</vt:lpstr>
      <vt:lpstr>Example</vt:lpstr>
      <vt:lpstr>Saving Documents</vt:lpstr>
      <vt:lpstr>Example</vt:lpstr>
      <vt:lpstr>Finding Documents</vt:lpstr>
      <vt:lpstr>Common Mongoose Find Method</vt:lpstr>
      <vt:lpstr>Finding Document Methods</vt:lpstr>
      <vt:lpstr>Example</vt:lpstr>
      <vt:lpstr>Common Mongoose Update Method</vt:lpstr>
      <vt:lpstr>Common Mongoose Delete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100</cp:revision>
  <dcterms:modified xsi:type="dcterms:W3CDTF">2025-03-08T16:58:11Z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