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350" r:id="rId5"/>
    <p:sldId id="362" r:id="rId6"/>
    <p:sldId id="343" r:id="rId7"/>
    <p:sldId id="352" r:id="rId8"/>
    <p:sldId id="353" r:id="rId9"/>
    <p:sldId id="363" r:id="rId10"/>
    <p:sldId id="364" r:id="rId11"/>
    <p:sldId id="365" r:id="rId12"/>
    <p:sldId id="366" r:id="rId13"/>
    <p:sldId id="367" r:id="rId14"/>
    <p:sldId id="368" r:id="rId15"/>
  </p:sldIdLst>
  <p:sldSz cx="9144000" cy="5143500" type="screen16x9"/>
  <p:notesSz cx="6858000" cy="9144000"/>
  <p:embeddedFontLst>
    <p:embeddedFont>
      <p:font typeface="Proxima Nova" panose="020B060402020202020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token-based user authentication. In this lecture we will go the overview, JSON web tokens, JWT-simple module, authentication using database, sorting JWT in local storage.</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1CD0D94-F665-B5C8-F58B-2C61A93733E4}"/>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D809461-F0B7-5A2B-D7EE-FC8C2C9E5F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4842329-0A7E-41FD-2B23-378818E2C0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understand how authentication works, let’s take a look at how it’s implemented in the system. The process starts by adding a new user to the database. The system securely stores credentials using hashing before saving them. This ensures passwords are never stored in plain text. Once the user is created, they can log in to receive a token.</a:t>
            </a:r>
          </a:p>
        </p:txBody>
      </p:sp>
    </p:spTree>
    <p:extLst>
      <p:ext uri="{BB962C8B-B14F-4D97-AF65-F5344CB8AC3E}">
        <p14:creationId xmlns:p14="http://schemas.microsoft.com/office/powerpoint/2010/main" val="3741872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64EDC66-CA36-6434-0237-4ED0813F8A3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A774AA2-3375-202B-79C1-F9A78483A8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A4D57B1-376F-F7D2-0CD7-6BB3081BC6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Continuing with the implementation, when a user provides valid login details, the system checks the stored hashed password. If it matches, a token is generated and sent back to the client. This token acts as proof of authentication. Instead of sending credentials again, the client includes this token in future requests to access protected resources.</a:t>
            </a:r>
          </a:p>
          <a:p>
            <a:pPr marL="139700" indent="0">
              <a:buNone/>
            </a:pPr>
            <a:endParaRPr lang="en-US" dirty="0"/>
          </a:p>
        </p:txBody>
      </p:sp>
    </p:spTree>
    <p:extLst>
      <p:ext uri="{BB962C8B-B14F-4D97-AF65-F5344CB8AC3E}">
        <p14:creationId xmlns:p14="http://schemas.microsoft.com/office/powerpoint/2010/main" val="32673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DB2DF2F-E74B-FC39-023B-903C5AC0BE5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2E73CB8-484A-499C-86F6-FCA8726453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B8A5147-9D44-52F6-20DD-603880ADDE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Transitioning from token authentication, let’s discuss how tokens are stored in a web application. The system saves tokens in storage, allowing users to remain authenticated without re-entering credentials. The application retrieves and includes the token in requests to access protected resources. This approach ensures smooth interactions while maintaining authentication security.</a:t>
            </a:r>
          </a:p>
        </p:txBody>
      </p:sp>
    </p:spTree>
    <p:extLst>
      <p:ext uri="{BB962C8B-B14F-4D97-AF65-F5344CB8AC3E}">
        <p14:creationId xmlns:p14="http://schemas.microsoft.com/office/powerpoint/2010/main" val="4117696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B61022B-0BA0-0494-6B25-E5D0B1C09CE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AAB75F65-C2F1-AE87-AC10-6F8CADC68D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B6A8166-0DAA-AA72-63E1-B58B855FED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Building on how tokens are stored, let's look at how they are used in a web application. The system sends authentication details, receives a token, and saves it. When making future requests, the token is retrieved and included for validation. The server checks its authenticity before granting access to protected data. This method ensures secure and efficient user authentication.</a:t>
            </a:r>
          </a:p>
        </p:txBody>
      </p:sp>
    </p:spTree>
    <p:extLst>
      <p:ext uri="{BB962C8B-B14F-4D97-AF65-F5344CB8AC3E}">
        <p14:creationId xmlns:p14="http://schemas.microsoft.com/office/powerpoint/2010/main" val="3528612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Let’s talk about verifying user identity. The most common method relies on credentials like names and secret codes. A more secure approach uses unique digital keys that confirm identity without storing sensitive information. These keys are generated and verified using a hidden process, ensuring safe and efficient access to protected resources.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introduced secure authentication, let’s explore how the system verifies users. When a user logs in, a unique key is generated and sent back. This key is stored and used to access protected information without needing repeated verification. The system checks the key’s validity with each request, ensuring only authorized users can retrieve sensitive data.</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495D97F-87AA-5960-0D26-570DE732C7D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9DE17AB-3825-4C92-3F7D-2D1C2B1678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F667B74-5E0A-B485-ED4D-212060FBEA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that we have seen how authentication works, let’s explore a common method for securing access. This approach packages user details into a compact, encoded format. To ensure security, the data is sealed with a hidden key, preventing unauthorized changes. This method allows systems to verify identity efficiently without requiring direct access to stored credentials.</a:t>
            </a:r>
          </a:p>
        </p:txBody>
      </p:sp>
    </p:spTree>
    <p:extLst>
      <p:ext uri="{BB962C8B-B14F-4D97-AF65-F5344CB8AC3E}">
        <p14:creationId xmlns:p14="http://schemas.microsoft.com/office/powerpoint/2010/main" val="36019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introduced a secure way to verify identity, let’s look at how the process works. The system takes user details and encodes them into a structured format. A unique signature is added to ensure the data remains unchanged. When a request is made, the system checks the signature to confirm authenticity, allowing access only if the information is valid.</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explored how secure identity verification works, let’s look at how it is implemented. A system is used to create and validate unique digital keys, ensuring that data remains protected. This process encodes user details into a structured format and allows the system to verify authenticity when needed. This approach helps maintain security while enabling efficient access control.</a:t>
            </a:r>
          </a:p>
        </p:txBody>
      </p:sp>
    </p:spTree>
    <p:extLst>
      <p:ext uri="{BB962C8B-B14F-4D97-AF65-F5344CB8AC3E}">
        <p14:creationId xmlns:p14="http://schemas.microsoft.com/office/powerpoint/2010/main" val="207300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introduced how secure tokens work, let’s look at an example of how they are created and verified. A unique key is generated using encoded user details, which can later be decoded to confirm identity. This method ensures that only authorized users can access protected resources while preventing unauthorized modifications to the stored information.</a:t>
            </a:r>
          </a:p>
        </p:txBody>
      </p:sp>
    </p:spTree>
    <p:extLst>
      <p:ext uri="{BB962C8B-B14F-4D97-AF65-F5344CB8AC3E}">
        <p14:creationId xmlns:p14="http://schemas.microsoft.com/office/powerpoint/2010/main" val="53352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519ED35-D55B-A175-DC9F-097CF7F43F2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A7B40E3-9A3A-CFA2-E109-1A353FEF84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1B4061-081E-E51C-A582-DFDDC3EF6B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understand secure authentication, let’s explore how user information is managed. When a new user registers, their details are securely stored. During login, the system verifies credentials and grants access by issuing a unique key. This key is then used to retrieve user details when needed, ensuring only authorized users can access protected information.</a:t>
            </a:r>
          </a:p>
        </p:txBody>
      </p:sp>
    </p:spTree>
    <p:extLst>
      <p:ext uri="{BB962C8B-B14F-4D97-AF65-F5344CB8AC3E}">
        <p14:creationId xmlns:p14="http://schemas.microsoft.com/office/powerpoint/2010/main" val="3841845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4CD0848-1AA0-9C75-01E2-D13EF4EB659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9EE8C5F-1EAF-CA98-48A3-7F91865D98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7C62A52-03BD-BB21-1CC3-F85D55DC1D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discussed how user data is managed, let’s look at how it is structured within the system. The database stores user details in a well-organized format, ensuring security and accessibility. The server processes requests, verifies user credentials, and retrieves data when necessary. This setup allows smooth authentication and secure handling of user information.</a:t>
            </a:r>
          </a:p>
        </p:txBody>
      </p:sp>
    </p:spTree>
    <p:extLst>
      <p:ext uri="{BB962C8B-B14F-4D97-AF65-F5344CB8AC3E}">
        <p14:creationId xmlns:p14="http://schemas.microsoft.com/office/powerpoint/2010/main" val="2581596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r>
              <a:rPr lang="en-US" sz="3600" b="1" i="0" dirty="0">
                <a:effectLst/>
                <a:latin typeface="+mj-lt"/>
              </a:rPr>
              <a:t>Token-Based User Authentication</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Overview</a:t>
            </a:r>
            <a:r>
              <a:rPr lang="en-US" sz="1300" b="1" dirty="0">
                <a:solidFill>
                  <a:schemeClr val="accent1">
                    <a:lumMod val="50000"/>
                  </a:schemeClr>
                </a:solidFill>
                <a:latin typeface="+mj-lt"/>
                <a:ea typeface="Roboto"/>
                <a:cs typeface="Roboto"/>
                <a:sym typeface="Roboto"/>
              </a:rPr>
              <a:t> | JSON Web Tokens | JWT-Simple Module | Using Database | Storing JWT in Local Storage</a:t>
            </a:r>
            <a:endParaRPr lang="en-US" sz="1400" b="1" i="0" dirty="0">
              <a:solidFill>
                <a:schemeClr val="accent1">
                  <a:lumMod val="50000"/>
                </a:schemeClr>
              </a:solidFill>
              <a:effectLst/>
              <a:latin typeface="Roboto" panose="02000000000000000000" pitchFamily="2" charset="0"/>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CD3B3D7-9443-BEB7-79A4-F0C97AE4272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1945E29-30B8-CADD-844E-07C75C7E278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4" name="Picture 3">
            <a:extLst>
              <a:ext uri="{FF2B5EF4-FFF2-40B4-BE49-F238E27FC236}">
                <a16:creationId xmlns:a16="http://schemas.microsoft.com/office/drawing/2014/main" id="{20700487-2C1A-2E89-26FC-BB91CC686084}"/>
              </a:ext>
            </a:extLst>
          </p:cNvPr>
          <p:cNvPicPr>
            <a:picLocks noChangeAspect="1"/>
          </p:cNvPicPr>
          <p:nvPr/>
        </p:nvPicPr>
        <p:blipFill>
          <a:blip r:embed="rId3"/>
          <a:stretch>
            <a:fillRect/>
          </a:stretch>
        </p:blipFill>
        <p:spPr>
          <a:xfrm>
            <a:off x="389163" y="1017725"/>
            <a:ext cx="3696020" cy="3977985"/>
          </a:xfrm>
          <a:prstGeom prst="rect">
            <a:avLst/>
          </a:prstGeom>
        </p:spPr>
      </p:pic>
      <p:pic>
        <p:nvPicPr>
          <p:cNvPr id="7" name="Picture 6">
            <a:extLst>
              <a:ext uri="{FF2B5EF4-FFF2-40B4-BE49-F238E27FC236}">
                <a16:creationId xmlns:a16="http://schemas.microsoft.com/office/drawing/2014/main" id="{6595BA0F-DB68-964C-DD07-6EFB6CFC5431}"/>
              </a:ext>
            </a:extLst>
          </p:cNvPr>
          <p:cNvPicPr>
            <a:picLocks noChangeAspect="1"/>
          </p:cNvPicPr>
          <p:nvPr/>
        </p:nvPicPr>
        <p:blipFill>
          <a:blip r:embed="rId4"/>
          <a:stretch>
            <a:fillRect/>
          </a:stretch>
        </p:blipFill>
        <p:spPr>
          <a:xfrm>
            <a:off x="4980374" y="1017725"/>
            <a:ext cx="3306460" cy="4031995"/>
          </a:xfrm>
          <a:prstGeom prst="rect">
            <a:avLst/>
          </a:prstGeom>
        </p:spPr>
      </p:pic>
    </p:spTree>
    <p:extLst>
      <p:ext uri="{BB962C8B-B14F-4D97-AF65-F5344CB8AC3E}">
        <p14:creationId xmlns:p14="http://schemas.microsoft.com/office/powerpoint/2010/main" val="98459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F548481-8811-1918-42CE-974440D7B1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824CE94-B58B-9FDD-D90F-34FD4972BBF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3" name="Picture 2">
            <a:extLst>
              <a:ext uri="{FF2B5EF4-FFF2-40B4-BE49-F238E27FC236}">
                <a16:creationId xmlns:a16="http://schemas.microsoft.com/office/drawing/2014/main" id="{2DD3A659-D39F-7388-46D4-CA254866C8AF}"/>
              </a:ext>
            </a:extLst>
          </p:cNvPr>
          <p:cNvPicPr>
            <a:picLocks noChangeAspect="1"/>
          </p:cNvPicPr>
          <p:nvPr/>
        </p:nvPicPr>
        <p:blipFill>
          <a:blip r:embed="rId3"/>
          <a:stretch>
            <a:fillRect/>
          </a:stretch>
        </p:blipFill>
        <p:spPr>
          <a:xfrm>
            <a:off x="2701128" y="1337764"/>
            <a:ext cx="3741744" cy="3360711"/>
          </a:xfrm>
          <a:prstGeom prst="rect">
            <a:avLst/>
          </a:prstGeom>
        </p:spPr>
      </p:pic>
    </p:spTree>
    <p:extLst>
      <p:ext uri="{BB962C8B-B14F-4D97-AF65-F5344CB8AC3E}">
        <p14:creationId xmlns:p14="http://schemas.microsoft.com/office/powerpoint/2010/main" val="95610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13354FD-E182-5DF9-66AA-59AE67003EA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5743437-4431-3E0A-8B7E-F1BFCD859B63}"/>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Storing JWT in </a:t>
            </a:r>
            <a:r>
              <a:rPr lang="en-US" sz="3600" b="1" i="0" dirty="0" err="1">
                <a:effectLst/>
                <a:latin typeface="+mj-lt"/>
              </a:rPr>
              <a:t>localStorage</a:t>
            </a:r>
            <a:endParaRPr lang="en-US" sz="3600" b="1" i="0" dirty="0">
              <a:effectLst/>
              <a:latin typeface="+mj-lt"/>
            </a:endParaRPr>
          </a:p>
        </p:txBody>
      </p:sp>
      <p:sp>
        <p:nvSpPr>
          <p:cNvPr id="3" name="Rectangle 1">
            <a:extLst>
              <a:ext uri="{FF2B5EF4-FFF2-40B4-BE49-F238E27FC236}">
                <a16:creationId xmlns:a16="http://schemas.microsoft.com/office/drawing/2014/main" id="{B89A65C8-D75C-2084-8CCC-F88D9B5F31D6}"/>
              </a:ext>
            </a:extLst>
          </p:cNvPr>
          <p:cNvSpPr>
            <a:spLocks noGrp="1" noChangeArrowheads="1"/>
          </p:cNvSpPr>
          <p:nvPr>
            <p:ph type="body" idx="4294967295"/>
          </p:nvPr>
        </p:nvSpPr>
        <p:spPr bwMode="auto">
          <a:xfrm>
            <a:off x="311150" y="1289562"/>
            <a:ext cx="6577442"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JWT is stored</a:t>
            </a:r>
            <a:r>
              <a:rPr kumimoji="0" lang="en-US" altLang="en-US" sz="1800" b="0" i="0" u="none" strike="noStrike" cap="none" normalizeH="0" baseline="0" dirty="0">
                <a:ln>
                  <a:noFill/>
                </a:ln>
                <a:solidFill>
                  <a:schemeClr val="tx1"/>
                </a:solidFill>
                <a:effectLst/>
                <a:latin typeface="Arial" panose="020B0604020202020204" pitchFamily="34" charset="0"/>
              </a:rPr>
              <a:t> in </a:t>
            </a:r>
            <a:r>
              <a:rPr kumimoji="0" lang="en-US" altLang="en-US" sz="1800" b="1" i="0" u="none" strike="noStrike" cap="none" normalizeH="0" baseline="0" dirty="0" err="1">
                <a:ln>
                  <a:noFill/>
                </a:ln>
                <a:solidFill>
                  <a:schemeClr val="tx1"/>
                </a:solidFill>
                <a:effectLst/>
                <a:latin typeface="Arial" panose="020B0604020202020204" pitchFamily="34" charset="0"/>
              </a:rPr>
              <a:t>localStorage</a:t>
            </a:r>
            <a:r>
              <a:rPr kumimoji="0" lang="en-US" altLang="en-US" sz="1800" b="0" i="0" u="none" strike="noStrike" cap="none" normalizeH="0" baseline="0" dirty="0">
                <a:ln>
                  <a:noFill/>
                </a:ln>
                <a:solidFill>
                  <a:schemeClr val="tx1"/>
                </a:solidFill>
                <a:effectLst/>
                <a:latin typeface="Arial" panose="020B0604020202020204" pitchFamily="34" charset="0"/>
              </a:rPr>
              <a:t> for web app authentication.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Fetch API</a:t>
            </a:r>
            <a:r>
              <a:rPr kumimoji="0" lang="en-US" altLang="en-US" sz="1800" b="0" i="0" u="none" strike="noStrike" cap="none" normalizeH="0" baseline="0" dirty="0">
                <a:ln>
                  <a:noFill/>
                </a:ln>
                <a:solidFill>
                  <a:schemeClr val="tx1"/>
                </a:solidFill>
                <a:effectLst/>
                <a:latin typeface="Arial" panose="020B0604020202020204" pitchFamily="34" charset="0"/>
              </a:rPr>
              <a:t> is used to obtain and send the JWT.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JWT is included</a:t>
            </a:r>
            <a:r>
              <a:rPr kumimoji="0" lang="en-US" altLang="en-US" sz="1800" b="0" i="0" u="none" strike="noStrike" cap="none" normalizeH="0" baseline="0" dirty="0">
                <a:ln>
                  <a:noFill/>
                </a:ln>
                <a:solidFill>
                  <a:schemeClr val="tx1"/>
                </a:solidFill>
                <a:effectLst/>
                <a:latin typeface="Arial" panose="020B0604020202020204" pitchFamily="34" charset="0"/>
              </a:rPr>
              <a:t> in API requests for authentication. </a:t>
            </a:r>
          </a:p>
        </p:txBody>
      </p:sp>
    </p:spTree>
    <p:extLst>
      <p:ext uri="{BB962C8B-B14F-4D97-AF65-F5344CB8AC3E}">
        <p14:creationId xmlns:p14="http://schemas.microsoft.com/office/powerpoint/2010/main" val="3173224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B8919F-3CAC-B1DF-8959-B8265328FCA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6EC230D-F5CD-E4A9-B540-FEFD3B70A136}"/>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40BDFB45-BA4B-790C-D1C1-B4800C300BAA}"/>
              </a:ext>
            </a:extLst>
          </p:cNvPr>
          <p:cNvPicPr>
            <a:picLocks noChangeAspect="1"/>
          </p:cNvPicPr>
          <p:nvPr/>
        </p:nvPicPr>
        <p:blipFill>
          <a:blip r:embed="rId3"/>
          <a:stretch>
            <a:fillRect/>
          </a:stretch>
        </p:blipFill>
        <p:spPr>
          <a:xfrm>
            <a:off x="1572367" y="1111725"/>
            <a:ext cx="5502117" cy="3825572"/>
          </a:xfrm>
          <a:prstGeom prst="rect">
            <a:avLst/>
          </a:prstGeom>
        </p:spPr>
      </p:pic>
    </p:spTree>
    <p:extLst>
      <p:ext uri="{BB962C8B-B14F-4D97-AF65-F5344CB8AC3E}">
        <p14:creationId xmlns:p14="http://schemas.microsoft.com/office/powerpoint/2010/main" val="306319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Overview</a:t>
            </a:r>
            <a:endParaRPr lang="en-US" sz="3600" b="1" i="0" dirty="0">
              <a:effectLst/>
              <a:latin typeface="+mj-lt"/>
            </a:endParaRPr>
          </a:p>
        </p:txBody>
      </p:sp>
      <p:sp>
        <p:nvSpPr>
          <p:cNvPr id="2" name="Text Placeholder 1">
            <a:extLst>
              <a:ext uri="{FF2B5EF4-FFF2-40B4-BE49-F238E27FC236}">
                <a16:creationId xmlns:a16="http://schemas.microsoft.com/office/drawing/2014/main" id="{43548B5B-566C-2844-FFCB-46FE140C10C3}"/>
              </a:ext>
            </a:extLst>
          </p:cNvPr>
          <p:cNvSpPr>
            <a:spLocks noGrp="1" noChangeArrowheads="1"/>
          </p:cNvSpPr>
          <p:nvPr>
            <p:ph type="body" idx="4294967295"/>
          </p:nvPr>
        </p:nvSpPr>
        <p:spPr bwMode="auto">
          <a:xfrm>
            <a:off x="311700" y="1147212"/>
            <a:ext cx="539719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User authentication</a:t>
            </a:r>
            <a:r>
              <a:rPr kumimoji="0" lang="en-US" altLang="en-US" sz="1600" b="0" i="0" u="none" strike="noStrike" cap="none" normalizeH="0" baseline="0" dirty="0">
                <a:ln>
                  <a:noFill/>
                </a:ln>
                <a:solidFill>
                  <a:schemeClr val="tx1"/>
                </a:solidFill>
                <a:effectLst/>
                <a:latin typeface="Arial" panose="020B0604020202020204" pitchFamily="34" charset="0"/>
              </a:rPr>
              <a:t> verifies a user's identity.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Usernames &amp; passwords</a:t>
            </a:r>
            <a:r>
              <a:rPr kumimoji="0" lang="en-US" altLang="en-US" sz="1600" b="0" i="0" u="none" strike="noStrike" cap="none" normalizeH="0" baseline="0" dirty="0">
                <a:ln>
                  <a:noFill/>
                </a:ln>
                <a:solidFill>
                  <a:schemeClr val="tx1"/>
                </a:solidFill>
                <a:effectLst/>
                <a:latin typeface="Arial" panose="020B0604020202020204" pitchFamily="34" charset="0"/>
              </a:rPr>
              <a:t> are the most common method.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Token-based authentication</a:t>
            </a:r>
            <a:r>
              <a:rPr kumimoji="0" lang="en-US" altLang="en-US" sz="1600" b="0" i="0" u="none" strike="noStrike" cap="none" normalizeH="0" baseline="0" dirty="0">
                <a:ln>
                  <a:noFill/>
                </a:ln>
                <a:solidFill>
                  <a:schemeClr val="tx1"/>
                </a:solidFill>
                <a:effectLst/>
                <a:latin typeface="Arial" panose="020B0604020202020204" pitchFamily="34" charset="0"/>
              </a:rPr>
              <a:t> uses signed tokens for verification.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Signed tokens</a:t>
            </a:r>
            <a:r>
              <a:rPr kumimoji="0" lang="en-US" altLang="en-US" sz="1600" b="0" i="0" u="none" strike="noStrike" cap="none" normalizeH="0" baseline="0" dirty="0">
                <a:ln>
                  <a:noFill/>
                </a:ln>
                <a:solidFill>
                  <a:schemeClr val="tx1"/>
                </a:solidFill>
                <a:effectLst/>
                <a:latin typeface="Arial" panose="020B0604020202020204" pitchFamily="34" charset="0"/>
              </a:rPr>
              <a:t> are created with a secret key to identify users. </a:t>
            </a:r>
          </a:p>
        </p:txBody>
      </p:sp>
      <p:pic>
        <p:nvPicPr>
          <p:cNvPr id="1027" name="Picture 3" descr="Blue User Authentication Icon PNG Images &amp; PSDs for Download | PixelSquid -  S11624672F">
            <a:extLst>
              <a:ext uri="{FF2B5EF4-FFF2-40B4-BE49-F238E27FC236}">
                <a16:creationId xmlns:a16="http://schemas.microsoft.com/office/drawing/2014/main" id="{06F9AA5A-2F04-2574-ADE5-CA8D30BF4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892" y="1147212"/>
            <a:ext cx="2677656" cy="26776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i="0" dirty="0">
                <a:solidFill>
                  <a:srgbClr val="1E282E"/>
                </a:solidFill>
                <a:effectLst/>
                <a:latin typeface="+mj-lt"/>
              </a:rPr>
              <a:t>Token-based authentication process</a:t>
            </a:r>
            <a:endParaRPr lang="en-US" sz="6600" b="1" i="0" dirty="0">
              <a:effectLst/>
              <a:latin typeface="+mj-lt"/>
            </a:endParaRPr>
          </a:p>
        </p:txBody>
      </p:sp>
      <p:pic>
        <p:nvPicPr>
          <p:cNvPr id="3" name="Picture 2">
            <a:extLst>
              <a:ext uri="{FF2B5EF4-FFF2-40B4-BE49-F238E27FC236}">
                <a16:creationId xmlns:a16="http://schemas.microsoft.com/office/drawing/2014/main" id="{500E1375-3AA0-4EF7-B5FE-20314CF8F859}"/>
              </a:ext>
            </a:extLst>
          </p:cNvPr>
          <p:cNvPicPr>
            <a:picLocks noChangeAspect="1"/>
          </p:cNvPicPr>
          <p:nvPr/>
        </p:nvPicPr>
        <p:blipFill>
          <a:blip r:embed="rId3"/>
          <a:stretch>
            <a:fillRect/>
          </a:stretch>
        </p:blipFill>
        <p:spPr>
          <a:xfrm>
            <a:off x="1310216" y="1582446"/>
            <a:ext cx="6523567" cy="2209426"/>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A58C255-43A4-8E91-B134-43AE209DCF2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B3ECCFC-2C32-B181-BCAF-690A65E0496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JSON Web Tokens (JWT)</a:t>
            </a:r>
          </a:p>
        </p:txBody>
      </p:sp>
      <p:sp>
        <p:nvSpPr>
          <p:cNvPr id="3" name="Rectangle 1">
            <a:extLst>
              <a:ext uri="{FF2B5EF4-FFF2-40B4-BE49-F238E27FC236}">
                <a16:creationId xmlns:a16="http://schemas.microsoft.com/office/drawing/2014/main" id="{6F0EFAC7-5952-ECA1-3659-D9DFCF81D7B9}"/>
              </a:ext>
            </a:extLst>
          </p:cNvPr>
          <p:cNvSpPr>
            <a:spLocks noGrp="1" noChangeArrowheads="1"/>
          </p:cNvSpPr>
          <p:nvPr>
            <p:ph type="body" idx="4294967295"/>
          </p:nvPr>
        </p:nvSpPr>
        <p:spPr bwMode="auto">
          <a:xfrm>
            <a:off x="311150" y="1150869"/>
            <a:ext cx="710322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JWT (JSON Web Token)</a:t>
            </a:r>
            <a:r>
              <a:rPr kumimoji="0" lang="en-US" altLang="en-US" sz="1800" b="0" i="0" u="none" strike="noStrike" cap="none" normalizeH="0" baseline="0" dirty="0">
                <a:ln>
                  <a:noFill/>
                </a:ln>
                <a:solidFill>
                  <a:schemeClr val="tx1"/>
                </a:solidFill>
                <a:effectLst/>
                <a:latin typeface="Arial" panose="020B0604020202020204" pitchFamily="34" charset="0"/>
              </a:rPr>
              <a:t> is used in token-based authentication.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JWT structure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Header.Payload.Signature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Signed with a secret key</a:t>
            </a:r>
            <a:r>
              <a:rPr kumimoji="0" lang="en-US" altLang="en-US" sz="1800" b="0" i="0" u="none" strike="noStrike" cap="none" normalizeH="0" baseline="0" dirty="0">
                <a:ln>
                  <a:noFill/>
                </a:ln>
                <a:solidFill>
                  <a:schemeClr val="tx1"/>
                </a:solidFill>
                <a:effectLst/>
                <a:latin typeface="Arial" panose="020B0604020202020204" pitchFamily="34" charset="0"/>
              </a:rPr>
              <a:t> to prevent tampering.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Base64 encoding</a:t>
            </a:r>
            <a:r>
              <a:rPr kumimoji="0" lang="en-US" altLang="en-US" sz="1800" b="0" i="0" u="none" strike="noStrike" cap="none" normalizeH="0" baseline="0" dirty="0">
                <a:ln>
                  <a:noFill/>
                </a:ln>
                <a:solidFill>
                  <a:schemeClr val="tx1"/>
                </a:solidFill>
                <a:effectLst/>
                <a:latin typeface="Arial" panose="020B0604020202020204" pitchFamily="34" charset="0"/>
              </a:rPr>
              <a:t> converts JSON data into a compact string. </a:t>
            </a:r>
          </a:p>
        </p:txBody>
      </p:sp>
    </p:spTree>
    <p:extLst>
      <p:ext uri="{BB962C8B-B14F-4D97-AF65-F5344CB8AC3E}">
        <p14:creationId xmlns:p14="http://schemas.microsoft.com/office/powerpoint/2010/main" val="330900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699" y="320738"/>
            <a:ext cx="8520600" cy="572700"/>
          </a:xfrm>
        </p:spPr>
        <p:txBody>
          <a:bodyPr spcFirstLastPara="1" wrap="square" lIns="91425" tIns="91425" rIns="91425" bIns="91425" anchor="ctr" anchorCtr="0">
            <a:noAutofit/>
          </a:bodyPr>
          <a:lstStyle/>
          <a:p>
            <a:pPr>
              <a:lnSpc>
                <a:spcPct val="90000"/>
              </a:lnSpc>
            </a:pPr>
            <a:r>
              <a:rPr lang="en-US" sz="2400" b="1" i="0" dirty="0">
                <a:solidFill>
                  <a:schemeClr val="accent1">
                    <a:lumMod val="50000"/>
                  </a:schemeClr>
                </a:solidFill>
                <a:effectLst/>
                <a:latin typeface="+mj-lt"/>
              </a:rPr>
              <a:t>Example</a:t>
            </a:r>
            <a:endParaRPr lang="en-US" sz="3600" b="1" dirty="0">
              <a:solidFill>
                <a:schemeClr val="accent1">
                  <a:lumMod val="50000"/>
                </a:schemeClr>
              </a:solidFill>
              <a:latin typeface="+mj-lt"/>
            </a:endParaRPr>
          </a:p>
        </p:txBody>
      </p:sp>
      <p:pic>
        <p:nvPicPr>
          <p:cNvPr id="3" name="Picture 2">
            <a:extLst>
              <a:ext uri="{FF2B5EF4-FFF2-40B4-BE49-F238E27FC236}">
                <a16:creationId xmlns:a16="http://schemas.microsoft.com/office/drawing/2014/main" id="{EC5BBF3A-1425-295B-9E81-32927ED85D66}"/>
              </a:ext>
            </a:extLst>
          </p:cNvPr>
          <p:cNvPicPr>
            <a:picLocks noChangeAspect="1"/>
          </p:cNvPicPr>
          <p:nvPr/>
        </p:nvPicPr>
        <p:blipFill>
          <a:blip r:embed="rId3"/>
          <a:stretch>
            <a:fillRect/>
          </a:stretch>
        </p:blipFill>
        <p:spPr>
          <a:xfrm>
            <a:off x="2005686" y="1173673"/>
            <a:ext cx="5132628" cy="3052098"/>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err="1">
                <a:effectLst/>
                <a:latin typeface="+mj-lt"/>
              </a:rPr>
              <a:t>jwt</a:t>
            </a:r>
            <a:r>
              <a:rPr lang="en-US" sz="3600" b="1" i="0" dirty="0">
                <a:effectLst/>
                <a:latin typeface="+mj-lt"/>
              </a:rPr>
              <a:t>-simple module</a:t>
            </a:r>
          </a:p>
        </p:txBody>
      </p:sp>
      <p:sp>
        <p:nvSpPr>
          <p:cNvPr id="3" name="Rectangle 1">
            <a:extLst>
              <a:ext uri="{FF2B5EF4-FFF2-40B4-BE49-F238E27FC236}">
                <a16:creationId xmlns:a16="http://schemas.microsoft.com/office/drawing/2014/main" id="{BD880E78-A6E3-8CDE-2883-B6984FC6E2FB}"/>
              </a:ext>
            </a:extLst>
          </p:cNvPr>
          <p:cNvSpPr>
            <a:spLocks noGrp="1" noChangeArrowheads="1"/>
          </p:cNvSpPr>
          <p:nvPr>
            <p:ph type="body" idx="4294967295"/>
          </p:nvPr>
        </p:nvSpPr>
        <p:spPr bwMode="auto">
          <a:xfrm>
            <a:off x="311150" y="1358811"/>
            <a:ext cx="59666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jwt</a:t>
            </a:r>
            <a:r>
              <a:rPr kumimoji="0" lang="en-US" altLang="en-US" sz="1600" b="1" i="0" u="none" strike="noStrike" cap="none" normalizeH="0" baseline="0" dirty="0">
                <a:ln>
                  <a:noFill/>
                </a:ln>
                <a:solidFill>
                  <a:schemeClr val="tx1"/>
                </a:solidFill>
                <a:effectLst/>
                <a:latin typeface="+mj-lt"/>
              </a:rPr>
              <a:t>-simple</a:t>
            </a:r>
            <a:r>
              <a:rPr kumimoji="0" lang="en-US" altLang="en-US" sz="1600" b="0" i="0" u="none" strike="noStrike" cap="none" normalizeH="0" baseline="0" dirty="0">
                <a:ln>
                  <a:noFill/>
                </a:ln>
                <a:solidFill>
                  <a:schemeClr val="tx1"/>
                </a:solidFill>
                <a:effectLst/>
                <a:latin typeface="+mj-lt"/>
              </a:rPr>
              <a:t> module encodes and decodes JWTs in Node.js.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Install</a:t>
            </a:r>
            <a:r>
              <a:rPr kumimoji="0" lang="en-US" altLang="en-US" sz="1600" b="0" i="0" u="none" strike="noStrike" cap="none" normalizeH="0" baseline="0" dirty="0">
                <a:ln>
                  <a:noFill/>
                </a:ln>
                <a:solidFill>
                  <a:schemeClr val="tx1"/>
                </a:solidFill>
                <a:effectLst/>
                <a:latin typeface="+mj-lt"/>
              </a:rPr>
              <a:t> with </a:t>
            </a:r>
            <a:r>
              <a:rPr kumimoji="0" lang="en-US" altLang="en-US" sz="1600" b="0" i="0" u="none" strike="noStrike" cap="none" normalizeH="0" baseline="0" dirty="0" err="1">
                <a:ln>
                  <a:noFill/>
                </a:ln>
                <a:solidFill>
                  <a:schemeClr val="tx1"/>
                </a:solidFill>
                <a:effectLst/>
                <a:latin typeface="+mj-lt"/>
              </a:rPr>
              <a:t>npm</a:t>
            </a:r>
            <a:r>
              <a:rPr kumimoji="0" lang="en-US" altLang="en-US" sz="1600" b="0" i="0" u="none" strike="noStrike" cap="none" normalizeH="0" baseline="0" dirty="0">
                <a:ln>
                  <a:noFill/>
                </a:ln>
                <a:solidFill>
                  <a:schemeClr val="tx1"/>
                </a:solidFill>
                <a:effectLst/>
                <a:latin typeface="+mj-lt"/>
              </a:rPr>
              <a:t> install </a:t>
            </a:r>
            <a:r>
              <a:rPr kumimoji="0" lang="en-US" altLang="en-US" sz="1600" b="0" i="0" u="none" strike="noStrike" cap="none" normalizeH="0" baseline="0" dirty="0" err="1">
                <a:ln>
                  <a:noFill/>
                </a:ln>
                <a:solidFill>
                  <a:schemeClr val="tx1"/>
                </a:solidFill>
                <a:effectLst/>
                <a:latin typeface="+mj-lt"/>
              </a:rPr>
              <a:t>jwt</a:t>
            </a:r>
            <a:r>
              <a:rPr kumimoji="0" lang="en-US" altLang="en-US" sz="1600" b="0" i="0" u="none" strike="noStrike" cap="none" normalizeH="0" baseline="0" dirty="0">
                <a:ln>
                  <a:noFill/>
                </a:ln>
                <a:solidFill>
                  <a:schemeClr val="tx1"/>
                </a:solidFill>
                <a:effectLst/>
                <a:latin typeface="+mj-lt"/>
              </a:rPr>
              <a:t>-simple.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jwt.encode</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creates a JWT, </a:t>
            </a:r>
            <a:r>
              <a:rPr kumimoji="0" lang="en-US" altLang="en-US" sz="1600" b="1" i="0" u="none" strike="noStrike" cap="none" normalizeH="0" baseline="0" dirty="0" err="1">
                <a:ln>
                  <a:noFill/>
                </a:ln>
                <a:solidFill>
                  <a:schemeClr val="tx1"/>
                </a:solidFill>
                <a:effectLst/>
                <a:latin typeface="+mj-lt"/>
              </a:rPr>
              <a:t>jwt.decode</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decodes a JWT. </a:t>
            </a:r>
          </a:p>
        </p:txBody>
      </p:sp>
    </p:spTree>
    <p:extLst>
      <p:ext uri="{BB962C8B-B14F-4D97-AF65-F5344CB8AC3E}">
        <p14:creationId xmlns:p14="http://schemas.microsoft.com/office/powerpoint/2010/main" val="2153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28D6AE56-B2B6-D804-4867-F0577ED84550}"/>
              </a:ext>
            </a:extLst>
          </p:cNvPr>
          <p:cNvPicPr>
            <a:picLocks noChangeAspect="1"/>
          </p:cNvPicPr>
          <p:nvPr/>
        </p:nvPicPr>
        <p:blipFill>
          <a:blip r:embed="rId3"/>
          <a:stretch>
            <a:fillRect/>
          </a:stretch>
        </p:blipFill>
        <p:spPr>
          <a:xfrm>
            <a:off x="1105214" y="1407163"/>
            <a:ext cx="7444928" cy="2525644"/>
          </a:xfrm>
          <a:prstGeom prst="rect">
            <a:avLst/>
          </a:prstGeom>
        </p:spPr>
      </p:pic>
    </p:spTree>
    <p:extLst>
      <p:ext uri="{BB962C8B-B14F-4D97-AF65-F5344CB8AC3E}">
        <p14:creationId xmlns:p14="http://schemas.microsoft.com/office/powerpoint/2010/main" val="372142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9205AE1-C49A-D0F7-603A-6DD0C581732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E7D64D7-DB53-E3D4-9E17-FD3EA9D02F8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Using a database</a:t>
            </a:r>
          </a:p>
        </p:txBody>
      </p:sp>
      <p:sp>
        <p:nvSpPr>
          <p:cNvPr id="2" name="Text Placeholder 1">
            <a:extLst>
              <a:ext uri="{FF2B5EF4-FFF2-40B4-BE49-F238E27FC236}">
                <a16:creationId xmlns:a16="http://schemas.microsoft.com/office/drawing/2014/main" id="{4D80DB51-9521-D362-A767-14ABF0C80AB9}"/>
              </a:ext>
            </a:extLst>
          </p:cNvPr>
          <p:cNvSpPr>
            <a:spLocks noGrp="1" noChangeArrowheads="1"/>
          </p:cNvSpPr>
          <p:nvPr>
            <p:ph type="body" idx="4294967295"/>
          </p:nvPr>
        </p:nvSpPr>
        <p:spPr bwMode="auto">
          <a:xfrm>
            <a:off x="311150" y="804814"/>
            <a:ext cx="747352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User model</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stores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username, password, and status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 MongoDB.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POST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api</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adds a new user to the database.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POST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api</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/auth</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verifies credentials and returns a JWT.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GET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api</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/status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validates JWT and returns all users' usernames &amp; statuses.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576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FD75564-1AEE-6B9D-A9DF-3D2AAA6813C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704B332-B41E-6006-094B-25DAC4FC50D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F731F739-8908-3306-2624-BFA21CA2EFEB}"/>
              </a:ext>
            </a:extLst>
          </p:cNvPr>
          <p:cNvPicPr>
            <a:picLocks noChangeAspect="1"/>
          </p:cNvPicPr>
          <p:nvPr/>
        </p:nvPicPr>
        <p:blipFill>
          <a:blip r:embed="rId3"/>
          <a:stretch>
            <a:fillRect/>
          </a:stretch>
        </p:blipFill>
        <p:spPr>
          <a:xfrm>
            <a:off x="4572000" y="1017725"/>
            <a:ext cx="2779784" cy="3807831"/>
          </a:xfrm>
          <a:prstGeom prst="rect">
            <a:avLst/>
          </a:prstGeom>
        </p:spPr>
      </p:pic>
      <p:pic>
        <p:nvPicPr>
          <p:cNvPr id="6" name="Picture 5">
            <a:extLst>
              <a:ext uri="{FF2B5EF4-FFF2-40B4-BE49-F238E27FC236}">
                <a16:creationId xmlns:a16="http://schemas.microsoft.com/office/drawing/2014/main" id="{99DFBBEE-2080-59E9-4DD5-FE93D846D10A}"/>
              </a:ext>
            </a:extLst>
          </p:cNvPr>
          <p:cNvPicPr>
            <a:picLocks noChangeAspect="1"/>
          </p:cNvPicPr>
          <p:nvPr/>
        </p:nvPicPr>
        <p:blipFill>
          <a:blip r:embed="rId4"/>
          <a:stretch>
            <a:fillRect/>
          </a:stretch>
        </p:blipFill>
        <p:spPr>
          <a:xfrm>
            <a:off x="1792216" y="1817108"/>
            <a:ext cx="2034716" cy="1775614"/>
          </a:xfrm>
          <a:prstGeom prst="rect">
            <a:avLst/>
          </a:prstGeom>
        </p:spPr>
      </p:pic>
    </p:spTree>
    <p:extLst>
      <p:ext uri="{BB962C8B-B14F-4D97-AF65-F5344CB8AC3E}">
        <p14:creationId xmlns:p14="http://schemas.microsoft.com/office/powerpoint/2010/main" val="34514848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2025-03-08T17:18:38+00:00</DateTime>
  </documentManagement>
</p:properties>
</file>

<file path=customXml/itemProps1.xml><?xml version="1.0" encoding="utf-8"?>
<ds:datastoreItem xmlns:ds="http://schemas.openxmlformats.org/officeDocument/2006/customXml" ds:itemID="{5DA33EE0-898D-4EF6-8CE5-5BAF25CEE4D3}"/>
</file>

<file path=customXml/itemProps2.xml><?xml version="1.0" encoding="utf-8"?>
<ds:datastoreItem xmlns:ds="http://schemas.openxmlformats.org/officeDocument/2006/customXml" ds:itemID="{00905E92-E1D4-4475-B4DF-2557C7A335DC}"/>
</file>

<file path=customXml/itemProps3.xml><?xml version="1.0" encoding="utf-8"?>
<ds:datastoreItem xmlns:ds="http://schemas.openxmlformats.org/officeDocument/2006/customXml" ds:itemID="{28275FCD-1328-441E-8BD3-04358F8E6F01}"/>
</file>

<file path=docProps/app.xml><?xml version="1.0" encoding="utf-8"?>
<Properties xmlns="http://schemas.openxmlformats.org/officeDocument/2006/extended-properties" xmlns:vt="http://schemas.openxmlformats.org/officeDocument/2006/docPropsVTypes">
  <TotalTime>2699</TotalTime>
  <Words>1049</Words>
  <Application>Microsoft Office PowerPoint</Application>
  <PresentationFormat>On-screen Show (16:9)</PresentationFormat>
  <Paragraphs>46</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Roboto</vt:lpstr>
      <vt:lpstr>Arial</vt:lpstr>
      <vt:lpstr>Proxima Nova</vt:lpstr>
      <vt:lpstr>Simple Light</vt:lpstr>
      <vt:lpstr>Spearmint</vt:lpstr>
      <vt:lpstr>Token-Based User Authentication</vt:lpstr>
      <vt:lpstr>Overview</vt:lpstr>
      <vt:lpstr>Token-based authentication process</vt:lpstr>
      <vt:lpstr>JSON Web Tokens (JWT)</vt:lpstr>
      <vt:lpstr>Example</vt:lpstr>
      <vt:lpstr>jwt-simple module</vt:lpstr>
      <vt:lpstr>Example</vt:lpstr>
      <vt:lpstr>Using a database</vt:lpstr>
      <vt:lpstr>Example</vt:lpstr>
      <vt:lpstr>Example (Continue)</vt:lpstr>
      <vt:lpstr>Example (Continue)</vt:lpstr>
      <vt:lpstr>Storing JWT in localStorage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104</cp:revision>
  <dcterms:modified xsi:type="dcterms:W3CDTF">2025-03-08T13:47:40Z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