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y="5143500" cx="9144000"/>
  <p:notesSz cx="6858000" cy="9144000"/>
  <p:embeddedFontLst>
    <p:embeddedFont>
      <p:font typeface="Proxima Nova"/>
      <p:regular r:id="rId21"/>
      <p:bold r:id="rId22"/>
      <p:italic r:id="rId23"/>
      <p:boldItalic r:id="rId24"/>
    </p:embeddedFont>
    <p:embeddedFont>
      <p:font typeface="Roboto"/>
      <p:regular r:id="rId25"/>
      <p:bold r:id="rId26"/>
      <p:italic r:id="rId27"/>
      <p:boldItalic r:id="rId28"/>
    </p:embeddedFont>
    <p:embeddedFont>
      <p:font typeface="Roboto Mon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font" Target="fonts/Roboto-bold.fntdata"/><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font" Target="fonts/ProximaNova-regular.fntdata"/><Relationship Id="rId3" Type="http://schemas.openxmlformats.org/officeDocument/2006/relationships/presProps" Target="presProps.xml"/><Relationship Id="rId34" Type="http://schemas.openxmlformats.org/officeDocument/2006/relationships/customXml" Target="../customXml/item2.xml"/><Relationship Id="rId25" Type="http://schemas.openxmlformats.org/officeDocument/2006/relationships/font" Target="fonts/Roboto-regular.fntdata"/><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33" Type="http://schemas.openxmlformats.org/officeDocument/2006/relationships/customXml" Target="../customXml/item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font" Target="fonts/RobotoMono-regular.fntdata"/><Relationship Id="rId16" Type="http://schemas.openxmlformats.org/officeDocument/2006/relationships/slide" Target="slides/slide10.xml"/><Relationship Id="rId24" Type="http://schemas.openxmlformats.org/officeDocument/2006/relationships/font" Target="fonts/ProximaNova-boldItalic.fntdata"/><Relationship Id="rId1" Type="http://schemas.openxmlformats.org/officeDocument/2006/relationships/theme" Target="theme/theme1.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RobotoMono-boldItalic.fntdata"/><Relationship Id="rId23" Type="http://schemas.openxmlformats.org/officeDocument/2006/relationships/font" Target="fonts/ProximaNova-italic.fntdata"/><Relationship Id="rId28" Type="http://schemas.openxmlformats.org/officeDocument/2006/relationships/font" Target="fonts/Roboto-boldItalic.fntdata"/><Relationship Id="rId5" Type="http://schemas.openxmlformats.org/officeDocument/2006/relationships/slideMaster" Target="slideMasters/slideMaster2.xml"/><Relationship Id="rId15" Type="http://schemas.openxmlformats.org/officeDocument/2006/relationships/slide" Target="slides/slide9.xml"/><Relationship Id="rId31" Type="http://schemas.openxmlformats.org/officeDocument/2006/relationships/font" Target="fonts/RobotoMono-italic.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font" Target="fonts/ProximaNova-bold.fntdata"/><Relationship Id="rId4" Type="http://schemas.openxmlformats.org/officeDocument/2006/relationships/slideMaster" Target="slideMasters/slideMaster1.xml"/><Relationship Id="rId9" Type="http://schemas.openxmlformats.org/officeDocument/2006/relationships/slide" Target="slides/slide3.xml"/><Relationship Id="rId27" Type="http://schemas.openxmlformats.org/officeDocument/2006/relationships/font" Target="fonts/Roboto-italic.fntdata"/><Relationship Id="rId30" Type="http://schemas.openxmlformats.org/officeDocument/2006/relationships/font" Target="fonts/RobotoMono-bold.fntdata"/><Relationship Id="rId14" Type="http://schemas.openxmlformats.org/officeDocument/2006/relationships/slide" Target="slides/slide8.xml"/><Relationship Id="rId35" Type="http://schemas.openxmlformats.org/officeDocument/2006/relationships/customXml" Target="../customXml/item3.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cbab3a369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cbab3a369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Welcome to our lecture on HTTP (Hypertext Transfer Protocol), the standard for web communication using TCP/IP for data transfer. HTTP/1.1 is widely used, HTTP/2 enhances speed, and HTTP/3 (in development) uses UDP for faster performance. A DNS lookup converts a domain name into an IP address, enabling server connection. HTTP uses a request-response model where the browser requests resources and the server responds.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50b71ef2c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50b71ef2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slide explains common HTTP response status codes, which indicate request outcomes. 200 OK means success. 301 Moved Permanently and 302 Found indicate resource redirection. 304 Not Modified means no changes since the last request. 403 Forbidden denies access, while 404 Not Found indicates a missing resource. 500 Internal Server Error signals a server issue. These codes help browsers and developers understand results and troubleshoot effectively.</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50b71ef2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250b71ef2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Now, I'll explain URL shortening and how it works with HTTP. When a browser makes a GET request to a shortened URL like </a:t>
            </a:r>
            <a:r>
              <a:rPr lang="en">
                <a:solidFill>
                  <a:srgbClr val="188038"/>
                </a:solidFill>
                <a:latin typeface="Roboto Mono"/>
                <a:ea typeface="Roboto Mono"/>
                <a:cs typeface="Roboto Mono"/>
                <a:sym typeface="Roboto Mono"/>
              </a:rPr>
              <a:t>tinyurl.com/urlwiki</a:t>
            </a:r>
            <a:r>
              <a:rPr lang="en">
                <a:solidFill>
                  <a:schemeClr val="dk1"/>
                </a:solidFill>
              </a:rPr>
              <a:t>, the server processes it and responds with a 301 Moved Permanently status code, indicating a permanent redirection. The Location header points to the full URL (</a:t>
            </a:r>
            <a:r>
              <a:rPr lang="en">
                <a:solidFill>
                  <a:srgbClr val="188038"/>
                </a:solidFill>
                <a:latin typeface="Roboto Mono"/>
                <a:ea typeface="Roboto Mono"/>
                <a:cs typeface="Roboto Mono"/>
                <a:sym typeface="Roboto Mono"/>
              </a:rPr>
              <a:t>http://en.wikipedia.org/wiki/URL_shortening</a:t>
            </a:r>
            <a:r>
              <a:rPr lang="en">
                <a:solidFill>
                  <a:schemeClr val="dk1"/>
                </a:solidFill>
              </a:rPr>
              <a:t>). URL shortening simplifies long links, making them easier to share while still redirecting users to the original destination.</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cb9a3abeb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cb9a3abe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Let's discuss browser caching, where web content is stored locally for faster loading and reduced bandwidth use. An Entity Tag (ETag), a unique identifier for a resource version, helps track content changes. On the first request, the server sends the resource with an ETag, which the browser caches. On repeat requests, the browser checks the ETag. If unchanged, the server responds with 304 Not Modified; if modified, it sends 200 OK with the updated resource and a new ETag.</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9c40d9f9_0_2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9c40d9f9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This slide covers caching mechanisms for managing web content storage and updates. If-Modified-Since ensures the server sends a resource only if it has changed since a specified date, reducing unnecessary data transfer. Expires sets when cached content becomes stale, while Cache-Control defines rules like </a:t>
            </a:r>
            <a:r>
              <a:rPr lang="en">
                <a:solidFill>
                  <a:srgbClr val="188038"/>
                </a:solidFill>
                <a:latin typeface="Roboto Mono"/>
                <a:ea typeface="Roboto Mono"/>
                <a:cs typeface="Roboto Mono"/>
                <a:sym typeface="Roboto Mono"/>
              </a:rPr>
              <a:t>"no-store"</a:t>
            </a:r>
            <a:r>
              <a:rPr lang="en">
                <a:solidFill>
                  <a:schemeClr val="dk1"/>
                </a:solidFill>
              </a:rPr>
              <a:t> to prevent caching or </a:t>
            </a:r>
            <a:r>
              <a:rPr lang="en">
                <a:solidFill>
                  <a:srgbClr val="188038"/>
                </a:solidFill>
                <a:latin typeface="Roboto Mono"/>
                <a:ea typeface="Roboto Mono"/>
                <a:cs typeface="Roboto Mono"/>
                <a:sym typeface="Roboto Mono"/>
              </a:rPr>
              <a:t>"max-age=180"</a:t>
            </a:r>
            <a:r>
              <a:rPr lang="en">
                <a:solidFill>
                  <a:schemeClr val="dk1"/>
                </a:solidFill>
              </a:rPr>
              <a:t> to cache content for 180 seconds. These mechanisms balance freshness and efficiency, improving web performance.</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50b71ef2c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50b71ef2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Finally, we'll explore HTTPS and how it secures web traffic. A Network Sniffer can monitor network traffic and inspect unencrypted HTTP data. HTTPS encryption prevents this by encrypting data exchanged between a browser and server, protecting sensitive information like passwords and credit card details. TLS (Transport Layer Security) uses asymmetric encryption with public and private keys. Websites need a Digital Certificate from a trusted authority to ensure secure encryption and validate identity.</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250b71ef2c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250b71ef2c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HTTP (HyperText Transfer Protocol) is the standard for web communication, using TCP/IP to transfer data. HTTP/1.1 is the standard, HTTP/2 improves speed, and HTTP/3 (in development) uses UDP for faster performance. Before communication, a DNS lookup converts a domain name to an IP address, enabling server connection. HTTP follows a request-response model where the browser requests resources and the server responds.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42e3e7cd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42e3e7cd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slide explains how HTTP requests and responses work. The browser performs a DNS lookup to find the server's IP and establishes a TCP connection. It requests </a:t>
            </a:r>
            <a:r>
              <a:rPr lang="en">
                <a:solidFill>
                  <a:srgbClr val="188038"/>
                </a:solidFill>
                <a:latin typeface="Roboto Mono"/>
                <a:ea typeface="Roboto Mono"/>
                <a:cs typeface="Roboto Mono"/>
                <a:sym typeface="Roboto Mono"/>
              </a:rPr>
              <a:t>test.html</a:t>
            </a:r>
            <a:r>
              <a:rPr lang="en">
                <a:solidFill>
                  <a:schemeClr val="dk1"/>
                </a:solidFill>
              </a:rPr>
              <a:t>, the server responds with the HTML, and the browser parses it. If additional resources like </a:t>
            </a:r>
            <a:r>
              <a:rPr lang="en">
                <a:solidFill>
                  <a:srgbClr val="188038"/>
                </a:solidFill>
                <a:latin typeface="Roboto Mono"/>
                <a:ea typeface="Roboto Mono"/>
                <a:cs typeface="Roboto Mono"/>
                <a:sym typeface="Roboto Mono"/>
              </a:rPr>
              <a:t>field.jpg</a:t>
            </a:r>
            <a:r>
              <a:rPr lang="en">
                <a:solidFill>
                  <a:schemeClr val="dk1"/>
                </a:solidFill>
              </a:rPr>
              <a:t> are needed, another HTTP request is sent. The server responds with the image, which the browser displays. The TCP connection closes after all resources are received.</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50b71ef2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250b71ef2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Next, we'll discuss Request and Response Headers, key parts of HTTP communication. Each request and response has four parts: the Start Line shows the HTTP version, method, and status code. Header Fields provide extra details like content type. A Blank Line separates headers from the body. The Message Body (optional) carries data like form inputs or web content. These elements explain how data flows between a browser and server. Next, we'll cover request methods and status codes.</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d9c40d9f9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d9c40d9f9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This slide explains an HTTP request with no message body using a GET request for </a:t>
            </a:r>
            <a:r>
              <a:rPr lang="en">
                <a:solidFill>
                  <a:srgbClr val="188038"/>
                </a:solidFill>
                <a:latin typeface="Roboto Mono"/>
                <a:ea typeface="Roboto Mono"/>
                <a:cs typeface="Roboto Mono"/>
                <a:sym typeface="Roboto Mono"/>
              </a:rPr>
              <a:t>https://en.wikipedia.org/wiki/World_Wide_Web</a:t>
            </a:r>
            <a:r>
              <a:rPr lang="en">
                <a:solidFill>
                  <a:schemeClr val="dk1"/>
                </a:solidFill>
              </a:rPr>
              <a:t>. The Start Line includes </a:t>
            </a:r>
            <a:r>
              <a:rPr lang="en">
                <a:solidFill>
                  <a:srgbClr val="188038"/>
                </a:solidFill>
                <a:latin typeface="Roboto Mono"/>
                <a:ea typeface="Roboto Mono"/>
                <a:cs typeface="Roboto Mono"/>
                <a:sym typeface="Roboto Mono"/>
              </a:rPr>
              <a:t>GET</a:t>
            </a:r>
            <a:r>
              <a:rPr lang="en">
                <a:solidFill>
                  <a:schemeClr val="dk1"/>
                </a:solidFill>
              </a:rPr>
              <a:t> (requests data), the Path </a:t>
            </a:r>
            <a:r>
              <a:rPr lang="en">
                <a:solidFill>
                  <a:srgbClr val="188038"/>
                </a:solidFill>
                <a:latin typeface="Roboto Mono"/>
                <a:ea typeface="Roboto Mono"/>
                <a:cs typeface="Roboto Mono"/>
                <a:sym typeface="Roboto Mono"/>
              </a:rPr>
              <a:t>/wiki/World_Wide_Web</a:t>
            </a:r>
            <a:r>
              <a:rPr lang="en">
                <a:solidFill>
                  <a:schemeClr val="dk1"/>
                </a:solidFill>
              </a:rPr>
              <a:t> (resource location), and </a:t>
            </a:r>
            <a:r>
              <a:rPr lang="en">
                <a:solidFill>
                  <a:srgbClr val="188038"/>
                </a:solidFill>
                <a:latin typeface="Roboto Mono"/>
                <a:ea typeface="Roboto Mono"/>
                <a:cs typeface="Roboto Mono"/>
                <a:sym typeface="Roboto Mono"/>
              </a:rPr>
              <a:t>HTTP/1.1</a:t>
            </a:r>
            <a:r>
              <a:rPr lang="en">
                <a:solidFill>
                  <a:schemeClr val="dk1"/>
                </a:solidFill>
              </a:rPr>
              <a:t> (protocol version). Header Fields specify the target server (</a:t>
            </a:r>
            <a:r>
              <a:rPr lang="en">
                <a:solidFill>
                  <a:srgbClr val="188038"/>
                </a:solidFill>
                <a:latin typeface="Roboto Mono"/>
                <a:ea typeface="Roboto Mono"/>
                <a:cs typeface="Roboto Mono"/>
                <a:sym typeface="Roboto Mono"/>
              </a:rPr>
              <a:t>Host: en.wikipedia.org</a:t>
            </a:r>
            <a:r>
              <a:rPr lang="en">
                <a:solidFill>
                  <a:schemeClr val="dk1"/>
                </a:solidFill>
              </a:rPr>
              <a:t>) and browser (</a:t>
            </a:r>
            <a:r>
              <a:rPr lang="en">
                <a:solidFill>
                  <a:srgbClr val="188038"/>
                </a:solidFill>
                <a:latin typeface="Roboto Mono"/>
                <a:ea typeface="Roboto Mono"/>
                <a:cs typeface="Roboto Mono"/>
                <a:sym typeface="Roboto Mono"/>
              </a:rPr>
              <a:t>User-Agent</a:t>
            </a:r>
            <a:r>
              <a:rPr lang="en">
                <a:solidFill>
                  <a:schemeClr val="dk1"/>
                </a:solidFill>
              </a:rPr>
              <a:t>). Since GET only retrieves data, no message body is included. Next, we'll explore POST requests for data submission.</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50b71ef2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250b71ef2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slide explains an HTTP response with an HTML message body, showing how a server replies to a request. The Start Line (</a:t>
            </a:r>
            <a:r>
              <a:rPr lang="en">
                <a:solidFill>
                  <a:srgbClr val="188038"/>
                </a:solidFill>
                <a:latin typeface="Roboto Mono"/>
                <a:ea typeface="Roboto Mono"/>
                <a:cs typeface="Roboto Mono"/>
                <a:sym typeface="Roboto Mono"/>
              </a:rPr>
              <a:t>HTTP/1.1 200 OK</a:t>
            </a:r>
            <a:r>
              <a:rPr lang="en">
                <a:solidFill>
                  <a:schemeClr val="dk1"/>
                </a:solidFill>
              </a:rPr>
              <a:t>) indicates a successful request. Header Fields include </a:t>
            </a:r>
            <a:r>
              <a:rPr lang="en">
                <a:solidFill>
                  <a:srgbClr val="188038"/>
                </a:solidFill>
                <a:latin typeface="Roboto Mono"/>
                <a:ea typeface="Roboto Mono"/>
                <a:cs typeface="Roboto Mono"/>
                <a:sym typeface="Roboto Mono"/>
              </a:rPr>
              <a:t>Content-Length</a:t>
            </a:r>
            <a:r>
              <a:rPr lang="en">
                <a:solidFill>
                  <a:schemeClr val="dk1"/>
                </a:solidFill>
              </a:rPr>
              <a:t> (response size), </a:t>
            </a:r>
            <a:r>
              <a:rPr lang="en">
                <a:solidFill>
                  <a:srgbClr val="188038"/>
                </a:solidFill>
                <a:latin typeface="Roboto Mono"/>
                <a:ea typeface="Roboto Mono"/>
                <a:cs typeface="Roboto Mono"/>
                <a:sym typeface="Roboto Mono"/>
              </a:rPr>
              <a:t>Content-Type</a:t>
            </a:r>
            <a:r>
              <a:rPr lang="en">
                <a:solidFill>
                  <a:schemeClr val="dk1"/>
                </a:solidFill>
              </a:rPr>
              <a:t> (</a:t>
            </a:r>
            <a:r>
              <a:rPr lang="en">
                <a:solidFill>
                  <a:srgbClr val="188038"/>
                </a:solidFill>
                <a:latin typeface="Roboto Mono"/>
                <a:ea typeface="Roboto Mono"/>
                <a:cs typeface="Roboto Mono"/>
                <a:sym typeface="Roboto Mono"/>
              </a:rPr>
              <a:t>text/html</a:t>
            </a:r>
            <a:r>
              <a:rPr lang="en">
                <a:solidFill>
                  <a:schemeClr val="dk1"/>
                </a:solidFill>
              </a:rPr>
              <a:t>), </a:t>
            </a:r>
            <a:r>
              <a:rPr lang="en">
                <a:solidFill>
                  <a:srgbClr val="188038"/>
                </a:solidFill>
                <a:latin typeface="Roboto Mono"/>
                <a:ea typeface="Roboto Mono"/>
                <a:cs typeface="Roboto Mono"/>
                <a:sym typeface="Roboto Mono"/>
              </a:rPr>
              <a:t>Date</a:t>
            </a:r>
            <a:r>
              <a:rPr lang="en">
                <a:solidFill>
                  <a:schemeClr val="dk1"/>
                </a:solidFill>
              </a:rPr>
              <a:t> (response time), </a:t>
            </a:r>
            <a:r>
              <a:rPr lang="en">
                <a:solidFill>
                  <a:srgbClr val="188038"/>
                </a:solidFill>
                <a:latin typeface="Roboto Mono"/>
                <a:ea typeface="Roboto Mono"/>
                <a:cs typeface="Roboto Mono"/>
                <a:sym typeface="Roboto Mono"/>
              </a:rPr>
              <a:t>Last-Modified</a:t>
            </a:r>
            <a:r>
              <a:rPr lang="en">
                <a:solidFill>
                  <a:schemeClr val="dk1"/>
                </a:solidFill>
              </a:rPr>
              <a:t> (last update), and </a:t>
            </a:r>
            <a:r>
              <a:rPr lang="en">
                <a:solidFill>
                  <a:srgbClr val="188038"/>
                </a:solidFill>
                <a:latin typeface="Roboto Mono"/>
                <a:ea typeface="Roboto Mono"/>
                <a:cs typeface="Roboto Mono"/>
                <a:sym typeface="Roboto Mono"/>
              </a:rPr>
              <a:t>Server</a:t>
            </a:r>
            <a:r>
              <a:rPr lang="en">
                <a:solidFill>
                  <a:schemeClr val="dk1"/>
                </a:solidFill>
              </a:rPr>
              <a:t> (software used). The Message Body contains the HTML content for rendering. Next, we'll explore HTTP status codes in detail.</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50b71ef2c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250b71ef2c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Now we'll discuss Chrome DevTools, a powerful tool for monitoring HTTP traffic. Most modern browsers have built-in developer tools for inspecting network activity. In Chrome, you can open DevTools using Ctrl+Shift+I (Windows) or Command+Option+I (Mac). The Network tab displays all HTTP traffic when a webpage loads. The first HTTP request fetches the main page, while additional requests load resources like stylesheets, scripts, and images.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250b71ef2c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250b71ef2c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Let's explore HTTP request methods and response status codes, essential for web communication. The most common method, GET, requests resources, with a successful response returning a 200 OK status code. Request methods specify actions on resources: POST submits form data, while POST, PATCH, PUT, and DELETE are commonly used in web services for creating, updating, and deleting resources. These methods support dynamic web interactions and data management.</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50b71ef2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250b71ef2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This slide highlights common HTTP request methods that define actions a client performs on a server resource. GET retrieves a resource, often for web pages. HEAD works like GET but only returns headers, useful for checking availability. POST sends data to the server, commonly for forms. PATCH makes partial updates, PUT replaces the entire resource, and DELETE removes a resource. These methods enable efficient data retrieval and modification for dynamic web apps.</a:t>
            </a:r>
            <a:endParaRPr>
              <a:solidFill>
                <a:schemeClr val="dk1"/>
              </a:solidFill>
            </a:endParaRPr>
          </a:p>
          <a:p>
            <a:pPr indent="0" lvl="0" marL="0" rtl="0" algn="l">
              <a:lnSpc>
                <a:spcPct val="115000"/>
              </a:lnSpc>
              <a:spcBef>
                <a:spcPts val="1200"/>
              </a:spcBef>
              <a:spcAft>
                <a:spcPts val="120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54"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56" name="Google Shape;56;p14"/>
          <p:cNvSpPr txBox="1"/>
          <p:nvPr>
            <p:ph type="ctrTitle"/>
          </p:nvPr>
        </p:nvSpPr>
        <p:spPr>
          <a:xfrm>
            <a:off x="510450" y="1257300"/>
            <a:ext cx="8123100" cy="1588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57" name="Google Shape;57;p14"/>
          <p:cNvSpPr txBox="1"/>
          <p:nvPr>
            <p:ph idx="1" type="subTitle"/>
          </p:nvPr>
        </p:nvSpPr>
        <p:spPr>
          <a:xfrm>
            <a:off x="510450" y="3182313"/>
            <a:ext cx="8123100" cy="63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p:txBody>
      </p:sp>
      <p:sp>
        <p:nvSpPr>
          <p:cNvPr id="58" name="Google Shape;58;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59"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61" name="Google Shape;61;p15"/>
          <p:cNvSpPr txBox="1"/>
          <p:nvPr>
            <p:ph type="title"/>
          </p:nvPr>
        </p:nvSpPr>
        <p:spPr>
          <a:xfrm>
            <a:off x="510450" y="2057400"/>
            <a:ext cx="8123100" cy="7788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6" name="Google Shape;6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 name="Google Shape;70;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1" name="Google Shape;71;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2" name="Google Shape;72;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5" name="Google Shape;75;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8" name="Google Shape;78;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79" name="Google Shape;79;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0" name="Shape 80"/>
        <p:cNvGrpSpPr/>
        <p:nvPr/>
      </p:nvGrpSpPr>
      <p:grpSpPr>
        <a:xfrm>
          <a:off x="0" y="0"/>
          <a:ext cx="0" cy="0"/>
          <a:chOff x="0" y="0"/>
          <a:chExt cx="0" cy="0"/>
        </a:xfrm>
      </p:grpSpPr>
      <p:sp>
        <p:nvSpPr>
          <p:cNvPr id="81" name="Google Shape;81;p20"/>
          <p:cNvSpPr txBox="1"/>
          <p:nvPr>
            <p:ph type="title"/>
          </p:nvPr>
        </p:nvSpPr>
        <p:spPr>
          <a:xfrm>
            <a:off x="490250" y="526350"/>
            <a:ext cx="57975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2" name="Google Shape;82;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3" name="Shape 83"/>
        <p:cNvGrpSpPr/>
        <p:nvPr/>
      </p:nvGrpSpPr>
      <p:grpSpPr>
        <a:xfrm>
          <a:off x="0" y="0"/>
          <a:ext cx="0" cy="0"/>
          <a:chOff x="0" y="0"/>
          <a:chExt cx="0" cy="0"/>
        </a:xfrm>
      </p:grpSpPr>
      <p:sp>
        <p:nvSpPr>
          <p:cNvPr id="84" name="Google Shape;84;p21"/>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21"/>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86" name="Google Shape;86;p21"/>
          <p:cNvSpPr txBox="1"/>
          <p:nvPr>
            <p:ph type="title"/>
          </p:nvPr>
        </p:nvSpPr>
        <p:spPr>
          <a:xfrm>
            <a:off x="265500" y="1205825"/>
            <a:ext cx="4045200" cy="1509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7" name="Google Shape;87;p21"/>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8" name="Google Shape;88;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89" name="Google Shape;89;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22"/>
          <p:cNvSpPr txBox="1"/>
          <p:nvPr>
            <p:ph idx="1" type="body"/>
          </p:nvPr>
        </p:nvSpPr>
        <p:spPr>
          <a:xfrm>
            <a:off x="311700" y="4236825"/>
            <a:ext cx="5998800" cy="5988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2100"/>
              <a:buNone/>
              <a:defRPr sz="2100"/>
            </a:lvl1pPr>
          </a:lstStyle>
          <a:p/>
        </p:txBody>
      </p:sp>
      <p:sp>
        <p:nvSpPr>
          <p:cNvPr id="92" name="Google Shape;9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3"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3"/>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4000"/>
              <a:buNone/>
              <a:defRPr b="1" sz="14000"/>
            </a:lvl1pPr>
            <a:lvl2pPr lvl="1" rtl="0" algn="ctr">
              <a:spcBef>
                <a:spcPts val="0"/>
              </a:spcBef>
              <a:spcAft>
                <a:spcPts val="0"/>
              </a:spcAft>
              <a:buSzPts val="14000"/>
              <a:buNone/>
              <a:defRPr b="1" sz="14000"/>
            </a:lvl2pPr>
            <a:lvl3pPr lvl="2" rtl="0" algn="ctr">
              <a:spcBef>
                <a:spcPts val="0"/>
              </a:spcBef>
              <a:spcAft>
                <a:spcPts val="0"/>
              </a:spcAft>
              <a:buSzPts val="14000"/>
              <a:buNone/>
              <a:defRPr b="1" sz="14000"/>
            </a:lvl3pPr>
            <a:lvl4pPr lvl="3" rtl="0" algn="ctr">
              <a:spcBef>
                <a:spcPts val="0"/>
              </a:spcBef>
              <a:spcAft>
                <a:spcPts val="0"/>
              </a:spcAft>
              <a:buSzPts val="14000"/>
              <a:buNone/>
              <a:defRPr b="1" sz="14000"/>
            </a:lvl4pPr>
            <a:lvl5pPr lvl="4" rtl="0" algn="ctr">
              <a:spcBef>
                <a:spcPts val="0"/>
              </a:spcBef>
              <a:spcAft>
                <a:spcPts val="0"/>
              </a:spcAft>
              <a:buSzPts val="14000"/>
              <a:buNone/>
              <a:defRPr b="1" sz="14000"/>
            </a:lvl5pPr>
            <a:lvl6pPr lvl="5" rtl="0" algn="ctr">
              <a:spcBef>
                <a:spcPts val="0"/>
              </a:spcBef>
              <a:spcAft>
                <a:spcPts val="0"/>
              </a:spcAft>
              <a:buSzPts val="14000"/>
              <a:buNone/>
              <a:defRPr b="1" sz="14000"/>
            </a:lvl6pPr>
            <a:lvl7pPr lvl="6" rtl="0" algn="ctr">
              <a:spcBef>
                <a:spcPts val="0"/>
              </a:spcBef>
              <a:spcAft>
                <a:spcPts val="0"/>
              </a:spcAft>
              <a:buSzPts val="14000"/>
              <a:buNone/>
              <a:defRPr b="1" sz="14000"/>
            </a:lvl7pPr>
            <a:lvl8pPr lvl="7" rtl="0" algn="ctr">
              <a:spcBef>
                <a:spcPts val="0"/>
              </a:spcBef>
              <a:spcAft>
                <a:spcPts val="0"/>
              </a:spcAft>
              <a:buSzPts val="14000"/>
              <a:buNone/>
              <a:defRPr b="1" sz="14000"/>
            </a:lvl8pPr>
            <a:lvl9pPr lvl="8" rtl="0" algn="ctr">
              <a:spcBef>
                <a:spcPts val="0"/>
              </a:spcBef>
              <a:spcAft>
                <a:spcPts val="0"/>
              </a:spcAft>
              <a:buSzPts val="14000"/>
              <a:buNone/>
              <a:defRPr b="1" sz="14000"/>
            </a:lvl9pPr>
          </a:lstStyle>
          <a:p>
            <a:r>
              <a:t>xx%</a:t>
            </a:r>
          </a:p>
        </p:txBody>
      </p:sp>
      <p:sp>
        <p:nvSpPr>
          <p:cNvPr id="96" name="Google Shape;96;p23"/>
          <p:cNvSpPr txBox="1"/>
          <p:nvPr>
            <p:ph idx="1" type="body"/>
          </p:nvPr>
        </p:nvSpPr>
        <p:spPr>
          <a:xfrm>
            <a:off x="311700" y="3071300"/>
            <a:ext cx="8520600" cy="9018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97" name="Google Shape;97;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1600"/>
              </a:spcBef>
              <a:spcAft>
                <a:spcPts val="0"/>
              </a:spcAft>
              <a:buClr>
                <a:schemeClr val="dk2"/>
              </a:buClr>
              <a:buSzPts val="1400"/>
              <a:buChar char="○"/>
              <a:defRPr>
                <a:solidFill>
                  <a:schemeClr val="dk2"/>
                </a:solidFill>
              </a:defRPr>
            </a:lvl2pPr>
            <a:lvl3pPr indent="-317500" lvl="2" marL="1371600" rtl="0">
              <a:lnSpc>
                <a:spcPct val="115000"/>
              </a:lnSpc>
              <a:spcBef>
                <a:spcPts val="1600"/>
              </a:spcBef>
              <a:spcAft>
                <a:spcPts val="0"/>
              </a:spcAft>
              <a:buClr>
                <a:schemeClr val="dk2"/>
              </a:buClr>
              <a:buSzPts val="1400"/>
              <a:buChar char="■"/>
              <a:defRPr>
                <a:solidFill>
                  <a:schemeClr val="dk2"/>
                </a:solidFill>
              </a:defRPr>
            </a:lvl3pPr>
            <a:lvl4pPr indent="-317500" lvl="3" marL="1828800" rtl="0">
              <a:lnSpc>
                <a:spcPct val="115000"/>
              </a:lnSpc>
              <a:spcBef>
                <a:spcPts val="1600"/>
              </a:spcBef>
              <a:spcAft>
                <a:spcPts val="0"/>
              </a:spcAft>
              <a:buClr>
                <a:schemeClr val="dk2"/>
              </a:buClr>
              <a:buSzPts val="1400"/>
              <a:buChar char="●"/>
              <a:defRPr>
                <a:solidFill>
                  <a:schemeClr val="dk2"/>
                </a:solidFill>
              </a:defRPr>
            </a:lvl4pPr>
            <a:lvl5pPr indent="-317500" lvl="4" marL="2286000" rtl="0">
              <a:lnSpc>
                <a:spcPct val="115000"/>
              </a:lnSpc>
              <a:spcBef>
                <a:spcPts val="1600"/>
              </a:spcBef>
              <a:spcAft>
                <a:spcPts val="0"/>
              </a:spcAft>
              <a:buClr>
                <a:schemeClr val="dk2"/>
              </a:buClr>
              <a:buSzPts val="1400"/>
              <a:buChar char="○"/>
              <a:defRPr>
                <a:solidFill>
                  <a:schemeClr val="dk2"/>
                </a:solidFill>
              </a:defRPr>
            </a:lvl5pPr>
            <a:lvl6pPr indent="-317500" lvl="5" marL="2743200" rtl="0">
              <a:lnSpc>
                <a:spcPct val="115000"/>
              </a:lnSpc>
              <a:spcBef>
                <a:spcPts val="1600"/>
              </a:spcBef>
              <a:spcAft>
                <a:spcPts val="0"/>
              </a:spcAft>
              <a:buClr>
                <a:schemeClr val="dk2"/>
              </a:buClr>
              <a:buSzPts val="1400"/>
              <a:buChar char="■"/>
              <a:defRPr>
                <a:solidFill>
                  <a:schemeClr val="dk2"/>
                </a:solidFill>
              </a:defRPr>
            </a:lvl6pPr>
            <a:lvl7pPr indent="-317500" lvl="6" marL="3200400" rtl="0">
              <a:lnSpc>
                <a:spcPct val="115000"/>
              </a:lnSpc>
              <a:spcBef>
                <a:spcPts val="1600"/>
              </a:spcBef>
              <a:spcAft>
                <a:spcPts val="0"/>
              </a:spcAft>
              <a:buClr>
                <a:schemeClr val="dk2"/>
              </a:buClr>
              <a:buSzPts val="1400"/>
              <a:buChar char="●"/>
              <a:defRPr>
                <a:solidFill>
                  <a:schemeClr val="dk2"/>
                </a:solidFill>
              </a:defRPr>
            </a:lvl7pPr>
            <a:lvl8pPr indent="-317500" lvl="7" marL="3657600" rtl="0">
              <a:lnSpc>
                <a:spcPct val="115000"/>
              </a:lnSpc>
              <a:spcBef>
                <a:spcPts val="1600"/>
              </a:spcBef>
              <a:spcAft>
                <a:spcPts val="0"/>
              </a:spcAft>
              <a:buClr>
                <a:schemeClr val="dk2"/>
              </a:buClr>
              <a:buSzPts val="1400"/>
              <a:buChar char="○"/>
              <a:defRPr>
                <a:solidFill>
                  <a:schemeClr val="dk2"/>
                </a:solidFill>
              </a:defRPr>
            </a:lvl8pPr>
            <a:lvl9pPr indent="-317500" lvl="8" marL="4114800" rtl="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Proxima Nova"/>
                <a:ea typeface="Proxima Nova"/>
                <a:cs typeface="Proxima Nova"/>
                <a:sym typeface="Proxima Nova"/>
              </a:defRPr>
            </a:lvl1pPr>
            <a:lvl2pPr lvl="1" rtl="0" algn="r">
              <a:buNone/>
              <a:defRPr sz="1000">
                <a:solidFill>
                  <a:schemeClr val="dk1"/>
                </a:solidFill>
                <a:latin typeface="Proxima Nova"/>
                <a:ea typeface="Proxima Nova"/>
                <a:cs typeface="Proxima Nova"/>
                <a:sym typeface="Proxima Nova"/>
              </a:defRPr>
            </a:lvl2pPr>
            <a:lvl3pPr lvl="2" rtl="0" algn="r">
              <a:buNone/>
              <a:defRPr sz="1000">
                <a:solidFill>
                  <a:schemeClr val="dk1"/>
                </a:solidFill>
                <a:latin typeface="Proxima Nova"/>
                <a:ea typeface="Proxima Nova"/>
                <a:cs typeface="Proxima Nova"/>
                <a:sym typeface="Proxima Nova"/>
              </a:defRPr>
            </a:lvl3pPr>
            <a:lvl4pPr lvl="3" rtl="0" algn="r">
              <a:buNone/>
              <a:defRPr sz="1000">
                <a:solidFill>
                  <a:schemeClr val="dk1"/>
                </a:solidFill>
                <a:latin typeface="Proxima Nova"/>
                <a:ea typeface="Proxima Nova"/>
                <a:cs typeface="Proxima Nova"/>
                <a:sym typeface="Proxima Nova"/>
              </a:defRPr>
            </a:lvl4pPr>
            <a:lvl5pPr lvl="4" rtl="0" algn="r">
              <a:buNone/>
              <a:defRPr sz="1000">
                <a:solidFill>
                  <a:schemeClr val="dk1"/>
                </a:solidFill>
                <a:latin typeface="Proxima Nova"/>
                <a:ea typeface="Proxima Nova"/>
                <a:cs typeface="Proxima Nova"/>
                <a:sym typeface="Proxima Nova"/>
              </a:defRPr>
            </a:lvl5pPr>
            <a:lvl6pPr lvl="5" rtl="0" algn="r">
              <a:buNone/>
              <a:defRPr sz="1000">
                <a:solidFill>
                  <a:schemeClr val="dk1"/>
                </a:solidFill>
                <a:latin typeface="Proxima Nova"/>
                <a:ea typeface="Proxima Nova"/>
                <a:cs typeface="Proxima Nova"/>
                <a:sym typeface="Proxima Nova"/>
              </a:defRPr>
            </a:lvl6pPr>
            <a:lvl7pPr lvl="6" rtl="0" algn="r">
              <a:buNone/>
              <a:defRPr sz="1000">
                <a:solidFill>
                  <a:schemeClr val="dk1"/>
                </a:solidFill>
                <a:latin typeface="Proxima Nova"/>
                <a:ea typeface="Proxima Nova"/>
                <a:cs typeface="Proxima Nova"/>
                <a:sym typeface="Proxima Nova"/>
              </a:defRPr>
            </a:lvl7pPr>
            <a:lvl8pPr lvl="7" rtl="0" algn="r">
              <a:buNone/>
              <a:defRPr sz="1000">
                <a:solidFill>
                  <a:schemeClr val="dk1"/>
                </a:solidFill>
                <a:latin typeface="Proxima Nova"/>
                <a:ea typeface="Proxima Nova"/>
                <a:cs typeface="Proxima Nova"/>
                <a:sym typeface="Proxima Nova"/>
              </a:defRPr>
            </a:lvl8pPr>
            <a:lvl9pPr lvl="8" rtl="0"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5"/>
          <p:cNvSpPr txBox="1"/>
          <p:nvPr>
            <p:ph idx="4294967295" type="ctrTitle"/>
          </p:nvPr>
        </p:nvSpPr>
        <p:spPr>
          <a:xfrm>
            <a:off x="510450" y="1014938"/>
            <a:ext cx="8123100" cy="158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6000">
                <a:solidFill>
                  <a:schemeClr val="dk1"/>
                </a:solidFill>
              </a:rPr>
              <a:t>Hypertext Transfer Protocol</a:t>
            </a:r>
            <a:endParaRPr b="1" sz="6000">
              <a:solidFill>
                <a:schemeClr val="dk1"/>
              </a:solidFill>
            </a:endParaRPr>
          </a:p>
        </p:txBody>
      </p:sp>
      <p:sp>
        <p:nvSpPr>
          <p:cNvPr id="105" name="Google Shape;105;p25"/>
          <p:cNvSpPr txBox="1"/>
          <p:nvPr>
            <p:ph idx="4294967295" type="subTitle"/>
          </p:nvPr>
        </p:nvSpPr>
        <p:spPr>
          <a:xfrm>
            <a:off x="510450" y="2939973"/>
            <a:ext cx="8123100" cy="118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latin typeface="Roboto"/>
                <a:ea typeface="Roboto"/>
                <a:cs typeface="Roboto"/>
                <a:sym typeface="Roboto"/>
              </a:rPr>
              <a:t>Introduction to HTTP | Request and response headers | Request methods and response status codes | Browser caching | HTTPS</a:t>
            </a:r>
            <a:endParaRPr b="1" sz="1300">
              <a:solidFill>
                <a:schemeClr val="dk1"/>
              </a:solidFill>
              <a:latin typeface="Roboto"/>
              <a:ea typeface="Roboto"/>
              <a:cs typeface="Roboto"/>
              <a:sym typeface="Roboto"/>
            </a:endParaRPr>
          </a:p>
          <a:p>
            <a:pPr indent="0" lvl="0" marL="0" rtl="0" algn="l">
              <a:lnSpc>
                <a:spcPct val="115000"/>
              </a:lnSpc>
              <a:spcBef>
                <a:spcPts val="1400"/>
              </a:spcBef>
              <a:spcAft>
                <a:spcPts val="0"/>
              </a:spcAft>
              <a:buNone/>
            </a:pPr>
            <a:r>
              <a:t/>
            </a:r>
            <a:endParaRPr b="1" sz="1300">
              <a:solidFill>
                <a:schemeClr val="dk1"/>
              </a:solidFill>
              <a:highlight>
                <a:srgbClr val="FFFFFF"/>
              </a:highlight>
              <a:latin typeface="Roboto"/>
              <a:ea typeface="Roboto"/>
              <a:cs typeface="Roboto"/>
              <a:sym typeface="Roboto"/>
            </a:endParaRPr>
          </a:p>
          <a:p>
            <a:pPr indent="0" lvl="0" marL="0" rtl="0" algn="l">
              <a:lnSpc>
                <a:spcPct val="115000"/>
              </a:lnSpc>
              <a:spcBef>
                <a:spcPts val="1400"/>
              </a:spcBef>
              <a:spcAft>
                <a:spcPts val="0"/>
              </a:spcAft>
              <a:buNone/>
            </a:pPr>
            <a:r>
              <a:t/>
            </a:r>
            <a:endParaRPr b="1" sz="1300">
              <a:solidFill>
                <a:schemeClr val="dk1"/>
              </a:solidFill>
              <a:latin typeface="Roboto"/>
              <a:ea typeface="Roboto"/>
              <a:cs typeface="Roboto"/>
              <a:sym typeface="Roboto"/>
            </a:endParaRPr>
          </a:p>
          <a:p>
            <a:pPr indent="0" lvl="0" marL="0" rtl="0" algn="l">
              <a:lnSpc>
                <a:spcPct val="115000"/>
              </a:lnSpc>
              <a:spcBef>
                <a:spcPts val="1400"/>
              </a:spcBef>
              <a:spcAft>
                <a:spcPts val="0"/>
              </a:spcAft>
              <a:buNone/>
            </a:pPr>
            <a:r>
              <a:t/>
            </a:r>
            <a:endParaRPr b="1" sz="1300">
              <a:solidFill>
                <a:schemeClr val="dk1"/>
              </a:solidFill>
              <a:latin typeface="Roboto"/>
              <a:ea typeface="Roboto"/>
              <a:cs typeface="Roboto"/>
              <a:sym typeface="Roboto"/>
            </a:endParaRPr>
          </a:p>
          <a:p>
            <a:pPr indent="0" lvl="0" marL="0" rtl="0" algn="l">
              <a:spcBef>
                <a:spcPts val="400"/>
              </a:spcBef>
              <a:spcAft>
                <a:spcPts val="160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300">
                <a:solidFill>
                  <a:srgbClr val="1E282E"/>
                </a:solidFill>
                <a:highlight>
                  <a:srgbClr val="FFFFFF"/>
                </a:highlight>
                <a:latin typeface="Arial"/>
                <a:ea typeface="Arial"/>
                <a:cs typeface="Arial"/>
                <a:sym typeface="Arial"/>
              </a:rPr>
              <a:t>Common HTTP response status codes</a:t>
            </a:r>
            <a:endParaRPr b="1" sz="3300">
              <a:solidFill>
                <a:srgbClr val="1E282E"/>
              </a:solidFill>
              <a:latin typeface="Arial"/>
              <a:ea typeface="Arial"/>
              <a:cs typeface="Arial"/>
              <a:sym typeface="Arial"/>
            </a:endParaRPr>
          </a:p>
        </p:txBody>
      </p:sp>
      <p:pic>
        <p:nvPicPr>
          <p:cNvPr id="162" name="Google Shape;162;p34"/>
          <p:cNvPicPr preferRelativeResize="0"/>
          <p:nvPr/>
        </p:nvPicPr>
        <p:blipFill>
          <a:blip r:embed="rId3">
            <a:alphaModFix/>
          </a:blip>
          <a:stretch>
            <a:fillRect/>
          </a:stretch>
        </p:blipFill>
        <p:spPr>
          <a:xfrm>
            <a:off x="152400" y="1267975"/>
            <a:ext cx="8839200" cy="3275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1E282E"/>
                </a:solidFill>
                <a:highlight>
                  <a:srgbClr val="FFFFFF"/>
                </a:highlight>
                <a:latin typeface="Arial"/>
                <a:ea typeface="Arial"/>
                <a:cs typeface="Arial"/>
                <a:sym typeface="Arial"/>
              </a:rPr>
              <a:t>URL shortening</a:t>
            </a:r>
            <a:endParaRPr b="1" sz="3600">
              <a:solidFill>
                <a:srgbClr val="1E282E"/>
              </a:solidFill>
              <a:latin typeface="Arial"/>
              <a:ea typeface="Arial"/>
              <a:cs typeface="Arial"/>
              <a:sym typeface="Arial"/>
            </a:endParaRPr>
          </a:p>
        </p:txBody>
      </p:sp>
      <p:pic>
        <p:nvPicPr>
          <p:cNvPr id="168" name="Google Shape;168;p35"/>
          <p:cNvPicPr preferRelativeResize="0"/>
          <p:nvPr/>
        </p:nvPicPr>
        <p:blipFill>
          <a:blip r:embed="rId3">
            <a:alphaModFix/>
          </a:blip>
          <a:stretch>
            <a:fillRect/>
          </a:stretch>
        </p:blipFill>
        <p:spPr>
          <a:xfrm>
            <a:off x="217650" y="1888975"/>
            <a:ext cx="8839202" cy="136553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idx="2" type="body"/>
          </p:nvPr>
        </p:nvSpPr>
        <p:spPr>
          <a:xfrm>
            <a:off x="4939500" y="254450"/>
            <a:ext cx="3837000" cy="4762800"/>
          </a:xfrm>
          <a:prstGeom prst="rect">
            <a:avLst/>
          </a:prstGeom>
        </p:spPr>
        <p:txBody>
          <a:bodyPr anchorCtr="0" anchor="ctr" bIns="91425" lIns="91425" spcFirstLastPara="1" rIns="91425" wrap="square" tIns="91425">
            <a:noAutofit/>
          </a:bodyPr>
          <a:lstStyle/>
          <a:p>
            <a:pPr indent="-298450" lvl="0" marL="457200" rtl="0" algn="l">
              <a:spcBef>
                <a:spcPts val="0"/>
              </a:spcBef>
              <a:spcAft>
                <a:spcPts val="0"/>
              </a:spcAft>
              <a:buSzPts val="1100"/>
              <a:buFont typeface="Roboto"/>
              <a:buChar char="●"/>
            </a:pPr>
            <a:r>
              <a:rPr lang="en" sz="1100">
                <a:latin typeface="Arial"/>
                <a:ea typeface="Arial"/>
                <a:cs typeface="Arial"/>
                <a:sym typeface="Arial"/>
              </a:rPr>
              <a:t>A </a:t>
            </a:r>
            <a:r>
              <a:rPr b="1" i="1" lang="en" sz="1100">
                <a:latin typeface="Arial"/>
                <a:ea typeface="Arial"/>
                <a:cs typeface="Arial"/>
                <a:sym typeface="Arial"/>
              </a:rPr>
              <a:t>browser cache</a:t>
            </a:r>
            <a:r>
              <a:rPr lang="en" sz="1100">
                <a:latin typeface="Arial"/>
                <a:ea typeface="Arial"/>
                <a:cs typeface="Arial"/>
                <a:sym typeface="Arial"/>
              </a:rPr>
              <a:t> is an area on the computer's file system where web content can be stored by the web browser for quick retrieval later</a:t>
            </a:r>
            <a:endParaRPr sz="1100">
              <a:latin typeface="Arial"/>
              <a:ea typeface="Arial"/>
              <a:cs typeface="Arial"/>
              <a:sym typeface="Arial"/>
            </a:endParaRPr>
          </a:p>
          <a:p>
            <a:pPr indent="-298450" lvl="0" marL="457200" rtl="0" algn="l">
              <a:spcBef>
                <a:spcPts val="0"/>
              </a:spcBef>
              <a:spcAft>
                <a:spcPts val="0"/>
              </a:spcAft>
              <a:buSzPts val="1100"/>
              <a:buFont typeface="Roboto"/>
              <a:buChar char="●"/>
            </a:pPr>
            <a:r>
              <a:rPr lang="en" sz="1100">
                <a:latin typeface="Arial"/>
                <a:ea typeface="Arial"/>
                <a:cs typeface="Arial"/>
                <a:sym typeface="Arial"/>
              </a:rPr>
              <a:t>An </a:t>
            </a:r>
            <a:r>
              <a:rPr b="1" i="1" lang="en" sz="1100">
                <a:latin typeface="Arial"/>
                <a:ea typeface="Arial"/>
                <a:cs typeface="Arial"/>
                <a:sym typeface="Arial"/>
              </a:rPr>
              <a:t>entity tag (ETag)</a:t>
            </a:r>
            <a:r>
              <a:rPr lang="en" sz="1100">
                <a:latin typeface="Arial"/>
                <a:ea typeface="Arial"/>
                <a:cs typeface="Arial"/>
                <a:sym typeface="Arial"/>
              </a:rPr>
              <a:t> is an identifier for a specific version of a web resource.</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browser requests uncached resource test.html. The web server returns the contents of test.html back to the browser where test.html is cached.</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second request for cached test.html includes the ETag 123abc.</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web server compares ETags and notes the file has not changed, so 304 is returned with no HTML. The browser displays the cached content.</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test.html is modified on the web server and assigned a new ETag.</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browser sends a third request for test.html with ETag 123abc.</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web server compares ETags and notes the file has changed, so 200 is returned with new HTML and ETag.</a:t>
            </a:r>
            <a:endParaRPr sz="1100">
              <a:latin typeface="Arial"/>
              <a:ea typeface="Arial"/>
              <a:cs typeface="Arial"/>
              <a:sym typeface="Arial"/>
            </a:endParaRPr>
          </a:p>
          <a:p>
            <a:pPr indent="-298450" lvl="0" marL="457200" rtl="0" algn="l">
              <a:spcBef>
                <a:spcPts val="0"/>
              </a:spcBef>
              <a:spcAft>
                <a:spcPts val="0"/>
              </a:spcAft>
              <a:buSzPts val="1100"/>
              <a:buFont typeface="Arial"/>
              <a:buChar char="●"/>
            </a:pPr>
            <a:r>
              <a:rPr lang="en" sz="1100">
                <a:latin typeface="Arial"/>
                <a:ea typeface="Arial"/>
                <a:cs typeface="Arial"/>
                <a:sym typeface="Arial"/>
              </a:rPr>
              <a:t>The browser displays the new content and updates the browser cache.</a:t>
            </a:r>
            <a:endParaRPr sz="1100">
              <a:latin typeface="Arial"/>
              <a:ea typeface="Arial"/>
              <a:cs typeface="Arial"/>
              <a:sym typeface="Arial"/>
            </a:endParaRPr>
          </a:p>
          <a:p>
            <a:pPr indent="0" lvl="0" marL="457200" rtl="0" algn="l">
              <a:spcBef>
                <a:spcPts val="0"/>
              </a:spcBef>
              <a:spcAft>
                <a:spcPts val="1600"/>
              </a:spcAft>
              <a:buNone/>
            </a:pPr>
            <a:r>
              <a:t/>
            </a:r>
            <a:endParaRPr>
              <a:latin typeface="Arial"/>
              <a:ea typeface="Arial"/>
              <a:cs typeface="Arial"/>
              <a:sym typeface="Arial"/>
            </a:endParaRPr>
          </a:p>
        </p:txBody>
      </p:sp>
      <p:pic>
        <p:nvPicPr>
          <p:cNvPr id="174" name="Google Shape;174;p36"/>
          <p:cNvPicPr preferRelativeResize="0"/>
          <p:nvPr/>
        </p:nvPicPr>
        <p:blipFill>
          <a:blip r:embed="rId3">
            <a:alphaModFix/>
          </a:blip>
          <a:stretch>
            <a:fillRect/>
          </a:stretch>
        </p:blipFill>
        <p:spPr>
          <a:xfrm>
            <a:off x="67425" y="1326800"/>
            <a:ext cx="4504575" cy="3451325"/>
          </a:xfrm>
          <a:prstGeom prst="rect">
            <a:avLst/>
          </a:prstGeom>
          <a:noFill/>
          <a:ln>
            <a:noFill/>
          </a:ln>
        </p:spPr>
      </p:pic>
      <p:sp>
        <p:nvSpPr>
          <p:cNvPr id="175" name="Google Shape;175;p36"/>
          <p:cNvSpPr txBox="1"/>
          <p:nvPr/>
        </p:nvSpPr>
        <p:spPr>
          <a:xfrm>
            <a:off x="1313813" y="548050"/>
            <a:ext cx="20118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latin typeface="Proxima Nova"/>
                <a:ea typeface="Proxima Nova"/>
                <a:cs typeface="Proxima Nova"/>
                <a:sym typeface="Proxima Nova"/>
              </a:rPr>
              <a:t>Browser</a:t>
            </a:r>
            <a:r>
              <a:rPr b="1" lang="en" sz="1800">
                <a:solidFill>
                  <a:schemeClr val="dk1"/>
                </a:solidFill>
                <a:latin typeface="Proxima Nova"/>
                <a:ea typeface="Proxima Nova"/>
                <a:cs typeface="Proxima Nova"/>
                <a:sym typeface="Proxima Nova"/>
              </a:rPr>
              <a:t> Cahcing</a:t>
            </a:r>
            <a:endParaRPr b="1" sz="1800">
              <a:solidFill>
                <a:schemeClr val="dk1"/>
              </a:solidFill>
              <a:latin typeface="Proxima Nova"/>
              <a:ea typeface="Proxima Nova"/>
              <a:cs typeface="Proxima Nova"/>
              <a:sym typeface="Proxima Nov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7"/>
          <p:cNvSpPr txBox="1"/>
          <p:nvPr>
            <p:ph idx="4294967295" type="title"/>
          </p:nvPr>
        </p:nvSpPr>
        <p:spPr>
          <a:xfrm>
            <a:off x="311700" y="445025"/>
            <a:ext cx="8466000" cy="100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1E282E"/>
                </a:solidFill>
                <a:highlight>
                  <a:srgbClr val="FFFFFF"/>
                </a:highlight>
                <a:latin typeface="Arial"/>
                <a:ea typeface="Arial"/>
                <a:cs typeface="Arial"/>
                <a:sym typeface="Arial"/>
              </a:rPr>
              <a:t>Other caching mechanisms</a:t>
            </a:r>
            <a:endParaRPr b="1" sz="3600">
              <a:latin typeface="Arial"/>
              <a:ea typeface="Arial"/>
              <a:cs typeface="Arial"/>
              <a:sym typeface="Arial"/>
            </a:endParaRPr>
          </a:p>
        </p:txBody>
      </p:sp>
      <p:sp>
        <p:nvSpPr>
          <p:cNvPr id="181" name="Google Shape;181;p37"/>
          <p:cNvSpPr txBox="1"/>
          <p:nvPr>
            <p:ph idx="4294967295" type="body"/>
          </p:nvPr>
        </p:nvSpPr>
        <p:spPr>
          <a:xfrm>
            <a:off x="311700" y="1630600"/>
            <a:ext cx="8400600" cy="31563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rgbClr val="000000"/>
              </a:buClr>
              <a:buSzPts val="1500"/>
              <a:buFont typeface="Roboto"/>
              <a:buAutoNum type="arabicPeriod"/>
            </a:pPr>
            <a:r>
              <a:rPr b="1" lang="en" sz="1500">
                <a:solidFill>
                  <a:srgbClr val="000000"/>
                </a:solidFill>
                <a:highlight>
                  <a:srgbClr val="FFFFFF"/>
                </a:highlight>
                <a:latin typeface="Arial"/>
                <a:ea typeface="Arial"/>
                <a:cs typeface="Arial"/>
                <a:sym typeface="Arial"/>
              </a:rPr>
              <a:t>If-Modified-Since</a:t>
            </a:r>
            <a:r>
              <a:rPr lang="en" sz="1500">
                <a:solidFill>
                  <a:srgbClr val="000000"/>
                </a:solidFill>
                <a:highlight>
                  <a:srgbClr val="FFFFFF"/>
                </a:highlight>
                <a:latin typeface="Arial"/>
                <a:ea typeface="Arial"/>
                <a:cs typeface="Arial"/>
                <a:sym typeface="Arial"/>
              </a:rPr>
              <a:t> is used with the </a:t>
            </a:r>
            <a:r>
              <a:rPr lang="en" sz="1500">
                <a:solidFill>
                  <a:srgbClr val="188038"/>
                </a:solidFill>
                <a:highlight>
                  <a:srgbClr val="FFFFFF"/>
                </a:highlight>
                <a:latin typeface="Arial"/>
                <a:ea typeface="Arial"/>
                <a:cs typeface="Arial"/>
                <a:sym typeface="Arial"/>
              </a:rPr>
              <a:t>Last-Modified</a:t>
            </a:r>
            <a:r>
              <a:rPr lang="en" sz="1500">
                <a:solidFill>
                  <a:srgbClr val="000000"/>
                </a:solidFill>
                <a:highlight>
                  <a:srgbClr val="FFFFFF"/>
                </a:highlight>
                <a:latin typeface="Arial"/>
                <a:ea typeface="Arial"/>
                <a:cs typeface="Arial"/>
                <a:sym typeface="Arial"/>
              </a:rPr>
              <a:t> date/time to request the web server only send the requested resource if the resource has changed since the specified date/time. Ex: "If Modified Since: Wed, 01 Sep 2019 13:24:52 GMT" asks the web server to send the resource if the resource was modified after Sep 1, 2019 at 13:24:52 GMT.</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Roboto"/>
              <a:buAutoNum type="arabicPeriod"/>
            </a:pPr>
            <a:r>
              <a:rPr b="1" lang="en" sz="1500">
                <a:solidFill>
                  <a:srgbClr val="000000"/>
                </a:solidFill>
                <a:highlight>
                  <a:srgbClr val="FFFFFF"/>
                </a:highlight>
                <a:latin typeface="Arial"/>
                <a:ea typeface="Arial"/>
                <a:cs typeface="Arial"/>
                <a:sym typeface="Arial"/>
              </a:rPr>
              <a:t>Expires</a:t>
            </a:r>
            <a:r>
              <a:rPr lang="en" sz="1500">
                <a:solidFill>
                  <a:srgbClr val="000000"/>
                </a:solidFill>
                <a:highlight>
                  <a:srgbClr val="FFFFFF"/>
                </a:highlight>
                <a:latin typeface="Arial"/>
                <a:ea typeface="Arial"/>
                <a:cs typeface="Arial"/>
                <a:sym typeface="Arial"/>
              </a:rPr>
              <a:t> contains a date/time indicating when the requested resource is considered "stale". Ex: "Expires: Wed, 01 Sep 2019 13:24:52 GMT" tells the web browser to show the cached resource until Sep 1, 2019 at 13:24:52 GMT.</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Roboto"/>
              <a:buAutoNum type="arabicPeriod"/>
            </a:pPr>
            <a:r>
              <a:rPr b="1" lang="en" sz="1500">
                <a:solidFill>
                  <a:srgbClr val="000000"/>
                </a:solidFill>
                <a:highlight>
                  <a:srgbClr val="FFFFFF"/>
                </a:highlight>
                <a:latin typeface="Arial"/>
                <a:ea typeface="Arial"/>
                <a:cs typeface="Arial"/>
                <a:sym typeface="Arial"/>
              </a:rPr>
              <a:t>Cache-Control</a:t>
            </a:r>
            <a:r>
              <a:rPr lang="en" sz="1500">
                <a:solidFill>
                  <a:srgbClr val="000000"/>
                </a:solidFill>
                <a:highlight>
                  <a:srgbClr val="FFFFFF"/>
                </a:highlight>
                <a:latin typeface="Arial"/>
                <a:ea typeface="Arial"/>
                <a:cs typeface="Arial"/>
                <a:sym typeface="Arial"/>
              </a:rPr>
              <a:t> is used to specify a number of caching directives. Ex: "Cache-Control: no-store" tells the web browser to never cache the requested resource, and "Cache-Control: max-age=180" tells the browser to cache the resource for 180 seconds.</a:t>
            </a:r>
            <a:endParaRPr sz="1500">
              <a:solidFill>
                <a:srgbClr val="000000"/>
              </a:solidFill>
              <a:highlight>
                <a:srgbClr val="FFFFFF"/>
              </a:highlight>
              <a:latin typeface="Arial"/>
              <a:ea typeface="Arial"/>
              <a:cs typeface="Arial"/>
              <a:sym typeface="Arial"/>
            </a:endParaRPr>
          </a:p>
          <a:p>
            <a:pPr indent="0" lvl="0" marL="457200" rtl="0" algn="l">
              <a:spcBef>
                <a:spcPts val="1200"/>
              </a:spcBef>
              <a:spcAft>
                <a:spcPts val="1600"/>
              </a:spcAft>
              <a:buNone/>
            </a:pPr>
            <a:r>
              <a:t/>
            </a:r>
            <a:endParaRPr b="1" sz="1500">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8"/>
          <p:cNvSpPr txBox="1"/>
          <p:nvPr>
            <p:ph idx="2" type="body"/>
          </p:nvPr>
        </p:nvSpPr>
        <p:spPr>
          <a:xfrm>
            <a:off x="4939500" y="254450"/>
            <a:ext cx="3837000" cy="4762800"/>
          </a:xfrm>
          <a:prstGeom prst="rect">
            <a:avLst/>
          </a:prstGeom>
        </p:spPr>
        <p:txBody>
          <a:bodyPr anchorCtr="0" anchor="ctr" bIns="91425" lIns="91425" spcFirstLastPara="1" rIns="91425" wrap="square" tIns="91425">
            <a:noAutofit/>
          </a:bodyPr>
          <a:lstStyle/>
          <a:p>
            <a:pPr indent="-311150" lvl="0" marL="457200" rtl="0" algn="l">
              <a:spcBef>
                <a:spcPts val="1200"/>
              </a:spcBef>
              <a:spcAft>
                <a:spcPts val="0"/>
              </a:spcAft>
              <a:buClr>
                <a:schemeClr val="lt1"/>
              </a:buClr>
              <a:buSzPts val="1300"/>
              <a:buFont typeface="Arial"/>
              <a:buChar char="●"/>
            </a:pPr>
            <a:r>
              <a:rPr b="1" lang="en" sz="1300">
                <a:latin typeface="Arial"/>
                <a:ea typeface="Arial"/>
                <a:cs typeface="Arial"/>
                <a:sym typeface="Arial"/>
              </a:rPr>
              <a:t>Network Sniffer:</a:t>
            </a:r>
            <a:r>
              <a:rPr lang="en" sz="1300">
                <a:latin typeface="Arial"/>
                <a:ea typeface="Arial"/>
                <a:cs typeface="Arial"/>
                <a:sym typeface="Arial"/>
              </a:rPr>
              <a:t> Software that monitors network traffic, allowing inspection of HTTP requests and responses.</a:t>
            </a:r>
            <a:endParaRPr sz="1300">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b="1" lang="en" sz="1300">
                <a:latin typeface="Arial"/>
                <a:ea typeface="Arial"/>
                <a:cs typeface="Arial"/>
                <a:sym typeface="Arial"/>
              </a:rPr>
              <a:t>HTTPS Encryption:</a:t>
            </a:r>
            <a:r>
              <a:rPr lang="en" sz="1300">
                <a:latin typeface="Arial"/>
                <a:ea typeface="Arial"/>
                <a:cs typeface="Arial"/>
                <a:sym typeface="Arial"/>
              </a:rPr>
              <a:t> Encrypts HTTP traffic to prevent third parties from intercepting sensitive data like passwords and credit card details.</a:t>
            </a:r>
            <a:endParaRPr sz="1300">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b="1" lang="en" sz="1300">
                <a:latin typeface="Arial"/>
                <a:ea typeface="Arial"/>
                <a:cs typeface="Arial"/>
                <a:sym typeface="Arial"/>
              </a:rPr>
              <a:t>TLS (Transport Layer Security):</a:t>
            </a:r>
            <a:r>
              <a:rPr lang="en" sz="1300">
                <a:latin typeface="Arial"/>
                <a:ea typeface="Arial"/>
                <a:cs typeface="Arial"/>
                <a:sym typeface="Arial"/>
              </a:rPr>
              <a:t> A protocol using </a:t>
            </a:r>
            <a:r>
              <a:rPr b="1" lang="en" sz="1300">
                <a:latin typeface="Arial"/>
                <a:ea typeface="Arial"/>
                <a:cs typeface="Arial"/>
                <a:sym typeface="Arial"/>
              </a:rPr>
              <a:t>asymmetric encryption</a:t>
            </a:r>
            <a:r>
              <a:rPr lang="en" sz="1300">
                <a:latin typeface="Arial"/>
                <a:ea typeface="Arial"/>
                <a:cs typeface="Arial"/>
                <a:sym typeface="Arial"/>
              </a:rPr>
              <a:t> with public and private keys for secure data transfer.</a:t>
            </a:r>
            <a:endParaRPr sz="1300">
              <a:latin typeface="Arial"/>
              <a:ea typeface="Arial"/>
              <a:cs typeface="Arial"/>
              <a:sym typeface="Arial"/>
            </a:endParaRPr>
          </a:p>
          <a:p>
            <a:pPr indent="-311150" lvl="0" marL="457200" rtl="0" algn="l">
              <a:spcBef>
                <a:spcPts val="0"/>
              </a:spcBef>
              <a:spcAft>
                <a:spcPts val="0"/>
              </a:spcAft>
              <a:buClr>
                <a:schemeClr val="lt1"/>
              </a:buClr>
              <a:buSzPts val="1300"/>
              <a:buFont typeface="Arial"/>
              <a:buChar char="●"/>
            </a:pPr>
            <a:r>
              <a:rPr b="1" lang="en" sz="1300">
                <a:latin typeface="Arial"/>
                <a:ea typeface="Arial"/>
                <a:cs typeface="Arial"/>
                <a:sym typeface="Arial"/>
              </a:rPr>
              <a:t>Digital Certificate:</a:t>
            </a:r>
            <a:r>
              <a:rPr lang="en" sz="1300">
                <a:latin typeface="Arial"/>
                <a:ea typeface="Arial"/>
                <a:cs typeface="Arial"/>
                <a:sym typeface="Arial"/>
              </a:rPr>
              <a:t> Websites using HTTPS must obtain a certificate from a </a:t>
            </a:r>
            <a:r>
              <a:rPr b="1" lang="en" sz="1300">
                <a:latin typeface="Arial"/>
                <a:ea typeface="Arial"/>
                <a:cs typeface="Arial"/>
                <a:sym typeface="Arial"/>
              </a:rPr>
              <a:t>trusted certificate authority</a:t>
            </a:r>
            <a:r>
              <a:rPr lang="en" sz="1300">
                <a:latin typeface="Arial"/>
                <a:ea typeface="Arial"/>
                <a:cs typeface="Arial"/>
                <a:sym typeface="Arial"/>
              </a:rPr>
              <a:t> to validate their identity and enable secure encryption.</a:t>
            </a:r>
            <a:endParaRPr sz="1300">
              <a:latin typeface="Arial"/>
              <a:ea typeface="Arial"/>
              <a:cs typeface="Arial"/>
              <a:sym typeface="Arial"/>
            </a:endParaRPr>
          </a:p>
          <a:p>
            <a:pPr indent="0" lvl="0" marL="0" rtl="0" algn="l">
              <a:spcBef>
                <a:spcPts val="1200"/>
              </a:spcBef>
              <a:spcAft>
                <a:spcPts val="0"/>
              </a:spcAft>
              <a:buNone/>
            </a:pPr>
            <a:r>
              <a:t/>
            </a:r>
            <a:endParaRPr sz="1300">
              <a:latin typeface="Arial"/>
              <a:ea typeface="Arial"/>
              <a:cs typeface="Arial"/>
              <a:sym typeface="Arial"/>
            </a:endParaRPr>
          </a:p>
          <a:p>
            <a:pPr indent="0" lvl="0" marL="457200" rtl="0" algn="l">
              <a:spcBef>
                <a:spcPts val="1600"/>
              </a:spcBef>
              <a:spcAft>
                <a:spcPts val="1600"/>
              </a:spcAft>
              <a:buNone/>
            </a:pPr>
            <a:r>
              <a:t/>
            </a:r>
            <a:endParaRPr sz="900">
              <a:latin typeface="Arial"/>
              <a:ea typeface="Arial"/>
              <a:cs typeface="Arial"/>
              <a:sym typeface="Arial"/>
            </a:endParaRPr>
          </a:p>
        </p:txBody>
      </p:sp>
      <p:sp>
        <p:nvSpPr>
          <p:cNvPr id="187" name="Google Shape;187;p38"/>
          <p:cNvSpPr txBox="1"/>
          <p:nvPr/>
        </p:nvSpPr>
        <p:spPr>
          <a:xfrm>
            <a:off x="1313813" y="548050"/>
            <a:ext cx="2011800" cy="44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solidFill>
                  <a:schemeClr val="dk1"/>
                </a:solidFill>
                <a:latin typeface="Proxima Nova"/>
                <a:ea typeface="Proxima Nova"/>
                <a:cs typeface="Proxima Nova"/>
                <a:sym typeface="Proxima Nova"/>
              </a:rPr>
              <a:t>HTTPS</a:t>
            </a:r>
            <a:endParaRPr b="1" sz="1800">
              <a:solidFill>
                <a:schemeClr val="dk1"/>
              </a:solidFill>
              <a:latin typeface="Proxima Nova"/>
              <a:ea typeface="Proxima Nova"/>
              <a:cs typeface="Proxima Nova"/>
              <a:sym typeface="Proxima Nova"/>
            </a:endParaRPr>
          </a:p>
        </p:txBody>
      </p:sp>
      <p:pic>
        <p:nvPicPr>
          <p:cNvPr id="188" name="Google Shape;188;p38"/>
          <p:cNvPicPr preferRelativeResize="0"/>
          <p:nvPr/>
        </p:nvPicPr>
        <p:blipFill>
          <a:blip r:embed="rId3">
            <a:alphaModFix/>
          </a:blip>
          <a:stretch>
            <a:fillRect/>
          </a:stretch>
        </p:blipFill>
        <p:spPr>
          <a:xfrm>
            <a:off x="186125" y="1474600"/>
            <a:ext cx="4267199" cy="255174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Arial"/>
                <a:ea typeface="Arial"/>
                <a:cs typeface="Arial"/>
                <a:sym typeface="Arial"/>
              </a:rPr>
              <a:t>Introduction to HTTP</a:t>
            </a:r>
            <a:endParaRPr b="1" sz="3600">
              <a:latin typeface="Arial"/>
              <a:ea typeface="Arial"/>
              <a:cs typeface="Arial"/>
              <a:sym typeface="Arial"/>
            </a:endParaRPr>
          </a:p>
        </p:txBody>
      </p:sp>
      <p:sp>
        <p:nvSpPr>
          <p:cNvPr id="111" name="Google Shape;111;p26"/>
          <p:cNvSpPr txBox="1"/>
          <p:nvPr>
            <p:ph idx="1" type="body"/>
          </p:nvPr>
        </p:nvSpPr>
        <p:spPr>
          <a:xfrm>
            <a:off x="4210475" y="1494250"/>
            <a:ext cx="4741200" cy="24684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Clr>
                <a:srgbClr val="000000"/>
              </a:buClr>
              <a:buSzPts val="1500"/>
              <a:buFont typeface="Roboto"/>
              <a:buChar char="●"/>
            </a:pPr>
            <a:r>
              <a:rPr b="1" lang="en" sz="1500">
                <a:solidFill>
                  <a:srgbClr val="000000"/>
                </a:solidFill>
                <a:latin typeface="Arial"/>
                <a:ea typeface="Arial"/>
                <a:cs typeface="Arial"/>
                <a:sym typeface="Arial"/>
              </a:rPr>
              <a:t>HTTP</a:t>
            </a:r>
            <a:r>
              <a:rPr lang="en" sz="1500">
                <a:solidFill>
                  <a:srgbClr val="000000"/>
                </a:solidFill>
                <a:latin typeface="Arial"/>
                <a:ea typeface="Arial"/>
                <a:cs typeface="Arial"/>
                <a:sym typeface="Arial"/>
              </a:rPr>
              <a:t>: Protocol for web communication over TCP/IP.</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Roboto"/>
              <a:buChar char="●"/>
            </a:pPr>
            <a:r>
              <a:rPr b="1" lang="en" sz="1500">
                <a:solidFill>
                  <a:srgbClr val="000000"/>
                </a:solidFill>
                <a:latin typeface="Arial"/>
                <a:ea typeface="Arial"/>
                <a:cs typeface="Arial"/>
                <a:sym typeface="Arial"/>
              </a:rPr>
              <a:t>Versions</a:t>
            </a:r>
            <a:r>
              <a:rPr lang="en" sz="1500">
                <a:solidFill>
                  <a:srgbClr val="000000"/>
                </a:solidFill>
                <a:latin typeface="Arial"/>
                <a:ea typeface="Arial"/>
                <a:cs typeface="Arial"/>
                <a:sym typeface="Arial"/>
              </a:rPr>
              <a:t>: HTTP/1.1 (standard), HTTP/2 (faster), HTTP/3 (UDP-based, in development).</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Roboto"/>
              <a:buChar char="●"/>
            </a:pPr>
            <a:r>
              <a:rPr b="1" lang="en" sz="1500">
                <a:solidFill>
                  <a:srgbClr val="000000"/>
                </a:solidFill>
                <a:latin typeface="Arial"/>
                <a:ea typeface="Arial"/>
                <a:cs typeface="Arial"/>
                <a:sym typeface="Arial"/>
              </a:rPr>
              <a:t>DNS Lookup</a:t>
            </a:r>
            <a:r>
              <a:rPr lang="en" sz="1500">
                <a:solidFill>
                  <a:srgbClr val="000000"/>
                </a:solidFill>
                <a:latin typeface="Arial"/>
                <a:ea typeface="Arial"/>
                <a:cs typeface="Arial"/>
                <a:sym typeface="Arial"/>
              </a:rPr>
              <a:t>: Resolves domain to IP for server connection.</a:t>
            </a:r>
            <a:endParaRPr sz="1500">
              <a:solidFill>
                <a:srgbClr val="000000"/>
              </a:solidFill>
              <a:latin typeface="Arial"/>
              <a:ea typeface="Arial"/>
              <a:cs typeface="Arial"/>
              <a:sym typeface="Arial"/>
            </a:endParaRPr>
          </a:p>
          <a:p>
            <a:pPr indent="-323850" lvl="0" marL="457200" rtl="0" algn="l">
              <a:spcBef>
                <a:spcPts val="0"/>
              </a:spcBef>
              <a:spcAft>
                <a:spcPts val="0"/>
              </a:spcAft>
              <a:buClr>
                <a:srgbClr val="000000"/>
              </a:buClr>
              <a:buSzPts val="1500"/>
              <a:buFont typeface="Roboto"/>
              <a:buChar char="●"/>
            </a:pPr>
            <a:r>
              <a:rPr b="1" lang="en" sz="1500">
                <a:solidFill>
                  <a:srgbClr val="000000"/>
                </a:solidFill>
                <a:latin typeface="Arial"/>
                <a:ea typeface="Arial"/>
                <a:cs typeface="Arial"/>
                <a:sym typeface="Arial"/>
              </a:rPr>
              <a:t>Request-Response:</a:t>
            </a:r>
            <a:r>
              <a:rPr lang="en" sz="1500">
                <a:solidFill>
                  <a:srgbClr val="000000"/>
                </a:solidFill>
                <a:latin typeface="Arial"/>
                <a:ea typeface="Arial"/>
                <a:cs typeface="Arial"/>
                <a:sym typeface="Arial"/>
              </a:rPr>
              <a:t> Browser requests resources; server responds.</a:t>
            </a:r>
            <a:endParaRPr sz="1500">
              <a:solidFill>
                <a:srgbClr val="000000"/>
              </a:solidFill>
              <a:latin typeface="Arial"/>
              <a:ea typeface="Arial"/>
              <a:cs typeface="Arial"/>
              <a:sym typeface="Arial"/>
            </a:endParaRPr>
          </a:p>
          <a:p>
            <a:pPr indent="0" lvl="0" marL="457200" rtl="0" algn="l">
              <a:spcBef>
                <a:spcPts val="1600"/>
              </a:spcBef>
              <a:spcAft>
                <a:spcPts val="1600"/>
              </a:spcAft>
              <a:buNone/>
            </a:pPr>
            <a:r>
              <a:t/>
            </a:r>
            <a:endParaRPr sz="1500">
              <a:solidFill>
                <a:srgbClr val="000000"/>
              </a:solidFill>
              <a:latin typeface="Roboto"/>
              <a:ea typeface="Roboto"/>
              <a:cs typeface="Roboto"/>
              <a:sym typeface="Roboto"/>
            </a:endParaRPr>
          </a:p>
        </p:txBody>
      </p:sp>
      <p:pic>
        <p:nvPicPr>
          <p:cNvPr id="112" name="Google Shape;112;p26"/>
          <p:cNvPicPr preferRelativeResize="0"/>
          <p:nvPr/>
        </p:nvPicPr>
        <p:blipFill>
          <a:blip r:embed="rId3">
            <a:alphaModFix/>
          </a:blip>
          <a:stretch>
            <a:fillRect/>
          </a:stretch>
        </p:blipFill>
        <p:spPr>
          <a:xfrm>
            <a:off x="811375" y="1352875"/>
            <a:ext cx="2844525" cy="28445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7"/>
          <p:cNvSpPr txBox="1"/>
          <p:nvPr>
            <p:ph idx="2" type="body"/>
          </p:nvPr>
        </p:nvSpPr>
        <p:spPr>
          <a:xfrm>
            <a:off x="4993425" y="827163"/>
            <a:ext cx="3783000" cy="3695100"/>
          </a:xfrm>
          <a:prstGeom prst="rect">
            <a:avLst/>
          </a:prstGeom>
        </p:spPr>
        <p:txBody>
          <a:bodyPr anchorCtr="0" anchor="ctr" bIns="91425" lIns="91425" spcFirstLastPara="1" rIns="91425" wrap="square" tIns="91425">
            <a:noAutofit/>
          </a:bodyPr>
          <a:lstStyle/>
          <a:p>
            <a:pPr indent="-311150" lvl="0" marL="457200" rtl="0" algn="l">
              <a:spcBef>
                <a:spcPts val="0"/>
              </a:spcBef>
              <a:spcAft>
                <a:spcPts val="0"/>
              </a:spcAft>
              <a:buSzPts val="1300"/>
              <a:buFont typeface="Arial"/>
              <a:buChar char="●"/>
            </a:pPr>
            <a:r>
              <a:rPr lang="en" sz="1300">
                <a:latin typeface="Arial"/>
                <a:ea typeface="Arial"/>
                <a:cs typeface="Arial"/>
                <a:sym typeface="Arial"/>
              </a:rPr>
              <a:t>The web browser does a DNS lookup of the domain name w3c.org and uses the IP address to create a TCP connection to the web server.</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The web browser sends an HTTP request asking for the resource test.html.</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The web server returns the contents of test.html to the browser in an HTTP response.</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The browser parses the HTML and sends a second HTTP request for field.jpg.</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The web server returns the image to the browser in an HTTP response. The browser displays the image on the webpage.</a:t>
            </a:r>
            <a:endParaRPr sz="1300">
              <a:latin typeface="Arial"/>
              <a:ea typeface="Arial"/>
              <a:cs typeface="Arial"/>
              <a:sym typeface="Arial"/>
            </a:endParaRPr>
          </a:p>
          <a:p>
            <a:pPr indent="-311150" lvl="0" marL="457200" rtl="0" algn="l">
              <a:spcBef>
                <a:spcPts val="0"/>
              </a:spcBef>
              <a:spcAft>
                <a:spcPts val="0"/>
              </a:spcAft>
              <a:buSzPts val="1300"/>
              <a:buFont typeface="Arial"/>
              <a:buChar char="●"/>
            </a:pPr>
            <a:r>
              <a:rPr lang="en" sz="1300">
                <a:latin typeface="Arial"/>
                <a:ea typeface="Arial"/>
                <a:cs typeface="Arial"/>
                <a:sym typeface="Arial"/>
              </a:rPr>
              <a:t>When no more resources are needed, the browser closes the TCP connection.</a:t>
            </a:r>
            <a:endParaRPr sz="1300">
              <a:latin typeface="Arial"/>
              <a:ea typeface="Arial"/>
              <a:cs typeface="Arial"/>
              <a:sym typeface="Arial"/>
            </a:endParaRPr>
          </a:p>
          <a:p>
            <a:pPr indent="0" lvl="0" marL="457200" rtl="0" algn="l">
              <a:spcBef>
                <a:spcPts val="0"/>
              </a:spcBef>
              <a:spcAft>
                <a:spcPts val="1600"/>
              </a:spcAft>
              <a:buNone/>
            </a:pPr>
            <a:r>
              <a:t/>
            </a:r>
            <a:endParaRPr sz="1700">
              <a:latin typeface="Arial"/>
              <a:ea typeface="Arial"/>
              <a:cs typeface="Arial"/>
              <a:sym typeface="Arial"/>
            </a:endParaRPr>
          </a:p>
        </p:txBody>
      </p:sp>
      <p:pic>
        <p:nvPicPr>
          <p:cNvPr id="118" name="Google Shape;118;p27"/>
          <p:cNvPicPr preferRelativeResize="0"/>
          <p:nvPr/>
        </p:nvPicPr>
        <p:blipFill>
          <a:blip r:embed="rId3">
            <a:alphaModFix/>
          </a:blip>
          <a:stretch>
            <a:fillRect/>
          </a:stretch>
        </p:blipFill>
        <p:spPr>
          <a:xfrm>
            <a:off x="0" y="1272450"/>
            <a:ext cx="4572000" cy="3043774"/>
          </a:xfrm>
          <a:prstGeom prst="rect">
            <a:avLst/>
          </a:prstGeom>
          <a:noFill/>
          <a:ln>
            <a:noFill/>
          </a:ln>
        </p:spPr>
      </p:pic>
      <p:sp>
        <p:nvSpPr>
          <p:cNvPr id="119" name="Google Shape;119;p27"/>
          <p:cNvSpPr txBox="1"/>
          <p:nvPr>
            <p:ph idx="2" type="body"/>
          </p:nvPr>
        </p:nvSpPr>
        <p:spPr>
          <a:xfrm>
            <a:off x="394500" y="403240"/>
            <a:ext cx="3783000" cy="612300"/>
          </a:xfrm>
          <a:prstGeom prst="rect">
            <a:avLst/>
          </a:prstGeom>
        </p:spPr>
        <p:txBody>
          <a:bodyPr anchorCtr="0" anchor="ctr" bIns="91425" lIns="91425" spcFirstLastPara="1" rIns="91425" wrap="square" tIns="91425">
            <a:noAutofit/>
          </a:bodyPr>
          <a:lstStyle/>
          <a:p>
            <a:pPr indent="0" lvl="0" marL="457200" rtl="0" algn="l">
              <a:spcBef>
                <a:spcPts val="0"/>
              </a:spcBef>
              <a:spcAft>
                <a:spcPts val="1600"/>
              </a:spcAft>
              <a:buNone/>
            </a:pPr>
            <a:r>
              <a:rPr b="1" lang="en" sz="1700">
                <a:solidFill>
                  <a:schemeClr val="dk1"/>
                </a:solidFill>
                <a:latin typeface="Roboto"/>
                <a:ea typeface="Roboto"/>
                <a:cs typeface="Roboto"/>
                <a:sym typeface="Roboto"/>
              </a:rPr>
              <a:t>HTTP requests and responses.</a:t>
            </a:r>
            <a:endParaRPr b="1" sz="220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8"/>
          <p:cNvSpPr txBox="1"/>
          <p:nvPr>
            <p:ph type="title"/>
          </p:nvPr>
        </p:nvSpPr>
        <p:spPr>
          <a:xfrm>
            <a:off x="311700" y="271025"/>
            <a:ext cx="8520600" cy="907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3600">
                <a:solidFill>
                  <a:srgbClr val="1E282E"/>
                </a:solidFill>
                <a:highlight>
                  <a:srgbClr val="FFFFFF"/>
                </a:highlight>
                <a:latin typeface="Arial"/>
                <a:ea typeface="Arial"/>
                <a:cs typeface="Arial"/>
                <a:sym typeface="Arial"/>
              </a:rPr>
              <a:t>Request and response headers</a:t>
            </a:r>
            <a:endParaRPr b="1" sz="3600">
              <a:solidFill>
                <a:srgbClr val="1E282E"/>
              </a:solidFill>
              <a:highlight>
                <a:srgbClr val="FFFFFF"/>
              </a:highlight>
              <a:latin typeface="Arial"/>
              <a:ea typeface="Arial"/>
              <a:cs typeface="Arial"/>
              <a:sym typeface="Arial"/>
            </a:endParaRPr>
          </a:p>
          <a:p>
            <a:pPr indent="0" lvl="0" marL="0" rtl="0" algn="l">
              <a:spcBef>
                <a:spcPts val="400"/>
              </a:spcBef>
              <a:spcAft>
                <a:spcPts val="0"/>
              </a:spcAft>
              <a:buNone/>
            </a:pPr>
            <a:r>
              <a:t/>
            </a:r>
            <a:endParaRPr sz="3600">
              <a:latin typeface="Arial"/>
              <a:ea typeface="Arial"/>
              <a:cs typeface="Arial"/>
              <a:sym typeface="Arial"/>
            </a:endParaRPr>
          </a:p>
        </p:txBody>
      </p:sp>
      <p:sp>
        <p:nvSpPr>
          <p:cNvPr id="125" name="Google Shape;125;p28"/>
          <p:cNvSpPr txBox="1"/>
          <p:nvPr>
            <p:ph idx="1" type="body"/>
          </p:nvPr>
        </p:nvSpPr>
        <p:spPr>
          <a:xfrm>
            <a:off x="361025" y="1337550"/>
            <a:ext cx="8471400" cy="294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rgbClr val="000000"/>
                </a:solidFill>
                <a:highlight>
                  <a:srgbClr val="FFFFFF"/>
                </a:highlight>
                <a:latin typeface="Arial"/>
                <a:ea typeface="Arial"/>
                <a:cs typeface="Arial"/>
                <a:sym typeface="Arial"/>
              </a:rPr>
              <a:t>An HTTP request and an HTTP response are both composed of four parts:</a:t>
            </a:r>
            <a:endParaRPr sz="1500">
              <a:solidFill>
                <a:srgbClr val="000000"/>
              </a:solidFill>
              <a:highlight>
                <a:srgbClr val="FFFFFF"/>
              </a:highlight>
              <a:latin typeface="Arial"/>
              <a:ea typeface="Arial"/>
              <a:cs typeface="Arial"/>
              <a:sym typeface="Arial"/>
            </a:endParaRPr>
          </a:p>
          <a:p>
            <a:pPr indent="-323850" lvl="0" marL="457200" rtl="0" algn="l">
              <a:spcBef>
                <a:spcPts val="1200"/>
              </a:spcBef>
              <a:spcAft>
                <a:spcPts val="0"/>
              </a:spcAft>
              <a:buClr>
                <a:srgbClr val="000000"/>
              </a:buClr>
              <a:buSzPts val="1500"/>
              <a:buFont typeface="Roboto"/>
              <a:buAutoNum type="arabicPeriod"/>
            </a:pPr>
            <a:r>
              <a:rPr lang="en" sz="1500">
                <a:solidFill>
                  <a:srgbClr val="000000"/>
                </a:solidFill>
                <a:highlight>
                  <a:srgbClr val="FFFFFF"/>
                </a:highlight>
                <a:latin typeface="Arial"/>
                <a:ea typeface="Arial"/>
                <a:cs typeface="Arial"/>
                <a:sym typeface="Arial"/>
              </a:rPr>
              <a:t>Start line: The </a:t>
            </a:r>
            <a:r>
              <a:rPr b="1" i="1" lang="en" sz="1500">
                <a:solidFill>
                  <a:srgbClr val="000000"/>
                </a:solidFill>
                <a:highlight>
                  <a:srgbClr val="FFFFFF"/>
                </a:highlight>
                <a:latin typeface="Arial"/>
                <a:ea typeface="Arial"/>
                <a:cs typeface="Arial"/>
                <a:sym typeface="Arial"/>
              </a:rPr>
              <a:t>start line</a:t>
            </a:r>
            <a:r>
              <a:rPr lang="en" sz="1500">
                <a:solidFill>
                  <a:srgbClr val="000000"/>
                </a:solidFill>
                <a:highlight>
                  <a:srgbClr val="FFFFFF"/>
                </a:highlight>
                <a:latin typeface="Arial"/>
                <a:ea typeface="Arial"/>
                <a:cs typeface="Arial"/>
                <a:sym typeface="Arial"/>
              </a:rPr>
              <a:t> specifies the HTTP version being used. A request's start line includes a request type and path; a response's start line includes a status code and phrase.</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Roboto"/>
              <a:buAutoNum type="arabicPeriod"/>
            </a:pPr>
            <a:r>
              <a:rPr lang="en" sz="1500">
                <a:solidFill>
                  <a:srgbClr val="000000"/>
                </a:solidFill>
                <a:highlight>
                  <a:srgbClr val="FFFFFF"/>
                </a:highlight>
                <a:latin typeface="Arial"/>
                <a:ea typeface="Arial"/>
                <a:cs typeface="Arial"/>
                <a:sym typeface="Arial"/>
              </a:rPr>
              <a:t>Zero or more header fields: A </a:t>
            </a:r>
            <a:r>
              <a:rPr b="1" i="1" lang="en" sz="1500">
                <a:solidFill>
                  <a:srgbClr val="000000"/>
                </a:solidFill>
                <a:highlight>
                  <a:srgbClr val="FFFFFF"/>
                </a:highlight>
                <a:latin typeface="Arial"/>
                <a:ea typeface="Arial"/>
                <a:cs typeface="Arial"/>
                <a:sym typeface="Arial"/>
              </a:rPr>
              <a:t>header field</a:t>
            </a:r>
            <a:r>
              <a:rPr lang="en" sz="1500">
                <a:solidFill>
                  <a:srgbClr val="000000"/>
                </a:solidFill>
                <a:highlight>
                  <a:srgbClr val="FFFFFF"/>
                </a:highlight>
                <a:latin typeface="Arial"/>
                <a:ea typeface="Arial"/>
                <a:cs typeface="Arial"/>
                <a:sym typeface="Arial"/>
              </a:rPr>
              <a:t> is a keyword followed by a colon and a value. Header fields supply additional information about the request or response.</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Arial"/>
              <a:buAutoNum type="arabicPeriod"/>
            </a:pPr>
            <a:r>
              <a:rPr lang="en" sz="1500">
                <a:solidFill>
                  <a:srgbClr val="000000"/>
                </a:solidFill>
                <a:highlight>
                  <a:srgbClr val="FFFFFF"/>
                </a:highlight>
                <a:latin typeface="Arial"/>
                <a:ea typeface="Arial"/>
                <a:cs typeface="Arial"/>
                <a:sym typeface="Arial"/>
              </a:rPr>
              <a:t>A blank line</a:t>
            </a:r>
            <a:endParaRPr sz="1500">
              <a:solidFill>
                <a:srgbClr val="000000"/>
              </a:solidFill>
              <a:highlight>
                <a:srgbClr val="FFFFFF"/>
              </a:highlight>
              <a:latin typeface="Arial"/>
              <a:ea typeface="Arial"/>
              <a:cs typeface="Arial"/>
              <a:sym typeface="Arial"/>
            </a:endParaRPr>
          </a:p>
          <a:p>
            <a:pPr indent="-323850" lvl="0" marL="457200" rtl="0" algn="l">
              <a:spcBef>
                <a:spcPts val="0"/>
              </a:spcBef>
              <a:spcAft>
                <a:spcPts val="0"/>
              </a:spcAft>
              <a:buClr>
                <a:srgbClr val="000000"/>
              </a:buClr>
              <a:buSzPts val="1500"/>
              <a:buFont typeface="Roboto"/>
              <a:buAutoNum type="arabicPeriod"/>
            </a:pPr>
            <a:r>
              <a:rPr lang="en" sz="1500">
                <a:solidFill>
                  <a:srgbClr val="000000"/>
                </a:solidFill>
                <a:highlight>
                  <a:srgbClr val="FFFFFF"/>
                </a:highlight>
                <a:latin typeface="Arial"/>
                <a:ea typeface="Arial"/>
                <a:cs typeface="Arial"/>
                <a:sym typeface="Arial"/>
              </a:rPr>
              <a:t>Optional message body: A </a:t>
            </a:r>
            <a:r>
              <a:rPr b="1" i="1" lang="en" sz="1500">
                <a:solidFill>
                  <a:srgbClr val="000000"/>
                </a:solidFill>
                <a:highlight>
                  <a:srgbClr val="FFFFFF"/>
                </a:highlight>
                <a:latin typeface="Arial"/>
                <a:ea typeface="Arial"/>
                <a:cs typeface="Arial"/>
                <a:sym typeface="Arial"/>
              </a:rPr>
              <a:t>message body</a:t>
            </a:r>
            <a:r>
              <a:rPr lang="en" sz="1500">
                <a:solidFill>
                  <a:srgbClr val="000000"/>
                </a:solidFill>
                <a:highlight>
                  <a:srgbClr val="FFFFFF"/>
                </a:highlight>
                <a:latin typeface="Arial"/>
                <a:ea typeface="Arial"/>
                <a:cs typeface="Arial"/>
                <a:sym typeface="Arial"/>
              </a:rPr>
              <a:t> contains data being transferred between a web browser and web server. In a request, the message body may be empty or contain submitted form data. In a response, the message body may contain the requested resource.</a:t>
            </a:r>
            <a:endParaRPr sz="1500">
              <a:solidFill>
                <a:srgbClr val="000000"/>
              </a:solidFill>
              <a:highlight>
                <a:srgbClr val="FFFFFF"/>
              </a:highlight>
              <a:latin typeface="Arial"/>
              <a:ea typeface="Arial"/>
              <a:cs typeface="Arial"/>
              <a:sym typeface="Arial"/>
            </a:endParaRPr>
          </a:p>
          <a:p>
            <a:pPr indent="0" lvl="0" marL="457200" rtl="0" algn="l">
              <a:spcBef>
                <a:spcPts val="1200"/>
              </a:spcBef>
              <a:spcAft>
                <a:spcPts val="1600"/>
              </a:spcAft>
              <a:buNone/>
            </a:pPr>
            <a:r>
              <a:t/>
            </a:r>
            <a:endParaRPr b="1" sz="1500">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1E282E"/>
                </a:solidFill>
                <a:latin typeface="Arial"/>
                <a:ea typeface="Arial"/>
                <a:cs typeface="Arial"/>
                <a:sym typeface="Arial"/>
              </a:rPr>
              <a:t>HTTP request with no message body</a:t>
            </a:r>
            <a:endParaRPr b="1" sz="3600">
              <a:latin typeface="Arial"/>
              <a:ea typeface="Arial"/>
              <a:cs typeface="Arial"/>
              <a:sym typeface="Arial"/>
            </a:endParaRPr>
          </a:p>
        </p:txBody>
      </p:sp>
      <p:pic>
        <p:nvPicPr>
          <p:cNvPr id="131" name="Google Shape;131;p29"/>
          <p:cNvPicPr preferRelativeResize="0"/>
          <p:nvPr/>
        </p:nvPicPr>
        <p:blipFill>
          <a:blip r:embed="rId3">
            <a:alphaModFix/>
          </a:blip>
          <a:stretch>
            <a:fillRect/>
          </a:stretch>
        </p:blipFill>
        <p:spPr>
          <a:xfrm>
            <a:off x="873363" y="1406450"/>
            <a:ext cx="7172325" cy="33528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100">
                <a:solidFill>
                  <a:srgbClr val="1E282E"/>
                </a:solidFill>
                <a:highlight>
                  <a:srgbClr val="FFFFFF"/>
                </a:highlight>
                <a:latin typeface="Arial"/>
                <a:ea typeface="Arial"/>
                <a:cs typeface="Arial"/>
                <a:sym typeface="Arial"/>
              </a:rPr>
              <a:t>HTTP response with HTML in message body</a:t>
            </a:r>
            <a:endParaRPr b="1" sz="3100">
              <a:latin typeface="Arial"/>
              <a:ea typeface="Arial"/>
              <a:cs typeface="Arial"/>
              <a:sym typeface="Arial"/>
            </a:endParaRPr>
          </a:p>
        </p:txBody>
      </p:sp>
      <p:pic>
        <p:nvPicPr>
          <p:cNvPr id="137" name="Google Shape;137;p30"/>
          <p:cNvPicPr preferRelativeResize="0"/>
          <p:nvPr/>
        </p:nvPicPr>
        <p:blipFill>
          <a:blip r:embed="rId3">
            <a:alphaModFix/>
          </a:blip>
          <a:stretch>
            <a:fillRect/>
          </a:stretch>
        </p:blipFill>
        <p:spPr>
          <a:xfrm>
            <a:off x="785100" y="1115750"/>
            <a:ext cx="7253101" cy="382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rgbClr val="1E282E"/>
                </a:solidFill>
                <a:highlight>
                  <a:srgbClr val="FFFFFF"/>
                </a:highlight>
                <a:latin typeface="Arial"/>
                <a:ea typeface="Arial"/>
                <a:cs typeface="Arial"/>
                <a:sym typeface="Arial"/>
              </a:rPr>
              <a:t>Chrome DevTools for watching HTTP traffic</a:t>
            </a:r>
            <a:endParaRPr b="1" sz="3000">
              <a:latin typeface="Arial"/>
              <a:ea typeface="Arial"/>
              <a:cs typeface="Arial"/>
              <a:sym typeface="Arial"/>
            </a:endParaRPr>
          </a:p>
        </p:txBody>
      </p:sp>
      <p:sp>
        <p:nvSpPr>
          <p:cNvPr id="143" name="Google Shape;143;p31"/>
          <p:cNvSpPr txBox="1"/>
          <p:nvPr/>
        </p:nvSpPr>
        <p:spPr>
          <a:xfrm>
            <a:off x="4743350" y="1258125"/>
            <a:ext cx="3990900" cy="3070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SzPts val="1500"/>
              <a:buChar char="●"/>
            </a:pPr>
            <a:r>
              <a:rPr lang="en" sz="1500"/>
              <a:t>All popular web browsers have </a:t>
            </a:r>
            <a:r>
              <a:rPr b="1" lang="en" sz="1500"/>
              <a:t>built-in developer tools</a:t>
            </a:r>
            <a:r>
              <a:rPr lang="en" sz="1500"/>
              <a:t>.</a:t>
            </a:r>
            <a:endParaRPr sz="1500"/>
          </a:p>
          <a:p>
            <a:pPr indent="-323850" lvl="0" marL="457200" rtl="0" algn="l">
              <a:lnSpc>
                <a:spcPct val="115000"/>
              </a:lnSpc>
              <a:spcBef>
                <a:spcPts val="0"/>
              </a:spcBef>
              <a:spcAft>
                <a:spcPts val="0"/>
              </a:spcAft>
              <a:buSzPts val="1500"/>
              <a:buChar char="●"/>
            </a:pPr>
            <a:r>
              <a:rPr lang="en" sz="1500"/>
              <a:t>In </a:t>
            </a:r>
            <a:r>
              <a:rPr b="1" lang="en" sz="1500"/>
              <a:t>Chrome</a:t>
            </a:r>
            <a:r>
              <a:rPr lang="en" sz="1500"/>
              <a:t>,Chrome, access </a:t>
            </a:r>
            <a:r>
              <a:rPr b="1" lang="en" sz="1500"/>
              <a:t>DevTools</a:t>
            </a:r>
            <a:r>
              <a:rPr lang="en" sz="1500"/>
              <a:t> with </a:t>
            </a:r>
            <a:r>
              <a:rPr b="1" lang="en" sz="1500"/>
              <a:t>Ctrl+Shift+I</a:t>
            </a:r>
            <a:r>
              <a:rPr lang="en" sz="1500"/>
              <a:t> (Windows) or </a:t>
            </a:r>
            <a:r>
              <a:rPr b="1" lang="en" sz="1500"/>
              <a:t>Command+Option+I</a:t>
            </a:r>
            <a:r>
              <a:rPr lang="en" sz="1500"/>
              <a:t> (Mac).</a:t>
            </a:r>
            <a:endParaRPr sz="1500"/>
          </a:p>
          <a:p>
            <a:pPr indent="-323850" lvl="0" marL="457200" rtl="0" algn="l">
              <a:lnSpc>
                <a:spcPct val="115000"/>
              </a:lnSpc>
              <a:spcBef>
                <a:spcPts val="0"/>
              </a:spcBef>
              <a:spcAft>
                <a:spcPts val="0"/>
              </a:spcAft>
              <a:buSzPts val="1500"/>
              <a:buChar char="●"/>
            </a:pPr>
            <a:r>
              <a:rPr lang="en" sz="1500"/>
              <a:t>The </a:t>
            </a:r>
            <a:r>
              <a:rPr b="1" lang="en" sz="1500"/>
              <a:t>Network tab</a:t>
            </a:r>
            <a:r>
              <a:rPr lang="en" sz="1500"/>
              <a:t> displays HTTP network traffic when loading a webpage.</a:t>
            </a:r>
            <a:endParaRPr sz="1500"/>
          </a:p>
          <a:p>
            <a:pPr indent="-323850" lvl="0" marL="457200" rtl="0" algn="l">
              <a:lnSpc>
                <a:spcPct val="115000"/>
              </a:lnSpc>
              <a:spcBef>
                <a:spcPts val="0"/>
              </a:spcBef>
              <a:spcAft>
                <a:spcPts val="0"/>
              </a:spcAft>
              <a:buSzPts val="1500"/>
              <a:buChar char="●"/>
            </a:pPr>
            <a:r>
              <a:rPr lang="en" sz="1500"/>
              <a:t>The </a:t>
            </a:r>
            <a:r>
              <a:rPr b="1" lang="en" sz="1500"/>
              <a:t>first HTTP request</a:t>
            </a:r>
            <a:r>
              <a:rPr lang="en" sz="1500"/>
              <a:t> is for the main webpage, while subsequent requests are for additional resources.</a:t>
            </a:r>
            <a:endParaRPr sz="1500"/>
          </a:p>
        </p:txBody>
      </p:sp>
      <p:pic>
        <p:nvPicPr>
          <p:cNvPr id="144" name="Google Shape;144;p31"/>
          <p:cNvPicPr preferRelativeResize="0"/>
          <p:nvPr/>
        </p:nvPicPr>
        <p:blipFill>
          <a:blip r:embed="rId3">
            <a:alphaModFix/>
          </a:blip>
          <a:stretch>
            <a:fillRect/>
          </a:stretch>
        </p:blipFill>
        <p:spPr>
          <a:xfrm>
            <a:off x="359025" y="1333225"/>
            <a:ext cx="4438551" cy="338632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3000">
                <a:solidFill>
                  <a:srgbClr val="1E282E"/>
                </a:solidFill>
                <a:latin typeface="Arial"/>
                <a:ea typeface="Arial"/>
                <a:cs typeface="Arial"/>
                <a:sym typeface="Arial"/>
              </a:rPr>
              <a:t>Request methods and response status codes</a:t>
            </a:r>
            <a:endParaRPr b="1" sz="3000">
              <a:solidFill>
                <a:srgbClr val="1E282E"/>
              </a:solidFill>
              <a:latin typeface="Arial"/>
              <a:ea typeface="Arial"/>
              <a:cs typeface="Arial"/>
              <a:sym typeface="Arial"/>
            </a:endParaRPr>
          </a:p>
          <a:p>
            <a:pPr indent="0" lvl="0" marL="0" rtl="0" algn="l">
              <a:spcBef>
                <a:spcPts val="400"/>
              </a:spcBef>
              <a:spcAft>
                <a:spcPts val="0"/>
              </a:spcAft>
              <a:buNone/>
            </a:pPr>
            <a:r>
              <a:t/>
            </a:r>
            <a:endParaRPr b="1" sz="3000">
              <a:solidFill>
                <a:srgbClr val="1E282E"/>
              </a:solidFill>
              <a:latin typeface="Arial"/>
              <a:ea typeface="Arial"/>
              <a:cs typeface="Arial"/>
              <a:sym typeface="Arial"/>
            </a:endParaRPr>
          </a:p>
        </p:txBody>
      </p:sp>
      <p:sp>
        <p:nvSpPr>
          <p:cNvPr id="150" name="Google Shape;150;p32"/>
          <p:cNvSpPr txBox="1"/>
          <p:nvPr/>
        </p:nvSpPr>
        <p:spPr>
          <a:xfrm>
            <a:off x="437150" y="1366875"/>
            <a:ext cx="8395200" cy="1743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Char char="●"/>
            </a:pPr>
            <a:r>
              <a:rPr lang="en" sz="1500">
                <a:solidFill>
                  <a:schemeClr val="dk1"/>
                </a:solidFill>
              </a:rPr>
              <a:t>The </a:t>
            </a:r>
            <a:r>
              <a:rPr b="1" lang="en" sz="1500">
                <a:solidFill>
                  <a:schemeClr val="dk1"/>
                </a:solidFill>
              </a:rPr>
              <a:t>GET request</a:t>
            </a:r>
            <a:r>
              <a:rPr lang="en" sz="1500">
                <a:solidFill>
                  <a:schemeClr val="dk1"/>
                </a:solidFill>
              </a:rPr>
              <a:t> is the most common HTTP request, where the browser requests a resource, and the server responds with a </a:t>
            </a:r>
            <a:r>
              <a:rPr b="1" lang="en" sz="1500">
                <a:solidFill>
                  <a:schemeClr val="dk1"/>
                </a:solidFill>
              </a:rPr>
              <a:t>200 OK</a:t>
            </a:r>
            <a:r>
              <a:rPr lang="en" sz="1500">
                <a:solidFill>
                  <a:schemeClr val="dk1"/>
                </a:solidFill>
              </a:rPr>
              <a:t> status code.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lang="en" sz="1500">
                <a:solidFill>
                  <a:schemeClr val="dk1"/>
                </a:solidFill>
              </a:rPr>
              <a:t>An </a:t>
            </a:r>
            <a:r>
              <a:rPr b="1" lang="en" sz="1500">
                <a:solidFill>
                  <a:schemeClr val="dk1"/>
                </a:solidFill>
              </a:rPr>
              <a:t>HTTP request method</a:t>
            </a:r>
            <a:r>
              <a:rPr lang="en" sz="1500">
                <a:solidFill>
                  <a:schemeClr val="dk1"/>
                </a:solidFill>
              </a:rPr>
              <a:t> specifies the action to perform on a resource.</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POST</a:t>
            </a:r>
            <a:r>
              <a:rPr lang="en" sz="1500">
                <a:solidFill>
                  <a:schemeClr val="dk1"/>
                </a:solidFill>
              </a:rPr>
              <a:t> is commonly used for submitting form data to the server.</a:t>
            </a:r>
            <a:endParaRPr sz="1500">
              <a:solidFill>
                <a:schemeClr val="dk1"/>
              </a:solidFill>
            </a:endParaRPr>
          </a:p>
          <a:p>
            <a:pPr indent="-323850" lvl="0" marL="457200" rtl="0" algn="l">
              <a:lnSpc>
                <a:spcPct val="115000"/>
              </a:lnSpc>
              <a:spcBef>
                <a:spcPts val="0"/>
              </a:spcBef>
              <a:spcAft>
                <a:spcPts val="0"/>
              </a:spcAft>
              <a:buClr>
                <a:schemeClr val="dk1"/>
              </a:buClr>
              <a:buSzPts val="1500"/>
              <a:buChar char="●"/>
            </a:pPr>
            <a:r>
              <a:rPr b="1" lang="en" sz="1500">
                <a:solidFill>
                  <a:schemeClr val="dk1"/>
                </a:solidFill>
              </a:rPr>
              <a:t>POST, PATCH, PUT,</a:t>
            </a:r>
            <a:r>
              <a:rPr lang="en" sz="1500">
                <a:solidFill>
                  <a:schemeClr val="dk1"/>
                </a:solidFill>
              </a:rPr>
              <a:t> and </a:t>
            </a:r>
            <a:r>
              <a:rPr b="1" lang="en" sz="1500">
                <a:solidFill>
                  <a:schemeClr val="dk1"/>
                </a:solidFill>
              </a:rPr>
              <a:t>DELETE</a:t>
            </a:r>
            <a:r>
              <a:rPr lang="en" sz="1500">
                <a:solidFill>
                  <a:schemeClr val="dk1"/>
                </a:solidFill>
              </a:rPr>
              <a:t> are used in web services to </a:t>
            </a:r>
            <a:r>
              <a:rPr b="1" lang="en" sz="1500">
                <a:solidFill>
                  <a:schemeClr val="dk1"/>
                </a:solidFill>
              </a:rPr>
              <a:t>create, modify,</a:t>
            </a:r>
            <a:r>
              <a:rPr lang="en" sz="1500">
                <a:solidFill>
                  <a:schemeClr val="dk1"/>
                </a:solidFill>
              </a:rPr>
              <a:t> and </a:t>
            </a:r>
            <a:r>
              <a:rPr b="1" lang="en" sz="1500">
                <a:solidFill>
                  <a:schemeClr val="dk1"/>
                </a:solidFill>
              </a:rPr>
              <a:t>delete</a:t>
            </a:r>
            <a:r>
              <a:rPr lang="en" sz="1500">
                <a:solidFill>
                  <a:schemeClr val="dk1"/>
                </a:solidFill>
              </a:rPr>
              <a:t> resources on the server.</a:t>
            </a:r>
            <a:endParaRPr sz="15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1E282E"/>
                </a:solidFill>
                <a:highlight>
                  <a:srgbClr val="FFFFFF"/>
                </a:highlight>
                <a:latin typeface="Arial"/>
                <a:ea typeface="Arial"/>
                <a:cs typeface="Arial"/>
                <a:sym typeface="Arial"/>
              </a:rPr>
              <a:t>Common HTTP request methods</a:t>
            </a:r>
            <a:endParaRPr b="1" sz="3600">
              <a:solidFill>
                <a:srgbClr val="1E282E"/>
              </a:solidFill>
              <a:latin typeface="Arial"/>
              <a:ea typeface="Arial"/>
              <a:cs typeface="Arial"/>
              <a:sym typeface="Arial"/>
            </a:endParaRPr>
          </a:p>
        </p:txBody>
      </p:sp>
      <p:pic>
        <p:nvPicPr>
          <p:cNvPr id="156" name="Google Shape;156;p33"/>
          <p:cNvPicPr preferRelativeResize="0"/>
          <p:nvPr/>
        </p:nvPicPr>
        <p:blipFill>
          <a:blip r:embed="rId3">
            <a:alphaModFix/>
          </a:blip>
          <a:stretch>
            <a:fillRect/>
          </a:stretch>
        </p:blipFill>
        <p:spPr>
          <a:xfrm>
            <a:off x="489500" y="1170125"/>
            <a:ext cx="8058150" cy="3571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2025-01-21T18:41:12+00:00</DateTime>
  </documentManagement>
</p:properties>
</file>

<file path=customXml/itemProps1.xml><?xml version="1.0" encoding="utf-8"?>
<ds:datastoreItem xmlns:ds="http://schemas.openxmlformats.org/officeDocument/2006/customXml" ds:itemID="{C330B537-7CFB-4647-9CCA-F7A133BAB0AC}"/>
</file>

<file path=customXml/itemProps2.xml><?xml version="1.0" encoding="utf-8"?>
<ds:datastoreItem xmlns:ds="http://schemas.openxmlformats.org/officeDocument/2006/customXml" ds:itemID="{E9683E26-B677-47D7-8BB2-9A783FAE641D}"/>
</file>

<file path=customXml/itemProps3.xml><?xml version="1.0" encoding="utf-8"?>
<ds:datastoreItem xmlns:ds="http://schemas.openxmlformats.org/officeDocument/2006/customXml" ds:itemID="{5FD1D464-3B11-4EF3-9328-88E291EEA9D7}"/>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