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73" r:id="rId5"/>
    <p:sldId id="264" r:id="rId6"/>
    <p:sldId id="271" r:id="rId7"/>
    <p:sldId id="272" r:id="rId8"/>
  </p:sldIdLst>
  <p:sldSz cx="9144000" cy="5143500" type="screen16x9"/>
  <p:notesSz cx="6858000" cy="9144000"/>
  <p:embeddedFontLst>
    <p:embeddedFont>
      <p:font typeface="Proxima Nova"/>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Welcome to our lecture on HTML. In this lecture we will go through the introduction to html html tags and links.</a:t>
            </a: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HTML or Hyper Text Markup Language is used to create webpages. HTML files are saved with a dot html extension. HTML works with CSS and JavaScript to build websites. HTML defines the structure and content, CSS handles the layout and appearance, and JavaScript manages dynamic behaviors. Together, they create a complete webpage experience.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Here is a sample HTML code snippet. The HTML document starts with a DOCTYPE declaration followed by the html element. The head section includes a meta tag for character encoding and a title tag for the webpage title. The body section contains an image of Pluto, a heading asking if Pluto is a planet, and a paragraph discussing Pluto's planetary status with emphasis using the </a:t>
            </a:r>
            <a:r>
              <a:rPr lang="en-US" dirty="0" err="1"/>
              <a:t>em</a:t>
            </a:r>
            <a:r>
              <a:rPr lang="en-US" dirty="0"/>
              <a:t> and strong tags.</a:t>
            </a:r>
            <a:endParaRPr dirty="0"/>
          </a:p>
        </p:txBody>
      </p:sp>
    </p:spTree>
    <p:extLst>
      <p:ext uri="{BB962C8B-B14F-4D97-AF65-F5344CB8AC3E}">
        <p14:creationId xmlns:p14="http://schemas.microsoft.com/office/powerpoint/2010/main" val="498838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250b71ef2c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250b71ef2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US" dirty="0"/>
              <a:t>Let's explore common HTML elements. The h1, h2, h3 tags are used for headers, with h1 being the largest. The p tag defines paragraphs. The </a:t>
            </a:r>
            <a:r>
              <a:rPr lang="en-US" dirty="0" err="1"/>
              <a:t>em</a:t>
            </a:r>
            <a:r>
              <a:rPr lang="en-US" dirty="0"/>
              <a:t> tag adds emphasis with italics, while strong makes text bold. The </a:t>
            </a:r>
            <a:r>
              <a:rPr lang="en-US" dirty="0" err="1"/>
              <a:t>img</a:t>
            </a:r>
            <a:r>
              <a:rPr lang="en-US" dirty="0"/>
              <a:t> tag displays images using the </a:t>
            </a:r>
            <a:r>
              <a:rPr lang="en-US" dirty="0" err="1"/>
              <a:t>src</a:t>
            </a:r>
            <a:r>
              <a:rPr lang="en-US" dirty="0"/>
              <a:t> attribute for the image link and alt for description. The a tag creates hyperlinks with the </a:t>
            </a:r>
            <a:r>
              <a:rPr lang="en-US" dirty="0" err="1"/>
              <a:t>href</a:t>
            </a:r>
            <a:r>
              <a:rPr lang="en-US" dirty="0"/>
              <a:t> attribute for the link destination.</a:t>
            </a: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188ED2E-27C8-C62F-0667-BFFA7533937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1ACCE33-14E4-7168-41EF-7587CDAB24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6C4FD0-1671-D61A-9B24-DE307DC449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Let's learn about links in HTML. A link on a webpage is a clickable item that redirects the browser to another webpage when clicked. Links are created using the anchor tag. The a tag uses the </a:t>
            </a:r>
            <a:r>
              <a:rPr lang="en-US" dirty="0" err="1"/>
              <a:t>href</a:t>
            </a:r>
            <a:r>
              <a:rPr lang="en-US" dirty="0"/>
              <a:t> attribute to specify the URL destination. The link text is placed between the opening and closing a tags, making it clickable. Links can also be added to buttons and images for navigation.</a:t>
            </a:r>
            <a:endParaRPr dirty="0"/>
          </a:p>
        </p:txBody>
      </p:sp>
    </p:spTree>
    <p:extLst>
      <p:ext uri="{BB962C8B-B14F-4D97-AF65-F5344CB8AC3E}">
        <p14:creationId xmlns:p14="http://schemas.microsoft.com/office/powerpoint/2010/main" val="234633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0D9F69D-A43A-BD8C-8EA7-EE59CD11D28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EE60CF4-876A-FD7A-7371-98CE64CD8E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4BD937D-0EAF-5A2E-D324-E482D675D0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"This slide shows an example of creating links using HTML. The a tag, also called the anchor tag, is used for hyperlinks. The </a:t>
            </a:r>
            <a:r>
              <a:rPr lang="en-US" dirty="0" err="1"/>
              <a:t>href</a:t>
            </a:r>
            <a:r>
              <a:rPr lang="en-US" dirty="0"/>
              <a:t> attribute defines the destination URL. In this example, a link to a recipe website is created with. The text between the tags becomes clickable, redirecting to the specified webpage when clicked."</a:t>
            </a: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390409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dearphotograph.com/"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solidFill>
                  <a:schemeClr val="dk1"/>
                </a:solidFill>
                <a:latin typeface="+mj-lt"/>
              </a:rPr>
              <a:t>Introduction to HTML</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300" b="1" dirty="0">
                <a:solidFill>
                  <a:schemeClr val="dk1"/>
                </a:solidFill>
                <a:latin typeface="+mj-lt"/>
                <a:ea typeface="Roboto"/>
                <a:cs typeface="Roboto"/>
                <a:sym typeface="Roboto"/>
              </a:rPr>
              <a:t>Introduction to HTML | HTML Tags | Links</a:t>
            </a: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HTML</a:t>
            </a:r>
            <a:endParaRPr sz="3600" b="1" dirty="0">
              <a:latin typeface="Arial"/>
              <a:ea typeface="Arial"/>
              <a:cs typeface="Arial"/>
              <a:sym typeface="Arial"/>
            </a:endParaRPr>
          </a:p>
        </p:txBody>
      </p:sp>
      <p:sp>
        <p:nvSpPr>
          <p:cNvPr id="111" name="Google Shape;111;p26"/>
          <p:cNvSpPr txBox="1">
            <a:spLocks noGrp="1"/>
          </p:cNvSpPr>
          <p:nvPr>
            <p:ph type="body" idx="1"/>
          </p:nvPr>
        </p:nvSpPr>
        <p:spPr>
          <a:xfrm>
            <a:off x="2299317" y="1494249"/>
            <a:ext cx="6652358" cy="3204225"/>
          </a:xfrm>
          <a:prstGeom prst="rect">
            <a:avLst/>
          </a:prstGeom>
        </p:spPr>
        <p:txBody>
          <a:bodyPr spcFirstLastPara="1" wrap="square" lIns="91425" tIns="91425" rIns="91425" bIns="91425" anchor="t" anchorCtr="0">
            <a:noAutofit/>
          </a:bodyPr>
          <a:lstStyle/>
          <a:p>
            <a:pPr marL="114300" indent="0">
              <a:spcAft>
                <a:spcPts val="750"/>
              </a:spcAft>
              <a:buNone/>
            </a:pPr>
            <a:r>
              <a:rPr lang="en-US" sz="1600" b="1" i="1" u="none" strike="noStrike" dirty="0">
                <a:solidFill>
                  <a:schemeClr val="accent1">
                    <a:lumMod val="50000"/>
                  </a:schemeClr>
                </a:solidFill>
                <a:effectLst/>
                <a:latin typeface="+mj-lt"/>
              </a:rPr>
              <a:t>HTML</a:t>
            </a:r>
            <a:r>
              <a:rPr lang="en-US" sz="1600" b="0" i="0" dirty="0">
                <a:solidFill>
                  <a:schemeClr val="accent1">
                    <a:lumMod val="50000"/>
                  </a:schemeClr>
                </a:solidFill>
                <a:effectLst/>
                <a:latin typeface="+mj-lt"/>
              </a:rPr>
              <a:t> (Hyper Text Markup Language) is a textual language for creating webpages. HTML files are usually saved with a .html or .html file extension.</a:t>
            </a:r>
          </a:p>
          <a:p>
            <a:pPr marL="114300" indent="0">
              <a:spcAft>
                <a:spcPts val="750"/>
              </a:spcAft>
              <a:buNone/>
            </a:pPr>
            <a:r>
              <a:rPr lang="en-US" sz="1600" b="0" i="0" dirty="0">
                <a:solidFill>
                  <a:schemeClr val="accent1">
                    <a:lumMod val="50000"/>
                  </a:schemeClr>
                </a:solidFill>
                <a:effectLst/>
                <a:latin typeface="+mj-lt"/>
              </a:rPr>
              <a:t>HTML, CSS, and JavaScript are used together to create a webpage.</a:t>
            </a:r>
          </a:p>
          <a:p>
            <a:pPr>
              <a:spcAft>
                <a:spcPts val="750"/>
              </a:spcAft>
            </a:pPr>
            <a:r>
              <a:rPr lang="en-US" sz="1400" b="0" i="0" dirty="0">
                <a:solidFill>
                  <a:schemeClr val="accent1">
                    <a:lumMod val="50000"/>
                  </a:schemeClr>
                </a:solidFill>
                <a:effectLst/>
                <a:latin typeface="+mj-lt"/>
              </a:rPr>
              <a:t>HTML, CSS, and JavaScript are used together to create a webpage.</a:t>
            </a:r>
          </a:p>
          <a:p>
            <a:r>
              <a:rPr lang="en-US" sz="1400" b="0" i="0" dirty="0">
                <a:solidFill>
                  <a:schemeClr val="accent1">
                    <a:lumMod val="50000"/>
                  </a:schemeClr>
                </a:solidFill>
                <a:effectLst/>
                <a:latin typeface="+mj-lt"/>
              </a:rPr>
              <a:t>HTML defines the structure and content of a webpage.</a:t>
            </a:r>
          </a:p>
          <a:p>
            <a:r>
              <a:rPr lang="en-US" sz="1400" b="0" i="0" dirty="0">
                <a:solidFill>
                  <a:schemeClr val="accent1">
                    <a:lumMod val="50000"/>
                  </a:schemeClr>
                </a:solidFill>
                <a:effectLst/>
                <a:latin typeface="+mj-lt"/>
              </a:rPr>
              <a:t>CSS specifies the layout and visible appearance.</a:t>
            </a:r>
          </a:p>
          <a:p>
            <a:r>
              <a:rPr lang="en-US" sz="1400" b="0" i="0" dirty="0">
                <a:solidFill>
                  <a:schemeClr val="accent1">
                    <a:lumMod val="50000"/>
                  </a:schemeClr>
                </a:solidFill>
                <a:effectLst/>
                <a:latin typeface="+mj-lt"/>
              </a:rPr>
              <a:t>JavaScript describes the dynamic behaviors and actions of a webpage.</a:t>
            </a:r>
          </a:p>
          <a:p>
            <a:pPr marL="457200" lvl="0" indent="0" algn="l" rtl="0">
              <a:spcBef>
                <a:spcPts val="1600"/>
              </a:spcBef>
              <a:spcAft>
                <a:spcPts val="1600"/>
              </a:spcAft>
              <a:buNone/>
            </a:pPr>
            <a:endParaRPr sz="1500" dirty="0">
              <a:solidFill>
                <a:schemeClr val="accent1">
                  <a:lumMod val="50000"/>
                </a:schemeClr>
              </a:solidFill>
              <a:latin typeface="+mj-lt"/>
              <a:ea typeface="Roboto"/>
              <a:cs typeface="Roboto"/>
              <a:sym typeface="Roboto"/>
            </a:endParaRPr>
          </a:p>
        </p:txBody>
      </p:sp>
      <p:pic>
        <p:nvPicPr>
          <p:cNvPr id="5" name="Picture 4" descr="A logo of a html website&#10;&#10;Description automatically generated with medium confidence">
            <a:extLst>
              <a:ext uri="{FF2B5EF4-FFF2-40B4-BE49-F238E27FC236}">
                <a16:creationId xmlns:a16="http://schemas.microsoft.com/office/drawing/2014/main" id="{D17D7B7B-59D0-FCCC-6732-E1D8F9CBFC32}"/>
              </a:ext>
            </a:extLst>
          </p:cNvPr>
          <p:cNvPicPr>
            <a:picLocks noChangeAspect="1"/>
          </p:cNvPicPr>
          <p:nvPr/>
        </p:nvPicPr>
        <p:blipFill>
          <a:blip r:embed="rId3"/>
          <a:stretch>
            <a:fillRect/>
          </a:stretch>
        </p:blipFill>
        <p:spPr>
          <a:xfrm>
            <a:off x="311700" y="1961567"/>
            <a:ext cx="2143125" cy="2143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Sample HTML Code</a:t>
            </a:r>
            <a:endParaRPr sz="3600" b="1" dirty="0">
              <a:latin typeface="Arial"/>
              <a:ea typeface="Arial"/>
              <a:cs typeface="Arial"/>
              <a:sym typeface="Arial"/>
            </a:endParaRPr>
          </a:p>
        </p:txBody>
      </p:sp>
      <p:pic>
        <p:nvPicPr>
          <p:cNvPr id="6" name="Picture 5">
            <a:extLst>
              <a:ext uri="{FF2B5EF4-FFF2-40B4-BE49-F238E27FC236}">
                <a16:creationId xmlns:a16="http://schemas.microsoft.com/office/drawing/2014/main" id="{C620D84B-AAE4-2D87-48AD-2BC7202E6861}"/>
              </a:ext>
            </a:extLst>
          </p:cNvPr>
          <p:cNvPicPr>
            <a:picLocks noChangeAspect="1"/>
          </p:cNvPicPr>
          <p:nvPr/>
        </p:nvPicPr>
        <p:blipFill>
          <a:blip r:embed="rId3"/>
          <a:stretch>
            <a:fillRect/>
          </a:stretch>
        </p:blipFill>
        <p:spPr>
          <a:xfrm>
            <a:off x="925710" y="1774840"/>
            <a:ext cx="7026249" cy="2339543"/>
          </a:xfrm>
          <a:prstGeom prst="rect">
            <a:avLst/>
          </a:prstGeom>
        </p:spPr>
      </p:pic>
    </p:spTree>
    <p:extLst>
      <p:ext uri="{BB962C8B-B14F-4D97-AF65-F5344CB8AC3E}">
        <p14:creationId xmlns:p14="http://schemas.microsoft.com/office/powerpoint/2010/main" val="45349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1E282E"/>
                </a:solidFill>
                <a:highlight>
                  <a:srgbClr val="FFFFFF"/>
                </a:highlight>
                <a:latin typeface="Arial"/>
                <a:ea typeface="Arial"/>
                <a:cs typeface="Arial"/>
                <a:sym typeface="Arial"/>
              </a:rPr>
              <a:t>Common HTML Elements</a:t>
            </a:r>
            <a:endParaRPr sz="3600" b="1" dirty="0">
              <a:solidFill>
                <a:srgbClr val="1E282E"/>
              </a:solidFill>
              <a:latin typeface="Arial"/>
              <a:ea typeface="Arial"/>
              <a:cs typeface="Arial"/>
              <a:sym typeface="Arial"/>
            </a:endParaRPr>
          </a:p>
        </p:txBody>
      </p:sp>
      <p:pic>
        <p:nvPicPr>
          <p:cNvPr id="3" name="Picture 2">
            <a:extLst>
              <a:ext uri="{FF2B5EF4-FFF2-40B4-BE49-F238E27FC236}">
                <a16:creationId xmlns:a16="http://schemas.microsoft.com/office/drawing/2014/main" id="{18A3FE57-3081-B33E-75F2-38AAD4CF21B2}"/>
              </a:ext>
            </a:extLst>
          </p:cNvPr>
          <p:cNvPicPr>
            <a:picLocks noChangeAspect="1"/>
          </p:cNvPicPr>
          <p:nvPr/>
        </p:nvPicPr>
        <p:blipFill>
          <a:blip r:embed="rId3"/>
          <a:stretch>
            <a:fillRect/>
          </a:stretch>
        </p:blipFill>
        <p:spPr>
          <a:xfrm>
            <a:off x="728347" y="1585628"/>
            <a:ext cx="7500691" cy="27527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2ACA443-3A65-78CC-4270-85F503EBCC7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B86C2C6-BDCC-E910-DE38-19751572E3B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Links</a:t>
            </a:r>
            <a:endParaRPr sz="3600" b="1" dirty="0">
              <a:latin typeface="Arial"/>
              <a:ea typeface="Arial"/>
              <a:cs typeface="Arial"/>
              <a:sym typeface="Arial"/>
            </a:endParaRPr>
          </a:p>
        </p:txBody>
      </p:sp>
      <p:sp>
        <p:nvSpPr>
          <p:cNvPr id="111" name="Google Shape;111;p26">
            <a:extLst>
              <a:ext uri="{FF2B5EF4-FFF2-40B4-BE49-F238E27FC236}">
                <a16:creationId xmlns:a16="http://schemas.microsoft.com/office/drawing/2014/main" id="{24298A03-B2A6-3434-F86E-68EA2D0BCA6F}"/>
              </a:ext>
            </a:extLst>
          </p:cNvPr>
          <p:cNvSpPr txBox="1">
            <a:spLocks noGrp="1"/>
          </p:cNvSpPr>
          <p:nvPr>
            <p:ph type="body" idx="1"/>
          </p:nvPr>
        </p:nvSpPr>
        <p:spPr>
          <a:xfrm>
            <a:off x="476409" y="1312301"/>
            <a:ext cx="8436771" cy="3204225"/>
          </a:xfrm>
          <a:prstGeom prst="rect">
            <a:avLst/>
          </a:prstGeom>
        </p:spPr>
        <p:txBody>
          <a:bodyPr spcFirstLastPara="1" wrap="square" lIns="91425" tIns="91425" rIns="91425" bIns="91425" anchor="t" anchorCtr="0">
            <a:noAutofit/>
          </a:bodyPr>
          <a:lstStyle/>
          <a:p>
            <a:pPr marL="114300" indent="0">
              <a:spcAft>
                <a:spcPts val="750"/>
              </a:spcAft>
              <a:buNone/>
            </a:pPr>
            <a:r>
              <a:rPr lang="en-US" sz="1600" b="0" i="0" dirty="0">
                <a:solidFill>
                  <a:schemeClr val="accent1">
                    <a:lumMod val="50000"/>
                  </a:schemeClr>
                </a:solidFill>
                <a:effectLst/>
                <a:latin typeface="+mj-lt"/>
              </a:rPr>
              <a:t>A </a:t>
            </a:r>
            <a:r>
              <a:rPr lang="en-US" sz="1600" b="1" i="1" u="none" strike="noStrike" dirty="0">
                <a:solidFill>
                  <a:schemeClr val="accent1">
                    <a:lumMod val="50000"/>
                  </a:schemeClr>
                </a:solidFill>
                <a:effectLst/>
                <a:latin typeface="+mj-lt"/>
              </a:rPr>
              <a:t>link</a:t>
            </a:r>
            <a:r>
              <a:rPr lang="en-US" sz="1600" b="0" i="0" dirty="0">
                <a:solidFill>
                  <a:schemeClr val="accent1">
                    <a:lumMod val="50000"/>
                  </a:schemeClr>
                </a:solidFill>
                <a:effectLst/>
                <a:latin typeface="+mj-lt"/>
              </a:rPr>
              <a:t> on a webpage is a clickable item that usually causes the web browser to open another webpage when clicked. Ex: </a:t>
            </a:r>
            <a:r>
              <a:rPr lang="en-US" sz="1600" b="0" i="0" u="sng" dirty="0">
                <a:solidFill>
                  <a:schemeClr val="accent1">
                    <a:lumMod val="50000"/>
                  </a:schemeClr>
                </a:solidFill>
                <a:effectLst/>
                <a:latin typeface="+mj-lt"/>
                <a:hlinkClick r:id="rId3">
                  <a:extLst>
                    <a:ext uri="{A12FA001-AC4F-418D-AE19-62706E023703}">
                      <ahyp:hlinkClr xmlns:ahyp="http://schemas.microsoft.com/office/drawing/2018/hyperlinkcolor" val="tx"/>
                    </a:ext>
                  </a:extLst>
                </a:hlinkClick>
              </a:rPr>
              <a:t>Dear Photograph</a:t>
            </a:r>
            <a:r>
              <a:rPr lang="en-US" sz="1600" b="0" i="0" dirty="0">
                <a:solidFill>
                  <a:schemeClr val="accent1">
                    <a:lumMod val="50000"/>
                  </a:schemeClr>
                </a:solidFill>
                <a:effectLst/>
                <a:latin typeface="+mj-lt"/>
              </a:rPr>
              <a:t> is a link to an interesting website. A button or image can also be a link.</a:t>
            </a:r>
          </a:p>
          <a:p>
            <a:pPr>
              <a:spcAft>
                <a:spcPts val="750"/>
              </a:spcAft>
            </a:pPr>
            <a:r>
              <a:rPr kumimoji="0" lang="en-US" altLang="en-US" sz="1600" b="0" i="0" u="none" strike="noStrike" cap="none" normalizeH="0" baseline="0" dirty="0">
                <a:ln>
                  <a:noFill/>
                </a:ln>
                <a:solidFill>
                  <a:schemeClr val="accent1">
                    <a:lumMod val="50000"/>
                  </a:schemeClr>
                </a:solidFill>
                <a:effectLst/>
                <a:latin typeface="+mj-lt"/>
              </a:rPr>
              <a:t>A link is created with an anchor element. </a:t>
            </a:r>
          </a:p>
          <a:p>
            <a:pPr>
              <a:spcAft>
                <a:spcPts val="750"/>
              </a:spcAft>
            </a:pPr>
            <a:r>
              <a:rPr kumimoji="0" lang="en-US" altLang="en-US" sz="1600" b="0" i="0" u="none" strike="noStrike" cap="none" normalizeH="0" baseline="0" dirty="0">
                <a:ln>
                  <a:noFill/>
                </a:ln>
                <a:solidFill>
                  <a:schemeClr val="accent1">
                    <a:lumMod val="50000"/>
                  </a:schemeClr>
                </a:solidFill>
                <a:effectLst/>
                <a:latin typeface="+mj-lt"/>
              </a:rPr>
              <a:t>The opening </a:t>
            </a:r>
            <a:r>
              <a:rPr kumimoji="0" lang="en-US" altLang="en-US" sz="1600" b="1" i="0" u="none" strike="noStrike" cap="none" normalizeH="0" baseline="0" dirty="0">
                <a:ln>
                  <a:noFill/>
                </a:ln>
                <a:solidFill>
                  <a:schemeClr val="accent1">
                    <a:lumMod val="50000"/>
                  </a:schemeClr>
                </a:solidFill>
                <a:effectLst/>
                <a:latin typeface="+mj-lt"/>
              </a:rPr>
              <a:t>&lt;a&gt;</a:t>
            </a:r>
            <a:r>
              <a:rPr kumimoji="0" lang="en-US" altLang="en-US" sz="1600" b="0" i="0" u="none" strike="noStrike" cap="none" normalizeH="0" baseline="0" dirty="0">
                <a:ln>
                  <a:noFill/>
                </a:ln>
                <a:solidFill>
                  <a:schemeClr val="accent1">
                    <a:lumMod val="50000"/>
                  </a:schemeClr>
                </a:solidFill>
                <a:effectLst/>
                <a:latin typeface="+mj-lt"/>
              </a:rPr>
              <a:t> </a:t>
            </a:r>
            <a:r>
              <a:rPr kumimoji="0" lang="en-US" altLang="en-US" sz="500" b="0" i="0" u="none" strike="noStrike" cap="none" normalizeH="0" baseline="0" dirty="0">
                <a:ln>
                  <a:noFill/>
                </a:ln>
                <a:solidFill>
                  <a:schemeClr val="accent1">
                    <a:lumMod val="50000"/>
                  </a:schemeClr>
                </a:solidFill>
                <a:effectLst/>
                <a:latin typeface="+mj-lt"/>
              </a:rPr>
              <a:t> </a:t>
            </a:r>
            <a:r>
              <a:rPr kumimoji="0" lang="en-US" altLang="en-US" sz="1600" b="0" i="0" u="none" strike="noStrike" cap="none" normalizeH="0" baseline="0" dirty="0">
                <a:ln>
                  <a:noFill/>
                </a:ln>
                <a:solidFill>
                  <a:schemeClr val="accent1">
                    <a:lumMod val="50000"/>
                  </a:schemeClr>
                </a:solidFill>
                <a:effectLst/>
                <a:latin typeface="+mj-lt"/>
              </a:rPr>
              <a:t>tag uses the </a:t>
            </a:r>
            <a:r>
              <a:rPr kumimoji="0" lang="en-US" altLang="en-US" sz="1600" b="1" i="0" u="none" strike="noStrike" cap="none" normalizeH="0" baseline="0" dirty="0" err="1">
                <a:ln>
                  <a:noFill/>
                </a:ln>
                <a:solidFill>
                  <a:schemeClr val="accent1">
                    <a:lumMod val="50000"/>
                  </a:schemeClr>
                </a:solidFill>
                <a:effectLst/>
                <a:latin typeface="+mj-lt"/>
              </a:rPr>
              <a:t>href</a:t>
            </a:r>
            <a:r>
              <a:rPr kumimoji="0" lang="en-US" altLang="en-US" sz="1600" b="0" i="0" u="none" strike="noStrike" cap="none" normalizeH="0" baseline="0" dirty="0">
                <a:ln>
                  <a:noFill/>
                </a:ln>
                <a:solidFill>
                  <a:schemeClr val="accent1">
                    <a:lumMod val="50000"/>
                  </a:schemeClr>
                </a:solidFill>
                <a:effectLst/>
                <a:latin typeface="+mj-lt"/>
              </a:rPr>
              <a:t> attribute to specify the link's URL target. </a:t>
            </a:r>
          </a:p>
          <a:p>
            <a:pPr>
              <a:spcAft>
                <a:spcPts val="750"/>
              </a:spcAft>
            </a:pPr>
            <a:r>
              <a:rPr kumimoji="0" lang="en-US" altLang="en-US" sz="1600" b="0" i="0" u="none" strike="noStrike" cap="none" normalizeH="0" baseline="0" dirty="0">
                <a:ln>
                  <a:noFill/>
                </a:ln>
                <a:solidFill>
                  <a:schemeClr val="accent1">
                    <a:lumMod val="50000"/>
                  </a:schemeClr>
                </a:solidFill>
                <a:effectLst/>
                <a:latin typeface="+mj-lt"/>
              </a:rPr>
              <a:t>The link text comes next and is followed by the closing </a:t>
            </a:r>
            <a:r>
              <a:rPr kumimoji="0" lang="en-US" altLang="en-US" sz="900" b="0" i="0" u="none" strike="noStrike" cap="none" normalizeH="0" baseline="0" dirty="0">
                <a:ln>
                  <a:noFill/>
                </a:ln>
                <a:solidFill>
                  <a:schemeClr val="accent1">
                    <a:lumMod val="50000"/>
                  </a:schemeClr>
                </a:solidFill>
                <a:effectLst/>
                <a:latin typeface="+mj-lt"/>
              </a:rPr>
              <a:t>&lt;/a&gt;</a:t>
            </a:r>
            <a:r>
              <a:rPr kumimoji="0" lang="en-US" altLang="en-US" sz="500" b="0" i="0" u="none" strike="noStrike" cap="none" normalizeH="0" baseline="0" dirty="0">
                <a:ln>
                  <a:noFill/>
                </a:ln>
                <a:solidFill>
                  <a:schemeClr val="accent1">
                    <a:lumMod val="50000"/>
                  </a:schemeClr>
                </a:solidFill>
                <a:effectLst/>
                <a:latin typeface="+mj-lt"/>
              </a:rPr>
              <a:t> </a:t>
            </a:r>
            <a:r>
              <a:rPr kumimoji="0" lang="en-US" altLang="en-US" sz="1600" b="0" i="0" u="none" strike="noStrike" cap="none" normalizeH="0" baseline="0" dirty="0">
                <a:ln>
                  <a:noFill/>
                </a:ln>
                <a:solidFill>
                  <a:schemeClr val="accent1">
                    <a:lumMod val="50000"/>
                  </a:schemeClr>
                </a:solidFill>
                <a:effectLst/>
                <a:latin typeface="+mj-lt"/>
              </a:rPr>
              <a:t>tag. </a:t>
            </a:r>
          </a:p>
          <a:p>
            <a:pPr marL="114300" indent="0">
              <a:spcAft>
                <a:spcPts val="750"/>
              </a:spcAft>
              <a:buNone/>
            </a:pPr>
            <a:endParaRPr lang="en-US" sz="1500" b="0" i="0" dirty="0">
              <a:solidFill>
                <a:schemeClr val="accent1">
                  <a:lumMod val="50000"/>
                </a:schemeClr>
              </a:solidFill>
              <a:effectLst/>
              <a:latin typeface="+mj-lt"/>
              <a:ea typeface="Roboto"/>
              <a:cs typeface="Roboto"/>
              <a:sym typeface="Roboto"/>
            </a:endParaRPr>
          </a:p>
          <a:p>
            <a:pPr marL="114300" indent="0">
              <a:spcAft>
                <a:spcPts val="750"/>
              </a:spcAft>
              <a:buNone/>
            </a:pPr>
            <a:endParaRPr lang="en-US" sz="1600" b="0" i="0" dirty="0">
              <a:solidFill>
                <a:schemeClr val="accent1">
                  <a:lumMod val="50000"/>
                </a:schemeClr>
              </a:solidFill>
              <a:effectLst/>
              <a:latin typeface="+mj-lt"/>
            </a:endParaRPr>
          </a:p>
        </p:txBody>
      </p:sp>
    </p:spTree>
    <p:extLst>
      <p:ext uri="{BB962C8B-B14F-4D97-AF65-F5344CB8AC3E}">
        <p14:creationId xmlns:p14="http://schemas.microsoft.com/office/powerpoint/2010/main" val="331586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773D5A4-635C-832C-A1FA-B9CA023A52F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F9D1BE8-6ECD-13C4-8330-F0E92CE1330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Links</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F31F8939-89B2-C008-750F-60D864A49B8F}"/>
              </a:ext>
            </a:extLst>
          </p:cNvPr>
          <p:cNvPicPr>
            <a:picLocks noChangeAspect="1"/>
          </p:cNvPicPr>
          <p:nvPr/>
        </p:nvPicPr>
        <p:blipFill>
          <a:blip r:embed="rId3"/>
          <a:stretch>
            <a:fillRect/>
          </a:stretch>
        </p:blipFill>
        <p:spPr>
          <a:xfrm>
            <a:off x="380364" y="1294879"/>
            <a:ext cx="6002250" cy="1959622"/>
          </a:xfrm>
          <a:prstGeom prst="rect">
            <a:avLst/>
          </a:prstGeom>
        </p:spPr>
      </p:pic>
      <p:pic>
        <p:nvPicPr>
          <p:cNvPr id="5" name="Picture 4">
            <a:extLst>
              <a:ext uri="{FF2B5EF4-FFF2-40B4-BE49-F238E27FC236}">
                <a16:creationId xmlns:a16="http://schemas.microsoft.com/office/drawing/2014/main" id="{A0A27361-D9B2-23CB-BE8E-3F19977468CD}"/>
              </a:ext>
            </a:extLst>
          </p:cNvPr>
          <p:cNvPicPr>
            <a:picLocks noChangeAspect="1"/>
          </p:cNvPicPr>
          <p:nvPr/>
        </p:nvPicPr>
        <p:blipFill>
          <a:blip r:embed="rId4"/>
          <a:stretch>
            <a:fillRect/>
          </a:stretch>
        </p:blipFill>
        <p:spPr>
          <a:xfrm>
            <a:off x="311700" y="3334403"/>
            <a:ext cx="2530059" cy="1425063"/>
          </a:xfrm>
          <a:prstGeom prst="rect">
            <a:avLst/>
          </a:prstGeom>
        </p:spPr>
      </p:pic>
    </p:spTree>
    <p:extLst>
      <p:ext uri="{BB962C8B-B14F-4D97-AF65-F5344CB8AC3E}">
        <p14:creationId xmlns:p14="http://schemas.microsoft.com/office/powerpoint/2010/main" val="28152996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2025-01-21T15:48:10+00:00</DateTime>
  </documentManagement>
</p:properties>
</file>

<file path=customXml/itemProps1.xml><?xml version="1.0" encoding="utf-8"?>
<ds:datastoreItem xmlns:ds="http://schemas.openxmlformats.org/officeDocument/2006/customXml" ds:itemID="{428487C2-ED6B-4BD4-8208-5F7BAFDA81F6}"/>
</file>

<file path=customXml/itemProps2.xml><?xml version="1.0" encoding="utf-8"?>
<ds:datastoreItem xmlns:ds="http://schemas.openxmlformats.org/officeDocument/2006/customXml" ds:itemID="{9DB1F646-98A0-48EC-8745-99D68E140045}"/>
</file>

<file path=customXml/itemProps3.xml><?xml version="1.0" encoding="utf-8"?>
<ds:datastoreItem xmlns:ds="http://schemas.openxmlformats.org/officeDocument/2006/customXml" ds:itemID="{C44B2602-DB85-48AD-A89B-A3CAD50C580F}"/>
</file>

<file path=docProps/app.xml><?xml version="1.0" encoding="utf-8"?>
<Properties xmlns="http://schemas.openxmlformats.org/officeDocument/2006/extended-properties" xmlns:vt="http://schemas.openxmlformats.org/officeDocument/2006/docPropsVTypes">
  <TotalTime>11</TotalTime>
  <Words>575</Words>
  <Application>Microsoft Office PowerPoint</Application>
  <PresentationFormat>On-screen Show (16:9)</PresentationFormat>
  <Paragraphs>25</Paragraphs>
  <Slides>6</Slides>
  <Notes>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Proxima Nova</vt:lpstr>
      <vt:lpstr>Arial</vt:lpstr>
      <vt:lpstr>Simple Light</vt:lpstr>
      <vt:lpstr>Spearmint</vt:lpstr>
      <vt:lpstr>Introduction to HTML</vt:lpstr>
      <vt:lpstr>Introduction to HTML</vt:lpstr>
      <vt:lpstr>Sample HTML Code</vt:lpstr>
      <vt:lpstr>Common HTML Elements</vt:lpstr>
      <vt:lpstr>Introduction to Links</vt:lpstr>
      <vt:lpstr>Introduction to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3</cp:revision>
  <dcterms:modified xsi:type="dcterms:W3CDTF">2025-01-14T18:44:54Z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