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9"/>
  </p:notesMasterIdLst>
  <p:sldIdLst>
    <p:sldId id="256" r:id="rId3"/>
    <p:sldId id="257" r:id="rId4"/>
    <p:sldId id="274" r:id="rId5"/>
    <p:sldId id="273" r:id="rId6"/>
    <p:sldId id="271" r:id="rId7"/>
    <p:sldId id="272" r:id="rId8"/>
  </p:sldIdLst>
  <p:sldSz cx="9144000" cy="5143500" type="screen16x9"/>
  <p:notesSz cx="6858000" cy="9144000"/>
  <p:embeddedFontLst>
    <p:embeddedFont>
      <p:font typeface="Proxima Nova"/>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346" autoAdjust="0"/>
  </p:normalViewPr>
  <p:slideViewPr>
    <p:cSldViewPr snapToGrid="0">
      <p:cViewPr varScale="1">
        <p:scale>
          <a:sx n="86" d="100"/>
          <a:sy n="86" d="100"/>
        </p:scale>
        <p:origin x="1354"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4.fntdata"/><Relationship Id="rId18" Type="http://schemas.openxmlformats.org/officeDocument/2006/relationships/customXml" Target="../customXml/item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2.fntdata"/><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Welcome to our lecture on Introduction to JavaScript. In this lecture we will go through the introduction to javascript, how to use JS with HTML and if else statement.</a:t>
            </a:r>
            <a:endParaRPr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JavaScript is a powerful programming language that runs directly in web browsers. It makes web pages interactive by enabling actions like button clicks. JavaScript code is written inside the script tag, which can be placed in either the head or body section of an HTML file. It plays a key role in creating dynamic and engaging websites for better user experiences.</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1790370-C92B-BD25-29E1-D054AC804F6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2A36A30-4608-E059-B6F6-77BD74F82F5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80A7176-7FF4-9F58-BAA9-470BBD4025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JavaScript works with HTML to create dynamic and interactive web pages. It enhances HTML by adding elements like buttons and forms for user interaction. JavaScript modifies content in real-time using the DOM, making web pages more responsive. It also handles events such as clicks and inputs and controls multimedia elements like audio, video, and animations for richer web experiences.</a:t>
            </a:r>
            <a:endParaRPr dirty="0"/>
          </a:p>
        </p:txBody>
      </p:sp>
    </p:spTree>
    <p:extLst>
      <p:ext uri="{BB962C8B-B14F-4D97-AF65-F5344CB8AC3E}">
        <p14:creationId xmlns:p14="http://schemas.microsoft.com/office/powerpoint/2010/main" val="161349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929AAAD-2BF8-FD8D-CBCF-836F36DC197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CD29E112-E740-459C-095C-AFA5B22077B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C731878-1553-2952-F4A9-282FFD33C2C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This slide shows a basic JavaScript example. The HTML contains a button with an onclick attribute that runs JavaScript code when clicked. The JavaScript uses </a:t>
            </a:r>
            <a:r>
              <a:rPr lang="en-US" dirty="0" err="1"/>
              <a:t>document.getElementById</a:t>
            </a:r>
            <a:r>
              <a:rPr lang="en-US" dirty="0"/>
              <a:t> to target a paragraph element with the id demo and updates its content with the current date and time using the Date() function. This simple interaction displays dynamic content on the web page.</a:t>
            </a:r>
            <a:endParaRPr dirty="0"/>
          </a:p>
        </p:txBody>
      </p:sp>
    </p:spTree>
    <p:extLst>
      <p:ext uri="{BB962C8B-B14F-4D97-AF65-F5344CB8AC3E}">
        <p14:creationId xmlns:p14="http://schemas.microsoft.com/office/powerpoint/2010/main" val="4988383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188ED2E-27C8-C62F-0667-BFFA7533937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B1ACCE33-14E4-7168-41EF-7587CDAB24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36C4FD0-1671-D61A-9B24-DE307DC449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The if-else statement in JavaScript allows decision-making in code. The if statement executes a block of code when a specified condition is true. If the condition is false, the else block runs instead. The else if statement checks multiple conditions in sequence. Conditions are evaluated from top to bottom, and execution stops when the first true condition is met.</a:t>
            </a:r>
            <a:endParaRPr dirty="0"/>
          </a:p>
        </p:txBody>
      </p:sp>
    </p:spTree>
    <p:extLst>
      <p:ext uri="{BB962C8B-B14F-4D97-AF65-F5344CB8AC3E}">
        <p14:creationId xmlns:p14="http://schemas.microsoft.com/office/powerpoint/2010/main" val="23463306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0D9F69D-A43A-BD8C-8EA7-EE59CD11D28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EE60CF4-876A-FD7A-7371-98CE64CD8E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14BD937D-0EAF-5A2E-D324-E482D675D0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US" dirty="0"/>
              <a:t>This slide demonstrates a JavaScript if-else statement for displaying a time-based greeting. The hour variable retrieves the current hour using new Date().</a:t>
            </a:r>
            <a:r>
              <a:rPr lang="en-US" dirty="0" err="1"/>
              <a:t>getHours</a:t>
            </a:r>
            <a:r>
              <a:rPr lang="en-US" dirty="0"/>
              <a:t>(). If the hour is less than 20, the message Good day is shown. Otherwise, it displays Good evening. The result is output to the webpage using </a:t>
            </a:r>
            <a:r>
              <a:rPr lang="en-US" dirty="0" err="1"/>
              <a:t>document.getElementById</a:t>
            </a:r>
            <a:r>
              <a:rPr lang="en-US" dirty="0"/>
              <a:t> to update the content of the p element with the id demo.</a:t>
            </a:r>
            <a:endParaRPr dirty="0"/>
          </a:p>
        </p:txBody>
      </p:sp>
    </p:spTree>
    <p:extLst>
      <p:ext uri="{BB962C8B-B14F-4D97-AF65-F5344CB8AC3E}">
        <p14:creationId xmlns:p14="http://schemas.microsoft.com/office/powerpoint/2010/main" val="3904091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38"/>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6600" b="1" dirty="0">
                <a:solidFill>
                  <a:schemeClr val="dk1"/>
                </a:solidFill>
                <a:latin typeface="+mj-lt"/>
              </a:rPr>
              <a:t>Introduction to JavaScript</a:t>
            </a:r>
            <a:endParaRPr sz="66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400"/>
              </a:spcBef>
              <a:spcAft>
                <a:spcPts val="0"/>
              </a:spcAft>
              <a:buNone/>
            </a:pPr>
            <a:r>
              <a:rPr lang="en" sz="1300" b="1" dirty="0">
                <a:solidFill>
                  <a:schemeClr val="dk1"/>
                </a:solidFill>
                <a:latin typeface="+mj-lt"/>
                <a:ea typeface="Roboto"/>
                <a:cs typeface="Roboto"/>
                <a:sym typeface="Roboto"/>
              </a:rPr>
              <a:t>Introduction to JS | Use of JS with HTML | if-else Statement</a:t>
            </a: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dk1"/>
              </a:solidFill>
              <a:latin typeface="+mj-lt"/>
              <a:ea typeface="Roboto"/>
              <a:cs typeface="Roboto"/>
              <a:sym typeface="Roboto"/>
            </a:endParaRPr>
          </a:p>
          <a:p>
            <a:pPr marL="0" lvl="0" indent="0" algn="l" rtl="0">
              <a:spcBef>
                <a:spcPts val="400"/>
              </a:spcBef>
              <a:spcAft>
                <a:spcPts val="1600"/>
              </a:spcAft>
              <a:buNone/>
            </a:pPr>
            <a:endParaRPr dirty="0">
              <a:solidFill>
                <a:schemeClr val="dk1"/>
              </a:solidFill>
              <a:latin typeface="+mj-l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Introduction to JavaScript</a:t>
            </a:r>
            <a:endParaRPr sz="3600" b="1" dirty="0">
              <a:latin typeface="Arial"/>
              <a:ea typeface="Arial"/>
              <a:cs typeface="Arial"/>
              <a:sym typeface="Arial"/>
            </a:endParaRPr>
          </a:p>
        </p:txBody>
      </p:sp>
      <p:sp>
        <p:nvSpPr>
          <p:cNvPr id="111" name="Google Shape;111;p26"/>
          <p:cNvSpPr txBox="1">
            <a:spLocks noGrp="1"/>
          </p:cNvSpPr>
          <p:nvPr>
            <p:ph type="body" idx="1"/>
          </p:nvPr>
        </p:nvSpPr>
        <p:spPr>
          <a:xfrm>
            <a:off x="3107184" y="1494250"/>
            <a:ext cx="5725116" cy="3204225"/>
          </a:xfrm>
          <a:prstGeom prst="rect">
            <a:avLst/>
          </a:prstGeom>
        </p:spPr>
        <p:txBody>
          <a:bodyPr spcFirstLastPara="1" wrap="square" lIns="91425" tIns="91425" rIns="91425" bIns="91425" anchor="t" anchorCtr="0">
            <a:noAutofit/>
          </a:bodyPr>
          <a:lstStyle/>
          <a:p>
            <a:pPr>
              <a:spcAft>
                <a:spcPts val="750"/>
              </a:spcAft>
            </a:pPr>
            <a:r>
              <a:rPr lang="en-US" sz="1600" b="1" i="1" u="none" strike="noStrike" dirty="0">
                <a:solidFill>
                  <a:schemeClr val="accent1">
                    <a:lumMod val="50000"/>
                  </a:schemeClr>
                </a:solidFill>
                <a:effectLst/>
                <a:latin typeface="+mj-lt"/>
              </a:rPr>
              <a:t>JavaScript</a:t>
            </a:r>
            <a:r>
              <a:rPr lang="en-US" sz="1600" b="0" i="0" dirty="0">
                <a:solidFill>
                  <a:schemeClr val="accent1">
                    <a:lumMod val="50000"/>
                  </a:schemeClr>
                </a:solidFill>
                <a:effectLst/>
                <a:latin typeface="+mj-lt"/>
              </a:rPr>
              <a:t> is a programming language that runs in a browser.</a:t>
            </a:r>
          </a:p>
          <a:p>
            <a:pPr>
              <a:spcAft>
                <a:spcPts val="750"/>
              </a:spcAft>
            </a:pPr>
            <a:r>
              <a:rPr lang="en-US" sz="1600" b="0" i="0" dirty="0">
                <a:solidFill>
                  <a:schemeClr val="accent1">
                    <a:lumMod val="50000"/>
                  </a:schemeClr>
                </a:solidFill>
                <a:effectLst/>
                <a:latin typeface="+mj-lt"/>
              </a:rPr>
              <a:t>enabling webpages supporting actions like responding to a button click.</a:t>
            </a:r>
            <a:endParaRPr lang="en-US" sz="1600" dirty="0">
              <a:solidFill>
                <a:schemeClr val="accent1">
                  <a:lumMod val="50000"/>
                </a:schemeClr>
              </a:solidFill>
              <a:latin typeface="+mj-lt"/>
            </a:endParaRPr>
          </a:p>
          <a:p>
            <a:pPr>
              <a:spcAft>
                <a:spcPts val="750"/>
              </a:spcAft>
            </a:pPr>
            <a:r>
              <a:rPr kumimoji="0" lang="en-US" altLang="en-US" sz="1600" b="0" i="0" u="none" strike="noStrike" cap="none" normalizeH="0" baseline="0" dirty="0">
                <a:ln>
                  <a:noFill/>
                </a:ln>
                <a:solidFill>
                  <a:schemeClr val="accent1">
                    <a:lumMod val="50000"/>
                  </a:schemeClr>
                </a:solidFill>
                <a:effectLst/>
                <a:latin typeface="+mj-lt"/>
              </a:rPr>
              <a:t>JavaScript code is placed in a</a:t>
            </a:r>
            <a:r>
              <a:rPr lang="en-US" altLang="en-US" sz="1600" dirty="0">
                <a:solidFill>
                  <a:schemeClr val="accent1">
                    <a:lumMod val="50000"/>
                  </a:schemeClr>
                </a:solidFill>
                <a:latin typeface="+mj-lt"/>
              </a:rPr>
              <a:t> &lt;script&gt; </a:t>
            </a:r>
            <a:r>
              <a:rPr kumimoji="0" lang="en-US" altLang="en-US" sz="1600" b="0" i="0" u="none" strike="noStrike" cap="none" normalizeH="0" baseline="0" dirty="0">
                <a:ln>
                  <a:noFill/>
                </a:ln>
                <a:solidFill>
                  <a:schemeClr val="accent1">
                    <a:lumMod val="50000"/>
                  </a:schemeClr>
                </a:solidFill>
                <a:effectLst/>
                <a:latin typeface="+mj-lt"/>
              </a:rPr>
              <a:t>element, which can be included in the HTML file's head or body parts. </a:t>
            </a:r>
          </a:p>
          <a:p>
            <a:pPr>
              <a:spcAft>
                <a:spcPts val="750"/>
              </a:spcAft>
            </a:pPr>
            <a:endParaRPr sz="1500" dirty="0">
              <a:solidFill>
                <a:schemeClr val="accent1">
                  <a:lumMod val="50000"/>
                </a:schemeClr>
              </a:solidFill>
              <a:latin typeface="+mj-lt"/>
              <a:ea typeface="Roboto"/>
              <a:cs typeface="Roboto"/>
              <a:sym typeface="Roboto"/>
            </a:endParaRPr>
          </a:p>
        </p:txBody>
      </p:sp>
      <p:pic>
        <p:nvPicPr>
          <p:cNvPr id="7" name="Picture 6" descr="A yellow and white logo&#10;&#10;Description automatically generated">
            <a:extLst>
              <a:ext uri="{FF2B5EF4-FFF2-40B4-BE49-F238E27FC236}">
                <a16:creationId xmlns:a16="http://schemas.microsoft.com/office/drawing/2014/main" id="{D42A42A2-DB5D-9BF5-7F65-C3FD7BBE945F}"/>
              </a:ext>
            </a:extLst>
          </p:cNvPr>
          <p:cNvPicPr>
            <a:picLocks noChangeAspect="1"/>
          </p:cNvPicPr>
          <p:nvPr/>
        </p:nvPicPr>
        <p:blipFill>
          <a:blip r:embed="rId3"/>
          <a:stretch>
            <a:fillRect/>
          </a:stretch>
        </p:blipFill>
        <p:spPr>
          <a:xfrm>
            <a:off x="0" y="1784413"/>
            <a:ext cx="3351812" cy="188539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10C3805-A5F1-3EC8-1B85-CD97A155D6D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3FA5DA3-55FE-2602-8628-D4E6DFB4743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Use of JS with HTML</a:t>
            </a:r>
            <a:endParaRPr sz="3600" b="1" dirty="0">
              <a:latin typeface="Arial"/>
              <a:ea typeface="Arial"/>
              <a:cs typeface="Arial"/>
              <a:sym typeface="Arial"/>
            </a:endParaRPr>
          </a:p>
        </p:txBody>
      </p:sp>
      <p:sp>
        <p:nvSpPr>
          <p:cNvPr id="111" name="Google Shape;111;p26">
            <a:extLst>
              <a:ext uri="{FF2B5EF4-FFF2-40B4-BE49-F238E27FC236}">
                <a16:creationId xmlns:a16="http://schemas.microsoft.com/office/drawing/2014/main" id="{60695D05-341D-B607-9098-7D5B0C69F404}"/>
              </a:ext>
            </a:extLst>
          </p:cNvPr>
          <p:cNvSpPr txBox="1">
            <a:spLocks noGrp="1"/>
          </p:cNvSpPr>
          <p:nvPr>
            <p:ph type="body" idx="1"/>
          </p:nvPr>
        </p:nvSpPr>
        <p:spPr>
          <a:xfrm>
            <a:off x="311700" y="1494250"/>
            <a:ext cx="8520600"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JavaScript enhances HTML by adding interactive elements like buttons and forms.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It can modify HTML content dynamically using the DOM (Document Object Model).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JavaScript allows event handling, responding to user actions like clicks and inputs.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It helps control multimedia elements like audio, video, and animations within HTML. </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71577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8E2EACB-6B0E-2648-35CF-F5678CB84C8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01E881E-0240-9437-7D61-91F1E8471F55}"/>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a:latin typeface="Arial"/>
                <a:ea typeface="Arial"/>
                <a:cs typeface="Arial"/>
                <a:sym typeface="Arial"/>
              </a:rPr>
              <a:t>Sample JS Code</a:t>
            </a:r>
            <a:endParaRPr sz="3600" b="1" dirty="0">
              <a:latin typeface="Arial"/>
              <a:ea typeface="Arial"/>
              <a:cs typeface="Arial"/>
              <a:sym typeface="Arial"/>
            </a:endParaRPr>
          </a:p>
        </p:txBody>
      </p:sp>
      <p:pic>
        <p:nvPicPr>
          <p:cNvPr id="10" name="Picture 9">
            <a:extLst>
              <a:ext uri="{FF2B5EF4-FFF2-40B4-BE49-F238E27FC236}">
                <a16:creationId xmlns:a16="http://schemas.microsoft.com/office/drawing/2014/main" id="{51786AE7-CBF1-0842-F924-475299F6DB6E}"/>
              </a:ext>
            </a:extLst>
          </p:cNvPr>
          <p:cNvPicPr>
            <a:picLocks noChangeAspect="1"/>
          </p:cNvPicPr>
          <p:nvPr/>
        </p:nvPicPr>
        <p:blipFill>
          <a:blip r:embed="rId3"/>
          <a:stretch>
            <a:fillRect/>
          </a:stretch>
        </p:blipFill>
        <p:spPr>
          <a:xfrm>
            <a:off x="442822" y="1500850"/>
            <a:ext cx="3887776" cy="1916595"/>
          </a:xfrm>
          <a:prstGeom prst="rect">
            <a:avLst/>
          </a:prstGeom>
        </p:spPr>
      </p:pic>
      <p:pic>
        <p:nvPicPr>
          <p:cNvPr id="12" name="Picture 11">
            <a:extLst>
              <a:ext uri="{FF2B5EF4-FFF2-40B4-BE49-F238E27FC236}">
                <a16:creationId xmlns:a16="http://schemas.microsoft.com/office/drawing/2014/main" id="{E3359038-CA08-1CF1-C2DF-8E76F8657289}"/>
              </a:ext>
            </a:extLst>
          </p:cNvPr>
          <p:cNvPicPr>
            <a:picLocks noChangeAspect="1"/>
          </p:cNvPicPr>
          <p:nvPr/>
        </p:nvPicPr>
        <p:blipFill>
          <a:blip r:embed="rId4"/>
          <a:stretch>
            <a:fillRect/>
          </a:stretch>
        </p:blipFill>
        <p:spPr>
          <a:xfrm>
            <a:off x="4700331" y="1761563"/>
            <a:ext cx="4000847" cy="1425063"/>
          </a:xfrm>
          <a:prstGeom prst="rect">
            <a:avLst/>
          </a:prstGeom>
        </p:spPr>
      </p:pic>
      <p:sp>
        <p:nvSpPr>
          <p:cNvPr id="13" name="TextBox 12">
            <a:extLst>
              <a:ext uri="{FF2B5EF4-FFF2-40B4-BE49-F238E27FC236}">
                <a16:creationId xmlns:a16="http://schemas.microsoft.com/office/drawing/2014/main" id="{F4E5DFB8-A6A4-4F39-06DD-5D98C19B662E}"/>
              </a:ext>
            </a:extLst>
          </p:cNvPr>
          <p:cNvSpPr txBox="1"/>
          <p:nvPr/>
        </p:nvSpPr>
        <p:spPr>
          <a:xfrm>
            <a:off x="4700331" y="1163894"/>
            <a:ext cx="2539013" cy="338554"/>
          </a:xfrm>
          <a:prstGeom prst="rect">
            <a:avLst/>
          </a:prstGeom>
          <a:noFill/>
        </p:spPr>
        <p:txBody>
          <a:bodyPr wrap="square" rtlCol="0">
            <a:spAutoFit/>
          </a:bodyPr>
          <a:lstStyle/>
          <a:p>
            <a:r>
              <a:rPr lang="en-US" sz="1600" b="1" dirty="0"/>
              <a:t>Code Output:</a:t>
            </a:r>
          </a:p>
        </p:txBody>
      </p:sp>
    </p:spTree>
    <p:extLst>
      <p:ext uri="{BB962C8B-B14F-4D97-AF65-F5344CB8AC3E}">
        <p14:creationId xmlns:p14="http://schemas.microsoft.com/office/powerpoint/2010/main" val="45349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2ACA443-3A65-78CC-4270-85F503EBCC7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B86C2C6-BDCC-E910-DE38-19751572E3B7}"/>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solidFill>
                  <a:schemeClr val="accent1">
                    <a:lumMod val="50000"/>
                  </a:schemeClr>
                </a:solidFill>
                <a:effectLst/>
                <a:latin typeface="+mj-lt"/>
              </a:rPr>
              <a:t>If-else statement</a:t>
            </a:r>
          </a:p>
        </p:txBody>
      </p:sp>
      <p:sp>
        <p:nvSpPr>
          <p:cNvPr id="111" name="Google Shape;111;p26">
            <a:extLst>
              <a:ext uri="{FF2B5EF4-FFF2-40B4-BE49-F238E27FC236}">
                <a16:creationId xmlns:a16="http://schemas.microsoft.com/office/drawing/2014/main" id="{24298A03-B2A6-3434-F86E-68EA2D0BCA6F}"/>
              </a:ext>
            </a:extLst>
          </p:cNvPr>
          <p:cNvSpPr txBox="1">
            <a:spLocks noGrp="1"/>
          </p:cNvSpPr>
          <p:nvPr>
            <p:ph type="body" idx="1"/>
          </p:nvPr>
        </p:nvSpPr>
        <p:spPr>
          <a:xfrm>
            <a:off x="476409" y="1312301"/>
            <a:ext cx="8436771" cy="3204225"/>
          </a:xfrm>
          <a:prstGeom prst="rect">
            <a:avLst/>
          </a:prstGeom>
        </p:spPr>
        <p:txBody>
          <a:bodyPr spcFirstLastPara="1" wrap="square" lIns="91425" tIns="91425" rIns="91425" bIns="91425" anchor="t" anchorCtr="0">
            <a:noAutofit/>
          </a:bodyPr>
          <a:lstStyle/>
          <a:p>
            <a:pPr marL="285750" indent="-28575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The if statement executes a block of code if a specified condition is true. </a:t>
            </a:r>
          </a:p>
          <a:p>
            <a:pPr marL="3429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The else statement runs when the if condition is false. </a:t>
            </a:r>
          </a:p>
          <a:p>
            <a:pPr marL="3429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else if is used to check multiple conditions in sequence. </a:t>
            </a:r>
          </a:p>
          <a:p>
            <a:pPr marL="342900" eaLnBrk="0" fontAlgn="base" hangingPunct="0">
              <a:lnSpc>
                <a:spcPct val="150000"/>
              </a:lnSpc>
              <a:spcBef>
                <a:spcPct val="0"/>
              </a:spcBef>
              <a:spcAft>
                <a:spcPct val="0"/>
              </a:spcAft>
              <a:buClrTx/>
              <a:buSzTx/>
            </a:pPr>
            <a:r>
              <a:rPr kumimoji="0" lang="en-US" altLang="en-US" b="0" i="0" u="none" strike="noStrike" cap="none" normalizeH="0" baseline="0" dirty="0">
                <a:ln>
                  <a:noFill/>
                </a:ln>
                <a:solidFill>
                  <a:schemeClr val="tx1"/>
                </a:solidFill>
                <a:effectLst/>
                <a:latin typeface="+mj-lt"/>
              </a:rPr>
              <a:t>The conditions are evaluated from top to bottom, stopping at the first true condition. </a:t>
            </a:r>
          </a:p>
          <a:p>
            <a:pPr marL="0" indent="0" eaLnBrk="0" fontAlgn="base" hangingPunct="0">
              <a:lnSpc>
                <a:spcPct val="150000"/>
              </a:lnSpc>
              <a:spcBef>
                <a:spcPct val="0"/>
              </a:spcBef>
              <a:spcAft>
                <a:spcPct val="0"/>
              </a:spcAft>
              <a:buClrTx/>
              <a:buSzTx/>
              <a:buNone/>
            </a:pPr>
            <a:endParaRPr kumimoji="0" lang="en-US" altLang="en-US"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315860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773D5A4-635C-832C-A1FA-B9CA023A52FC}"/>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9F9D1BE8-6ECD-13C4-8330-F0E92CE1330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600" b="1" dirty="0">
                <a:latin typeface="Arial"/>
                <a:ea typeface="Arial"/>
                <a:cs typeface="Arial"/>
                <a:sym typeface="Arial"/>
              </a:rPr>
              <a:t>Sample Code</a:t>
            </a:r>
            <a:endParaRPr sz="3600" b="1" dirty="0">
              <a:latin typeface="Arial"/>
              <a:ea typeface="Arial"/>
              <a:cs typeface="Arial"/>
              <a:sym typeface="Arial"/>
            </a:endParaRPr>
          </a:p>
        </p:txBody>
      </p:sp>
      <p:pic>
        <p:nvPicPr>
          <p:cNvPr id="7" name="Picture 6">
            <a:extLst>
              <a:ext uri="{FF2B5EF4-FFF2-40B4-BE49-F238E27FC236}">
                <a16:creationId xmlns:a16="http://schemas.microsoft.com/office/drawing/2014/main" id="{D28E1D52-D825-8ECD-78F0-593AEABF0652}"/>
              </a:ext>
            </a:extLst>
          </p:cNvPr>
          <p:cNvPicPr>
            <a:picLocks noChangeAspect="1"/>
          </p:cNvPicPr>
          <p:nvPr/>
        </p:nvPicPr>
        <p:blipFill>
          <a:blip r:embed="rId3"/>
          <a:stretch>
            <a:fillRect/>
          </a:stretch>
        </p:blipFill>
        <p:spPr>
          <a:xfrm>
            <a:off x="311700" y="1233996"/>
            <a:ext cx="3778025" cy="3634296"/>
          </a:xfrm>
          <a:prstGeom prst="rect">
            <a:avLst/>
          </a:prstGeom>
        </p:spPr>
      </p:pic>
      <p:pic>
        <p:nvPicPr>
          <p:cNvPr id="9" name="Picture 8">
            <a:extLst>
              <a:ext uri="{FF2B5EF4-FFF2-40B4-BE49-F238E27FC236}">
                <a16:creationId xmlns:a16="http://schemas.microsoft.com/office/drawing/2014/main" id="{4BA3E8A8-BE6A-72BF-268D-78B1CC76E0A4}"/>
              </a:ext>
            </a:extLst>
          </p:cNvPr>
          <p:cNvPicPr>
            <a:picLocks noChangeAspect="1"/>
          </p:cNvPicPr>
          <p:nvPr/>
        </p:nvPicPr>
        <p:blipFill>
          <a:blip r:embed="rId4"/>
          <a:stretch>
            <a:fillRect/>
          </a:stretch>
        </p:blipFill>
        <p:spPr>
          <a:xfrm>
            <a:off x="5366196" y="1600487"/>
            <a:ext cx="3063505" cy="2568163"/>
          </a:xfrm>
          <a:prstGeom prst="rect">
            <a:avLst/>
          </a:prstGeom>
        </p:spPr>
      </p:pic>
      <p:sp>
        <p:nvSpPr>
          <p:cNvPr id="10" name="TextBox 9">
            <a:extLst>
              <a:ext uri="{FF2B5EF4-FFF2-40B4-BE49-F238E27FC236}">
                <a16:creationId xmlns:a16="http://schemas.microsoft.com/office/drawing/2014/main" id="{B6D13179-F923-586E-1DBC-6103DBDA67E3}"/>
              </a:ext>
            </a:extLst>
          </p:cNvPr>
          <p:cNvSpPr txBox="1"/>
          <p:nvPr/>
        </p:nvSpPr>
        <p:spPr>
          <a:xfrm>
            <a:off x="5366196" y="1139829"/>
            <a:ext cx="2539013" cy="338554"/>
          </a:xfrm>
          <a:prstGeom prst="rect">
            <a:avLst/>
          </a:prstGeom>
          <a:noFill/>
        </p:spPr>
        <p:txBody>
          <a:bodyPr wrap="square" rtlCol="0">
            <a:spAutoFit/>
          </a:bodyPr>
          <a:lstStyle/>
          <a:p>
            <a:r>
              <a:rPr lang="en-US" sz="1600" b="1" dirty="0"/>
              <a:t>Code Output:</a:t>
            </a:r>
          </a:p>
        </p:txBody>
      </p:sp>
    </p:spTree>
    <p:extLst>
      <p:ext uri="{BB962C8B-B14F-4D97-AF65-F5344CB8AC3E}">
        <p14:creationId xmlns:p14="http://schemas.microsoft.com/office/powerpoint/2010/main" val="2815299691"/>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2025-01-21T18:41:14+00:00</DateTime>
  </documentManagement>
</p:properties>
</file>

<file path=customXml/itemProps1.xml><?xml version="1.0" encoding="utf-8"?>
<ds:datastoreItem xmlns:ds="http://schemas.openxmlformats.org/officeDocument/2006/customXml" ds:itemID="{915488CD-2C16-423B-B952-A97022C089EE}"/>
</file>

<file path=customXml/itemProps2.xml><?xml version="1.0" encoding="utf-8"?>
<ds:datastoreItem xmlns:ds="http://schemas.openxmlformats.org/officeDocument/2006/customXml" ds:itemID="{E6DB7D5A-C128-47BC-904A-383C4FCD30FD}"/>
</file>

<file path=customXml/itemProps3.xml><?xml version="1.0" encoding="utf-8"?>
<ds:datastoreItem xmlns:ds="http://schemas.openxmlformats.org/officeDocument/2006/customXml" ds:itemID="{D75B80B0-E71C-4E1E-B099-2490572593EC}"/>
</file>

<file path=docProps/app.xml><?xml version="1.0" encoding="utf-8"?>
<Properties xmlns="http://schemas.openxmlformats.org/officeDocument/2006/extended-properties" xmlns:vt="http://schemas.openxmlformats.org/officeDocument/2006/docPropsVTypes">
  <TotalTime>61</TotalTime>
  <Words>558</Words>
  <Application>Microsoft Office PowerPoint</Application>
  <PresentationFormat>On-screen Show (16:9)</PresentationFormat>
  <Paragraphs>29</Paragraphs>
  <Slides>6</Slides>
  <Notes>6</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6</vt:i4>
      </vt:variant>
    </vt:vector>
  </HeadingPairs>
  <TitlesOfParts>
    <vt:vector size="10" baseType="lpstr">
      <vt:lpstr>Proxima Nova</vt:lpstr>
      <vt:lpstr>Arial</vt:lpstr>
      <vt:lpstr>Simple Light</vt:lpstr>
      <vt:lpstr>Spearmint</vt:lpstr>
      <vt:lpstr>Introduction to JavaScript</vt:lpstr>
      <vt:lpstr>Introduction to JavaScript</vt:lpstr>
      <vt:lpstr>Use of JS with HTML</vt:lpstr>
      <vt:lpstr>Sample JS Code</vt:lpstr>
      <vt:lpstr>If-else statement</vt:lpstr>
      <vt:lpstr>Sample Code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cp:revision>
  <dcterms:modified xsi:type="dcterms:W3CDTF">2025-01-14T19:34:57Z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