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slideLayouts/slideLayout18.xml" ContentType="application/vnd.openxmlformats-officedocument.presentationml.slideLayout+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Masters/notesMaster1.xml" ContentType="application/vnd.openxmlformats-officedocument.presentationml.notes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6"/>
  </p:notesMasterIdLst>
  <p:sldIdLst>
    <p:sldId id="256" r:id="rId3"/>
    <p:sldId id="257" r:id="rId4"/>
    <p:sldId id="279" r:id="rId5"/>
    <p:sldId id="274" r:id="rId6"/>
    <p:sldId id="275" r:id="rId7"/>
    <p:sldId id="273" r:id="rId8"/>
    <p:sldId id="280" r:id="rId9"/>
    <p:sldId id="276" r:id="rId10"/>
    <p:sldId id="271" r:id="rId11"/>
    <p:sldId id="272" r:id="rId12"/>
    <p:sldId id="277" r:id="rId13"/>
    <p:sldId id="281" r:id="rId14"/>
    <p:sldId id="278" r:id="rId15"/>
  </p:sldIdLst>
  <p:sldSz cx="9144000" cy="5143500" type="screen16x9"/>
  <p:notesSz cx="6858000" cy="9144000"/>
  <p:embeddedFontLst>
    <p:embeddedFont>
      <p:font typeface="Proxima Nova" panose="020B0604020202020204" charset="0"/>
      <p:regular r:id="rId17"/>
      <p:bold r:id="rId18"/>
      <p:italic r:id="rId19"/>
      <p:boldItalic r:id="rId20"/>
    </p:embeddedFont>
    <p:embeddedFont>
      <p:font typeface="Roboto" panose="02000000000000000000"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346" autoAdjust="0"/>
  </p:normalViewPr>
  <p:slideViewPr>
    <p:cSldViewPr snapToGrid="0">
      <p:cViewPr varScale="1">
        <p:scale>
          <a:sx n="86" d="100"/>
          <a:sy n="86" d="100"/>
        </p:scale>
        <p:origin x="1354"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font" Target="fonts/font5.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8.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font" Target="fonts/font3.fntdata"/><Relationship Id="rId31" Type="http://schemas.openxmlformats.org/officeDocument/2006/relationships/customXml" Target="../customXml/item3.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6.fntdata"/><Relationship Id="rId27" Type="http://schemas.openxmlformats.org/officeDocument/2006/relationships/theme" Target="theme/theme1.xml"/><Relationship Id="rId30"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cbab3a369_1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cbab3a369_1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dirty="0">
                <a:solidFill>
                  <a:schemeClr val="dk1"/>
                </a:solidFill>
              </a:rPr>
              <a:t>Welcome to our lecture on Basic HTML elements. In this lecture we will go through the html elements, and some html tags like paragraphs, how to deal with white spaces and break lines, sections and headings in html, and text formatting tags in html. So let’s start.</a:t>
            </a:r>
            <a:endParaRPr dirty="0">
              <a:solidFill>
                <a:schemeClr val="dk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80D9F69D-A43A-BD8C-8EA7-EE59CD11D288}"/>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5EE60CF4-876A-FD7A-7371-98CE64CD8ED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14BD937D-0EAF-5A2E-D324-E482D675D0F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lgn="l">
              <a:buFont typeface="+mj-lt"/>
              <a:buNone/>
            </a:pPr>
            <a:r>
              <a:rPr lang="en-US" b="0" i="0" dirty="0">
                <a:solidFill>
                  <a:srgbClr val="000000"/>
                </a:solidFill>
                <a:effectLst/>
                <a:latin typeface="Roboto" panose="02000000000000000000" pitchFamily="2" charset="0"/>
              </a:rPr>
              <a:t>This sample code illustrates that webpage usually has a single h1 heading. The heading is visually separated from other text by extra spacing and is displayed with a larger font. Each section starts with an h2 heading, which has a smaller font than the h1 heading.</a:t>
            </a:r>
          </a:p>
          <a:p>
            <a:pPr marL="0" lvl="0" indent="0" algn="l" rtl="0">
              <a:spcBef>
                <a:spcPts val="1200"/>
              </a:spcBef>
              <a:spcAft>
                <a:spcPts val="0"/>
              </a:spcAft>
              <a:buNone/>
            </a:pPr>
            <a:endParaRPr dirty="0"/>
          </a:p>
        </p:txBody>
      </p:sp>
    </p:spTree>
    <p:extLst>
      <p:ext uri="{BB962C8B-B14F-4D97-AF65-F5344CB8AC3E}">
        <p14:creationId xmlns:p14="http://schemas.microsoft.com/office/powerpoint/2010/main" val="39040916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9E10F7D2-CB43-5EF0-07AD-8640CC6C640D}"/>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C09A8D69-3869-4359-C538-DD774F90069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168AEA1B-9B3C-9F38-0C54-33D220BB3F5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1200"/>
              </a:spcBef>
              <a:spcAft>
                <a:spcPts val="0"/>
              </a:spcAft>
              <a:buClr>
                <a:srgbClr val="000000"/>
              </a:buClr>
              <a:buSzPts val="1400"/>
              <a:buFont typeface="Arial"/>
              <a:buNone/>
              <a:tabLst/>
              <a:defRPr/>
            </a:pPr>
            <a:r>
              <a:rPr lang="en-US" dirty="0"/>
              <a:t>Finally discuss the HTML tags for text formatting. The </a:t>
            </a:r>
            <a:r>
              <a:rPr lang="en-US" dirty="0" err="1"/>
              <a:t>em</a:t>
            </a:r>
            <a:r>
              <a:rPr lang="en-US" dirty="0"/>
              <a:t> tag is used for emphasized text, typically displayed in italics. The strong tag highlights important text by bolding it. The cite tag is used for titles of works like books or songs, shown in italics. Lastly, the mark tag highlights text with a yellow background. These tags help improve readability and convey the intended emphasis in your content.</a:t>
            </a:r>
          </a:p>
        </p:txBody>
      </p:sp>
    </p:spTree>
    <p:extLst>
      <p:ext uri="{BB962C8B-B14F-4D97-AF65-F5344CB8AC3E}">
        <p14:creationId xmlns:p14="http://schemas.microsoft.com/office/powerpoint/2010/main" val="20027546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623D5912-B3F0-D74A-E9BB-EA63811D86A1}"/>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7BCF58A2-EEDA-F9E9-C8A9-C69B3F30320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2A88DF41-C28D-D000-6057-AB8E554E040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1200"/>
              </a:spcBef>
              <a:spcAft>
                <a:spcPts val="0"/>
              </a:spcAft>
              <a:buClr>
                <a:srgbClr val="000000"/>
              </a:buClr>
              <a:buSzPts val="1400"/>
              <a:buFont typeface="Arial"/>
              <a:buNone/>
              <a:tabLst/>
              <a:defRPr/>
            </a:pPr>
            <a:r>
              <a:rPr lang="en-US" dirty="0"/>
              <a:t>The b tag is used to bold text, drawing attention to important content. The </a:t>
            </a:r>
            <a:r>
              <a:rPr lang="en-US" dirty="0" err="1"/>
              <a:t>i</a:t>
            </a:r>
            <a:r>
              <a:rPr lang="en-US" dirty="0"/>
              <a:t> tag is applied for alternative voices, such as foreign words, and is displayed in italics. The u tag underlines text, often used to highlight different text like misspellings. These tags help style text for clarity, emphasis, or special meaning in your webpage content.</a:t>
            </a:r>
          </a:p>
        </p:txBody>
      </p:sp>
    </p:spTree>
    <p:extLst>
      <p:ext uri="{BB962C8B-B14F-4D97-AF65-F5344CB8AC3E}">
        <p14:creationId xmlns:p14="http://schemas.microsoft.com/office/powerpoint/2010/main" val="13519338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037DC94C-D623-9C1C-BD7C-28FD6EC1BCF1}"/>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75D932CA-465E-2BC5-5E74-5667A9822FA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5780ED7C-F3EA-0541-781D-D445351A89E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1200"/>
              </a:spcBef>
              <a:spcAft>
                <a:spcPts val="0"/>
              </a:spcAft>
              <a:buClr>
                <a:srgbClr val="000000"/>
              </a:buClr>
              <a:buSzPts val="1400"/>
              <a:buFont typeface="Arial"/>
              <a:buNone/>
              <a:tabLst/>
              <a:defRPr/>
            </a:pPr>
            <a:r>
              <a:rPr lang="en-US" dirty="0"/>
              <a:t>Here is a table with various HTML text formatting elements. The EM tag emphasizes text, usually italicized. The cite tag is for titles of works like books. The strong tag bolds important text, while the mark tag highlights text with a yellow background. The var tag defines variables, and the KBD tag indicates keyboard input. The code and samp tags display code and its output. Finally, b, </a:t>
            </a:r>
            <a:r>
              <a:rPr lang="en-US" dirty="0" err="1"/>
              <a:t>i</a:t>
            </a:r>
            <a:r>
              <a:rPr lang="en-US" dirty="0"/>
              <a:t>, and u tags bold, italicize, and underline text. Thanks for watching the lecture.</a:t>
            </a:r>
          </a:p>
          <a:p>
            <a:pPr marL="0" lvl="0" indent="0" algn="l" rtl="0">
              <a:spcBef>
                <a:spcPts val="1200"/>
              </a:spcBef>
              <a:spcAft>
                <a:spcPts val="0"/>
              </a:spcAft>
              <a:buNone/>
            </a:pPr>
            <a:endParaRPr dirty="0"/>
          </a:p>
        </p:txBody>
      </p:sp>
    </p:spTree>
    <p:extLst>
      <p:ext uri="{BB962C8B-B14F-4D97-AF65-F5344CB8AC3E}">
        <p14:creationId xmlns:p14="http://schemas.microsoft.com/office/powerpoint/2010/main" val="6574009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250b71ef2c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US" dirty="0"/>
              <a:t>So, the HTML elements are the basic building blocks of a webpage. They help structure and present content effectively. Each element is defined using tags enclosed in angle brackets, such as p for paragraphs. A typical HTML element includes an opening tag, the content, and a closing tag. For example, Hello inside h1 tag represents a heading. These components are essential for building a well-organized webpage.</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113BE984-6F69-3C97-4062-C8587563AED8}"/>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1ACE26C8-4675-6ABD-F2E7-34D795D7608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85957957-57B8-BEF0-10D6-45324FDAB0E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US" dirty="0"/>
              <a:t>Elements can be nested within other elements, allowing us to build complex web layouts step by step. For instance, you’ll often work with headings to organize content, paragraphs for text, links for navigation, images for visuals, and lists to present information clearly. These are the essential tools for structuring any webpage.</a:t>
            </a:r>
            <a:endParaRPr dirty="0"/>
          </a:p>
        </p:txBody>
      </p:sp>
    </p:spTree>
    <p:extLst>
      <p:ext uri="{BB962C8B-B14F-4D97-AF65-F5344CB8AC3E}">
        <p14:creationId xmlns:p14="http://schemas.microsoft.com/office/powerpoint/2010/main" val="25885525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B1790370-C92B-BD25-29E1-D054AC804F60}"/>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22A36A30-4608-E059-B6F6-77BD74F82F5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480A7176-7FF4-9F58-BAA9-470BBD40258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US" dirty="0"/>
              <a:t>Let's discuss the paragraph element in HTML. The p element creates a paragraph and is enclosed by an opening p tag and a closing back slash p tag. Browsers automatically add spacing above and below paragraphs for clarity. Common errors include forgetting the closing tag or nesting paragraphs inside each other. Although nested p tags may render correctly, an HTML validator will flag them as errors.</a:t>
            </a:r>
            <a:endParaRPr dirty="0"/>
          </a:p>
        </p:txBody>
      </p:sp>
    </p:spTree>
    <p:extLst>
      <p:ext uri="{BB962C8B-B14F-4D97-AF65-F5344CB8AC3E}">
        <p14:creationId xmlns:p14="http://schemas.microsoft.com/office/powerpoint/2010/main" val="1613490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1D8C84AC-A4C6-9DF1-84E8-4B9001CC852C}"/>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A92A3A42-D6B8-A27C-84EB-B6FCC836916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3B079675-18EA-C426-E7FB-4779B9BD1FA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lgn="l">
              <a:buFont typeface="+mj-lt"/>
              <a:buNone/>
            </a:pPr>
            <a:r>
              <a:rPr lang="en-US" b="0" i="0" dirty="0">
                <a:solidFill>
                  <a:srgbClr val="000000"/>
                </a:solidFill>
                <a:effectLst/>
                <a:latin typeface="Roboto" panose="02000000000000000000" pitchFamily="2" charset="0"/>
              </a:rPr>
              <a:t>This sample code is illustrating raw text in HTML is displayed as one block of continuous text. A paragraph is surrounded by opening and closing tags. Additional paragraph tags may be added to generate new paragraphs.</a:t>
            </a:r>
          </a:p>
          <a:p>
            <a:pPr marL="0" lvl="0" indent="0" algn="l" rtl="0">
              <a:spcBef>
                <a:spcPts val="1200"/>
              </a:spcBef>
              <a:spcAft>
                <a:spcPts val="0"/>
              </a:spcAft>
              <a:buNone/>
            </a:pPr>
            <a:endParaRPr dirty="0"/>
          </a:p>
        </p:txBody>
      </p:sp>
    </p:spTree>
    <p:extLst>
      <p:ext uri="{BB962C8B-B14F-4D97-AF65-F5344CB8AC3E}">
        <p14:creationId xmlns:p14="http://schemas.microsoft.com/office/powerpoint/2010/main" val="10024138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E929AAAD-2BF8-FD8D-CBCF-836F36DC1979}"/>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CD29E112-E740-459C-095C-AFA5B22077B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3C731878-1553-2952-F4A9-282FFD33C2C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1200"/>
              </a:spcBef>
              <a:spcAft>
                <a:spcPts val="0"/>
              </a:spcAft>
              <a:buClr>
                <a:srgbClr val="000000"/>
              </a:buClr>
              <a:buSzPts val="1400"/>
              <a:buFont typeface="Arial"/>
              <a:buNone/>
              <a:tabLst/>
              <a:defRPr/>
            </a:pPr>
            <a:r>
              <a:rPr lang="en-US" dirty="0"/>
              <a:t>Now move on to the whitespace and line breaks are important aspects of HTML formatting. Whitespace characters include spaces, tabs, and newlines. However, browsers automatically collapse multiple whitespace characters into a single space. For example, if you write hello there with extra spaces, the browser will render it as hello there. Understanding this helps you control spacing effectively in web design.</a:t>
            </a:r>
          </a:p>
          <a:p>
            <a:pPr marL="0" lvl="0" indent="0" algn="l" rtl="0">
              <a:spcBef>
                <a:spcPts val="1200"/>
              </a:spcBef>
              <a:spcAft>
                <a:spcPts val="0"/>
              </a:spcAft>
              <a:buNone/>
            </a:pPr>
            <a:endParaRPr dirty="0"/>
          </a:p>
        </p:txBody>
      </p:sp>
    </p:spTree>
    <p:extLst>
      <p:ext uri="{BB962C8B-B14F-4D97-AF65-F5344CB8AC3E}">
        <p14:creationId xmlns:p14="http://schemas.microsoft.com/office/powerpoint/2010/main" val="4988383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16BB962B-44BF-D0D7-964D-FF4E9298D8ED}"/>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CD362FF7-62A6-30D4-CBB7-6757ADA6BB6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9D6F5513-9B8C-D154-1742-949ADBD484F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1200"/>
              </a:spcBef>
              <a:spcAft>
                <a:spcPts val="0"/>
              </a:spcAft>
              <a:buClr>
                <a:srgbClr val="000000"/>
              </a:buClr>
              <a:buSzPts val="1400"/>
              <a:buFont typeface="Arial"/>
              <a:buNone/>
              <a:tabLst/>
              <a:defRPr/>
            </a:pPr>
            <a:r>
              <a:rPr lang="en-US" dirty="0"/>
              <a:t>The </a:t>
            </a:r>
            <a:r>
              <a:rPr lang="en-US" dirty="0" err="1"/>
              <a:t>br</a:t>
            </a:r>
            <a:r>
              <a:rPr lang="en-US" dirty="0"/>
              <a:t> element creates a line break and is considered a void element, meaning it does not have a closing tag. You should use the </a:t>
            </a:r>
            <a:r>
              <a:rPr lang="en-US" dirty="0" err="1"/>
              <a:t>br</a:t>
            </a:r>
            <a:r>
              <a:rPr lang="en-US" dirty="0"/>
              <a:t> element only for essential breaks, such as in poems or addresses, rather than for general spacing. For overall webpage formatting, it is better to rely on CSS. This ensures cleaner and more maintainable code while separating structure from styling.</a:t>
            </a:r>
          </a:p>
          <a:p>
            <a:pPr marL="0" lvl="0" indent="0" algn="l" rtl="0">
              <a:spcBef>
                <a:spcPts val="1200"/>
              </a:spcBef>
              <a:spcAft>
                <a:spcPts val="0"/>
              </a:spcAft>
              <a:buNone/>
            </a:pPr>
            <a:endParaRPr dirty="0"/>
          </a:p>
        </p:txBody>
      </p:sp>
    </p:spTree>
    <p:extLst>
      <p:ext uri="{BB962C8B-B14F-4D97-AF65-F5344CB8AC3E}">
        <p14:creationId xmlns:p14="http://schemas.microsoft.com/office/powerpoint/2010/main" val="35081034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56FCD2D7-E731-20DB-0745-3F54E7EE06A4}"/>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84BC727C-1E52-B307-4860-B428FE7F4E6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73C53246-7201-8A6C-7FC6-E90CBD471D5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r>
              <a:rPr lang="en-US" dirty="0"/>
              <a:t>Here is an example of how to structure paragraphs in HTML. Notice the use of the p tag to create separate paragraphs. The </a:t>
            </a:r>
            <a:r>
              <a:rPr lang="en-US" dirty="0" err="1"/>
              <a:t>br</a:t>
            </a:r>
            <a:r>
              <a:rPr lang="en-US" dirty="0"/>
              <a:t> tag is used within a paragraph for line breaks, as seen in the poetry example. While extra spaces are included in the code, browsers ignore them when rendering, ensuring the content appears clean. Properly formatting paragraphs enhances readability and maintains structure.</a:t>
            </a:r>
            <a:endParaRPr lang="en-US" b="0" i="0" dirty="0">
              <a:solidFill>
                <a:srgbClr val="000000"/>
              </a:solidFill>
              <a:effectLst/>
              <a:latin typeface="Roboto" panose="02000000000000000000" pitchFamily="2" charset="0"/>
            </a:endParaRPr>
          </a:p>
          <a:p>
            <a:pPr marL="0" lvl="0" indent="0" algn="l" rtl="0">
              <a:spcBef>
                <a:spcPts val="1200"/>
              </a:spcBef>
              <a:spcAft>
                <a:spcPts val="0"/>
              </a:spcAft>
              <a:buNone/>
            </a:pPr>
            <a:endParaRPr dirty="0"/>
          </a:p>
        </p:txBody>
      </p:sp>
    </p:spTree>
    <p:extLst>
      <p:ext uri="{BB962C8B-B14F-4D97-AF65-F5344CB8AC3E}">
        <p14:creationId xmlns:p14="http://schemas.microsoft.com/office/powerpoint/2010/main" val="11435671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0188ED2E-27C8-C62F-0667-BFFA75339378}"/>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B1ACCE33-14E4-7168-41EF-7587CDAB24F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736C4FD0-1671-D61A-9B24-DE307DC449D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1200"/>
              </a:spcBef>
              <a:spcAft>
                <a:spcPts val="0"/>
              </a:spcAft>
              <a:buClr>
                <a:srgbClr val="000000"/>
              </a:buClr>
              <a:buSzPts val="1400"/>
              <a:buFont typeface="Arial"/>
              <a:buNone/>
              <a:tabLst/>
              <a:defRPr/>
            </a:pPr>
            <a:r>
              <a:rPr lang="en-US" dirty="0"/>
              <a:t>Now move to the section element which are used to group related content, such as abstracts, introductions, main content, or references in a scholarly article. Headings, ranging from h1 to h6, are used to title sections and are styled bold with extra spacing. They improve skimming, assist screen readers, and enhance SEO. Best practice is to use headings based on content structure rather than relying on them for font size adjustments.</a:t>
            </a:r>
          </a:p>
          <a:p>
            <a:pPr marL="0" lvl="0" indent="0" algn="l" rtl="0">
              <a:spcBef>
                <a:spcPts val="1200"/>
              </a:spcBef>
              <a:spcAft>
                <a:spcPts val="0"/>
              </a:spcAft>
              <a:buNone/>
            </a:pPr>
            <a:endParaRPr dirty="0"/>
          </a:p>
        </p:txBody>
      </p:sp>
    </p:spTree>
    <p:extLst>
      <p:ext uri="{BB962C8B-B14F-4D97-AF65-F5344CB8AC3E}">
        <p14:creationId xmlns:p14="http://schemas.microsoft.com/office/powerpoint/2010/main" val="23463306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56" name="Google Shape;56;p14"/>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57" name="Google Shape;57;p14"/>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58" name="Google Shape;5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61" name="Google Shape;61;p15"/>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2" name="Google Shape;6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 name="Google Shape;6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7" name="Google Shape;6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 name="Google Shape;70;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1" name="Google Shape;71;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2" name="Google Shape;72;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5" name="Google Shape;7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9" name="Google Shape;7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80"/>
        <p:cNvGrpSpPr/>
        <p:nvPr/>
      </p:nvGrpSpPr>
      <p:grpSpPr>
        <a:xfrm>
          <a:off x="0" y="0"/>
          <a:ext cx="0" cy="0"/>
          <a:chOff x="0" y="0"/>
          <a:chExt cx="0" cy="0"/>
        </a:xfrm>
      </p:grpSpPr>
      <p:sp>
        <p:nvSpPr>
          <p:cNvPr id="81" name="Google Shape;81;p20"/>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2" name="Google Shape;82;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22"/>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2100"/>
              <a:buNone/>
              <a:defRPr sz="2100"/>
            </a:lvl1pPr>
          </a:lstStyle>
          <a:p>
            <a:endParaRPr/>
          </a:p>
        </p:txBody>
      </p:sp>
      <p:sp>
        <p:nvSpPr>
          <p:cNvPr id="92" name="Google Shape;92;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3"/>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0"/>
              <a:buNone/>
              <a:defRPr sz="14000" b="1"/>
            </a:lvl1pPr>
            <a:lvl2pPr lvl="1" algn="ctr" rtl="0">
              <a:spcBef>
                <a:spcPts val="0"/>
              </a:spcBef>
              <a:spcAft>
                <a:spcPts val="0"/>
              </a:spcAft>
              <a:buSzPts val="14000"/>
              <a:buNone/>
              <a:defRPr sz="14000" b="1"/>
            </a:lvl2pPr>
            <a:lvl3pPr lvl="2" algn="ctr" rtl="0">
              <a:spcBef>
                <a:spcPts val="0"/>
              </a:spcBef>
              <a:spcAft>
                <a:spcPts val="0"/>
              </a:spcAft>
              <a:buSzPts val="14000"/>
              <a:buNone/>
              <a:defRPr sz="14000" b="1"/>
            </a:lvl3pPr>
            <a:lvl4pPr lvl="3" algn="ctr" rtl="0">
              <a:spcBef>
                <a:spcPts val="0"/>
              </a:spcBef>
              <a:spcAft>
                <a:spcPts val="0"/>
              </a:spcAft>
              <a:buSzPts val="14000"/>
              <a:buNone/>
              <a:defRPr sz="14000" b="1"/>
            </a:lvl4pPr>
            <a:lvl5pPr lvl="4" algn="ctr" rtl="0">
              <a:spcBef>
                <a:spcPts val="0"/>
              </a:spcBef>
              <a:spcAft>
                <a:spcPts val="0"/>
              </a:spcAft>
              <a:buSzPts val="14000"/>
              <a:buNone/>
              <a:defRPr sz="14000" b="1"/>
            </a:lvl5pPr>
            <a:lvl6pPr lvl="5" algn="ctr" rtl="0">
              <a:spcBef>
                <a:spcPts val="0"/>
              </a:spcBef>
              <a:spcAft>
                <a:spcPts val="0"/>
              </a:spcAft>
              <a:buSzPts val="14000"/>
              <a:buNone/>
              <a:defRPr sz="14000" b="1"/>
            </a:lvl6pPr>
            <a:lvl7pPr lvl="6" algn="ctr" rtl="0">
              <a:spcBef>
                <a:spcPts val="0"/>
              </a:spcBef>
              <a:spcAft>
                <a:spcPts val="0"/>
              </a:spcAft>
              <a:buSzPts val="14000"/>
              <a:buNone/>
              <a:defRPr sz="14000" b="1"/>
            </a:lvl7pPr>
            <a:lvl8pPr lvl="7" algn="ctr" rtl="0">
              <a:spcBef>
                <a:spcPts val="0"/>
              </a:spcBef>
              <a:spcAft>
                <a:spcPts val="0"/>
              </a:spcAft>
              <a:buSzPts val="14000"/>
              <a:buNone/>
              <a:defRPr sz="14000" b="1"/>
            </a:lvl8pPr>
            <a:lvl9pPr lvl="8" algn="ctr" rtl="0">
              <a:spcBef>
                <a:spcPts val="0"/>
              </a:spcBef>
              <a:spcAft>
                <a:spcPts val="0"/>
              </a:spcAft>
              <a:buSzPts val="14000"/>
              <a:buNone/>
              <a:defRPr sz="14000" b="1"/>
            </a:lvl9pPr>
          </a:lstStyle>
          <a:p>
            <a:r>
              <a:t>xx%</a:t>
            </a:r>
          </a:p>
        </p:txBody>
      </p:sp>
      <p:sp>
        <p:nvSpPr>
          <p:cNvPr id="96" name="Google Shape;96;p23"/>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7" name="Google Shape;97;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Proxima Nova"/>
                <a:ea typeface="Proxima Nova"/>
                <a:cs typeface="Proxima Nova"/>
                <a:sym typeface="Proxima Nova"/>
              </a:defRPr>
            </a:lvl1pPr>
            <a:lvl2pPr lvl="1" algn="r" rtl="0">
              <a:buNone/>
              <a:defRPr sz="1000">
                <a:solidFill>
                  <a:schemeClr val="dk1"/>
                </a:solidFill>
                <a:latin typeface="Proxima Nova"/>
                <a:ea typeface="Proxima Nova"/>
                <a:cs typeface="Proxima Nova"/>
                <a:sym typeface="Proxima Nova"/>
              </a:defRPr>
            </a:lvl2pPr>
            <a:lvl3pPr lvl="2" algn="r" rtl="0">
              <a:buNone/>
              <a:defRPr sz="1000">
                <a:solidFill>
                  <a:schemeClr val="dk1"/>
                </a:solidFill>
                <a:latin typeface="Proxima Nova"/>
                <a:ea typeface="Proxima Nova"/>
                <a:cs typeface="Proxima Nova"/>
                <a:sym typeface="Proxima Nova"/>
              </a:defRPr>
            </a:lvl3pPr>
            <a:lvl4pPr lvl="3" algn="r" rtl="0">
              <a:buNone/>
              <a:defRPr sz="1000">
                <a:solidFill>
                  <a:schemeClr val="dk1"/>
                </a:solidFill>
                <a:latin typeface="Proxima Nova"/>
                <a:ea typeface="Proxima Nova"/>
                <a:cs typeface="Proxima Nova"/>
                <a:sym typeface="Proxima Nova"/>
              </a:defRPr>
            </a:lvl4pPr>
            <a:lvl5pPr lvl="4" algn="r" rtl="0">
              <a:buNone/>
              <a:defRPr sz="1000">
                <a:solidFill>
                  <a:schemeClr val="dk1"/>
                </a:solidFill>
                <a:latin typeface="Proxima Nova"/>
                <a:ea typeface="Proxima Nova"/>
                <a:cs typeface="Proxima Nova"/>
                <a:sym typeface="Proxima Nova"/>
              </a:defRPr>
            </a:lvl5pPr>
            <a:lvl6pPr lvl="5" algn="r" rtl="0">
              <a:buNone/>
              <a:defRPr sz="1000">
                <a:solidFill>
                  <a:schemeClr val="dk1"/>
                </a:solidFill>
                <a:latin typeface="Proxima Nova"/>
                <a:ea typeface="Proxima Nova"/>
                <a:cs typeface="Proxima Nova"/>
                <a:sym typeface="Proxima Nova"/>
              </a:defRPr>
            </a:lvl6pPr>
            <a:lvl7pPr lvl="6" algn="r" rtl="0">
              <a:buNone/>
              <a:defRPr sz="1000">
                <a:solidFill>
                  <a:schemeClr val="dk1"/>
                </a:solidFill>
                <a:latin typeface="Proxima Nova"/>
                <a:ea typeface="Proxima Nova"/>
                <a:cs typeface="Proxima Nova"/>
                <a:sym typeface="Proxima Nova"/>
              </a:defRPr>
            </a:lvl7pPr>
            <a:lvl8pPr lvl="7" algn="r" rtl="0">
              <a:buNone/>
              <a:defRPr sz="1000">
                <a:solidFill>
                  <a:schemeClr val="dk1"/>
                </a:solidFill>
                <a:latin typeface="Proxima Nova"/>
                <a:ea typeface="Proxima Nova"/>
                <a:cs typeface="Proxima Nova"/>
                <a:sym typeface="Proxima Nova"/>
              </a:defRPr>
            </a:lvl8pPr>
            <a:lvl9pPr lvl="8" algn="r" rtl="0">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7" r:id="rId8"/>
    <p:sldLayoutId id="214748366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5"/>
          <p:cNvSpPr txBox="1">
            <a:spLocks noGrp="1"/>
          </p:cNvSpPr>
          <p:nvPr>
            <p:ph type="ctrTitle" idx="4294967295"/>
          </p:nvPr>
        </p:nvSpPr>
        <p:spPr>
          <a:xfrm>
            <a:off x="510450" y="1014938"/>
            <a:ext cx="8123100" cy="158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600" b="1" dirty="0">
                <a:latin typeface="+mj-lt"/>
              </a:rPr>
              <a:t>Basic HTML Elements</a:t>
            </a:r>
            <a:endParaRPr sz="6600" b="1" dirty="0">
              <a:solidFill>
                <a:schemeClr val="dk1"/>
              </a:solidFill>
              <a:latin typeface="+mj-lt"/>
            </a:endParaRPr>
          </a:p>
        </p:txBody>
      </p:sp>
      <p:sp>
        <p:nvSpPr>
          <p:cNvPr id="105" name="Google Shape;105;p25"/>
          <p:cNvSpPr txBox="1">
            <a:spLocks noGrp="1"/>
          </p:cNvSpPr>
          <p:nvPr>
            <p:ph type="subTitle" idx="4294967295"/>
          </p:nvPr>
        </p:nvSpPr>
        <p:spPr>
          <a:xfrm>
            <a:off x="510450" y="2939973"/>
            <a:ext cx="8123100" cy="1188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400"/>
              </a:spcBef>
              <a:spcAft>
                <a:spcPts val="0"/>
              </a:spcAft>
              <a:buNone/>
            </a:pPr>
            <a:r>
              <a:rPr lang="en" sz="1300" b="1" dirty="0">
                <a:solidFill>
                  <a:schemeClr val="dk1"/>
                </a:solidFill>
                <a:latin typeface="+mj-lt"/>
                <a:ea typeface="Roboto"/>
                <a:cs typeface="Roboto"/>
                <a:sym typeface="Roboto"/>
              </a:rPr>
              <a:t>Introduction to HTML Elements | Paragraphs | White spaces and Line breaks | Sections and Headings | Text Formating | </a:t>
            </a:r>
            <a:endParaRPr sz="1300" b="1" dirty="0">
              <a:solidFill>
                <a:schemeClr val="dk1"/>
              </a:solidFill>
              <a:latin typeface="+mj-lt"/>
              <a:ea typeface="Roboto"/>
              <a:cs typeface="Roboto"/>
              <a:sym typeface="Roboto"/>
            </a:endParaRPr>
          </a:p>
          <a:p>
            <a:pPr marL="0" lvl="0" indent="0" algn="l" rtl="0">
              <a:lnSpc>
                <a:spcPct val="115000"/>
              </a:lnSpc>
              <a:spcBef>
                <a:spcPts val="1400"/>
              </a:spcBef>
              <a:spcAft>
                <a:spcPts val="0"/>
              </a:spcAft>
              <a:buNone/>
            </a:pPr>
            <a:endParaRPr sz="1300" b="1" dirty="0">
              <a:solidFill>
                <a:schemeClr val="dk1"/>
              </a:solidFill>
              <a:highlight>
                <a:srgbClr val="FFFFFF"/>
              </a:highlight>
              <a:latin typeface="+mj-lt"/>
              <a:ea typeface="Roboto"/>
              <a:cs typeface="Roboto"/>
              <a:sym typeface="Roboto"/>
            </a:endParaRPr>
          </a:p>
          <a:p>
            <a:pPr marL="0" lvl="0" indent="0" algn="l" rtl="0">
              <a:lnSpc>
                <a:spcPct val="115000"/>
              </a:lnSpc>
              <a:spcBef>
                <a:spcPts val="1400"/>
              </a:spcBef>
              <a:spcAft>
                <a:spcPts val="0"/>
              </a:spcAft>
              <a:buNone/>
            </a:pPr>
            <a:endParaRPr sz="1300" b="1" dirty="0">
              <a:solidFill>
                <a:schemeClr val="dk1"/>
              </a:solidFill>
              <a:latin typeface="+mj-lt"/>
              <a:ea typeface="Roboto"/>
              <a:cs typeface="Roboto"/>
              <a:sym typeface="Roboto"/>
            </a:endParaRPr>
          </a:p>
          <a:p>
            <a:pPr marL="0" lvl="0" indent="0" algn="l" rtl="0">
              <a:lnSpc>
                <a:spcPct val="115000"/>
              </a:lnSpc>
              <a:spcBef>
                <a:spcPts val="1400"/>
              </a:spcBef>
              <a:spcAft>
                <a:spcPts val="0"/>
              </a:spcAft>
              <a:buNone/>
            </a:pPr>
            <a:endParaRPr sz="1300" b="1" dirty="0">
              <a:solidFill>
                <a:schemeClr val="dk1"/>
              </a:solidFill>
              <a:latin typeface="+mj-lt"/>
              <a:ea typeface="Roboto"/>
              <a:cs typeface="Roboto"/>
              <a:sym typeface="Roboto"/>
            </a:endParaRPr>
          </a:p>
          <a:p>
            <a:pPr marL="0" lvl="0" indent="0" algn="l" rtl="0">
              <a:spcBef>
                <a:spcPts val="400"/>
              </a:spcBef>
              <a:spcAft>
                <a:spcPts val="1600"/>
              </a:spcAft>
              <a:buNone/>
            </a:pPr>
            <a:endParaRPr dirty="0">
              <a:solidFill>
                <a:schemeClr val="dk1"/>
              </a:solidFill>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9773D5A4-635C-832C-A1FA-B9CA023A52FC}"/>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9F9D1BE8-6ECD-13C4-8330-F0E92CE1330B}"/>
              </a:ext>
            </a:extLst>
          </p:cNvPr>
          <p:cNvSpPr txBox="1">
            <a:spLocks noGrp="1"/>
          </p:cNvSpPr>
          <p:nvPr>
            <p:ph type="title"/>
          </p:nvPr>
        </p:nvSpPr>
        <p:spPr>
          <a:xfrm>
            <a:off x="311700" y="210996"/>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b="1" dirty="0">
                <a:latin typeface="Arial"/>
                <a:ea typeface="Arial"/>
                <a:cs typeface="Arial"/>
                <a:sym typeface="Arial"/>
              </a:rPr>
              <a:t>Sample Code</a:t>
            </a:r>
            <a:endParaRPr sz="3600" b="1" dirty="0">
              <a:latin typeface="Arial"/>
              <a:ea typeface="Arial"/>
              <a:cs typeface="Arial"/>
              <a:sym typeface="Arial"/>
            </a:endParaRPr>
          </a:p>
        </p:txBody>
      </p:sp>
      <p:pic>
        <p:nvPicPr>
          <p:cNvPr id="3" name="Picture 2">
            <a:extLst>
              <a:ext uri="{FF2B5EF4-FFF2-40B4-BE49-F238E27FC236}">
                <a16:creationId xmlns:a16="http://schemas.microsoft.com/office/drawing/2014/main" id="{CC5F8F17-128B-6A38-6459-D509F22D82DC}"/>
              </a:ext>
            </a:extLst>
          </p:cNvPr>
          <p:cNvPicPr>
            <a:picLocks noChangeAspect="1"/>
          </p:cNvPicPr>
          <p:nvPr/>
        </p:nvPicPr>
        <p:blipFill>
          <a:blip r:embed="rId3"/>
          <a:stretch>
            <a:fillRect/>
          </a:stretch>
        </p:blipFill>
        <p:spPr>
          <a:xfrm>
            <a:off x="1488333" y="870012"/>
            <a:ext cx="6167333" cy="4062492"/>
          </a:xfrm>
          <a:prstGeom prst="rect">
            <a:avLst/>
          </a:prstGeom>
        </p:spPr>
      </p:pic>
    </p:spTree>
    <p:extLst>
      <p:ext uri="{BB962C8B-B14F-4D97-AF65-F5344CB8AC3E}">
        <p14:creationId xmlns:p14="http://schemas.microsoft.com/office/powerpoint/2010/main" val="2815299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C21573C8-484E-091B-D814-1957C3C19C1E}"/>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FBCF5A5B-D2A5-BB1F-3E8D-91D9ADF22C12}"/>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i="0" dirty="0">
                <a:solidFill>
                  <a:srgbClr val="1E282E"/>
                </a:solidFill>
                <a:effectLst/>
                <a:latin typeface="+mj-lt"/>
              </a:rPr>
              <a:t>Text Formatting</a:t>
            </a:r>
          </a:p>
        </p:txBody>
      </p:sp>
      <p:sp>
        <p:nvSpPr>
          <p:cNvPr id="111" name="Google Shape;111;p26">
            <a:extLst>
              <a:ext uri="{FF2B5EF4-FFF2-40B4-BE49-F238E27FC236}">
                <a16:creationId xmlns:a16="http://schemas.microsoft.com/office/drawing/2014/main" id="{9C8B0ADD-67A9-DE31-D318-54768423C3ED}"/>
              </a:ext>
            </a:extLst>
          </p:cNvPr>
          <p:cNvSpPr txBox="1">
            <a:spLocks noGrp="1"/>
          </p:cNvSpPr>
          <p:nvPr>
            <p:ph type="body" idx="1"/>
          </p:nvPr>
        </p:nvSpPr>
        <p:spPr>
          <a:xfrm>
            <a:off x="476409" y="1312301"/>
            <a:ext cx="8436771" cy="3204225"/>
          </a:xfrm>
          <a:prstGeom prst="rect">
            <a:avLst/>
          </a:prstGeom>
        </p:spPr>
        <p:txBody>
          <a:bodyPr spcFirstLastPara="1" wrap="square" lIns="91425" tIns="91425" rIns="91425" bIns="91425" anchor="t" anchorCtr="0">
            <a:noAutofit/>
          </a:bodyPr>
          <a:lstStyle/>
          <a:p>
            <a:pPr marL="285750" indent="-285750" eaLnBrk="0" fontAlgn="base" hangingPunct="0">
              <a:lnSpc>
                <a:spcPct val="150000"/>
              </a:lnSpc>
              <a:spcBef>
                <a:spcPct val="0"/>
              </a:spcBef>
              <a:spcAft>
                <a:spcPct val="0"/>
              </a:spcAft>
              <a:buClrTx/>
              <a:buSzTx/>
            </a:pPr>
            <a:r>
              <a:rPr kumimoji="0" lang="en-US" altLang="en-US" b="1" i="0" u="none" strike="noStrike" cap="none" normalizeH="0" baseline="0" dirty="0">
                <a:ln>
                  <a:noFill/>
                </a:ln>
                <a:solidFill>
                  <a:schemeClr val="tx1"/>
                </a:solidFill>
                <a:effectLst/>
                <a:latin typeface="+mj-lt"/>
              </a:rPr>
              <a:t>&lt;</a:t>
            </a:r>
            <a:r>
              <a:rPr kumimoji="0" lang="en-US" altLang="en-US" b="1" i="0" u="none" strike="noStrike" cap="none" normalizeH="0" baseline="0" dirty="0" err="1">
                <a:ln>
                  <a:noFill/>
                </a:ln>
                <a:solidFill>
                  <a:schemeClr val="tx1"/>
                </a:solidFill>
                <a:effectLst/>
                <a:latin typeface="+mj-lt"/>
              </a:rPr>
              <a:t>em</a:t>
            </a:r>
            <a:r>
              <a:rPr kumimoji="0" lang="en-US" altLang="en-US" b="1" i="0" u="none" strike="noStrike" cap="none" normalizeH="0" baseline="0" dirty="0">
                <a:ln>
                  <a:noFill/>
                </a:ln>
                <a:solidFill>
                  <a:schemeClr val="tx1"/>
                </a:solidFill>
                <a:effectLst/>
                <a:latin typeface="+mj-lt"/>
              </a:rPr>
              <a:t>&gt;</a:t>
            </a:r>
            <a:r>
              <a:rPr kumimoji="0" lang="en-US" altLang="en-US" b="0" i="0" u="none" strike="noStrike" cap="none" normalizeH="0" baseline="0" dirty="0">
                <a:ln>
                  <a:noFill/>
                </a:ln>
                <a:solidFill>
                  <a:schemeClr val="tx1"/>
                </a:solidFill>
                <a:effectLst/>
                <a:latin typeface="+mj-lt"/>
              </a:rPr>
              <a:t>: Emphasized text, italicized. </a:t>
            </a:r>
          </a:p>
          <a:p>
            <a:pPr marL="285750" indent="-285750" eaLnBrk="0" fontAlgn="base" hangingPunct="0">
              <a:lnSpc>
                <a:spcPct val="150000"/>
              </a:lnSpc>
              <a:spcBef>
                <a:spcPct val="0"/>
              </a:spcBef>
              <a:spcAft>
                <a:spcPct val="0"/>
              </a:spcAft>
              <a:buClrTx/>
              <a:buSzTx/>
            </a:pPr>
            <a:r>
              <a:rPr kumimoji="0" lang="en-US" altLang="en-US" b="1" i="0" u="none" strike="noStrike" cap="none" normalizeH="0" baseline="0" dirty="0">
                <a:ln>
                  <a:noFill/>
                </a:ln>
                <a:solidFill>
                  <a:schemeClr val="tx1"/>
                </a:solidFill>
                <a:effectLst/>
                <a:latin typeface="+mj-lt"/>
              </a:rPr>
              <a:t>&lt;strong&gt;</a:t>
            </a:r>
            <a:r>
              <a:rPr kumimoji="0" lang="en-US" altLang="en-US" b="0" i="0" u="none" strike="noStrike" cap="none" normalizeH="0" baseline="0" dirty="0">
                <a:ln>
                  <a:noFill/>
                </a:ln>
                <a:solidFill>
                  <a:schemeClr val="tx1"/>
                </a:solidFill>
                <a:effectLst/>
                <a:latin typeface="+mj-lt"/>
              </a:rPr>
              <a:t>: Important text, bolded. </a:t>
            </a:r>
          </a:p>
          <a:p>
            <a:pPr marL="285750" indent="-285750" eaLnBrk="0" fontAlgn="base" hangingPunct="0">
              <a:lnSpc>
                <a:spcPct val="150000"/>
              </a:lnSpc>
              <a:spcBef>
                <a:spcPct val="0"/>
              </a:spcBef>
              <a:spcAft>
                <a:spcPct val="0"/>
              </a:spcAft>
              <a:buClrTx/>
              <a:buSzTx/>
            </a:pPr>
            <a:r>
              <a:rPr kumimoji="0" lang="en-US" altLang="en-US" b="1" i="0" u="none" strike="noStrike" cap="none" normalizeH="0" baseline="0" dirty="0">
                <a:ln>
                  <a:noFill/>
                </a:ln>
                <a:solidFill>
                  <a:schemeClr val="tx1"/>
                </a:solidFill>
                <a:effectLst/>
                <a:latin typeface="+mj-lt"/>
              </a:rPr>
              <a:t>&lt;cite&gt;</a:t>
            </a:r>
            <a:r>
              <a:rPr kumimoji="0" lang="en-US" altLang="en-US" b="0" i="0" u="none" strike="noStrike" cap="none" normalizeH="0" baseline="0" dirty="0">
                <a:ln>
                  <a:noFill/>
                </a:ln>
                <a:solidFill>
                  <a:schemeClr val="tx1"/>
                </a:solidFill>
                <a:effectLst/>
                <a:latin typeface="+mj-lt"/>
              </a:rPr>
              <a:t>: Titles (books, songs), italicized. </a:t>
            </a:r>
          </a:p>
          <a:p>
            <a:pPr marL="285750" indent="-285750" eaLnBrk="0" fontAlgn="base" hangingPunct="0">
              <a:lnSpc>
                <a:spcPct val="150000"/>
              </a:lnSpc>
              <a:spcBef>
                <a:spcPct val="0"/>
              </a:spcBef>
              <a:spcAft>
                <a:spcPct val="0"/>
              </a:spcAft>
              <a:buClrTx/>
              <a:buSzTx/>
            </a:pPr>
            <a:r>
              <a:rPr kumimoji="0" lang="en-US" altLang="en-US" b="1" i="0" u="none" strike="noStrike" cap="none" normalizeH="0" baseline="0" dirty="0">
                <a:ln>
                  <a:noFill/>
                </a:ln>
                <a:solidFill>
                  <a:schemeClr val="tx1"/>
                </a:solidFill>
                <a:effectLst/>
                <a:latin typeface="+mj-lt"/>
              </a:rPr>
              <a:t>&lt;mark&gt;</a:t>
            </a:r>
            <a:r>
              <a:rPr kumimoji="0" lang="en-US" altLang="en-US" b="0" i="0" u="none" strike="noStrike" cap="none" normalizeH="0" baseline="0" dirty="0">
                <a:ln>
                  <a:noFill/>
                </a:ln>
                <a:solidFill>
                  <a:schemeClr val="tx1"/>
                </a:solidFill>
                <a:effectLst/>
                <a:latin typeface="+mj-lt"/>
              </a:rPr>
              <a:t>: Highlighted text, yellow background. </a:t>
            </a:r>
          </a:p>
          <a:p>
            <a:pPr marL="285750" indent="-285750" eaLnBrk="0" fontAlgn="base" hangingPunct="0">
              <a:lnSpc>
                <a:spcPct val="150000"/>
              </a:lnSpc>
              <a:spcBef>
                <a:spcPct val="0"/>
              </a:spcBef>
              <a:spcAft>
                <a:spcPct val="0"/>
              </a:spcAft>
              <a:buClrTx/>
              <a:buSzTx/>
            </a:pPr>
            <a:endParaRPr kumimoji="0" lang="en-US" altLang="en-US"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3623199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6C416CB9-72E2-7222-ABF5-B5A67ADBCE80}"/>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A7687FEB-8044-4311-3901-EE779456579F}"/>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i="0" dirty="0">
                <a:solidFill>
                  <a:srgbClr val="1E282E"/>
                </a:solidFill>
                <a:effectLst/>
                <a:latin typeface="+mj-lt"/>
              </a:rPr>
              <a:t>Text Formatting</a:t>
            </a:r>
          </a:p>
        </p:txBody>
      </p:sp>
      <p:sp>
        <p:nvSpPr>
          <p:cNvPr id="111" name="Google Shape;111;p26">
            <a:extLst>
              <a:ext uri="{FF2B5EF4-FFF2-40B4-BE49-F238E27FC236}">
                <a16:creationId xmlns:a16="http://schemas.microsoft.com/office/drawing/2014/main" id="{80E75443-0DA9-1D86-7F00-2DD215F03554}"/>
              </a:ext>
            </a:extLst>
          </p:cNvPr>
          <p:cNvSpPr txBox="1">
            <a:spLocks noGrp="1"/>
          </p:cNvSpPr>
          <p:nvPr>
            <p:ph type="body" idx="1"/>
          </p:nvPr>
        </p:nvSpPr>
        <p:spPr>
          <a:xfrm>
            <a:off x="476409" y="1312301"/>
            <a:ext cx="8436771" cy="3204225"/>
          </a:xfrm>
          <a:prstGeom prst="rect">
            <a:avLst/>
          </a:prstGeom>
        </p:spPr>
        <p:txBody>
          <a:bodyPr spcFirstLastPara="1" wrap="square" lIns="91425" tIns="91425" rIns="91425" bIns="91425" anchor="t" anchorCtr="0">
            <a:noAutofit/>
          </a:bodyPr>
          <a:lstStyle/>
          <a:p>
            <a:pPr marL="285750" indent="-285750" eaLnBrk="0" fontAlgn="base" hangingPunct="0">
              <a:lnSpc>
                <a:spcPct val="150000"/>
              </a:lnSpc>
              <a:spcBef>
                <a:spcPct val="0"/>
              </a:spcBef>
              <a:spcAft>
                <a:spcPct val="0"/>
              </a:spcAft>
              <a:buClrTx/>
              <a:buSzTx/>
            </a:pPr>
            <a:r>
              <a:rPr kumimoji="0" lang="en-US" altLang="en-US" b="1" i="0" u="none" strike="noStrike" cap="none" normalizeH="0" baseline="0" dirty="0">
                <a:ln>
                  <a:noFill/>
                </a:ln>
                <a:solidFill>
                  <a:schemeClr val="tx1"/>
                </a:solidFill>
                <a:effectLst/>
                <a:latin typeface="+mj-lt"/>
              </a:rPr>
              <a:t>&lt;b&gt;</a:t>
            </a:r>
            <a:r>
              <a:rPr kumimoji="0" lang="en-US" altLang="en-US" b="0" i="0" u="none" strike="noStrike" cap="none" normalizeH="0" baseline="0" dirty="0">
                <a:ln>
                  <a:noFill/>
                </a:ln>
                <a:solidFill>
                  <a:schemeClr val="tx1"/>
                </a:solidFill>
                <a:effectLst/>
                <a:latin typeface="+mj-lt"/>
              </a:rPr>
              <a:t>: Attention text, bolded. </a:t>
            </a:r>
          </a:p>
          <a:p>
            <a:pPr marL="285750" indent="-285750" eaLnBrk="0" fontAlgn="base" hangingPunct="0">
              <a:lnSpc>
                <a:spcPct val="150000"/>
              </a:lnSpc>
              <a:spcBef>
                <a:spcPct val="0"/>
              </a:spcBef>
              <a:spcAft>
                <a:spcPct val="0"/>
              </a:spcAft>
              <a:buClrTx/>
              <a:buSzTx/>
            </a:pPr>
            <a:r>
              <a:rPr kumimoji="0" lang="en-US" altLang="en-US" b="1" i="0" u="none" strike="noStrike" cap="none" normalizeH="0" baseline="0" dirty="0">
                <a:ln>
                  <a:noFill/>
                </a:ln>
                <a:solidFill>
                  <a:schemeClr val="tx1"/>
                </a:solidFill>
                <a:effectLst/>
                <a:latin typeface="+mj-lt"/>
              </a:rPr>
              <a:t>&lt;</a:t>
            </a:r>
            <a:r>
              <a:rPr kumimoji="0" lang="en-US" altLang="en-US" b="1" i="0" u="none" strike="noStrike" cap="none" normalizeH="0" baseline="0" dirty="0" err="1">
                <a:ln>
                  <a:noFill/>
                </a:ln>
                <a:solidFill>
                  <a:schemeClr val="tx1"/>
                </a:solidFill>
                <a:effectLst/>
                <a:latin typeface="+mj-lt"/>
              </a:rPr>
              <a:t>i</a:t>
            </a:r>
            <a:r>
              <a:rPr kumimoji="0" lang="en-US" altLang="en-US" b="1" i="0" u="none" strike="noStrike" cap="none" normalizeH="0" baseline="0" dirty="0">
                <a:ln>
                  <a:noFill/>
                </a:ln>
                <a:solidFill>
                  <a:schemeClr val="tx1"/>
                </a:solidFill>
                <a:effectLst/>
                <a:latin typeface="+mj-lt"/>
              </a:rPr>
              <a:t>&gt;</a:t>
            </a:r>
            <a:r>
              <a:rPr kumimoji="0" lang="en-US" altLang="en-US" b="0" i="0" u="none" strike="noStrike" cap="none" normalizeH="0" baseline="0" dirty="0">
                <a:ln>
                  <a:noFill/>
                </a:ln>
                <a:solidFill>
                  <a:schemeClr val="tx1"/>
                </a:solidFill>
                <a:effectLst/>
                <a:latin typeface="+mj-lt"/>
              </a:rPr>
              <a:t>: Alternative voice (foreign words), italicized. </a:t>
            </a:r>
          </a:p>
          <a:p>
            <a:pPr marL="285750" indent="-285750" eaLnBrk="0" fontAlgn="base" hangingPunct="0">
              <a:lnSpc>
                <a:spcPct val="150000"/>
              </a:lnSpc>
              <a:spcBef>
                <a:spcPct val="0"/>
              </a:spcBef>
              <a:spcAft>
                <a:spcPct val="0"/>
              </a:spcAft>
              <a:buClrTx/>
              <a:buSzTx/>
            </a:pPr>
            <a:r>
              <a:rPr kumimoji="0" lang="en-US" altLang="en-US" b="1" i="0" u="none" strike="noStrike" cap="none" normalizeH="0" baseline="0" dirty="0">
                <a:ln>
                  <a:noFill/>
                </a:ln>
                <a:solidFill>
                  <a:schemeClr val="tx1"/>
                </a:solidFill>
                <a:effectLst/>
                <a:latin typeface="+mj-lt"/>
              </a:rPr>
              <a:t>&lt;u&gt;</a:t>
            </a:r>
            <a:r>
              <a:rPr kumimoji="0" lang="en-US" altLang="en-US" b="0" i="0" u="none" strike="noStrike" cap="none" normalizeH="0" baseline="0" dirty="0">
                <a:ln>
                  <a:noFill/>
                </a:ln>
                <a:solidFill>
                  <a:schemeClr val="tx1"/>
                </a:solidFill>
                <a:effectLst/>
                <a:latin typeface="+mj-lt"/>
              </a:rPr>
              <a:t>: Different text (e.g., misspellings), underlined. </a:t>
            </a:r>
          </a:p>
          <a:p>
            <a:pPr marL="285750" indent="-285750" eaLnBrk="0" fontAlgn="base" hangingPunct="0">
              <a:lnSpc>
                <a:spcPct val="150000"/>
              </a:lnSpc>
              <a:spcBef>
                <a:spcPct val="0"/>
              </a:spcBef>
              <a:spcAft>
                <a:spcPct val="0"/>
              </a:spcAft>
              <a:buClrTx/>
              <a:buSzTx/>
            </a:pPr>
            <a:endParaRPr kumimoji="0" lang="en-US" altLang="en-US"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2295738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20FDCE06-D1AE-4FF4-56D9-ED128E1D0CA4}"/>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B8802FF7-5AB1-38C9-983E-744A4419B391}"/>
              </a:ext>
            </a:extLst>
          </p:cNvPr>
          <p:cNvSpPr txBox="1">
            <a:spLocks noGrp="1"/>
          </p:cNvSpPr>
          <p:nvPr>
            <p:ph type="title"/>
          </p:nvPr>
        </p:nvSpPr>
        <p:spPr>
          <a:xfrm>
            <a:off x="311700" y="223471"/>
            <a:ext cx="8520600" cy="572700"/>
          </a:xfrm>
          <a:prstGeom prst="rect">
            <a:avLst/>
          </a:prstGeom>
        </p:spPr>
        <p:txBody>
          <a:bodyPr spcFirstLastPara="1" wrap="square" lIns="91425" tIns="91425" rIns="91425" bIns="91425" anchor="t" anchorCtr="0">
            <a:noAutofit/>
          </a:bodyPr>
          <a:lstStyle/>
          <a:p>
            <a:pPr algn="l"/>
            <a:r>
              <a:rPr lang="en-US" sz="3600" b="1" i="0" dirty="0">
                <a:solidFill>
                  <a:srgbClr val="1E282E"/>
                </a:solidFill>
                <a:effectLst/>
                <a:latin typeface="+mj-lt"/>
              </a:rPr>
              <a:t>Text Formatting Elements</a:t>
            </a:r>
          </a:p>
        </p:txBody>
      </p:sp>
      <p:pic>
        <p:nvPicPr>
          <p:cNvPr id="5" name="Picture 4">
            <a:extLst>
              <a:ext uri="{FF2B5EF4-FFF2-40B4-BE49-F238E27FC236}">
                <a16:creationId xmlns:a16="http://schemas.microsoft.com/office/drawing/2014/main" id="{3326930F-9620-7F15-E8C3-2DFF3CACE9D1}"/>
              </a:ext>
            </a:extLst>
          </p:cNvPr>
          <p:cNvPicPr>
            <a:picLocks noChangeAspect="1"/>
          </p:cNvPicPr>
          <p:nvPr/>
        </p:nvPicPr>
        <p:blipFill>
          <a:blip r:embed="rId3"/>
          <a:stretch>
            <a:fillRect/>
          </a:stretch>
        </p:blipFill>
        <p:spPr>
          <a:xfrm>
            <a:off x="1230740" y="838803"/>
            <a:ext cx="6682520" cy="4081226"/>
          </a:xfrm>
          <a:prstGeom prst="rect">
            <a:avLst/>
          </a:prstGeom>
        </p:spPr>
      </p:pic>
    </p:spTree>
    <p:extLst>
      <p:ext uri="{BB962C8B-B14F-4D97-AF65-F5344CB8AC3E}">
        <p14:creationId xmlns:p14="http://schemas.microsoft.com/office/powerpoint/2010/main" val="3353031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dirty="0">
                <a:latin typeface="Arial"/>
                <a:ea typeface="Arial"/>
                <a:cs typeface="Arial"/>
                <a:sym typeface="Arial"/>
              </a:rPr>
              <a:t>Introduction to HTML Elements</a:t>
            </a:r>
            <a:endParaRPr sz="3600" b="1" dirty="0">
              <a:latin typeface="Arial"/>
              <a:ea typeface="Arial"/>
              <a:cs typeface="Arial"/>
              <a:sym typeface="Arial"/>
            </a:endParaRPr>
          </a:p>
        </p:txBody>
      </p:sp>
      <p:sp>
        <p:nvSpPr>
          <p:cNvPr id="2" name="Text Placeholder 1">
            <a:extLst>
              <a:ext uri="{FF2B5EF4-FFF2-40B4-BE49-F238E27FC236}">
                <a16:creationId xmlns:a16="http://schemas.microsoft.com/office/drawing/2014/main" id="{4613BEA8-0C80-C95B-0D64-64836EC976E4}"/>
              </a:ext>
            </a:extLst>
          </p:cNvPr>
          <p:cNvSpPr>
            <a:spLocks noGrp="1" noChangeArrowheads="1"/>
          </p:cNvSpPr>
          <p:nvPr>
            <p:ph type="body" idx="1"/>
          </p:nvPr>
        </p:nvSpPr>
        <p:spPr bwMode="auto">
          <a:xfrm>
            <a:off x="3043613" y="1470038"/>
            <a:ext cx="5788687"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tx1"/>
              </a:solidFill>
              <a:effectLst/>
              <a:latin typeface="+mj-lt"/>
            </a:endParaRP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HTML elements</a:t>
            </a:r>
            <a:r>
              <a:rPr kumimoji="0" lang="en-US" altLang="en-US" sz="1600" b="0" i="0" u="none" strike="noStrike" cap="none" normalizeH="0" baseline="0" dirty="0">
                <a:ln>
                  <a:noFill/>
                </a:ln>
                <a:solidFill>
                  <a:schemeClr val="tx1"/>
                </a:solidFill>
                <a:effectLst/>
                <a:latin typeface="+mj-lt"/>
              </a:rPr>
              <a:t> are the basic building blocks of a webpage, used to structure and present content. </a:t>
            </a: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mj-lt"/>
              </a:rPr>
              <a:t>Each element is defined using </a:t>
            </a:r>
            <a:r>
              <a:rPr kumimoji="0" lang="en-US" altLang="en-US" sz="1600" b="1" i="0" u="none" strike="noStrike" cap="none" normalizeH="0" baseline="0" dirty="0">
                <a:ln>
                  <a:noFill/>
                </a:ln>
                <a:solidFill>
                  <a:schemeClr val="tx1"/>
                </a:solidFill>
                <a:effectLst/>
                <a:latin typeface="+mj-lt"/>
              </a:rPr>
              <a:t>tags</a:t>
            </a:r>
            <a:r>
              <a:rPr kumimoji="0" lang="en-US" altLang="en-US" sz="1600" b="0" i="0" u="none" strike="noStrike" cap="none" normalizeH="0" baseline="0" dirty="0">
                <a:ln>
                  <a:noFill/>
                </a:ln>
                <a:solidFill>
                  <a:schemeClr val="tx1"/>
                </a:solidFill>
                <a:effectLst/>
                <a:latin typeface="+mj-lt"/>
              </a:rPr>
              <a:t> enclosed in angle brackets, like &lt;p&gt; for paragraphs. </a:t>
            </a: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mj-lt"/>
              </a:rPr>
              <a:t>An element typically consists of an </a:t>
            </a:r>
            <a:r>
              <a:rPr kumimoji="0" lang="en-US" altLang="en-US" sz="1600" b="1" i="0" u="none" strike="noStrike" cap="none" normalizeH="0" baseline="0" dirty="0">
                <a:ln>
                  <a:noFill/>
                </a:ln>
                <a:solidFill>
                  <a:schemeClr val="tx1"/>
                </a:solidFill>
                <a:effectLst/>
                <a:latin typeface="+mj-lt"/>
              </a:rPr>
              <a:t>opening tag</a:t>
            </a:r>
            <a:r>
              <a:rPr kumimoji="0" lang="en-US" altLang="en-US" sz="1600" b="0" i="0" u="none" strike="noStrike" cap="none" normalizeH="0" baseline="0" dirty="0">
                <a:ln>
                  <a:noFill/>
                </a:ln>
                <a:solidFill>
                  <a:schemeClr val="tx1"/>
                </a:solidFill>
                <a:effectLst/>
                <a:latin typeface="+mj-lt"/>
              </a:rPr>
              <a:t>, content, and a </a:t>
            </a:r>
            <a:r>
              <a:rPr kumimoji="0" lang="en-US" altLang="en-US" sz="1600" b="1" i="0" u="none" strike="noStrike" cap="none" normalizeH="0" baseline="0" dirty="0">
                <a:ln>
                  <a:noFill/>
                </a:ln>
                <a:solidFill>
                  <a:schemeClr val="tx1"/>
                </a:solidFill>
                <a:effectLst/>
                <a:latin typeface="+mj-lt"/>
              </a:rPr>
              <a:t>closing tag</a:t>
            </a:r>
            <a:r>
              <a:rPr kumimoji="0" lang="en-US" altLang="en-US" sz="1600" b="0" i="0" u="none" strike="noStrike" cap="none" normalizeH="0" baseline="0" dirty="0">
                <a:ln>
                  <a:noFill/>
                </a:ln>
                <a:solidFill>
                  <a:schemeClr val="tx1"/>
                </a:solidFill>
                <a:effectLst/>
                <a:latin typeface="+mj-lt"/>
              </a:rPr>
              <a:t>, e.g., &lt;h1&gt;Hello&lt;/h1&gt;. </a:t>
            </a:r>
          </a:p>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tx1"/>
              </a:solidFill>
              <a:effectLst/>
              <a:latin typeface="+mj-lt"/>
            </a:endParaRPr>
          </a:p>
        </p:txBody>
      </p:sp>
      <p:pic>
        <p:nvPicPr>
          <p:cNvPr id="4" name="Picture 3" descr="A black background with a black square&#10;&#10;Description automatically generated">
            <a:extLst>
              <a:ext uri="{FF2B5EF4-FFF2-40B4-BE49-F238E27FC236}">
                <a16:creationId xmlns:a16="http://schemas.microsoft.com/office/drawing/2014/main" id="{5545AF49-29D1-1D9E-5683-E6A78988D479}"/>
              </a:ext>
            </a:extLst>
          </p:cNvPr>
          <p:cNvPicPr>
            <a:picLocks noChangeAspect="1"/>
          </p:cNvPicPr>
          <p:nvPr/>
        </p:nvPicPr>
        <p:blipFill>
          <a:blip r:embed="rId3"/>
          <a:stretch>
            <a:fillRect/>
          </a:stretch>
        </p:blipFill>
        <p:spPr>
          <a:xfrm>
            <a:off x="624793" y="1757778"/>
            <a:ext cx="2105727" cy="210572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F2D98E44-B50C-2DAC-0744-D31A0AC5ADC9}"/>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ACE42404-0A2F-09BF-068E-9B748C17C423}"/>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dirty="0">
                <a:latin typeface="Arial"/>
                <a:ea typeface="Arial"/>
                <a:cs typeface="Arial"/>
                <a:sym typeface="Arial"/>
              </a:rPr>
              <a:t>Introduction to HTML Elements</a:t>
            </a:r>
            <a:endParaRPr sz="3600" b="1" dirty="0">
              <a:latin typeface="Arial"/>
              <a:ea typeface="Arial"/>
              <a:cs typeface="Arial"/>
              <a:sym typeface="Arial"/>
            </a:endParaRPr>
          </a:p>
        </p:txBody>
      </p:sp>
      <p:sp>
        <p:nvSpPr>
          <p:cNvPr id="2" name="Text Placeholder 1">
            <a:extLst>
              <a:ext uri="{FF2B5EF4-FFF2-40B4-BE49-F238E27FC236}">
                <a16:creationId xmlns:a16="http://schemas.microsoft.com/office/drawing/2014/main" id="{E30D25B3-AA1D-F883-A0ED-2E8B4378A7D4}"/>
              </a:ext>
            </a:extLst>
          </p:cNvPr>
          <p:cNvSpPr>
            <a:spLocks noGrp="1" noChangeArrowheads="1"/>
          </p:cNvSpPr>
          <p:nvPr>
            <p:ph type="body" idx="1"/>
          </p:nvPr>
        </p:nvSpPr>
        <p:spPr bwMode="auto">
          <a:xfrm>
            <a:off x="3043613" y="1839370"/>
            <a:ext cx="5788687"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tx1"/>
              </a:solidFill>
              <a:effectLst/>
              <a:latin typeface="+mj-lt"/>
            </a:endParaRP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mj-lt"/>
              </a:rPr>
              <a:t>Elements can be </a:t>
            </a:r>
            <a:r>
              <a:rPr kumimoji="0" lang="en-US" altLang="en-US" sz="1600" b="1" i="0" u="none" strike="noStrike" cap="none" normalizeH="0" baseline="0" dirty="0">
                <a:ln>
                  <a:noFill/>
                </a:ln>
                <a:solidFill>
                  <a:schemeClr val="tx1"/>
                </a:solidFill>
                <a:effectLst/>
                <a:latin typeface="+mj-lt"/>
              </a:rPr>
              <a:t>nested</a:t>
            </a:r>
            <a:r>
              <a:rPr kumimoji="0" lang="en-US" altLang="en-US" sz="1600" b="0" i="0" u="none" strike="noStrike" cap="none" normalizeH="0" baseline="0" dirty="0">
                <a:ln>
                  <a:noFill/>
                </a:ln>
                <a:solidFill>
                  <a:schemeClr val="tx1"/>
                </a:solidFill>
                <a:effectLst/>
                <a:latin typeface="+mj-lt"/>
              </a:rPr>
              <a:t> within other elements to create complex web layouts. </a:t>
            </a: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mj-lt"/>
              </a:rPr>
              <a:t>Common examples include </a:t>
            </a:r>
            <a:r>
              <a:rPr kumimoji="0" lang="en-US" altLang="en-US" sz="1600" b="1" i="0" u="none" strike="noStrike" cap="none" normalizeH="0" baseline="0" dirty="0">
                <a:ln>
                  <a:noFill/>
                </a:ln>
                <a:solidFill>
                  <a:schemeClr val="tx1"/>
                </a:solidFill>
                <a:effectLst/>
                <a:latin typeface="+mj-lt"/>
              </a:rPr>
              <a:t>headings</a:t>
            </a:r>
            <a:r>
              <a:rPr kumimoji="0" lang="en-US" altLang="en-US" sz="1600" b="0" i="0" u="none" strike="noStrike" cap="none" normalizeH="0" baseline="0" dirty="0">
                <a:ln>
                  <a:noFill/>
                </a:ln>
                <a:solidFill>
                  <a:schemeClr val="tx1"/>
                </a:solidFill>
                <a:effectLst/>
                <a:latin typeface="+mj-lt"/>
              </a:rPr>
              <a:t>, </a:t>
            </a:r>
            <a:r>
              <a:rPr kumimoji="0" lang="en-US" altLang="en-US" sz="1600" b="1" i="0" u="none" strike="noStrike" cap="none" normalizeH="0" baseline="0" dirty="0">
                <a:ln>
                  <a:noFill/>
                </a:ln>
                <a:solidFill>
                  <a:schemeClr val="tx1"/>
                </a:solidFill>
                <a:effectLst/>
                <a:latin typeface="+mj-lt"/>
              </a:rPr>
              <a:t>paragraphs</a:t>
            </a:r>
            <a:r>
              <a:rPr kumimoji="0" lang="en-US" altLang="en-US" sz="1600" b="0" i="0" u="none" strike="noStrike" cap="none" normalizeH="0" baseline="0" dirty="0">
                <a:ln>
                  <a:noFill/>
                </a:ln>
                <a:solidFill>
                  <a:schemeClr val="tx1"/>
                </a:solidFill>
                <a:effectLst/>
                <a:latin typeface="+mj-lt"/>
              </a:rPr>
              <a:t>, </a:t>
            </a:r>
            <a:r>
              <a:rPr kumimoji="0" lang="en-US" altLang="en-US" sz="1600" b="1" i="0" u="none" strike="noStrike" cap="none" normalizeH="0" baseline="0" dirty="0">
                <a:ln>
                  <a:noFill/>
                </a:ln>
                <a:solidFill>
                  <a:schemeClr val="tx1"/>
                </a:solidFill>
                <a:effectLst/>
                <a:latin typeface="+mj-lt"/>
              </a:rPr>
              <a:t>links</a:t>
            </a:r>
            <a:r>
              <a:rPr kumimoji="0" lang="en-US" altLang="en-US" sz="1600" b="0" i="0" u="none" strike="noStrike" cap="none" normalizeH="0" baseline="0" dirty="0">
                <a:ln>
                  <a:noFill/>
                </a:ln>
                <a:solidFill>
                  <a:schemeClr val="tx1"/>
                </a:solidFill>
                <a:effectLst/>
                <a:latin typeface="+mj-lt"/>
              </a:rPr>
              <a:t>, </a:t>
            </a:r>
            <a:r>
              <a:rPr kumimoji="0" lang="en-US" altLang="en-US" sz="1600" b="1" i="0" u="none" strike="noStrike" cap="none" normalizeH="0" baseline="0" dirty="0">
                <a:ln>
                  <a:noFill/>
                </a:ln>
                <a:solidFill>
                  <a:schemeClr val="tx1"/>
                </a:solidFill>
                <a:effectLst/>
                <a:latin typeface="+mj-lt"/>
              </a:rPr>
              <a:t>images</a:t>
            </a:r>
            <a:r>
              <a:rPr kumimoji="0" lang="en-US" altLang="en-US" sz="1600" b="0" i="0" u="none" strike="noStrike" cap="none" normalizeH="0" baseline="0" dirty="0">
                <a:ln>
                  <a:noFill/>
                </a:ln>
                <a:solidFill>
                  <a:schemeClr val="tx1"/>
                </a:solidFill>
                <a:effectLst/>
                <a:latin typeface="+mj-lt"/>
              </a:rPr>
              <a:t>, and </a:t>
            </a:r>
            <a:r>
              <a:rPr kumimoji="0" lang="en-US" altLang="en-US" sz="1600" b="1" i="0" u="none" strike="noStrike" cap="none" normalizeH="0" baseline="0" dirty="0">
                <a:ln>
                  <a:noFill/>
                </a:ln>
                <a:solidFill>
                  <a:schemeClr val="tx1"/>
                </a:solidFill>
                <a:effectLst/>
                <a:latin typeface="+mj-lt"/>
              </a:rPr>
              <a:t>lists</a:t>
            </a:r>
            <a:r>
              <a:rPr kumimoji="0" lang="en-US" altLang="en-US" sz="1600" b="0" i="0" u="none" strike="noStrike" cap="none" normalizeH="0" baseline="0" dirty="0">
                <a:ln>
                  <a:noFill/>
                </a:ln>
                <a:solidFill>
                  <a:schemeClr val="tx1"/>
                </a:solidFill>
                <a:effectLst/>
                <a:latin typeface="+mj-lt"/>
              </a:rPr>
              <a:t>. </a:t>
            </a:r>
          </a:p>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tx1"/>
              </a:solidFill>
              <a:effectLst/>
              <a:latin typeface="+mj-lt"/>
            </a:endParaRPr>
          </a:p>
        </p:txBody>
      </p:sp>
      <p:pic>
        <p:nvPicPr>
          <p:cNvPr id="4" name="Picture 3" descr="A black background with a black square&#10;&#10;Description automatically generated">
            <a:extLst>
              <a:ext uri="{FF2B5EF4-FFF2-40B4-BE49-F238E27FC236}">
                <a16:creationId xmlns:a16="http://schemas.microsoft.com/office/drawing/2014/main" id="{FD99299E-E94B-4C42-DDD0-1D6E3D38B352}"/>
              </a:ext>
            </a:extLst>
          </p:cNvPr>
          <p:cNvPicPr>
            <a:picLocks noChangeAspect="1"/>
          </p:cNvPicPr>
          <p:nvPr/>
        </p:nvPicPr>
        <p:blipFill>
          <a:blip r:embed="rId3"/>
          <a:stretch>
            <a:fillRect/>
          </a:stretch>
        </p:blipFill>
        <p:spPr>
          <a:xfrm>
            <a:off x="624793" y="1757778"/>
            <a:ext cx="2105727" cy="2105727"/>
          </a:xfrm>
          <a:prstGeom prst="rect">
            <a:avLst/>
          </a:prstGeom>
        </p:spPr>
      </p:pic>
    </p:spTree>
    <p:extLst>
      <p:ext uri="{BB962C8B-B14F-4D97-AF65-F5344CB8AC3E}">
        <p14:creationId xmlns:p14="http://schemas.microsoft.com/office/powerpoint/2010/main" val="3277388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710C3805-A5F1-3EC8-1B85-CD97A155D6D8}"/>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E3FA5DA3-55FE-2602-8628-D4E6DFB47432}"/>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dirty="0">
                <a:latin typeface="Arial"/>
                <a:ea typeface="Arial"/>
                <a:cs typeface="Arial"/>
                <a:sym typeface="Arial"/>
              </a:rPr>
              <a:t>Paragraphs</a:t>
            </a:r>
            <a:endParaRPr sz="3600" b="1" dirty="0">
              <a:latin typeface="Arial"/>
              <a:ea typeface="Arial"/>
              <a:cs typeface="Arial"/>
              <a:sym typeface="Arial"/>
            </a:endParaRPr>
          </a:p>
        </p:txBody>
      </p:sp>
      <p:sp>
        <p:nvSpPr>
          <p:cNvPr id="111" name="Google Shape;111;p26">
            <a:extLst>
              <a:ext uri="{FF2B5EF4-FFF2-40B4-BE49-F238E27FC236}">
                <a16:creationId xmlns:a16="http://schemas.microsoft.com/office/drawing/2014/main" id="{60695D05-341D-B607-9098-7D5B0C69F404}"/>
              </a:ext>
            </a:extLst>
          </p:cNvPr>
          <p:cNvSpPr txBox="1">
            <a:spLocks noGrp="1"/>
          </p:cNvSpPr>
          <p:nvPr>
            <p:ph type="body" idx="1"/>
          </p:nvPr>
        </p:nvSpPr>
        <p:spPr>
          <a:xfrm>
            <a:off x="311700" y="1494250"/>
            <a:ext cx="8520600" cy="3204225"/>
          </a:xfrm>
          <a:prstGeom prst="rect">
            <a:avLst/>
          </a:prstGeom>
        </p:spPr>
        <p:txBody>
          <a:bodyPr spcFirstLastPara="1" wrap="square" lIns="91425" tIns="91425" rIns="91425" bIns="91425" anchor="t" anchorCtr="0">
            <a:noAutofit/>
          </a:bodyPr>
          <a:lstStyle/>
          <a:p>
            <a:pPr marL="285750" indent="-285750" eaLnBrk="0" fontAlgn="base" hangingPunct="0">
              <a:lnSpc>
                <a:spcPct val="150000"/>
              </a:lnSpc>
              <a:spcBef>
                <a:spcPct val="0"/>
              </a:spcBef>
              <a:spcAft>
                <a:spcPct val="0"/>
              </a:spcAft>
              <a:buClrTx/>
              <a:buSzTx/>
            </a:pPr>
            <a:r>
              <a:rPr kumimoji="0" lang="en-US" altLang="en-US" b="1" i="0" u="none" strike="noStrike" cap="none" normalizeH="0" baseline="0" dirty="0">
                <a:ln>
                  <a:noFill/>
                </a:ln>
                <a:solidFill>
                  <a:schemeClr val="tx1"/>
                </a:solidFill>
                <a:effectLst/>
                <a:latin typeface="+mj-lt"/>
              </a:rPr>
              <a:t>&lt;p&gt; element</a:t>
            </a:r>
            <a:r>
              <a:rPr kumimoji="0" lang="en-US" altLang="en-US" b="0" i="0" u="none" strike="noStrike" cap="none" normalizeH="0" baseline="0" dirty="0">
                <a:ln>
                  <a:noFill/>
                </a:ln>
                <a:solidFill>
                  <a:schemeClr val="tx1"/>
                </a:solidFill>
                <a:effectLst/>
                <a:latin typeface="+mj-lt"/>
              </a:rPr>
              <a:t> creates a paragraph in HTML. </a:t>
            </a:r>
          </a:p>
          <a:p>
            <a:pPr marL="285750" indent="-285750" eaLnBrk="0" fontAlgn="base" hangingPunct="0">
              <a:lnSpc>
                <a:spcPct val="150000"/>
              </a:lnSpc>
              <a:spcBef>
                <a:spcPct val="0"/>
              </a:spcBef>
              <a:spcAft>
                <a:spcPct val="0"/>
              </a:spcAft>
              <a:buClrTx/>
              <a:buSzTx/>
            </a:pPr>
            <a:r>
              <a:rPr kumimoji="0" lang="en-US" altLang="en-US" b="0" i="0" u="none" strike="noStrike" cap="none" normalizeH="0" baseline="0" dirty="0">
                <a:ln>
                  <a:noFill/>
                </a:ln>
                <a:solidFill>
                  <a:schemeClr val="tx1"/>
                </a:solidFill>
                <a:effectLst/>
                <a:latin typeface="+mj-lt"/>
              </a:rPr>
              <a:t>Enclosed by </a:t>
            </a:r>
            <a:r>
              <a:rPr kumimoji="0" lang="en-US" altLang="en-US" b="1" i="0" u="none" strike="noStrike" cap="none" normalizeH="0" baseline="0" dirty="0">
                <a:ln>
                  <a:noFill/>
                </a:ln>
                <a:solidFill>
                  <a:schemeClr val="tx1"/>
                </a:solidFill>
                <a:effectLst/>
                <a:latin typeface="+mj-lt"/>
              </a:rPr>
              <a:t>&lt;p&gt;</a:t>
            </a:r>
            <a:r>
              <a:rPr kumimoji="0" lang="en-US" altLang="en-US" b="0" i="0" u="none" strike="noStrike" cap="none" normalizeH="0" baseline="0" dirty="0">
                <a:ln>
                  <a:noFill/>
                </a:ln>
                <a:solidFill>
                  <a:schemeClr val="tx1"/>
                </a:solidFill>
                <a:effectLst/>
                <a:latin typeface="+mj-lt"/>
              </a:rPr>
              <a:t> (opening) and </a:t>
            </a:r>
            <a:r>
              <a:rPr kumimoji="0" lang="en-US" altLang="en-US" b="1" i="0" u="none" strike="noStrike" cap="none" normalizeH="0" baseline="0" dirty="0">
                <a:ln>
                  <a:noFill/>
                </a:ln>
                <a:solidFill>
                  <a:schemeClr val="tx1"/>
                </a:solidFill>
                <a:effectLst/>
                <a:latin typeface="+mj-lt"/>
              </a:rPr>
              <a:t>&lt;/p&gt;</a:t>
            </a:r>
            <a:r>
              <a:rPr kumimoji="0" lang="en-US" altLang="en-US" b="0" i="0" u="none" strike="noStrike" cap="none" normalizeH="0" baseline="0" dirty="0">
                <a:ln>
                  <a:noFill/>
                </a:ln>
                <a:solidFill>
                  <a:schemeClr val="tx1"/>
                </a:solidFill>
                <a:effectLst/>
                <a:latin typeface="+mj-lt"/>
              </a:rPr>
              <a:t> (closing) tags. </a:t>
            </a:r>
          </a:p>
          <a:p>
            <a:pPr marL="285750" indent="-285750" eaLnBrk="0" fontAlgn="base" hangingPunct="0">
              <a:lnSpc>
                <a:spcPct val="150000"/>
              </a:lnSpc>
              <a:spcBef>
                <a:spcPct val="0"/>
              </a:spcBef>
              <a:spcAft>
                <a:spcPct val="0"/>
              </a:spcAft>
              <a:buClrTx/>
              <a:buSzTx/>
            </a:pPr>
            <a:r>
              <a:rPr kumimoji="0" lang="en-US" altLang="en-US" b="0" i="0" u="none" strike="noStrike" cap="none" normalizeH="0" baseline="0" dirty="0">
                <a:ln>
                  <a:noFill/>
                </a:ln>
                <a:solidFill>
                  <a:schemeClr val="tx1"/>
                </a:solidFill>
                <a:effectLst/>
                <a:latin typeface="+mj-lt"/>
              </a:rPr>
              <a:t>Browsers add </a:t>
            </a:r>
            <a:r>
              <a:rPr kumimoji="0" lang="en-US" altLang="en-US" b="1" i="0" u="none" strike="noStrike" cap="none" normalizeH="0" baseline="0" dirty="0">
                <a:ln>
                  <a:noFill/>
                </a:ln>
                <a:solidFill>
                  <a:schemeClr val="tx1"/>
                </a:solidFill>
                <a:effectLst/>
                <a:latin typeface="+mj-lt"/>
              </a:rPr>
              <a:t>spacing</a:t>
            </a:r>
            <a:r>
              <a:rPr kumimoji="0" lang="en-US" altLang="en-US" b="0" i="0" u="none" strike="noStrike" cap="none" normalizeH="0" baseline="0" dirty="0">
                <a:ln>
                  <a:noFill/>
                </a:ln>
                <a:solidFill>
                  <a:schemeClr val="tx1"/>
                </a:solidFill>
                <a:effectLst/>
                <a:latin typeface="+mj-lt"/>
              </a:rPr>
              <a:t> above and below paragraphs. </a:t>
            </a:r>
          </a:p>
          <a:p>
            <a:pPr marL="285750" indent="-285750" eaLnBrk="0" fontAlgn="base" hangingPunct="0">
              <a:lnSpc>
                <a:spcPct val="150000"/>
              </a:lnSpc>
              <a:spcBef>
                <a:spcPct val="0"/>
              </a:spcBef>
              <a:spcAft>
                <a:spcPct val="0"/>
              </a:spcAft>
              <a:buClrTx/>
              <a:buSzTx/>
            </a:pPr>
            <a:r>
              <a:rPr kumimoji="0" lang="en-US" altLang="en-US" b="1" i="0" u="none" strike="noStrike" cap="none" normalizeH="0" baseline="0" dirty="0">
                <a:ln>
                  <a:noFill/>
                </a:ln>
                <a:solidFill>
                  <a:schemeClr val="tx1"/>
                </a:solidFill>
                <a:effectLst/>
                <a:latin typeface="+mj-lt"/>
              </a:rPr>
              <a:t>Errors:</a:t>
            </a:r>
            <a:r>
              <a:rPr kumimoji="0" lang="en-US" altLang="en-US" b="0" i="0" u="none" strike="noStrike" cap="none" normalizeH="0" baseline="0" dirty="0">
                <a:ln>
                  <a:noFill/>
                </a:ln>
                <a:solidFill>
                  <a:schemeClr val="tx1"/>
                </a:solidFill>
                <a:effectLst/>
                <a:latin typeface="+mj-lt"/>
              </a:rPr>
              <a:t> Forgetting &lt;/p&gt; or nesting &lt;p&gt; inside another &lt;p&gt;. </a:t>
            </a:r>
          </a:p>
          <a:p>
            <a:pPr marL="285750" indent="-285750" eaLnBrk="0" fontAlgn="base" hangingPunct="0">
              <a:lnSpc>
                <a:spcPct val="150000"/>
              </a:lnSpc>
              <a:spcBef>
                <a:spcPct val="0"/>
              </a:spcBef>
              <a:spcAft>
                <a:spcPct val="0"/>
              </a:spcAft>
              <a:buClrTx/>
              <a:buSzTx/>
            </a:pPr>
            <a:r>
              <a:rPr kumimoji="0" lang="en-US" altLang="en-US" b="1" i="0" u="none" strike="noStrike" cap="none" normalizeH="0" baseline="0" dirty="0">
                <a:ln>
                  <a:noFill/>
                </a:ln>
                <a:solidFill>
                  <a:schemeClr val="tx1"/>
                </a:solidFill>
                <a:effectLst/>
                <a:latin typeface="+mj-lt"/>
              </a:rPr>
              <a:t>HTML validator</a:t>
            </a:r>
            <a:r>
              <a:rPr kumimoji="0" lang="en-US" altLang="en-US" b="0" i="0" u="none" strike="noStrike" cap="none" normalizeH="0" baseline="0" dirty="0">
                <a:ln>
                  <a:noFill/>
                </a:ln>
                <a:solidFill>
                  <a:schemeClr val="tx1"/>
                </a:solidFill>
                <a:effectLst/>
                <a:latin typeface="+mj-lt"/>
              </a:rPr>
              <a:t> flags nested &lt;p&gt; as an error despite correct rendering. </a:t>
            </a:r>
          </a:p>
          <a:p>
            <a:pPr marL="285750" indent="-285750" eaLnBrk="0" fontAlgn="base" hangingPunct="0">
              <a:lnSpc>
                <a:spcPct val="150000"/>
              </a:lnSpc>
              <a:spcBef>
                <a:spcPct val="0"/>
              </a:spcBef>
              <a:spcAft>
                <a:spcPct val="0"/>
              </a:spcAft>
              <a:buClrTx/>
              <a:buSzTx/>
            </a:pPr>
            <a:endParaRPr kumimoji="0" lang="en-US" altLang="en-US"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2171577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115CC902-63B0-32EC-E667-A754CCA01B09}"/>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7C1EDBB3-BD6C-CA39-796D-073257FE32AF}"/>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dirty="0">
                <a:latin typeface="Arial"/>
                <a:ea typeface="Arial"/>
                <a:cs typeface="Arial"/>
                <a:sym typeface="Arial"/>
              </a:rPr>
              <a:t>Sample Code for Paragraphs</a:t>
            </a:r>
            <a:endParaRPr sz="3600" b="1" dirty="0">
              <a:latin typeface="Arial"/>
              <a:ea typeface="Arial"/>
              <a:cs typeface="Arial"/>
              <a:sym typeface="Arial"/>
            </a:endParaRPr>
          </a:p>
        </p:txBody>
      </p:sp>
      <p:pic>
        <p:nvPicPr>
          <p:cNvPr id="5" name="Picture 4">
            <a:extLst>
              <a:ext uri="{FF2B5EF4-FFF2-40B4-BE49-F238E27FC236}">
                <a16:creationId xmlns:a16="http://schemas.microsoft.com/office/drawing/2014/main" id="{2FDCEB7F-F11B-D580-B83F-364B3FBF43B3}"/>
              </a:ext>
            </a:extLst>
          </p:cNvPr>
          <p:cNvPicPr>
            <a:picLocks noChangeAspect="1"/>
          </p:cNvPicPr>
          <p:nvPr/>
        </p:nvPicPr>
        <p:blipFill>
          <a:blip r:embed="rId3"/>
          <a:stretch>
            <a:fillRect/>
          </a:stretch>
        </p:blipFill>
        <p:spPr>
          <a:xfrm>
            <a:off x="973214" y="1387275"/>
            <a:ext cx="6629400" cy="3114675"/>
          </a:xfrm>
          <a:prstGeom prst="rect">
            <a:avLst/>
          </a:prstGeom>
        </p:spPr>
      </p:pic>
    </p:spTree>
    <p:extLst>
      <p:ext uri="{BB962C8B-B14F-4D97-AF65-F5344CB8AC3E}">
        <p14:creationId xmlns:p14="http://schemas.microsoft.com/office/powerpoint/2010/main" val="3248378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88E2EACB-6B0E-2648-35CF-F5678CB84C84}"/>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901E881E-0240-9437-7D61-91F1E8471F55}"/>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i="0" dirty="0">
                <a:solidFill>
                  <a:srgbClr val="1E282E"/>
                </a:solidFill>
                <a:effectLst/>
                <a:latin typeface="+mj-lt"/>
              </a:rPr>
              <a:t>Whitespace and line breaks</a:t>
            </a:r>
          </a:p>
        </p:txBody>
      </p:sp>
      <p:sp>
        <p:nvSpPr>
          <p:cNvPr id="3" name="Text Placeholder 1">
            <a:extLst>
              <a:ext uri="{FF2B5EF4-FFF2-40B4-BE49-F238E27FC236}">
                <a16:creationId xmlns:a16="http://schemas.microsoft.com/office/drawing/2014/main" id="{2E5F2D50-47DD-0E85-5CAF-E3A66A0D3551}"/>
              </a:ext>
            </a:extLst>
          </p:cNvPr>
          <p:cNvSpPr>
            <a:spLocks noGrp="1" noChangeArrowheads="1"/>
          </p:cNvSpPr>
          <p:nvPr>
            <p:ph type="body" idx="1"/>
          </p:nvPr>
        </p:nvSpPr>
        <p:spPr bwMode="auto">
          <a:xfrm>
            <a:off x="381516" y="1646643"/>
            <a:ext cx="8380967" cy="216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endParaRPr kumimoji="0" lang="en-US" altLang="en-US" b="0" i="0" u="none" strike="noStrike" cap="none" normalizeH="0" baseline="0" dirty="0">
              <a:ln>
                <a:noFill/>
              </a:ln>
              <a:solidFill>
                <a:schemeClr val="tx1"/>
              </a:solidFill>
              <a:effectLst/>
              <a:latin typeface="+mj-lt"/>
            </a:endParaRPr>
          </a:p>
          <a:p>
            <a:pPr marL="285750" indent="-285750" eaLnBrk="0" fontAlgn="base" hangingPunct="0">
              <a:lnSpc>
                <a:spcPct val="150000"/>
              </a:lnSpc>
              <a:spcBef>
                <a:spcPct val="0"/>
              </a:spcBef>
              <a:spcAft>
                <a:spcPct val="0"/>
              </a:spcAft>
              <a:buClrTx/>
              <a:buSzTx/>
            </a:pPr>
            <a:r>
              <a:rPr kumimoji="0" lang="en-US" altLang="en-US" b="1" i="0" u="none" strike="noStrike" cap="none" normalizeH="0" baseline="0" dirty="0">
                <a:ln>
                  <a:noFill/>
                </a:ln>
                <a:solidFill>
                  <a:schemeClr val="tx1"/>
                </a:solidFill>
                <a:effectLst/>
                <a:latin typeface="+mj-lt"/>
              </a:rPr>
              <a:t>Whitespace characters</a:t>
            </a:r>
            <a:r>
              <a:rPr kumimoji="0" lang="en-US" altLang="en-US" b="0" i="0" u="none" strike="noStrike" cap="none" normalizeH="0" baseline="0" dirty="0">
                <a:ln>
                  <a:noFill/>
                </a:ln>
                <a:solidFill>
                  <a:schemeClr val="tx1"/>
                </a:solidFill>
                <a:effectLst/>
                <a:latin typeface="+mj-lt"/>
              </a:rPr>
              <a:t> include spaces, tabs, and newlines. </a:t>
            </a:r>
          </a:p>
          <a:p>
            <a:pPr marL="285750" indent="-285750" eaLnBrk="0" fontAlgn="base" hangingPunct="0">
              <a:lnSpc>
                <a:spcPct val="150000"/>
              </a:lnSpc>
              <a:spcBef>
                <a:spcPct val="0"/>
              </a:spcBef>
              <a:spcAft>
                <a:spcPct val="0"/>
              </a:spcAft>
              <a:buClrTx/>
              <a:buSzTx/>
            </a:pPr>
            <a:r>
              <a:rPr kumimoji="0" lang="en-US" altLang="en-US" b="0" i="0" u="none" strike="noStrike" cap="none" normalizeH="0" baseline="0" dirty="0">
                <a:ln>
                  <a:noFill/>
                </a:ln>
                <a:solidFill>
                  <a:schemeClr val="tx1"/>
                </a:solidFill>
                <a:effectLst/>
                <a:latin typeface="+mj-lt"/>
              </a:rPr>
              <a:t>Browsers collapse multiple whitespace into </a:t>
            </a:r>
            <a:r>
              <a:rPr kumimoji="0" lang="en-US" altLang="en-US" b="1" i="0" u="none" strike="noStrike" cap="none" normalizeH="0" baseline="0" dirty="0">
                <a:ln>
                  <a:noFill/>
                </a:ln>
                <a:solidFill>
                  <a:schemeClr val="tx1"/>
                </a:solidFill>
                <a:effectLst/>
                <a:latin typeface="+mj-lt"/>
              </a:rPr>
              <a:t>a single space</a:t>
            </a:r>
            <a:r>
              <a:rPr kumimoji="0" lang="en-US" altLang="en-US" b="0" i="0" u="none" strike="noStrike" cap="none" normalizeH="0" baseline="0" dirty="0">
                <a:ln>
                  <a:noFill/>
                </a:ln>
                <a:solidFill>
                  <a:schemeClr val="tx1"/>
                </a:solidFill>
                <a:effectLst/>
                <a:latin typeface="+mj-lt"/>
              </a:rPr>
              <a:t>. </a:t>
            </a:r>
          </a:p>
          <a:p>
            <a:pPr marL="285750" indent="-285750" eaLnBrk="0" fontAlgn="base" hangingPunct="0">
              <a:lnSpc>
                <a:spcPct val="150000"/>
              </a:lnSpc>
              <a:spcBef>
                <a:spcPct val="0"/>
              </a:spcBef>
              <a:spcAft>
                <a:spcPct val="0"/>
              </a:spcAft>
              <a:buClrTx/>
              <a:buSzTx/>
            </a:pPr>
            <a:r>
              <a:rPr kumimoji="0" lang="en-US" altLang="en-US" b="1" i="0" u="none" strike="noStrike" cap="none" normalizeH="0" baseline="0" dirty="0">
                <a:ln>
                  <a:noFill/>
                </a:ln>
                <a:solidFill>
                  <a:schemeClr val="tx1"/>
                </a:solidFill>
                <a:effectLst/>
                <a:latin typeface="+mj-lt"/>
              </a:rPr>
              <a:t>Example:</a:t>
            </a:r>
            <a:r>
              <a:rPr kumimoji="0" lang="en-US" altLang="en-US" b="0" i="0" u="none" strike="noStrike" cap="none" normalizeH="0" baseline="0" dirty="0">
                <a:ln>
                  <a:noFill/>
                </a:ln>
                <a:solidFill>
                  <a:schemeClr val="tx1"/>
                </a:solidFill>
                <a:effectLst/>
                <a:latin typeface="+mj-lt"/>
              </a:rPr>
              <a:t> "hello there" → "hello there". </a:t>
            </a:r>
          </a:p>
          <a:p>
            <a:pPr marL="285750" indent="-285750" eaLnBrk="0" fontAlgn="base" hangingPunct="0">
              <a:lnSpc>
                <a:spcPct val="150000"/>
              </a:lnSpc>
              <a:spcBef>
                <a:spcPct val="0"/>
              </a:spcBef>
              <a:spcAft>
                <a:spcPct val="0"/>
              </a:spcAft>
              <a:buClrTx/>
              <a:buSzTx/>
            </a:pPr>
            <a:endParaRPr kumimoji="0" lang="en-US" altLang="en-US"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453499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1C0679DA-EB9F-1C2D-3D09-C79C89C9304D}"/>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C1947BBE-8604-621E-D745-FAED508F4C4A}"/>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i="0" dirty="0">
                <a:solidFill>
                  <a:srgbClr val="1E282E"/>
                </a:solidFill>
                <a:effectLst/>
                <a:latin typeface="+mj-lt"/>
              </a:rPr>
              <a:t>Whitespace and line breaks</a:t>
            </a:r>
          </a:p>
        </p:txBody>
      </p:sp>
      <p:sp>
        <p:nvSpPr>
          <p:cNvPr id="3" name="Text Placeholder 1">
            <a:extLst>
              <a:ext uri="{FF2B5EF4-FFF2-40B4-BE49-F238E27FC236}">
                <a16:creationId xmlns:a16="http://schemas.microsoft.com/office/drawing/2014/main" id="{434DD792-7C8D-FC44-DE2D-42B39B6CE8E3}"/>
              </a:ext>
            </a:extLst>
          </p:cNvPr>
          <p:cNvSpPr>
            <a:spLocks noGrp="1" noChangeArrowheads="1"/>
          </p:cNvSpPr>
          <p:nvPr>
            <p:ph type="body" idx="1"/>
          </p:nvPr>
        </p:nvSpPr>
        <p:spPr bwMode="auto">
          <a:xfrm>
            <a:off x="381516" y="1646643"/>
            <a:ext cx="8380967" cy="216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endParaRPr kumimoji="0" lang="en-US" altLang="en-US" b="0" i="0" u="none" strike="noStrike" cap="none" normalizeH="0" baseline="0" dirty="0">
              <a:ln>
                <a:noFill/>
              </a:ln>
              <a:solidFill>
                <a:schemeClr val="tx1"/>
              </a:solidFill>
              <a:effectLst/>
              <a:latin typeface="+mj-lt"/>
            </a:endParaRPr>
          </a:p>
          <a:p>
            <a:pPr marL="285750" indent="-285750" eaLnBrk="0" fontAlgn="base" hangingPunct="0">
              <a:lnSpc>
                <a:spcPct val="150000"/>
              </a:lnSpc>
              <a:spcBef>
                <a:spcPct val="0"/>
              </a:spcBef>
              <a:spcAft>
                <a:spcPct val="0"/>
              </a:spcAft>
              <a:buClrTx/>
              <a:buSzTx/>
            </a:pPr>
            <a:r>
              <a:rPr kumimoji="0" lang="en-US" altLang="en-US" b="1" i="0" u="none" strike="noStrike" cap="none" normalizeH="0" baseline="0" dirty="0">
                <a:ln>
                  <a:noFill/>
                </a:ln>
                <a:solidFill>
                  <a:schemeClr val="tx1"/>
                </a:solidFill>
                <a:effectLst/>
                <a:latin typeface="+mj-lt"/>
              </a:rPr>
              <a:t>&lt;</a:t>
            </a:r>
            <a:r>
              <a:rPr kumimoji="0" lang="en-US" altLang="en-US" b="1" i="0" u="none" strike="noStrike" cap="none" normalizeH="0" baseline="0" dirty="0" err="1">
                <a:ln>
                  <a:noFill/>
                </a:ln>
                <a:solidFill>
                  <a:schemeClr val="tx1"/>
                </a:solidFill>
                <a:effectLst/>
                <a:latin typeface="+mj-lt"/>
              </a:rPr>
              <a:t>br</a:t>
            </a:r>
            <a:r>
              <a:rPr kumimoji="0" lang="en-US" altLang="en-US" b="1" i="0" u="none" strike="noStrike" cap="none" normalizeH="0" baseline="0" dirty="0">
                <a:ln>
                  <a:noFill/>
                </a:ln>
                <a:solidFill>
                  <a:schemeClr val="tx1"/>
                </a:solidFill>
                <a:effectLst/>
                <a:latin typeface="+mj-lt"/>
              </a:rPr>
              <a:t>&gt; element</a:t>
            </a:r>
            <a:r>
              <a:rPr kumimoji="0" lang="en-US" altLang="en-US" b="0" i="0" u="none" strike="noStrike" cap="none" normalizeH="0" baseline="0" dirty="0">
                <a:ln>
                  <a:noFill/>
                </a:ln>
                <a:solidFill>
                  <a:schemeClr val="tx1"/>
                </a:solidFill>
                <a:effectLst/>
                <a:latin typeface="+mj-lt"/>
              </a:rPr>
              <a:t> creates a line break and is a </a:t>
            </a:r>
            <a:r>
              <a:rPr kumimoji="0" lang="en-US" altLang="en-US" b="1" i="0" u="none" strike="noStrike" cap="none" normalizeH="0" baseline="0" dirty="0">
                <a:ln>
                  <a:noFill/>
                </a:ln>
                <a:solidFill>
                  <a:schemeClr val="tx1"/>
                </a:solidFill>
                <a:effectLst/>
                <a:latin typeface="+mj-lt"/>
              </a:rPr>
              <a:t>void element</a:t>
            </a:r>
            <a:r>
              <a:rPr kumimoji="0" lang="en-US" altLang="en-US" b="0" i="0" u="none" strike="noStrike" cap="none" normalizeH="0" baseline="0" dirty="0">
                <a:ln>
                  <a:noFill/>
                </a:ln>
                <a:solidFill>
                  <a:schemeClr val="tx1"/>
                </a:solidFill>
                <a:effectLst/>
                <a:latin typeface="+mj-lt"/>
              </a:rPr>
              <a:t> (no closing tag). </a:t>
            </a:r>
          </a:p>
          <a:p>
            <a:pPr marL="285750" indent="-285750" eaLnBrk="0" fontAlgn="base" hangingPunct="0">
              <a:lnSpc>
                <a:spcPct val="150000"/>
              </a:lnSpc>
              <a:spcBef>
                <a:spcPct val="0"/>
              </a:spcBef>
              <a:spcAft>
                <a:spcPct val="0"/>
              </a:spcAft>
              <a:buClrTx/>
              <a:buSzTx/>
            </a:pPr>
            <a:r>
              <a:rPr kumimoji="0" lang="en-US" altLang="en-US" b="0" i="0" u="none" strike="noStrike" cap="none" normalizeH="0" baseline="0" dirty="0">
                <a:ln>
                  <a:noFill/>
                </a:ln>
                <a:solidFill>
                  <a:schemeClr val="tx1"/>
                </a:solidFill>
                <a:effectLst/>
                <a:latin typeface="+mj-lt"/>
              </a:rPr>
              <a:t>Use </a:t>
            </a:r>
            <a:r>
              <a:rPr kumimoji="0" lang="en-US" altLang="en-US" b="1" i="0" u="none" strike="noStrike" cap="none" normalizeH="0" baseline="0" dirty="0">
                <a:ln>
                  <a:noFill/>
                </a:ln>
                <a:solidFill>
                  <a:schemeClr val="tx1"/>
                </a:solidFill>
                <a:effectLst/>
                <a:latin typeface="+mj-lt"/>
              </a:rPr>
              <a:t>&lt;</a:t>
            </a:r>
            <a:r>
              <a:rPr kumimoji="0" lang="en-US" altLang="en-US" b="1" i="0" u="none" strike="noStrike" cap="none" normalizeH="0" baseline="0" dirty="0" err="1">
                <a:ln>
                  <a:noFill/>
                </a:ln>
                <a:solidFill>
                  <a:schemeClr val="tx1"/>
                </a:solidFill>
                <a:effectLst/>
                <a:latin typeface="+mj-lt"/>
              </a:rPr>
              <a:t>br</a:t>
            </a:r>
            <a:r>
              <a:rPr kumimoji="0" lang="en-US" altLang="en-US" b="1" i="0" u="none" strike="noStrike" cap="none" normalizeH="0" baseline="0" dirty="0">
                <a:ln>
                  <a:noFill/>
                </a:ln>
                <a:solidFill>
                  <a:schemeClr val="tx1"/>
                </a:solidFill>
                <a:effectLst/>
                <a:latin typeface="+mj-lt"/>
              </a:rPr>
              <a:t>&gt;</a:t>
            </a:r>
            <a:r>
              <a:rPr kumimoji="0" lang="en-US" altLang="en-US" b="0" i="0" u="none" strike="noStrike" cap="none" normalizeH="0" baseline="0" dirty="0">
                <a:ln>
                  <a:noFill/>
                </a:ln>
                <a:solidFill>
                  <a:schemeClr val="tx1"/>
                </a:solidFill>
                <a:effectLst/>
                <a:latin typeface="+mj-lt"/>
              </a:rPr>
              <a:t> for essential breaks (e.g., poems, addresses), not for spacing. </a:t>
            </a:r>
          </a:p>
          <a:p>
            <a:pPr marL="285750" indent="-285750" eaLnBrk="0" fontAlgn="base" hangingPunct="0">
              <a:lnSpc>
                <a:spcPct val="150000"/>
              </a:lnSpc>
              <a:spcBef>
                <a:spcPct val="0"/>
              </a:spcBef>
              <a:spcAft>
                <a:spcPct val="0"/>
              </a:spcAft>
              <a:buClrTx/>
              <a:buSzTx/>
            </a:pPr>
            <a:r>
              <a:rPr kumimoji="0" lang="en-US" altLang="en-US" b="1" i="0" u="none" strike="noStrike" cap="none" normalizeH="0" baseline="0" dirty="0">
                <a:ln>
                  <a:noFill/>
                </a:ln>
                <a:solidFill>
                  <a:schemeClr val="tx1"/>
                </a:solidFill>
                <a:effectLst/>
                <a:latin typeface="+mj-lt"/>
              </a:rPr>
              <a:t>CSS</a:t>
            </a:r>
            <a:r>
              <a:rPr kumimoji="0" lang="en-US" altLang="en-US" b="0" i="0" u="none" strike="noStrike" cap="none" normalizeH="0" baseline="0" dirty="0">
                <a:ln>
                  <a:noFill/>
                </a:ln>
                <a:solidFill>
                  <a:schemeClr val="tx1"/>
                </a:solidFill>
                <a:effectLst/>
                <a:latin typeface="+mj-lt"/>
              </a:rPr>
              <a:t> should be used for webpage formatting. </a:t>
            </a:r>
          </a:p>
          <a:p>
            <a:pPr marL="285750" indent="-285750" eaLnBrk="0" fontAlgn="base" hangingPunct="0">
              <a:lnSpc>
                <a:spcPct val="150000"/>
              </a:lnSpc>
              <a:spcBef>
                <a:spcPct val="0"/>
              </a:spcBef>
              <a:spcAft>
                <a:spcPct val="0"/>
              </a:spcAft>
              <a:buClrTx/>
              <a:buSzTx/>
            </a:pPr>
            <a:endParaRPr kumimoji="0" lang="en-US" altLang="en-US"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3082446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998C2547-4F41-0991-5B04-DB417C7E6839}"/>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6B79D5EC-84BE-78A9-A4C6-8EE16DE228B5}"/>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dirty="0">
                <a:latin typeface="Arial"/>
                <a:ea typeface="Arial"/>
                <a:cs typeface="Arial"/>
                <a:sym typeface="Arial"/>
              </a:rPr>
              <a:t>Sample Code for Paragraphs</a:t>
            </a:r>
            <a:endParaRPr sz="3600" b="1" dirty="0">
              <a:latin typeface="Arial"/>
              <a:ea typeface="Arial"/>
              <a:cs typeface="Arial"/>
              <a:sym typeface="Arial"/>
            </a:endParaRPr>
          </a:p>
        </p:txBody>
      </p:sp>
      <p:pic>
        <p:nvPicPr>
          <p:cNvPr id="6" name="Picture 5">
            <a:extLst>
              <a:ext uri="{FF2B5EF4-FFF2-40B4-BE49-F238E27FC236}">
                <a16:creationId xmlns:a16="http://schemas.microsoft.com/office/drawing/2014/main" id="{5643B45C-E4E6-F10B-5ECB-0A3103C65630}"/>
              </a:ext>
            </a:extLst>
          </p:cNvPr>
          <p:cNvPicPr>
            <a:picLocks noChangeAspect="1"/>
          </p:cNvPicPr>
          <p:nvPr/>
        </p:nvPicPr>
        <p:blipFill>
          <a:blip r:embed="rId3"/>
          <a:stretch>
            <a:fillRect/>
          </a:stretch>
        </p:blipFill>
        <p:spPr>
          <a:xfrm>
            <a:off x="1049959" y="1372831"/>
            <a:ext cx="6845765" cy="2950593"/>
          </a:xfrm>
          <a:prstGeom prst="rect">
            <a:avLst/>
          </a:prstGeom>
        </p:spPr>
      </p:pic>
    </p:spTree>
    <p:extLst>
      <p:ext uri="{BB962C8B-B14F-4D97-AF65-F5344CB8AC3E}">
        <p14:creationId xmlns:p14="http://schemas.microsoft.com/office/powerpoint/2010/main" val="24974705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A2ACA443-3A65-78CC-4270-85F503EBCC79}"/>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0B86C2C6-BDCC-E910-DE38-19751572E3B7}"/>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i="0" dirty="0">
                <a:solidFill>
                  <a:srgbClr val="1E282E"/>
                </a:solidFill>
                <a:effectLst/>
                <a:latin typeface="+mj-lt"/>
              </a:rPr>
              <a:t>Sections and headings</a:t>
            </a:r>
          </a:p>
        </p:txBody>
      </p:sp>
      <p:sp>
        <p:nvSpPr>
          <p:cNvPr id="111" name="Google Shape;111;p26">
            <a:extLst>
              <a:ext uri="{FF2B5EF4-FFF2-40B4-BE49-F238E27FC236}">
                <a16:creationId xmlns:a16="http://schemas.microsoft.com/office/drawing/2014/main" id="{24298A03-B2A6-3434-F86E-68EA2D0BCA6F}"/>
              </a:ext>
            </a:extLst>
          </p:cNvPr>
          <p:cNvSpPr txBox="1">
            <a:spLocks noGrp="1"/>
          </p:cNvSpPr>
          <p:nvPr>
            <p:ph type="body" idx="1"/>
          </p:nvPr>
        </p:nvSpPr>
        <p:spPr>
          <a:xfrm>
            <a:off x="476409" y="1312301"/>
            <a:ext cx="8436771" cy="3204225"/>
          </a:xfrm>
          <a:prstGeom prst="rect">
            <a:avLst/>
          </a:prstGeom>
        </p:spPr>
        <p:txBody>
          <a:bodyPr spcFirstLastPara="1" wrap="square" lIns="91425" tIns="91425" rIns="91425" bIns="91425" anchor="t" anchorCtr="0">
            <a:noAutofit/>
          </a:bodyPr>
          <a:lstStyle/>
          <a:p>
            <a:pPr marL="285750" indent="-285750" eaLnBrk="0" fontAlgn="base" hangingPunct="0">
              <a:lnSpc>
                <a:spcPct val="150000"/>
              </a:lnSpc>
              <a:spcBef>
                <a:spcPct val="0"/>
              </a:spcBef>
              <a:spcAft>
                <a:spcPct val="0"/>
              </a:spcAft>
              <a:buClrTx/>
              <a:buSzTx/>
            </a:pPr>
            <a:r>
              <a:rPr kumimoji="0" lang="en-US" altLang="en-US" b="1" i="0" u="none" strike="noStrike" cap="none" normalizeH="0" baseline="0" dirty="0">
                <a:ln>
                  <a:noFill/>
                </a:ln>
                <a:solidFill>
                  <a:schemeClr val="tx1"/>
                </a:solidFill>
                <a:effectLst/>
                <a:latin typeface="+mj-lt"/>
              </a:rPr>
              <a:t>&lt;section&gt; element</a:t>
            </a:r>
            <a:r>
              <a:rPr kumimoji="0" lang="en-US" altLang="en-US" b="0" i="0" u="none" strike="noStrike" cap="none" normalizeH="0" baseline="0" dirty="0">
                <a:ln>
                  <a:noFill/>
                </a:ln>
                <a:solidFill>
                  <a:schemeClr val="tx1"/>
                </a:solidFill>
                <a:effectLst/>
                <a:latin typeface="+mj-lt"/>
              </a:rPr>
              <a:t> groups related content. </a:t>
            </a:r>
          </a:p>
          <a:p>
            <a:pPr marL="285750" indent="-285750" eaLnBrk="0" fontAlgn="base" hangingPunct="0">
              <a:lnSpc>
                <a:spcPct val="150000"/>
              </a:lnSpc>
              <a:spcBef>
                <a:spcPct val="0"/>
              </a:spcBef>
              <a:spcAft>
                <a:spcPct val="0"/>
              </a:spcAft>
              <a:buClrTx/>
              <a:buSzTx/>
            </a:pPr>
            <a:r>
              <a:rPr kumimoji="0" lang="en-US" altLang="en-US" b="0" i="0" u="none" strike="noStrike" cap="none" normalizeH="0" baseline="0" dirty="0">
                <a:ln>
                  <a:noFill/>
                </a:ln>
                <a:solidFill>
                  <a:schemeClr val="tx1"/>
                </a:solidFill>
                <a:effectLst/>
                <a:latin typeface="+mj-lt"/>
              </a:rPr>
              <a:t>Example: Abstract, intro, main content, and references in a scholarly article. </a:t>
            </a:r>
          </a:p>
          <a:p>
            <a:pPr marL="285750" indent="-285750" eaLnBrk="0" fontAlgn="base" hangingPunct="0">
              <a:lnSpc>
                <a:spcPct val="150000"/>
              </a:lnSpc>
              <a:spcBef>
                <a:spcPct val="0"/>
              </a:spcBef>
              <a:spcAft>
                <a:spcPct val="0"/>
              </a:spcAft>
              <a:buClrTx/>
              <a:buSzTx/>
            </a:pPr>
            <a:r>
              <a:rPr kumimoji="0" lang="en-US" altLang="en-US" b="1" i="0" u="none" strike="noStrike" cap="none" normalizeH="0" baseline="0" dirty="0">
                <a:ln>
                  <a:noFill/>
                </a:ln>
                <a:solidFill>
                  <a:schemeClr val="tx1"/>
                </a:solidFill>
                <a:effectLst/>
                <a:latin typeface="+mj-lt"/>
              </a:rPr>
              <a:t>Headings (&lt;h1&gt; to &lt;h6&gt;)</a:t>
            </a:r>
            <a:r>
              <a:rPr kumimoji="0" lang="en-US" altLang="en-US" b="0" i="0" u="none" strike="noStrike" cap="none" normalizeH="0" baseline="0" dirty="0">
                <a:ln>
                  <a:noFill/>
                </a:ln>
                <a:solidFill>
                  <a:schemeClr val="tx1"/>
                </a:solidFill>
                <a:effectLst/>
                <a:latin typeface="+mj-lt"/>
              </a:rPr>
              <a:t> title sections and are bold with extra spacing. </a:t>
            </a:r>
          </a:p>
          <a:p>
            <a:pPr marL="285750" indent="-285750" eaLnBrk="0" fontAlgn="base" hangingPunct="0">
              <a:lnSpc>
                <a:spcPct val="150000"/>
              </a:lnSpc>
              <a:spcBef>
                <a:spcPct val="0"/>
              </a:spcBef>
              <a:spcAft>
                <a:spcPct val="0"/>
              </a:spcAft>
              <a:buClrTx/>
              <a:buSzTx/>
            </a:pPr>
            <a:r>
              <a:rPr kumimoji="0" lang="en-US" altLang="en-US" b="0" i="0" u="none" strike="noStrike" cap="none" normalizeH="0" baseline="0" dirty="0">
                <a:ln>
                  <a:noFill/>
                </a:ln>
                <a:solidFill>
                  <a:schemeClr val="tx1"/>
                </a:solidFill>
                <a:effectLst/>
                <a:latin typeface="+mj-lt"/>
              </a:rPr>
              <a:t>Headings aid </a:t>
            </a:r>
            <a:r>
              <a:rPr kumimoji="0" lang="en-US" altLang="en-US" b="1" i="0" u="none" strike="noStrike" cap="none" normalizeH="0" baseline="0" dirty="0">
                <a:ln>
                  <a:noFill/>
                </a:ln>
                <a:solidFill>
                  <a:schemeClr val="tx1"/>
                </a:solidFill>
                <a:effectLst/>
                <a:latin typeface="+mj-lt"/>
              </a:rPr>
              <a:t>skimming, screen readers,</a:t>
            </a:r>
            <a:r>
              <a:rPr kumimoji="0" lang="en-US" altLang="en-US" b="0" i="0" u="none" strike="noStrike" cap="none" normalizeH="0" baseline="0" dirty="0">
                <a:ln>
                  <a:noFill/>
                </a:ln>
                <a:solidFill>
                  <a:schemeClr val="tx1"/>
                </a:solidFill>
                <a:effectLst/>
                <a:latin typeface="+mj-lt"/>
              </a:rPr>
              <a:t> and </a:t>
            </a:r>
            <a:r>
              <a:rPr kumimoji="0" lang="en-US" altLang="en-US" b="1" i="0" u="none" strike="noStrike" cap="none" normalizeH="0" baseline="0" dirty="0">
                <a:ln>
                  <a:noFill/>
                </a:ln>
                <a:solidFill>
                  <a:schemeClr val="tx1"/>
                </a:solidFill>
                <a:effectLst/>
                <a:latin typeface="+mj-lt"/>
              </a:rPr>
              <a:t>SEO</a:t>
            </a:r>
            <a:r>
              <a:rPr kumimoji="0" lang="en-US" altLang="en-US" b="0" i="0" u="none" strike="noStrike" cap="none" normalizeH="0" baseline="0" dirty="0">
                <a:ln>
                  <a:noFill/>
                </a:ln>
                <a:solidFill>
                  <a:schemeClr val="tx1"/>
                </a:solidFill>
                <a:effectLst/>
                <a:latin typeface="+mj-lt"/>
              </a:rPr>
              <a:t>. </a:t>
            </a:r>
          </a:p>
          <a:p>
            <a:pPr marL="285750" indent="-285750" eaLnBrk="0" fontAlgn="base" hangingPunct="0">
              <a:lnSpc>
                <a:spcPct val="150000"/>
              </a:lnSpc>
              <a:spcBef>
                <a:spcPct val="0"/>
              </a:spcBef>
              <a:spcAft>
                <a:spcPct val="0"/>
              </a:spcAft>
              <a:buClrTx/>
              <a:buSzTx/>
            </a:pPr>
            <a:r>
              <a:rPr kumimoji="0" lang="en-US" altLang="en-US" b="1" i="0" u="none" strike="noStrike" cap="none" normalizeH="0" baseline="0" dirty="0">
                <a:ln>
                  <a:noFill/>
                </a:ln>
                <a:solidFill>
                  <a:schemeClr val="tx1"/>
                </a:solidFill>
                <a:effectLst/>
                <a:latin typeface="+mj-lt"/>
              </a:rPr>
              <a:t>Best practice:</a:t>
            </a:r>
            <a:r>
              <a:rPr kumimoji="0" lang="en-US" altLang="en-US" b="0" i="0" u="none" strike="noStrike" cap="none" normalizeH="0" baseline="0" dirty="0">
                <a:ln>
                  <a:noFill/>
                </a:ln>
                <a:solidFill>
                  <a:schemeClr val="tx1"/>
                </a:solidFill>
                <a:effectLst/>
                <a:latin typeface="+mj-lt"/>
              </a:rPr>
              <a:t> Use headings based on content structure, not font size. </a:t>
            </a:r>
          </a:p>
          <a:p>
            <a:pPr marL="285750" indent="-285750" eaLnBrk="0" fontAlgn="base" hangingPunct="0">
              <a:lnSpc>
                <a:spcPct val="150000"/>
              </a:lnSpc>
              <a:spcBef>
                <a:spcPct val="0"/>
              </a:spcBef>
              <a:spcAft>
                <a:spcPct val="0"/>
              </a:spcAft>
              <a:buClrTx/>
              <a:buSzTx/>
            </a:pPr>
            <a:endParaRPr kumimoji="0" lang="en-US" altLang="en-US"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331586084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90395F53B02A46A2507BAF013475DD" ma:contentTypeVersion="9" ma:contentTypeDescription="Create a new document." ma:contentTypeScope="" ma:versionID="394c8a87d3d3f1da87ed31fcbafcb2d8">
  <xsd:schema xmlns:xsd="http://www.w3.org/2001/XMLSchema" xmlns:xs="http://www.w3.org/2001/XMLSchema" xmlns:p="http://schemas.microsoft.com/office/2006/metadata/properties" xmlns:ns2="3b5a8f08-8d8d-404f-8d9e-3c461d75ed8b" targetNamespace="http://schemas.microsoft.com/office/2006/metadata/properties" ma:root="true" ma:fieldsID="08f23f91ee0ba72b875e9c7ac00bf138" ns2:_="">
    <xsd:import namespace="3b5a8f08-8d8d-404f-8d9e-3c461d75ed8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Date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5a8f08-8d8d-404f-8d9e-3c461d75ed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DateTime" ma:index="16" nillable="true" ma:displayName="Date &amp; Time" ma:default="[today]" ma:format="DateOnly" ma:internalName="DateTim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ateTime xmlns="3b5a8f08-8d8d-404f-8d9e-3c461d75ed8b">2025-01-20T21:55:06+00:00</DateTime>
  </documentManagement>
</p:properties>
</file>

<file path=customXml/itemProps1.xml><?xml version="1.0" encoding="utf-8"?>
<ds:datastoreItem xmlns:ds="http://schemas.openxmlformats.org/officeDocument/2006/customXml" ds:itemID="{D1D6C236-4BEA-430A-B793-4E829DAEE179}"/>
</file>

<file path=customXml/itemProps2.xml><?xml version="1.0" encoding="utf-8"?>
<ds:datastoreItem xmlns:ds="http://schemas.openxmlformats.org/officeDocument/2006/customXml" ds:itemID="{1E61B8B2-69F5-4416-8D78-9D58779AF451}"/>
</file>

<file path=customXml/itemProps3.xml><?xml version="1.0" encoding="utf-8"?>
<ds:datastoreItem xmlns:ds="http://schemas.openxmlformats.org/officeDocument/2006/customXml" ds:itemID="{20FBC3F4-6011-4710-9CDF-C015130C261F}"/>
</file>

<file path=docProps/app.xml><?xml version="1.0" encoding="utf-8"?>
<Properties xmlns="http://schemas.openxmlformats.org/officeDocument/2006/extended-properties" xmlns:vt="http://schemas.openxmlformats.org/officeDocument/2006/docPropsVTypes">
  <TotalTime>216</TotalTime>
  <Words>1319</Words>
  <Application>Microsoft Office PowerPoint</Application>
  <PresentationFormat>On-screen Show (16:9)</PresentationFormat>
  <Paragraphs>61</Paragraphs>
  <Slides>13</Slides>
  <Notes>13</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13</vt:i4>
      </vt:variant>
    </vt:vector>
  </HeadingPairs>
  <TitlesOfParts>
    <vt:vector size="18" baseType="lpstr">
      <vt:lpstr>Proxima Nova</vt:lpstr>
      <vt:lpstr>Roboto</vt:lpstr>
      <vt:lpstr>Arial</vt:lpstr>
      <vt:lpstr>Simple Light</vt:lpstr>
      <vt:lpstr>Spearmint</vt:lpstr>
      <vt:lpstr>Basic HTML Elements</vt:lpstr>
      <vt:lpstr>Introduction to HTML Elements</vt:lpstr>
      <vt:lpstr>Introduction to HTML Elements</vt:lpstr>
      <vt:lpstr>Paragraphs</vt:lpstr>
      <vt:lpstr>Sample Code for Paragraphs</vt:lpstr>
      <vt:lpstr>Whitespace and line breaks</vt:lpstr>
      <vt:lpstr>Whitespace and line breaks</vt:lpstr>
      <vt:lpstr>Sample Code for Paragraphs</vt:lpstr>
      <vt:lpstr>Sections and headings</vt:lpstr>
      <vt:lpstr>Sample Code</vt:lpstr>
      <vt:lpstr>Text Formatting</vt:lpstr>
      <vt:lpstr>Text Formatting</vt:lpstr>
      <vt:lpstr>Text Formatting Elements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Muhammad Jawad Mufti</dc:creator>
  <cp:lastModifiedBy>Muhammad Jawad Mufti</cp:lastModifiedBy>
  <cp:revision>12</cp:revision>
  <dcterms:modified xsi:type="dcterms:W3CDTF">2025-01-20T21:48:35Z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0x010100D090395F53B02A46A2507BAF013475DD</vt:lpwstr>
  </property>
</Properties>
</file>