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3"/>
  </p:notesMasterIdLst>
  <p:sldIdLst>
    <p:sldId id="256" r:id="rId3"/>
    <p:sldId id="257" r:id="rId4"/>
    <p:sldId id="282" r:id="rId5"/>
    <p:sldId id="283" r:id="rId6"/>
    <p:sldId id="287" r:id="rId7"/>
    <p:sldId id="273" r:id="rId8"/>
    <p:sldId id="288" r:id="rId9"/>
    <p:sldId id="286" r:id="rId10"/>
    <p:sldId id="280" r:id="rId11"/>
    <p:sldId id="289" r:id="rId12"/>
  </p:sldIdLst>
  <p:sldSz cx="9144000" cy="5143500" type="screen16x9"/>
  <p:notesSz cx="6858000" cy="9144000"/>
  <p:embeddedFontLst>
    <p:embeddedFont>
      <p:font typeface="Proxima Nova" panose="020B0604020202020204" charset="0"/>
      <p:regular r:id="rId14"/>
      <p:bold r:id="rId15"/>
      <p:italic r:id="rId16"/>
      <p:boldItalic r:id="rId17"/>
    </p:embeddedFont>
    <p:embeddedFont>
      <p:font typeface="Roboto" panose="02000000000000000000"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346" autoAdjust="0"/>
  </p:normalViewPr>
  <p:slideViewPr>
    <p:cSldViewPr snapToGrid="0">
      <p:cViewPr varScale="1">
        <p:scale>
          <a:sx n="86" d="100"/>
          <a:sy n="86" d="100"/>
        </p:scale>
        <p:origin x="1354"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customXml" Target="../customXml/item1.xml"/><Relationship Id="rId3" Type="http://schemas.openxmlformats.org/officeDocument/2006/relationships/slide" Target="slides/slide1.xml"/><Relationship Id="rId21"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viewProps" Target="viewProps.xml"/><Relationship Id="rId28" Type="http://schemas.openxmlformats.org/officeDocument/2006/relationships/customXml" Target="../customXml/item3.xml"/><Relationship Id="rId10" Type="http://schemas.openxmlformats.org/officeDocument/2006/relationships/slide" Target="slides/slide8.xml"/><Relationship Id="rId19"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presProps" Target="presProps.xml"/><Relationship Id="rId27"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bab3a369_1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dirty="0">
                <a:solidFill>
                  <a:schemeClr val="dk1"/>
                </a:solidFill>
              </a:rPr>
              <a:t>Welcome to our lecture on Links. In this lecture we will go through thelinks,absolute and relative urls, section links, and image links and targets. Let’s start the lecture.</a:t>
            </a:r>
            <a:endParaRPr dirty="0">
              <a:solidFill>
                <a:schemeClr val="dk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3BC2CF46-8540-2289-5888-B7B4973C49EA}"/>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26945C82-C901-8281-1CA7-36CC3D8B090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A15077E5-7ECC-D055-6301-C521609AB19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The target attribute in an anchor element determines how the hyperlink opens. The default value, self, opens the link in the same tab or window. Using the target value blank opens the link in a new tab or window. For example, an anchor element linking to the Wikipedia main page with the target attribute set to blank will open the page in a separate tab, enhancing user navigation options. Thanks for watching </a:t>
            </a:r>
            <a:r>
              <a:rPr lang="en-US"/>
              <a:t>the lecture.</a:t>
            </a:r>
            <a:endParaRPr lang="en-US" dirty="0"/>
          </a:p>
          <a:p>
            <a:pPr marL="139700" indent="0">
              <a:buNone/>
            </a:pPr>
            <a:endParaRPr lang="en-US" dirty="0"/>
          </a:p>
        </p:txBody>
      </p:sp>
    </p:spTree>
    <p:extLst>
      <p:ext uri="{BB962C8B-B14F-4D97-AF65-F5344CB8AC3E}">
        <p14:creationId xmlns:p14="http://schemas.microsoft.com/office/powerpoint/2010/main" val="2076025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250b71ef2c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The anchor element creates hyperlinks for navigation, downloads, or sending emails. It uses the </a:t>
            </a:r>
            <a:r>
              <a:rPr lang="en-US" dirty="0" err="1"/>
              <a:t>href</a:t>
            </a:r>
            <a:r>
              <a:rPr lang="en-US" dirty="0"/>
              <a:t> attribute to specify the hyperlink URL. For example, an anchor tag linking to Wikipedia redirects the browser to the website when clicked. Special schemes like </a:t>
            </a:r>
            <a:r>
              <a:rPr lang="en-US" dirty="0" err="1"/>
              <a:t>mailto</a:t>
            </a:r>
            <a:r>
              <a:rPr lang="en-US" dirty="0"/>
              <a:t> in the </a:t>
            </a:r>
            <a:r>
              <a:rPr lang="en-US" dirty="0" err="1"/>
              <a:t>href</a:t>
            </a:r>
            <a:r>
              <a:rPr lang="en-US" dirty="0"/>
              <a:t> attribute can trigger specific actions, such as opening an email program to compose a message.</a:t>
            </a:r>
          </a:p>
          <a:p>
            <a:pPr marL="139700" indent="0">
              <a:buNone/>
            </a:pP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8E65D10B-F151-68DE-6F35-CEF7A85DF455}"/>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58987DBF-8A13-9ECC-4E78-D1819A8FB4E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80A257B2-7E86-5BB7-7A98-74B17C0D708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This example demonstrates the use of an anchor element to create a hyperlink. The HTML code includes an anchor tag with the </a:t>
            </a:r>
            <a:r>
              <a:rPr lang="en-US" dirty="0" err="1"/>
              <a:t>href</a:t>
            </a:r>
            <a:r>
              <a:rPr lang="en-US" dirty="0"/>
              <a:t> attribute set to https www dot </a:t>
            </a:r>
            <a:r>
              <a:rPr lang="en-US" dirty="0" err="1"/>
              <a:t>kfupm</a:t>
            </a:r>
            <a:r>
              <a:rPr lang="en-US" dirty="0"/>
              <a:t> dot </a:t>
            </a:r>
            <a:r>
              <a:rPr lang="en-US" dirty="0" err="1"/>
              <a:t>edu</a:t>
            </a:r>
            <a:r>
              <a:rPr lang="en-US" dirty="0"/>
              <a:t> dot </a:t>
            </a:r>
            <a:r>
              <a:rPr lang="en-US" dirty="0" err="1"/>
              <a:t>sa</a:t>
            </a:r>
            <a:r>
              <a:rPr lang="en-US" dirty="0"/>
              <a:t>. The displayed text is Visit KFUPM Website, and clicking the link redirects the user to the specified URL. This is a simple way to create clickable links in a webpage.</a:t>
            </a:r>
          </a:p>
          <a:p>
            <a:pPr marL="139700" indent="0">
              <a:buNone/>
            </a:pPr>
            <a:endParaRPr lang="en-US" dirty="0"/>
          </a:p>
        </p:txBody>
      </p:sp>
    </p:spTree>
    <p:extLst>
      <p:ext uri="{BB962C8B-B14F-4D97-AF65-F5344CB8AC3E}">
        <p14:creationId xmlns:p14="http://schemas.microsoft.com/office/powerpoint/2010/main" val="3508646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78758EA7-7F9C-8FE5-B28D-3F00B7B19902}"/>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055A534E-3290-8C9A-5FAD-7A1DF7EBFF3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F9DC834B-D930-9375-B37A-E43221D0DA0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This slide explains two types of URLs. An absolute URL is a complete web address, such as an anchor tag linking to http example dot com slash test dot html. A relative URL specifies a path relative to the current document, such as an anchor tag linking to test dot html. Absolute URLs are used for external links, while relative URLs are typically used for links within the same website.</a:t>
            </a:r>
          </a:p>
          <a:p>
            <a:pPr marL="139700" indent="0">
              <a:buNone/>
            </a:pPr>
            <a:endParaRPr lang="en-US" dirty="0"/>
          </a:p>
        </p:txBody>
      </p:sp>
    </p:spTree>
    <p:extLst>
      <p:ext uri="{BB962C8B-B14F-4D97-AF65-F5344CB8AC3E}">
        <p14:creationId xmlns:p14="http://schemas.microsoft.com/office/powerpoint/2010/main" val="30849062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D12B9C9A-6E3D-0B4D-1B5E-AF43F0D98718}"/>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F7AD42E0-CDC9-26A8-480D-653847D1A17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35EF891D-9A8D-AA33-7D73-18E7A81230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This example illustrates the use of relative URLs within a website structure. From index.html, links point to family.html, hobbies/football.html, and hobbies/geocaching.html. In football.html, a link to geocaching.html uses a relative path, and a link to the homepage index.html uses ../ to move up one directory level. Relative URLs help navigate within the website efficiently.</a:t>
            </a:r>
          </a:p>
          <a:p>
            <a:pPr marL="139700" indent="0">
              <a:buNone/>
            </a:pPr>
            <a:endParaRPr lang="en-US" dirty="0"/>
          </a:p>
        </p:txBody>
      </p:sp>
    </p:spTree>
    <p:extLst>
      <p:ext uri="{BB962C8B-B14F-4D97-AF65-F5344CB8AC3E}">
        <p14:creationId xmlns:p14="http://schemas.microsoft.com/office/powerpoint/2010/main" val="1488776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E929AAAD-2BF8-FD8D-CBCF-836F36DC1979}"/>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CD29E112-E740-459C-095C-AFA5B22077B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3C731878-1553-2952-F4A9-282FFD33C2C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This slide explains section links in a URL. A URL can direct to a specific section of a document by using a hash symbol followed by a fragment identifier. For example, the Wikipedia URL links directly to the History section of the Computer science page on Wikipedia. This method is useful for navigating large documents.</a:t>
            </a:r>
          </a:p>
          <a:p>
            <a:pPr marL="139700" indent="0">
              <a:buNone/>
            </a:pPr>
            <a:endParaRPr lang="en-US" dirty="0"/>
          </a:p>
        </p:txBody>
      </p:sp>
    </p:spTree>
    <p:extLst>
      <p:ext uri="{BB962C8B-B14F-4D97-AF65-F5344CB8AC3E}">
        <p14:creationId xmlns:p14="http://schemas.microsoft.com/office/powerpoint/2010/main" val="498838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8574A40C-3185-9CC9-C170-846643D75047}"/>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2DDD4359-8102-CB79-260E-FC7D4149477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14A756AE-2E41-B895-DE46-5C7A1AE1104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The id attribute creates a fragment identifier for linking to specific sections of a document. Certain rules apply to id values. They cannot contain spaces, so history space 123 is invalid. They cannot begin with a number, so 3section is also invalid. Id values are case sensitive, meaning History and history are different. Finally, each id must be unique within the document to prevent conflicts.</a:t>
            </a:r>
          </a:p>
          <a:p>
            <a:pPr marL="139700" indent="0">
              <a:buNone/>
            </a:pPr>
            <a:endParaRPr lang="en-US" dirty="0"/>
          </a:p>
        </p:txBody>
      </p:sp>
    </p:spTree>
    <p:extLst>
      <p:ext uri="{BB962C8B-B14F-4D97-AF65-F5344CB8AC3E}">
        <p14:creationId xmlns:p14="http://schemas.microsoft.com/office/powerpoint/2010/main" val="925857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62A0105F-C35D-AF6B-F7E0-FFDCEE549C5C}"/>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F6C9F86A-37D8-BE65-8FC1-DE5DFDA107F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4CD85D3C-002E-6BA4-4A55-0E20E6D83EE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This example demonstrates how the id attribute is used to create section links within a webpage. The document begins with a heading and links to two chapters using anchor elements with </a:t>
            </a:r>
            <a:r>
              <a:rPr lang="en-US" dirty="0" err="1"/>
              <a:t>href</a:t>
            </a:r>
            <a:r>
              <a:rPr lang="en-US" dirty="0"/>
              <a:t> attributes pointing to the id values ch1 and ch2. Each chapter is enclosed in a section tag with a matching id. Clicking the links navigates directly to the respective chapters, showcasing in-page navigation.</a:t>
            </a:r>
          </a:p>
          <a:p>
            <a:pPr marL="139700" indent="0">
              <a:buNone/>
            </a:pPr>
            <a:endParaRPr lang="en-US" dirty="0"/>
          </a:p>
        </p:txBody>
      </p:sp>
    </p:spTree>
    <p:extLst>
      <p:ext uri="{BB962C8B-B14F-4D97-AF65-F5344CB8AC3E}">
        <p14:creationId xmlns:p14="http://schemas.microsoft.com/office/powerpoint/2010/main" val="23255934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16BB962B-44BF-D0D7-964D-FF4E9298D8ED}"/>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CD362FF7-62A6-30D4-CBB7-6757ADA6BB6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9D6F5513-9B8C-D154-1742-949ADBD484F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Hyperlinks can include text or any valid HTML, such as images, for their content. Using an image inside a hyperlink creates a graphical link. For example, an image of a dog within an anchor element links to the American Kennel Club website. This allows visual elements like images to serve as clickable links, enhancing the user experience and webpage design.</a:t>
            </a:r>
          </a:p>
          <a:p>
            <a:pPr marL="139700" indent="0">
              <a:buNone/>
            </a:pPr>
            <a:endParaRPr lang="en-US" dirty="0"/>
          </a:p>
        </p:txBody>
      </p:sp>
    </p:spTree>
    <p:extLst>
      <p:ext uri="{BB962C8B-B14F-4D97-AF65-F5344CB8AC3E}">
        <p14:creationId xmlns:p14="http://schemas.microsoft.com/office/powerpoint/2010/main" val="3508103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56" name="Google Shape;56;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7" name="Google Shape;57;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1" name="Google Shape;61;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hyperlink" Target="https://wikipedia.org/" TargetMode="External"/><Relationship Id="rId2" Type="http://schemas.openxmlformats.org/officeDocument/2006/relationships/notesSlide" Target="../notesSlides/notesSlide2.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5"/>
          <p:cNvSpPr txBox="1">
            <a:spLocks noGrp="1"/>
          </p:cNvSpPr>
          <p:nvPr>
            <p:ph type="ctrTitle" idx="4294967295"/>
          </p:nvPr>
        </p:nvSpPr>
        <p:spPr>
          <a:xfrm>
            <a:off x="510450" y="1014938"/>
            <a:ext cx="8123100" cy="158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600" b="1" dirty="0">
                <a:latin typeface="+mj-lt"/>
              </a:rPr>
              <a:t>Links</a:t>
            </a:r>
            <a:endParaRPr sz="6600" b="1" dirty="0">
              <a:solidFill>
                <a:schemeClr val="dk1"/>
              </a:solidFill>
              <a:latin typeface="+mj-lt"/>
            </a:endParaRPr>
          </a:p>
        </p:txBody>
      </p:sp>
      <p:sp>
        <p:nvSpPr>
          <p:cNvPr id="105" name="Google Shape;105;p25"/>
          <p:cNvSpPr txBox="1">
            <a:spLocks noGrp="1"/>
          </p:cNvSpPr>
          <p:nvPr>
            <p:ph type="subTitle" idx="4294967295"/>
          </p:nvPr>
        </p:nvSpPr>
        <p:spPr>
          <a:xfrm>
            <a:off x="510450" y="2939973"/>
            <a:ext cx="8123100" cy="1188600"/>
          </a:xfrm>
          <a:prstGeom prst="rect">
            <a:avLst/>
          </a:prstGeom>
          <a:noFill/>
          <a:ln>
            <a:noFill/>
          </a:ln>
        </p:spPr>
        <p:txBody>
          <a:bodyPr spcFirstLastPara="1" wrap="square" lIns="91425" tIns="91425" rIns="91425" bIns="91425" anchor="t" anchorCtr="0">
            <a:noAutofit/>
          </a:bodyPr>
          <a:lstStyle/>
          <a:p>
            <a:pPr marL="0" indent="0">
              <a:spcBef>
                <a:spcPts val="1400"/>
              </a:spcBef>
              <a:buNone/>
            </a:pPr>
            <a:r>
              <a:rPr lang="en" sz="1300" b="1" dirty="0">
                <a:solidFill>
                  <a:schemeClr val="tx1"/>
                </a:solidFill>
                <a:latin typeface="+mj-lt"/>
                <a:ea typeface="Roboto"/>
                <a:cs typeface="Roboto"/>
                <a:sym typeface="Roboto"/>
              </a:rPr>
              <a:t>Anchor Element | Absolute &amp; Relative URLs </a:t>
            </a:r>
            <a:r>
              <a:rPr lang="en-US" sz="1400" b="1" i="0" dirty="0">
                <a:solidFill>
                  <a:schemeClr val="tx1"/>
                </a:solidFill>
                <a:effectLst/>
                <a:latin typeface="+mj-lt"/>
              </a:rPr>
              <a:t>| Section Links | Image Links &amp; Targets</a:t>
            </a:r>
          </a:p>
          <a:p>
            <a:pPr marL="0" indent="0">
              <a:spcBef>
                <a:spcPts val="1400"/>
              </a:spcBef>
              <a:buNone/>
            </a:pPr>
            <a:endParaRPr sz="1300" b="1" dirty="0">
              <a:solidFill>
                <a:schemeClr val="dk1"/>
              </a:solidFill>
              <a:latin typeface="+mj-lt"/>
              <a:ea typeface="Roboto"/>
              <a:cs typeface="Roboto"/>
              <a:sym typeface="Roboto"/>
            </a:endParaRPr>
          </a:p>
          <a:p>
            <a:pPr marL="0" lvl="0" indent="0" algn="l" rtl="0">
              <a:lnSpc>
                <a:spcPct val="115000"/>
              </a:lnSpc>
              <a:spcBef>
                <a:spcPts val="1400"/>
              </a:spcBef>
              <a:spcAft>
                <a:spcPts val="0"/>
              </a:spcAft>
              <a:buNone/>
            </a:pPr>
            <a:endParaRPr sz="1300" b="1" dirty="0">
              <a:solidFill>
                <a:schemeClr val="dk1"/>
              </a:solidFill>
              <a:highlight>
                <a:srgbClr val="FFFFFF"/>
              </a:highlight>
              <a:latin typeface="+mj-lt"/>
              <a:ea typeface="Roboto"/>
              <a:cs typeface="Roboto"/>
              <a:sym typeface="Roboto"/>
            </a:endParaRPr>
          </a:p>
          <a:p>
            <a:pPr marL="0" lvl="0" indent="0" algn="l" rtl="0">
              <a:lnSpc>
                <a:spcPct val="115000"/>
              </a:lnSpc>
              <a:spcBef>
                <a:spcPts val="1400"/>
              </a:spcBef>
              <a:spcAft>
                <a:spcPts val="0"/>
              </a:spcAft>
              <a:buNone/>
            </a:pPr>
            <a:endParaRPr sz="1300" b="1" dirty="0">
              <a:solidFill>
                <a:schemeClr val="dk1"/>
              </a:solidFill>
              <a:latin typeface="+mj-lt"/>
              <a:ea typeface="Roboto"/>
              <a:cs typeface="Roboto"/>
              <a:sym typeface="Roboto"/>
            </a:endParaRPr>
          </a:p>
          <a:p>
            <a:pPr marL="0" lvl="0" indent="0" algn="l" rtl="0">
              <a:lnSpc>
                <a:spcPct val="115000"/>
              </a:lnSpc>
              <a:spcBef>
                <a:spcPts val="1400"/>
              </a:spcBef>
              <a:spcAft>
                <a:spcPts val="0"/>
              </a:spcAft>
              <a:buNone/>
            </a:pPr>
            <a:endParaRPr sz="1300" b="1" dirty="0">
              <a:solidFill>
                <a:schemeClr val="dk1"/>
              </a:solidFill>
              <a:latin typeface="+mj-lt"/>
              <a:ea typeface="Roboto"/>
              <a:cs typeface="Roboto"/>
              <a:sym typeface="Roboto"/>
            </a:endParaRPr>
          </a:p>
          <a:p>
            <a:pPr marL="0" lvl="0" indent="0" algn="l" rtl="0">
              <a:spcBef>
                <a:spcPts val="400"/>
              </a:spcBef>
              <a:spcAft>
                <a:spcPts val="1600"/>
              </a:spcAft>
              <a:buNone/>
            </a:pPr>
            <a:endParaRPr dirty="0">
              <a:solidFill>
                <a:schemeClr val="dk1"/>
              </a:solidFill>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804B1C92-A527-61ED-F78E-FB14FCBB07C5}"/>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BB9B8092-BFF4-15F7-B166-BB606107BB70}"/>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effectLst/>
                <a:latin typeface="+mj-lt"/>
              </a:rPr>
              <a:t>Image targets attribute</a:t>
            </a:r>
          </a:p>
        </p:txBody>
      </p:sp>
      <p:sp>
        <p:nvSpPr>
          <p:cNvPr id="3" name="Text Placeholder 1">
            <a:extLst>
              <a:ext uri="{FF2B5EF4-FFF2-40B4-BE49-F238E27FC236}">
                <a16:creationId xmlns:a16="http://schemas.microsoft.com/office/drawing/2014/main" id="{7F254C43-10DE-686C-1B57-A1910080A5C7}"/>
              </a:ext>
            </a:extLst>
          </p:cNvPr>
          <p:cNvSpPr>
            <a:spLocks noGrp="1" noChangeArrowheads="1"/>
          </p:cNvSpPr>
          <p:nvPr>
            <p:ph type="body" idx="1"/>
          </p:nvPr>
        </p:nvSpPr>
        <p:spPr bwMode="auto">
          <a:xfrm>
            <a:off x="451333" y="1062197"/>
            <a:ext cx="8380967"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tx1"/>
              </a:solidFill>
              <a:effectLst/>
              <a:latin typeface="+mj-lt"/>
            </a:endParaRP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mj-lt"/>
              </a:rPr>
              <a:t>The target attribute in an anchor element specifies how the link opens. </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mj-lt"/>
              </a:rPr>
              <a:t>_self opens the link in the same tab (default), while _blank opens it in a new tab or window. </a:t>
            </a:r>
          </a:p>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tx1"/>
              </a:solidFill>
              <a:effectLst/>
              <a:latin typeface="+mj-lt"/>
            </a:endParaRPr>
          </a:p>
        </p:txBody>
      </p:sp>
      <p:pic>
        <p:nvPicPr>
          <p:cNvPr id="6" name="Picture 5">
            <a:extLst>
              <a:ext uri="{FF2B5EF4-FFF2-40B4-BE49-F238E27FC236}">
                <a16:creationId xmlns:a16="http://schemas.microsoft.com/office/drawing/2014/main" id="{AEA8D54B-0E98-4D1A-286F-76D1520A3E80}"/>
              </a:ext>
            </a:extLst>
          </p:cNvPr>
          <p:cNvPicPr>
            <a:picLocks noChangeAspect="1"/>
          </p:cNvPicPr>
          <p:nvPr/>
        </p:nvPicPr>
        <p:blipFill>
          <a:blip r:embed="rId3"/>
          <a:stretch>
            <a:fillRect/>
          </a:stretch>
        </p:blipFill>
        <p:spPr>
          <a:xfrm>
            <a:off x="451333" y="2816002"/>
            <a:ext cx="7907741" cy="877109"/>
          </a:xfrm>
          <a:prstGeom prst="rect">
            <a:avLst/>
          </a:prstGeom>
        </p:spPr>
      </p:pic>
    </p:spTree>
    <p:extLst>
      <p:ext uri="{BB962C8B-B14F-4D97-AF65-F5344CB8AC3E}">
        <p14:creationId xmlns:p14="http://schemas.microsoft.com/office/powerpoint/2010/main" val="3537862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dirty="0">
                <a:latin typeface="Arial"/>
                <a:ea typeface="Arial"/>
                <a:cs typeface="Arial"/>
                <a:sym typeface="Arial"/>
              </a:rPr>
              <a:t>Introduction to Links</a:t>
            </a:r>
            <a:endParaRPr sz="3600" b="1" dirty="0">
              <a:latin typeface="Arial"/>
              <a:ea typeface="Arial"/>
              <a:cs typeface="Arial"/>
              <a:sym typeface="Arial"/>
            </a:endParaRPr>
          </a:p>
        </p:txBody>
      </p:sp>
      <p:sp>
        <p:nvSpPr>
          <p:cNvPr id="2" name="Text Placeholder 1">
            <a:extLst>
              <a:ext uri="{FF2B5EF4-FFF2-40B4-BE49-F238E27FC236}">
                <a16:creationId xmlns:a16="http://schemas.microsoft.com/office/drawing/2014/main" id="{4613BEA8-0C80-C95B-0D64-64836EC976E4}"/>
              </a:ext>
            </a:extLst>
          </p:cNvPr>
          <p:cNvSpPr>
            <a:spLocks noGrp="1" noChangeArrowheads="1"/>
          </p:cNvSpPr>
          <p:nvPr>
            <p:ph type="body" idx="1"/>
          </p:nvPr>
        </p:nvSpPr>
        <p:spPr bwMode="auto">
          <a:xfrm>
            <a:off x="3258105" y="935557"/>
            <a:ext cx="5574195"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accent1">
                  <a:lumMod val="50000"/>
                </a:schemeClr>
              </a:solidFill>
              <a:effectLst/>
              <a:latin typeface="+mj-lt"/>
            </a:endParaRP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accent1">
                    <a:lumMod val="50000"/>
                  </a:schemeClr>
                </a:solidFill>
                <a:effectLst/>
                <a:latin typeface="+mj-lt"/>
              </a:rPr>
              <a:t>The &lt;a&gt; element defines a hyperlink that can navigate to another webpage, a location on the same page, download a file, or send an email. </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accent1">
                    <a:lumMod val="50000"/>
                  </a:schemeClr>
                </a:solidFill>
                <a:effectLst/>
                <a:latin typeface="+mj-lt"/>
              </a:rPr>
              <a:t>The </a:t>
            </a:r>
            <a:r>
              <a:rPr kumimoji="0" lang="en-US" altLang="en-US" sz="1600" b="0" i="0" u="none" strike="noStrike" cap="none" normalizeH="0" baseline="0" dirty="0" err="1">
                <a:ln>
                  <a:noFill/>
                </a:ln>
                <a:solidFill>
                  <a:schemeClr val="accent1">
                    <a:lumMod val="50000"/>
                  </a:schemeClr>
                </a:solidFill>
                <a:effectLst/>
                <a:latin typeface="+mj-lt"/>
              </a:rPr>
              <a:t>href</a:t>
            </a:r>
            <a:r>
              <a:rPr kumimoji="0" lang="en-US" altLang="en-US" sz="1600" b="0" i="0" u="none" strike="noStrike" cap="none" normalizeH="0" baseline="0" dirty="0">
                <a:ln>
                  <a:noFill/>
                </a:ln>
                <a:solidFill>
                  <a:schemeClr val="accent1">
                    <a:lumMod val="50000"/>
                  </a:schemeClr>
                </a:solidFill>
                <a:effectLst/>
                <a:latin typeface="+mj-lt"/>
              </a:rPr>
              <a:t> attribute specifies the hyperlink's URL. For example, &lt;a </a:t>
            </a:r>
            <a:r>
              <a:rPr kumimoji="0" lang="en-US" altLang="en-US" sz="1600" b="0" i="0" u="none" strike="noStrike" cap="none" normalizeH="0" baseline="0" dirty="0" err="1">
                <a:ln>
                  <a:noFill/>
                </a:ln>
                <a:solidFill>
                  <a:schemeClr val="accent1">
                    <a:lumMod val="50000"/>
                  </a:schemeClr>
                </a:solidFill>
                <a:effectLst/>
                <a:latin typeface="+mj-lt"/>
              </a:rPr>
              <a:t>href</a:t>
            </a:r>
            <a:r>
              <a:rPr kumimoji="0" lang="en-US" altLang="en-US" sz="1600" b="0" i="0" u="none" strike="noStrike" cap="none" normalizeH="0" baseline="0" dirty="0">
                <a:ln>
                  <a:noFill/>
                </a:ln>
                <a:solidFill>
                  <a:schemeClr val="accent1">
                    <a:lumMod val="50000"/>
                  </a:schemeClr>
                </a:solidFill>
                <a:effectLst/>
                <a:latin typeface="+mj-lt"/>
              </a:rPr>
              <a:t>="https://wikipedia.org/"&gt;Wikipedia&lt;/a&gt; links to </a:t>
            </a:r>
            <a:r>
              <a:rPr kumimoji="0" lang="en-US" altLang="en-US" sz="1600" b="0" i="0" u="none" strike="noStrike" cap="none" normalizeH="0" baseline="0" dirty="0">
                <a:ln>
                  <a:noFill/>
                </a:ln>
                <a:solidFill>
                  <a:schemeClr val="accent1">
                    <a:lumMod val="50000"/>
                  </a:schemeClr>
                </a:solidFill>
                <a:effectLst/>
                <a:latin typeface="+mj-lt"/>
                <a:hlinkClick r:id="rId3">
                  <a:extLst>
                    <a:ext uri="{A12FA001-AC4F-418D-AE19-62706E023703}">
                      <ahyp:hlinkClr xmlns:ahyp="http://schemas.microsoft.com/office/drawing/2018/hyperlinkcolor" val="tx"/>
                    </a:ext>
                  </a:extLst>
                </a:hlinkClick>
              </a:rPr>
              <a:t>https://wikipedia.org/</a:t>
            </a:r>
            <a:r>
              <a:rPr kumimoji="0" lang="en-US" altLang="en-US" sz="1600" b="0" i="0" u="none" strike="noStrike" cap="none" normalizeH="0" baseline="0" dirty="0">
                <a:ln>
                  <a:noFill/>
                </a:ln>
                <a:solidFill>
                  <a:schemeClr val="accent1">
                    <a:lumMod val="50000"/>
                  </a:schemeClr>
                </a:solidFill>
                <a:effectLst/>
                <a:latin typeface="+mj-lt"/>
              </a:rPr>
              <a:t>. </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accent1">
                    <a:lumMod val="50000"/>
                  </a:schemeClr>
                </a:solidFill>
                <a:effectLst/>
                <a:latin typeface="+mj-lt"/>
              </a:rPr>
              <a:t>Special schemes like </a:t>
            </a:r>
            <a:r>
              <a:rPr kumimoji="0" lang="en-US" altLang="en-US" sz="1600" b="0" i="0" u="none" strike="noStrike" cap="none" normalizeH="0" baseline="0" dirty="0" err="1">
                <a:ln>
                  <a:noFill/>
                </a:ln>
                <a:solidFill>
                  <a:schemeClr val="accent1">
                    <a:lumMod val="50000"/>
                  </a:schemeClr>
                </a:solidFill>
                <a:effectLst/>
                <a:latin typeface="+mj-lt"/>
              </a:rPr>
              <a:t>mailto</a:t>
            </a:r>
            <a:r>
              <a:rPr kumimoji="0" lang="en-US" altLang="en-US" sz="1600" b="0" i="0" u="none" strike="noStrike" cap="none" normalizeH="0" baseline="0" dirty="0">
                <a:ln>
                  <a:noFill/>
                </a:ln>
                <a:solidFill>
                  <a:schemeClr val="accent1">
                    <a:lumMod val="50000"/>
                  </a:schemeClr>
                </a:solidFill>
                <a:effectLst/>
                <a:latin typeface="+mj-lt"/>
              </a:rPr>
              <a:t> start actions, such as launching an email program. </a:t>
            </a:r>
          </a:p>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accent1">
                  <a:lumMod val="50000"/>
                </a:schemeClr>
              </a:solidFill>
              <a:effectLst/>
              <a:latin typeface="+mj-lt"/>
            </a:endParaRPr>
          </a:p>
        </p:txBody>
      </p:sp>
      <p:pic>
        <p:nvPicPr>
          <p:cNvPr id="5" name="Picture 4" descr="A white rectangular sign with black text&#10;&#10;Description automatically generated">
            <a:extLst>
              <a:ext uri="{FF2B5EF4-FFF2-40B4-BE49-F238E27FC236}">
                <a16:creationId xmlns:a16="http://schemas.microsoft.com/office/drawing/2014/main" id="{91728B01-45A3-ADF1-D015-2ED4EC064250}"/>
              </a:ext>
            </a:extLst>
          </p:cNvPr>
          <p:cNvPicPr>
            <a:picLocks noChangeAspect="1"/>
          </p:cNvPicPr>
          <p:nvPr/>
        </p:nvPicPr>
        <p:blipFill>
          <a:blip r:embed="rId4"/>
          <a:srcRect l="31517" t="26379" r="30412" b="22581"/>
          <a:stretch/>
        </p:blipFill>
        <p:spPr>
          <a:xfrm>
            <a:off x="594804" y="2043552"/>
            <a:ext cx="2139519" cy="14098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0308F70C-A42F-3B93-E110-A2903F2F8CA5}"/>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CBDB352F-D3C4-A15E-D0B4-CA9372C4E80B}"/>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dirty="0">
                <a:latin typeface="Arial"/>
                <a:ea typeface="Arial"/>
                <a:cs typeface="Arial"/>
                <a:sym typeface="Arial"/>
              </a:rPr>
              <a:t>Example</a:t>
            </a:r>
            <a:endParaRPr sz="3600" b="1" dirty="0">
              <a:latin typeface="Arial"/>
              <a:ea typeface="Arial"/>
              <a:cs typeface="Arial"/>
              <a:sym typeface="Arial"/>
            </a:endParaRPr>
          </a:p>
        </p:txBody>
      </p:sp>
      <p:pic>
        <p:nvPicPr>
          <p:cNvPr id="3" name="Picture 2">
            <a:extLst>
              <a:ext uri="{FF2B5EF4-FFF2-40B4-BE49-F238E27FC236}">
                <a16:creationId xmlns:a16="http://schemas.microsoft.com/office/drawing/2014/main" id="{1726E5A9-875D-329D-483B-33508B20CFEC}"/>
              </a:ext>
            </a:extLst>
          </p:cNvPr>
          <p:cNvPicPr>
            <a:picLocks noChangeAspect="1"/>
          </p:cNvPicPr>
          <p:nvPr/>
        </p:nvPicPr>
        <p:blipFill>
          <a:blip r:embed="rId3"/>
          <a:stretch>
            <a:fillRect/>
          </a:stretch>
        </p:blipFill>
        <p:spPr>
          <a:xfrm>
            <a:off x="530498" y="1706805"/>
            <a:ext cx="4656223" cy="1729890"/>
          </a:xfrm>
          <a:prstGeom prst="rect">
            <a:avLst/>
          </a:prstGeom>
          <a:solidFill>
            <a:srgbClr val="FFFFFF">
              <a:shade val="85000"/>
            </a:srgbClr>
          </a:solidFill>
          <a:ln w="88900" cap="sq">
            <a:noFill/>
            <a:miter lim="800000"/>
          </a:ln>
          <a:effectLst/>
        </p:spPr>
      </p:pic>
      <p:pic>
        <p:nvPicPr>
          <p:cNvPr id="5" name="Picture 4">
            <a:extLst>
              <a:ext uri="{FF2B5EF4-FFF2-40B4-BE49-F238E27FC236}">
                <a16:creationId xmlns:a16="http://schemas.microsoft.com/office/drawing/2014/main" id="{6A06427C-692B-5C4E-1032-A27712BAF67A}"/>
              </a:ext>
            </a:extLst>
          </p:cNvPr>
          <p:cNvPicPr>
            <a:picLocks noChangeAspect="1"/>
          </p:cNvPicPr>
          <p:nvPr/>
        </p:nvPicPr>
        <p:blipFill>
          <a:blip r:embed="rId4"/>
          <a:stretch>
            <a:fillRect/>
          </a:stretch>
        </p:blipFill>
        <p:spPr>
          <a:xfrm>
            <a:off x="5703980" y="2186200"/>
            <a:ext cx="2476715" cy="1158340"/>
          </a:xfrm>
          <a:prstGeom prst="round2DiagRect">
            <a:avLst>
              <a:gd name="adj1" fmla="val 16667"/>
              <a:gd name="adj2" fmla="val 0"/>
            </a:avLst>
          </a:prstGeom>
          <a:ln w="88900" cap="sq">
            <a:solidFill>
              <a:srgbClr val="FFFFFF"/>
            </a:solidFill>
            <a:miter lim="800000"/>
          </a:ln>
          <a:effectLst/>
        </p:spPr>
      </p:pic>
      <p:sp>
        <p:nvSpPr>
          <p:cNvPr id="7" name="Google Shape;110;p26">
            <a:extLst>
              <a:ext uri="{FF2B5EF4-FFF2-40B4-BE49-F238E27FC236}">
                <a16:creationId xmlns:a16="http://schemas.microsoft.com/office/drawing/2014/main" id="{8269D56E-7D59-5475-C441-210233D322A4}"/>
              </a:ext>
            </a:extLst>
          </p:cNvPr>
          <p:cNvSpPr txBox="1">
            <a:spLocks/>
          </p:cNvSpPr>
          <p:nvPr/>
        </p:nvSpPr>
        <p:spPr>
          <a:xfrm>
            <a:off x="5703980" y="1510378"/>
            <a:ext cx="941442" cy="3928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9pPr>
          </a:lstStyle>
          <a:p>
            <a:r>
              <a:rPr lang="en-US" sz="1600" b="1" dirty="0">
                <a:latin typeface="Arial"/>
                <a:ea typeface="Arial"/>
                <a:cs typeface="Arial"/>
                <a:sym typeface="Arial"/>
              </a:rPr>
              <a:t>Output</a:t>
            </a:r>
          </a:p>
        </p:txBody>
      </p:sp>
    </p:spTree>
    <p:extLst>
      <p:ext uri="{BB962C8B-B14F-4D97-AF65-F5344CB8AC3E}">
        <p14:creationId xmlns:p14="http://schemas.microsoft.com/office/powerpoint/2010/main" val="2269489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13708664-FAA5-B9B3-8383-3652F1920478}"/>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8C7B6DFB-827F-170D-060A-E6FFF3938D6A}"/>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effectLst/>
                <a:latin typeface="Roboto" panose="02000000000000000000" pitchFamily="2" charset="0"/>
              </a:rPr>
              <a:t>Absolute and relative URLs</a:t>
            </a:r>
          </a:p>
        </p:txBody>
      </p:sp>
      <p:sp>
        <p:nvSpPr>
          <p:cNvPr id="2" name="Text Placeholder 1">
            <a:extLst>
              <a:ext uri="{FF2B5EF4-FFF2-40B4-BE49-F238E27FC236}">
                <a16:creationId xmlns:a16="http://schemas.microsoft.com/office/drawing/2014/main" id="{FAF14F2D-1ADB-7976-4F58-0C5D96DF44DE}"/>
              </a:ext>
            </a:extLst>
          </p:cNvPr>
          <p:cNvSpPr>
            <a:spLocks noGrp="1" noChangeArrowheads="1"/>
          </p:cNvSpPr>
          <p:nvPr>
            <p:ph type="body" idx="1"/>
          </p:nvPr>
        </p:nvSpPr>
        <p:spPr bwMode="auto">
          <a:xfrm>
            <a:off x="311700" y="1299594"/>
            <a:ext cx="8344028"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tx1"/>
              </a:solidFill>
              <a:effectLst/>
              <a:latin typeface="+mj-lt"/>
            </a:endParaRP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Absolute URL</a:t>
            </a:r>
            <a:r>
              <a:rPr kumimoji="0" lang="en-US" altLang="en-US" sz="1600" b="0" i="0" u="none" strike="noStrike" cap="none" normalizeH="0" baseline="0" dirty="0">
                <a:ln>
                  <a:noFill/>
                </a:ln>
                <a:solidFill>
                  <a:schemeClr val="tx1"/>
                </a:solidFill>
                <a:effectLst/>
                <a:latin typeface="+mj-lt"/>
              </a:rPr>
              <a:t>: A complete URL, e.g., &lt;a </a:t>
            </a:r>
            <a:r>
              <a:rPr kumimoji="0" lang="en-US" altLang="en-US" sz="1600" b="0" i="0" u="none" strike="noStrike" cap="none" normalizeH="0" baseline="0" dirty="0" err="1">
                <a:ln>
                  <a:noFill/>
                </a:ln>
                <a:solidFill>
                  <a:schemeClr val="tx1"/>
                </a:solidFill>
                <a:effectLst/>
                <a:latin typeface="+mj-lt"/>
              </a:rPr>
              <a:t>href</a:t>
            </a:r>
            <a:r>
              <a:rPr kumimoji="0" lang="en-US" altLang="en-US" sz="1600" b="0" i="0" u="none" strike="noStrike" cap="none" normalizeH="0" baseline="0" dirty="0">
                <a:ln>
                  <a:noFill/>
                </a:ln>
                <a:solidFill>
                  <a:schemeClr val="tx1"/>
                </a:solidFill>
                <a:effectLst/>
                <a:latin typeface="+mj-lt"/>
              </a:rPr>
              <a:t>="http://example.com/test.html"&gt;test&lt;/a&gt;.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Relative URL</a:t>
            </a:r>
            <a:r>
              <a:rPr kumimoji="0" lang="en-US" altLang="en-US" sz="1600" b="0" i="0" u="none" strike="noStrike" cap="none" normalizeH="0" baseline="0" dirty="0">
                <a:ln>
                  <a:noFill/>
                </a:ln>
                <a:solidFill>
                  <a:schemeClr val="tx1"/>
                </a:solidFill>
                <a:effectLst/>
                <a:latin typeface="+mj-lt"/>
              </a:rPr>
              <a:t>: A path relative to the current document, e.g., &lt;a </a:t>
            </a:r>
            <a:r>
              <a:rPr kumimoji="0" lang="en-US" altLang="en-US" sz="1600" b="0" i="0" u="none" strike="noStrike" cap="none" normalizeH="0" baseline="0" dirty="0" err="1">
                <a:ln>
                  <a:noFill/>
                </a:ln>
                <a:solidFill>
                  <a:schemeClr val="tx1"/>
                </a:solidFill>
                <a:effectLst/>
                <a:latin typeface="+mj-lt"/>
              </a:rPr>
              <a:t>href</a:t>
            </a:r>
            <a:r>
              <a:rPr kumimoji="0" lang="en-US" altLang="en-US" sz="1600" b="0" i="0" u="none" strike="noStrike" cap="none" normalizeH="0" baseline="0" dirty="0">
                <a:ln>
                  <a:noFill/>
                </a:ln>
                <a:solidFill>
                  <a:schemeClr val="tx1"/>
                </a:solidFill>
                <a:effectLst/>
                <a:latin typeface="+mj-lt"/>
              </a:rPr>
              <a:t>="test.html"&gt;test&lt;/a&gt;. </a:t>
            </a:r>
          </a:p>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1448069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BC6C534-4547-EB2C-0042-59AD5D79C8F4}"/>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7CCDD6A1-ADEC-981D-2EAE-D9627D8915BE}"/>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dirty="0">
                <a:latin typeface="Arial"/>
                <a:ea typeface="Arial"/>
                <a:cs typeface="Arial"/>
                <a:sym typeface="Arial"/>
              </a:rPr>
              <a:t>Example of URLs</a:t>
            </a:r>
            <a:endParaRPr sz="3600" b="1" dirty="0">
              <a:latin typeface="Arial"/>
              <a:ea typeface="Arial"/>
              <a:cs typeface="Arial"/>
              <a:sym typeface="Arial"/>
            </a:endParaRPr>
          </a:p>
        </p:txBody>
      </p:sp>
      <p:pic>
        <p:nvPicPr>
          <p:cNvPr id="4" name="Picture 3">
            <a:extLst>
              <a:ext uri="{FF2B5EF4-FFF2-40B4-BE49-F238E27FC236}">
                <a16:creationId xmlns:a16="http://schemas.microsoft.com/office/drawing/2014/main" id="{EF39AB1C-99E7-2280-9528-67E6F82493F0}"/>
              </a:ext>
            </a:extLst>
          </p:cNvPr>
          <p:cNvPicPr>
            <a:picLocks noChangeAspect="1"/>
          </p:cNvPicPr>
          <p:nvPr/>
        </p:nvPicPr>
        <p:blipFill>
          <a:blip r:embed="rId3"/>
          <a:stretch>
            <a:fillRect/>
          </a:stretch>
        </p:blipFill>
        <p:spPr>
          <a:xfrm>
            <a:off x="1098372" y="1115380"/>
            <a:ext cx="7551819" cy="3789707"/>
          </a:xfrm>
          <a:prstGeom prst="rect">
            <a:avLst/>
          </a:prstGeom>
        </p:spPr>
      </p:pic>
    </p:spTree>
    <p:extLst>
      <p:ext uri="{BB962C8B-B14F-4D97-AF65-F5344CB8AC3E}">
        <p14:creationId xmlns:p14="http://schemas.microsoft.com/office/powerpoint/2010/main" val="541060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88E2EACB-6B0E-2648-35CF-F5678CB84C84}"/>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901E881E-0240-9437-7D61-91F1E8471F55}"/>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effectLst/>
                <a:latin typeface="+mj-lt"/>
              </a:rPr>
              <a:t>Section links</a:t>
            </a:r>
          </a:p>
        </p:txBody>
      </p:sp>
      <p:sp>
        <p:nvSpPr>
          <p:cNvPr id="3" name="Text Placeholder 1">
            <a:extLst>
              <a:ext uri="{FF2B5EF4-FFF2-40B4-BE49-F238E27FC236}">
                <a16:creationId xmlns:a16="http://schemas.microsoft.com/office/drawing/2014/main" id="{2E5F2D50-47DD-0E85-5CAF-E3A66A0D3551}"/>
              </a:ext>
            </a:extLst>
          </p:cNvPr>
          <p:cNvSpPr>
            <a:spLocks noGrp="1" noChangeArrowheads="1"/>
          </p:cNvSpPr>
          <p:nvPr>
            <p:ph type="body" idx="1"/>
          </p:nvPr>
        </p:nvSpPr>
        <p:spPr bwMode="auto">
          <a:xfrm>
            <a:off x="381516" y="1517965"/>
            <a:ext cx="8380967"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tx1"/>
              </a:solidFill>
              <a:effectLst/>
              <a:latin typeface="+mj-lt"/>
            </a:endParaRP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mj-lt"/>
              </a:rPr>
              <a:t>A URL can link to a specific section of a document using a hash (#) and fragment identifier. </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mj-lt"/>
              </a:rPr>
              <a:t>Example: https://en.wikipedia.org/wiki/Computer_science#History links to the "History" section of the "</a:t>
            </a:r>
            <a:r>
              <a:rPr kumimoji="0" lang="en-US" altLang="en-US" sz="1600" b="0" i="0" u="none" strike="noStrike" cap="none" normalizeH="0" baseline="0" dirty="0" err="1">
                <a:ln>
                  <a:noFill/>
                </a:ln>
                <a:solidFill>
                  <a:schemeClr val="tx1"/>
                </a:solidFill>
                <a:effectLst/>
                <a:latin typeface="+mj-lt"/>
              </a:rPr>
              <a:t>Computer_science</a:t>
            </a:r>
            <a:r>
              <a:rPr kumimoji="0" lang="en-US" altLang="en-US" sz="1600" b="0" i="0" u="none" strike="noStrike" cap="none" normalizeH="0" baseline="0" dirty="0">
                <a:ln>
                  <a:noFill/>
                </a:ln>
                <a:solidFill>
                  <a:schemeClr val="tx1"/>
                </a:solidFill>
                <a:effectLst/>
                <a:latin typeface="+mj-lt"/>
              </a:rPr>
              <a:t>" page on Wikipedia. </a:t>
            </a:r>
          </a:p>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453499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0957606F-02AB-46E0-0D18-6065AD5E140E}"/>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00E7363B-B7E3-6C89-7B9B-9B738DAFEC35}"/>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effectLst/>
                <a:latin typeface="+mj-lt"/>
              </a:rPr>
              <a:t>Rules for ID Attribute</a:t>
            </a:r>
          </a:p>
        </p:txBody>
      </p:sp>
      <p:sp>
        <p:nvSpPr>
          <p:cNvPr id="3" name="Text Placeholder 1">
            <a:extLst>
              <a:ext uri="{FF2B5EF4-FFF2-40B4-BE49-F238E27FC236}">
                <a16:creationId xmlns:a16="http://schemas.microsoft.com/office/drawing/2014/main" id="{BCF0064D-6CF4-1B8D-F962-6533D95199D4}"/>
              </a:ext>
            </a:extLst>
          </p:cNvPr>
          <p:cNvSpPr>
            <a:spLocks noGrp="1" noChangeArrowheads="1"/>
          </p:cNvSpPr>
          <p:nvPr>
            <p:ph type="body" idx="1"/>
          </p:nvPr>
        </p:nvSpPr>
        <p:spPr bwMode="auto">
          <a:xfrm>
            <a:off x="381516" y="963967"/>
            <a:ext cx="8380967"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tx1"/>
              </a:solidFill>
              <a:effectLst/>
              <a:latin typeface="+mj-lt"/>
            </a:endParaRP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mj-lt"/>
              </a:rPr>
              <a:t>Adding an id attribute creates a fragment identifier for linking to specific locations in a document. </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mj-lt"/>
              </a:rPr>
              <a:t>Rules for id values: </a:t>
            </a:r>
          </a:p>
          <a:p>
            <a:pPr marL="742950" lvl="1"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mj-lt"/>
              </a:rPr>
              <a:t>No whitespace allowed (e.g., "history 123" is invalid). </a:t>
            </a:r>
          </a:p>
          <a:p>
            <a:pPr marL="742950" lvl="1"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mj-lt"/>
              </a:rPr>
              <a:t>Cannot start with a number (e.g., "3section" is invalid). </a:t>
            </a:r>
          </a:p>
          <a:p>
            <a:pPr marL="742950" lvl="1"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mj-lt"/>
              </a:rPr>
              <a:t>Case sensitive (e.g., "History" and "history" are different). </a:t>
            </a:r>
          </a:p>
          <a:p>
            <a:pPr marL="742950" lvl="1"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mj-lt"/>
              </a:rPr>
              <a:t>Must be unique within the document. </a:t>
            </a:r>
          </a:p>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4046596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90AE48D9-20E9-1C95-30EB-3A814966069B}"/>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732CA726-B243-159D-0F4E-482534FEA20C}"/>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effectLst/>
                <a:latin typeface="+mj-lt"/>
              </a:rPr>
              <a:t>Example</a:t>
            </a:r>
          </a:p>
        </p:txBody>
      </p:sp>
      <p:pic>
        <p:nvPicPr>
          <p:cNvPr id="4" name="Picture 3">
            <a:extLst>
              <a:ext uri="{FF2B5EF4-FFF2-40B4-BE49-F238E27FC236}">
                <a16:creationId xmlns:a16="http://schemas.microsoft.com/office/drawing/2014/main" id="{377E19A4-5AEF-5C22-2F67-53B17A6A115B}"/>
              </a:ext>
            </a:extLst>
          </p:cNvPr>
          <p:cNvPicPr>
            <a:picLocks noChangeAspect="1"/>
          </p:cNvPicPr>
          <p:nvPr/>
        </p:nvPicPr>
        <p:blipFill>
          <a:blip r:embed="rId3"/>
          <a:stretch>
            <a:fillRect/>
          </a:stretch>
        </p:blipFill>
        <p:spPr>
          <a:xfrm>
            <a:off x="1669002" y="1148829"/>
            <a:ext cx="5561912" cy="3840748"/>
          </a:xfrm>
          <a:prstGeom prst="rect">
            <a:avLst/>
          </a:prstGeom>
        </p:spPr>
      </p:pic>
    </p:spTree>
    <p:extLst>
      <p:ext uri="{BB962C8B-B14F-4D97-AF65-F5344CB8AC3E}">
        <p14:creationId xmlns:p14="http://schemas.microsoft.com/office/powerpoint/2010/main" val="709378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1C0679DA-EB9F-1C2D-3D09-C79C89C9304D}"/>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C1947BBE-8604-621E-D745-FAED508F4C4A}"/>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effectLst/>
                <a:latin typeface="+mj-lt"/>
              </a:rPr>
              <a:t>Image links</a:t>
            </a:r>
          </a:p>
        </p:txBody>
      </p:sp>
      <p:sp>
        <p:nvSpPr>
          <p:cNvPr id="3" name="Text Placeholder 1">
            <a:extLst>
              <a:ext uri="{FF2B5EF4-FFF2-40B4-BE49-F238E27FC236}">
                <a16:creationId xmlns:a16="http://schemas.microsoft.com/office/drawing/2014/main" id="{434DD792-7C8D-FC44-DE2D-42B39B6CE8E3}"/>
              </a:ext>
            </a:extLst>
          </p:cNvPr>
          <p:cNvSpPr>
            <a:spLocks noGrp="1" noChangeArrowheads="1"/>
          </p:cNvSpPr>
          <p:nvPr>
            <p:ph type="body" idx="1"/>
          </p:nvPr>
        </p:nvSpPr>
        <p:spPr bwMode="auto">
          <a:xfrm>
            <a:off x="451333" y="1062196"/>
            <a:ext cx="8380967"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accent1">
                  <a:lumMod val="50000"/>
                </a:schemeClr>
              </a:solidFill>
              <a:effectLst/>
              <a:latin typeface="+mj-lt"/>
            </a:endParaRP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accent1">
                    <a:lumMod val="50000"/>
                  </a:schemeClr>
                </a:solidFill>
                <a:effectLst/>
                <a:latin typeface="+mj-lt"/>
              </a:rPr>
              <a:t>Hyperlink content can include text or any valid HTML, such as images. </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accent1">
                    <a:lumMod val="50000"/>
                  </a:schemeClr>
                </a:solidFill>
                <a:effectLst/>
                <a:latin typeface="+mj-lt"/>
              </a:rPr>
              <a:t>An image inside a hyperlink creates a graphical link, e.g., an image of a dog linking to the American Kennel Club. </a:t>
            </a:r>
          </a:p>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accent1">
                  <a:lumMod val="50000"/>
                </a:schemeClr>
              </a:solidFill>
              <a:effectLst/>
              <a:latin typeface="+mj-lt"/>
            </a:endParaRPr>
          </a:p>
        </p:txBody>
      </p:sp>
      <p:pic>
        <p:nvPicPr>
          <p:cNvPr id="5" name="Picture 4">
            <a:extLst>
              <a:ext uri="{FF2B5EF4-FFF2-40B4-BE49-F238E27FC236}">
                <a16:creationId xmlns:a16="http://schemas.microsoft.com/office/drawing/2014/main" id="{E815A08C-6A58-39E2-200F-47CC97D28EB0}"/>
              </a:ext>
            </a:extLst>
          </p:cNvPr>
          <p:cNvPicPr>
            <a:picLocks noChangeAspect="1"/>
          </p:cNvPicPr>
          <p:nvPr/>
        </p:nvPicPr>
        <p:blipFill>
          <a:blip r:embed="rId3"/>
          <a:stretch>
            <a:fillRect/>
          </a:stretch>
        </p:blipFill>
        <p:spPr>
          <a:xfrm>
            <a:off x="728607" y="2665475"/>
            <a:ext cx="7826418" cy="1889924"/>
          </a:xfrm>
          <a:prstGeom prst="rect">
            <a:avLst/>
          </a:prstGeom>
        </p:spPr>
      </p:pic>
    </p:spTree>
    <p:extLst>
      <p:ext uri="{BB962C8B-B14F-4D97-AF65-F5344CB8AC3E}">
        <p14:creationId xmlns:p14="http://schemas.microsoft.com/office/powerpoint/2010/main" val="308244625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90395F53B02A46A2507BAF013475DD" ma:contentTypeVersion="9" ma:contentTypeDescription="Create a new document." ma:contentTypeScope="" ma:versionID="394c8a87d3d3f1da87ed31fcbafcb2d8">
  <xsd:schema xmlns:xsd="http://www.w3.org/2001/XMLSchema" xmlns:xs="http://www.w3.org/2001/XMLSchema" xmlns:p="http://schemas.microsoft.com/office/2006/metadata/properties" xmlns:ns2="3b5a8f08-8d8d-404f-8d9e-3c461d75ed8b" targetNamespace="http://schemas.microsoft.com/office/2006/metadata/properties" ma:root="true" ma:fieldsID="08f23f91ee0ba72b875e9c7ac00bf138" ns2:_="">
    <xsd:import namespace="3b5a8f08-8d8d-404f-8d9e-3c461d75ed8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Date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5a8f08-8d8d-404f-8d9e-3c461d75ed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DateTime" ma:index="16" nillable="true" ma:displayName="Date &amp; Time" ma:default="[today]" ma:format="DateOnly" ma:internalName="DateTim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eTime xmlns="3b5a8f08-8d8d-404f-8d9e-3c461d75ed8b">2025-01-20T21:55:06+00:00</DateTime>
  </documentManagement>
</p:properties>
</file>

<file path=customXml/itemProps1.xml><?xml version="1.0" encoding="utf-8"?>
<ds:datastoreItem xmlns:ds="http://schemas.openxmlformats.org/officeDocument/2006/customXml" ds:itemID="{D01E105C-4A82-4B44-BCD9-2F3DBED32BAC}"/>
</file>

<file path=customXml/itemProps2.xml><?xml version="1.0" encoding="utf-8"?>
<ds:datastoreItem xmlns:ds="http://schemas.openxmlformats.org/officeDocument/2006/customXml" ds:itemID="{99B11001-3261-4ECA-8A3C-629B85F1DDAA}"/>
</file>

<file path=customXml/itemProps3.xml><?xml version="1.0" encoding="utf-8"?>
<ds:datastoreItem xmlns:ds="http://schemas.openxmlformats.org/officeDocument/2006/customXml" ds:itemID="{334FC1EC-1BE5-47BC-A71B-8467AFE13D12}"/>
</file>

<file path=docProps/app.xml><?xml version="1.0" encoding="utf-8"?>
<Properties xmlns="http://schemas.openxmlformats.org/officeDocument/2006/extended-properties" xmlns:vt="http://schemas.openxmlformats.org/officeDocument/2006/docPropsVTypes">
  <TotalTime>582</TotalTime>
  <Words>1067</Words>
  <Application>Microsoft Office PowerPoint</Application>
  <PresentationFormat>On-screen Show (16:9)</PresentationFormat>
  <Paragraphs>48</Paragraphs>
  <Slides>10</Slides>
  <Notes>10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10</vt:i4>
      </vt:variant>
    </vt:vector>
  </HeadingPairs>
  <TitlesOfParts>
    <vt:vector size="15" baseType="lpstr">
      <vt:lpstr>Proxima Nova</vt:lpstr>
      <vt:lpstr>Arial</vt:lpstr>
      <vt:lpstr>Roboto</vt:lpstr>
      <vt:lpstr>Simple Light</vt:lpstr>
      <vt:lpstr>Spearmint</vt:lpstr>
      <vt:lpstr>Links</vt:lpstr>
      <vt:lpstr>Introduction to Links</vt:lpstr>
      <vt:lpstr>Example</vt:lpstr>
      <vt:lpstr>Absolute and relative URLs</vt:lpstr>
      <vt:lpstr>Example of URLs</vt:lpstr>
      <vt:lpstr>Section links</vt:lpstr>
      <vt:lpstr>Rules for ID Attribute</vt:lpstr>
      <vt:lpstr>Example</vt:lpstr>
      <vt:lpstr>Image links</vt:lpstr>
      <vt:lpstr>Image targets attribute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Muhammad Jawad Mufti</dc:creator>
  <cp:lastModifiedBy>Muhammad Jawad Mufti</cp:lastModifiedBy>
  <cp:revision>16</cp:revision>
  <dcterms:modified xsi:type="dcterms:W3CDTF">2025-01-19T14:44:08Z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0x010100D090395F53B02A46A2507BAF013475DD</vt:lpwstr>
  </property>
</Properties>
</file>