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18.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5"/>
  </p:notesMasterIdLst>
  <p:sldIdLst>
    <p:sldId id="256" r:id="rId3"/>
    <p:sldId id="257" r:id="rId4"/>
    <p:sldId id="290" r:id="rId5"/>
    <p:sldId id="283" r:id="rId6"/>
    <p:sldId id="287" r:id="rId7"/>
    <p:sldId id="273" r:id="rId8"/>
    <p:sldId id="291" r:id="rId9"/>
    <p:sldId id="292" r:id="rId10"/>
    <p:sldId id="293" r:id="rId11"/>
    <p:sldId id="294" r:id="rId12"/>
    <p:sldId id="295" r:id="rId13"/>
    <p:sldId id="296" r:id="rId14"/>
  </p:sldIdLst>
  <p:sldSz cx="9144000" cy="5143500" type="screen16x9"/>
  <p:notesSz cx="6858000" cy="9144000"/>
  <p:embeddedFontLst>
    <p:embeddedFont>
      <p:font typeface="Proxima Nova" panose="020B0604020202020204"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46" autoAdjust="0"/>
  </p:normalViewPr>
  <p:slideViewPr>
    <p:cSldViewPr snapToGrid="0">
      <p:cViewPr varScale="1">
        <p:scale>
          <a:sx n="86" d="100"/>
          <a:sy n="86" d="100"/>
        </p:scale>
        <p:origin x="135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dirty="0">
                <a:solidFill>
                  <a:schemeClr val="dk1"/>
                </a:solidFill>
              </a:rPr>
              <a:t>Welcome to our lecture on Forms. In this lecture we will go through an introduction to the forms, Get and Post method, form widgets, and finally we will discuss what are the labels and text area. Let’s start the lecture.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3437661F-33DD-18A1-1854-FA1588DC1D4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A493892-44F2-BE41-2DA1-F7348AC3C5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C2713DC4-2FC0-6757-04BB-E722046168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Here are some attributes of input element. The input element creates widgets for user input and is a void element with essential attributes. The type attribute defines the widget type, such as text or submit. The name attribute identifies the widget and sends its value with form submissions. The id assigns a unique identifier. The placeholder shows hint text for users, and the value sets a default input. These attributes enhance form usability and functionality.</a:t>
            </a:r>
          </a:p>
          <a:p>
            <a:pPr marL="139700" indent="0">
              <a:buNone/>
            </a:pPr>
            <a:endParaRPr lang="en-US" dirty="0"/>
          </a:p>
        </p:txBody>
      </p:sp>
    </p:spTree>
    <p:extLst>
      <p:ext uri="{BB962C8B-B14F-4D97-AF65-F5344CB8AC3E}">
        <p14:creationId xmlns:p14="http://schemas.microsoft.com/office/powerpoint/2010/main" val="2613074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366D8F4-D91E-009D-689D-D0C62CA865F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3274115-27A8-CF75-AD9A-44BC78FDC5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CAEE61A-B392-56CA-8462-D2B526F4A0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Finally we will discuss the labels and text area. The label element provides descriptive text for widgets, using the for attribute to link with the widget's id, enhancing screen reader accessibility. The text area widget allows multi-line text input and is created using the text area element. Optional rows and cols attributes define its initial size, making it flexible for various input needs. These elements improve form usability and accessibility.</a:t>
            </a:r>
          </a:p>
          <a:p>
            <a:pPr marL="139700" indent="0">
              <a:buNone/>
            </a:pPr>
            <a:endParaRPr lang="en-US" dirty="0"/>
          </a:p>
        </p:txBody>
      </p:sp>
    </p:spTree>
    <p:extLst>
      <p:ext uri="{BB962C8B-B14F-4D97-AF65-F5344CB8AC3E}">
        <p14:creationId xmlns:p14="http://schemas.microsoft.com/office/powerpoint/2010/main" val="2105338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DB182BE-3D4F-F99A-3346-C7EEBA4A4D2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4728118A-D714-0BD5-FCA7-9AA48836DD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7916914-3059-D867-6FA1-871CF5CA38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slide illustrates the example of labels and text area. The label element links descriptive text to a specific input widget using the for attribute, improving accessibility. In this example, a label for a username input is shown. The text area element creates a multi-line text input field, with rows and cols attributes specifying its size. Here, the text area is used to input a summary, demonstrating its flexibility for larger text entries.</a:t>
            </a:r>
          </a:p>
          <a:p>
            <a:pPr marL="139700" indent="0">
              <a:buNone/>
            </a:pPr>
            <a:endParaRPr lang="en-US" dirty="0"/>
          </a:p>
        </p:txBody>
      </p:sp>
    </p:spTree>
    <p:extLst>
      <p:ext uri="{BB962C8B-B14F-4D97-AF65-F5344CB8AC3E}">
        <p14:creationId xmlns:p14="http://schemas.microsoft.com/office/powerpoint/2010/main" val="599052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Forms allow the browser to submit user data to a server. The action attribute specifies the URL where the data is sent, often using HTTPS for security. The method attribute defines the HTTP request type, either GET or POST, with GET as the default. Forms are essential for collecting and transmitting user input securely and efficiently in web applications.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67F30F6-C766-936E-13D8-79C7372C6E4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9B3FDD6-8E86-6DA0-72ED-4B6712FDB4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26D15CD6-A1D4-79C4-81A8-466C294EC5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demonstrates a form where users input their first and last names. The form uses labels and input elements with attributes like name and id to collect data. When submitted, the data is sent via the specified action URL using the POST method and stored in a database. This process highlights how forms handle user input and transmit it to a server for storage or processing.</a:t>
            </a:r>
          </a:p>
          <a:p>
            <a:pPr marL="139700" indent="0">
              <a:buNone/>
            </a:pPr>
            <a:endParaRPr lang="en-US" dirty="0"/>
          </a:p>
        </p:txBody>
      </p:sp>
    </p:spTree>
    <p:extLst>
      <p:ext uri="{BB962C8B-B14F-4D97-AF65-F5344CB8AC3E}">
        <p14:creationId xmlns:p14="http://schemas.microsoft.com/office/powerpoint/2010/main" val="3340398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8758EA7-7F9C-8FE5-B28D-3F00B7B1990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55A534E-3290-8C9A-5FAD-7A1DF7EBFF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9DC834B-D930-9375-B37A-E43221D0DA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GET method sends form data to a server by appending it to the URL as a query string. The query string is formatted as name-value pairs separated by ampersands. The URL is created by combining the form's action URL, a question mark, and the query string. This URL is sent as an HTTP GET request, and the server's response updates or displays the webpage content.</a:t>
            </a:r>
          </a:p>
          <a:p>
            <a:pPr marL="139700" indent="0">
              <a:buNone/>
            </a:pPr>
            <a:endParaRPr lang="en-US" dirty="0"/>
          </a:p>
        </p:txBody>
      </p:sp>
    </p:spTree>
    <p:extLst>
      <p:ext uri="{BB962C8B-B14F-4D97-AF65-F5344CB8AC3E}">
        <p14:creationId xmlns:p14="http://schemas.microsoft.com/office/powerpoint/2010/main" val="3084906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demonstrates form submission using the GET method. The form collects user input for first and last names and sends the data as a query string appended to the URL. The browser creates an HTTP GET request using the URL and sends it to the server. The server processes the request and responds with an updated webpage, displaying a thank-you message including the submitted name.</a:t>
            </a:r>
          </a:p>
          <a:p>
            <a:pPr marL="139700" indent="0">
              <a:buNone/>
            </a:pPr>
            <a:endParaRPr lang="en-US" dirty="0"/>
          </a:p>
        </p:txBody>
      </p:sp>
    </p:spTree>
    <p:extLst>
      <p:ext uri="{BB962C8B-B14F-4D97-AF65-F5344CB8AC3E}">
        <p14:creationId xmlns:p14="http://schemas.microsoft.com/office/powerpoint/2010/main" val="1488776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29AAAD-2BF8-FD8D-CBCF-836F36DC197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D29E112-E740-459C-095C-AFA5B22077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C731878-1553-2952-F4A9-282FFD33C2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POST method sends form data in the HTTP request body rather than the URL. The browser uses the form's action URL to create a POST request, formats the form data as a query string, and places it in the request body. The server processes the request and responds, updating or displaying the webpage with the appropriate content.</a:t>
            </a:r>
          </a:p>
          <a:p>
            <a:pPr marL="139700" indent="0">
              <a:buNone/>
            </a:pPr>
            <a:endParaRPr lang="en-US" dirty="0"/>
          </a:p>
        </p:txBody>
      </p:sp>
    </p:spTree>
    <p:extLst>
      <p:ext uri="{BB962C8B-B14F-4D97-AF65-F5344CB8AC3E}">
        <p14:creationId xmlns:p14="http://schemas.microsoft.com/office/powerpoint/2010/main" val="498838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2E8091D-3A02-0F30-C948-1FD7DBC60D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F7F03B3-44EC-8FC7-7793-BF4290285C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3F11455-C3CA-2A23-D2A6-6C63412B13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000000"/>
                </a:solidFill>
                <a:effectLst/>
                <a:latin typeface="Roboto" panose="02000000000000000000" pitchFamily="2" charset="0"/>
              </a:rPr>
              <a:t>This example demonstrate the post request. The left side of the figure below shows a webpage opened in Chrome. The Dev Tools show the page's form, which is Posting to a </a:t>
            </a:r>
            <a:r>
              <a:rPr lang="en-US" b="0" i="0" dirty="0" err="1">
                <a:solidFill>
                  <a:srgbClr val="000000"/>
                </a:solidFill>
                <a:effectLst/>
                <a:latin typeface="Roboto" panose="02000000000000000000" pitchFamily="2" charset="0"/>
              </a:rPr>
              <a:t>zyBooks</a:t>
            </a:r>
            <a:r>
              <a:rPr lang="en-US" b="0" i="0" dirty="0">
                <a:solidFill>
                  <a:srgbClr val="000000"/>
                </a:solidFill>
                <a:effectLst/>
                <a:latin typeface="Roboto" panose="02000000000000000000" pitchFamily="2" charset="0"/>
              </a:rPr>
              <a:t> URL. The user entered her name Sarah Connor before pressing Submit. On the right, the user has pressed Submit, and the Dev Tools show the details of the HTTP request. The Payload tab shows the query string created from the form data.</a:t>
            </a:r>
            <a:endParaRPr lang="en-US" dirty="0"/>
          </a:p>
        </p:txBody>
      </p:sp>
    </p:spTree>
    <p:extLst>
      <p:ext uri="{BB962C8B-B14F-4D97-AF65-F5344CB8AC3E}">
        <p14:creationId xmlns:p14="http://schemas.microsoft.com/office/powerpoint/2010/main" val="3620848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94B193A-AF91-86E8-8A19-1244CD20C6B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3D861513-30C6-7A41-2B84-969961DCA8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1E72643-DB72-B245-5903-CB28DDC241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dirty="0">
                <a:solidFill>
                  <a:srgbClr val="000000"/>
                </a:solidFill>
                <a:effectLst/>
                <a:latin typeface="Roboto" panose="02000000000000000000" pitchFamily="2" charset="0"/>
              </a:rPr>
              <a:t>This is another example of post request. The HTML asks for a message to tweet. The text box widget does not use the </a:t>
            </a:r>
            <a:r>
              <a:rPr lang="en-US" dirty="0"/>
              <a:t>value</a:t>
            </a:r>
            <a:r>
              <a:rPr lang="en-US" b="0" i="0" dirty="0">
                <a:solidFill>
                  <a:srgbClr val="000000"/>
                </a:solidFill>
                <a:effectLst/>
                <a:latin typeface="Roboto" panose="02000000000000000000" pitchFamily="2" charset="0"/>
              </a:rPr>
              <a:t> attribute because no default tweet message makes sense. The submit button does not use the </a:t>
            </a:r>
            <a:r>
              <a:rPr lang="en-US" dirty="0"/>
              <a:t>name</a:t>
            </a:r>
            <a:r>
              <a:rPr lang="en-US" b="0" i="0" dirty="0">
                <a:solidFill>
                  <a:srgbClr val="000000"/>
                </a:solidFill>
                <a:effectLst/>
                <a:latin typeface="Roboto" panose="02000000000000000000" pitchFamily="2" charset="0"/>
              </a:rPr>
              <a:t> attribute because the submit button's value is not needed by the web server.</a:t>
            </a:r>
            <a:endParaRPr lang="en-US" dirty="0"/>
          </a:p>
        </p:txBody>
      </p:sp>
    </p:spTree>
    <p:extLst>
      <p:ext uri="{BB962C8B-B14F-4D97-AF65-F5344CB8AC3E}">
        <p14:creationId xmlns:p14="http://schemas.microsoft.com/office/powerpoint/2010/main" val="1583876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37E6C86-3A93-85E0-4EE0-1918C97D019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6CFACDA-48F7-1F8D-078F-0F58C57B5E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7CE7B09-C062-424B-68A9-2837477E91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move on to Form widgets that are interactive elements like buttons, drop-downs, and text fields for user interaction. A text box is created using an input element with type set to "text" for single-line input. A submit button is an input element with type set to "submit," which sends the form data to the server when clicked. These widgets enable users to interact and input data in web forms effectively.</a:t>
            </a:r>
          </a:p>
          <a:p>
            <a:pPr marL="139700" indent="0">
              <a:buNone/>
            </a:pPr>
            <a:endParaRPr lang="en-US" dirty="0"/>
          </a:p>
        </p:txBody>
      </p:sp>
    </p:spTree>
    <p:extLst>
      <p:ext uri="{BB962C8B-B14F-4D97-AF65-F5344CB8AC3E}">
        <p14:creationId xmlns:p14="http://schemas.microsoft.com/office/powerpoint/2010/main" val="746263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38"/>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b="1" dirty="0">
                <a:latin typeface="+mj-lt"/>
              </a:rPr>
              <a:t>Forms</a:t>
            </a:r>
            <a:endParaRPr sz="66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 sz="1300" b="1" dirty="0">
                <a:solidFill>
                  <a:schemeClr val="tx1"/>
                </a:solidFill>
                <a:latin typeface="+mj-lt"/>
                <a:ea typeface="Roboto"/>
                <a:cs typeface="Roboto"/>
                <a:sym typeface="Roboto"/>
              </a:rPr>
              <a:t>Introduction to Forms | Get and Post Method</a:t>
            </a:r>
            <a:r>
              <a:rPr lang="en-US" sz="1400" b="1" i="0" dirty="0">
                <a:solidFill>
                  <a:schemeClr val="tx1"/>
                </a:solidFill>
                <a:effectLst/>
                <a:latin typeface="+mj-lt"/>
              </a:rPr>
              <a:t>| Form Widgets | Labels and Text Areas</a:t>
            </a:r>
          </a:p>
          <a:p>
            <a:pPr marL="0" indent="0">
              <a:spcBef>
                <a:spcPts val="1400"/>
              </a:spcBef>
              <a:buNone/>
            </a:pP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spcBef>
                <a:spcPts val="400"/>
              </a:spcBef>
              <a:spcAft>
                <a:spcPts val="1600"/>
              </a:spcAft>
              <a:buNone/>
            </a:pPr>
            <a:endParaRPr dirty="0">
              <a:solidFill>
                <a:schemeClr val="dk1"/>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ECA731F-17B3-D9E9-9784-1D7F8F8F91CC}"/>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D96D827-116A-5D14-AA51-0FB02C9D589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dirty="0">
                <a:latin typeface="+mj-lt"/>
              </a:rPr>
              <a:t>Form Widgets</a:t>
            </a:r>
            <a:endParaRPr lang="en-US" sz="3600" b="1" i="0" dirty="0">
              <a:effectLst/>
              <a:latin typeface="+mj-lt"/>
            </a:endParaRPr>
          </a:p>
        </p:txBody>
      </p:sp>
      <p:sp>
        <p:nvSpPr>
          <p:cNvPr id="3" name="Text Placeholder 1">
            <a:extLst>
              <a:ext uri="{FF2B5EF4-FFF2-40B4-BE49-F238E27FC236}">
                <a16:creationId xmlns:a16="http://schemas.microsoft.com/office/drawing/2014/main" id="{953164DE-D6AF-8501-8B25-7905CEF9D674}"/>
              </a:ext>
            </a:extLst>
          </p:cNvPr>
          <p:cNvSpPr>
            <a:spLocks noGrp="1" noChangeArrowheads="1"/>
          </p:cNvSpPr>
          <p:nvPr>
            <p:ph type="body" idx="1"/>
          </p:nvPr>
        </p:nvSpPr>
        <p:spPr bwMode="auto">
          <a:xfrm>
            <a:off x="451333" y="1572409"/>
            <a:ext cx="838096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Input Element</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Creates widgets for user input; void element with key attributes:</a:t>
            </a:r>
          </a:p>
          <a:p>
            <a:pPr marL="742950" lvl="1"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Type</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Defines widget type (e.g., text, password, submit).</a:t>
            </a:r>
          </a:p>
          <a:p>
            <a:pPr marL="742950" lvl="1"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Name</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Names widget and sends value with form submission.</a:t>
            </a:r>
          </a:p>
          <a:p>
            <a:pPr marL="742950" lvl="1"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ID</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Assigns a unique identifier.</a:t>
            </a:r>
          </a:p>
          <a:p>
            <a:pPr marL="742950" lvl="1"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Placeholder</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Displays hint text in text widgets.</a:t>
            </a:r>
          </a:p>
          <a:p>
            <a:pPr marL="742950" lvl="1"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Value</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Sets default widget value.</a:t>
            </a:r>
          </a:p>
          <a:p>
            <a:pPr marL="285750" indent="-285750" eaLnBrk="0" fontAlgn="base" hangingPunct="0">
              <a:lnSpc>
                <a:spcPct val="10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0776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B143679-8443-635A-CC31-710AAD311CD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760F7DA-3A18-2696-13E3-C34FD8704D1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Labels and Text Area</a:t>
            </a:r>
          </a:p>
        </p:txBody>
      </p:sp>
      <p:sp>
        <p:nvSpPr>
          <p:cNvPr id="3" name="Text Placeholder 1">
            <a:extLst>
              <a:ext uri="{FF2B5EF4-FFF2-40B4-BE49-F238E27FC236}">
                <a16:creationId xmlns:a16="http://schemas.microsoft.com/office/drawing/2014/main" id="{D1699F39-7DBD-7F6C-2875-432DCD97C022}"/>
              </a:ext>
            </a:extLst>
          </p:cNvPr>
          <p:cNvSpPr>
            <a:spLocks noGrp="1" noChangeArrowheads="1"/>
          </p:cNvSpPr>
          <p:nvPr>
            <p:ph type="body" idx="1"/>
          </p:nvPr>
        </p:nvSpPr>
        <p:spPr bwMode="auto">
          <a:xfrm>
            <a:off x="451333" y="1695520"/>
            <a:ext cx="838096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Label Element</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Provides descriptive text for a specific widget using the for attribute, which matches the widget's id, aiding screen reader accessibility.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Text Area Widget</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Allows multi-line text input using the </a:t>
            </a:r>
            <a:r>
              <a:rPr kumimoji="0" lang="en-US" altLang="en-US" sz="1600" b="0" i="0" u="none" strike="noStrike" cap="none" normalizeH="0" baseline="0" dirty="0" err="1">
                <a:ln>
                  <a:noFill/>
                </a:ln>
                <a:solidFill>
                  <a:schemeClr val="accent1">
                    <a:lumMod val="50000"/>
                  </a:schemeClr>
                </a:solidFill>
                <a:effectLst/>
                <a:latin typeface="Arial" panose="020B0604020202020204" pitchFamily="34" charset="0"/>
              </a:rPr>
              <a:t>textarea</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element, with optional rows and cols attributes to set its initial size.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p:txBody>
      </p:sp>
      <p:sp>
        <p:nvSpPr>
          <p:cNvPr id="2" name="Rectangle 1">
            <a:extLst>
              <a:ext uri="{FF2B5EF4-FFF2-40B4-BE49-F238E27FC236}">
                <a16:creationId xmlns:a16="http://schemas.microsoft.com/office/drawing/2014/main" id="{CADC6F52-F0F9-F87B-A624-41F991A047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99AD09A3-BAB9-83B2-D1E7-97438CA8DF51}"/>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9168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716B8F1-E71C-5D34-589D-E64CE22912F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5869AE5-4C91-E4C8-C358-EC72C476CE4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Labels and Text Area Examples</a:t>
            </a:r>
          </a:p>
        </p:txBody>
      </p:sp>
      <p:sp>
        <p:nvSpPr>
          <p:cNvPr id="3" name="Text Placeholder 1">
            <a:extLst>
              <a:ext uri="{FF2B5EF4-FFF2-40B4-BE49-F238E27FC236}">
                <a16:creationId xmlns:a16="http://schemas.microsoft.com/office/drawing/2014/main" id="{8F42AE0C-0CC2-49D8-BC96-CDB7AC13CD90}"/>
              </a:ext>
            </a:extLst>
          </p:cNvPr>
          <p:cNvSpPr>
            <a:spLocks noGrp="1" noChangeArrowheads="1"/>
          </p:cNvSpPr>
          <p:nvPr>
            <p:ph type="body" idx="1"/>
          </p:nvPr>
        </p:nvSpPr>
        <p:spPr bwMode="auto">
          <a:xfrm>
            <a:off x="451333" y="1373684"/>
            <a:ext cx="12176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Label:</a:t>
            </a:r>
          </a:p>
        </p:txBody>
      </p:sp>
      <p:sp>
        <p:nvSpPr>
          <p:cNvPr id="2" name="Rectangle 1">
            <a:extLst>
              <a:ext uri="{FF2B5EF4-FFF2-40B4-BE49-F238E27FC236}">
                <a16:creationId xmlns:a16="http://schemas.microsoft.com/office/drawing/2014/main" id="{EEC38EBD-4989-1AA9-3ED8-F89336A1A8A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BB831C6-957F-D0E1-6CEC-79CBF6219EF6}"/>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BAD689B-702C-243D-8663-D7409B0A879F}"/>
              </a:ext>
            </a:extLst>
          </p:cNvPr>
          <p:cNvPicPr>
            <a:picLocks noChangeAspect="1"/>
          </p:cNvPicPr>
          <p:nvPr/>
        </p:nvPicPr>
        <p:blipFill>
          <a:blip r:embed="rId3"/>
          <a:stretch>
            <a:fillRect/>
          </a:stretch>
        </p:blipFill>
        <p:spPr>
          <a:xfrm>
            <a:off x="451333" y="1726447"/>
            <a:ext cx="3375953" cy="929721"/>
          </a:xfrm>
          <a:prstGeom prst="rect">
            <a:avLst/>
          </a:prstGeom>
        </p:spPr>
      </p:pic>
      <p:pic>
        <p:nvPicPr>
          <p:cNvPr id="8" name="Picture 7">
            <a:extLst>
              <a:ext uri="{FF2B5EF4-FFF2-40B4-BE49-F238E27FC236}">
                <a16:creationId xmlns:a16="http://schemas.microsoft.com/office/drawing/2014/main" id="{8882739D-F274-5B4F-517A-867E885F36C2}"/>
              </a:ext>
            </a:extLst>
          </p:cNvPr>
          <p:cNvPicPr>
            <a:picLocks noChangeAspect="1"/>
          </p:cNvPicPr>
          <p:nvPr/>
        </p:nvPicPr>
        <p:blipFill>
          <a:blip r:embed="rId4"/>
          <a:stretch>
            <a:fillRect/>
          </a:stretch>
        </p:blipFill>
        <p:spPr>
          <a:xfrm>
            <a:off x="451333" y="3403828"/>
            <a:ext cx="5989839" cy="1265030"/>
          </a:xfrm>
          <a:prstGeom prst="rect">
            <a:avLst/>
          </a:prstGeom>
        </p:spPr>
      </p:pic>
      <p:sp>
        <p:nvSpPr>
          <p:cNvPr id="9" name="Text Placeholder 1">
            <a:extLst>
              <a:ext uri="{FF2B5EF4-FFF2-40B4-BE49-F238E27FC236}">
                <a16:creationId xmlns:a16="http://schemas.microsoft.com/office/drawing/2014/main" id="{7EB8FA0A-4BFD-37FC-4C77-05ECD8F0F881}"/>
              </a:ext>
            </a:extLst>
          </p:cNvPr>
          <p:cNvSpPr txBox="1">
            <a:spLocks noChangeArrowheads="1"/>
          </p:cNvSpPr>
          <p:nvPr/>
        </p:nvSpPr>
        <p:spPr bwMode="auto">
          <a:xfrm>
            <a:off x="451333" y="3008931"/>
            <a:ext cx="12176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0" indent="0" eaLnBrk="0" fontAlgn="base" hangingPunct="0">
              <a:lnSpc>
                <a:spcPct val="150000"/>
              </a:lnSpc>
              <a:spcBef>
                <a:spcPct val="0"/>
              </a:spcBef>
              <a:spcAft>
                <a:spcPct val="0"/>
              </a:spcAft>
              <a:buClrTx/>
              <a:buSzTx/>
              <a:buFont typeface="Proxima Nova"/>
              <a:buNone/>
            </a:pPr>
            <a:r>
              <a:rPr lang="en-US" altLang="en-US" sz="1600" b="1" dirty="0">
                <a:solidFill>
                  <a:schemeClr val="accent1">
                    <a:lumMod val="50000"/>
                  </a:schemeClr>
                </a:solidFill>
                <a:latin typeface="Arial" panose="020B0604020202020204" pitchFamily="34" charset="0"/>
              </a:rPr>
              <a:t>Text Area:</a:t>
            </a:r>
          </a:p>
        </p:txBody>
      </p:sp>
    </p:spTree>
    <p:extLst>
      <p:ext uri="{BB962C8B-B14F-4D97-AF65-F5344CB8AC3E}">
        <p14:creationId xmlns:p14="http://schemas.microsoft.com/office/powerpoint/2010/main" val="2381734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Forms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13BEA8-0C80-C95B-0D64-64836EC976E4}"/>
              </a:ext>
            </a:extLst>
          </p:cNvPr>
          <p:cNvSpPr>
            <a:spLocks noGrp="1" noChangeArrowheads="1"/>
          </p:cNvSpPr>
          <p:nvPr>
            <p:ph type="body" idx="1"/>
          </p:nvPr>
        </p:nvSpPr>
        <p:spPr bwMode="auto">
          <a:xfrm>
            <a:off x="3258105" y="1304889"/>
            <a:ext cx="557419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Form Purpose</a:t>
            </a:r>
            <a:r>
              <a:rPr kumimoji="0" lang="en-US" altLang="en-US" sz="1600" b="0" i="0" u="none" strike="noStrike" cap="none" normalizeH="0" baseline="0" dirty="0">
                <a:ln>
                  <a:noFill/>
                </a:ln>
                <a:solidFill>
                  <a:schemeClr val="tx1"/>
                </a:solidFill>
                <a:effectLst/>
                <a:latin typeface="Arial" panose="020B0604020202020204" pitchFamily="34" charset="0"/>
              </a:rPr>
              <a:t>: The form element enables the browser to submit user information to a server.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Action Attribute</a:t>
            </a:r>
            <a:r>
              <a:rPr kumimoji="0" lang="en-US" altLang="en-US" sz="1600" b="0" i="0" u="none" strike="noStrike" cap="none" normalizeH="0" baseline="0" dirty="0">
                <a:ln>
                  <a:noFill/>
                </a:ln>
                <a:solidFill>
                  <a:schemeClr val="tx1"/>
                </a:solidFill>
                <a:effectLst/>
                <a:latin typeface="Arial" panose="020B0604020202020204" pitchFamily="34" charset="0"/>
              </a:rPr>
              <a:t>: Specifies the URL where the form data is sent, usually via HTTPS for encryption.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Method Attribute</a:t>
            </a:r>
            <a:r>
              <a:rPr kumimoji="0" lang="en-US" altLang="en-US" sz="1600" b="0" i="0" u="none" strike="noStrike" cap="none" normalizeH="0" baseline="0" dirty="0">
                <a:ln>
                  <a:noFill/>
                </a:ln>
                <a:solidFill>
                  <a:schemeClr val="tx1"/>
                </a:solidFill>
                <a:effectLst/>
                <a:latin typeface="Arial" panose="020B0604020202020204" pitchFamily="34" charset="0"/>
              </a:rPr>
              <a:t>: Defines the HTTP request type (GET or POST), with GET as the default if unspecified.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5B8DF892-4C3C-51BB-A29B-6A1B490010C2}"/>
              </a:ext>
            </a:extLst>
          </p:cNvPr>
          <p:cNvPicPr>
            <a:picLocks noChangeAspect="1"/>
          </p:cNvPicPr>
          <p:nvPr/>
        </p:nvPicPr>
        <p:blipFill>
          <a:blip r:embed="rId3"/>
          <a:stretch>
            <a:fillRect/>
          </a:stretch>
        </p:blipFill>
        <p:spPr>
          <a:xfrm>
            <a:off x="311700" y="1562468"/>
            <a:ext cx="2701591" cy="27084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7C7F914-3DC8-6611-9380-98D68C42929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C4712FD-3C46-9D8F-0B0B-87884D240D1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Example of Forms</a:t>
            </a:r>
            <a:endParaRPr sz="3600" b="1" dirty="0">
              <a:latin typeface="Arial"/>
              <a:ea typeface="Arial"/>
              <a:cs typeface="Arial"/>
              <a:sym typeface="Arial"/>
            </a:endParaRPr>
          </a:p>
        </p:txBody>
      </p:sp>
      <p:pic>
        <p:nvPicPr>
          <p:cNvPr id="3" name="Picture 2">
            <a:extLst>
              <a:ext uri="{FF2B5EF4-FFF2-40B4-BE49-F238E27FC236}">
                <a16:creationId xmlns:a16="http://schemas.microsoft.com/office/drawing/2014/main" id="{AF3BCDA8-644B-CAD6-09F8-4C1E120A1EB5}"/>
              </a:ext>
            </a:extLst>
          </p:cNvPr>
          <p:cNvPicPr>
            <a:picLocks noChangeAspect="1"/>
          </p:cNvPicPr>
          <p:nvPr/>
        </p:nvPicPr>
        <p:blipFill>
          <a:blip r:embed="rId3"/>
          <a:stretch>
            <a:fillRect/>
          </a:stretch>
        </p:blipFill>
        <p:spPr>
          <a:xfrm>
            <a:off x="1599942" y="1087566"/>
            <a:ext cx="5944115" cy="3909399"/>
          </a:xfrm>
          <a:prstGeom prst="rect">
            <a:avLst/>
          </a:prstGeom>
        </p:spPr>
      </p:pic>
    </p:spTree>
    <p:extLst>
      <p:ext uri="{BB962C8B-B14F-4D97-AF65-F5344CB8AC3E}">
        <p14:creationId xmlns:p14="http://schemas.microsoft.com/office/powerpoint/2010/main" val="226093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3708664-FAA5-B9B3-8383-3652F192047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C7B6DFB-827F-170D-060A-E6FFF3938D6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Roboto" panose="02000000000000000000" pitchFamily="2" charset="0"/>
              </a:rPr>
              <a:t>Get Method</a:t>
            </a:r>
          </a:p>
        </p:txBody>
      </p:sp>
      <p:sp>
        <p:nvSpPr>
          <p:cNvPr id="2" name="Text Placeholder 1">
            <a:extLst>
              <a:ext uri="{FF2B5EF4-FFF2-40B4-BE49-F238E27FC236}">
                <a16:creationId xmlns:a16="http://schemas.microsoft.com/office/drawing/2014/main" id="{FAF14F2D-1ADB-7976-4F58-0C5D96DF44DE}"/>
              </a:ext>
            </a:extLst>
          </p:cNvPr>
          <p:cNvSpPr>
            <a:spLocks noGrp="1" noChangeArrowheads="1"/>
          </p:cNvSpPr>
          <p:nvPr>
            <p:ph type="body" idx="1"/>
          </p:nvPr>
        </p:nvSpPr>
        <p:spPr bwMode="auto">
          <a:xfrm>
            <a:off x="311700" y="1202391"/>
            <a:ext cx="834402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GET Method</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Sends form data to a server by appending it to the URL as a query string.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Query String</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Data is formatted as name=value pairs, separated by ampersands (&amp;).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URL Creation</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Combines the form's action URL, a question mark (?), and the query string.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Request &amp; Response</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Sends an HTTP GET request and updates the webpage with the server's response.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p:txBody>
      </p:sp>
    </p:spTree>
    <p:extLst>
      <p:ext uri="{BB962C8B-B14F-4D97-AF65-F5344CB8AC3E}">
        <p14:creationId xmlns:p14="http://schemas.microsoft.com/office/powerpoint/2010/main" val="1448069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CCDD6A1-ADEC-981D-2EAE-D9627D8915B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Form Submission Using Get Method</a:t>
            </a:r>
            <a:endParaRPr sz="3600" b="1" dirty="0">
              <a:latin typeface="Arial"/>
              <a:ea typeface="Arial"/>
              <a:cs typeface="Arial"/>
              <a:sym typeface="Arial"/>
            </a:endParaRPr>
          </a:p>
        </p:txBody>
      </p:sp>
      <p:pic>
        <p:nvPicPr>
          <p:cNvPr id="4" name="Picture 3">
            <a:extLst>
              <a:ext uri="{FF2B5EF4-FFF2-40B4-BE49-F238E27FC236}">
                <a16:creationId xmlns:a16="http://schemas.microsoft.com/office/drawing/2014/main" id="{4BAF7D17-6C8C-E7E3-55A8-262C937274A8}"/>
              </a:ext>
            </a:extLst>
          </p:cNvPr>
          <p:cNvPicPr>
            <a:picLocks noChangeAspect="1"/>
          </p:cNvPicPr>
          <p:nvPr/>
        </p:nvPicPr>
        <p:blipFill>
          <a:blip r:embed="rId3"/>
          <a:stretch>
            <a:fillRect/>
          </a:stretch>
        </p:blipFill>
        <p:spPr>
          <a:xfrm>
            <a:off x="1327405" y="1158706"/>
            <a:ext cx="5761219" cy="3749365"/>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8E2EACB-6B0E-2648-35CF-F5678CB84C8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01E881E-0240-9437-7D61-91F1E8471F5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dirty="0">
                <a:latin typeface="+mj-lt"/>
              </a:rPr>
              <a:t>Post Method</a:t>
            </a:r>
            <a:endParaRPr lang="en-US" sz="3600" b="1" i="0" dirty="0">
              <a:effectLst/>
              <a:latin typeface="+mj-lt"/>
            </a:endParaRPr>
          </a:p>
        </p:txBody>
      </p:sp>
      <p:sp>
        <p:nvSpPr>
          <p:cNvPr id="3" name="Text Placeholder 1">
            <a:extLst>
              <a:ext uri="{FF2B5EF4-FFF2-40B4-BE49-F238E27FC236}">
                <a16:creationId xmlns:a16="http://schemas.microsoft.com/office/drawing/2014/main" id="{2E5F2D50-47DD-0E85-5CAF-E3A66A0D3551}"/>
              </a:ext>
            </a:extLst>
          </p:cNvPr>
          <p:cNvSpPr>
            <a:spLocks noGrp="1" noChangeArrowheads="1"/>
          </p:cNvSpPr>
          <p:nvPr>
            <p:ph type="body" idx="1"/>
          </p:nvPr>
        </p:nvSpPr>
        <p:spPr bwMode="auto">
          <a:xfrm>
            <a:off x="381516" y="1517966"/>
            <a:ext cx="838096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POST Method</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Sends form data in the HTTP request body, not in the URL.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Request Creation</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Uses the form's action URL to create an HTTP POST request.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Data Handling</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Formats form data as a query string and places it in the request body.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Response</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Updates or displays the webpage using the server's response.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p:txBody>
      </p:sp>
    </p:spTree>
    <p:extLst>
      <p:ext uri="{BB962C8B-B14F-4D97-AF65-F5344CB8AC3E}">
        <p14:creationId xmlns:p14="http://schemas.microsoft.com/office/powerpoint/2010/main" val="45349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6FD66AB-11A0-3C47-404E-AE8CAB6AA29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55C1EA6-D974-A034-4020-1FC81185143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latin typeface="Arial"/>
                <a:ea typeface="Arial"/>
                <a:cs typeface="Arial"/>
                <a:sym typeface="Arial"/>
              </a:rPr>
              <a:t>Chrome Dev Tools showing form data in POST request</a:t>
            </a:r>
            <a:endParaRPr sz="2400" b="1" dirty="0">
              <a:latin typeface="Arial"/>
              <a:ea typeface="Arial"/>
              <a:cs typeface="Arial"/>
              <a:sym typeface="Arial"/>
            </a:endParaRPr>
          </a:p>
        </p:txBody>
      </p:sp>
      <p:pic>
        <p:nvPicPr>
          <p:cNvPr id="3" name="Picture 2">
            <a:extLst>
              <a:ext uri="{FF2B5EF4-FFF2-40B4-BE49-F238E27FC236}">
                <a16:creationId xmlns:a16="http://schemas.microsoft.com/office/drawing/2014/main" id="{E26536EA-90CC-8765-7BF1-7B4B44E9971E}"/>
              </a:ext>
            </a:extLst>
          </p:cNvPr>
          <p:cNvPicPr>
            <a:picLocks noChangeAspect="1"/>
          </p:cNvPicPr>
          <p:nvPr/>
        </p:nvPicPr>
        <p:blipFill>
          <a:blip r:embed="rId3"/>
          <a:stretch>
            <a:fillRect/>
          </a:stretch>
        </p:blipFill>
        <p:spPr>
          <a:xfrm>
            <a:off x="1136558" y="1017725"/>
            <a:ext cx="6870884" cy="3981206"/>
          </a:xfrm>
          <a:prstGeom prst="rect">
            <a:avLst/>
          </a:prstGeom>
        </p:spPr>
      </p:pic>
    </p:spTree>
    <p:extLst>
      <p:ext uri="{BB962C8B-B14F-4D97-AF65-F5344CB8AC3E}">
        <p14:creationId xmlns:p14="http://schemas.microsoft.com/office/powerpoint/2010/main" val="40898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68920DE-149D-7938-7E9F-8D26F3933AD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691CDC8A-2892-5E09-AA17-C09E36262D85}"/>
              </a:ext>
            </a:extLst>
          </p:cNvPr>
          <p:cNvSpPr txBox="1">
            <a:spLocks noGrp="1"/>
          </p:cNvSpPr>
          <p:nvPr>
            <p:ph type="title"/>
          </p:nvPr>
        </p:nvSpPr>
        <p:spPr>
          <a:xfrm>
            <a:off x="311700" y="445025"/>
            <a:ext cx="8520600" cy="931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i="0" dirty="0">
                <a:solidFill>
                  <a:srgbClr val="1E282E"/>
                </a:solidFill>
                <a:effectLst/>
                <a:latin typeface="+mj-lt"/>
              </a:rPr>
              <a:t>Complete HTML form sending status to Twitter using a secure HTTP POST request</a:t>
            </a:r>
            <a:endParaRPr sz="3600" b="1" dirty="0">
              <a:latin typeface="+mj-lt"/>
              <a:ea typeface="Arial"/>
              <a:cs typeface="Arial"/>
              <a:sym typeface="Arial"/>
            </a:endParaRPr>
          </a:p>
        </p:txBody>
      </p:sp>
      <p:pic>
        <p:nvPicPr>
          <p:cNvPr id="4" name="Picture 3">
            <a:extLst>
              <a:ext uri="{FF2B5EF4-FFF2-40B4-BE49-F238E27FC236}">
                <a16:creationId xmlns:a16="http://schemas.microsoft.com/office/drawing/2014/main" id="{E139594F-B42C-4249-1996-CAEADBE73229}"/>
              </a:ext>
            </a:extLst>
          </p:cNvPr>
          <p:cNvPicPr>
            <a:picLocks noChangeAspect="1"/>
          </p:cNvPicPr>
          <p:nvPr/>
        </p:nvPicPr>
        <p:blipFill>
          <a:blip r:embed="rId3"/>
          <a:stretch>
            <a:fillRect/>
          </a:stretch>
        </p:blipFill>
        <p:spPr>
          <a:xfrm>
            <a:off x="379345" y="2190704"/>
            <a:ext cx="8463055" cy="1703124"/>
          </a:xfrm>
          <a:prstGeom prst="rect">
            <a:avLst/>
          </a:prstGeom>
        </p:spPr>
      </p:pic>
    </p:spTree>
    <p:extLst>
      <p:ext uri="{BB962C8B-B14F-4D97-AF65-F5344CB8AC3E}">
        <p14:creationId xmlns:p14="http://schemas.microsoft.com/office/powerpoint/2010/main" val="273143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BE287CE-C159-D5E4-0FF7-69DD738CFDEA}"/>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6D5DC18-73D5-811D-354E-09C9A38D9BD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dirty="0">
                <a:latin typeface="+mj-lt"/>
              </a:rPr>
              <a:t>Form Widgets</a:t>
            </a:r>
            <a:endParaRPr lang="en-US" sz="3600" b="1" i="0" dirty="0">
              <a:effectLst/>
              <a:latin typeface="+mj-lt"/>
            </a:endParaRPr>
          </a:p>
        </p:txBody>
      </p:sp>
      <p:sp>
        <p:nvSpPr>
          <p:cNvPr id="3" name="Text Placeholder 1">
            <a:extLst>
              <a:ext uri="{FF2B5EF4-FFF2-40B4-BE49-F238E27FC236}">
                <a16:creationId xmlns:a16="http://schemas.microsoft.com/office/drawing/2014/main" id="{00748F00-327D-E29A-91DD-BBFDDDBF72A2}"/>
              </a:ext>
            </a:extLst>
          </p:cNvPr>
          <p:cNvSpPr>
            <a:spLocks noGrp="1" noChangeArrowheads="1"/>
          </p:cNvSpPr>
          <p:nvPr>
            <p:ph type="body" idx="1"/>
          </p:nvPr>
        </p:nvSpPr>
        <p:spPr bwMode="auto">
          <a:xfrm>
            <a:off x="451333" y="1510853"/>
            <a:ext cx="838096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Widgets</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Interactive components like buttons, drop-downs, and text fields for user interaction.</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Text Box</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Input element with type="text" for single-line input.</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Submit Button</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Input element with type="submit" that sends form data when clicked.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p:txBody>
      </p:sp>
    </p:spTree>
    <p:extLst>
      <p:ext uri="{BB962C8B-B14F-4D97-AF65-F5344CB8AC3E}">
        <p14:creationId xmlns:p14="http://schemas.microsoft.com/office/powerpoint/2010/main" val="25760810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2025-01-20T21:56:08+00:00</DateTime>
  </documentManagement>
</p:properties>
</file>

<file path=customXml/itemProps1.xml><?xml version="1.0" encoding="utf-8"?>
<ds:datastoreItem xmlns:ds="http://schemas.openxmlformats.org/officeDocument/2006/customXml" ds:itemID="{1126373E-97C5-4336-BC1C-4414E9046C94}"/>
</file>

<file path=customXml/itemProps2.xml><?xml version="1.0" encoding="utf-8"?>
<ds:datastoreItem xmlns:ds="http://schemas.openxmlformats.org/officeDocument/2006/customXml" ds:itemID="{67ED4124-DCEA-4506-BF72-8F457197A3C2}"/>
</file>

<file path=customXml/itemProps3.xml><?xml version="1.0" encoding="utf-8"?>
<ds:datastoreItem xmlns:ds="http://schemas.openxmlformats.org/officeDocument/2006/customXml" ds:itemID="{DC34EBFA-EDC5-4B64-8C8C-E89EDA11C0D5}"/>
</file>

<file path=docProps/app.xml><?xml version="1.0" encoding="utf-8"?>
<Properties xmlns="http://schemas.openxmlformats.org/officeDocument/2006/extended-properties" xmlns:vt="http://schemas.openxmlformats.org/officeDocument/2006/docPropsVTypes">
  <TotalTime>817</TotalTime>
  <Words>1282</Words>
  <Application>Microsoft Office PowerPoint</Application>
  <PresentationFormat>On-screen Show (16:9)</PresentationFormat>
  <Paragraphs>57</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Roboto</vt:lpstr>
      <vt:lpstr>Proxima Nova</vt:lpstr>
      <vt:lpstr>Arial</vt:lpstr>
      <vt:lpstr>Simple Light</vt:lpstr>
      <vt:lpstr>Spearmint</vt:lpstr>
      <vt:lpstr>Forms</vt:lpstr>
      <vt:lpstr>Forms</vt:lpstr>
      <vt:lpstr>Example of Forms</vt:lpstr>
      <vt:lpstr>Get Method</vt:lpstr>
      <vt:lpstr>Form Submission Using Get Method</vt:lpstr>
      <vt:lpstr>Post Method</vt:lpstr>
      <vt:lpstr>Chrome Dev Tools showing form data in POST request</vt:lpstr>
      <vt:lpstr>Complete HTML form sending status to Twitter using a secure HTTP POST request</vt:lpstr>
      <vt:lpstr>Form Widgets</vt:lpstr>
      <vt:lpstr>Form Widgets</vt:lpstr>
      <vt:lpstr>Labels and Text Area</vt:lpstr>
      <vt:lpstr>Labels and Text Area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19</cp:revision>
  <dcterms:modified xsi:type="dcterms:W3CDTF">2025-01-18T13:56:22Z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