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Masters/notesMaster1.xml" ContentType="application/vnd.openxmlformats-officedocument.presentationml.notesMaster+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8"/>
  </p:notesMasterIdLst>
  <p:sldIdLst>
    <p:sldId id="256" r:id="rId3"/>
    <p:sldId id="257" r:id="rId4"/>
    <p:sldId id="299" r:id="rId5"/>
    <p:sldId id="287" r:id="rId6"/>
    <p:sldId id="283" r:id="rId7"/>
    <p:sldId id="291" r:id="rId8"/>
    <p:sldId id="273" r:id="rId9"/>
    <p:sldId id="292" r:id="rId10"/>
    <p:sldId id="293" r:id="rId11"/>
    <p:sldId id="294" r:id="rId12"/>
    <p:sldId id="295" r:id="rId13"/>
    <p:sldId id="300" r:id="rId14"/>
    <p:sldId id="296" r:id="rId15"/>
    <p:sldId id="297" r:id="rId16"/>
    <p:sldId id="298" r:id="rId17"/>
  </p:sldIdLst>
  <p:sldSz cx="9144000" cy="5143500" type="screen16x9"/>
  <p:notesSz cx="6858000" cy="9144000"/>
  <p:embeddedFontLst>
    <p:embeddedFont>
      <p:font typeface="Proxima Nova" panose="020B0604020202020204" charset="0"/>
      <p:regular r:id="rId19"/>
      <p:bold r:id="rId20"/>
      <p:italic r:id="rId21"/>
      <p:boldItalic r:id="rId22"/>
    </p:embeddedFon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346" autoAdjust="0"/>
  </p:normalViewPr>
  <p:slideViewPr>
    <p:cSldViewPr snapToGrid="0">
      <p:cViewPr varScale="1">
        <p:scale>
          <a:sx n="86" d="100"/>
          <a:sy n="86" d="100"/>
        </p:scale>
        <p:origin x="1354"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font" Target="fonts/font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33"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32"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customXml" Target="../customXml/item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out lecture on common properties of CSS. In this lecture we will go through common properties like </a:t>
            </a:r>
            <a:r>
              <a:rPr lang="en-US" sz="1100" b="0" dirty="0">
                <a:solidFill>
                  <a:schemeClr val="accent1">
                    <a:lumMod val="50000"/>
                  </a:schemeClr>
                </a:solidFill>
                <a:latin typeface="+mj-lt"/>
                <a:ea typeface="Roboto"/>
                <a:cs typeface="Roboto"/>
                <a:sym typeface="Roboto"/>
              </a:rPr>
              <a:t>Color Property, Background Properties, Float and Clear Properties, Display Property, and </a:t>
            </a:r>
            <a:r>
              <a:rPr lang="en-US" sz="1100" b="0" i="0" dirty="0">
                <a:solidFill>
                  <a:schemeClr val="accent1">
                    <a:lumMod val="50000"/>
                  </a:schemeClr>
                </a:solidFill>
                <a:effectLst/>
                <a:latin typeface="Roboto" panose="02000000000000000000" pitchFamily="2" charset="0"/>
              </a:rPr>
              <a:t>CSS Variables</a:t>
            </a:r>
            <a:r>
              <a:rPr lang="en-US" sz="1100" b="1" i="0" dirty="0">
                <a:solidFill>
                  <a:schemeClr val="accent1">
                    <a:lumMod val="50000"/>
                  </a:schemeClr>
                </a:solidFill>
                <a:effectLst/>
                <a:latin typeface="Roboto" panose="02000000000000000000" pitchFamily="2" charset="0"/>
              </a:rPr>
              <a:t>.</a:t>
            </a:r>
            <a:r>
              <a:rPr lang="en-US" dirty="0">
                <a:solidFill>
                  <a:schemeClr val="dk1"/>
                </a:solidFill>
              </a:rPr>
              <a:t> Let’s start our lecture.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B8D79D6-E491-42D4-8FD4-AD4ACADCE99C}"/>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72D9DBE-D064-BBD6-3115-F8CC0B629C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EDE45231-5484-7957-9BEC-F82C937C1F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shows the clear property in action. The image is floated to the left using float left. The paragraph with the clear class uses clear left, ensuring it moves below the floated image. Without the clear property, the paragraph text would wrap around the image. The clear property is essential for maintaining layout consistency when working with floated elements.</a:t>
            </a:r>
          </a:p>
        </p:txBody>
      </p:sp>
    </p:spTree>
    <p:extLst>
      <p:ext uri="{BB962C8B-B14F-4D97-AF65-F5344CB8AC3E}">
        <p14:creationId xmlns:p14="http://schemas.microsoft.com/office/powerpoint/2010/main" val="1434394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2294375D-702D-6E2D-9BC8-13BBDFB0E9C5}"/>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DF348468-BAF0-CB17-FF3D-C7EA02DAD7F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416E3941-1A59-AD39-ACC8-315BC76B56D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move on to the display property that controls how elements are rendered on a webpage. The inline value makes elements behave like span or a, aligning with surrounding text. The block value makes elements behave like p or div, taking up the full width. The none value hides the element completely, removing it from view. These settings are essential for structuring layouts and determining element visibility.</a:t>
            </a:r>
          </a:p>
        </p:txBody>
      </p:sp>
    </p:spTree>
    <p:extLst>
      <p:ext uri="{BB962C8B-B14F-4D97-AF65-F5344CB8AC3E}">
        <p14:creationId xmlns:p14="http://schemas.microsoft.com/office/powerpoint/2010/main" val="3293429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ACAF11E-AEED-AF57-0F01-ECE4B64D1C5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13CCB6A7-068C-3E90-7ADC-72DBFDBDF91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9DA25DEF-E087-4148-936B-D534B62F60F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The display property further includes inline-block and list-item. Inline-block allows content to behave like a block but positions the element inline with others. The list item value displays elements as items in a list. Display properties define how elements interact visually and structurally, impacting their visibility and layout within the webpage for flexible design options.</a:t>
            </a:r>
          </a:p>
        </p:txBody>
      </p:sp>
    </p:spTree>
    <p:extLst>
      <p:ext uri="{BB962C8B-B14F-4D97-AF65-F5344CB8AC3E}">
        <p14:creationId xmlns:p14="http://schemas.microsoft.com/office/powerpoint/2010/main" val="1790860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770099A-6520-8B5C-BD15-80B95BEC68B0}"/>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4752F532-8F8E-7FC3-F6C9-2A071F50984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B7013720-AA40-E3E8-2DFC-EA41FE4CF3D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demonstrates different display values. The first class uses display inline, keeping the text inline. The second class uses display block, creating a new line for the element. The third class applies display none, hiding the element completely. These properties control how elements are rendered and are essential for structuring content and managing visibility in web designs.</a:t>
            </a:r>
          </a:p>
        </p:txBody>
      </p:sp>
    </p:spTree>
    <p:extLst>
      <p:ext uri="{BB962C8B-B14F-4D97-AF65-F5344CB8AC3E}">
        <p14:creationId xmlns:p14="http://schemas.microsoft.com/office/powerpoint/2010/main" val="804953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FF2F0B5C-2EF8-7CDE-4F0A-00C7ED84D47E}"/>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8A44A89A-4EC0-2AF4-BEF7-E9C53539550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AD4B8D03-7C62-B2BD-1F6E-3439D8BC43D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CSS variables make stylesheets more efficient by allowing reusable values, reducing manual updates. They are declared with two dashes, like hyphen </a:t>
            </a:r>
            <a:r>
              <a:rPr lang="en-US" dirty="0" err="1"/>
              <a:t>hyphen</a:t>
            </a:r>
            <a:r>
              <a:rPr lang="en-US" dirty="0"/>
              <a:t> my variable as red, and accessed using var keyword. To apply variables globally, use the colon root selector, which targets the entire document. CSS variables improve flexibility and maintainability in web design by centralizing commonly used values.</a:t>
            </a:r>
          </a:p>
        </p:txBody>
      </p:sp>
    </p:spTree>
    <p:extLst>
      <p:ext uri="{BB962C8B-B14F-4D97-AF65-F5344CB8AC3E}">
        <p14:creationId xmlns:p14="http://schemas.microsoft.com/office/powerpoint/2010/main" val="1888204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DC2451F-F9F0-E199-57B1-FF2F6209E0A1}"/>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6916B540-9FC9-5F59-727C-A0315486BC8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C4209A07-5434-41E2-CB61-48F613B6D3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demonstrates CSS variables. In the colon root selector, hyphen </a:t>
            </a:r>
            <a:r>
              <a:rPr lang="en-US" dirty="0" err="1"/>
              <a:t>hyphen</a:t>
            </a:r>
            <a:r>
              <a:rPr lang="en-US" dirty="0"/>
              <a:t> main color is set to red and hyphen </a:t>
            </a:r>
            <a:r>
              <a:rPr lang="en-US" dirty="0" err="1"/>
              <a:t>hyphen</a:t>
            </a:r>
            <a:r>
              <a:rPr lang="en-US" dirty="0"/>
              <a:t> main BG color is set to yellow, making them global variables. The paragraph element applies these variables using the var function for text color and background color. CSS variables allow easy updates and consistent styling throughout the document by centralizing reusable values. Thanks for watching the lecture.</a:t>
            </a:r>
          </a:p>
        </p:txBody>
      </p:sp>
    </p:spTree>
    <p:extLst>
      <p:ext uri="{BB962C8B-B14F-4D97-AF65-F5344CB8AC3E}">
        <p14:creationId xmlns:p14="http://schemas.microsoft.com/office/powerpoint/2010/main" val="445558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The color property in CSS controls the text color. CSS includes 140 predefined color names like white, blue, and black. Colors can also be specified using RGB values, which define intensities for red, green, and blue, ranging from 0 to 255. For example, </a:t>
            </a:r>
            <a:r>
              <a:rPr lang="en-US" dirty="0" err="1"/>
              <a:t>rgb</a:t>
            </a:r>
            <a:r>
              <a:rPr lang="en-US" dirty="0"/>
              <a:t> 0, 0, 0 is black, </a:t>
            </a:r>
            <a:r>
              <a:rPr lang="en-US" dirty="0" err="1"/>
              <a:t>rgb</a:t>
            </a:r>
            <a:r>
              <a:rPr lang="en-US" dirty="0"/>
              <a:t> 0, 0, 255 is blue, and </a:t>
            </a:r>
            <a:r>
              <a:rPr lang="en-US" dirty="0" err="1"/>
              <a:t>rgb</a:t>
            </a:r>
            <a:r>
              <a:rPr lang="en-US" dirty="0"/>
              <a:t> 255, 255, 255 is white. RGB makes color customization flexible and precise.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497C7CE-5161-E879-FEC9-82EC847CAD2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E6821E14-58ED-A382-D101-0B4847A2B9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EB40CF51-74A4-030A-8F5A-2CA5D9AE48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CSS supports multiple ways to define colors. Hexadecimal uses the format #RRGGBB with values from 00 to FF for red, green, and blue, such as #000000 for black. Hue saturation lightness uses hue 0 to 360 degrees, saturation, and lightness in percentages, like HSL 0, 0, 0 for black. RGBA and HSLA add transparency with an alpha value from 0 to 1, such as RGBA 255, 0, 0, 0.5 for half transparent red.</a:t>
            </a:r>
          </a:p>
        </p:txBody>
      </p:sp>
    </p:spTree>
    <p:extLst>
      <p:ext uri="{BB962C8B-B14F-4D97-AF65-F5344CB8AC3E}">
        <p14:creationId xmlns:p14="http://schemas.microsoft.com/office/powerpoint/2010/main" val="4130379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D12B9C9A-6E3D-0B4D-1B5E-AF43F0D9871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7AD42E0-CDC9-26A8-480D-653847D1A1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5EF891D-9A8D-AA33-7D73-18E7A81230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demonstrates RGB and Hexadecimal color selection. The RGB sliders adjust the intensity of red, green, and blue values, each ranging from 0 to 255. The combined RGB values display the resulting color in the box below. The corresponding hexadecimal color code is displayed alongside, such as </a:t>
            </a:r>
            <a:r>
              <a:rPr lang="en-US" dirty="0" err="1"/>
              <a:t>rgb</a:t>
            </a:r>
            <a:r>
              <a:rPr lang="en-US" dirty="0"/>
              <a:t> 0, 0, 0 matching #000000 for black. This tool highlights the relationship between RGB and Hex values.</a:t>
            </a:r>
          </a:p>
        </p:txBody>
      </p:sp>
    </p:spTree>
    <p:extLst>
      <p:ext uri="{BB962C8B-B14F-4D97-AF65-F5344CB8AC3E}">
        <p14:creationId xmlns:p14="http://schemas.microsoft.com/office/powerpoint/2010/main" val="1488776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8758EA7-7F9C-8FE5-B28D-3F00B7B1990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055A534E-3290-8C9A-5FAD-7A1DF7EBFF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F9DC834B-D930-9375-B37A-E43221D0DA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Move on to background properties that control the appearance behind an element's content. The background color property sets the color, while the background image property specifies an image as the background. The background property acts as shorthand, allowing you to combine multiple background settings, like color, image, position, and size, in one declaration. These properties enhance design flexibility and customization.</a:t>
            </a:r>
          </a:p>
        </p:txBody>
      </p:sp>
    </p:spTree>
    <p:extLst>
      <p:ext uri="{BB962C8B-B14F-4D97-AF65-F5344CB8AC3E}">
        <p14:creationId xmlns:p14="http://schemas.microsoft.com/office/powerpoint/2010/main" val="3084906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2E8091D-3A02-0F30-C948-1FD7DBC60D5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F7F03B3-44EC-8FC7-7793-BF4290285C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73F11455-C3CA-2A23-D2A6-6C63412B13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example demonstrates the use of background properties. The paragraph elements have a light sky blue background set by the background color property. The class clouds applies a background image using the background image property, displaying a cloud pattern. These properties help style specific elements with colors and images, creating visually appealing designs tailored to the content.</a:t>
            </a:r>
          </a:p>
        </p:txBody>
      </p:sp>
    </p:spTree>
    <p:extLst>
      <p:ext uri="{BB962C8B-B14F-4D97-AF65-F5344CB8AC3E}">
        <p14:creationId xmlns:p14="http://schemas.microsoft.com/office/powerpoint/2010/main" val="3620848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929AAAD-2BF8-FD8D-CBCF-836F36DC197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CD29E112-E740-459C-095C-AFA5B22077B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C731878-1553-2952-F4A9-282FFD33C2C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we will explore the float property that controls how an element is positioned within its parent container. The default value is none, meaning the element does not float. Setting float to left makes the element float to the left side, allowing content to wrap around it. Similarly, float right positions the element on the right side. Float is commonly used for layouts and aligning content in flexible designs.</a:t>
            </a:r>
          </a:p>
        </p:txBody>
      </p:sp>
    </p:spTree>
    <p:extLst>
      <p:ext uri="{BB962C8B-B14F-4D97-AF65-F5344CB8AC3E}">
        <p14:creationId xmlns:p14="http://schemas.microsoft.com/office/powerpoint/2010/main" val="4988383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294B193A-AF91-86E8-8A19-1244CD20C6BB}"/>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3D861513-30C6-7A41-2B84-969961DCA8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51E72643-DB72-B245-5903-CB28DDC241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shows how the float property works. The image is styled with float right, which aligns it to the right side of the container. The paragraph text wraps around the image, creating a visually appealing layout. Float is commonly used for aligning elements like images or text within a webpage, allowing for dynamic and flexible content positioning in designs.</a:t>
            </a:r>
          </a:p>
        </p:txBody>
      </p:sp>
    </p:spTree>
    <p:extLst>
      <p:ext uri="{BB962C8B-B14F-4D97-AF65-F5344CB8AC3E}">
        <p14:creationId xmlns:p14="http://schemas.microsoft.com/office/powerpoint/2010/main" val="1583876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88C0244-F3E9-06D4-3E3C-6B0AF338998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1FBB6FEB-FED2-63FE-8400-DF97C62A5E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807B3DB2-53D9-D5A7-6ED8-59F24A79A2B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Next property is clear property that prevents elements from wrapping around floated elements. The default value none allows floating. Setting clear to left stops floating on the left side, while clear right stops floating on the right side. Using clear both stops floating on both sides. This property ensures proper element placement when working with float based layouts, maintaining clean and organized designs.</a:t>
            </a:r>
          </a:p>
        </p:txBody>
      </p:sp>
    </p:spTree>
    <p:extLst>
      <p:ext uri="{BB962C8B-B14F-4D97-AF65-F5344CB8AC3E}">
        <p14:creationId xmlns:p14="http://schemas.microsoft.com/office/powerpoint/2010/main" val="2766685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38"/>
            <a:ext cx="8123100" cy="158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000" b="1" dirty="0">
                <a:latin typeface="+mj-lt"/>
              </a:rPr>
              <a:t>Common Properties</a:t>
            </a:r>
            <a:endParaRPr sz="6000" b="1" dirty="0">
              <a:solidFill>
                <a:schemeClr val="dk1"/>
              </a:solidFill>
              <a:latin typeface="+mj-lt"/>
            </a:endParaRP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 sz="1300" b="1" dirty="0">
                <a:solidFill>
                  <a:schemeClr val="accent1">
                    <a:lumMod val="50000"/>
                  </a:schemeClr>
                </a:solidFill>
                <a:latin typeface="+mj-lt"/>
                <a:ea typeface="Roboto"/>
                <a:cs typeface="Roboto"/>
                <a:sym typeface="Roboto"/>
              </a:rPr>
              <a:t>Color Property | </a:t>
            </a:r>
            <a:r>
              <a:rPr lang="en-US" sz="1300" b="1" dirty="0">
                <a:solidFill>
                  <a:schemeClr val="accent1">
                    <a:lumMod val="50000"/>
                  </a:schemeClr>
                </a:solidFill>
                <a:latin typeface="+mj-lt"/>
                <a:ea typeface="Roboto"/>
                <a:cs typeface="Roboto"/>
                <a:sym typeface="Roboto"/>
              </a:rPr>
              <a:t>Background Properties | Float and Clear Properties | Display Property | </a:t>
            </a:r>
            <a:r>
              <a:rPr lang="en-US" sz="1400" b="1" i="0" dirty="0">
                <a:solidFill>
                  <a:schemeClr val="accent1">
                    <a:lumMod val="50000"/>
                  </a:schemeClr>
                </a:solidFill>
                <a:effectLst/>
                <a:latin typeface="Roboto" panose="02000000000000000000" pitchFamily="2" charset="0"/>
              </a:rPr>
              <a:t>CSS Variables</a:t>
            </a:r>
            <a:endParaRPr sz="1300" b="1" dirty="0">
              <a:solidFill>
                <a:schemeClr val="dk1"/>
              </a:solidFill>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dk1"/>
              </a:solidFill>
              <a:highlight>
                <a:srgbClr val="FFFFFF"/>
              </a:highlight>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dk1"/>
              </a:solidFill>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dk1"/>
              </a:solidFill>
              <a:latin typeface="+mj-lt"/>
              <a:ea typeface="Roboto"/>
              <a:cs typeface="Roboto"/>
              <a:sym typeface="Roboto"/>
            </a:endParaRPr>
          </a:p>
          <a:p>
            <a:pPr marL="0" lvl="0" indent="0" algn="l" rtl="0">
              <a:spcBef>
                <a:spcPts val="400"/>
              </a:spcBef>
              <a:spcAft>
                <a:spcPts val="1600"/>
              </a:spcAft>
              <a:buNone/>
            </a:pPr>
            <a:endParaRPr dirty="0">
              <a:solidFill>
                <a:schemeClr val="dk1"/>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7E59D82-762E-EF5D-8698-DE52C9ECED9A}"/>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8CD83D8D-1DB9-E1B8-9B6D-E3405EAAE9F0}"/>
              </a:ext>
            </a:extLst>
          </p:cNvPr>
          <p:cNvSpPr txBox="1">
            <a:spLocks noGrp="1"/>
          </p:cNvSpPr>
          <p:nvPr>
            <p:ph type="title"/>
          </p:nvPr>
        </p:nvSpPr>
        <p:spPr>
          <a:xfrm>
            <a:off x="289048" y="230210"/>
            <a:ext cx="8520600" cy="9310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mj-lt"/>
                <a:ea typeface="Arial"/>
                <a:cs typeface="Arial"/>
                <a:sym typeface="Arial"/>
              </a:rPr>
              <a:t>Example</a:t>
            </a:r>
            <a:endParaRPr sz="3600" b="1" dirty="0">
              <a:latin typeface="+mj-lt"/>
              <a:ea typeface="Arial"/>
              <a:cs typeface="Arial"/>
              <a:sym typeface="Arial"/>
            </a:endParaRPr>
          </a:p>
        </p:txBody>
      </p:sp>
      <p:pic>
        <p:nvPicPr>
          <p:cNvPr id="8" name="Picture 7">
            <a:extLst>
              <a:ext uri="{FF2B5EF4-FFF2-40B4-BE49-F238E27FC236}">
                <a16:creationId xmlns:a16="http://schemas.microsoft.com/office/drawing/2014/main" id="{8D1AA020-8A61-D0B7-7314-AD0C4031F1FB}"/>
              </a:ext>
            </a:extLst>
          </p:cNvPr>
          <p:cNvPicPr>
            <a:picLocks noChangeAspect="1"/>
          </p:cNvPicPr>
          <p:nvPr/>
        </p:nvPicPr>
        <p:blipFill>
          <a:blip r:embed="rId3"/>
          <a:stretch>
            <a:fillRect/>
          </a:stretch>
        </p:blipFill>
        <p:spPr>
          <a:xfrm>
            <a:off x="183796" y="851478"/>
            <a:ext cx="5296359" cy="4061812"/>
          </a:xfrm>
          <a:prstGeom prst="rect">
            <a:avLst/>
          </a:prstGeom>
        </p:spPr>
      </p:pic>
      <p:pic>
        <p:nvPicPr>
          <p:cNvPr id="10" name="Picture 9">
            <a:extLst>
              <a:ext uri="{FF2B5EF4-FFF2-40B4-BE49-F238E27FC236}">
                <a16:creationId xmlns:a16="http://schemas.microsoft.com/office/drawing/2014/main" id="{A5CE3486-BCD3-F6F6-762D-00D64489B233}"/>
              </a:ext>
            </a:extLst>
          </p:cNvPr>
          <p:cNvPicPr>
            <a:picLocks noChangeAspect="1"/>
          </p:cNvPicPr>
          <p:nvPr/>
        </p:nvPicPr>
        <p:blipFill>
          <a:blip r:embed="rId4"/>
          <a:stretch>
            <a:fillRect/>
          </a:stretch>
        </p:blipFill>
        <p:spPr>
          <a:xfrm>
            <a:off x="5760742" y="1051860"/>
            <a:ext cx="2895851" cy="2453853"/>
          </a:xfrm>
          <a:prstGeom prst="rect">
            <a:avLst/>
          </a:prstGeom>
        </p:spPr>
      </p:pic>
    </p:spTree>
    <p:extLst>
      <p:ext uri="{BB962C8B-B14F-4D97-AF65-F5344CB8AC3E}">
        <p14:creationId xmlns:p14="http://schemas.microsoft.com/office/powerpoint/2010/main" val="2852226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4D46BC8C-EFFE-71F6-A31C-43707908970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412979A-2354-F18B-578B-F91A5288B916}"/>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Display Properties</a:t>
            </a:r>
          </a:p>
        </p:txBody>
      </p:sp>
      <p:sp>
        <p:nvSpPr>
          <p:cNvPr id="3" name="Text Placeholder 1">
            <a:extLst>
              <a:ext uri="{FF2B5EF4-FFF2-40B4-BE49-F238E27FC236}">
                <a16:creationId xmlns:a16="http://schemas.microsoft.com/office/drawing/2014/main" id="{2995024E-355F-92F7-A85B-499EBAC4D780}"/>
              </a:ext>
            </a:extLst>
          </p:cNvPr>
          <p:cNvSpPr>
            <a:spLocks noGrp="1" noChangeArrowheads="1"/>
          </p:cNvSpPr>
          <p:nvPr>
            <p:ph type="body" idx="1"/>
          </p:nvPr>
        </p:nvSpPr>
        <p:spPr bwMode="auto">
          <a:xfrm>
            <a:off x="311700" y="1237276"/>
            <a:ext cx="845078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a:p>
            <a:pPr marL="0" indent="0" eaLnBrk="0" fontAlgn="base" hangingPunct="0">
              <a:lnSpc>
                <a:spcPct val="150000"/>
              </a:lnSpc>
              <a:spcBef>
                <a:spcPct val="0"/>
              </a:spcBef>
              <a:spcAft>
                <a:spcPct val="0"/>
              </a:spcAft>
              <a:buClrTx/>
              <a:buSzTx/>
              <a:buNone/>
            </a:pPr>
            <a:r>
              <a:rPr kumimoji="0" lang="en-US" altLang="en-US" sz="1600" b="0" i="0" u="none" strike="noStrike" cap="none" normalizeH="0" baseline="0" dirty="0">
                <a:ln>
                  <a:noFill/>
                </a:ln>
                <a:solidFill>
                  <a:schemeClr val="tx1"/>
                </a:solidFill>
                <a:effectLst/>
                <a:latin typeface="+mj-lt"/>
              </a:rPr>
              <a:t>The </a:t>
            </a:r>
            <a:r>
              <a:rPr kumimoji="0" lang="en-US" altLang="en-US" sz="1600" b="1" i="0" u="none" strike="noStrike" cap="none" normalizeH="0" baseline="0" dirty="0">
                <a:ln>
                  <a:noFill/>
                </a:ln>
                <a:solidFill>
                  <a:schemeClr val="tx1"/>
                </a:solidFill>
                <a:effectLst/>
                <a:latin typeface="+mj-lt"/>
              </a:rPr>
              <a:t>display</a:t>
            </a:r>
            <a:r>
              <a:rPr kumimoji="0" lang="en-US" altLang="en-US" sz="1600" b="0" i="0" u="none" strike="noStrike" cap="none" normalizeH="0" baseline="0" dirty="0">
                <a:ln>
                  <a:noFill/>
                </a:ln>
                <a:solidFill>
                  <a:schemeClr val="tx1"/>
                </a:solidFill>
                <a:effectLst/>
                <a:latin typeface="+mj-lt"/>
              </a:rPr>
              <a:t> property manages how an element is laid out on a web page. Display Properties include:</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inline</a:t>
            </a:r>
            <a:r>
              <a:rPr kumimoji="0" lang="en-US" altLang="en-US" sz="1600" b="0" i="0" u="none" strike="noStrike" cap="none" normalizeH="0" baseline="0" dirty="0">
                <a:ln>
                  <a:noFill/>
                </a:ln>
                <a:solidFill>
                  <a:schemeClr val="tx1"/>
                </a:solidFill>
                <a:effectLst/>
                <a:latin typeface="+mj-lt"/>
              </a:rPr>
              <a:t>: Element behaves like span or a (inline element).</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block</a:t>
            </a:r>
            <a:r>
              <a:rPr kumimoji="0" lang="en-US" altLang="en-US" sz="1600" b="0" i="0" u="none" strike="noStrike" cap="none" normalizeH="0" baseline="0" dirty="0">
                <a:ln>
                  <a:noFill/>
                </a:ln>
                <a:solidFill>
                  <a:schemeClr val="tx1"/>
                </a:solidFill>
                <a:effectLst/>
                <a:latin typeface="+mj-lt"/>
              </a:rPr>
              <a:t>: Element behaves like p, h1, or div (block element).</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none</a:t>
            </a:r>
            <a:r>
              <a:rPr kumimoji="0" lang="en-US" altLang="en-US" sz="1600" b="0" i="0" u="none" strike="noStrike" cap="none" normalizeH="0" baseline="0" dirty="0">
                <a:ln>
                  <a:noFill/>
                </a:ln>
                <a:solidFill>
                  <a:schemeClr val="tx1"/>
                </a:solidFill>
                <a:effectLst/>
                <a:latin typeface="+mj-lt"/>
              </a:rPr>
              <a:t>: Hides the element from view (e.g., style elements). </a:t>
            </a:r>
          </a:p>
        </p:txBody>
      </p:sp>
    </p:spTree>
    <p:extLst>
      <p:ext uri="{BB962C8B-B14F-4D97-AF65-F5344CB8AC3E}">
        <p14:creationId xmlns:p14="http://schemas.microsoft.com/office/powerpoint/2010/main" val="2695233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ECE96F9D-0DD5-F39F-BE28-C532FAE47CF1}"/>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3A897C74-1F04-71D0-A738-059F41CD6A3C}"/>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Display Properties</a:t>
            </a:r>
          </a:p>
        </p:txBody>
      </p:sp>
      <p:sp>
        <p:nvSpPr>
          <p:cNvPr id="3" name="Text Placeholder 1">
            <a:extLst>
              <a:ext uri="{FF2B5EF4-FFF2-40B4-BE49-F238E27FC236}">
                <a16:creationId xmlns:a16="http://schemas.microsoft.com/office/drawing/2014/main" id="{8B11CF28-A860-2691-3701-96D654B2B507}"/>
              </a:ext>
            </a:extLst>
          </p:cNvPr>
          <p:cNvSpPr>
            <a:spLocks noGrp="1" noChangeArrowheads="1"/>
          </p:cNvSpPr>
          <p:nvPr>
            <p:ph type="body" idx="1"/>
          </p:nvPr>
        </p:nvSpPr>
        <p:spPr bwMode="auto">
          <a:xfrm>
            <a:off x="311700" y="1606608"/>
            <a:ext cx="845078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inline-block</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Content acts like a block, but the element is inline.</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list-item</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Element is displayed as a list item.</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Controls how elements interact with other elements visually.</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Impacts both visibility and layout of elements. </a:t>
            </a:r>
          </a:p>
        </p:txBody>
      </p:sp>
    </p:spTree>
    <p:extLst>
      <p:ext uri="{BB962C8B-B14F-4D97-AF65-F5344CB8AC3E}">
        <p14:creationId xmlns:p14="http://schemas.microsoft.com/office/powerpoint/2010/main" val="2449584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F7D68420-CB7F-D654-EE69-87BC1C237576}"/>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620AAE78-3B59-5C7E-3BC0-4CF9D6AB2524}"/>
              </a:ext>
            </a:extLst>
          </p:cNvPr>
          <p:cNvSpPr txBox="1">
            <a:spLocks noGrp="1"/>
          </p:cNvSpPr>
          <p:nvPr>
            <p:ph type="title"/>
          </p:nvPr>
        </p:nvSpPr>
        <p:spPr>
          <a:xfrm>
            <a:off x="289048" y="230210"/>
            <a:ext cx="8520600" cy="9310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1" i="0" dirty="0">
                <a:solidFill>
                  <a:srgbClr val="1E282E"/>
                </a:solidFill>
                <a:effectLst/>
                <a:latin typeface="+mj-lt"/>
              </a:rPr>
              <a:t>Example</a:t>
            </a:r>
            <a:endParaRPr sz="3200" b="1" dirty="0">
              <a:latin typeface="+mj-lt"/>
              <a:ea typeface="Arial"/>
              <a:cs typeface="Arial"/>
              <a:sym typeface="Arial"/>
            </a:endParaRPr>
          </a:p>
        </p:txBody>
      </p:sp>
      <p:pic>
        <p:nvPicPr>
          <p:cNvPr id="3" name="Picture 2">
            <a:extLst>
              <a:ext uri="{FF2B5EF4-FFF2-40B4-BE49-F238E27FC236}">
                <a16:creationId xmlns:a16="http://schemas.microsoft.com/office/drawing/2014/main" id="{6360876E-9F1E-F411-B0C8-88644C995369}"/>
              </a:ext>
            </a:extLst>
          </p:cNvPr>
          <p:cNvPicPr>
            <a:picLocks noChangeAspect="1"/>
          </p:cNvPicPr>
          <p:nvPr/>
        </p:nvPicPr>
        <p:blipFill>
          <a:blip r:embed="rId3"/>
          <a:stretch>
            <a:fillRect/>
          </a:stretch>
        </p:blipFill>
        <p:spPr>
          <a:xfrm>
            <a:off x="1676149" y="1250001"/>
            <a:ext cx="5791702" cy="3566469"/>
          </a:xfrm>
          <a:prstGeom prst="rect">
            <a:avLst/>
          </a:prstGeom>
        </p:spPr>
      </p:pic>
    </p:spTree>
    <p:extLst>
      <p:ext uri="{BB962C8B-B14F-4D97-AF65-F5344CB8AC3E}">
        <p14:creationId xmlns:p14="http://schemas.microsoft.com/office/powerpoint/2010/main" val="2766544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A490DD2-E111-D8C3-34B4-733349356D2C}"/>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D0E30927-C3D4-274B-E224-8DB6ED591650}"/>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CSS Variables</a:t>
            </a:r>
          </a:p>
        </p:txBody>
      </p:sp>
      <p:sp>
        <p:nvSpPr>
          <p:cNvPr id="3" name="Text Placeholder 1">
            <a:extLst>
              <a:ext uri="{FF2B5EF4-FFF2-40B4-BE49-F238E27FC236}">
                <a16:creationId xmlns:a16="http://schemas.microsoft.com/office/drawing/2014/main" id="{788BF3C6-5656-9E6E-7B42-5624C65C17BE}"/>
              </a:ext>
            </a:extLst>
          </p:cNvPr>
          <p:cNvSpPr>
            <a:spLocks noGrp="1" noChangeArrowheads="1"/>
          </p:cNvSpPr>
          <p:nvPr>
            <p:ph type="body" idx="1"/>
          </p:nvPr>
        </p:nvSpPr>
        <p:spPr bwMode="auto">
          <a:xfrm>
            <a:off x="311700" y="1052610"/>
            <a:ext cx="845078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accent1">
                  <a:lumMod val="50000"/>
                </a:schemeClr>
              </a:solidFill>
              <a:effectLst/>
              <a:latin typeface="+mj-lt"/>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mj-lt"/>
              </a:rPr>
              <a:t>CSS variables</a:t>
            </a:r>
            <a:r>
              <a:rPr kumimoji="0" lang="en-US" altLang="en-US" sz="1600" b="0" i="0" u="none" strike="noStrike" cap="none" normalizeH="0" baseline="0" dirty="0">
                <a:ln>
                  <a:noFill/>
                </a:ln>
                <a:solidFill>
                  <a:schemeClr val="accent1">
                    <a:lumMod val="50000"/>
                  </a:schemeClr>
                </a:solidFill>
                <a:effectLst/>
                <a:latin typeface="+mj-lt"/>
              </a:rPr>
              <a:t> simplify reusing values across stylesheets, reducing the need for manual updates.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accent1">
                    <a:lumMod val="50000"/>
                  </a:schemeClr>
                </a:solidFill>
                <a:effectLst/>
                <a:latin typeface="+mj-lt"/>
              </a:rPr>
              <a:t>Declared with two dashes (e.g., --my-variable: red;) and accessed using var(--my-variable).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accent1">
                    <a:lumMod val="50000"/>
                  </a:schemeClr>
                </a:solidFill>
                <a:effectLst/>
                <a:latin typeface="+mj-lt"/>
              </a:rPr>
              <a:t>Use :root for global scope, applying variables to the entire document.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accent1">
                  <a:lumMod val="50000"/>
                </a:schemeClr>
              </a:solidFill>
              <a:effectLst/>
              <a:latin typeface="+mj-lt"/>
            </a:endParaRPr>
          </a:p>
        </p:txBody>
      </p:sp>
    </p:spTree>
    <p:extLst>
      <p:ext uri="{BB962C8B-B14F-4D97-AF65-F5344CB8AC3E}">
        <p14:creationId xmlns:p14="http://schemas.microsoft.com/office/powerpoint/2010/main" val="5033310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FB0FABB3-F6E7-5F47-B385-72903DDD9DCB}"/>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62776F48-9260-F78B-78BF-0C497CA36DAA}"/>
              </a:ext>
            </a:extLst>
          </p:cNvPr>
          <p:cNvSpPr txBox="1">
            <a:spLocks noGrp="1"/>
          </p:cNvSpPr>
          <p:nvPr>
            <p:ph type="title"/>
          </p:nvPr>
        </p:nvSpPr>
        <p:spPr>
          <a:xfrm>
            <a:off x="311700" y="336742"/>
            <a:ext cx="8520600" cy="9310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mj-lt"/>
                <a:ea typeface="Arial"/>
                <a:cs typeface="Arial"/>
                <a:sym typeface="Arial"/>
              </a:rPr>
              <a:t>Example</a:t>
            </a:r>
            <a:endParaRPr sz="3600" b="1" dirty="0">
              <a:latin typeface="+mj-lt"/>
              <a:ea typeface="Arial"/>
              <a:cs typeface="Arial"/>
              <a:sym typeface="Arial"/>
            </a:endParaRPr>
          </a:p>
        </p:txBody>
      </p:sp>
      <p:pic>
        <p:nvPicPr>
          <p:cNvPr id="4" name="Picture 3">
            <a:extLst>
              <a:ext uri="{FF2B5EF4-FFF2-40B4-BE49-F238E27FC236}">
                <a16:creationId xmlns:a16="http://schemas.microsoft.com/office/drawing/2014/main" id="{FDC12E9A-D1DD-A169-13AC-FF61C321F4C2}"/>
              </a:ext>
            </a:extLst>
          </p:cNvPr>
          <p:cNvPicPr>
            <a:picLocks noChangeAspect="1"/>
          </p:cNvPicPr>
          <p:nvPr/>
        </p:nvPicPr>
        <p:blipFill>
          <a:blip r:embed="rId3"/>
          <a:stretch>
            <a:fillRect/>
          </a:stretch>
        </p:blipFill>
        <p:spPr>
          <a:xfrm>
            <a:off x="1554218" y="1744397"/>
            <a:ext cx="6035563" cy="2347163"/>
          </a:xfrm>
          <a:prstGeom prst="rect">
            <a:avLst/>
          </a:prstGeom>
        </p:spPr>
      </p:pic>
    </p:spTree>
    <p:extLst>
      <p:ext uri="{BB962C8B-B14F-4D97-AF65-F5344CB8AC3E}">
        <p14:creationId xmlns:p14="http://schemas.microsoft.com/office/powerpoint/2010/main" val="978802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sz="3600" b="1" dirty="0">
                <a:latin typeface="Arial"/>
                <a:ea typeface="Arial"/>
                <a:cs typeface="Arial"/>
                <a:sym typeface="Arial"/>
              </a:rPr>
              <a:t>Color Properties</a:t>
            </a:r>
            <a:endParaRPr sz="3600" b="1" dirty="0">
              <a:latin typeface="Arial"/>
              <a:ea typeface="Arial"/>
              <a:cs typeface="Arial"/>
              <a:sym typeface="Arial"/>
            </a:endParaRPr>
          </a:p>
        </p:txBody>
      </p:sp>
      <p:sp>
        <p:nvSpPr>
          <p:cNvPr id="2" name="Text Placeholder 1">
            <a:extLst>
              <a:ext uri="{FF2B5EF4-FFF2-40B4-BE49-F238E27FC236}">
                <a16:creationId xmlns:a16="http://schemas.microsoft.com/office/drawing/2014/main" id="{4613BEA8-0C80-C95B-0D64-64836EC976E4}"/>
              </a:ext>
            </a:extLst>
          </p:cNvPr>
          <p:cNvSpPr>
            <a:spLocks noGrp="1" noChangeArrowheads="1"/>
          </p:cNvSpPr>
          <p:nvPr>
            <p:ph type="body" idx="1"/>
          </p:nvPr>
        </p:nvSpPr>
        <p:spPr bwMode="auto">
          <a:xfrm>
            <a:off x="3258105" y="1235635"/>
            <a:ext cx="557419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The </a:t>
            </a:r>
            <a:r>
              <a:rPr kumimoji="0" lang="en-US" altLang="en-US" sz="1600" b="1" i="0" u="none" strike="noStrike" cap="none" normalizeH="0" baseline="0" dirty="0">
                <a:ln>
                  <a:noFill/>
                </a:ln>
                <a:solidFill>
                  <a:schemeClr val="tx1"/>
                </a:solidFill>
                <a:effectLst/>
                <a:latin typeface="+mj-lt"/>
              </a:rPr>
              <a:t>color</a:t>
            </a:r>
            <a:r>
              <a:rPr kumimoji="0" lang="en-US" altLang="en-US" sz="1600" b="0" i="0" u="none" strike="noStrike" cap="none" normalizeH="0" baseline="0" dirty="0">
                <a:ln>
                  <a:noFill/>
                </a:ln>
                <a:solidFill>
                  <a:schemeClr val="tx1"/>
                </a:solidFill>
                <a:effectLst/>
                <a:latin typeface="+mj-lt"/>
              </a:rPr>
              <a:t> CSS property changes text color and supports 140 predefined color names (e.g., </a:t>
            </a:r>
            <a:r>
              <a:rPr kumimoji="0" lang="en-US" altLang="en-US" sz="1600" b="0" i="1" u="none" strike="noStrike" cap="none" normalizeH="0" baseline="0" dirty="0">
                <a:ln>
                  <a:noFill/>
                </a:ln>
                <a:solidFill>
                  <a:schemeClr val="tx1"/>
                </a:solidFill>
                <a:effectLst/>
                <a:latin typeface="+mj-lt"/>
              </a:rPr>
              <a:t>white</a:t>
            </a:r>
            <a:r>
              <a:rPr kumimoji="0" lang="en-US" altLang="en-US" sz="1600" b="0" i="0" u="none" strike="noStrike" cap="none" normalizeH="0" baseline="0" dirty="0">
                <a:ln>
                  <a:noFill/>
                </a:ln>
                <a:solidFill>
                  <a:schemeClr val="tx1"/>
                </a:solidFill>
                <a:effectLst/>
                <a:latin typeface="+mj-lt"/>
              </a:rPr>
              <a:t>, </a:t>
            </a:r>
            <a:r>
              <a:rPr kumimoji="0" lang="en-US" altLang="en-US" sz="1600" b="0" i="1" u="none" strike="noStrike" cap="none" normalizeH="0" baseline="0" dirty="0">
                <a:ln>
                  <a:noFill/>
                </a:ln>
                <a:solidFill>
                  <a:schemeClr val="tx1"/>
                </a:solidFill>
                <a:effectLst/>
                <a:latin typeface="+mj-lt"/>
              </a:rPr>
              <a:t>blue</a:t>
            </a:r>
            <a:r>
              <a:rPr kumimoji="0" lang="en-US" altLang="en-US" sz="1600" b="0" i="0" u="none" strike="noStrike" cap="none" normalizeH="0" baseline="0" dirty="0">
                <a:ln>
                  <a:noFill/>
                </a:ln>
                <a:solidFill>
                  <a:schemeClr val="tx1"/>
                </a:solidFill>
                <a:effectLst/>
                <a:latin typeface="+mj-lt"/>
              </a:rPr>
              <a:t>, </a:t>
            </a:r>
            <a:r>
              <a:rPr kumimoji="0" lang="en-US" altLang="en-US" sz="1600" b="0" i="1" u="none" strike="noStrike" cap="none" normalizeH="0" baseline="0" dirty="0">
                <a:ln>
                  <a:noFill/>
                </a:ln>
                <a:solidFill>
                  <a:schemeClr val="tx1"/>
                </a:solidFill>
                <a:effectLst/>
                <a:latin typeface="+mj-lt"/>
              </a:rPr>
              <a:t>black</a:t>
            </a:r>
            <a:r>
              <a:rPr kumimoji="0" lang="en-US" altLang="en-US" sz="1600" b="0" i="0" u="none" strike="noStrike" cap="none" normalizeH="0" baseline="0" dirty="0">
                <a:ln>
                  <a:noFill/>
                </a:ln>
                <a:solidFill>
                  <a:schemeClr val="tx1"/>
                </a:solidFill>
                <a:effectLst/>
                <a:latin typeface="+mj-lt"/>
              </a:rPr>
              <a:t>).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RGB values define colors using </a:t>
            </a:r>
            <a:r>
              <a:rPr kumimoji="0" lang="en-US" altLang="en-US" sz="1600" b="0" i="0" u="none" strike="noStrike" cap="none" normalizeH="0" baseline="0" dirty="0" err="1">
                <a:ln>
                  <a:noFill/>
                </a:ln>
                <a:solidFill>
                  <a:schemeClr val="tx1"/>
                </a:solidFill>
                <a:effectLst/>
                <a:latin typeface="+mj-lt"/>
              </a:rPr>
              <a:t>rgb</a:t>
            </a:r>
            <a:r>
              <a:rPr kumimoji="0" lang="en-US" altLang="en-US" sz="1600" b="0" i="0" u="none" strike="noStrike" cap="none" normalizeH="0" baseline="0" dirty="0">
                <a:ln>
                  <a:noFill/>
                </a:ln>
                <a:solidFill>
                  <a:schemeClr val="tx1"/>
                </a:solidFill>
                <a:effectLst/>
                <a:latin typeface="+mj-lt"/>
              </a:rPr>
              <a:t>(red, green, blue), with intensities ranging from 0 (lowest) to 255 (highest).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Examples: </a:t>
            </a:r>
            <a:r>
              <a:rPr kumimoji="0" lang="en-US" altLang="en-US" sz="1600" b="0" i="0" u="none" strike="noStrike" cap="none" normalizeH="0" baseline="0" dirty="0" err="1">
                <a:ln>
                  <a:noFill/>
                </a:ln>
                <a:solidFill>
                  <a:schemeClr val="tx1"/>
                </a:solidFill>
                <a:effectLst/>
                <a:latin typeface="+mj-lt"/>
              </a:rPr>
              <a:t>rgb</a:t>
            </a:r>
            <a:r>
              <a:rPr kumimoji="0" lang="en-US" altLang="en-US" sz="1600" b="0" i="0" u="none" strike="noStrike" cap="none" normalizeH="0" baseline="0" dirty="0">
                <a:ln>
                  <a:noFill/>
                </a:ln>
                <a:solidFill>
                  <a:schemeClr val="tx1"/>
                </a:solidFill>
                <a:effectLst/>
                <a:latin typeface="+mj-lt"/>
              </a:rPr>
              <a:t>(0, 0, 0) = black, </a:t>
            </a:r>
            <a:r>
              <a:rPr kumimoji="0" lang="en-US" altLang="en-US" sz="1600" b="0" i="0" u="none" strike="noStrike" cap="none" normalizeH="0" baseline="0" dirty="0" err="1">
                <a:ln>
                  <a:noFill/>
                </a:ln>
                <a:solidFill>
                  <a:schemeClr val="tx1"/>
                </a:solidFill>
                <a:effectLst/>
                <a:latin typeface="+mj-lt"/>
              </a:rPr>
              <a:t>rgb</a:t>
            </a:r>
            <a:r>
              <a:rPr kumimoji="0" lang="en-US" altLang="en-US" sz="1600" b="0" i="0" u="none" strike="noStrike" cap="none" normalizeH="0" baseline="0" dirty="0">
                <a:ln>
                  <a:noFill/>
                </a:ln>
                <a:solidFill>
                  <a:schemeClr val="tx1"/>
                </a:solidFill>
                <a:effectLst/>
                <a:latin typeface="+mj-lt"/>
              </a:rPr>
              <a:t>(0, 0, 255) = blue, </a:t>
            </a:r>
            <a:r>
              <a:rPr kumimoji="0" lang="en-US" altLang="en-US" sz="1600" b="0" i="0" u="none" strike="noStrike" cap="none" normalizeH="0" baseline="0" dirty="0" err="1">
                <a:ln>
                  <a:noFill/>
                </a:ln>
                <a:solidFill>
                  <a:schemeClr val="tx1"/>
                </a:solidFill>
                <a:effectLst/>
                <a:latin typeface="+mj-lt"/>
              </a:rPr>
              <a:t>rgb</a:t>
            </a:r>
            <a:r>
              <a:rPr kumimoji="0" lang="en-US" altLang="en-US" sz="1600" b="0" i="0" u="none" strike="noStrike" cap="none" normalizeH="0" baseline="0" dirty="0">
                <a:ln>
                  <a:noFill/>
                </a:ln>
                <a:solidFill>
                  <a:schemeClr val="tx1"/>
                </a:solidFill>
                <a:effectLst/>
                <a:latin typeface="+mj-lt"/>
              </a:rPr>
              <a:t>(255, 255, 255) = white.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p:txBody>
      </p:sp>
      <p:pic>
        <p:nvPicPr>
          <p:cNvPr id="5" name="Picture 4">
            <a:extLst>
              <a:ext uri="{FF2B5EF4-FFF2-40B4-BE49-F238E27FC236}">
                <a16:creationId xmlns:a16="http://schemas.microsoft.com/office/drawing/2014/main" id="{FE3BA1FB-C8A7-82FC-50E9-4025DE7C2D6E}"/>
              </a:ext>
            </a:extLst>
          </p:cNvPr>
          <p:cNvPicPr>
            <a:picLocks noChangeAspect="1"/>
          </p:cNvPicPr>
          <p:nvPr/>
        </p:nvPicPr>
        <p:blipFill>
          <a:blip r:embed="rId3"/>
          <a:stretch>
            <a:fillRect/>
          </a:stretch>
        </p:blipFill>
        <p:spPr>
          <a:xfrm>
            <a:off x="135307" y="1606858"/>
            <a:ext cx="3122798" cy="254013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60D2B0D-38EB-7616-14DF-CD0A1B963F25}"/>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82A33C1B-26D7-2DFD-7EEC-FE8DD5616F7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sz="3600" b="1" dirty="0">
                <a:latin typeface="Arial"/>
                <a:ea typeface="Arial"/>
                <a:cs typeface="Arial"/>
                <a:sym typeface="Arial"/>
              </a:rPr>
              <a:t>Color Properties</a:t>
            </a:r>
            <a:endParaRPr sz="3600" b="1" dirty="0">
              <a:latin typeface="Arial"/>
              <a:ea typeface="Arial"/>
              <a:cs typeface="Arial"/>
              <a:sym typeface="Arial"/>
            </a:endParaRPr>
          </a:p>
        </p:txBody>
      </p:sp>
      <p:sp>
        <p:nvSpPr>
          <p:cNvPr id="2" name="Text Placeholder 1">
            <a:extLst>
              <a:ext uri="{FF2B5EF4-FFF2-40B4-BE49-F238E27FC236}">
                <a16:creationId xmlns:a16="http://schemas.microsoft.com/office/drawing/2014/main" id="{580F2D7A-8613-17FC-50DE-C1182768F303}"/>
              </a:ext>
            </a:extLst>
          </p:cNvPr>
          <p:cNvSpPr>
            <a:spLocks noGrp="1" noChangeArrowheads="1"/>
          </p:cNvSpPr>
          <p:nvPr>
            <p:ph type="body" idx="1"/>
          </p:nvPr>
        </p:nvSpPr>
        <p:spPr bwMode="auto">
          <a:xfrm>
            <a:off x="2876365" y="916040"/>
            <a:ext cx="5955935"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Hexadecimal (#RRGGBB)</a:t>
            </a:r>
            <a:r>
              <a:rPr kumimoji="0" lang="en-US" altLang="en-US" sz="1600" b="0" i="0" u="none" strike="noStrike" cap="none" normalizeH="0" baseline="0" dirty="0">
                <a:ln>
                  <a:noFill/>
                </a:ln>
                <a:solidFill>
                  <a:schemeClr val="tx1"/>
                </a:solidFill>
                <a:effectLst/>
                <a:latin typeface="+mj-lt"/>
              </a:rPr>
              <a:t>: Defines colors with red, green, and blue intensities (00–FF). Examples: #000000 = black, #FFFFFF = white.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HSL (hue, saturation, lightness)</a:t>
            </a:r>
            <a:r>
              <a:rPr kumimoji="0" lang="en-US" altLang="en-US" sz="1600" b="0" i="0" u="none" strike="noStrike" cap="none" normalizeH="0" baseline="0" dirty="0">
                <a:ln>
                  <a:noFill/>
                </a:ln>
                <a:solidFill>
                  <a:schemeClr val="tx1"/>
                </a:solidFill>
                <a:effectLst/>
                <a:latin typeface="+mj-lt"/>
              </a:rPr>
              <a:t>: Specifies colors using hue (0–360°), saturation, and lightness (0%–100%). Examples: </a:t>
            </a:r>
            <a:r>
              <a:rPr kumimoji="0" lang="en-US" altLang="en-US" sz="1600" b="0" i="0" u="none" strike="noStrike" cap="none" normalizeH="0" baseline="0" dirty="0" err="1">
                <a:ln>
                  <a:noFill/>
                </a:ln>
                <a:solidFill>
                  <a:schemeClr val="tx1"/>
                </a:solidFill>
                <a:effectLst/>
                <a:latin typeface="+mj-lt"/>
              </a:rPr>
              <a:t>hsl</a:t>
            </a:r>
            <a:r>
              <a:rPr kumimoji="0" lang="en-US" altLang="en-US" sz="1600" b="0" i="0" u="none" strike="noStrike" cap="none" normalizeH="0" baseline="0" dirty="0">
                <a:ln>
                  <a:noFill/>
                </a:ln>
                <a:solidFill>
                  <a:schemeClr val="tx1"/>
                </a:solidFill>
                <a:effectLst/>
                <a:latin typeface="+mj-lt"/>
              </a:rPr>
              <a:t>(0, 0%, 0%) = black.</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RGBA/HSLA</a:t>
            </a:r>
            <a:r>
              <a:rPr kumimoji="0" lang="en-US" altLang="en-US" sz="1600" b="0" i="0" u="none" strike="noStrike" cap="none" normalizeH="0" baseline="0" dirty="0">
                <a:ln>
                  <a:noFill/>
                </a:ln>
                <a:solidFill>
                  <a:schemeClr val="tx1"/>
                </a:solidFill>
                <a:effectLst/>
                <a:latin typeface="+mj-lt"/>
              </a:rPr>
              <a:t>: Extend RGB/HSL with an alpha (transparency) value (0 = fully transparent, 1 = fully opaque). Example: </a:t>
            </a:r>
            <a:r>
              <a:rPr kumimoji="0" lang="en-US" altLang="en-US" sz="1600" b="0" i="0" u="none" strike="noStrike" cap="none" normalizeH="0" baseline="0" dirty="0" err="1">
                <a:ln>
                  <a:noFill/>
                </a:ln>
                <a:solidFill>
                  <a:schemeClr val="tx1"/>
                </a:solidFill>
                <a:effectLst/>
                <a:latin typeface="+mj-lt"/>
              </a:rPr>
              <a:t>rgba</a:t>
            </a:r>
            <a:r>
              <a:rPr kumimoji="0" lang="en-US" altLang="en-US" sz="1600" b="0" i="0" u="none" strike="noStrike" cap="none" normalizeH="0" baseline="0" dirty="0">
                <a:ln>
                  <a:noFill/>
                </a:ln>
                <a:solidFill>
                  <a:schemeClr val="tx1"/>
                </a:solidFill>
                <a:effectLst/>
                <a:latin typeface="+mj-lt"/>
              </a:rPr>
              <a:t>(255, 0, 0, 0.5) = half-transparent red.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p:txBody>
      </p:sp>
      <p:pic>
        <p:nvPicPr>
          <p:cNvPr id="3" name="Picture 2">
            <a:extLst>
              <a:ext uri="{FF2B5EF4-FFF2-40B4-BE49-F238E27FC236}">
                <a16:creationId xmlns:a16="http://schemas.microsoft.com/office/drawing/2014/main" id="{969E843D-0B05-939E-8327-816C4DA8EF1B}"/>
              </a:ext>
            </a:extLst>
          </p:cNvPr>
          <p:cNvPicPr>
            <a:picLocks noChangeAspect="1"/>
          </p:cNvPicPr>
          <p:nvPr/>
        </p:nvPicPr>
        <p:blipFill>
          <a:blip r:embed="rId3"/>
          <a:stretch>
            <a:fillRect/>
          </a:stretch>
        </p:blipFill>
        <p:spPr>
          <a:xfrm>
            <a:off x="106210" y="1624613"/>
            <a:ext cx="2839033" cy="2309318"/>
          </a:xfrm>
          <a:prstGeom prst="rect">
            <a:avLst/>
          </a:prstGeom>
        </p:spPr>
      </p:pic>
    </p:spTree>
    <p:extLst>
      <p:ext uri="{BB962C8B-B14F-4D97-AF65-F5344CB8AC3E}">
        <p14:creationId xmlns:p14="http://schemas.microsoft.com/office/powerpoint/2010/main" val="2960545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BC6C534-4547-EB2C-0042-59AD5D79C8F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7CCDD6A1-ADEC-981D-2EAE-D9627D8915BE}"/>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Arial"/>
                <a:ea typeface="Arial"/>
                <a:cs typeface="Arial"/>
                <a:sym typeface="Arial"/>
              </a:rPr>
              <a:t>Example</a:t>
            </a:r>
            <a:endParaRPr sz="3600" b="1" dirty="0">
              <a:latin typeface="Arial"/>
              <a:ea typeface="Arial"/>
              <a:cs typeface="Arial"/>
              <a:sym typeface="Arial"/>
            </a:endParaRPr>
          </a:p>
        </p:txBody>
      </p:sp>
      <p:pic>
        <p:nvPicPr>
          <p:cNvPr id="3" name="Picture 2">
            <a:extLst>
              <a:ext uri="{FF2B5EF4-FFF2-40B4-BE49-F238E27FC236}">
                <a16:creationId xmlns:a16="http://schemas.microsoft.com/office/drawing/2014/main" id="{716300AF-23E9-B3B6-0A32-F9527A64F2CC}"/>
              </a:ext>
            </a:extLst>
          </p:cNvPr>
          <p:cNvPicPr>
            <a:picLocks noChangeAspect="1"/>
          </p:cNvPicPr>
          <p:nvPr/>
        </p:nvPicPr>
        <p:blipFill>
          <a:blip r:embed="rId3"/>
          <a:stretch>
            <a:fillRect/>
          </a:stretch>
        </p:blipFill>
        <p:spPr>
          <a:xfrm>
            <a:off x="1839993" y="1332685"/>
            <a:ext cx="5464013" cy="3436918"/>
          </a:xfrm>
          <a:prstGeom prst="rect">
            <a:avLst/>
          </a:prstGeom>
        </p:spPr>
      </p:pic>
    </p:spTree>
    <p:extLst>
      <p:ext uri="{BB962C8B-B14F-4D97-AF65-F5344CB8AC3E}">
        <p14:creationId xmlns:p14="http://schemas.microsoft.com/office/powerpoint/2010/main" val="541060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13708664-FAA5-B9B3-8383-3652F1920478}"/>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8C7B6DFB-827F-170D-060A-E6FFF3938D6A}"/>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Roboto" panose="02000000000000000000" pitchFamily="2" charset="0"/>
              </a:rPr>
              <a:t>Background Properties</a:t>
            </a:r>
          </a:p>
        </p:txBody>
      </p:sp>
      <p:sp>
        <p:nvSpPr>
          <p:cNvPr id="2" name="Text Placeholder 1">
            <a:extLst>
              <a:ext uri="{FF2B5EF4-FFF2-40B4-BE49-F238E27FC236}">
                <a16:creationId xmlns:a16="http://schemas.microsoft.com/office/drawing/2014/main" id="{FAF14F2D-1ADB-7976-4F58-0C5D96DF44DE}"/>
              </a:ext>
            </a:extLst>
          </p:cNvPr>
          <p:cNvSpPr>
            <a:spLocks noGrp="1" noChangeArrowheads="1"/>
          </p:cNvSpPr>
          <p:nvPr>
            <p:ph type="body" idx="1"/>
          </p:nvPr>
        </p:nvSpPr>
        <p:spPr bwMode="auto">
          <a:xfrm>
            <a:off x="311700" y="1571725"/>
            <a:ext cx="834402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50000"/>
              </a:lnSpc>
              <a:spcBef>
                <a:spcPct val="0"/>
              </a:spcBef>
              <a:spcAft>
                <a:spcPct val="0"/>
              </a:spcAft>
              <a:buClrTx/>
              <a:buSzTx/>
              <a:buNone/>
            </a:pPr>
            <a:r>
              <a:rPr lang="en-US" sz="1600" b="0" i="0" dirty="0">
                <a:solidFill>
                  <a:schemeClr val="accent1">
                    <a:lumMod val="50000"/>
                  </a:schemeClr>
                </a:solidFill>
                <a:effectLst/>
                <a:latin typeface="+mj-lt"/>
              </a:rPr>
              <a:t>Every element in a webpage has a set of background properties. Common background properties include:</a:t>
            </a:r>
          </a:p>
          <a:p>
            <a:pPr>
              <a:lnSpc>
                <a:spcPct val="150000"/>
              </a:lnSpc>
            </a:pPr>
            <a:r>
              <a:rPr lang="en-US" sz="1600" b="0" dirty="0">
                <a:solidFill>
                  <a:schemeClr val="accent1">
                    <a:lumMod val="50000"/>
                  </a:schemeClr>
                </a:solidFill>
                <a:effectLst/>
                <a:latin typeface="+mj-lt"/>
              </a:rPr>
              <a:t>The </a:t>
            </a:r>
            <a:r>
              <a:rPr lang="en-US" sz="1600" b="1" u="none" strike="noStrike" dirty="0">
                <a:solidFill>
                  <a:schemeClr val="accent1">
                    <a:lumMod val="50000"/>
                  </a:schemeClr>
                </a:solidFill>
                <a:effectLst/>
                <a:latin typeface="+mj-lt"/>
              </a:rPr>
              <a:t>background-color</a:t>
            </a:r>
            <a:r>
              <a:rPr lang="en-US" sz="1600" b="0" dirty="0">
                <a:solidFill>
                  <a:schemeClr val="accent1">
                    <a:lumMod val="50000"/>
                  </a:schemeClr>
                </a:solidFill>
                <a:effectLst/>
                <a:latin typeface="+mj-lt"/>
              </a:rPr>
              <a:t> property specifies the background color.</a:t>
            </a:r>
          </a:p>
          <a:p>
            <a:pPr>
              <a:lnSpc>
                <a:spcPct val="150000"/>
              </a:lnSpc>
            </a:pPr>
            <a:r>
              <a:rPr lang="en-US" sz="1600" b="0" dirty="0">
                <a:solidFill>
                  <a:schemeClr val="accent1">
                    <a:lumMod val="50000"/>
                  </a:schemeClr>
                </a:solidFill>
                <a:effectLst/>
                <a:latin typeface="+mj-lt"/>
              </a:rPr>
              <a:t>The </a:t>
            </a:r>
            <a:r>
              <a:rPr lang="en-US" sz="1600" b="1" u="none" strike="noStrike" dirty="0">
                <a:solidFill>
                  <a:schemeClr val="accent1">
                    <a:lumMod val="50000"/>
                  </a:schemeClr>
                </a:solidFill>
                <a:effectLst/>
                <a:latin typeface="+mj-lt"/>
              </a:rPr>
              <a:t>background-image</a:t>
            </a:r>
            <a:r>
              <a:rPr lang="en-US" sz="1600" b="0" dirty="0">
                <a:solidFill>
                  <a:schemeClr val="accent1">
                    <a:lumMod val="50000"/>
                  </a:schemeClr>
                </a:solidFill>
                <a:effectLst/>
                <a:latin typeface="+mj-lt"/>
              </a:rPr>
              <a:t> property specifies a background image.</a:t>
            </a:r>
          </a:p>
          <a:p>
            <a:pPr>
              <a:lnSpc>
                <a:spcPct val="150000"/>
              </a:lnSpc>
            </a:pPr>
            <a:r>
              <a:rPr lang="en-US" sz="1600" b="0" dirty="0">
                <a:solidFill>
                  <a:schemeClr val="accent1">
                    <a:lumMod val="50000"/>
                  </a:schemeClr>
                </a:solidFill>
                <a:effectLst/>
                <a:latin typeface="+mj-lt"/>
              </a:rPr>
              <a:t>The </a:t>
            </a:r>
            <a:r>
              <a:rPr lang="en-US" sz="1600" b="1" u="none" strike="noStrike" dirty="0">
                <a:solidFill>
                  <a:schemeClr val="accent1">
                    <a:lumMod val="50000"/>
                  </a:schemeClr>
                </a:solidFill>
                <a:effectLst/>
                <a:latin typeface="+mj-lt"/>
              </a:rPr>
              <a:t>background</a:t>
            </a:r>
            <a:r>
              <a:rPr lang="en-US" sz="1600" b="0" dirty="0">
                <a:solidFill>
                  <a:schemeClr val="accent1">
                    <a:lumMod val="50000"/>
                  </a:schemeClr>
                </a:solidFill>
                <a:effectLst/>
                <a:latin typeface="+mj-lt"/>
              </a:rPr>
              <a:t> property is shorthand for setting several of the element's background properties at the same time.</a:t>
            </a:r>
          </a:p>
          <a:p>
            <a:pPr marL="0" indent="0" eaLnBrk="0" fontAlgn="base" hangingPunct="0">
              <a:lnSpc>
                <a:spcPct val="150000"/>
              </a:lnSpc>
              <a:spcBef>
                <a:spcPct val="0"/>
              </a:spcBef>
              <a:spcAft>
                <a:spcPct val="0"/>
              </a:spcAft>
              <a:buClrTx/>
              <a:buSzTx/>
              <a:buNone/>
            </a:pPr>
            <a:endParaRPr kumimoji="0" lang="en-US" altLang="en-US" sz="1600" b="0" i="0" u="none" strike="noStrike" cap="none" normalizeH="0" baseline="0" dirty="0">
              <a:ln>
                <a:noFill/>
              </a:ln>
              <a:solidFill>
                <a:schemeClr val="accent1">
                  <a:lumMod val="50000"/>
                </a:schemeClr>
              </a:solidFill>
              <a:effectLst/>
              <a:latin typeface="+mj-lt"/>
            </a:endParaRPr>
          </a:p>
        </p:txBody>
      </p:sp>
    </p:spTree>
    <p:extLst>
      <p:ext uri="{BB962C8B-B14F-4D97-AF65-F5344CB8AC3E}">
        <p14:creationId xmlns:p14="http://schemas.microsoft.com/office/powerpoint/2010/main" val="1448069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6FD66AB-11A0-3C47-404E-AE8CAB6AA29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555C1EA6-D974-A034-4020-1FC811851430}"/>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Arial"/>
                <a:ea typeface="Arial"/>
                <a:cs typeface="Arial"/>
                <a:sym typeface="Arial"/>
              </a:rPr>
              <a:t>Example</a:t>
            </a:r>
            <a:endParaRPr sz="3600" b="1" dirty="0">
              <a:latin typeface="Arial"/>
              <a:ea typeface="Arial"/>
              <a:cs typeface="Arial"/>
              <a:sym typeface="Arial"/>
            </a:endParaRPr>
          </a:p>
        </p:txBody>
      </p:sp>
      <p:pic>
        <p:nvPicPr>
          <p:cNvPr id="4" name="Picture 3">
            <a:extLst>
              <a:ext uri="{FF2B5EF4-FFF2-40B4-BE49-F238E27FC236}">
                <a16:creationId xmlns:a16="http://schemas.microsoft.com/office/drawing/2014/main" id="{B7A850EC-75A1-0FAC-8D5B-501FEBBBBF4B}"/>
              </a:ext>
            </a:extLst>
          </p:cNvPr>
          <p:cNvPicPr>
            <a:picLocks noChangeAspect="1"/>
          </p:cNvPicPr>
          <p:nvPr/>
        </p:nvPicPr>
        <p:blipFill>
          <a:blip r:embed="rId3"/>
          <a:stretch>
            <a:fillRect/>
          </a:stretch>
        </p:blipFill>
        <p:spPr>
          <a:xfrm>
            <a:off x="1611373" y="1655266"/>
            <a:ext cx="5921253" cy="2827265"/>
          </a:xfrm>
          <a:prstGeom prst="rect">
            <a:avLst/>
          </a:prstGeom>
        </p:spPr>
      </p:pic>
    </p:spTree>
    <p:extLst>
      <p:ext uri="{BB962C8B-B14F-4D97-AF65-F5344CB8AC3E}">
        <p14:creationId xmlns:p14="http://schemas.microsoft.com/office/powerpoint/2010/main" val="408987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8E2EACB-6B0E-2648-35CF-F5678CB84C8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901E881E-0240-9437-7D61-91F1E8471F55}"/>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dirty="0">
                <a:latin typeface="+mj-lt"/>
              </a:rPr>
              <a:t>Float Property</a:t>
            </a:r>
            <a:endParaRPr lang="en-US" sz="3600" b="1" i="0" dirty="0">
              <a:effectLst/>
              <a:latin typeface="+mj-lt"/>
            </a:endParaRPr>
          </a:p>
        </p:txBody>
      </p:sp>
      <p:sp>
        <p:nvSpPr>
          <p:cNvPr id="3" name="Text Placeholder 1">
            <a:extLst>
              <a:ext uri="{FF2B5EF4-FFF2-40B4-BE49-F238E27FC236}">
                <a16:creationId xmlns:a16="http://schemas.microsoft.com/office/drawing/2014/main" id="{2E5F2D50-47DD-0E85-5CAF-E3A66A0D3551}"/>
              </a:ext>
            </a:extLst>
          </p:cNvPr>
          <p:cNvSpPr>
            <a:spLocks noGrp="1" noChangeArrowheads="1"/>
          </p:cNvSpPr>
          <p:nvPr>
            <p:ph type="body" idx="1"/>
          </p:nvPr>
        </p:nvSpPr>
        <p:spPr bwMode="auto">
          <a:xfrm>
            <a:off x="311700" y="1237276"/>
            <a:ext cx="845078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accent1">
                  <a:lumMod val="50000"/>
                </a:schemeClr>
              </a:solidFill>
              <a:effectLst/>
              <a:latin typeface="Arial" panose="020B0604020202020204" pitchFamily="34" charset="0"/>
            </a:endParaRPr>
          </a:p>
          <a:p>
            <a:pPr marL="0" indent="0" eaLnBrk="0" fontAlgn="base" hangingPunct="0">
              <a:lnSpc>
                <a:spcPct val="150000"/>
              </a:lnSpc>
              <a:spcBef>
                <a:spcPct val="0"/>
              </a:spcBef>
              <a:spcAft>
                <a:spcPct val="0"/>
              </a:spcAft>
              <a:buClrTx/>
              <a:buSzTx/>
              <a:buNone/>
            </a:pP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The </a:t>
            </a: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float</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property determines if an element floats within its parent container.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none</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Default; element does not float.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left</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Element floats to the left side of the parent container.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right</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Element floats to the right side of the parent container.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accent1">
                  <a:lumMod val="50000"/>
                </a:schemeClr>
              </a:solidFill>
              <a:effectLst/>
              <a:latin typeface="Arial" panose="020B0604020202020204" pitchFamily="34" charset="0"/>
            </a:endParaRPr>
          </a:p>
        </p:txBody>
      </p:sp>
    </p:spTree>
    <p:extLst>
      <p:ext uri="{BB962C8B-B14F-4D97-AF65-F5344CB8AC3E}">
        <p14:creationId xmlns:p14="http://schemas.microsoft.com/office/powerpoint/2010/main" val="453499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68920DE-149D-7938-7E9F-8D26F3933AD8}"/>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691CDC8A-2892-5E09-AA17-C09E36262D85}"/>
              </a:ext>
            </a:extLst>
          </p:cNvPr>
          <p:cNvSpPr txBox="1">
            <a:spLocks noGrp="1"/>
          </p:cNvSpPr>
          <p:nvPr>
            <p:ph type="title"/>
          </p:nvPr>
        </p:nvSpPr>
        <p:spPr>
          <a:xfrm>
            <a:off x="289048" y="230210"/>
            <a:ext cx="8520600" cy="93101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mj-lt"/>
                <a:ea typeface="Arial"/>
                <a:cs typeface="Arial"/>
                <a:sym typeface="Arial"/>
              </a:rPr>
              <a:t>Example</a:t>
            </a:r>
            <a:endParaRPr sz="3600" b="1" dirty="0">
              <a:latin typeface="+mj-lt"/>
              <a:ea typeface="Arial"/>
              <a:cs typeface="Arial"/>
              <a:sym typeface="Arial"/>
            </a:endParaRPr>
          </a:p>
        </p:txBody>
      </p:sp>
      <p:pic>
        <p:nvPicPr>
          <p:cNvPr id="3" name="Picture 2">
            <a:extLst>
              <a:ext uri="{FF2B5EF4-FFF2-40B4-BE49-F238E27FC236}">
                <a16:creationId xmlns:a16="http://schemas.microsoft.com/office/drawing/2014/main" id="{13B1B311-075C-9513-9DAE-DF2923E985C3}"/>
              </a:ext>
            </a:extLst>
          </p:cNvPr>
          <p:cNvPicPr>
            <a:picLocks noChangeAspect="1"/>
          </p:cNvPicPr>
          <p:nvPr/>
        </p:nvPicPr>
        <p:blipFill>
          <a:blip r:embed="rId3"/>
          <a:stretch>
            <a:fillRect/>
          </a:stretch>
        </p:blipFill>
        <p:spPr>
          <a:xfrm>
            <a:off x="544855" y="988910"/>
            <a:ext cx="4027145" cy="3896606"/>
          </a:xfrm>
          <a:prstGeom prst="rect">
            <a:avLst/>
          </a:prstGeom>
        </p:spPr>
      </p:pic>
      <p:pic>
        <p:nvPicPr>
          <p:cNvPr id="6" name="Picture 5">
            <a:extLst>
              <a:ext uri="{FF2B5EF4-FFF2-40B4-BE49-F238E27FC236}">
                <a16:creationId xmlns:a16="http://schemas.microsoft.com/office/drawing/2014/main" id="{4F92F18D-F592-649B-53F6-1ECA7ACD03FB}"/>
              </a:ext>
            </a:extLst>
          </p:cNvPr>
          <p:cNvPicPr>
            <a:picLocks noChangeAspect="1"/>
          </p:cNvPicPr>
          <p:nvPr/>
        </p:nvPicPr>
        <p:blipFill>
          <a:blip r:embed="rId4"/>
          <a:stretch>
            <a:fillRect/>
          </a:stretch>
        </p:blipFill>
        <p:spPr>
          <a:xfrm>
            <a:off x="4469282" y="1009013"/>
            <a:ext cx="4596173" cy="2067687"/>
          </a:xfrm>
          <a:prstGeom prst="rect">
            <a:avLst/>
          </a:prstGeom>
        </p:spPr>
      </p:pic>
    </p:spTree>
    <p:extLst>
      <p:ext uri="{BB962C8B-B14F-4D97-AF65-F5344CB8AC3E}">
        <p14:creationId xmlns:p14="http://schemas.microsoft.com/office/powerpoint/2010/main" val="273143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9A47E155-B23D-9C7D-33A1-B5360F590559}"/>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3E1F4B91-E805-E619-F444-3A3F376CC240}"/>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Clear Property</a:t>
            </a:r>
          </a:p>
        </p:txBody>
      </p:sp>
      <p:sp>
        <p:nvSpPr>
          <p:cNvPr id="3" name="Text Placeholder 1">
            <a:extLst>
              <a:ext uri="{FF2B5EF4-FFF2-40B4-BE49-F238E27FC236}">
                <a16:creationId xmlns:a16="http://schemas.microsoft.com/office/drawing/2014/main" id="{48C83C83-B0B3-D113-6AEA-2703619AB766}"/>
              </a:ext>
            </a:extLst>
          </p:cNvPr>
          <p:cNvSpPr>
            <a:spLocks noGrp="1" noChangeArrowheads="1"/>
          </p:cNvSpPr>
          <p:nvPr>
            <p:ph type="body" idx="1"/>
          </p:nvPr>
        </p:nvSpPr>
        <p:spPr bwMode="auto">
          <a:xfrm>
            <a:off x="311700" y="1052610"/>
            <a:ext cx="845078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50000"/>
              </a:lnSpc>
              <a:spcBef>
                <a:spcPct val="0"/>
              </a:spcBef>
              <a:spcAft>
                <a:spcPct val="0"/>
              </a:spcAft>
              <a:buClrTx/>
              <a:buSzTx/>
              <a:buNone/>
            </a:pPr>
            <a:r>
              <a:rPr kumimoji="0" lang="en-US" altLang="en-US" sz="1600" b="0" i="0" u="none" strike="noStrike" cap="none" normalizeH="0" baseline="0" dirty="0">
                <a:ln>
                  <a:noFill/>
                </a:ln>
                <a:solidFill>
                  <a:schemeClr val="accent1">
                    <a:lumMod val="50000"/>
                  </a:schemeClr>
                </a:solidFill>
                <a:effectLst/>
                <a:latin typeface="+mj-lt"/>
              </a:rPr>
              <a:t>The </a:t>
            </a:r>
            <a:r>
              <a:rPr kumimoji="0" lang="en-US" altLang="en-US" sz="1600" b="1" i="1" u="none" strike="noStrike" cap="none" normalizeH="0" baseline="0" dirty="0">
                <a:ln>
                  <a:noFill/>
                </a:ln>
                <a:solidFill>
                  <a:schemeClr val="accent1">
                    <a:lumMod val="50000"/>
                  </a:schemeClr>
                </a:solidFill>
                <a:effectLst/>
                <a:latin typeface="+mj-lt"/>
              </a:rPr>
              <a:t>clear</a:t>
            </a:r>
            <a:r>
              <a:rPr kumimoji="0" lang="en-US" altLang="en-US" sz="1600" b="0" i="0" u="none" strike="noStrike" cap="none" normalizeH="0" baseline="0" dirty="0">
                <a:ln>
                  <a:noFill/>
                </a:ln>
                <a:solidFill>
                  <a:schemeClr val="accent1">
                    <a:lumMod val="50000"/>
                  </a:schemeClr>
                </a:solidFill>
                <a:effectLst/>
                <a:latin typeface="+mj-lt"/>
              </a:rPr>
              <a:t> property moves elements below previously floated elements. Values for the clear property include:</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accent1">
                    <a:lumMod val="50000"/>
                  </a:schemeClr>
                </a:solidFill>
                <a:effectLst/>
                <a:latin typeface="+mj-lt"/>
              </a:rPr>
              <a:t>none - Element allowed to float (default value)</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accent1">
                    <a:lumMod val="50000"/>
                  </a:schemeClr>
                </a:solidFill>
                <a:effectLst/>
                <a:latin typeface="+mj-lt"/>
              </a:rPr>
              <a:t>left - Stop floating on parent container's left side</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accent1">
                    <a:lumMod val="50000"/>
                  </a:schemeClr>
                </a:solidFill>
                <a:effectLst/>
                <a:latin typeface="+mj-lt"/>
              </a:rPr>
              <a:t>right - Stop floating on parent container's right side</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accent1">
                    <a:lumMod val="50000"/>
                  </a:schemeClr>
                </a:solidFill>
                <a:effectLst/>
                <a:latin typeface="+mj-lt"/>
              </a:rPr>
              <a:t>both - Stop floating on both sides</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accent1">
                  <a:lumMod val="50000"/>
                </a:schemeClr>
              </a:solidFill>
              <a:effectLst/>
              <a:latin typeface="+mj-lt"/>
            </a:endParaRPr>
          </a:p>
        </p:txBody>
      </p:sp>
    </p:spTree>
    <p:extLst>
      <p:ext uri="{BB962C8B-B14F-4D97-AF65-F5344CB8AC3E}">
        <p14:creationId xmlns:p14="http://schemas.microsoft.com/office/powerpoint/2010/main" val="88300717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2025-01-21T22:17:19+00:00</DateTime>
  </documentManagement>
</p:properties>
</file>

<file path=customXml/itemProps1.xml><?xml version="1.0" encoding="utf-8"?>
<ds:datastoreItem xmlns:ds="http://schemas.openxmlformats.org/officeDocument/2006/customXml" ds:itemID="{453951D5-6992-4200-BAF3-4E51DF738658}"/>
</file>

<file path=customXml/itemProps2.xml><?xml version="1.0" encoding="utf-8"?>
<ds:datastoreItem xmlns:ds="http://schemas.openxmlformats.org/officeDocument/2006/customXml" ds:itemID="{99ED7487-C8EC-413E-8658-A7B281C1F5B6}"/>
</file>

<file path=customXml/itemProps3.xml><?xml version="1.0" encoding="utf-8"?>
<ds:datastoreItem xmlns:ds="http://schemas.openxmlformats.org/officeDocument/2006/customXml" ds:itemID="{771D6C16-96AD-43CA-89E1-EE3759A42CB5}"/>
</file>

<file path=docProps/app.xml><?xml version="1.0" encoding="utf-8"?>
<Properties xmlns="http://schemas.openxmlformats.org/officeDocument/2006/extended-properties" xmlns:vt="http://schemas.openxmlformats.org/officeDocument/2006/docPropsVTypes">
  <TotalTime>1618</TotalTime>
  <Words>1598</Words>
  <Application>Microsoft Office PowerPoint</Application>
  <PresentationFormat>On-screen Show (16:9)</PresentationFormat>
  <Paragraphs>68</Paragraphs>
  <Slides>15</Slides>
  <Notes>15</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15</vt:i4>
      </vt:variant>
    </vt:vector>
  </HeadingPairs>
  <TitlesOfParts>
    <vt:vector size="20" baseType="lpstr">
      <vt:lpstr>Proxima Nova</vt:lpstr>
      <vt:lpstr>Arial</vt:lpstr>
      <vt:lpstr>Roboto</vt:lpstr>
      <vt:lpstr>Simple Light</vt:lpstr>
      <vt:lpstr>Spearmint</vt:lpstr>
      <vt:lpstr>Common Properties</vt:lpstr>
      <vt:lpstr>Color Properties</vt:lpstr>
      <vt:lpstr>Color Properties</vt:lpstr>
      <vt:lpstr>Example</vt:lpstr>
      <vt:lpstr>Background Properties</vt:lpstr>
      <vt:lpstr>Example</vt:lpstr>
      <vt:lpstr>Float Property</vt:lpstr>
      <vt:lpstr>Example</vt:lpstr>
      <vt:lpstr>Clear Property</vt:lpstr>
      <vt:lpstr>Example</vt:lpstr>
      <vt:lpstr>Display Properties</vt:lpstr>
      <vt:lpstr>Display Properties</vt:lpstr>
      <vt:lpstr>Example</vt:lpstr>
      <vt:lpstr>CSS Variables</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32</cp:revision>
  <dcterms:modified xsi:type="dcterms:W3CDTF">2025-01-21T22:14:28Z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