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1"/>
  </p:notesMasterIdLst>
  <p:sldIdLst>
    <p:sldId id="256" r:id="rId3"/>
    <p:sldId id="257" r:id="rId4"/>
    <p:sldId id="316" r:id="rId5"/>
    <p:sldId id="320" r:id="rId6"/>
    <p:sldId id="299" r:id="rId7"/>
    <p:sldId id="287" r:id="rId8"/>
    <p:sldId id="321" r:id="rId9"/>
    <p:sldId id="322" r:id="rId10"/>
  </p:sldIdLst>
  <p:sldSz cx="9144000" cy="5143500" type="screen16x9"/>
  <p:notesSz cx="6858000" cy="9144000"/>
  <p:embeddedFontLst>
    <p:embeddedFont>
      <p:font typeface="Proxima Nova" panose="020B0604020202020204" charset="0"/>
      <p:regular r:id="rId12"/>
      <p:bold r:id="rId13"/>
      <p:italic r:id="rId14"/>
      <p:boldItalic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2.fntdata"/><Relationship Id="rId18" Type="http://schemas.openxmlformats.org/officeDocument/2006/relationships/font" Target="fonts/font7.fntdata"/><Relationship Id="rId26" Type="http://schemas.openxmlformats.org/officeDocument/2006/relationships/customXml" Target="../customXml/item3.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customXml" Target="../customXml/item2.xml"/><Relationship Id="rId2" Type="http://schemas.openxmlformats.org/officeDocument/2006/relationships/slideMaster" Target="slideMasters/slideMaster2.xml"/><Relationship Id="rId16" Type="http://schemas.openxmlformats.org/officeDocument/2006/relationships/font" Target="fonts/font5.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notesMaster" Target="notesMasters/notesMaster1.xml"/><Relationship Id="rId24" Type="http://schemas.openxmlformats.org/officeDocument/2006/relationships/customXml" Target="../customXml/item1.xml"/><Relationship Id="rId5" Type="http://schemas.openxmlformats.org/officeDocument/2006/relationships/slide" Target="slides/slide3.xml"/><Relationship Id="rId15" Type="http://schemas.openxmlformats.org/officeDocument/2006/relationships/font" Target="fonts/font4.fntdata"/><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font" Target="fonts/font8.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3.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some more conditional statements. In this lecture we will go through </a:t>
            </a:r>
            <a:r>
              <a:rPr lang="en-US" sz="1100" b="0" dirty="0">
                <a:solidFill>
                  <a:schemeClr val="accent1">
                    <a:lumMod val="50000"/>
                  </a:schemeClr>
                </a:solidFill>
                <a:latin typeface="+mj-lt"/>
                <a:ea typeface="Roboto"/>
                <a:cs typeface="Roboto"/>
                <a:sym typeface="Roboto"/>
              </a:rPr>
              <a:t>truthy and </a:t>
            </a:r>
            <a:r>
              <a:rPr lang="en-US" sz="1100" b="0" dirty="0" err="1">
                <a:solidFill>
                  <a:schemeClr val="accent1">
                    <a:lumMod val="50000"/>
                  </a:schemeClr>
                </a:solidFill>
                <a:latin typeface="+mj-lt"/>
                <a:ea typeface="Roboto"/>
                <a:cs typeface="Roboto"/>
                <a:sym typeface="Roboto"/>
              </a:rPr>
              <a:t>falsy</a:t>
            </a:r>
            <a:r>
              <a:rPr lang="en-US" sz="1100" b="0" dirty="0">
                <a:solidFill>
                  <a:schemeClr val="accent1">
                    <a:lumMod val="50000"/>
                  </a:schemeClr>
                </a:solidFill>
                <a:latin typeface="+mj-lt"/>
                <a:ea typeface="Roboto"/>
                <a:cs typeface="Roboto"/>
                <a:sym typeface="Roboto"/>
              </a:rPr>
              <a:t> values, ternary operators, and switch statements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truthy and </a:t>
            </a:r>
            <a:r>
              <a:rPr lang="en-US" dirty="0" err="1"/>
              <a:t>falsy</a:t>
            </a:r>
            <a:r>
              <a:rPr lang="en-US" dirty="0"/>
              <a:t> values determine how non-Boolean values behave in Boolean contexts. Truthy values are non-Boolean values that evaluate to true, such as non-zero numbers or non-empty strings. </a:t>
            </a:r>
            <a:r>
              <a:rPr lang="en-US" dirty="0" err="1"/>
              <a:t>Falsy</a:t>
            </a:r>
            <a:r>
              <a:rPr lang="en-US" dirty="0"/>
              <a:t> values evaluate to false, including null, 0, false, undefined, Not a number, and empty strings. Understanding these concepts is essential for writing effective conditional statements.</a:t>
            </a:r>
          </a:p>
          <a:p>
            <a:pPr marL="139700" indent="0">
              <a:buNone/>
            </a:pPr>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Truthy values in JavaScript are non-Boolean values that evaluate to true in conditional statements. Examples include non-zero numbers like 32, non-empty strings like cat, object variables like my Object, and array variables like my Array. These values are inherently treated as true in Boolean contexts, making them essential for decision-making in programming.</a:t>
            </a:r>
          </a:p>
        </p:txBody>
      </p:sp>
    </p:spTree>
    <p:extLst>
      <p:ext uri="{BB962C8B-B14F-4D97-AF65-F5344CB8AC3E}">
        <p14:creationId xmlns:p14="http://schemas.microsoft.com/office/powerpoint/2010/main" val="28353055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50E107A-D8D6-95A5-1B87-47954DD267AD}"/>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183863-0ACB-9318-4145-988C437616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AA6FEE4-A628-3EEE-B4EF-8F44957DB8B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a:t>
            </a:r>
            <a:r>
              <a:rPr lang="en-US" dirty="0" err="1"/>
              <a:t>falsy</a:t>
            </a:r>
            <a:r>
              <a:rPr lang="en-US" dirty="0"/>
              <a:t> values are treated as false in Boolean contexts. Examples include 0, representing zero, an empty string like empty double quotation, NAN for not a number, undefined for variables without assigned values, and null for no object value. When used in conditional statements, these values cause the condition to evaluate as false, making them essential to understand for logical operations.</a:t>
            </a:r>
          </a:p>
        </p:txBody>
      </p:sp>
    </p:spTree>
    <p:extLst>
      <p:ext uri="{BB962C8B-B14F-4D97-AF65-F5344CB8AC3E}">
        <p14:creationId xmlns:p14="http://schemas.microsoft.com/office/powerpoint/2010/main" val="28383779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497C7CE-5161-E879-FEC9-82EC847CAD2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E6821E14-58ED-A382-D101-0B4847A2B9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40CF51-74A4-030A-8F5A-2CA5D9AE4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Now we investigate conditional or ternary operator that allows for concise conditional statements. It has three parts: a condition, followed by a question mark, then expression 1, a colon, and expression2. If the condition evaluates to true, expression 1 is returned; otherwise, expression 2 is returned. This operator is ideal for simplifying code by replacing longer if-else statements.</a:t>
            </a:r>
          </a:p>
        </p:txBody>
      </p:sp>
    </p:spTree>
    <p:extLst>
      <p:ext uri="{BB962C8B-B14F-4D97-AF65-F5344CB8AC3E}">
        <p14:creationId xmlns:p14="http://schemas.microsoft.com/office/powerpoint/2010/main" val="41303791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D12B9C9A-6E3D-0B4D-1B5E-AF43F0D98718}"/>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7AD42E0-CDC9-26A8-480D-653847D1A1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5EF891D-9A8D-AA33-7D73-18E7A81230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the conditional operator. The first statement checks if the score is 60 or higher, returning passing if true and failing if false. The second uses the operator to determine the fee based on registration status or age. Since registered Early is false and age is 20, the fee is set to 15. The outputs are passing for the score and fee is 15 dollar for the calculated fee.</a:t>
            </a:r>
          </a:p>
        </p:txBody>
      </p:sp>
    </p:spTree>
    <p:extLst>
      <p:ext uri="{BB962C8B-B14F-4D97-AF65-F5344CB8AC3E}">
        <p14:creationId xmlns:p14="http://schemas.microsoft.com/office/powerpoint/2010/main" val="14887764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AB1E7A0-D080-EE6C-5D36-79CB84FF08E5}"/>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5847915-2129-F3F0-3F57-41600BF016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BF6D714-8153-9D6D-FE92-4200E194B15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switch statement simplifies multiple else-if conditions by comparing an expression to several cases using strict equality. The first matching case runs, and if no match is found, the default case executes if present. The break statement stops execution after a case. Without break, execution continues into the next case, even if it does not match, which is called fall-through behavior.</a:t>
            </a:r>
          </a:p>
        </p:txBody>
      </p:sp>
    </p:spTree>
    <p:extLst>
      <p:ext uri="{BB962C8B-B14F-4D97-AF65-F5344CB8AC3E}">
        <p14:creationId xmlns:p14="http://schemas.microsoft.com/office/powerpoint/2010/main" val="4557588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D81070A-8363-518A-21CA-9637812F78C4}"/>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2F5C15F-07A8-BAEC-7654-B600EB7B4CF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B951E1A-E110-4DB5-D5DB-30CB12C613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a switch statement. The variable change is set to 10, and the switch compares it to defined cases. In case 10, the coin is set to dime, and the break stops further execution. If no match was found, the default case would set coin to unknown. The output of console.log is dime, as the case for 10 matches the value of change. The switch provides a clear alternative to multiple if-else statements. Thanks for watching the lecture.</a:t>
            </a:r>
          </a:p>
        </p:txBody>
      </p:sp>
    </p:spTree>
    <p:extLst>
      <p:ext uri="{BB962C8B-B14F-4D97-AF65-F5344CB8AC3E}">
        <p14:creationId xmlns:p14="http://schemas.microsoft.com/office/powerpoint/2010/main" val="32657161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solidFill>
                  <a:schemeClr val="dk1"/>
                </a:solidFill>
                <a:latin typeface="+mj-lt"/>
              </a:rPr>
              <a:t>More Conditionals</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Truthy and </a:t>
            </a:r>
            <a:r>
              <a:rPr lang="en-US" sz="1300" b="1" dirty="0" err="1">
                <a:solidFill>
                  <a:schemeClr val="accent1">
                    <a:lumMod val="50000"/>
                  </a:schemeClr>
                </a:solidFill>
                <a:latin typeface="+mj-lt"/>
                <a:ea typeface="Roboto"/>
                <a:cs typeface="Roboto"/>
                <a:sym typeface="Roboto"/>
              </a:rPr>
              <a:t>Falsy</a:t>
            </a:r>
            <a:r>
              <a:rPr lang="en-US" sz="1300" b="1" dirty="0">
                <a:solidFill>
                  <a:schemeClr val="accent1">
                    <a:lumMod val="50000"/>
                  </a:schemeClr>
                </a:solidFill>
                <a:latin typeface="+mj-lt"/>
                <a:ea typeface="Roboto"/>
                <a:cs typeface="Roboto"/>
                <a:sym typeface="Roboto"/>
              </a:rPr>
              <a:t> | </a:t>
            </a:r>
            <a:r>
              <a:rPr lang="en-US" sz="1400" b="1" i="0" dirty="0">
                <a:solidFill>
                  <a:schemeClr val="accent1">
                    <a:lumMod val="50000"/>
                  </a:schemeClr>
                </a:solidFill>
                <a:effectLst/>
                <a:latin typeface="Roboto" panose="02000000000000000000" pitchFamily="2" charset="0"/>
              </a:rPr>
              <a:t>Conditional (ternary) </a:t>
            </a:r>
            <a:r>
              <a:rPr lang="en-US" sz="1400" b="1" i="0">
                <a:solidFill>
                  <a:schemeClr val="accent1">
                    <a:lumMod val="50000"/>
                  </a:schemeClr>
                </a:solidFill>
                <a:effectLst/>
                <a:latin typeface="Roboto" panose="02000000000000000000" pitchFamily="2" charset="0"/>
              </a:rPr>
              <a:t>operator</a:t>
            </a:r>
            <a:r>
              <a:rPr lang="en-US" sz="1300" b="1">
                <a:solidFill>
                  <a:schemeClr val="accent1">
                    <a:lumMod val="50000"/>
                  </a:schemeClr>
                </a:solidFill>
                <a:latin typeface="+mj-lt"/>
                <a:ea typeface="Roboto"/>
                <a:cs typeface="Roboto"/>
                <a:sym typeface="Roboto"/>
              </a:rPr>
              <a:t> | </a:t>
            </a:r>
            <a:r>
              <a:rPr lang="en-US" sz="1400" b="1" i="0">
                <a:solidFill>
                  <a:schemeClr val="accent1">
                    <a:lumMod val="50000"/>
                  </a:schemeClr>
                </a:solidFill>
                <a:effectLst/>
                <a:latin typeface="Roboto" panose="02000000000000000000" pitchFamily="2" charset="0"/>
              </a:rPr>
              <a:t>Switch </a:t>
            </a:r>
            <a:r>
              <a:rPr lang="en-US" sz="1400" b="1" i="0" dirty="0">
                <a:solidFill>
                  <a:schemeClr val="accent1">
                    <a:lumMod val="50000"/>
                  </a:schemeClr>
                </a:solidFill>
                <a:effectLst/>
                <a:latin typeface="Roboto" panose="02000000000000000000" pitchFamily="2" charset="0"/>
              </a:rPr>
              <a:t>statement</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i="0" dirty="0">
                <a:effectLst/>
                <a:latin typeface="+mj-lt"/>
              </a:rPr>
              <a:t>Truthy and </a:t>
            </a:r>
            <a:r>
              <a:rPr lang="en-US" sz="3600" b="1" dirty="0" err="1">
                <a:latin typeface="+mj-lt"/>
              </a:rPr>
              <a:t>F</a:t>
            </a:r>
            <a:r>
              <a:rPr lang="en-US" sz="3600" b="1" i="0" dirty="0" err="1">
                <a:effectLst/>
                <a:latin typeface="+mj-lt"/>
              </a:rPr>
              <a:t>alsy</a:t>
            </a:r>
            <a:endParaRPr sz="4800" b="1" dirty="0">
              <a:latin typeface="+mj-lt"/>
              <a:ea typeface="Arial"/>
              <a:cs typeface="Arial"/>
              <a:sym typeface="Arial"/>
            </a:endParaRPr>
          </a:p>
        </p:txBody>
      </p:sp>
      <p:sp>
        <p:nvSpPr>
          <p:cNvPr id="3" name="Text Placeholder 2">
            <a:extLst>
              <a:ext uri="{FF2B5EF4-FFF2-40B4-BE49-F238E27FC236}">
                <a16:creationId xmlns:a16="http://schemas.microsoft.com/office/drawing/2014/main" id="{A5662D6E-3BDB-8020-99EA-87B35ACB3397}"/>
              </a:ext>
            </a:extLst>
          </p:cNvPr>
          <p:cNvSpPr>
            <a:spLocks noGrp="1" noChangeArrowheads="1"/>
          </p:cNvSpPr>
          <p:nvPr>
            <p:ph type="body" idx="1"/>
          </p:nvPr>
        </p:nvSpPr>
        <p:spPr bwMode="auto">
          <a:xfrm>
            <a:off x="2954796" y="1377308"/>
            <a:ext cx="5877504"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Truthy Values:</a:t>
            </a:r>
            <a:r>
              <a:rPr kumimoji="0" lang="en-US" altLang="en-US" sz="1600" b="0" i="0" u="none" strike="noStrike" cap="none" normalizeH="0" baseline="0" dirty="0">
                <a:ln>
                  <a:noFill/>
                </a:ln>
                <a:solidFill>
                  <a:schemeClr val="tx1"/>
                </a:solidFill>
                <a:effectLst/>
                <a:latin typeface="+mj-lt"/>
              </a:rPr>
              <a:t> Non-Boolean values that evaluate to true in a Boolean context (e.g., if (18) evaluates to true because non-zero numbers are truthy).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err="1">
                <a:ln>
                  <a:noFill/>
                </a:ln>
                <a:solidFill>
                  <a:schemeClr val="tx1"/>
                </a:solidFill>
                <a:effectLst/>
                <a:latin typeface="+mj-lt"/>
              </a:rPr>
              <a:t>Falsy</a:t>
            </a:r>
            <a:r>
              <a:rPr kumimoji="0" lang="en-US" altLang="en-US" sz="1600" b="1" i="0" u="none" strike="noStrike" cap="none" normalizeH="0" baseline="0" dirty="0">
                <a:ln>
                  <a:noFill/>
                </a:ln>
                <a:solidFill>
                  <a:schemeClr val="tx1"/>
                </a:solidFill>
                <a:effectLst/>
                <a:latin typeface="+mj-lt"/>
              </a:rPr>
              <a:t> Values:</a:t>
            </a:r>
            <a:r>
              <a:rPr kumimoji="0" lang="en-US" altLang="en-US" sz="1600" b="0" i="0" u="none" strike="noStrike" cap="none" normalizeH="0" baseline="0" dirty="0">
                <a:ln>
                  <a:noFill/>
                </a:ln>
                <a:solidFill>
                  <a:schemeClr val="tx1"/>
                </a:solidFill>
                <a:effectLst/>
                <a:latin typeface="+mj-lt"/>
              </a:rPr>
              <a:t> Non-Boolean values that evaluate to false in a Boolean context (e.g., if (null) evaluates to false because null is a </a:t>
            </a:r>
            <a:r>
              <a:rPr kumimoji="0" lang="en-US" altLang="en-US" sz="1600" b="0" i="0" u="none" strike="noStrike" cap="none" normalizeH="0" baseline="0" dirty="0" err="1">
                <a:ln>
                  <a:noFill/>
                </a:ln>
                <a:solidFill>
                  <a:schemeClr val="tx1"/>
                </a:solidFill>
                <a:effectLst/>
                <a:latin typeface="+mj-lt"/>
              </a:rPr>
              <a:t>falsy</a:t>
            </a:r>
            <a:r>
              <a:rPr kumimoji="0" lang="en-US" altLang="en-US" sz="1600" b="0" i="0" u="none" strike="noStrike" cap="none" normalizeH="0" baseline="0" dirty="0">
                <a:ln>
                  <a:noFill/>
                </a:ln>
                <a:solidFill>
                  <a:schemeClr val="tx1"/>
                </a:solidFill>
                <a:effectLst/>
                <a:latin typeface="+mj-lt"/>
              </a:rPr>
              <a:t> value).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Examples of </a:t>
            </a:r>
            <a:r>
              <a:rPr kumimoji="0" lang="en-US" altLang="en-US" sz="1600" b="1" i="0" u="none" strike="noStrike" cap="none" normalizeH="0" baseline="0" dirty="0" err="1">
                <a:ln>
                  <a:noFill/>
                </a:ln>
                <a:solidFill>
                  <a:schemeClr val="tx1"/>
                </a:solidFill>
                <a:effectLst/>
                <a:latin typeface="+mj-lt"/>
              </a:rPr>
              <a:t>Falsy</a:t>
            </a:r>
            <a:r>
              <a:rPr kumimoji="0" lang="en-US" altLang="en-US" sz="1600" b="1" i="0" u="none" strike="noStrike" cap="none" normalizeH="0" baseline="0" dirty="0">
                <a:ln>
                  <a:noFill/>
                </a:ln>
                <a:solidFill>
                  <a:schemeClr val="tx1"/>
                </a:solidFill>
                <a:effectLst/>
                <a:latin typeface="+mj-lt"/>
              </a:rPr>
              <a:t> Values:</a:t>
            </a:r>
            <a:r>
              <a:rPr kumimoji="0" lang="en-US" altLang="en-US" sz="1600" b="0" i="0" u="none" strike="noStrike" cap="none" normalizeH="0" baseline="0" dirty="0">
                <a:ln>
                  <a:noFill/>
                </a:ln>
                <a:solidFill>
                  <a:schemeClr val="tx1"/>
                </a:solidFill>
                <a:effectLst/>
                <a:latin typeface="+mj-lt"/>
              </a:rPr>
              <a:t> Common </a:t>
            </a:r>
            <a:r>
              <a:rPr kumimoji="0" lang="en-US" altLang="en-US" sz="1600" b="0" i="0" u="none" strike="noStrike" cap="none" normalizeH="0" baseline="0" dirty="0" err="1">
                <a:ln>
                  <a:noFill/>
                </a:ln>
                <a:solidFill>
                  <a:schemeClr val="tx1"/>
                </a:solidFill>
                <a:effectLst/>
                <a:latin typeface="+mj-lt"/>
              </a:rPr>
              <a:t>falsy</a:t>
            </a:r>
            <a:r>
              <a:rPr kumimoji="0" lang="en-US" altLang="en-US" sz="1600" b="0" i="0" u="none" strike="noStrike" cap="none" normalizeH="0" baseline="0" dirty="0">
                <a:ln>
                  <a:noFill/>
                </a:ln>
                <a:solidFill>
                  <a:schemeClr val="tx1"/>
                </a:solidFill>
                <a:effectLst/>
                <a:latin typeface="+mj-lt"/>
              </a:rPr>
              <a:t> values include null, 0, false, undefined, </a:t>
            </a:r>
            <a:r>
              <a:rPr kumimoji="0" lang="en-US" altLang="en-US" sz="1600" b="0" i="0" u="none" strike="noStrike" cap="none" normalizeH="0" baseline="0" dirty="0" err="1">
                <a:ln>
                  <a:noFill/>
                </a:ln>
                <a:solidFill>
                  <a:schemeClr val="tx1"/>
                </a:solidFill>
                <a:effectLst/>
                <a:latin typeface="+mj-lt"/>
              </a:rPr>
              <a:t>NaN</a:t>
            </a:r>
            <a:r>
              <a:rPr kumimoji="0" lang="en-US" altLang="en-US" sz="1600" b="0" i="0" u="none" strike="noStrike" cap="none" normalizeH="0" baseline="0" dirty="0">
                <a:ln>
                  <a:noFill/>
                </a:ln>
                <a:solidFill>
                  <a:schemeClr val="tx1"/>
                </a:solidFill>
                <a:effectLst/>
                <a:latin typeface="+mj-lt"/>
              </a:rPr>
              <a:t>, and an empty string (""). </a:t>
            </a:r>
          </a:p>
        </p:txBody>
      </p:sp>
      <p:pic>
        <p:nvPicPr>
          <p:cNvPr id="7" name="Picture 6" descr="A black board with white text&#10;&#10;Description automatically generated">
            <a:extLst>
              <a:ext uri="{FF2B5EF4-FFF2-40B4-BE49-F238E27FC236}">
                <a16:creationId xmlns:a16="http://schemas.microsoft.com/office/drawing/2014/main" id="{9E30DD82-A44F-40A2-AD2B-E9CD4FCCD630}"/>
              </a:ext>
            </a:extLst>
          </p:cNvPr>
          <p:cNvPicPr>
            <a:picLocks noChangeAspect="1"/>
          </p:cNvPicPr>
          <p:nvPr/>
        </p:nvPicPr>
        <p:blipFill>
          <a:blip r:embed="rId3"/>
          <a:srcRect l="20971" t="6559" r="24078" b="13679"/>
          <a:stretch/>
        </p:blipFill>
        <p:spPr>
          <a:xfrm>
            <a:off x="466859" y="1811044"/>
            <a:ext cx="2299749" cy="1877676"/>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Truthy Values</a:t>
            </a:r>
          </a:p>
        </p:txBody>
      </p:sp>
      <p:pic>
        <p:nvPicPr>
          <p:cNvPr id="3" name="Picture 2">
            <a:extLst>
              <a:ext uri="{FF2B5EF4-FFF2-40B4-BE49-F238E27FC236}">
                <a16:creationId xmlns:a16="http://schemas.microsoft.com/office/drawing/2014/main" id="{A0318E3A-4475-8532-0978-29CF25D5DC0E}"/>
              </a:ext>
            </a:extLst>
          </p:cNvPr>
          <p:cNvPicPr>
            <a:picLocks noChangeAspect="1"/>
          </p:cNvPicPr>
          <p:nvPr/>
        </p:nvPicPr>
        <p:blipFill>
          <a:blip r:embed="rId3"/>
          <a:stretch>
            <a:fillRect/>
          </a:stretch>
        </p:blipFill>
        <p:spPr>
          <a:xfrm>
            <a:off x="2804282" y="1318448"/>
            <a:ext cx="3535435" cy="2506604"/>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94594813-77E1-C80F-8322-E89297CA9AC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311665D0-BF30-4FAC-B832-7F310BE26A49}"/>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dirty="0" err="1">
                <a:latin typeface="+mj-lt"/>
              </a:rPr>
              <a:t>Falsy</a:t>
            </a:r>
            <a:r>
              <a:rPr lang="en-US" sz="3600" b="1" i="0" dirty="0">
                <a:effectLst/>
                <a:latin typeface="+mj-lt"/>
              </a:rPr>
              <a:t> Values</a:t>
            </a:r>
          </a:p>
        </p:txBody>
      </p:sp>
      <p:pic>
        <p:nvPicPr>
          <p:cNvPr id="4" name="Picture 3">
            <a:extLst>
              <a:ext uri="{FF2B5EF4-FFF2-40B4-BE49-F238E27FC236}">
                <a16:creationId xmlns:a16="http://schemas.microsoft.com/office/drawing/2014/main" id="{024A6137-EB64-66BD-F8A9-C0E815112E70}"/>
              </a:ext>
            </a:extLst>
          </p:cNvPr>
          <p:cNvPicPr>
            <a:picLocks noChangeAspect="1"/>
          </p:cNvPicPr>
          <p:nvPr/>
        </p:nvPicPr>
        <p:blipFill>
          <a:blip r:embed="rId3"/>
          <a:stretch>
            <a:fillRect/>
          </a:stretch>
        </p:blipFill>
        <p:spPr>
          <a:xfrm>
            <a:off x="2259129" y="1379116"/>
            <a:ext cx="4625741" cy="2385267"/>
          </a:xfrm>
          <a:prstGeom prst="rect">
            <a:avLst/>
          </a:prstGeom>
        </p:spPr>
      </p:pic>
    </p:spTree>
    <p:extLst>
      <p:ext uri="{BB962C8B-B14F-4D97-AF65-F5344CB8AC3E}">
        <p14:creationId xmlns:p14="http://schemas.microsoft.com/office/powerpoint/2010/main" val="304732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60D2B0D-38EB-7616-14DF-CD0A1B963F2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82A33C1B-26D7-2DFD-7EEC-FE8DD5616F74}"/>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Conditional (ternary) operator</a:t>
            </a:r>
          </a:p>
        </p:txBody>
      </p:sp>
      <p:sp>
        <p:nvSpPr>
          <p:cNvPr id="2" name="Text Placeholder 1">
            <a:extLst>
              <a:ext uri="{FF2B5EF4-FFF2-40B4-BE49-F238E27FC236}">
                <a16:creationId xmlns:a16="http://schemas.microsoft.com/office/drawing/2014/main" id="{4577C2B6-9F00-C20F-58A7-B15EFE11D4E6}"/>
              </a:ext>
            </a:extLst>
          </p:cNvPr>
          <p:cNvSpPr>
            <a:spLocks noGrp="1" noChangeArrowheads="1"/>
          </p:cNvSpPr>
          <p:nvPr>
            <p:ph type="body" idx="1"/>
          </p:nvPr>
        </p:nvSpPr>
        <p:spPr bwMode="auto">
          <a:xfrm>
            <a:off x="444500" y="1402407"/>
            <a:ext cx="8387800"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Definition:</a:t>
            </a:r>
            <a:r>
              <a:rPr kumimoji="0" lang="en-US" altLang="en-US" sz="1600" b="0" i="0" u="none" strike="noStrike" cap="none" normalizeH="0" baseline="0" dirty="0">
                <a:ln>
                  <a:noFill/>
                </a:ln>
                <a:solidFill>
                  <a:schemeClr val="tx1"/>
                </a:solidFill>
                <a:effectLst/>
                <a:latin typeface="Arial" panose="020B0604020202020204" pitchFamily="34" charset="0"/>
              </a:rPr>
              <a:t> The conditional (ternary) operator provides a concise way to write conditional statements.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Syntax:</a:t>
            </a:r>
            <a:r>
              <a:rPr kumimoji="0" lang="en-US" altLang="en-US" sz="1600" b="0" i="0" u="none" strike="noStrike" cap="none" normalizeH="0" baseline="0" dirty="0">
                <a:ln>
                  <a:noFill/>
                </a:ln>
                <a:solidFill>
                  <a:schemeClr val="tx1"/>
                </a:solidFill>
                <a:effectLst/>
                <a:latin typeface="Arial" panose="020B0604020202020204" pitchFamily="34" charset="0"/>
              </a:rPr>
              <a:t> It consists of three operands: </a:t>
            </a:r>
            <a:r>
              <a:rPr kumimoji="0" lang="en-US" altLang="en-US" sz="1600" b="0" i="0" u="none" strike="noStrike" cap="none" normalizeH="0" baseline="0" dirty="0">
                <a:ln>
                  <a:noFill/>
                </a:ln>
                <a:solidFill>
                  <a:schemeClr val="tx1"/>
                </a:solidFill>
                <a:effectLst/>
                <a:latin typeface="Arial Unicode MS"/>
              </a:rPr>
              <a:t>condition ? expression1 : expression2</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Functionality:</a:t>
            </a:r>
            <a:r>
              <a:rPr kumimoji="0" lang="en-US" altLang="en-US" sz="1600" b="0" i="0" u="none" strike="noStrike" cap="none" normalizeH="0" baseline="0" dirty="0">
                <a:ln>
                  <a:noFill/>
                </a:ln>
                <a:solidFill>
                  <a:schemeClr val="tx1"/>
                </a:solidFill>
                <a:effectLst/>
                <a:latin typeface="Arial" panose="020B0604020202020204" pitchFamily="34" charset="0"/>
              </a:rPr>
              <a:t> If the condition is true, </a:t>
            </a:r>
            <a:r>
              <a:rPr kumimoji="0" lang="en-US" altLang="en-US" sz="1600" b="0" i="0" u="none" strike="noStrike" cap="none" normalizeH="0" baseline="0" dirty="0">
                <a:ln>
                  <a:noFill/>
                </a:ln>
                <a:solidFill>
                  <a:schemeClr val="tx1"/>
                </a:solidFill>
                <a:effectLst/>
                <a:latin typeface="Arial Unicode MS"/>
              </a:rPr>
              <a:t>expression1</a:t>
            </a:r>
            <a:r>
              <a:rPr kumimoji="0" lang="en-US" altLang="en-US" sz="1600" b="0" i="0" u="none" strike="noStrike" cap="none" normalizeH="0" baseline="0" dirty="0">
                <a:ln>
                  <a:noFill/>
                </a:ln>
                <a:solidFill>
                  <a:schemeClr val="tx1"/>
                </a:solidFill>
                <a:effectLst/>
              </a:rPr>
              <a:t> is returned; otherwise, </a:t>
            </a:r>
            <a:r>
              <a:rPr kumimoji="0" lang="en-US" altLang="en-US" sz="1600" b="0" i="0" u="none" strike="noStrike" cap="none" normalizeH="0" baseline="0" dirty="0">
                <a:ln>
                  <a:noFill/>
                </a:ln>
                <a:solidFill>
                  <a:schemeClr val="tx1"/>
                </a:solidFill>
                <a:effectLst/>
                <a:latin typeface="Arial Unicode MS"/>
              </a:rPr>
              <a:t>expression2</a:t>
            </a:r>
            <a:r>
              <a:rPr kumimoji="0" lang="en-US" altLang="en-US" sz="1600" b="0" i="0" u="none" strike="noStrike" cap="none" normalizeH="0" baseline="0" dirty="0">
                <a:ln>
                  <a:noFill/>
                </a:ln>
                <a:solidFill>
                  <a:schemeClr val="tx1"/>
                </a:solidFill>
                <a:effectLst/>
              </a:rPr>
              <a:t> is returned.</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960545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BC6C534-4547-EB2C-0042-59AD5D79C8F4}"/>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CD2F0E32-85E4-8D24-B5A9-EAFB055D92CC}"/>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4" name="Picture 3">
            <a:extLst>
              <a:ext uri="{FF2B5EF4-FFF2-40B4-BE49-F238E27FC236}">
                <a16:creationId xmlns:a16="http://schemas.microsoft.com/office/drawing/2014/main" id="{461C3102-AACE-5550-E42A-FFDAEB458C13}"/>
              </a:ext>
            </a:extLst>
          </p:cNvPr>
          <p:cNvPicPr>
            <a:picLocks noChangeAspect="1"/>
          </p:cNvPicPr>
          <p:nvPr/>
        </p:nvPicPr>
        <p:blipFill>
          <a:blip r:embed="rId3"/>
          <a:stretch>
            <a:fillRect/>
          </a:stretch>
        </p:blipFill>
        <p:spPr>
          <a:xfrm>
            <a:off x="1664718" y="1887775"/>
            <a:ext cx="5814564" cy="2255715"/>
          </a:xfrm>
          <a:prstGeom prst="rect">
            <a:avLst/>
          </a:prstGeom>
        </p:spPr>
      </p:pic>
    </p:spTree>
    <p:extLst>
      <p:ext uri="{BB962C8B-B14F-4D97-AF65-F5344CB8AC3E}">
        <p14:creationId xmlns:p14="http://schemas.microsoft.com/office/powerpoint/2010/main" val="5410602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4FB5124-3AB0-3E9B-5A4A-0BA3E624D321}"/>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11EF5735-957E-82A3-980C-C75A2F0A4C6A}"/>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Switch Statement</a:t>
            </a:r>
          </a:p>
        </p:txBody>
      </p:sp>
      <p:sp>
        <p:nvSpPr>
          <p:cNvPr id="3" name="Rectangle 1">
            <a:extLst>
              <a:ext uri="{FF2B5EF4-FFF2-40B4-BE49-F238E27FC236}">
                <a16:creationId xmlns:a16="http://schemas.microsoft.com/office/drawing/2014/main" id="{C53209DF-40B1-B5DD-FD08-2A7C58868652}"/>
              </a:ext>
            </a:extLst>
          </p:cNvPr>
          <p:cNvSpPr>
            <a:spLocks noGrp="1" noChangeArrowheads="1"/>
          </p:cNvSpPr>
          <p:nvPr>
            <p:ph type="body" idx="1"/>
          </p:nvPr>
        </p:nvSpPr>
        <p:spPr bwMode="auto">
          <a:xfrm>
            <a:off x="311700" y="1417588"/>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Definition:</a:t>
            </a:r>
            <a:r>
              <a:rPr kumimoji="0" lang="en-US" altLang="en-US" sz="1600" b="0" i="0" u="none" strike="noStrike" cap="none" normalizeH="0" baseline="0" dirty="0">
                <a:ln>
                  <a:noFill/>
                </a:ln>
                <a:solidFill>
                  <a:schemeClr val="accent1">
                    <a:lumMod val="50000"/>
                  </a:schemeClr>
                </a:solidFill>
                <a:effectLst/>
                <a:latin typeface="+mj-lt"/>
              </a:rPr>
              <a:t> A switch statement provides an alternative to multiple else-if statements by comparing an expression's value to several cases using strict equality (===).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Execution Flow:</a:t>
            </a:r>
            <a:r>
              <a:rPr kumimoji="0" lang="en-US" altLang="en-US" sz="1600" b="0" i="0" u="none" strike="noStrike" cap="none" normalizeH="0" baseline="0" dirty="0">
                <a:ln>
                  <a:noFill/>
                </a:ln>
                <a:solidFill>
                  <a:schemeClr val="accent1">
                    <a:lumMod val="50000"/>
                  </a:schemeClr>
                </a:solidFill>
                <a:effectLst/>
                <a:latin typeface="+mj-lt"/>
              </a:rPr>
              <a:t> The first matching case's statements are executed, and if no case matches, an optional default case executes.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accent1">
                    <a:lumMod val="50000"/>
                  </a:schemeClr>
                </a:solidFill>
                <a:effectLst/>
                <a:latin typeface="+mj-lt"/>
              </a:rPr>
              <a:t>Break Statement:</a:t>
            </a:r>
            <a:r>
              <a:rPr kumimoji="0" lang="en-US" altLang="en-US" sz="1600" b="0" i="0" u="none" strike="noStrike" cap="none" normalizeH="0" baseline="0" dirty="0">
                <a:ln>
                  <a:noFill/>
                </a:ln>
                <a:solidFill>
                  <a:schemeClr val="accent1">
                    <a:lumMod val="50000"/>
                  </a:schemeClr>
                </a:solidFill>
                <a:effectLst/>
                <a:latin typeface="+mj-lt"/>
              </a:rPr>
              <a:t> The break statement ends the case execution; omitting it causes the execution to continue into the next case, regardless of whether it matches. </a:t>
            </a:r>
          </a:p>
        </p:txBody>
      </p:sp>
    </p:spTree>
    <p:extLst>
      <p:ext uri="{BB962C8B-B14F-4D97-AF65-F5344CB8AC3E}">
        <p14:creationId xmlns:p14="http://schemas.microsoft.com/office/powerpoint/2010/main" val="788900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1A40B28-175A-1CD7-DC40-67CF7D4FC44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1C6CF1D-0656-70D5-6A8B-6E849946412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Example</a:t>
            </a:r>
          </a:p>
        </p:txBody>
      </p:sp>
      <p:pic>
        <p:nvPicPr>
          <p:cNvPr id="5" name="Picture 4">
            <a:extLst>
              <a:ext uri="{FF2B5EF4-FFF2-40B4-BE49-F238E27FC236}">
                <a16:creationId xmlns:a16="http://schemas.microsoft.com/office/drawing/2014/main" id="{982D90B5-D275-0252-194C-62EEC46FA1B9}"/>
              </a:ext>
            </a:extLst>
          </p:cNvPr>
          <p:cNvPicPr>
            <a:picLocks noChangeAspect="1"/>
          </p:cNvPicPr>
          <p:nvPr/>
        </p:nvPicPr>
        <p:blipFill>
          <a:blip r:embed="rId3"/>
          <a:stretch>
            <a:fillRect/>
          </a:stretch>
        </p:blipFill>
        <p:spPr>
          <a:xfrm>
            <a:off x="2035592" y="1243120"/>
            <a:ext cx="4595204" cy="3357700"/>
          </a:xfrm>
          <a:prstGeom prst="rect">
            <a:avLst/>
          </a:prstGeom>
        </p:spPr>
      </p:pic>
    </p:spTree>
    <p:extLst>
      <p:ext uri="{BB962C8B-B14F-4D97-AF65-F5344CB8AC3E}">
        <p14:creationId xmlns:p14="http://schemas.microsoft.com/office/powerpoint/2010/main" val="21825018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2025-01-31T19:53:25+00:00</DateTime>
  </documentManagement>
</p:properties>
</file>

<file path=customXml/itemProps1.xml><?xml version="1.0" encoding="utf-8"?>
<ds:datastoreItem xmlns:ds="http://schemas.openxmlformats.org/officeDocument/2006/customXml" ds:itemID="{0C67C044-F64D-4D7E-B4D7-9E70D891545C}"/>
</file>

<file path=customXml/itemProps2.xml><?xml version="1.0" encoding="utf-8"?>
<ds:datastoreItem xmlns:ds="http://schemas.openxmlformats.org/officeDocument/2006/customXml" ds:itemID="{586B7AEA-60AE-4568-B315-38ABF52A4D88}"/>
</file>

<file path=customXml/itemProps3.xml><?xml version="1.0" encoding="utf-8"?>
<ds:datastoreItem xmlns:ds="http://schemas.openxmlformats.org/officeDocument/2006/customXml" ds:itemID="{1759FC73-A1FF-439D-BCC5-CCA633C3C756}"/>
</file>

<file path=docProps/app.xml><?xml version="1.0" encoding="utf-8"?>
<Properties xmlns="http://schemas.openxmlformats.org/officeDocument/2006/extended-properties" xmlns:vt="http://schemas.openxmlformats.org/officeDocument/2006/docPropsVTypes">
  <TotalTime>1974</TotalTime>
  <Words>788</Words>
  <Application>Microsoft Office PowerPoint</Application>
  <PresentationFormat>On-screen Show (16:9)</PresentationFormat>
  <Paragraphs>26</Paragraphs>
  <Slides>8</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8</vt:i4>
      </vt:variant>
    </vt:vector>
  </HeadingPairs>
  <TitlesOfParts>
    <vt:vector size="14" baseType="lpstr">
      <vt:lpstr>Arial</vt:lpstr>
      <vt:lpstr>Roboto</vt:lpstr>
      <vt:lpstr>Proxima Nova</vt:lpstr>
      <vt:lpstr>Arial Unicode MS</vt:lpstr>
      <vt:lpstr>Simple Light</vt:lpstr>
      <vt:lpstr>Spearmint</vt:lpstr>
      <vt:lpstr>More Conditionals</vt:lpstr>
      <vt:lpstr>Truthy and Falsy</vt:lpstr>
      <vt:lpstr>Truthy Values</vt:lpstr>
      <vt:lpstr>Falsy Values</vt:lpstr>
      <vt:lpstr>Conditional (ternary) operator</vt:lpstr>
      <vt:lpstr>Example</vt:lpstr>
      <vt:lpstr>Switch Statement</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52</cp:revision>
  <dcterms:modified xsi:type="dcterms:W3CDTF">2025-01-25T17:34:17Z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