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350" r:id="rId5"/>
    <p:sldId id="351" r:id="rId6"/>
    <p:sldId id="343" r:id="rId7"/>
    <p:sldId id="352" r:id="rId8"/>
    <p:sldId id="353" r:id="rId9"/>
    <p:sldId id="354" r:id="rId10"/>
    <p:sldId id="355"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List example. In this lecture we will go through an example called as to do list and we will explore the to do list components, to do items components, how to delete tasks from list, and usability improvements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Welcome to this lesson on building a To Do List in React. We start by creating a new React app, which includes an App.js file. The core of our app is the To Do List component, which consists of a controlled input, an Add button, and a task list. We use state variables to track both the input value and the list of tasks, allowing users to add and remove items dynamically.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look at an example of the To Do List component. We use state to manage the input value and task list. When the user types in the input field, the state updates. Clicking the Add button triggers a function that prevents the default form submission, creates a new task, and updates the task list. The updated list is then rendered dynamically on the screen.</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315F44-DE60-6802-265D-8BB478BE4B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1F0CB79-B755-1BAD-5AAA-88602A17F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FF0F0A-BFFD-29D5-6C4D-910B89551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a way to add tasks, let's display them using the To do Items component. This component renders a list of tasks in an ordered format. It receives the task list as props from the parent component. We can place this component either above or below the To do List in the main app file to organize and display tasks effectively.</a:t>
            </a:r>
          </a:p>
        </p:txBody>
      </p:sp>
    </p:spTree>
    <p:extLst>
      <p:ext uri="{BB962C8B-B14F-4D97-AF65-F5344CB8AC3E}">
        <p14:creationId xmlns:p14="http://schemas.microsoft.com/office/powerpoint/2010/main" val="132753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look at how the To do Items component displays tasks. It receives the task list as props from the parent component. Inside the component, we use a mapping function to iterate over the tasks and render them as list items. Each item is assigned a unique key for efficient updates. The result is a neatly displayed ordered list that updates dynamically as tasks are added.</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B405431-0F47-D28D-5261-D8870196B38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8366E2-E272-9EEC-A348-0E0F3314FD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79A8A69-FB0C-655D-10BA-2320C974F1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can add tasks, let's enable task deletion. Each task item includes a button to remove it from the list. Clicking this button triggers a function in the To do List component, which removes the task from the array. React then re-renders the list, updating the display without the deleted task. This makes managing tasks more interactive and efficient.</a:t>
            </a:r>
          </a:p>
        </p:txBody>
      </p:sp>
    </p:spTree>
    <p:extLst>
      <p:ext uri="{BB962C8B-B14F-4D97-AF65-F5344CB8AC3E}">
        <p14:creationId xmlns:p14="http://schemas.microsoft.com/office/powerpoint/2010/main" val="3038865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431433F-52E0-E6D5-1276-B411961674E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7D1EE30-F42E-463D-5F25-E3AD841195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01A1E7B-2A38-3585-15B4-FE220AB408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from the previous slide, we now implement task deletion. Each task item includes a button that calls a function when clicked. This function filters the task list by removing the selected item. The updated list is then passed back to the component, triggering React to re-render the list without the deleted task. This keeps the to-do list dynamic and responsive.</a:t>
            </a:r>
          </a:p>
        </p:txBody>
      </p:sp>
    </p:spTree>
    <p:extLst>
      <p:ext uri="{BB962C8B-B14F-4D97-AF65-F5344CB8AC3E}">
        <p14:creationId xmlns:p14="http://schemas.microsoft.com/office/powerpoint/2010/main" val="4071545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F60E40A-60D1-B223-CE9A-19D804DD39A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128FC9C-6D91-63FA-7BBA-EC40294876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2337F65-F104-E2B2-95E2-EDECCE3E8A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our to do list is functional, let's improve usability. First, we can auto-focus the input field after adding a task to speed up entry. Next, we should prevent empty tasks by disabling the Add button or validating input. Finally, allowing users to press the Enter key to submit tasks makes the experience smoother and more intuitive.</a:t>
            </a:r>
          </a:p>
        </p:txBody>
      </p:sp>
    </p:spTree>
    <p:extLst>
      <p:ext uri="{BB962C8B-B14F-4D97-AF65-F5344CB8AC3E}">
        <p14:creationId xmlns:p14="http://schemas.microsoft.com/office/powerpoint/2010/main" val="342210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D39447C-E351-B6F3-590F-5E9A947037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CEB37AD-B6BC-8041-EBED-3796748ABB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5272AAB-776C-47ED-85DE-C4E58691C3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implement usability improvements in our to do list. First, we prevent empty tasks by checking if the input is blank before adding it. Next, after a task is added, the input field is cleared and automatically focused for quicker entry. Lastly, we use an attribute in the input element to ensure it is always ready for user input, improving efficiency.</a:t>
            </a:r>
          </a:p>
        </p:txBody>
      </p:sp>
    </p:spTree>
    <p:extLst>
      <p:ext uri="{BB962C8B-B14F-4D97-AF65-F5344CB8AC3E}">
        <p14:creationId xmlns:p14="http://schemas.microsoft.com/office/powerpoint/2010/main" val="365805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dirty="0">
                <a:latin typeface="+mj-lt"/>
              </a:rPr>
              <a:t>Example: </a:t>
            </a:r>
            <a:r>
              <a:rPr lang="en-US" sz="3600" b="1" dirty="0" err="1">
                <a:latin typeface="+mj-lt"/>
              </a:rPr>
              <a:t>ToDo</a:t>
            </a:r>
            <a:r>
              <a:rPr lang="en-US" sz="3600" b="1" dirty="0">
                <a:latin typeface="+mj-lt"/>
              </a:rPr>
              <a:t> List</a:t>
            </a:r>
            <a:endParaRPr lang="en-US" sz="3600" b="1" i="0" dirty="0">
              <a:effectLst/>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err="1">
                <a:solidFill>
                  <a:schemeClr val="accent1">
                    <a:lumMod val="50000"/>
                  </a:schemeClr>
                </a:solidFill>
                <a:latin typeface="Roboto" panose="02000000000000000000" pitchFamily="2" charset="0"/>
                <a:ea typeface="Roboto"/>
                <a:cs typeface="Roboto"/>
                <a:sym typeface="Roboto"/>
              </a:rPr>
              <a:t>ToDo</a:t>
            </a:r>
            <a:r>
              <a:rPr lang="en-US" sz="1400" b="1" dirty="0">
                <a:solidFill>
                  <a:schemeClr val="accent1">
                    <a:lumMod val="50000"/>
                  </a:schemeClr>
                </a:solidFill>
                <a:latin typeface="Roboto" panose="02000000000000000000" pitchFamily="2" charset="0"/>
                <a:ea typeface="Roboto"/>
                <a:cs typeface="Roboto"/>
                <a:sym typeface="Roboto"/>
              </a:rPr>
              <a:t> List Components</a:t>
            </a:r>
            <a:r>
              <a:rPr lang="en-US" sz="1300" b="1" dirty="0">
                <a:solidFill>
                  <a:schemeClr val="accent1">
                    <a:lumMod val="50000"/>
                  </a:schemeClr>
                </a:solidFill>
                <a:latin typeface="+mj-lt"/>
                <a:ea typeface="Roboto"/>
                <a:cs typeface="Roboto"/>
                <a:sym typeface="Roboto"/>
              </a:rPr>
              <a:t> | </a:t>
            </a:r>
            <a:r>
              <a:rPr lang="en-US" sz="1300" b="1" dirty="0" err="1">
                <a:solidFill>
                  <a:schemeClr val="accent1">
                    <a:lumMod val="50000"/>
                  </a:schemeClr>
                </a:solidFill>
                <a:latin typeface="+mj-lt"/>
                <a:ea typeface="Roboto"/>
                <a:cs typeface="Roboto"/>
                <a:sym typeface="Roboto"/>
              </a:rPr>
              <a:t>ToDo</a:t>
            </a:r>
            <a:r>
              <a:rPr lang="en-US" sz="1300" b="1" dirty="0">
                <a:solidFill>
                  <a:schemeClr val="accent1">
                    <a:lumMod val="50000"/>
                  </a:schemeClr>
                </a:solidFill>
                <a:latin typeface="+mj-lt"/>
                <a:ea typeface="Roboto"/>
                <a:cs typeface="Roboto"/>
                <a:sym typeface="Roboto"/>
              </a:rPr>
              <a:t> Items Components | Deleting Tasks | </a:t>
            </a:r>
            <a:r>
              <a:rPr lang="en-US" sz="1300" b="1">
                <a:solidFill>
                  <a:schemeClr val="accent1">
                    <a:lumMod val="50000"/>
                  </a:schemeClr>
                </a:solidFill>
                <a:latin typeface="+mj-lt"/>
                <a:ea typeface="Roboto"/>
                <a:cs typeface="Roboto"/>
                <a:sym typeface="Roboto"/>
              </a:rPr>
              <a:t>Usability Improvements </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err="1">
                <a:effectLst/>
                <a:latin typeface="+mj-lt"/>
              </a:rPr>
              <a:t>ToDo</a:t>
            </a:r>
            <a:r>
              <a:rPr lang="en-US" sz="3600" b="1" i="0" dirty="0">
                <a:effectLst/>
                <a:latin typeface="+mj-lt"/>
              </a:rPr>
              <a:t> List Components</a:t>
            </a:r>
          </a:p>
        </p:txBody>
      </p:sp>
      <p:sp>
        <p:nvSpPr>
          <p:cNvPr id="2" name="Text Placeholder 1">
            <a:extLst>
              <a:ext uri="{FF2B5EF4-FFF2-40B4-BE49-F238E27FC236}">
                <a16:creationId xmlns:a16="http://schemas.microsoft.com/office/drawing/2014/main" id="{916DDF29-3FD3-EBFE-C12E-89E213490AD2}"/>
              </a:ext>
            </a:extLst>
          </p:cNvPr>
          <p:cNvSpPr>
            <a:spLocks noGrp="1" noChangeArrowheads="1"/>
          </p:cNvSpPr>
          <p:nvPr>
            <p:ph type="body" idx="4294967295"/>
          </p:nvPr>
        </p:nvSpPr>
        <p:spPr bwMode="auto">
          <a:xfrm>
            <a:off x="311700" y="1017725"/>
            <a:ext cx="852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Create a React app using </a:t>
            </a:r>
            <a:r>
              <a:rPr kumimoji="0" lang="en-US" altLang="en-US" sz="1600" b="1" i="0" u="none" strike="noStrike" cap="none" normalizeH="0" baseline="0" dirty="0">
                <a:ln>
                  <a:noFill/>
                </a:ln>
                <a:solidFill>
                  <a:schemeClr val="tx1"/>
                </a:solidFill>
                <a:effectLst/>
                <a:latin typeface="+mj-lt"/>
              </a:rPr>
              <a:t>Create React App</a:t>
            </a:r>
            <a:r>
              <a:rPr kumimoji="0" lang="en-US" altLang="en-US" sz="1600" b="0" i="0" u="none" strike="noStrike" cap="none" normalizeH="0" baseline="0" dirty="0">
                <a:ln>
                  <a:noFill/>
                </a:ln>
                <a:solidFill>
                  <a:schemeClr val="tx1"/>
                </a:solidFill>
                <a:effectLst/>
                <a:latin typeface="+mj-lt"/>
              </a:rPr>
              <a:t>, which generates a new project with an App.js file.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Implement a </a:t>
            </a:r>
            <a:r>
              <a:rPr kumimoji="0" lang="en-US" altLang="en-US" sz="1600" b="1" i="0" u="none" strike="noStrike" cap="none" normalizeH="0" baseline="0" dirty="0" err="1">
                <a:ln>
                  <a:noFill/>
                </a:ln>
                <a:solidFill>
                  <a:schemeClr val="tx1"/>
                </a:solidFill>
                <a:effectLst/>
                <a:latin typeface="+mj-lt"/>
              </a:rPr>
              <a:t>TodoList</a:t>
            </a:r>
            <a:r>
              <a:rPr kumimoji="0" lang="en-US" altLang="en-US" sz="1600" b="0" i="0" u="none" strike="noStrike" cap="none" normalizeH="0" baseline="0" dirty="0">
                <a:ln>
                  <a:noFill/>
                </a:ln>
                <a:solidFill>
                  <a:schemeClr val="tx1"/>
                </a:solidFill>
                <a:effectLst/>
                <a:latin typeface="+mj-lt"/>
              </a:rPr>
              <a:t> component with a controlled input, an </a:t>
            </a:r>
            <a:r>
              <a:rPr kumimoji="0" lang="en-US" altLang="en-US" sz="1600" b="1" i="0" u="none" strike="noStrike" cap="none" normalizeH="0" baseline="0" dirty="0">
                <a:ln>
                  <a:noFill/>
                </a:ln>
                <a:solidFill>
                  <a:schemeClr val="tx1"/>
                </a:solidFill>
                <a:effectLst/>
                <a:latin typeface="+mj-lt"/>
              </a:rPr>
              <a:t>Add</a:t>
            </a:r>
            <a:r>
              <a:rPr kumimoji="0" lang="en-US" altLang="en-US" sz="1600" b="0" i="0" u="none" strike="noStrike" cap="none" normalizeH="0" baseline="0" dirty="0">
                <a:ln>
                  <a:noFill/>
                </a:ln>
                <a:solidFill>
                  <a:schemeClr val="tx1"/>
                </a:solidFill>
                <a:effectLst/>
                <a:latin typeface="+mj-lt"/>
              </a:rPr>
              <a:t> button, and a task list.</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Use </a:t>
            </a:r>
            <a:r>
              <a:rPr kumimoji="0" lang="en-US" altLang="en-US" sz="1600" b="1" i="0" u="none" strike="noStrike" cap="none" normalizeH="0" baseline="0" dirty="0">
                <a:ln>
                  <a:noFill/>
                </a:ln>
                <a:solidFill>
                  <a:schemeClr val="tx1"/>
                </a:solidFill>
                <a:effectLst/>
                <a:latin typeface="+mj-lt"/>
              </a:rPr>
              <a:t>state variables</a:t>
            </a:r>
            <a:r>
              <a:rPr kumimoji="0" lang="en-US" altLang="en-US" sz="1600" b="0" i="0" u="none" strike="noStrike" cap="none" normalizeH="0" baseline="0" dirty="0">
                <a:ln>
                  <a:noFill/>
                </a:ln>
                <a:solidFill>
                  <a:schemeClr val="tx1"/>
                </a:solidFill>
                <a:effectLst/>
                <a:latin typeface="+mj-lt"/>
              </a:rPr>
              <a:t> to track the input value and the array of task items, allowing users to add and delete tasks.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267472"/>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3" name="Picture 2">
            <a:extLst>
              <a:ext uri="{FF2B5EF4-FFF2-40B4-BE49-F238E27FC236}">
                <a16:creationId xmlns:a16="http://schemas.microsoft.com/office/drawing/2014/main" id="{FE80FED7-B8CE-A5E8-7000-FF291909BEE6}"/>
              </a:ext>
            </a:extLst>
          </p:cNvPr>
          <p:cNvPicPr>
            <a:picLocks noChangeAspect="1"/>
          </p:cNvPicPr>
          <p:nvPr/>
        </p:nvPicPr>
        <p:blipFill>
          <a:blip r:embed="rId3"/>
          <a:stretch>
            <a:fillRect/>
          </a:stretch>
        </p:blipFill>
        <p:spPr>
          <a:xfrm>
            <a:off x="1052442" y="1017725"/>
            <a:ext cx="3917740" cy="3998281"/>
          </a:xfrm>
          <a:prstGeom prst="rect">
            <a:avLst/>
          </a:prstGeom>
        </p:spPr>
      </p:pic>
      <p:pic>
        <p:nvPicPr>
          <p:cNvPr id="6" name="Picture 5">
            <a:extLst>
              <a:ext uri="{FF2B5EF4-FFF2-40B4-BE49-F238E27FC236}">
                <a16:creationId xmlns:a16="http://schemas.microsoft.com/office/drawing/2014/main" id="{5A27432E-4AB9-B408-22C6-738B90515EBA}"/>
              </a:ext>
            </a:extLst>
          </p:cNvPr>
          <p:cNvPicPr>
            <a:picLocks noChangeAspect="1"/>
          </p:cNvPicPr>
          <p:nvPr/>
        </p:nvPicPr>
        <p:blipFill>
          <a:blip r:embed="rId4"/>
          <a:stretch>
            <a:fillRect/>
          </a:stretch>
        </p:blipFill>
        <p:spPr>
          <a:xfrm>
            <a:off x="5157604" y="1097349"/>
            <a:ext cx="2933954" cy="960203"/>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13F5EA-411A-7FFA-D4C1-E99DE2A027B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26039BD-A14D-8FBB-53C0-30CE290D226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Todo Items Components</a:t>
            </a:r>
          </a:p>
        </p:txBody>
      </p:sp>
      <p:sp>
        <p:nvSpPr>
          <p:cNvPr id="4" name="Rectangle 2">
            <a:extLst>
              <a:ext uri="{FF2B5EF4-FFF2-40B4-BE49-F238E27FC236}">
                <a16:creationId xmlns:a16="http://schemas.microsoft.com/office/drawing/2014/main" id="{283A5CB9-8E69-2014-F447-60611941E554}"/>
              </a:ext>
            </a:extLst>
          </p:cNvPr>
          <p:cNvSpPr>
            <a:spLocks noGrp="1" noChangeArrowheads="1"/>
          </p:cNvSpPr>
          <p:nvPr>
            <p:ph type="body" idx="4294967295"/>
          </p:nvPr>
        </p:nvSpPr>
        <p:spPr bwMode="auto">
          <a:xfrm>
            <a:off x="311150" y="1709648"/>
            <a:ext cx="70551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TodoItems</a:t>
            </a:r>
            <a:r>
              <a:rPr kumimoji="0" lang="en-US" altLang="en-US" sz="1600" b="0" i="0" u="none" strike="noStrike" cap="none" normalizeH="0" baseline="0" dirty="0">
                <a:ln>
                  <a:noFill/>
                </a:ln>
                <a:solidFill>
                  <a:schemeClr val="tx1"/>
                </a:solidFill>
                <a:effectLst/>
                <a:latin typeface="+mj-lt"/>
              </a:rPr>
              <a:t> component displays a list of tasks in an </a:t>
            </a:r>
            <a:r>
              <a:rPr kumimoji="0" lang="en-US" altLang="en-US" sz="1600" b="1" i="0" u="none" strike="noStrike" cap="none" normalizeH="0" baseline="0" dirty="0">
                <a:ln>
                  <a:noFill/>
                </a:ln>
                <a:solidFill>
                  <a:schemeClr val="tx1"/>
                </a:solidFill>
                <a:effectLst/>
                <a:latin typeface="+mj-lt"/>
              </a:rPr>
              <a:t>ordered list</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It receives the </a:t>
            </a:r>
            <a:r>
              <a:rPr kumimoji="0" lang="en-US" altLang="en-US" sz="1600" b="1" i="0" u="none" strike="noStrike" cap="none" normalizeH="0" baseline="0" dirty="0">
                <a:ln>
                  <a:noFill/>
                </a:ln>
                <a:solidFill>
                  <a:schemeClr val="tx1"/>
                </a:solidFill>
                <a:effectLst/>
                <a:latin typeface="+mj-lt"/>
              </a:rPr>
              <a:t>task items as props</a:t>
            </a:r>
            <a:r>
              <a:rPr kumimoji="0" lang="en-US" altLang="en-US" sz="1600" b="0" i="0" u="none" strike="noStrike" cap="none" normalizeH="0" baseline="0" dirty="0">
                <a:ln>
                  <a:noFill/>
                </a:ln>
                <a:solidFill>
                  <a:schemeClr val="tx1"/>
                </a:solidFill>
                <a:effectLst/>
                <a:latin typeface="+mj-lt"/>
              </a:rPr>
              <a:t> from the parent component.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Add this component </a:t>
            </a:r>
            <a:r>
              <a:rPr kumimoji="0" lang="en-US" altLang="en-US" sz="1600" b="1" i="0" u="none" strike="noStrike" cap="none" normalizeH="0" baseline="0" dirty="0">
                <a:ln>
                  <a:noFill/>
                </a:ln>
                <a:solidFill>
                  <a:schemeClr val="tx1"/>
                </a:solidFill>
                <a:effectLst/>
                <a:latin typeface="+mj-lt"/>
              </a:rPr>
              <a:t>above or below</a:t>
            </a:r>
            <a:r>
              <a:rPr kumimoji="0" lang="en-US" altLang="en-US" sz="1600" b="0" i="0" u="none" strike="noStrike" cap="none" normalizeH="0" baseline="0" dirty="0">
                <a:ln>
                  <a:noFill/>
                </a:ln>
                <a:solidFill>
                  <a:schemeClr val="tx1"/>
                </a:solidFill>
                <a:effectLst/>
                <a:latin typeface="+mj-lt"/>
              </a:rPr>
              <a:t> the </a:t>
            </a:r>
            <a:r>
              <a:rPr kumimoji="0" lang="en-US" altLang="en-US" sz="1600" b="0" i="0" u="none" strike="noStrike" cap="none" normalizeH="0" baseline="0" dirty="0" err="1">
                <a:ln>
                  <a:noFill/>
                </a:ln>
                <a:solidFill>
                  <a:schemeClr val="tx1"/>
                </a:solidFill>
                <a:effectLst/>
                <a:latin typeface="+mj-lt"/>
              </a:rPr>
              <a:t>TodoList</a:t>
            </a:r>
            <a:r>
              <a:rPr kumimoji="0" lang="en-US" altLang="en-US" sz="1600" b="0" i="0" u="none" strike="noStrike" cap="none" normalizeH="0" baseline="0" dirty="0">
                <a:ln>
                  <a:noFill/>
                </a:ln>
                <a:solidFill>
                  <a:schemeClr val="tx1"/>
                </a:solidFill>
                <a:effectLst/>
                <a:latin typeface="+mj-lt"/>
              </a:rPr>
              <a:t> component in App.js. </a:t>
            </a:r>
          </a:p>
        </p:txBody>
      </p:sp>
    </p:spTree>
    <p:extLst>
      <p:ext uri="{BB962C8B-B14F-4D97-AF65-F5344CB8AC3E}">
        <p14:creationId xmlns:p14="http://schemas.microsoft.com/office/powerpoint/2010/main" val="2117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DC443BDC-27CA-3A7D-89AA-0CFCF13F1401}"/>
              </a:ext>
            </a:extLst>
          </p:cNvPr>
          <p:cNvPicPr>
            <a:picLocks noChangeAspect="1"/>
          </p:cNvPicPr>
          <p:nvPr/>
        </p:nvPicPr>
        <p:blipFill>
          <a:blip r:embed="rId3"/>
          <a:stretch>
            <a:fillRect/>
          </a:stretch>
        </p:blipFill>
        <p:spPr>
          <a:xfrm>
            <a:off x="996184" y="1360261"/>
            <a:ext cx="3575816" cy="2958935"/>
          </a:xfrm>
          <a:prstGeom prst="rect">
            <a:avLst/>
          </a:prstGeom>
        </p:spPr>
      </p:pic>
      <p:pic>
        <p:nvPicPr>
          <p:cNvPr id="6" name="Picture 5">
            <a:extLst>
              <a:ext uri="{FF2B5EF4-FFF2-40B4-BE49-F238E27FC236}">
                <a16:creationId xmlns:a16="http://schemas.microsoft.com/office/drawing/2014/main" id="{66A0F5A8-ED97-BA19-7C6D-E19CD4F91DAD}"/>
              </a:ext>
            </a:extLst>
          </p:cNvPr>
          <p:cNvPicPr>
            <a:picLocks noChangeAspect="1"/>
          </p:cNvPicPr>
          <p:nvPr/>
        </p:nvPicPr>
        <p:blipFill>
          <a:blip r:embed="rId4"/>
          <a:stretch>
            <a:fillRect/>
          </a:stretch>
        </p:blipFill>
        <p:spPr>
          <a:xfrm>
            <a:off x="4694322" y="1465850"/>
            <a:ext cx="2667231" cy="1714649"/>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0C6EB7D-AAF3-B667-53D8-80A765348E6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2B85DC6-BC25-E580-D4F0-65A2AAD3C00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Deleting Tasks</a:t>
            </a:r>
          </a:p>
        </p:txBody>
      </p:sp>
      <p:sp>
        <p:nvSpPr>
          <p:cNvPr id="3" name="Rectangle 1">
            <a:extLst>
              <a:ext uri="{FF2B5EF4-FFF2-40B4-BE49-F238E27FC236}">
                <a16:creationId xmlns:a16="http://schemas.microsoft.com/office/drawing/2014/main" id="{35DFF4FE-5E4D-2E8C-A612-B0341A0A9817}"/>
              </a:ext>
            </a:extLst>
          </p:cNvPr>
          <p:cNvSpPr>
            <a:spLocks noGrp="1" noChangeArrowheads="1"/>
          </p:cNvSpPr>
          <p:nvPr>
            <p:ph type="body" idx="4294967295"/>
          </p:nvPr>
        </p:nvSpPr>
        <p:spPr bwMode="auto">
          <a:xfrm>
            <a:off x="311700" y="1434441"/>
            <a:ext cx="85667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n-lt"/>
              </a:rPr>
              <a:t>Each task item has an </a:t>
            </a:r>
            <a:r>
              <a:rPr kumimoji="0" lang="en-US" altLang="en-US" sz="1600" b="1" i="0" u="none" strike="noStrike" cap="none" normalizeH="0" baseline="0" dirty="0">
                <a:ln>
                  <a:noFill/>
                </a:ln>
                <a:solidFill>
                  <a:schemeClr val="tx1"/>
                </a:solidFill>
                <a:effectLst/>
                <a:latin typeface="+mn-lt"/>
              </a:rPr>
              <a:t>X button</a:t>
            </a:r>
            <a:r>
              <a:rPr kumimoji="0" lang="en-US" altLang="en-US" sz="1600" b="0" i="0" u="none" strike="noStrike" cap="none" normalizeH="0" baseline="0" dirty="0">
                <a:ln>
                  <a:noFill/>
                </a:ln>
                <a:solidFill>
                  <a:schemeClr val="tx1"/>
                </a:solidFill>
                <a:effectLst/>
                <a:latin typeface="+mn-lt"/>
              </a:rPr>
              <a:t> to allow deletion.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n-lt"/>
              </a:rPr>
              <a:t>Clicking the </a:t>
            </a:r>
            <a:r>
              <a:rPr kumimoji="0" lang="en-US" altLang="en-US" sz="1600" b="1" i="0" u="none" strike="noStrike" cap="none" normalizeH="0" baseline="0" dirty="0">
                <a:ln>
                  <a:noFill/>
                </a:ln>
                <a:solidFill>
                  <a:schemeClr val="tx1"/>
                </a:solidFill>
                <a:effectLst/>
                <a:latin typeface="+mn-lt"/>
              </a:rPr>
              <a:t>X button</a:t>
            </a:r>
            <a:r>
              <a:rPr kumimoji="0" lang="en-US" altLang="en-US" sz="1600" b="0" i="0" u="none" strike="noStrike" cap="none" normalizeH="0" baseline="0" dirty="0">
                <a:ln>
                  <a:noFill/>
                </a:ln>
                <a:solidFill>
                  <a:schemeClr val="tx1"/>
                </a:solidFill>
                <a:effectLst/>
                <a:latin typeface="+mn-lt"/>
              </a:rPr>
              <a:t> triggers </a:t>
            </a:r>
            <a:r>
              <a:rPr kumimoji="0" lang="en-US" altLang="en-US" sz="1600" b="0" i="0" u="none" strike="noStrike" cap="none" normalizeH="0" baseline="0" dirty="0" err="1">
                <a:ln>
                  <a:noFill/>
                </a:ln>
                <a:solidFill>
                  <a:schemeClr val="tx1"/>
                </a:solidFill>
                <a:effectLst/>
                <a:latin typeface="+mn-lt"/>
              </a:rPr>
              <a:t>deleteItem</a:t>
            </a:r>
            <a:r>
              <a:rPr kumimoji="0" lang="en-US" altLang="en-US" sz="1600" b="0" i="0" u="none" strike="noStrike" cap="none" normalizeH="0" baseline="0" dirty="0">
                <a:ln>
                  <a:noFill/>
                </a:ln>
                <a:solidFill>
                  <a:schemeClr val="tx1"/>
                </a:solidFill>
                <a:effectLst/>
                <a:latin typeface="+mn-lt"/>
              </a:rPr>
              <a:t>() in </a:t>
            </a:r>
            <a:r>
              <a:rPr kumimoji="0" lang="en-US" altLang="en-US" sz="1600" b="0" i="0" u="none" strike="noStrike" cap="none" normalizeH="0" baseline="0" dirty="0" err="1">
                <a:ln>
                  <a:noFill/>
                </a:ln>
                <a:solidFill>
                  <a:schemeClr val="tx1"/>
                </a:solidFill>
                <a:effectLst/>
                <a:latin typeface="+mn-lt"/>
              </a:rPr>
              <a:t>TodoList</a:t>
            </a:r>
            <a:r>
              <a:rPr kumimoji="0" lang="en-US" altLang="en-US" sz="1600" b="0" i="0" u="none" strike="noStrike" cap="none" normalizeH="0" baseline="0" dirty="0">
                <a:ln>
                  <a:noFill/>
                </a:ln>
                <a:solidFill>
                  <a:schemeClr val="tx1"/>
                </a:solidFill>
                <a:effectLst/>
                <a:latin typeface="+mn-lt"/>
              </a:rPr>
              <a:t>, removing the task from the array.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n-lt"/>
              </a:rPr>
              <a:t>React </a:t>
            </a:r>
            <a:r>
              <a:rPr kumimoji="0" lang="en-US" altLang="en-US" sz="1600" b="1" i="0" u="none" strike="noStrike" cap="none" normalizeH="0" baseline="0" dirty="0">
                <a:ln>
                  <a:noFill/>
                </a:ln>
                <a:solidFill>
                  <a:schemeClr val="tx1"/>
                </a:solidFill>
                <a:effectLst/>
                <a:latin typeface="+mn-lt"/>
              </a:rPr>
              <a:t>re-renders the list</a:t>
            </a:r>
            <a:r>
              <a:rPr kumimoji="0" lang="en-US" altLang="en-US" sz="1600" b="0" i="0" u="none" strike="noStrike" cap="none" normalizeH="0" baseline="0" dirty="0">
                <a:ln>
                  <a:noFill/>
                </a:ln>
                <a:solidFill>
                  <a:schemeClr val="tx1"/>
                </a:solidFill>
                <a:effectLst/>
                <a:latin typeface="+mn-lt"/>
              </a:rPr>
              <a:t> without the deleted item. </a:t>
            </a:r>
          </a:p>
        </p:txBody>
      </p:sp>
    </p:spTree>
    <p:extLst>
      <p:ext uri="{BB962C8B-B14F-4D97-AF65-F5344CB8AC3E}">
        <p14:creationId xmlns:p14="http://schemas.microsoft.com/office/powerpoint/2010/main" val="377533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D98074-6DE2-2996-7A71-3AA783B1408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4F8F919-402F-F015-E16B-5D28C394760A}"/>
              </a:ext>
            </a:extLst>
          </p:cNvPr>
          <p:cNvSpPr txBox="1">
            <a:spLocks noGrp="1"/>
          </p:cNvSpPr>
          <p:nvPr>
            <p:ph type="title"/>
          </p:nvPr>
        </p:nvSpPr>
        <p:spPr>
          <a:xfrm>
            <a:off x="311700" y="168237"/>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4F34D105-9BC0-2A5F-4351-7692C4D55EA5}"/>
              </a:ext>
            </a:extLst>
          </p:cNvPr>
          <p:cNvPicPr>
            <a:picLocks noChangeAspect="1"/>
          </p:cNvPicPr>
          <p:nvPr/>
        </p:nvPicPr>
        <p:blipFill>
          <a:blip r:embed="rId3"/>
          <a:stretch>
            <a:fillRect/>
          </a:stretch>
        </p:blipFill>
        <p:spPr>
          <a:xfrm>
            <a:off x="2352583" y="740937"/>
            <a:ext cx="3835516" cy="4322663"/>
          </a:xfrm>
          <a:prstGeom prst="rect">
            <a:avLst/>
          </a:prstGeom>
        </p:spPr>
      </p:pic>
      <p:pic>
        <p:nvPicPr>
          <p:cNvPr id="6" name="Picture 5">
            <a:extLst>
              <a:ext uri="{FF2B5EF4-FFF2-40B4-BE49-F238E27FC236}">
                <a16:creationId xmlns:a16="http://schemas.microsoft.com/office/drawing/2014/main" id="{FC82D952-6085-86E4-0B0B-883055DEEEA8}"/>
              </a:ext>
            </a:extLst>
          </p:cNvPr>
          <p:cNvPicPr>
            <a:picLocks noChangeAspect="1"/>
          </p:cNvPicPr>
          <p:nvPr/>
        </p:nvPicPr>
        <p:blipFill>
          <a:blip r:embed="rId4"/>
          <a:stretch>
            <a:fillRect/>
          </a:stretch>
        </p:blipFill>
        <p:spPr>
          <a:xfrm>
            <a:off x="6385321" y="824223"/>
            <a:ext cx="2758679" cy="1577477"/>
          </a:xfrm>
          <a:prstGeom prst="rect">
            <a:avLst/>
          </a:prstGeom>
        </p:spPr>
      </p:pic>
    </p:spTree>
    <p:extLst>
      <p:ext uri="{BB962C8B-B14F-4D97-AF65-F5344CB8AC3E}">
        <p14:creationId xmlns:p14="http://schemas.microsoft.com/office/powerpoint/2010/main" val="109652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D2C0D5B-112D-B858-AE6F-6BC7CF59241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8067B6A-1DC2-347A-951F-D6C06F40C4B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Usability Improvements</a:t>
            </a:r>
          </a:p>
        </p:txBody>
      </p:sp>
      <p:sp>
        <p:nvSpPr>
          <p:cNvPr id="2" name="Text Placeholder 1">
            <a:extLst>
              <a:ext uri="{FF2B5EF4-FFF2-40B4-BE49-F238E27FC236}">
                <a16:creationId xmlns:a16="http://schemas.microsoft.com/office/drawing/2014/main" id="{797E648A-CDE0-BCFD-FCF6-0C86EC979736}"/>
              </a:ext>
            </a:extLst>
          </p:cNvPr>
          <p:cNvSpPr>
            <a:spLocks noGrp="1" noChangeArrowheads="1"/>
          </p:cNvSpPr>
          <p:nvPr>
            <p:ph type="body" idx="4294967295"/>
          </p:nvPr>
        </p:nvSpPr>
        <p:spPr bwMode="auto">
          <a:xfrm>
            <a:off x="311700" y="1523379"/>
            <a:ext cx="67794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Auto-focus</a:t>
            </a:r>
            <a:r>
              <a:rPr kumimoji="0" lang="en-US" altLang="en-US" sz="1600" b="0" i="0" u="none" strike="noStrike" cap="none" normalizeH="0" baseline="0" dirty="0">
                <a:ln>
                  <a:noFill/>
                </a:ln>
                <a:solidFill>
                  <a:schemeClr val="tx1"/>
                </a:solidFill>
                <a:effectLst/>
                <a:latin typeface="Arial" panose="020B0604020202020204" pitchFamily="34" charset="0"/>
              </a:rPr>
              <a:t> the input field after adding a task for quicker entry.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Prevent empty tasks</a:t>
            </a:r>
            <a:r>
              <a:rPr kumimoji="0" lang="en-US" altLang="en-US" sz="1600" b="0" i="0" u="none" strike="noStrike" cap="none" normalizeH="0" baseline="0" dirty="0">
                <a:ln>
                  <a:noFill/>
                </a:ln>
                <a:solidFill>
                  <a:schemeClr val="tx1"/>
                </a:solidFill>
                <a:effectLst/>
                <a:latin typeface="Arial" panose="020B0604020202020204" pitchFamily="34" charset="0"/>
              </a:rPr>
              <a:t> by disabling the Add button or validating input.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Allow Enter key</a:t>
            </a:r>
            <a:r>
              <a:rPr kumimoji="0" lang="en-US" altLang="en-US" sz="1600" b="0" i="0" u="none" strike="noStrike" cap="none" normalizeH="0" baseline="0" dirty="0">
                <a:ln>
                  <a:noFill/>
                </a:ln>
                <a:solidFill>
                  <a:schemeClr val="tx1"/>
                </a:solidFill>
                <a:effectLst/>
                <a:latin typeface="Arial" panose="020B0604020202020204" pitchFamily="34" charset="0"/>
              </a:rPr>
              <a:t> to submit tasks without clicking the Add button. </a:t>
            </a:r>
          </a:p>
        </p:txBody>
      </p:sp>
    </p:spTree>
    <p:extLst>
      <p:ext uri="{BB962C8B-B14F-4D97-AF65-F5344CB8AC3E}">
        <p14:creationId xmlns:p14="http://schemas.microsoft.com/office/powerpoint/2010/main" val="352111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E15DAB9-9AF4-3B77-62E4-5337516F530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F93570-EB74-D8F7-69B0-6C2735815AAB}"/>
              </a:ext>
            </a:extLst>
          </p:cNvPr>
          <p:cNvSpPr txBox="1">
            <a:spLocks noGrp="1"/>
          </p:cNvSpPr>
          <p:nvPr>
            <p:ph type="title"/>
          </p:nvPr>
        </p:nvSpPr>
        <p:spPr>
          <a:xfrm>
            <a:off x="311700" y="253513"/>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4BB0C82F-12BE-6CBE-4B00-33106CC89407}"/>
              </a:ext>
            </a:extLst>
          </p:cNvPr>
          <p:cNvPicPr>
            <a:picLocks noChangeAspect="1"/>
          </p:cNvPicPr>
          <p:nvPr/>
        </p:nvPicPr>
        <p:blipFill>
          <a:blip r:embed="rId3"/>
          <a:stretch>
            <a:fillRect/>
          </a:stretch>
        </p:blipFill>
        <p:spPr>
          <a:xfrm>
            <a:off x="2370337" y="719680"/>
            <a:ext cx="4545180" cy="4317287"/>
          </a:xfrm>
          <a:prstGeom prst="rect">
            <a:avLst/>
          </a:prstGeom>
        </p:spPr>
      </p:pic>
    </p:spTree>
    <p:extLst>
      <p:ext uri="{BB962C8B-B14F-4D97-AF65-F5344CB8AC3E}">
        <p14:creationId xmlns:p14="http://schemas.microsoft.com/office/powerpoint/2010/main" val="36906015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2025-02-17T14:30:32+00:00</DateTime>
  </documentManagement>
</p:properties>
</file>

<file path=customXml/itemProps1.xml><?xml version="1.0" encoding="utf-8"?>
<ds:datastoreItem xmlns:ds="http://schemas.openxmlformats.org/officeDocument/2006/customXml" ds:itemID="{17758CA2-982F-4687-9794-530A73DF55D0}"/>
</file>

<file path=customXml/itemProps2.xml><?xml version="1.0" encoding="utf-8"?>
<ds:datastoreItem xmlns:ds="http://schemas.openxmlformats.org/officeDocument/2006/customXml" ds:itemID="{EBBBB84C-7736-4EF5-8818-4C76A9F4C764}"/>
</file>

<file path=customXml/itemProps3.xml><?xml version="1.0" encoding="utf-8"?>
<ds:datastoreItem xmlns:ds="http://schemas.openxmlformats.org/officeDocument/2006/customXml" ds:itemID="{40338260-E830-413B-9E2B-AEF6A871EF9B}"/>
</file>

<file path=docProps/app.xml><?xml version="1.0" encoding="utf-8"?>
<Properties xmlns="http://schemas.openxmlformats.org/officeDocument/2006/extended-properties" xmlns:vt="http://schemas.openxmlformats.org/officeDocument/2006/docPropsVTypes">
  <TotalTime>2621</TotalTime>
  <Words>834</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Roboto</vt:lpstr>
      <vt:lpstr>Proxima Nova</vt:lpstr>
      <vt:lpstr>Arial</vt:lpstr>
      <vt:lpstr>Simple Light</vt:lpstr>
      <vt:lpstr>Spearmint</vt:lpstr>
      <vt:lpstr>Example: ToDo List</vt:lpstr>
      <vt:lpstr>ToDo List Components</vt:lpstr>
      <vt:lpstr>Example</vt:lpstr>
      <vt:lpstr>Todo Items Components</vt:lpstr>
      <vt:lpstr>Example</vt:lpstr>
      <vt:lpstr>Deleting Tasks</vt:lpstr>
      <vt:lpstr>Example</vt:lpstr>
      <vt:lpstr>Usability Improvements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103</cp:revision>
  <dcterms:modified xsi:type="dcterms:W3CDTF">2025-02-17T14:29:59Z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