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4"/>
  </p:notesMasterIdLst>
  <p:sldIdLst>
    <p:sldId id="256" r:id="rId3"/>
    <p:sldId id="257" r:id="rId4"/>
    <p:sldId id="350" r:id="rId5"/>
    <p:sldId id="351" r:id="rId6"/>
    <p:sldId id="343" r:id="rId7"/>
    <p:sldId id="360" r:id="rId8"/>
    <p:sldId id="352" r:id="rId9"/>
    <p:sldId id="353" r:id="rId10"/>
    <p:sldId id="358" r:id="rId11"/>
    <p:sldId id="359" r:id="rId12"/>
    <p:sldId id="361" r:id="rId13"/>
  </p:sldIdLst>
  <p:sldSz cx="9144000" cy="5143500" type="screen16x9"/>
  <p:notesSz cx="6858000" cy="9144000"/>
  <p:embeddedFontLst>
    <p:embeddedFont>
      <p:font typeface="Proxima Nova" panose="020B0604020202020204"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529" autoAdjust="0"/>
    <p:restoredTop sz="79346" autoAdjust="0"/>
  </p:normalViewPr>
  <p:slideViewPr>
    <p:cSldViewPr snapToGrid="0">
      <p:cViewPr varScale="1">
        <p:scale>
          <a:sx n="86" d="100"/>
          <a:sy n="86" d="100"/>
        </p:scale>
        <p:origin x="77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react bootstrap. In this lecture we will go through how to use bootstrap in react, forms in react, modals, and other components</a:t>
            </a:r>
            <a:r>
              <a:rPr lang="en-US" sz="1100" b="0" dirty="0">
                <a:solidFill>
                  <a:schemeClr val="accent1">
                    <a:lumMod val="50000"/>
                  </a:schemeClr>
                </a:solidFill>
                <a:latin typeface="+mj-lt"/>
                <a:ea typeface="Roboto"/>
                <a:cs typeface="Roboto"/>
                <a:sym typeface="Roboto"/>
              </a:rPr>
              <a: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2811162-1DFB-A063-20ED-E838A15A9697}"/>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1C0829FB-CAF0-250F-5A47-C5B61E2929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D0C2ADC-D46D-715B-0CBC-A2F6EA76B1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React Bootstrap offers various components for building interactive UIs. Alert displays messages like success notifications. Button provides styled clickable elements. Dropdown creates a menu with multiple options. These components maintain consistent styling and functionality, enhancing user experiences while simplifying the development process.</a:t>
            </a:r>
          </a:p>
        </p:txBody>
      </p:sp>
    </p:spTree>
    <p:extLst>
      <p:ext uri="{BB962C8B-B14F-4D97-AF65-F5344CB8AC3E}">
        <p14:creationId xmlns:p14="http://schemas.microsoft.com/office/powerpoint/2010/main" val="1904364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25833E0-3580-6F57-3354-A833CDC346B7}"/>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E6F0099-2E8E-7E36-7164-AD3AFDDDA2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4B8E891-6735-ABC1-9E34-34C6F004FD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React Bootstrap provides more components for dynamic interfaces. Spinner shows loading states with animated indicators, enhancing user feedback. Tabs organize content into navigable sections, improving layout and usability. These components maintain consistent styling, helping developers create responsive and user-friendly applications efficiently.</a:t>
            </a:r>
          </a:p>
        </p:txBody>
      </p:sp>
    </p:spTree>
    <p:extLst>
      <p:ext uri="{BB962C8B-B14F-4D97-AF65-F5344CB8AC3E}">
        <p14:creationId xmlns:p14="http://schemas.microsoft.com/office/powerpoint/2010/main" val="2070430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React Bootstrap is a third-party library that provides React components for building a user interface in React apps. It uses Bootstrap for styling, ensuring responsive and consistent designs. To install React Bootstrap, use </a:t>
            </a:r>
            <a:r>
              <a:rPr lang="en-US" dirty="0" err="1"/>
              <a:t>npm</a:t>
            </a:r>
            <a:r>
              <a:rPr lang="en-US" dirty="0"/>
              <a:t> with the command: </a:t>
            </a:r>
            <a:r>
              <a:rPr lang="en-US" dirty="0" err="1"/>
              <a:t>npm</a:t>
            </a:r>
            <a:r>
              <a:rPr lang="en-US" dirty="0"/>
              <a:t> install react-bootstrap. This makes it easy to integrate Bootstrap's design system into React projects.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BC70FFB-B83E-7C29-0902-5B4687B47ED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76F98A-B9A1-96BF-EC57-10783DABCC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EA0ED9-827E-5E4D-9200-277A460E2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index dot html, we link the Bootstrap stylesheet using a CDN. In App.js, we import the Button component from React Bootstrap. The button has an </a:t>
            </a:r>
            <a:r>
              <a:rPr lang="en-US" dirty="0" err="1"/>
              <a:t>onClick</a:t>
            </a:r>
            <a:r>
              <a:rPr lang="en-US" dirty="0"/>
              <a:t> event that triggers an alert saying Hello. This shows how easily React Bootstrap components can be used to create interactive and styled user interfaces.</a:t>
            </a:r>
          </a:p>
        </p:txBody>
      </p:sp>
    </p:spTree>
    <p:extLst>
      <p:ext uri="{BB962C8B-B14F-4D97-AF65-F5344CB8AC3E}">
        <p14:creationId xmlns:p14="http://schemas.microsoft.com/office/powerpoint/2010/main" val="75624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9315F44-DE60-6802-265D-8BB478BE4B5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1F0CB79-B755-1BAD-5AAA-88602A17F4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DFF0F0A-BFFD-29D5-6C4D-910B895511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Let's explore forms in React Bootstrap. The Form component allows you to create forms with Bootstrap styling. Key child components include Form Control for text inputs, Form Check for checkboxes or radio buttons, Form Range for range inputs, Form Label for labeling inputs, and Form Group to wrap Form Control and Form Label with help text and validation.</a:t>
            </a:r>
          </a:p>
        </p:txBody>
      </p:sp>
    </p:spTree>
    <p:extLst>
      <p:ext uri="{BB962C8B-B14F-4D97-AF65-F5344CB8AC3E}">
        <p14:creationId xmlns:p14="http://schemas.microsoft.com/office/powerpoint/2010/main" val="1327539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this example of a form using React Bootstrap, we import Form, Button, and Container components. The form includes inputs for full name, email, and a checkbox for notifications. It uses Form Group, Form Label, and Form Control for styling. On submit, the handle Submit function displays the form data in an alert. This demonstrates creating a responsive and styled form.</a:t>
            </a:r>
          </a:p>
        </p:txBody>
      </p:sp>
    </p:spTree>
    <p:extLst>
      <p:ext uri="{BB962C8B-B14F-4D97-AF65-F5344CB8AC3E}">
        <p14:creationId xmlns:p14="http://schemas.microsoft.com/office/powerpoint/2010/main" val="204609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B3F7339-E5E4-E65C-5654-4029A4C19F1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9D21D23-B526-56CC-AA6E-42EE7BAB67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869DA14-E834-06B5-2E10-37201AA86D9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Here is the result of the React Bootstrap form example. When the user fills in their name, email, and selects the checkbox, clicking Submit triggers an alert showing the input data. This demonstrates how React Bootstrap provides a clean and responsive design while maintaining interactive functionality, making form handling easier and more efficient.</a:t>
            </a:r>
          </a:p>
        </p:txBody>
      </p:sp>
    </p:spTree>
    <p:extLst>
      <p:ext uri="{BB962C8B-B14F-4D97-AF65-F5344CB8AC3E}">
        <p14:creationId xmlns:p14="http://schemas.microsoft.com/office/powerpoint/2010/main" val="1018788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B405431-0F47-D28D-5261-D8870196B38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F8366E2-E272-9EEC-A348-0E0F3314FD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79A8A69-FB0C-655D-10BA-2320C974F1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React Bootstrap's Modal component displays a dialog box over the page. It is commonly used for alerts, confirmations, or additional details. The Modal usually includes buttons for choosing options or closing the dialog. In the example, clicking the Button shows the Modal, and selecting Yes or No closes it. This adds interactivity while maintaining a clean design.</a:t>
            </a:r>
          </a:p>
        </p:txBody>
      </p:sp>
    </p:spTree>
    <p:extLst>
      <p:ext uri="{BB962C8B-B14F-4D97-AF65-F5344CB8AC3E}">
        <p14:creationId xmlns:p14="http://schemas.microsoft.com/office/powerpoint/2010/main" val="3038865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431433F-52E0-E6D5-1276-B411961674EC}"/>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7D1EE30-F42E-463D-5F25-E3AD841195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01A1E7B-2A38-3585-15B4-FE220AB408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shows how to use React Bootstrap's Modal component. The Button triggers the Modal to appear by updating the show state with </a:t>
            </a:r>
            <a:r>
              <a:rPr lang="en-US" dirty="0" err="1"/>
              <a:t>useState</a:t>
            </a:r>
            <a:r>
              <a:rPr lang="en-US" dirty="0"/>
              <a:t>. The Modal includes a title, body text, and two buttons labeled Yes and No. Clicking either button hides the Modal by calling the </a:t>
            </a:r>
            <a:r>
              <a:rPr lang="en-US" dirty="0" err="1"/>
              <a:t>hideModal</a:t>
            </a:r>
            <a:r>
              <a:rPr lang="en-US" dirty="0"/>
              <a:t> function. This example demonstrates how to create interactive and dynamic dialogs in React.</a:t>
            </a:r>
          </a:p>
        </p:txBody>
      </p:sp>
    </p:spTree>
    <p:extLst>
      <p:ext uri="{BB962C8B-B14F-4D97-AF65-F5344CB8AC3E}">
        <p14:creationId xmlns:p14="http://schemas.microsoft.com/office/powerpoint/2010/main" val="4071545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2AF4CD9-DAFB-0441-44A3-46A13C2305D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7514296-65B9-F501-2F49-156E22FCEE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92B42DB-8616-2A7D-522D-6EBEFAE59E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is the result of the React Bootstrap Modal example. Clicking the Send Email button triggers the Modal to appear. The Modal displays a confirmation message with Yes and No buttons. Selecting either option closes the Modal. This shows how React Bootstrap's Modal component creates a clean and interactive dialog box for user confirmations.</a:t>
            </a:r>
          </a:p>
        </p:txBody>
      </p:sp>
    </p:spTree>
    <p:extLst>
      <p:ext uri="{BB962C8B-B14F-4D97-AF65-F5344CB8AC3E}">
        <p14:creationId xmlns:p14="http://schemas.microsoft.com/office/powerpoint/2010/main" val="2452445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4780641" cy="1588500"/>
          </a:xfrm>
          <a:prstGeom prst="rect">
            <a:avLst/>
          </a:prstGeom>
        </p:spPr>
        <p:txBody>
          <a:bodyPr spcFirstLastPara="1" wrap="square" lIns="91425" tIns="91425" rIns="91425" bIns="91425" anchor="t" anchorCtr="0">
            <a:noAutofit/>
          </a:bodyPr>
          <a:lstStyle/>
          <a:p>
            <a:pPr algn="l"/>
            <a:r>
              <a:rPr lang="en-US" sz="3600" b="1" dirty="0">
                <a:latin typeface="+mj-lt"/>
              </a:rPr>
              <a:t>React Bootstrap</a:t>
            </a:r>
            <a:endParaRPr lang="en-US" sz="3600" b="1" i="0" dirty="0">
              <a:effectLst/>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400" b="1" dirty="0">
                <a:solidFill>
                  <a:schemeClr val="accent1">
                    <a:lumMod val="50000"/>
                  </a:schemeClr>
                </a:solidFill>
                <a:latin typeface="Roboto" panose="02000000000000000000" pitchFamily="2" charset="0"/>
                <a:ea typeface="Roboto"/>
                <a:cs typeface="Roboto"/>
                <a:sym typeface="Roboto"/>
              </a:rPr>
              <a:t>Using React Bootstrap </a:t>
            </a:r>
            <a:r>
              <a:rPr lang="en-US" sz="1300" b="1" dirty="0">
                <a:solidFill>
                  <a:schemeClr val="accent1">
                    <a:lumMod val="50000"/>
                  </a:schemeClr>
                </a:solidFill>
                <a:latin typeface="+mj-lt"/>
                <a:ea typeface="Roboto"/>
                <a:cs typeface="Roboto"/>
                <a:sym typeface="Roboto"/>
              </a:rPr>
              <a:t>| Forms | Modals | Other Components</a:t>
            </a:r>
            <a:endParaRPr lang="en-US" sz="1400" b="1" i="0" dirty="0">
              <a:solidFill>
                <a:schemeClr val="accent1">
                  <a:lumMod val="50000"/>
                </a:schemeClr>
              </a:solidFill>
              <a:effectLst/>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9CE5ED3-871D-55C2-5C7F-755D0D57552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1F864CB-C3B3-B71E-B39F-708301DB874D}"/>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Other Components</a:t>
            </a:r>
            <a:endParaRPr lang="en-US" sz="3600" b="1" dirty="0">
              <a:latin typeface="+mj-lt"/>
            </a:endParaRPr>
          </a:p>
        </p:txBody>
      </p:sp>
      <p:pic>
        <p:nvPicPr>
          <p:cNvPr id="4" name="Picture 3">
            <a:extLst>
              <a:ext uri="{FF2B5EF4-FFF2-40B4-BE49-F238E27FC236}">
                <a16:creationId xmlns:a16="http://schemas.microsoft.com/office/drawing/2014/main" id="{F127E7F6-2F25-8DE1-E114-4676EC919679}"/>
              </a:ext>
            </a:extLst>
          </p:cNvPr>
          <p:cNvPicPr>
            <a:picLocks noChangeAspect="1"/>
          </p:cNvPicPr>
          <p:nvPr/>
        </p:nvPicPr>
        <p:blipFill>
          <a:blip r:embed="rId3"/>
          <a:stretch>
            <a:fillRect/>
          </a:stretch>
        </p:blipFill>
        <p:spPr>
          <a:xfrm>
            <a:off x="706007" y="1119385"/>
            <a:ext cx="7430144" cy="3756986"/>
          </a:xfrm>
          <a:prstGeom prst="rect">
            <a:avLst/>
          </a:prstGeom>
        </p:spPr>
      </p:pic>
    </p:spTree>
    <p:extLst>
      <p:ext uri="{BB962C8B-B14F-4D97-AF65-F5344CB8AC3E}">
        <p14:creationId xmlns:p14="http://schemas.microsoft.com/office/powerpoint/2010/main" val="3544973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0403CC1-5AB2-FC10-08B1-6B8AAFB6763A}"/>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6DCF2765-5016-7D88-E904-BEF6525E617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Other Components</a:t>
            </a:r>
            <a:endParaRPr lang="en-US" sz="3600" b="1" dirty="0">
              <a:latin typeface="+mj-lt"/>
            </a:endParaRPr>
          </a:p>
        </p:txBody>
      </p:sp>
      <p:pic>
        <p:nvPicPr>
          <p:cNvPr id="4" name="Picture 3">
            <a:extLst>
              <a:ext uri="{FF2B5EF4-FFF2-40B4-BE49-F238E27FC236}">
                <a16:creationId xmlns:a16="http://schemas.microsoft.com/office/drawing/2014/main" id="{695368B5-6407-3232-26B2-3DF4D93F0162}"/>
              </a:ext>
            </a:extLst>
          </p:cNvPr>
          <p:cNvPicPr>
            <a:picLocks noChangeAspect="1"/>
          </p:cNvPicPr>
          <p:nvPr/>
        </p:nvPicPr>
        <p:blipFill>
          <a:blip r:embed="rId3"/>
          <a:srcRect b="88679"/>
          <a:stretch/>
        </p:blipFill>
        <p:spPr>
          <a:xfrm>
            <a:off x="706007" y="1119385"/>
            <a:ext cx="7430144" cy="425330"/>
          </a:xfrm>
          <a:prstGeom prst="rect">
            <a:avLst/>
          </a:prstGeom>
        </p:spPr>
      </p:pic>
      <p:pic>
        <p:nvPicPr>
          <p:cNvPr id="6" name="Picture 5">
            <a:extLst>
              <a:ext uri="{FF2B5EF4-FFF2-40B4-BE49-F238E27FC236}">
                <a16:creationId xmlns:a16="http://schemas.microsoft.com/office/drawing/2014/main" id="{07FAF7CC-B0F5-C0CD-72A1-C40C3FBF1A5C}"/>
              </a:ext>
            </a:extLst>
          </p:cNvPr>
          <p:cNvPicPr>
            <a:picLocks noChangeAspect="1"/>
          </p:cNvPicPr>
          <p:nvPr/>
        </p:nvPicPr>
        <p:blipFill>
          <a:blip r:embed="rId4"/>
          <a:stretch>
            <a:fillRect/>
          </a:stretch>
        </p:blipFill>
        <p:spPr>
          <a:xfrm>
            <a:off x="570131" y="1509203"/>
            <a:ext cx="7666384" cy="2766300"/>
          </a:xfrm>
          <a:prstGeom prst="rect">
            <a:avLst/>
          </a:prstGeom>
        </p:spPr>
      </p:pic>
    </p:spTree>
    <p:extLst>
      <p:ext uri="{BB962C8B-B14F-4D97-AF65-F5344CB8AC3E}">
        <p14:creationId xmlns:p14="http://schemas.microsoft.com/office/powerpoint/2010/main" val="2653678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React Bootstrap</a:t>
            </a:r>
            <a:endParaRPr lang="en-US" sz="3600" b="1" i="0" dirty="0">
              <a:effectLst/>
              <a:latin typeface="+mj-lt"/>
            </a:endParaRPr>
          </a:p>
        </p:txBody>
      </p:sp>
      <p:pic>
        <p:nvPicPr>
          <p:cNvPr id="2" name="Picture 2" descr="Beginners Guide to Setting up and Using React-Bootstrap | by Joseph  Guzzardo | Medium">
            <a:extLst>
              <a:ext uri="{FF2B5EF4-FFF2-40B4-BE49-F238E27FC236}">
                <a16:creationId xmlns:a16="http://schemas.microsoft.com/office/drawing/2014/main" id="{355F0A86-CD9C-8D4B-E8C1-7CDB5A801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6151" y="1775533"/>
            <a:ext cx="3370418" cy="2089582"/>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FB472A1A-B938-C301-1FEE-17523140E7C9}"/>
              </a:ext>
            </a:extLst>
          </p:cNvPr>
          <p:cNvSpPr>
            <a:spLocks noGrp="1" noChangeArrowheads="1"/>
          </p:cNvSpPr>
          <p:nvPr>
            <p:ph type="body" idx="4294967295"/>
          </p:nvPr>
        </p:nvSpPr>
        <p:spPr bwMode="auto">
          <a:xfrm>
            <a:off x="311700" y="1278385"/>
            <a:ext cx="561025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React Bootstrap is a third-party library offering React components for building a React app's user interface.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It uses Bootstrap for styling, ensuring responsive and consistent designs.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Install React Bootstrap using </a:t>
            </a:r>
            <a:r>
              <a:rPr kumimoji="0" lang="en-US" altLang="en-US" sz="1600" b="0" i="0" u="none" strike="noStrike" cap="none" normalizeH="0" baseline="0" dirty="0" err="1">
                <a:ln>
                  <a:noFill/>
                </a:ln>
                <a:solidFill>
                  <a:schemeClr val="tx1"/>
                </a:solidFill>
                <a:effectLst/>
                <a:latin typeface="Arial" panose="020B0604020202020204" pitchFamily="34" charset="0"/>
              </a:rPr>
              <a:t>npm</a:t>
            </a:r>
            <a:r>
              <a:rPr kumimoji="0" lang="en-US" altLang="en-US" sz="1600" b="0" i="0" u="none" strike="noStrike" cap="none" normalizeH="0" baseline="0" dirty="0">
                <a:ln>
                  <a:noFill/>
                </a:ln>
                <a:solidFill>
                  <a:schemeClr val="tx1"/>
                </a:solidFill>
                <a:effectLst/>
                <a:latin typeface="Arial" panose="020B0604020202020204" pitchFamily="34" charset="0"/>
              </a:rPr>
              <a:t> with the command: </a:t>
            </a:r>
            <a:r>
              <a:rPr kumimoji="0" lang="en-US" altLang="en-US" sz="1600" b="0" i="0" u="none" strike="noStrike" cap="none" normalizeH="0" baseline="0" dirty="0" err="1">
                <a:ln>
                  <a:noFill/>
                </a:ln>
                <a:solidFill>
                  <a:schemeClr val="tx1"/>
                </a:solidFill>
                <a:effectLst/>
                <a:latin typeface="Arial Unicode MS"/>
              </a:rPr>
              <a:t>npm</a:t>
            </a:r>
            <a:r>
              <a:rPr kumimoji="0" lang="en-US" altLang="en-US" sz="1600" b="0" i="0" u="none" strike="noStrike" cap="none" normalizeH="0" baseline="0" dirty="0">
                <a:ln>
                  <a:noFill/>
                </a:ln>
                <a:solidFill>
                  <a:schemeClr val="tx1"/>
                </a:solidFill>
                <a:effectLst/>
                <a:latin typeface="Arial Unicode MS"/>
              </a:rPr>
              <a:t> install react-bootstrap</a:t>
            </a:r>
            <a:r>
              <a:rPr kumimoji="0" lang="en-US" altLang="en-US" sz="1600" b="0"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24B7C9-498F-E328-4EAD-082C8CFBDF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9DD348-443E-7E41-5EA2-7C4DBF6ACA9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r>
              <a:rPr lang="en-US" sz="3600" b="1" dirty="0">
                <a:solidFill>
                  <a:schemeClr val="accent1">
                    <a:lumMod val="50000"/>
                  </a:schemeClr>
                </a:solidFill>
                <a:latin typeface="+mj-lt"/>
                <a:ea typeface="Roboto"/>
                <a:cs typeface="Roboto"/>
                <a:sym typeface="Roboto"/>
              </a:rPr>
              <a:t>Example</a:t>
            </a:r>
            <a:endParaRPr lang="en-US" sz="3600" b="1" i="0" dirty="0">
              <a:effectLst/>
              <a:latin typeface="+mj-lt"/>
            </a:endParaRPr>
          </a:p>
        </p:txBody>
      </p:sp>
      <p:pic>
        <p:nvPicPr>
          <p:cNvPr id="4" name="Picture 3">
            <a:extLst>
              <a:ext uri="{FF2B5EF4-FFF2-40B4-BE49-F238E27FC236}">
                <a16:creationId xmlns:a16="http://schemas.microsoft.com/office/drawing/2014/main" id="{EB7C1083-2656-36B3-9BE5-2027D0F51132}"/>
              </a:ext>
            </a:extLst>
          </p:cNvPr>
          <p:cNvPicPr>
            <a:picLocks noChangeAspect="1"/>
          </p:cNvPicPr>
          <p:nvPr/>
        </p:nvPicPr>
        <p:blipFill>
          <a:blip r:embed="rId3"/>
          <a:stretch>
            <a:fillRect/>
          </a:stretch>
        </p:blipFill>
        <p:spPr>
          <a:xfrm>
            <a:off x="1718337" y="1230042"/>
            <a:ext cx="5334462" cy="3322608"/>
          </a:xfrm>
          <a:prstGeom prst="rect">
            <a:avLst/>
          </a:prstGeom>
        </p:spPr>
      </p:pic>
    </p:spTree>
    <p:extLst>
      <p:ext uri="{BB962C8B-B14F-4D97-AF65-F5344CB8AC3E}">
        <p14:creationId xmlns:p14="http://schemas.microsoft.com/office/powerpoint/2010/main" val="392832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D13F5EA-411A-7FFA-D4C1-E99DE2A027B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426039BD-A14D-8FBB-53C0-30CE290D226C}"/>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Forms</a:t>
            </a:r>
          </a:p>
        </p:txBody>
      </p:sp>
      <p:sp>
        <p:nvSpPr>
          <p:cNvPr id="5" name="TextBox 4">
            <a:extLst>
              <a:ext uri="{FF2B5EF4-FFF2-40B4-BE49-F238E27FC236}">
                <a16:creationId xmlns:a16="http://schemas.microsoft.com/office/drawing/2014/main" id="{B7D66654-EB94-F2E5-ACA0-078F06DFCE06}"/>
              </a:ext>
            </a:extLst>
          </p:cNvPr>
          <p:cNvSpPr txBox="1"/>
          <p:nvPr/>
        </p:nvSpPr>
        <p:spPr>
          <a:xfrm>
            <a:off x="311699" y="1017725"/>
            <a:ext cx="8432805" cy="2632003"/>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React Bootstrap's </a:t>
            </a:r>
            <a:r>
              <a:rPr kumimoji="0" lang="en-US" altLang="en-US" sz="1600" b="1" i="0" u="none" strike="noStrike" cap="none" normalizeH="0" baseline="0" dirty="0">
                <a:ln>
                  <a:noFill/>
                </a:ln>
                <a:solidFill>
                  <a:schemeClr val="tx1"/>
                </a:solidFill>
                <a:effectLst/>
                <a:latin typeface="Arial" panose="020B0604020202020204" pitchFamily="34" charset="0"/>
              </a:rPr>
              <a:t>Form</a:t>
            </a:r>
            <a:r>
              <a:rPr kumimoji="0" lang="en-US" altLang="en-US" sz="1600" b="0" i="0" u="none" strike="noStrike" cap="none" normalizeH="0" baseline="0" dirty="0">
                <a:ln>
                  <a:noFill/>
                </a:ln>
                <a:solidFill>
                  <a:schemeClr val="tx1"/>
                </a:solidFill>
                <a:effectLst/>
                <a:latin typeface="Arial" panose="020B0604020202020204" pitchFamily="34" charset="0"/>
              </a:rPr>
              <a:t> component creates forms with Bootstrap styling.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Key child components: </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err="1">
                <a:ln>
                  <a:noFill/>
                </a:ln>
                <a:solidFill>
                  <a:schemeClr val="tx1"/>
                </a:solidFill>
                <a:effectLst/>
                <a:latin typeface="Arial" panose="020B0604020202020204" pitchFamily="34" charset="0"/>
              </a:rPr>
              <a:t>FormControl</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Textbox, text area, color picker, and other inputs. </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err="1">
                <a:ln>
                  <a:noFill/>
                </a:ln>
                <a:solidFill>
                  <a:schemeClr val="tx1"/>
                </a:solidFill>
                <a:effectLst/>
                <a:latin typeface="Arial" panose="020B0604020202020204" pitchFamily="34" charset="0"/>
              </a:rPr>
              <a:t>FormCheck</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Checkbox or radio button. </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err="1">
                <a:ln>
                  <a:noFill/>
                </a:ln>
                <a:solidFill>
                  <a:schemeClr val="tx1"/>
                </a:solidFill>
                <a:effectLst/>
                <a:latin typeface="Arial" panose="020B0604020202020204" pitchFamily="34" charset="0"/>
              </a:rPr>
              <a:t>FormRange</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Range input. </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err="1">
                <a:ln>
                  <a:noFill/>
                </a:ln>
                <a:solidFill>
                  <a:schemeClr val="tx1"/>
                </a:solidFill>
                <a:effectLst/>
                <a:latin typeface="Arial" panose="020B0604020202020204" pitchFamily="34" charset="0"/>
              </a:rPr>
              <a:t>FormLabel</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Label for </a:t>
            </a:r>
            <a:r>
              <a:rPr kumimoji="0" lang="en-US" altLang="en-US" sz="1600" b="0" i="0" u="none" strike="noStrike" cap="none" normalizeH="0" baseline="0" dirty="0" err="1">
                <a:ln>
                  <a:noFill/>
                </a:ln>
                <a:solidFill>
                  <a:schemeClr val="tx1"/>
                </a:solidFill>
                <a:effectLst/>
                <a:latin typeface="Arial" panose="020B0604020202020204" pitchFamily="34" charset="0"/>
              </a:rPr>
              <a:t>FormControl</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err="1">
                <a:ln>
                  <a:noFill/>
                </a:ln>
                <a:solidFill>
                  <a:schemeClr val="tx1"/>
                </a:solidFill>
                <a:effectLst/>
                <a:latin typeface="Arial" panose="020B0604020202020204" pitchFamily="34" charset="0"/>
              </a:rPr>
              <a:t>FormGroup</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Wraps </a:t>
            </a:r>
            <a:r>
              <a:rPr kumimoji="0" lang="en-US" altLang="en-US" sz="1600" b="0" i="0" u="none" strike="noStrike" cap="none" normalizeH="0" baseline="0" dirty="0" err="1">
                <a:ln>
                  <a:noFill/>
                </a:ln>
                <a:solidFill>
                  <a:schemeClr val="tx1"/>
                </a:solidFill>
                <a:effectLst/>
                <a:latin typeface="Arial" panose="020B0604020202020204" pitchFamily="34" charset="0"/>
              </a:rPr>
              <a:t>FormControl</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0" i="0" u="none" strike="noStrike" cap="none" normalizeH="0" baseline="0" dirty="0" err="1">
                <a:ln>
                  <a:noFill/>
                </a:ln>
                <a:solidFill>
                  <a:schemeClr val="tx1"/>
                </a:solidFill>
                <a:effectLst/>
                <a:latin typeface="Arial" panose="020B0604020202020204" pitchFamily="34" charset="0"/>
              </a:rPr>
              <a:t>FormLabel</a:t>
            </a:r>
            <a:r>
              <a:rPr kumimoji="0" lang="en-US" altLang="en-US" sz="1600" b="0" i="0" u="none" strike="noStrike" cap="none" normalizeH="0" baseline="0" dirty="0">
                <a:ln>
                  <a:noFill/>
                </a:ln>
                <a:solidFill>
                  <a:schemeClr val="tx1"/>
                </a:solidFill>
                <a:effectLst/>
                <a:latin typeface="Arial" panose="020B0604020202020204" pitchFamily="34" charset="0"/>
              </a:rPr>
              <a:t> with help text and validation. </a:t>
            </a:r>
          </a:p>
        </p:txBody>
      </p:sp>
    </p:spTree>
    <p:extLst>
      <p:ext uri="{BB962C8B-B14F-4D97-AF65-F5344CB8AC3E}">
        <p14:creationId xmlns:p14="http://schemas.microsoft.com/office/powerpoint/2010/main" val="2117972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700" y="17869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8" name="Picture 7">
            <a:extLst>
              <a:ext uri="{FF2B5EF4-FFF2-40B4-BE49-F238E27FC236}">
                <a16:creationId xmlns:a16="http://schemas.microsoft.com/office/drawing/2014/main" id="{7AC4EB61-6FC1-82FA-4E6A-58171C2877A3}"/>
              </a:ext>
            </a:extLst>
          </p:cNvPr>
          <p:cNvPicPr>
            <a:picLocks noChangeAspect="1"/>
          </p:cNvPicPr>
          <p:nvPr/>
        </p:nvPicPr>
        <p:blipFill>
          <a:blip r:embed="rId3"/>
          <a:stretch>
            <a:fillRect/>
          </a:stretch>
        </p:blipFill>
        <p:spPr>
          <a:xfrm>
            <a:off x="2457839" y="774093"/>
            <a:ext cx="4228321" cy="4190712"/>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5F1DAC29-EC20-AB63-3BF3-0C44301C8BD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206C3D27-DBB3-C3E2-0438-322BFF27F963}"/>
              </a:ext>
            </a:extLst>
          </p:cNvPr>
          <p:cNvSpPr txBox="1">
            <a:spLocks noGrp="1"/>
          </p:cNvSpPr>
          <p:nvPr>
            <p:ph type="title"/>
          </p:nvPr>
        </p:nvSpPr>
        <p:spPr>
          <a:xfrm>
            <a:off x="311700" y="17869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 (Continue)</a:t>
            </a:r>
            <a:endParaRPr lang="en-US" sz="3600" b="1" dirty="0">
              <a:latin typeface="+mj-lt"/>
            </a:endParaRPr>
          </a:p>
        </p:txBody>
      </p:sp>
      <p:pic>
        <p:nvPicPr>
          <p:cNvPr id="3" name="Picture 2">
            <a:extLst>
              <a:ext uri="{FF2B5EF4-FFF2-40B4-BE49-F238E27FC236}">
                <a16:creationId xmlns:a16="http://schemas.microsoft.com/office/drawing/2014/main" id="{11459B8F-8C61-A391-0293-9B480DF896DA}"/>
              </a:ext>
            </a:extLst>
          </p:cNvPr>
          <p:cNvPicPr>
            <a:picLocks noChangeAspect="1"/>
          </p:cNvPicPr>
          <p:nvPr/>
        </p:nvPicPr>
        <p:blipFill>
          <a:blip r:embed="rId3"/>
          <a:stretch>
            <a:fillRect/>
          </a:stretch>
        </p:blipFill>
        <p:spPr>
          <a:xfrm>
            <a:off x="963617" y="987556"/>
            <a:ext cx="7216765" cy="3665538"/>
          </a:xfrm>
          <a:prstGeom prst="rect">
            <a:avLst/>
          </a:prstGeom>
        </p:spPr>
      </p:pic>
    </p:spTree>
    <p:extLst>
      <p:ext uri="{BB962C8B-B14F-4D97-AF65-F5344CB8AC3E}">
        <p14:creationId xmlns:p14="http://schemas.microsoft.com/office/powerpoint/2010/main" val="4154987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0C6EB7D-AAF3-B667-53D8-80A765348E6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2B85DC6-BC25-E580-D4F0-65A2AAD3C005}"/>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Modal</a:t>
            </a:r>
          </a:p>
        </p:txBody>
      </p:sp>
      <p:sp>
        <p:nvSpPr>
          <p:cNvPr id="3" name="Rectangle 1">
            <a:extLst>
              <a:ext uri="{FF2B5EF4-FFF2-40B4-BE49-F238E27FC236}">
                <a16:creationId xmlns:a16="http://schemas.microsoft.com/office/drawing/2014/main" id="{4D32FB1C-C9F0-15D7-8021-9E1FBBF1B626}"/>
              </a:ext>
            </a:extLst>
          </p:cNvPr>
          <p:cNvSpPr>
            <a:spLocks noGrp="1" noChangeArrowheads="1"/>
          </p:cNvSpPr>
          <p:nvPr>
            <p:ph type="body" idx="4294967295"/>
          </p:nvPr>
        </p:nvSpPr>
        <p:spPr bwMode="auto">
          <a:xfrm>
            <a:off x="311150" y="1434217"/>
            <a:ext cx="852669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React Bootstrap's </a:t>
            </a:r>
            <a:r>
              <a:rPr kumimoji="0" lang="en-US" altLang="en-US" sz="1600" b="1" i="0" u="none" strike="noStrike" cap="none" normalizeH="0" baseline="0" dirty="0">
                <a:ln>
                  <a:noFill/>
                </a:ln>
                <a:solidFill>
                  <a:schemeClr val="tx1"/>
                </a:solidFill>
                <a:effectLst/>
                <a:latin typeface="+mj-lt"/>
              </a:rPr>
              <a:t>Modal</a:t>
            </a:r>
            <a:r>
              <a:rPr kumimoji="0" lang="en-US" altLang="en-US" sz="1600" b="0" i="0" u="none" strike="noStrike" cap="none" normalizeH="0" baseline="0" dirty="0">
                <a:ln>
                  <a:noFill/>
                </a:ln>
                <a:solidFill>
                  <a:schemeClr val="tx1"/>
                </a:solidFill>
                <a:effectLst/>
                <a:latin typeface="+mj-lt"/>
              </a:rPr>
              <a:t> component displays a dialog box over the page.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It typically includes buttons for choosing options and closing the dialog.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In the example, clicking the </a:t>
            </a:r>
            <a:r>
              <a:rPr kumimoji="0" lang="en-US" altLang="en-US" sz="1600" b="1" i="0" u="none" strike="noStrike" cap="none" normalizeH="0" baseline="0" dirty="0">
                <a:ln>
                  <a:noFill/>
                </a:ln>
                <a:solidFill>
                  <a:schemeClr val="tx1"/>
                </a:solidFill>
                <a:effectLst/>
                <a:latin typeface="+mj-lt"/>
              </a:rPr>
              <a:t>Button</a:t>
            </a:r>
            <a:r>
              <a:rPr kumimoji="0" lang="en-US" altLang="en-US" sz="1600" b="0" i="0" u="none" strike="noStrike" cap="none" normalizeH="0" baseline="0" dirty="0">
                <a:ln>
                  <a:noFill/>
                </a:ln>
                <a:solidFill>
                  <a:schemeClr val="tx1"/>
                </a:solidFill>
                <a:effectLst/>
                <a:latin typeface="+mj-lt"/>
              </a:rPr>
              <a:t> shows the </a:t>
            </a:r>
            <a:r>
              <a:rPr kumimoji="0" lang="en-US" altLang="en-US" sz="1600" b="1" i="0" u="none" strike="noStrike" cap="none" normalizeH="0" baseline="0" dirty="0">
                <a:ln>
                  <a:noFill/>
                </a:ln>
                <a:solidFill>
                  <a:schemeClr val="tx1"/>
                </a:solidFill>
                <a:effectLst/>
                <a:latin typeface="+mj-lt"/>
              </a:rPr>
              <a:t>Modal</a:t>
            </a:r>
            <a:r>
              <a:rPr kumimoji="0" lang="en-US" altLang="en-US" sz="1600" b="0" i="0" u="none" strike="noStrike" cap="none" normalizeH="0" baseline="0" dirty="0">
                <a:ln>
                  <a:noFill/>
                </a:ln>
                <a:solidFill>
                  <a:schemeClr val="tx1"/>
                </a:solidFill>
                <a:effectLst/>
                <a:latin typeface="+mj-lt"/>
              </a:rPr>
              <a:t>, and selecting </a:t>
            </a:r>
            <a:r>
              <a:rPr kumimoji="0" lang="en-US" altLang="en-US" sz="1600" b="1" i="0" u="none" strike="noStrike" cap="none" normalizeH="0" baseline="0" dirty="0">
                <a:ln>
                  <a:noFill/>
                </a:ln>
                <a:solidFill>
                  <a:schemeClr val="tx1"/>
                </a:solidFill>
                <a:effectLst/>
                <a:latin typeface="+mj-lt"/>
              </a:rPr>
              <a:t>Yes</a:t>
            </a:r>
            <a:r>
              <a:rPr kumimoji="0" lang="en-US" altLang="en-US" sz="1600" b="0" i="0" u="none" strike="noStrike" cap="none" normalizeH="0" baseline="0" dirty="0">
                <a:ln>
                  <a:noFill/>
                </a:ln>
                <a:solidFill>
                  <a:schemeClr val="tx1"/>
                </a:solidFill>
                <a:effectLst/>
                <a:latin typeface="+mj-lt"/>
              </a:rPr>
              <a:t> or </a:t>
            </a:r>
            <a:r>
              <a:rPr kumimoji="0" lang="en-US" altLang="en-US" sz="1600" b="1" i="0" u="none" strike="noStrike" cap="none" normalizeH="0" baseline="0" dirty="0">
                <a:ln>
                  <a:noFill/>
                </a:ln>
                <a:solidFill>
                  <a:schemeClr val="tx1"/>
                </a:solidFill>
                <a:effectLst/>
                <a:latin typeface="+mj-lt"/>
              </a:rPr>
              <a:t>No</a:t>
            </a:r>
            <a:r>
              <a:rPr kumimoji="0" lang="en-US" altLang="en-US" sz="1600" b="0" i="0" u="none" strike="noStrike" cap="none" normalizeH="0" baseline="0" dirty="0">
                <a:ln>
                  <a:noFill/>
                </a:ln>
                <a:solidFill>
                  <a:schemeClr val="tx1"/>
                </a:solidFill>
                <a:effectLst/>
                <a:latin typeface="+mj-lt"/>
              </a:rPr>
              <a:t> closes it. </a:t>
            </a:r>
          </a:p>
        </p:txBody>
      </p:sp>
    </p:spTree>
    <p:extLst>
      <p:ext uri="{BB962C8B-B14F-4D97-AF65-F5344CB8AC3E}">
        <p14:creationId xmlns:p14="http://schemas.microsoft.com/office/powerpoint/2010/main" val="377533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DD98074-6DE2-2996-7A71-3AA783B1408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4F8F919-402F-F015-E16B-5D28C394760A}"/>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A2D1EDDC-A41F-031E-96FA-4D95ABBBA162}"/>
              </a:ext>
            </a:extLst>
          </p:cNvPr>
          <p:cNvPicPr>
            <a:picLocks noChangeAspect="1"/>
          </p:cNvPicPr>
          <p:nvPr/>
        </p:nvPicPr>
        <p:blipFill>
          <a:blip r:embed="rId3"/>
          <a:stretch>
            <a:fillRect/>
          </a:stretch>
        </p:blipFill>
        <p:spPr>
          <a:xfrm>
            <a:off x="2715451" y="862377"/>
            <a:ext cx="3713097" cy="4281123"/>
          </a:xfrm>
          <a:prstGeom prst="rect">
            <a:avLst/>
          </a:prstGeom>
        </p:spPr>
      </p:pic>
    </p:spTree>
    <p:extLst>
      <p:ext uri="{BB962C8B-B14F-4D97-AF65-F5344CB8AC3E}">
        <p14:creationId xmlns:p14="http://schemas.microsoft.com/office/powerpoint/2010/main" val="1096521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77BB3C7A-88C8-D1AB-3633-82FB1AD479F0}"/>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475C14B0-8D40-6347-FEF5-A07377BAD2F6}"/>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 (Continue)</a:t>
            </a:r>
            <a:endParaRPr lang="en-US" sz="3600" b="1" dirty="0">
              <a:latin typeface="+mj-lt"/>
            </a:endParaRPr>
          </a:p>
        </p:txBody>
      </p:sp>
      <p:pic>
        <p:nvPicPr>
          <p:cNvPr id="3" name="Picture 2">
            <a:extLst>
              <a:ext uri="{FF2B5EF4-FFF2-40B4-BE49-F238E27FC236}">
                <a16:creationId xmlns:a16="http://schemas.microsoft.com/office/drawing/2014/main" id="{A5625D88-D28B-ABFB-C495-C7D0E34B7CDC}"/>
              </a:ext>
            </a:extLst>
          </p:cNvPr>
          <p:cNvPicPr>
            <a:picLocks noChangeAspect="1"/>
          </p:cNvPicPr>
          <p:nvPr/>
        </p:nvPicPr>
        <p:blipFill>
          <a:blip r:embed="rId3"/>
          <a:stretch>
            <a:fillRect/>
          </a:stretch>
        </p:blipFill>
        <p:spPr>
          <a:xfrm>
            <a:off x="1520083" y="1384970"/>
            <a:ext cx="5890770" cy="3048264"/>
          </a:xfrm>
          <a:prstGeom prst="rect">
            <a:avLst/>
          </a:prstGeom>
        </p:spPr>
      </p:pic>
    </p:spTree>
    <p:extLst>
      <p:ext uri="{BB962C8B-B14F-4D97-AF65-F5344CB8AC3E}">
        <p14:creationId xmlns:p14="http://schemas.microsoft.com/office/powerpoint/2010/main" val="197502098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2025-02-21T22:43:29+00:00</DateTime>
  </documentManagement>
</p:properties>
</file>

<file path=customXml/itemProps1.xml><?xml version="1.0" encoding="utf-8"?>
<ds:datastoreItem xmlns:ds="http://schemas.openxmlformats.org/officeDocument/2006/customXml" ds:itemID="{13F2BEB9-A32C-48BC-91C5-6F6F86B4C8E3}"/>
</file>

<file path=customXml/itemProps2.xml><?xml version="1.0" encoding="utf-8"?>
<ds:datastoreItem xmlns:ds="http://schemas.openxmlformats.org/officeDocument/2006/customXml" ds:itemID="{DB0E4A2A-47AC-49B5-83FF-727B78A8166D}"/>
</file>

<file path=customXml/itemProps3.xml><?xml version="1.0" encoding="utf-8"?>
<ds:datastoreItem xmlns:ds="http://schemas.openxmlformats.org/officeDocument/2006/customXml" ds:itemID="{7EAD0365-6962-4EA2-8CE8-0ACBD30499CF}"/>
</file>

<file path=docProps/app.xml><?xml version="1.0" encoding="utf-8"?>
<Properties xmlns="http://schemas.openxmlformats.org/officeDocument/2006/extended-properties" xmlns:vt="http://schemas.openxmlformats.org/officeDocument/2006/docPropsVTypes">
  <TotalTime>2948</TotalTime>
  <Words>818</Words>
  <Application>Microsoft Office PowerPoint</Application>
  <PresentationFormat>On-screen Show (16:9)</PresentationFormat>
  <Paragraphs>36</Paragraphs>
  <Slides>11</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Roboto</vt:lpstr>
      <vt:lpstr>Proxima Nova</vt:lpstr>
      <vt:lpstr>Arial Unicode MS</vt:lpstr>
      <vt:lpstr>Arial</vt:lpstr>
      <vt:lpstr>Simple Light</vt:lpstr>
      <vt:lpstr>Spearmint</vt:lpstr>
      <vt:lpstr>React Bootstrap</vt:lpstr>
      <vt:lpstr>React Bootstrap</vt:lpstr>
      <vt:lpstr>Example</vt:lpstr>
      <vt:lpstr>Forms</vt:lpstr>
      <vt:lpstr>Example</vt:lpstr>
      <vt:lpstr>Example (Continue)</vt:lpstr>
      <vt:lpstr>Modal</vt:lpstr>
      <vt:lpstr>Example</vt:lpstr>
      <vt:lpstr>Example (Continue)</vt:lpstr>
      <vt:lpstr>Other Components</vt:lpstr>
      <vt:lpstr>Other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108</cp:revision>
  <dcterms:modified xsi:type="dcterms:W3CDTF">2025-02-21T22:35:36Z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