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7.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5"/>
  </p:notesMasterIdLst>
  <p:sldIdLst>
    <p:sldId id="256" r:id="rId3"/>
    <p:sldId id="257" r:id="rId4"/>
    <p:sldId id="323" r:id="rId5"/>
    <p:sldId id="338" r:id="rId6"/>
    <p:sldId id="324" r:id="rId7"/>
    <p:sldId id="339" r:id="rId8"/>
    <p:sldId id="316" r:id="rId9"/>
    <p:sldId id="331" r:id="rId10"/>
    <p:sldId id="340" r:id="rId11"/>
    <p:sldId id="341" r:id="rId12"/>
    <p:sldId id="327" r:id="rId13"/>
    <p:sldId id="330" r:id="rId14"/>
  </p:sldIdLst>
  <p:sldSz cx="9144000" cy="5143500" type="screen16x9"/>
  <p:notesSz cx="6858000" cy="9144000"/>
  <p:embeddedFontLst>
    <p:embeddedFont>
      <p:font typeface="Proxima Nova" panose="020B0604020202020204"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79346" autoAdjust="0"/>
  </p:normalViewPr>
  <p:slideViewPr>
    <p:cSldViewPr snapToGrid="0">
      <p:cViewPr varScale="1">
        <p:scale>
          <a:sx n="86" d="100"/>
          <a:sy n="86" d="100"/>
        </p:scale>
        <p:origin x="113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Document Object Model. In this lecture we will go through DOM structure, searching the DOM, modifying DOM node attributes, and modifying DOM node content</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6DD31C6-164A-1FE1-C21A-186F81B9386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2A1C4D8-0E6E-FDF8-AC61-AA580C9C65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499E812-F0FE-84ED-DDCB-4EB2770ED2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 us look at an example of modifying DOM attributes with JavaScript. The HTML includes an image and a paragraph with inline styling. The JavaScript code selects the image and paragraph using </a:t>
            </a:r>
            <a:r>
              <a:rPr lang="en-US" dirty="0" err="1"/>
              <a:t>querySelector</a:t>
            </a:r>
            <a:r>
              <a:rPr lang="en-US" dirty="0"/>
              <a:t> then updates the image source and alternative text while changing the paragraph color. This demonstrates how JavaScript dynamically modifies elements making web pages more interactive and customizable.</a:t>
            </a:r>
          </a:p>
        </p:txBody>
      </p:sp>
    </p:spTree>
    <p:extLst>
      <p:ext uri="{BB962C8B-B14F-4D97-AF65-F5344CB8AC3E}">
        <p14:creationId xmlns:p14="http://schemas.microsoft.com/office/powerpoint/2010/main" val="586144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772C52D-0855-9763-2637-F35CE95E5987}"/>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FAE81CD-8DFC-C946-77AC-78172CD594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12F11A7-3F78-34C4-B014-727AFDAED7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 us explore how JavaScript modifies DOM content. The text Content property sets or retrieves the text inside an element while inner HTML allows updating HTML content including tags. For example, we can change a paragraph's text or format it with bold styling. These properties help dynamically update webpage content making it more interactive and customizable based on user actions.</a:t>
            </a:r>
          </a:p>
        </p:txBody>
      </p:sp>
    </p:spTree>
    <p:extLst>
      <p:ext uri="{BB962C8B-B14F-4D97-AF65-F5344CB8AC3E}">
        <p14:creationId xmlns:p14="http://schemas.microsoft.com/office/powerpoint/2010/main" val="658927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1835AA-40ED-CC9B-753C-EF6D0B6C150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23C2067-C57F-D71B-5E90-247F02E696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D6612D7-B66D-5821-A4D5-61E4B9CFC4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 us see an example of modifying DOM content using JavaScript. The HTML contains a paragraph and an ordered list. The JavaScript code selects the paragraph and updates its text using text Content while inner HTML modifies the list items dynamically. This approach allows us to change webpage content on the fly making it more interactive and adaptable to user inputs or data updates. Thanks for watching the lecture.</a:t>
            </a:r>
          </a:p>
        </p:txBody>
      </p:sp>
    </p:spTree>
    <p:extLst>
      <p:ext uri="{BB962C8B-B14F-4D97-AF65-F5344CB8AC3E}">
        <p14:creationId xmlns:p14="http://schemas.microsoft.com/office/powerpoint/2010/main" val="269156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As we explore how web pages are structured let us discuss the Document Object Model or DOM. The DOM is a tree-like structure where each element on the webpage is represented as a node. The root node is at the top while child nodes exist under parent nodes. A parent node connects to its children creating a hierarchical structure. Understanding the DOM is essential for dynamically modifying web content.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 us look at an example of the Document Object Model in action. The HTML code defines a simple structure with paragraphs and a title. The DOM represents this as a tree where each element is a node. Green nodes are elements like paragraphs and titles blue nodes are text content and pink nodes are attributes. Understanding this hierarchy helps in manipulating web pages dynamically with JavaScript.</a:t>
            </a:r>
          </a:p>
        </p:txBody>
      </p:sp>
    </p:spTree>
    <p:extLst>
      <p:ext uri="{BB962C8B-B14F-4D97-AF65-F5344CB8AC3E}">
        <p14:creationId xmlns:p14="http://schemas.microsoft.com/office/powerpoint/2010/main" val="39850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2CC008F-E550-5174-4DBA-8BB4261C70D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A5E9528E-EFF2-C9EB-BCCD-47D5992050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22EBD889-891C-B5C2-2C9C-4B25DEAC40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Let us examine a complete DOM tree including whitespace text nodes. The HTML code defines a simple list structure which the DOM represents as a hierarchical tree. Each element such as html head body and list items is a node. Whitespace between elements is also treated as a node. This visualization helps understand how browsers interpret and structure HTML making it easier to manipulate with JavaScript.</a:t>
            </a:r>
          </a:p>
        </p:txBody>
      </p:sp>
    </p:spTree>
    <p:extLst>
      <p:ext uri="{BB962C8B-B14F-4D97-AF65-F5344CB8AC3E}">
        <p14:creationId xmlns:p14="http://schemas.microsoft.com/office/powerpoint/2010/main" val="3401540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70C6BE8-775B-01C8-5130-EC2AF2682FF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47F6BF6-88D1-605B-3CBC-F723C4C7FB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C9859DB0-9722-3A9C-4299-E6514DE034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 us explore how JavaScript searches the DOM to find and modify elements. The method </a:t>
            </a:r>
            <a:r>
              <a:rPr lang="en-US" dirty="0" err="1"/>
              <a:t>getElementById</a:t>
            </a:r>
            <a:r>
              <a:rPr lang="en-US" dirty="0"/>
              <a:t> retrieves a single element using its unique id while </a:t>
            </a:r>
            <a:r>
              <a:rPr lang="en-US" dirty="0" err="1"/>
              <a:t>getElementsByTagName</a:t>
            </a:r>
            <a:r>
              <a:rPr lang="en-US" dirty="0"/>
              <a:t> returns an array of all matching tag nodes. These methods are useful for dynamically updating webpage content. Understanding how to search the DOM efficiently is key to effective web development and interactivity.</a:t>
            </a:r>
          </a:p>
        </p:txBody>
      </p:sp>
    </p:spTree>
    <p:extLst>
      <p:ext uri="{BB962C8B-B14F-4D97-AF65-F5344CB8AC3E}">
        <p14:creationId xmlns:p14="http://schemas.microsoft.com/office/powerpoint/2010/main" val="3472138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4603455-F00D-50F7-6B42-4AF6A7C5D0C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A72FC68-CE37-22FE-D111-77658C10E1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C71392C-6832-4FD4-5360-F53884AA35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Continuing with DOM searching let us look at additional methods. The </a:t>
            </a:r>
            <a:r>
              <a:rPr lang="en-US" dirty="0" err="1"/>
              <a:t>getElementsByClassName</a:t>
            </a:r>
            <a:r>
              <a:rPr lang="en-US" dirty="0"/>
              <a:t> method retrieves elements with a specific class while </a:t>
            </a:r>
            <a:r>
              <a:rPr lang="en-US" dirty="0" err="1"/>
              <a:t>querySelectorAll</a:t>
            </a:r>
            <a:r>
              <a:rPr lang="en-US" dirty="0"/>
              <a:t> selects all elements matching a CSS selector. The </a:t>
            </a:r>
            <a:r>
              <a:rPr lang="en-US" dirty="0" err="1"/>
              <a:t>querySelector</a:t>
            </a:r>
            <a:r>
              <a:rPr lang="en-US" dirty="0"/>
              <a:t> method returns only the first matching element. These methods provide flexible ways to access and manipulate webpage elements efficiently using JavaScript.</a:t>
            </a:r>
          </a:p>
        </p:txBody>
      </p:sp>
    </p:spTree>
    <p:extLst>
      <p:ext uri="{BB962C8B-B14F-4D97-AF65-F5344CB8AC3E}">
        <p14:creationId xmlns:p14="http://schemas.microsoft.com/office/powerpoint/2010/main" val="635686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B4E4D9-7829-5961-7C3A-7F2EED4D0C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62432F9-5703-81C5-F3A9-BC4B3780D2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E9BFE27-8280-A393-FF47-5DD50C3E69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 us see an example of searching the DOM. The HTML file contains a paragraph with an id and a list with multiple items. The JavaScript file uses </a:t>
            </a:r>
            <a:r>
              <a:rPr lang="en-US" dirty="0" err="1"/>
              <a:t>getElementById</a:t>
            </a:r>
            <a:r>
              <a:rPr lang="en-US" dirty="0"/>
              <a:t> to find the paragraph and </a:t>
            </a:r>
            <a:r>
              <a:rPr lang="en-US" dirty="0" err="1"/>
              <a:t>querySelectorAll</a:t>
            </a:r>
            <a:r>
              <a:rPr lang="en-US" dirty="0"/>
              <a:t> to select all list items. This demonstrates how JavaScript can locate specific elements within a webpage structure allowing for dynamic content updates and interactive features.</a:t>
            </a:r>
          </a:p>
        </p:txBody>
      </p:sp>
    </p:spTree>
    <p:extLst>
      <p:ext uri="{BB962C8B-B14F-4D97-AF65-F5344CB8AC3E}">
        <p14:creationId xmlns:p14="http://schemas.microsoft.com/office/powerpoint/2010/main" val="2835305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8085E6C-564D-D2C8-9A0D-5EF3B4DEA9F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0CE196C-73EF-3680-9E60-4CCCA5BBE8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7CA003A-A5EC-CE14-3F34-95AB8D3046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 us explore how JavaScript modifies DOM node attributes. After selecting an element we can change which image is displayed by updating the </a:t>
            </a:r>
            <a:r>
              <a:rPr lang="en-US" dirty="0" err="1"/>
              <a:t>src</a:t>
            </a:r>
            <a:r>
              <a:rPr lang="en-US" dirty="0"/>
              <a:t> attribute of an </a:t>
            </a:r>
            <a:r>
              <a:rPr lang="en-US" dirty="0" err="1"/>
              <a:t>img</a:t>
            </a:r>
            <a:r>
              <a:rPr lang="en-US" dirty="0"/>
              <a:t> tag. We can also read the current image source to track changes. Additionally we can modify an element's CSS by updating its style attribute. These techniques allow dynamic customization of webpage content and appearance.</a:t>
            </a:r>
          </a:p>
        </p:txBody>
      </p:sp>
    </p:spTree>
    <p:extLst>
      <p:ext uri="{BB962C8B-B14F-4D97-AF65-F5344CB8AC3E}">
        <p14:creationId xmlns:p14="http://schemas.microsoft.com/office/powerpoint/2010/main" val="365360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EB6B5CC-DCC3-6DF7-2DDF-D6D3D68C3A6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877C9B6-B80C-EA4F-E31C-68E2A81F3A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71D56AD-FF5C-8569-CF32-9CB3AAFADE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 us see how JavaScript interacts with HTML attributes using getters and setters. Each attribute has a matching DOM property. A getter retrieves an attribute’s value such as reading an HREF link. A setter modifies an attribute’s value allowing us to update links or other attributes dynamically. These methods provide an easy way to manipulate webpage elements using JavaScript.</a:t>
            </a:r>
          </a:p>
        </p:txBody>
      </p:sp>
    </p:spTree>
    <p:extLst>
      <p:ext uri="{BB962C8B-B14F-4D97-AF65-F5344CB8AC3E}">
        <p14:creationId xmlns:p14="http://schemas.microsoft.com/office/powerpoint/2010/main" val="13922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algn="l"/>
            <a:r>
              <a:rPr lang="en-US" sz="3600" b="1" i="0" dirty="0">
                <a:solidFill>
                  <a:schemeClr val="accent1">
                    <a:lumMod val="50000"/>
                  </a:schemeClr>
                </a:solidFill>
                <a:effectLst/>
                <a:latin typeface="+mj-lt"/>
              </a:rPr>
              <a:t>Document Object Model (DOM)</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DOM Structure | Searching the DOM | Modifying DOM Node Attributes | Modifying DOM Node Content</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0F25EE4-B686-05BE-F892-4A518036566F}"/>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EB40A12D-95E5-943D-41A9-EC0040C7D40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a:solidFill>
                  <a:schemeClr val="accent1">
                    <a:lumMod val="50000"/>
                  </a:schemeClr>
                </a:solidFill>
                <a:latin typeface="+mj-lt"/>
              </a:rPr>
              <a:t>Example</a:t>
            </a:r>
            <a:endParaRPr lang="en-US" sz="4800" b="1" i="0" dirty="0">
              <a:solidFill>
                <a:schemeClr val="accent1">
                  <a:lumMod val="50000"/>
                </a:schemeClr>
              </a:solidFill>
              <a:effectLst/>
              <a:latin typeface="+mj-lt"/>
            </a:endParaRPr>
          </a:p>
        </p:txBody>
      </p:sp>
      <p:pic>
        <p:nvPicPr>
          <p:cNvPr id="3" name="Picture 2">
            <a:extLst>
              <a:ext uri="{FF2B5EF4-FFF2-40B4-BE49-F238E27FC236}">
                <a16:creationId xmlns:a16="http://schemas.microsoft.com/office/drawing/2014/main" id="{8EF8A9C7-ED12-4223-B551-908B91B95367}"/>
              </a:ext>
            </a:extLst>
          </p:cNvPr>
          <p:cNvPicPr>
            <a:picLocks noChangeAspect="1"/>
          </p:cNvPicPr>
          <p:nvPr/>
        </p:nvPicPr>
        <p:blipFill>
          <a:blip r:embed="rId3"/>
          <a:stretch>
            <a:fillRect/>
          </a:stretch>
        </p:blipFill>
        <p:spPr>
          <a:xfrm>
            <a:off x="1020994" y="1475593"/>
            <a:ext cx="7102011" cy="2714668"/>
          </a:xfrm>
          <a:prstGeom prst="rect">
            <a:avLst/>
          </a:prstGeom>
        </p:spPr>
      </p:pic>
    </p:spTree>
    <p:extLst>
      <p:ext uri="{BB962C8B-B14F-4D97-AF65-F5344CB8AC3E}">
        <p14:creationId xmlns:p14="http://schemas.microsoft.com/office/powerpoint/2010/main" val="1356144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8111C72-E60D-A358-00F3-32CC003EE9C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CA9E508-EF4E-64B7-65D3-1133D9E5D245}"/>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Modifying DOM node content</a:t>
            </a:r>
            <a:endParaRPr lang="en-US" sz="4800" b="1" dirty="0">
              <a:latin typeface="+mj-lt"/>
            </a:endParaRPr>
          </a:p>
        </p:txBody>
      </p:sp>
      <p:sp>
        <p:nvSpPr>
          <p:cNvPr id="3" name="Rectangle 1">
            <a:extLst>
              <a:ext uri="{FF2B5EF4-FFF2-40B4-BE49-F238E27FC236}">
                <a16:creationId xmlns:a16="http://schemas.microsoft.com/office/drawing/2014/main" id="{04266CE1-389E-2800-FAA8-84BBF045B993}"/>
              </a:ext>
            </a:extLst>
          </p:cNvPr>
          <p:cNvSpPr>
            <a:spLocks noGrp="1" noChangeArrowheads="1"/>
          </p:cNvSpPr>
          <p:nvPr>
            <p:ph type="body" idx="4294967295"/>
          </p:nvPr>
        </p:nvSpPr>
        <p:spPr bwMode="auto">
          <a:xfrm>
            <a:off x="382588" y="1017725"/>
            <a:ext cx="844971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rPr>
              <a:t>After finding a DOM element, JavaScript can examine or modify its content.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rPr>
              <a:t>Two common properties for this are:</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textContent</a:t>
            </a:r>
            <a:r>
              <a:rPr kumimoji="0" lang="en-US" altLang="en-US" sz="1600" b="0" i="0" u="none" strike="noStrike" cap="none" normalizeH="0" baseline="0" dirty="0">
                <a:ln>
                  <a:noFill/>
                </a:ln>
                <a:solidFill>
                  <a:schemeClr val="tx1"/>
                </a:solidFill>
                <a:effectLst/>
                <a:latin typeface="+mj-lt"/>
              </a:rPr>
              <a:t> gets/sets a node's text.</a:t>
            </a:r>
            <a:br>
              <a:rPr kumimoji="0" lang="en-US" altLang="en-US" sz="1600" b="0" i="0" u="none" strike="noStrike" cap="none" normalizeH="0" baseline="0" dirty="0">
                <a:ln>
                  <a:noFill/>
                </a:ln>
                <a:solidFill>
                  <a:schemeClr val="tx1"/>
                </a:solidFill>
                <a:effectLst/>
                <a:latin typeface="+mj-lt"/>
              </a:rPr>
            </a:br>
            <a:r>
              <a:rPr kumimoji="0" lang="en-US" altLang="en-US" sz="1600" b="0" i="1" u="none" strike="noStrike" cap="none" normalizeH="0" baseline="0" dirty="0">
                <a:ln>
                  <a:noFill/>
                </a:ln>
                <a:solidFill>
                  <a:schemeClr val="tx1"/>
                </a:solidFill>
                <a:effectLst/>
                <a:latin typeface="+mj-lt"/>
              </a:rPr>
              <a:t>Ex:</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document.querySelector</a:t>
            </a:r>
            <a:r>
              <a:rPr kumimoji="0" lang="en-US" altLang="en-US" sz="1600" b="0" i="0" u="none" strike="noStrike" cap="none" normalizeH="0" baseline="0" dirty="0">
                <a:ln>
                  <a:noFill/>
                </a:ln>
                <a:solidFill>
                  <a:schemeClr val="tx1"/>
                </a:solidFill>
                <a:effectLst/>
                <a:latin typeface="+mj-lt"/>
              </a:rPr>
              <a:t>("p").</a:t>
            </a:r>
            <a:r>
              <a:rPr kumimoji="0" lang="en-US" altLang="en-US" sz="1600" b="0" i="0" u="none" strike="noStrike" cap="none" normalizeH="0" baseline="0" dirty="0" err="1">
                <a:ln>
                  <a:noFill/>
                </a:ln>
                <a:solidFill>
                  <a:schemeClr val="tx1"/>
                </a:solidFill>
                <a:effectLst/>
                <a:latin typeface="+mj-lt"/>
              </a:rPr>
              <a:t>textContent</a:t>
            </a:r>
            <a:r>
              <a:rPr kumimoji="0" lang="en-US" altLang="en-US" sz="1600" b="0" i="0" u="none" strike="noStrike" cap="none" normalizeH="0" baseline="0" dirty="0">
                <a:ln>
                  <a:noFill/>
                </a:ln>
                <a:solidFill>
                  <a:schemeClr val="tx1"/>
                </a:solidFill>
                <a:effectLst/>
                <a:latin typeface="+mj-lt"/>
              </a:rPr>
              <a:t> = "$25.99"; → &lt;p&gt;$25.99&lt;/p&gt;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innerHTML</a:t>
            </a:r>
            <a:r>
              <a:rPr kumimoji="0" lang="en-US" altLang="en-US" sz="1600" b="0" i="0" u="none" strike="noStrike" cap="none" normalizeH="0" baseline="0" dirty="0">
                <a:ln>
                  <a:noFill/>
                </a:ln>
                <a:solidFill>
                  <a:schemeClr val="tx1"/>
                </a:solidFill>
                <a:effectLst/>
                <a:latin typeface="+mj-lt"/>
              </a:rPr>
              <a:t> gets/sets a node's HTML content.</a:t>
            </a:r>
            <a:br>
              <a:rPr kumimoji="0" lang="en-US" altLang="en-US" sz="1600" b="0" i="0" u="none" strike="noStrike" cap="none" normalizeH="0" baseline="0" dirty="0">
                <a:ln>
                  <a:noFill/>
                </a:ln>
                <a:solidFill>
                  <a:schemeClr val="tx1"/>
                </a:solidFill>
                <a:effectLst/>
                <a:latin typeface="+mj-lt"/>
              </a:rPr>
            </a:br>
            <a:r>
              <a:rPr kumimoji="0" lang="en-US" altLang="en-US" sz="1600" b="0" i="1" u="none" strike="noStrike" cap="none" normalizeH="0" baseline="0" dirty="0">
                <a:ln>
                  <a:noFill/>
                </a:ln>
                <a:solidFill>
                  <a:schemeClr val="tx1"/>
                </a:solidFill>
                <a:effectLst/>
                <a:latin typeface="+mj-lt"/>
              </a:rPr>
              <a:t>Ex:</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document.querySelector</a:t>
            </a:r>
            <a:r>
              <a:rPr kumimoji="0" lang="en-US" altLang="en-US" sz="1600" b="0" i="0" u="none" strike="noStrike" cap="none" normalizeH="0" baseline="0" dirty="0">
                <a:ln>
                  <a:noFill/>
                </a:ln>
                <a:solidFill>
                  <a:schemeClr val="tx1"/>
                </a:solidFill>
                <a:effectLst/>
                <a:latin typeface="+mj-lt"/>
              </a:rPr>
              <a:t>("p").</a:t>
            </a:r>
            <a:r>
              <a:rPr kumimoji="0" lang="en-US" altLang="en-US" sz="1600" b="0" i="0" u="none" strike="noStrike" cap="none" normalizeH="0" baseline="0" dirty="0" err="1">
                <a:ln>
                  <a:noFill/>
                </a:ln>
                <a:solidFill>
                  <a:schemeClr val="tx1"/>
                </a:solidFill>
                <a:effectLst/>
                <a:latin typeface="+mj-lt"/>
              </a:rPr>
              <a:t>innerHTML</a:t>
            </a:r>
            <a:r>
              <a:rPr kumimoji="0" lang="en-US" altLang="en-US" sz="1600" b="0" i="0" u="none" strike="noStrike" cap="none" normalizeH="0" baseline="0" dirty="0">
                <a:ln>
                  <a:noFill/>
                </a:ln>
                <a:solidFill>
                  <a:schemeClr val="tx1"/>
                </a:solidFill>
                <a:effectLst/>
                <a:latin typeface="+mj-lt"/>
              </a:rPr>
              <a:t> = "&lt;strong&gt;$25.99&lt;/strong&gt;"; → &lt;p&gt;&lt;strong&gt;$25.99&lt;/strong&gt;&lt;/p&gt; </a:t>
            </a:r>
          </a:p>
        </p:txBody>
      </p:sp>
    </p:spTree>
    <p:extLst>
      <p:ext uri="{BB962C8B-B14F-4D97-AF65-F5344CB8AC3E}">
        <p14:creationId xmlns:p14="http://schemas.microsoft.com/office/powerpoint/2010/main" val="897452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D477F93-24DC-4928-05D0-E5CBBAE105CB}"/>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354754CE-8D0C-3A9B-2105-1B59F3ED1B2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i="0" dirty="0">
                <a:solidFill>
                  <a:srgbClr val="1E282E"/>
                </a:solidFill>
                <a:effectLst/>
                <a:latin typeface="+mj-lt"/>
              </a:rPr>
              <a:t>Example</a:t>
            </a:r>
            <a:endParaRPr lang="en-US" sz="6600" b="1" i="0" dirty="0">
              <a:solidFill>
                <a:schemeClr val="accent1">
                  <a:lumMod val="50000"/>
                </a:schemeClr>
              </a:solidFill>
              <a:effectLst/>
              <a:latin typeface="+mj-lt"/>
            </a:endParaRPr>
          </a:p>
        </p:txBody>
      </p:sp>
      <p:pic>
        <p:nvPicPr>
          <p:cNvPr id="3" name="Picture 2">
            <a:extLst>
              <a:ext uri="{FF2B5EF4-FFF2-40B4-BE49-F238E27FC236}">
                <a16:creationId xmlns:a16="http://schemas.microsoft.com/office/drawing/2014/main" id="{C0E49B18-7611-1CF8-D51E-483C22590043}"/>
              </a:ext>
            </a:extLst>
          </p:cNvPr>
          <p:cNvPicPr>
            <a:picLocks noChangeAspect="1"/>
          </p:cNvPicPr>
          <p:nvPr/>
        </p:nvPicPr>
        <p:blipFill>
          <a:blip r:embed="rId3"/>
          <a:stretch>
            <a:fillRect/>
          </a:stretch>
        </p:blipFill>
        <p:spPr>
          <a:xfrm>
            <a:off x="1029589" y="1281305"/>
            <a:ext cx="6606663" cy="3168596"/>
          </a:xfrm>
          <a:prstGeom prst="rect">
            <a:avLst/>
          </a:prstGeom>
        </p:spPr>
      </p:pic>
    </p:spTree>
    <p:extLst>
      <p:ext uri="{BB962C8B-B14F-4D97-AF65-F5344CB8AC3E}">
        <p14:creationId xmlns:p14="http://schemas.microsoft.com/office/powerpoint/2010/main" val="417673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DOM Structure</a:t>
            </a:r>
          </a:p>
        </p:txBody>
      </p:sp>
      <p:sp>
        <p:nvSpPr>
          <p:cNvPr id="4" name="Rectangle 2">
            <a:extLst>
              <a:ext uri="{FF2B5EF4-FFF2-40B4-BE49-F238E27FC236}">
                <a16:creationId xmlns:a16="http://schemas.microsoft.com/office/drawing/2014/main" id="{4BCB6C24-C6E8-C871-6B74-A4A82C9980FD}"/>
              </a:ext>
            </a:extLst>
          </p:cNvPr>
          <p:cNvSpPr>
            <a:spLocks noGrp="1" noChangeArrowheads="1"/>
          </p:cNvSpPr>
          <p:nvPr>
            <p:ph type="body" idx="4294967295"/>
          </p:nvPr>
        </p:nvSpPr>
        <p:spPr bwMode="auto">
          <a:xfrm>
            <a:off x="311700" y="1208225"/>
            <a:ext cx="4069800" cy="326440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p>
            <a:pPr marL="0" lvl="0" indent="0" defTabSz="914400" eaLnBrk="0" fontAlgn="base" latinLnBrk="0" hangingPunct="0">
              <a:lnSpc>
                <a:spcPct val="105000"/>
              </a:lnSpc>
              <a:spcAft>
                <a:spcPts val="600"/>
              </a:spcAft>
              <a:buClr>
                <a:srgbClr val="000000"/>
              </a:buClr>
              <a:buSzTx/>
              <a:buFont typeface="Arial"/>
              <a:buNone/>
              <a:tabLst/>
            </a:pPr>
            <a:r>
              <a:rPr kumimoji="0" lang="en-US" altLang="en-US" sz="1600" b="0" i="0" u="none" strike="noStrike" cap="none" normalizeH="0" baseline="0" dirty="0">
                <a:ln>
                  <a:noFill/>
                </a:ln>
                <a:solidFill>
                  <a:schemeClr val="dk1"/>
                </a:solidFill>
                <a:effectLst/>
                <a:latin typeface="+mj-lt"/>
              </a:rPr>
              <a:t>The DOM is a tree-like structure of an HTML document, where nodes represent elements, text, and attributes.</a:t>
            </a:r>
          </a:p>
          <a:p>
            <a:pPr>
              <a:lnSpc>
                <a:spcPct val="105000"/>
              </a:lnSpc>
              <a:spcAft>
                <a:spcPts val="600"/>
              </a:spcAft>
              <a:buClr>
                <a:srgbClr val="000000"/>
              </a:buClr>
              <a:buFont typeface="Arial"/>
            </a:pPr>
            <a:r>
              <a:rPr lang="en-US" sz="1600" b="0" i="0" u="none" strike="noStrike" cap="none" dirty="0">
                <a:solidFill>
                  <a:schemeClr val="dk1"/>
                </a:solidFill>
                <a:effectLst/>
                <a:latin typeface="+mj-lt"/>
              </a:rPr>
              <a:t>The root node is the node at the top of the DOM.</a:t>
            </a:r>
          </a:p>
          <a:p>
            <a:pPr>
              <a:lnSpc>
                <a:spcPct val="105000"/>
              </a:lnSpc>
              <a:spcAft>
                <a:spcPts val="600"/>
              </a:spcAft>
              <a:buClr>
                <a:srgbClr val="000000"/>
              </a:buClr>
              <a:buFont typeface="Arial"/>
            </a:pPr>
            <a:r>
              <a:rPr lang="en-US" sz="1600" b="0" i="0" u="none" strike="noStrike" cap="none" dirty="0">
                <a:solidFill>
                  <a:schemeClr val="dk1"/>
                </a:solidFill>
                <a:effectLst/>
                <a:latin typeface="+mj-lt"/>
              </a:rPr>
              <a:t>A child node is the node directly under another node. A node can have zero, one, or more child nodes (children).</a:t>
            </a:r>
          </a:p>
          <a:p>
            <a:pPr>
              <a:lnSpc>
                <a:spcPct val="105000"/>
              </a:lnSpc>
              <a:spcAft>
                <a:spcPts val="600"/>
              </a:spcAft>
              <a:buClr>
                <a:srgbClr val="000000"/>
              </a:buClr>
              <a:buFont typeface="Arial"/>
            </a:pPr>
            <a:r>
              <a:rPr lang="en-US" sz="1600" b="0" i="0" u="none" strike="noStrike" cap="none" dirty="0">
                <a:solidFill>
                  <a:schemeClr val="dk1"/>
                </a:solidFill>
                <a:effectLst/>
                <a:latin typeface="+mj-lt"/>
              </a:rPr>
              <a:t>A parent node is the node directly above another node. All nodes, except the root node, have one parent node.</a:t>
            </a:r>
          </a:p>
        </p:txBody>
      </p:sp>
      <p:pic>
        <p:nvPicPr>
          <p:cNvPr id="9" name="Picture 8" descr="A computer with text on the screen&#10;&#10;Description automatically generated">
            <a:extLst>
              <a:ext uri="{FF2B5EF4-FFF2-40B4-BE49-F238E27FC236}">
                <a16:creationId xmlns:a16="http://schemas.microsoft.com/office/drawing/2014/main" id="{EB3AD7C8-3325-C677-8F11-07DEAF1AB8E3}"/>
              </a:ext>
            </a:extLst>
          </p:cNvPr>
          <p:cNvPicPr>
            <a:picLocks noChangeAspect="1"/>
          </p:cNvPicPr>
          <p:nvPr/>
        </p:nvPicPr>
        <p:blipFill>
          <a:blip r:embed="rId3"/>
          <a:srcRect l="14484" r="7907" b="-1"/>
          <a:stretch/>
        </p:blipFill>
        <p:spPr>
          <a:xfrm>
            <a:off x="4762500" y="1323635"/>
            <a:ext cx="4069800" cy="3264408"/>
          </a:xfrm>
          <a:prstGeom prst="round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3" name="Picture 2">
            <a:extLst>
              <a:ext uri="{FF2B5EF4-FFF2-40B4-BE49-F238E27FC236}">
                <a16:creationId xmlns:a16="http://schemas.microsoft.com/office/drawing/2014/main" id="{DEF5F4F9-221F-99CB-4955-D5B6B1D02C59}"/>
              </a:ext>
            </a:extLst>
          </p:cNvPr>
          <p:cNvPicPr>
            <a:picLocks noChangeAspect="1"/>
          </p:cNvPicPr>
          <p:nvPr/>
        </p:nvPicPr>
        <p:blipFill>
          <a:blip r:embed="rId3"/>
          <a:stretch>
            <a:fillRect/>
          </a:stretch>
        </p:blipFill>
        <p:spPr>
          <a:xfrm>
            <a:off x="1664031" y="1269449"/>
            <a:ext cx="5815937" cy="3629091"/>
          </a:xfrm>
          <a:prstGeom prst="rect">
            <a:avLst/>
          </a:prstGeom>
        </p:spPr>
      </p:pic>
    </p:spTree>
    <p:extLst>
      <p:ext uri="{BB962C8B-B14F-4D97-AF65-F5344CB8AC3E}">
        <p14:creationId xmlns:p14="http://schemas.microsoft.com/office/powerpoint/2010/main" val="204478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8B9810F-43EE-9C52-D43B-206CC394255B}"/>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FAE1D8F5-11BA-3A77-90AD-8DE3594CAA2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2000" b="1" i="0" dirty="0">
                <a:solidFill>
                  <a:srgbClr val="1E282E"/>
                </a:solidFill>
                <a:effectLst/>
                <a:latin typeface="+mj-lt"/>
              </a:rPr>
              <a:t>Complete DOM tree visualization with whitespace text nodes.</a:t>
            </a:r>
            <a:endParaRPr lang="en-US" sz="3200" b="1" i="0" dirty="0">
              <a:effectLst/>
              <a:latin typeface="+mj-lt"/>
            </a:endParaRPr>
          </a:p>
        </p:txBody>
      </p:sp>
      <p:pic>
        <p:nvPicPr>
          <p:cNvPr id="4" name="Picture 3">
            <a:extLst>
              <a:ext uri="{FF2B5EF4-FFF2-40B4-BE49-F238E27FC236}">
                <a16:creationId xmlns:a16="http://schemas.microsoft.com/office/drawing/2014/main" id="{321D3AD7-C15D-6893-8B69-AF075DB1BE6E}"/>
              </a:ext>
            </a:extLst>
          </p:cNvPr>
          <p:cNvPicPr>
            <a:picLocks noChangeAspect="1"/>
          </p:cNvPicPr>
          <p:nvPr/>
        </p:nvPicPr>
        <p:blipFill>
          <a:blip r:embed="rId3"/>
          <a:stretch>
            <a:fillRect/>
          </a:stretch>
        </p:blipFill>
        <p:spPr>
          <a:xfrm>
            <a:off x="1886137" y="1296564"/>
            <a:ext cx="5371725" cy="3669382"/>
          </a:xfrm>
          <a:prstGeom prst="rect">
            <a:avLst/>
          </a:prstGeom>
        </p:spPr>
      </p:pic>
    </p:spTree>
    <p:extLst>
      <p:ext uri="{BB962C8B-B14F-4D97-AF65-F5344CB8AC3E}">
        <p14:creationId xmlns:p14="http://schemas.microsoft.com/office/powerpoint/2010/main" val="898461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B688B8D-46B1-E724-D511-0DE5D90D8C8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DBD8EEA-D827-EB01-E7E6-8CD978684B63}"/>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Searching DOM</a:t>
            </a:r>
          </a:p>
        </p:txBody>
      </p:sp>
      <p:sp>
        <p:nvSpPr>
          <p:cNvPr id="3" name="Rectangle 1">
            <a:extLst>
              <a:ext uri="{FF2B5EF4-FFF2-40B4-BE49-F238E27FC236}">
                <a16:creationId xmlns:a16="http://schemas.microsoft.com/office/drawing/2014/main" id="{B31082C6-F821-D3E6-9454-A1E1803B19F9}"/>
              </a:ext>
            </a:extLst>
          </p:cNvPr>
          <p:cNvSpPr>
            <a:spLocks noGrp="1" noChangeArrowheads="1"/>
          </p:cNvSpPr>
          <p:nvPr>
            <p:ph type="body" idx="4294967295"/>
          </p:nvPr>
        </p:nvSpPr>
        <p:spPr bwMode="auto">
          <a:xfrm>
            <a:off x="380435" y="1387057"/>
            <a:ext cx="845186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kumimoji="0" lang="en-US" altLang="en-US" sz="1600" b="0" i="0" u="none" strike="noStrike" cap="none" normalizeH="0" baseline="0" dirty="0">
                <a:ln>
                  <a:noFill/>
                </a:ln>
                <a:solidFill>
                  <a:schemeClr val="tx1"/>
                </a:solidFill>
                <a:effectLst/>
                <a:latin typeface="+mj-lt"/>
              </a:rPr>
              <a:t>JavaScript searches the </a:t>
            </a:r>
            <a:r>
              <a:rPr kumimoji="0" lang="en-US" altLang="en-US" sz="1600" b="1" i="0" u="none" strike="noStrike" cap="none" normalizeH="0" baseline="0" dirty="0">
                <a:ln>
                  <a:noFill/>
                </a:ln>
                <a:solidFill>
                  <a:schemeClr val="tx1"/>
                </a:solidFill>
                <a:effectLst/>
                <a:latin typeface="+mj-lt"/>
              </a:rPr>
              <a:t>DOM</a:t>
            </a:r>
            <a:r>
              <a:rPr kumimoji="0" lang="en-US" altLang="en-US" sz="1600" b="0" i="0" u="none" strike="noStrike" cap="none" normalizeH="0" baseline="0" dirty="0">
                <a:ln>
                  <a:noFill/>
                </a:ln>
                <a:solidFill>
                  <a:schemeClr val="tx1"/>
                </a:solidFill>
                <a:effectLst/>
                <a:latin typeface="+mj-lt"/>
              </a:rPr>
              <a:t> to find and modify nodes, like updating content when deleting an email. </a:t>
            </a:r>
            <a:r>
              <a:rPr kumimoji="0" lang="en-US" altLang="en-US" sz="1600" b="0" i="0" u="none" strike="noStrike" cap="none" normalizeH="0" baseline="0" dirty="0">
                <a:ln>
                  <a:noFill/>
                </a:ln>
                <a:solidFill>
                  <a:srgbClr val="000000"/>
                </a:solidFill>
                <a:effectLst/>
                <a:latin typeface="+mj-lt"/>
              </a:rPr>
              <a:t>The document object provides five primary methods that search the DOM for specific nodes:</a:t>
            </a:r>
            <a:r>
              <a:rPr kumimoji="0" lang="en-US" altLang="en-US" sz="1600"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document.getElementById</a:t>
            </a:r>
            <a:r>
              <a:rPr kumimoji="0" lang="en-US" altLang="en-US" sz="1600" b="1" i="0" u="none" strike="noStrike" cap="none" normalizeH="0" baseline="0" dirty="0">
                <a:ln>
                  <a:noFill/>
                </a:ln>
                <a:solidFill>
                  <a:schemeClr val="tx1"/>
                </a:solidFill>
                <a:effectLst/>
                <a:latin typeface="+mj-lt"/>
              </a:rPr>
              <a:t>(id)</a:t>
            </a:r>
            <a:r>
              <a:rPr kumimoji="0" lang="en-US" altLang="en-US" sz="1600" b="0" i="0" u="none" strike="noStrike" cap="none" normalizeH="0" baseline="0" dirty="0">
                <a:ln>
                  <a:noFill/>
                </a:ln>
                <a:solidFill>
                  <a:schemeClr val="tx1"/>
                </a:solidFill>
                <a:effectLst/>
                <a:latin typeface="+mj-lt"/>
              </a:rPr>
              <a:t> returns the DOM node with the matching id.</a:t>
            </a:r>
            <a:br>
              <a:rPr kumimoji="0" lang="en-US" altLang="en-US" sz="1600" b="0" i="0" u="none" strike="noStrike" cap="none" normalizeH="0" baseline="0" dirty="0">
                <a:ln>
                  <a:noFill/>
                </a:ln>
                <a:solidFill>
                  <a:schemeClr val="tx1"/>
                </a:solidFill>
                <a:effectLst/>
                <a:latin typeface="+mj-lt"/>
              </a:rPr>
            </a:br>
            <a:r>
              <a:rPr kumimoji="0" lang="en-US" altLang="en-US" sz="1600" b="0" i="1" u="none" strike="noStrike" cap="none" normalizeH="0" baseline="0" dirty="0">
                <a:ln>
                  <a:noFill/>
                </a:ln>
                <a:solidFill>
                  <a:schemeClr val="tx1"/>
                </a:solidFill>
                <a:effectLst/>
                <a:latin typeface="+mj-lt"/>
              </a:rPr>
              <a:t>Ex:</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document.getElementById</a:t>
            </a:r>
            <a:r>
              <a:rPr kumimoji="0" lang="en-US" altLang="en-US" sz="1600" b="0" i="0" u="none" strike="noStrike" cap="none" normalizeH="0" baseline="0" dirty="0">
                <a:ln>
                  <a:noFill/>
                </a:ln>
                <a:solidFill>
                  <a:schemeClr val="tx1"/>
                </a:solidFill>
                <a:effectLst/>
                <a:latin typeface="+mj-lt"/>
              </a:rPr>
              <a:t>("</a:t>
            </a:r>
            <a:r>
              <a:rPr kumimoji="0" lang="en-US" altLang="en-US" sz="1600" b="0" i="0" u="none" strike="noStrike" cap="none" normalizeH="0" baseline="0" dirty="0" err="1">
                <a:ln>
                  <a:noFill/>
                </a:ln>
                <a:solidFill>
                  <a:schemeClr val="tx1"/>
                </a:solidFill>
                <a:effectLst/>
                <a:latin typeface="+mj-lt"/>
              </a:rPr>
              <a:t>early_languages</a:t>
            </a:r>
            <a:r>
              <a:rPr kumimoji="0" lang="en-US" altLang="en-US" sz="1600" b="0" i="0" u="none" strike="noStrike" cap="none" normalizeH="0" baseline="0" dirty="0">
                <a:ln>
                  <a:noFill/>
                </a:ln>
                <a:solidFill>
                  <a:schemeClr val="tx1"/>
                </a:solidFill>
                <a:effectLst/>
                <a:latin typeface="+mj-lt"/>
              </a:rPr>
              <a:t>") returns a &lt;p&gt; node.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document.getElementsByTagName</a:t>
            </a:r>
            <a:r>
              <a:rPr kumimoji="0" lang="en-US" altLang="en-US" sz="1600" b="1" i="0" u="none" strike="noStrike" cap="none" normalizeH="0" baseline="0" dirty="0">
                <a:ln>
                  <a:noFill/>
                </a:ln>
                <a:solidFill>
                  <a:schemeClr val="tx1"/>
                </a:solidFill>
                <a:effectLst/>
                <a:latin typeface="+mj-lt"/>
              </a:rPr>
              <a:t>(tag)</a:t>
            </a:r>
            <a:r>
              <a:rPr kumimoji="0" lang="en-US" altLang="en-US" sz="1600" b="0" i="0" u="none" strike="noStrike" cap="none" normalizeH="0" baseline="0" dirty="0">
                <a:ln>
                  <a:noFill/>
                </a:ln>
                <a:solidFill>
                  <a:schemeClr val="tx1"/>
                </a:solidFill>
                <a:effectLst/>
                <a:latin typeface="+mj-lt"/>
              </a:rPr>
              <a:t> returns an array of all matching tag nodes.</a:t>
            </a:r>
            <a:br>
              <a:rPr kumimoji="0" lang="en-US" altLang="en-US" sz="1600" b="0" i="0" u="none" strike="noStrike" cap="none" normalizeH="0" baseline="0" dirty="0">
                <a:ln>
                  <a:noFill/>
                </a:ln>
                <a:solidFill>
                  <a:schemeClr val="tx1"/>
                </a:solidFill>
                <a:effectLst/>
                <a:latin typeface="+mj-lt"/>
              </a:rPr>
            </a:br>
            <a:r>
              <a:rPr kumimoji="0" lang="en-US" altLang="en-US" sz="1600" b="0" i="1" u="none" strike="noStrike" cap="none" normalizeH="0" baseline="0" dirty="0">
                <a:ln>
                  <a:noFill/>
                </a:ln>
                <a:solidFill>
                  <a:schemeClr val="tx1"/>
                </a:solidFill>
                <a:effectLst/>
                <a:latin typeface="+mj-lt"/>
              </a:rPr>
              <a:t>Ex:</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document.getElementsByTagName</a:t>
            </a:r>
            <a:r>
              <a:rPr kumimoji="0" lang="en-US" altLang="en-US" sz="1600" b="0" i="0" u="none" strike="noStrike" cap="none" normalizeH="0" baseline="0" dirty="0">
                <a:ln>
                  <a:noFill/>
                </a:ln>
                <a:solidFill>
                  <a:schemeClr val="tx1"/>
                </a:solidFill>
                <a:effectLst/>
                <a:latin typeface="+mj-lt"/>
              </a:rPr>
              <a:t>("li") returns all &lt;li&gt; nodes. </a:t>
            </a:r>
          </a:p>
        </p:txBody>
      </p:sp>
    </p:spTree>
    <p:extLst>
      <p:ext uri="{BB962C8B-B14F-4D97-AF65-F5344CB8AC3E}">
        <p14:creationId xmlns:p14="http://schemas.microsoft.com/office/powerpoint/2010/main" val="2120347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61E6922-42F3-0E15-9E15-84B5C5BFA33E}"/>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0AC8174-993F-0357-F5A1-B99386BACEE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Searching DOM</a:t>
            </a:r>
          </a:p>
        </p:txBody>
      </p:sp>
      <p:sp>
        <p:nvSpPr>
          <p:cNvPr id="2" name="Text Placeholder 1">
            <a:extLst>
              <a:ext uri="{FF2B5EF4-FFF2-40B4-BE49-F238E27FC236}">
                <a16:creationId xmlns:a16="http://schemas.microsoft.com/office/drawing/2014/main" id="{ECE2301F-6847-584E-F982-6ED2A1DD8C10}"/>
              </a:ext>
            </a:extLst>
          </p:cNvPr>
          <p:cNvSpPr>
            <a:spLocks noGrp="1" noChangeArrowheads="1"/>
          </p:cNvSpPr>
          <p:nvPr>
            <p:ph type="body" idx="4294967295"/>
          </p:nvPr>
        </p:nvSpPr>
        <p:spPr bwMode="auto">
          <a:xfrm>
            <a:off x="381000" y="1202244"/>
            <a:ext cx="84513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accent1">
                    <a:lumMod val="50000"/>
                  </a:schemeClr>
                </a:solidFill>
                <a:effectLst/>
                <a:latin typeface="+mj-lt"/>
              </a:rPr>
              <a:t>document.getElementsByClassName</a:t>
            </a:r>
            <a:r>
              <a:rPr kumimoji="0" lang="en-US" altLang="en-US" sz="1600" b="1" i="0" u="none" strike="noStrike" cap="none" normalizeH="0" baseline="0" dirty="0">
                <a:ln>
                  <a:noFill/>
                </a:ln>
                <a:solidFill>
                  <a:schemeClr val="accent1">
                    <a:lumMod val="50000"/>
                  </a:schemeClr>
                </a:solidFill>
                <a:effectLst/>
                <a:latin typeface="+mj-lt"/>
              </a:rPr>
              <a:t>(class)</a:t>
            </a:r>
            <a:r>
              <a:rPr kumimoji="0" lang="en-US" altLang="en-US" sz="1600" b="0" i="0" u="none" strike="noStrike" cap="none" normalizeH="0" baseline="0" dirty="0">
                <a:ln>
                  <a:noFill/>
                </a:ln>
                <a:solidFill>
                  <a:schemeClr val="accent1">
                    <a:lumMod val="50000"/>
                  </a:schemeClr>
                </a:solidFill>
                <a:effectLst/>
                <a:latin typeface="+mj-lt"/>
              </a:rPr>
              <a:t> returns an array of nodes with the matching class.</a:t>
            </a:r>
            <a:br>
              <a:rPr kumimoji="0" lang="en-US" altLang="en-US" sz="1600" b="0" i="0" u="none" strike="noStrike" cap="none" normalizeH="0" baseline="0" dirty="0">
                <a:ln>
                  <a:noFill/>
                </a:ln>
                <a:solidFill>
                  <a:schemeClr val="accent1">
                    <a:lumMod val="50000"/>
                  </a:schemeClr>
                </a:solidFill>
                <a:effectLst/>
                <a:latin typeface="+mj-lt"/>
              </a:rPr>
            </a:br>
            <a:r>
              <a:rPr kumimoji="0" lang="en-US" altLang="en-US" sz="1600" b="0" i="1" u="none" strike="noStrike" cap="none" normalizeH="0" baseline="0" dirty="0">
                <a:ln>
                  <a:noFill/>
                </a:ln>
                <a:solidFill>
                  <a:schemeClr val="accent1">
                    <a:lumMod val="50000"/>
                  </a:schemeClr>
                </a:solidFill>
                <a:effectLst/>
                <a:latin typeface="+mj-lt"/>
              </a:rPr>
              <a:t>Ex:</a:t>
            </a:r>
            <a:r>
              <a:rPr kumimoji="0" lang="en-US" altLang="en-US" sz="1600" b="0" i="0" u="none" strike="noStrike" cap="none" normalizeH="0" baseline="0" dirty="0">
                <a:ln>
                  <a:noFill/>
                </a:ln>
                <a:solidFill>
                  <a:schemeClr val="accent1">
                    <a:lumMod val="50000"/>
                  </a:schemeClr>
                </a:solidFill>
                <a:effectLst/>
                <a:latin typeface="+mj-lt"/>
              </a:rPr>
              <a:t> </a:t>
            </a:r>
            <a:r>
              <a:rPr kumimoji="0" lang="en-US" altLang="en-US" sz="1600" b="0" i="0" u="none" strike="noStrike" cap="none" normalizeH="0" baseline="0" dirty="0" err="1">
                <a:ln>
                  <a:noFill/>
                </a:ln>
                <a:solidFill>
                  <a:schemeClr val="accent1">
                    <a:lumMod val="50000"/>
                  </a:schemeClr>
                </a:solidFill>
                <a:effectLst/>
                <a:latin typeface="+mj-lt"/>
              </a:rPr>
              <a:t>document.getElementsByClassName</a:t>
            </a:r>
            <a:r>
              <a:rPr kumimoji="0" lang="en-US" altLang="en-US" sz="1600" b="0" i="0" u="none" strike="noStrike" cap="none" normalizeH="0" baseline="0" dirty="0">
                <a:ln>
                  <a:noFill/>
                </a:ln>
                <a:solidFill>
                  <a:schemeClr val="accent1">
                    <a:lumMod val="50000"/>
                  </a:schemeClr>
                </a:solidFill>
                <a:effectLst/>
                <a:latin typeface="+mj-lt"/>
              </a:rPr>
              <a:t>("traditional") returns matching &lt;</a:t>
            </a:r>
            <a:r>
              <a:rPr kumimoji="0" lang="en-US" altLang="en-US" sz="1600" b="0" i="0" u="none" strike="noStrike" cap="none" normalizeH="0" baseline="0" dirty="0" err="1">
                <a:ln>
                  <a:noFill/>
                </a:ln>
                <a:solidFill>
                  <a:schemeClr val="accent1">
                    <a:lumMod val="50000"/>
                  </a:schemeClr>
                </a:solidFill>
                <a:effectLst/>
                <a:latin typeface="+mj-lt"/>
              </a:rPr>
              <a:t>ol</a:t>
            </a:r>
            <a:r>
              <a:rPr kumimoji="0" lang="en-US" altLang="en-US" sz="1600" b="0" i="0" u="none" strike="noStrike" cap="none" normalizeH="0" baseline="0" dirty="0">
                <a:ln>
                  <a:noFill/>
                </a:ln>
                <a:solidFill>
                  <a:schemeClr val="accent1">
                    <a:lumMod val="50000"/>
                  </a:schemeClr>
                </a:solidFill>
                <a:effectLst/>
                <a:latin typeface="+mj-lt"/>
              </a:rPr>
              <a:t>&gt; nodes.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accent1">
                    <a:lumMod val="50000"/>
                  </a:schemeClr>
                </a:solidFill>
                <a:effectLst/>
                <a:latin typeface="+mj-lt"/>
              </a:rPr>
              <a:t>document.querySelectorAll</a:t>
            </a:r>
            <a:r>
              <a:rPr kumimoji="0" lang="en-US" altLang="en-US" sz="1600" b="1" i="0" u="none" strike="noStrike" cap="none" normalizeH="0" baseline="0" dirty="0">
                <a:ln>
                  <a:noFill/>
                </a:ln>
                <a:solidFill>
                  <a:schemeClr val="accent1">
                    <a:lumMod val="50000"/>
                  </a:schemeClr>
                </a:solidFill>
                <a:effectLst/>
                <a:latin typeface="+mj-lt"/>
              </a:rPr>
              <a:t>(selector)</a:t>
            </a:r>
            <a:r>
              <a:rPr kumimoji="0" lang="en-US" altLang="en-US" sz="1600" b="0" i="0" u="none" strike="noStrike" cap="none" normalizeH="0" baseline="0" dirty="0">
                <a:ln>
                  <a:noFill/>
                </a:ln>
                <a:solidFill>
                  <a:schemeClr val="accent1">
                    <a:lumMod val="50000"/>
                  </a:schemeClr>
                </a:solidFill>
                <a:effectLst/>
                <a:latin typeface="+mj-lt"/>
              </a:rPr>
              <a:t> returns an array of all nodes matching a CSS selector.</a:t>
            </a:r>
            <a:br>
              <a:rPr kumimoji="0" lang="en-US" altLang="en-US" sz="1600" b="0" i="0" u="none" strike="noStrike" cap="none" normalizeH="0" baseline="0" dirty="0">
                <a:ln>
                  <a:noFill/>
                </a:ln>
                <a:solidFill>
                  <a:schemeClr val="accent1">
                    <a:lumMod val="50000"/>
                  </a:schemeClr>
                </a:solidFill>
                <a:effectLst/>
                <a:latin typeface="+mj-lt"/>
              </a:rPr>
            </a:br>
            <a:r>
              <a:rPr kumimoji="0" lang="en-US" altLang="en-US" sz="1600" b="0" i="1" u="none" strike="noStrike" cap="none" normalizeH="0" baseline="0" dirty="0">
                <a:ln>
                  <a:noFill/>
                </a:ln>
                <a:solidFill>
                  <a:schemeClr val="accent1">
                    <a:lumMod val="50000"/>
                  </a:schemeClr>
                </a:solidFill>
                <a:effectLst/>
                <a:latin typeface="+mj-lt"/>
              </a:rPr>
              <a:t>Ex:</a:t>
            </a:r>
            <a:r>
              <a:rPr kumimoji="0" lang="en-US" altLang="en-US" sz="1600" b="0" i="0" u="none" strike="noStrike" cap="none" normalizeH="0" baseline="0" dirty="0">
                <a:ln>
                  <a:noFill/>
                </a:ln>
                <a:solidFill>
                  <a:schemeClr val="accent1">
                    <a:lumMod val="50000"/>
                  </a:schemeClr>
                </a:solidFill>
                <a:effectLst/>
                <a:latin typeface="+mj-lt"/>
              </a:rPr>
              <a:t> </a:t>
            </a:r>
            <a:r>
              <a:rPr kumimoji="0" lang="en-US" altLang="en-US" sz="1600" b="0" i="0" u="none" strike="noStrike" cap="none" normalizeH="0" baseline="0" dirty="0" err="1">
                <a:ln>
                  <a:noFill/>
                </a:ln>
                <a:solidFill>
                  <a:schemeClr val="accent1">
                    <a:lumMod val="50000"/>
                  </a:schemeClr>
                </a:solidFill>
                <a:effectLst/>
                <a:latin typeface="+mj-lt"/>
              </a:rPr>
              <a:t>document.querySelectorAll</a:t>
            </a:r>
            <a:r>
              <a:rPr kumimoji="0" lang="en-US" altLang="en-US" sz="1600" b="0" i="0" u="none" strike="noStrike" cap="none" normalizeH="0" baseline="0" dirty="0">
                <a:ln>
                  <a:noFill/>
                </a:ln>
                <a:solidFill>
                  <a:schemeClr val="accent1">
                    <a:lumMod val="50000"/>
                  </a:schemeClr>
                </a:solidFill>
                <a:effectLst/>
                <a:latin typeface="+mj-lt"/>
              </a:rPr>
              <a:t>("li a") returns all &lt;a&gt; inside &lt;li&gt;.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accent1">
                    <a:lumMod val="50000"/>
                  </a:schemeClr>
                </a:solidFill>
                <a:effectLst/>
                <a:latin typeface="+mj-lt"/>
              </a:rPr>
              <a:t>document.querySelector</a:t>
            </a:r>
            <a:r>
              <a:rPr kumimoji="0" lang="en-US" altLang="en-US" sz="1600" b="1" i="0" u="none" strike="noStrike" cap="none" normalizeH="0" baseline="0" dirty="0">
                <a:ln>
                  <a:noFill/>
                </a:ln>
                <a:solidFill>
                  <a:schemeClr val="accent1">
                    <a:lumMod val="50000"/>
                  </a:schemeClr>
                </a:solidFill>
                <a:effectLst/>
                <a:latin typeface="+mj-lt"/>
              </a:rPr>
              <a:t>(selector)</a:t>
            </a:r>
            <a:r>
              <a:rPr kumimoji="0" lang="en-US" altLang="en-US" sz="1600" b="0" i="0" u="none" strike="noStrike" cap="none" normalizeH="0" baseline="0" dirty="0">
                <a:ln>
                  <a:noFill/>
                </a:ln>
                <a:solidFill>
                  <a:schemeClr val="accent1">
                    <a:lumMod val="50000"/>
                  </a:schemeClr>
                </a:solidFill>
                <a:effectLst/>
                <a:latin typeface="+mj-lt"/>
              </a:rPr>
              <a:t> returns the </a:t>
            </a:r>
            <a:r>
              <a:rPr kumimoji="0" lang="en-US" altLang="en-US" sz="1600" b="1" i="0" u="none" strike="noStrike" cap="none" normalizeH="0" baseline="0" dirty="0">
                <a:ln>
                  <a:noFill/>
                </a:ln>
                <a:solidFill>
                  <a:schemeClr val="accent1">
                    <a:lumMod val="50000"/>
                  </a:schemeClr>
                </a:solidFill>
                <a:effectLst/>
                <a:latin typeface="+mj-lt"/>
              </a:rPr>
              <a:t>first</a:t>
            </a:r>
            <a:r>
              <a:rPr kumimoji="0" lang="en-US" altLang="en-US" sz="1600" b="0" i="0" u="none" strike="noStrike" cap="none" normalizeH="0" baseline="0" dirty="0">
                <a:ln>
                  <a:noFill/>
                </a:ln>
                <a:solidFill>
                  <a:schemeClr val="accent1">
                    <a:lumMod val="50000"/>
                  </a:schemeClr>
                </a:solidFill>
                <a:effectLst/>
                <a:latin typeface="+mj-lt"/>
              </a:rPr>
              <a:t> matching node.</a:t>
            </a:r>
            <a:br>
              <a:rPr kumimoji="0" lang="en-US" altLang="en-US" sz="1600" b="0" i="0" u="none" strike="noStrike" cap="none" normalizeH="0" baseline="0" dirty="0">
                <a:ln>
                  <a:noFill/>
                </a:ln>
                <a:solidFill>
                  <a:schemeClr val="accent1">
                    <a:lumMod val="50000"/>
                  </a:schemeClr>
                </a:solidFill>
                <a:effectLst/>
                <a:latin typeface="+mj-lt"/>
              </a:rPr>
            </a:br>
            <a:r>
              <a:rPr kumimoji="0" lang="en-US" altLang="en-US" sz="1600" b="0" i="1" u="none" strike="noStrike" cap="none" normalizeH="0" baseline="0" dirty="0">
                <a:ln>
                  <a:noFill/>
                </a:ln>
                <a:solidFill>
                  <a:schemeClr val="accent1">
                    <a:lumMod val="50000"/>
                  </a:schemeClr>
                </a:solidFill>
                <a:effectLst/>
                <a:latin typeface="+mj-lt"/>
              </a:rPr>
              <a:t>Ex:</a:t>
            </a:r>
            <a:r>
              <a:rPr kumimoji="0" lang="en-US" altLang="en-US" sz="1600" b="0" i="0" u="none" strike="noStrike" cap="none" normalizeH="0" baseline="0" dirty="0">
                <a:ln>
                  <a:noFill/>
                </a:ln>
                <a:solidFill>
                  <a:schemeClr val="accent1">
                    <a:lumMod val="50000"/>
                  </a:schemeClr>
                </a:solidFill>
                <a:effectLst/>
                <a:latin typeface="+mj-lt"/>
              </a:rPr>
              <a:t> </a:t>
            </a:r>
            <a:r>
              <a:rPr kumimoji="0" lang="en-US" altLang="en-US" sz="1600" b="0" i="0" u="none" strike="noStrike" cap="none" normalizeH="0" baseline="0" dirty="0" err="1">
                <a:ln>
                  <a:noFill/>
                </a:ln>
                <a:solidFill>
                  <a:schemeClr val="accent1">
                    <a:lumMod val="50000"/>
                  </a:schemeClr>
                </a:solidFill>
                <a:effectLst/>
                <a:latin typeface="+mj-lt"/>
              </a:rPr>
              <a:t>document.querySelector</a:t>
            </a:r>
            <a:r>
              <a:rPr kumimoji="0" lang="en-US" altLang="en-US" sz="1600" b="0" i="0" u="none" strike="noStrike" cap="none" normalizeH="0" baseline="0" dirty="0">
                <a:ln>
                  <a:noFill/>
                </a:ln>
                <a:solidFill>
                  <a:schemeClr val="accent1">
                    <a:lumMod val="50000"/>
                  </a:schemeClr>
                </a:solidFill>
                <a:effectLst/>
                <a:latin typeface="+mj-lt"/>
              </a:rPr>
              <a:t>("li") returns the first &lt;li&gt;. </a:t>
            </a:r>
          </a:p>
        </p:txBody>
      </p:sp>
    </p:spTree>
    <p:extLst>
      <p:ext uri="{BB962C8B-B14F-4D97-AF65-F5344CB8AC3E}">
        <p14:creationId xmlns:p14="http://schemas.microsoft.com/office/powerpoint/2010/main" val="4042305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D69408A-1EFB-4AF4-7829-5602728C8728}"/>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A882DD13-80E8-1A05-BBBE-9EA5EE07294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a:solidFill>
                  <a:schemeClr val="accent1">
                    <a:lumMod val="50000"/>
                  </a:schemeClr>
                </a:solidFill>
                <a:latin typeface="+mj-lt"/>
              </a:rPr>
              <a:t>Example</a:t>
            </a:r>
            <a:endParaRPr lang="en-US" sz="4800" b="1" i="0" dirty="0">
              <a:solidFill>
                <a:schemeClr val="accent1">
                  <a:lumMod val="50000"/>
                </a:schemeClr>
              </a:solidFill>
              <a:effectLst/>
              <a:latin typeface="+mj-lt"/>
            </a:endParaRPr>
          </a:p>
        </p:txBody>
      </p:sp>
      <p:pic>
        <p:nvPicPr>
          <p:cNvPr id="4" name="Picture 3">
            <a:extLst>
              <a:ext uri="{FF2B5EF4-FFF2-40B4-BE49-F238E27FC236}">
                <a16:creationId xmlns:a16="http://schemas.microsoft.com/office/drawing/2014/main" id="{05E5EDBB-7408-C9FE-21E5-819900DEE653}"/>
              </a:ext>
            </a:extLst>
          </p:cNvPr>
          <p:cNvPicPr>
            <a:picLocks noChangeAspect="1"/>
          </p:cNvPicPr>
          <p:nvPr/>
        </p:nvPicPr>
        <p:blipFill>
          <a:blip r:embed="rId3"/>
          <a:stretch>
            <a:fillRect/>
          </a:stretch>
        </p:blipFill>
        <p:spPr>
          <a:xfrm>
            <a:off x="2063663" y="1246383"/>
            <a:ext cx="4839119" cy="3520745"/>
          </a:xfrm>
          <a:prstGeom prst="rect">
            <a:avLst/>
          </a:prstGeom>
        </p:spPr>
      </p:pic>
    </p:spTree>
    <p:extLst>
      <p:ext uri="{BB962C8B-B14F-4D97-AF65-F5344CB8AC3E}">
        <p14:creationId xmlns:p14="http://schemas.microsoft.com/office/powerpoint/2010/main" val="1277901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AB08609-C259-F4EA-587A-6E0B94F1889C}"/>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B6AA1FF-C13C-75BF-0DFF-D231D4C3B8A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Modifying DOM node attributes</a:t>
            </a:r>
            <a:endParaRPr lang="en-US" sz="4800" b="1" dirty="0">
              <a:latin typeface="+mj-lt"/>
            </a:endParaRPr>
          </a:p>
        </p:txBody>
      </p:sp>
      <p:sp>
        <p:nvSpPr>
          <p:cNvPr id="3" name="Rectangle 1">
            <a:extLst>
              <a:ext uri="{FF2B5EF4-FFF2-40B4-BE49-F238E27FC236}">
                <a16:creationId xmlns:a16="http://schemas.microsoft.com/office/drawing/2014/main" id="{4857A163-342B-FFFD-BD47-A20F3B954051}"/>
              </a:ext>
            </a:extLst>
          </p:cNvPr>
          <p:cNvSpPr>
            <a:spLocks noGrp="1" noChangeArrowheads="1"/>
          </p:cNvSpPr>
          <p:nvPr>
            <p:ph type="body" idx="4294967295"/>
          </p:nvPr>
        </p:nvSpPr>
        <p:spPr bwMode="auto">
          <a:xfrm>
            <a:off x="382069" y="1213208"/>
            <a:ext cx="8379862"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lang="en-US" sz="1600" dirty="0">
                <a:latin typeface="+mj-lt"/>
              </a:rPr>
              <a:t>After finding a DOM element, JavaScript can examine or modify its attributes to:</a:t>
            </a:r>
            <a:endParaRPr kumimoji="0" lang="en-US" altLang="en-US" sz="1600" b="0" i="0" u="none" strike="noStrike" cap="none" normalizeH="0" baseline="0" dirty="0">
              <a:ln>
                <a:noFill/>
              </a:ln>
              <a:solidFill>
                <a:schemeClr val="tx1"/>
              </a:solidFill>
              <a:effectLst/>
              <a:latin typeface="+mj-lt"/>
            </a:endParaRPr>
          </a:p>
          <a:p>
            <a:pPr marL="285750" indent="-285750">
              <a:lnSpc>
                <a:spcPct val="150000"/>
              </a:lnSpc>
              <a:buClrTx/>
              <a:buSzTx/>
            </a:pPr>
            <a:r>
              <a:rPr kumimoji="0" lang="en-US" altLang="en-US" sz="1600" b="0" i="0" u="none" strike="noStrike" cap="none" normalizeH="0" baseline="0" dirty="0">
                <a:ln>
                  <a:noFill/>
                </a:ln>
                <a:solidFill>
                  <a:srgbClr val="000000"/>
                </a:solidFill>
                <a:effectLst/>
                <a:latin typeface="+mj-lt"/>
              </a:rPr>
              <a:t>Change which image is displayed by modifying an </a:t>
            </a:r>
            <a:r>
              <a:rPr kumimoji="0" lang="en-US" altLang="en-US" sz="1600" b="0" i="0" u="none" strike="noStrike" cap="none" normalizeH="0" baseline="0" dirty="0" err="1">
                <a:ln>
                  <a:noFill/>
                </a:ln>
                <a:solidFill>
                  <a:srgbClr val="000000"/>
                </a:solidFill>
                <a:effectLst/>
                <a:latin typeface="+mj-lt"/>
              </a:rPr>
              <a:t>img</a:t>
            </a:r>
            <a:r>
              <a:rPr kumimoji="0" lang="en-US" altLang="en-US" sz="1600" b="0" i="0" u="none" strike="noStrike" cap="none" normalizeH="0" baseline="0" dirty="0">
                <a:ln>
                  <a:noFill/>
                </a:ln>
                <a:solidFill>
                  <a:srgbClr val="000000"/>
                </a:solidFill>
                <a:effectLst/>
                <a:latin typeface="+mj-lt"/>
              </a:rPr>
              <a:t> element's </a:t>
            </a:r>
            <a:r>
              <a:rPr kumimoji="0" lang="en-US" altLang="en-US" sz="1600" b="0" i="0" u="none" strike="noStrike" cap="none" normalizeH="0" baseline="0" dirty="0" err="1">
                <a:ln>
                  <a:noFill/>
                </a:ln>
                <a:solidFill>
                  <a:srgbClr val="000000"/>
                </a:solidFill>
                <a:effectLst/>
                <a:latin typeface="+mj-lt"/>
              </a:rPr>
              <a:t>src</a:t>
            </a:r>
            <a:r>
              <a:rPr kumimoji="0" lang="en-US" altLang="en-US" sz="1600" b="0" i="0" u="none" strike="noStrike" cap="none" normalizeH="0" baseline="0" dirty="0">
                <a:ln>
                  <a:noFill/>
                </a:ln>
                <a:solidFill>
                  <a:srgbClr val="000000"/>
                </a:solidFill>
                <a:effectLst/>
                <a:latin typeface="+mj-lt"/>
              </a:rPr>
              <a:t> attribute.</a:t>
            </a:r>
          </a:p>
          <a:p>
            <a:pPr marL="285750" indent="-285750">
              <a:lnSpc>
                <a:spcPct val="150000"/>
              </a:lnSpc>
              <a:buClrTx/>
              <a:buSzTx/>
            </a:pPr>
            <a:r>
              <a:rPr kumimoji="0" lang="en-US" altLang="en-US" sz="1600" b="0" i="0" u="none" strike="noStrike" cap="none" normalizeH="0" baseline="0" dirty="0">
                <a:ln>
                  <a:noFill/>
                </a:ln>
                <a:solidFill>
                  <a:srgbClr val="000000"/>
                </a:solidFill>
                <a:effectLst/>
                <a:latin typeface="+mj-lt"/>
              </a:rPr>
              <a:t>Determine which image is currently displayed by reading the </a:t>
            </a:r>
            <a:r>
              <a:rPr kumimoji="0" lang="en-US" altLang="en-US" sz="1600" b="0" i="0" u="none" strike="noStrike" cap="none" normalizeH="0" baseline="0" dirty="0" err="1">
                <a:ln>
                  <a:noFill/>
                </a:ln>
                <a:solidFill>
                  <a:srgbClr val="000000"/>
                </a:solidFill>
                <a:effectLst/>
                <a:latin typeface="+mj-lt"/>
              </a:rPr>
              <a:t>img</a:t>
            </a:r>
            <a:r>
              <a:rPr kumimoji="0" lang="en-US" altLang="en-US" sz="1600" b="0" i="0" u="none" strike="noStrike" cap="none" normalizeH="0" baseline="0" dirty="0">
                <a:ln>
                  <a:noFill/>
                </a:ln>
                <a:solidFill>
                  <a:srgbClr val="000000"/>
                </a:solidFill>
                <a:effectLst/>
                <a:latin typeface="+mj-lt"/>
              </a:rPr>
              <a:t> element's </a:t>
            </a:r>
            <a:r>
              <a:rPr kumimoji="0" lang="en-US" altLang="en-US" sz="1600" b="0" i="0" u="none" strike="noStrike" cap="none" normalizeH="0" baseline="0" dirty="0" err="1">
                <a:ln>
                  <a:noFill/>
                </a:ln>
                <a:solidFill>
                  <a:srgbClr val="000000"/>
                </a:solidFill>
                <a:effectLst/>
                <a:latin typeface="+mj-lt"/>
              </a:rPr>
              <a:t>src</a:t>
            </a:r>
            <a:r>
              <a:rPr kumimoji="0" lang="en-US" altLang="en-US" sz="1600" b="0" i="0" u="none" strike="noStrike" cap="none" normalizeH="0" baseline="0" dirty="0">
                <a:ln>
                  <a:noFill/>
                </a:ln>
                <a:solidFill>
                  <a:srgbClr val="000000"/>
                </a:solidFill>
                <a:effectLst/>
                <a:latin typeface="+mj-lt"/>
              </a:rPr>
              <a:t> attribute.</a:t>
            </a:r>
          </a:p>
          <a:p>
            <a:pPr marL="285750" indent="-285750">
              <a:lnSpc>
                <a:spcPct val="150000"/>
              </a:lnSpc>
              <a:buClrTx/>
              <a:buSzTx/>
            </a:pPr>
            <a:r>
              <a:rPr kumimoji="0" lang="en-US" altLang="en-US" sz="1600" b="0" i="0" u="none" strike="noStrike" cap="none" normalizeH="0" baseline="0" dirty="0">
                <a:ln>
                  <a:noFill/>
                </a:ln>
                <a:solidFill>
                  <a:srgbClr val="000000"/>
                </a:solidFill>
                <a:effectLst/>
                <a:latin typeface="+mj-lt"/>
              </a:rPr>
              <a:t>Change an element's CSS styling by modifying an element's style attribute.</a:t>
            </a:r>
          </a:p>
        </p:txBody>
      </p:sp>
    </p:spTree>
    <p:extLst>
      <p:ext uri="{BB962C8B-B14F-4D97-AF65-F5344CB8AC3E}">
        <p14:creationId xmlns:p14="http://schemas.microsoft.com/office/powerpoint/2010/main" val="1691396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34FACAE-0C02-AD72-7253-4FB67C55248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A475881-1DA6-4155-6536-7B23C368EA7B}"/>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Modifying DOM node attributes</a:t>
            </a:r>
            <a:endParaRPr lang="en-US" sz="4800" b="1" dirty="0">
              <a:latin typeface="+mj-lt"/>
            </a:endParaRPr>
          </a:p>
        </p:txBody>
      </p:sp>
      <p:sp>
        <p:nvSpPr>
          <p:cNvPr id="2" name="Text Placeholder 1">
            <a:extLst>
              <a:ext uri="{FF2B5EF4-FFF2-40B4-BE49-F238E27FC236}">
                <a16:creationId xmlns:a16="http://schemas.microsoft.com/office/drawing/2014/main" id="{F6A788F8-4236-7F09-8FD3-8226D4CF26CE}"/>
              </a:ext>
            </a:extLst>
          </p:cNvPr>
          <p:cNvSpPr>
            <a:spLocks noGrp="1" noChangeArrowheads="1"/>
          </p:cNvSpPr>
          <p:nvPr>
            <p:ph type="body" idx="4294967295"/>
          </p:nvPr>
        </p:nvSpPr>
        <p:spPr bwMode="auto">
          <a:xfrm>
            <a:off x="391466" y="1124257"/>
            <a:ext cx="850425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rPr>
              <a:t>Each HTML attribute has a matching DOM property, acting as both a getter and setter.</a:t>
            </a:r>
            <a:br>
              <a:rPr kumimoji="0" lang="en-US" altLang="en-US" sz="1600" b="0" i="0" u="none" strike="noStrike" cap="none" normalizeH="0" baseline="0" dirty="0">
                <a:ln>
                  <a:noFill/>
                </a:ln>
                <a:solidFill>
                  <a:schemeClr val="tx1"/>
                </a:solidFill>
                <a:effectLst/>
                <a:latin typeface="+mj-lt"/>
              </a:rPr>
            </a:br>
            <a:r>
              <a:rPr kumimoji="0" lang="en-US" altLang="en-US" sz="1600" b="0" i="1" u="none" strike="noStrike" cap="none" normalizeH="0" baseline="0" dirty="0">
                <a:ln>
                  <a:noFill/>
                </a:ln>
                <a:solidFill>
                  <a:schemeClr val="tx1"/>
                </a:solidFill>
                <a:effectLst/>
                <a:latin typeface="+mj-lt"/>
              </a:rPr>
              <a:t>Ex:</a:t>
            </a:r>
            <a:r>
              <a:rPr kumimoji="0" lang="en-US" altLang="en-US" sz="1600" b="0" i="0" u="none" strike="noStrike" cap="none" normalizeH="0" baseline="0" dirty="0">
                <a:ln>
                  <a:noFill/>
                </a:ln>
                <a:solidFill>
                  <a:schemeClr val="tx1"/>
                </a:solidFill>
                <a:effectLst/>
                <a:latin typeface="+mj-lt"/>
              </a:rPr>
              <a:t> &lt;a </a:t>
            </a:r>
            <a:r>
              <a:rPr kumimoji="0" lang="en-US" altLang="en-US" sz="1600" b="0" i="0" u="none" strike="noStrike" cap="none" normalizeH="0" baseline="0" dirty="0" err="1">
                <a:ln>
                  <a:noFill/>
                </a:ln>
                <a:solidFill>
                  <a:schemeClr val="tx1"/>
                </a:solidFill>
                <a:effectLst/>
                <a:latin typeface="+mj-lt"/>
              </a:rPr>
              <a:t>href</a:t>
            </a:r>
            <a:r>
              <a:rPr kumimoji="0" lang="en-US" altLang="en-US" sz="1600" b="0" i="0" u="none" strike="noStrike" cap="none" normalizeH="0" baseline="0" dirty="0">
                <a:ln>
                  <a:noFill/>
                </a:ln>
                <a:solidFill>
                  <a:schemeClr val="tx1"/>
                </a:solidFill>
                <a:effectLst/>
                <a:latin typeface="+mj-lt"/>
              </a:rPr>
              <a:t>="https://www.nasa.gov/" id="</a:t>
            </a:r>
            <a:r>
              <a:rPr kumimoji="0" lang="en-US" altLang="en-US" sz="1600" b="0" i="0" u="none" strike="noStrike" cap="none" normalizeH="0" baseline="0" dirty="0" err="1">
                <a:ln>
                  <a:noFill/>
                </a:ln>
                <a:solidFill>
                  <a:schemeClr val="tx1"/>
                </a:solidFill>
                <a:effectLst/>
                <a:latin typeface="+mj-lt"/>
              </a:rPr>
              <a:t>nasa_link</a:t>
            </a:r>
            <a:r>
              <a:rPr kumimoji="0" lang="en-US" altLang="en-US" sz="1600" b="0" i="0" u="none" strike="noStrike" cap="none" normalizeH="0" baseline="0" dirty="0">
                <a:ln>
                  <a:noFill/>
                </a:ln>
                <a:solidFill>
                  <a:schemeClr val="tx1"/>
                </a:solidFill>
                <a:effectLst/>
                <a:latin typeface="+mj-lt"/>
              </a:rPr>
              <a:t>"&gt; has </a:t>
            </a:r>
            <a:r>
              <a:rPr kumimoji="0" lang="en-US" altLang="en-US" sz="1600" b="0" i="0" u="none" strike="noStrike" cap="none" normalizeH="0" baseline="0" dirty="0" err="1">
                <a:ln>
                  <a:noFill/>
                </a:ln>
                <a:solidFill>
                  <a:schemeClr val="tx1"/>
                </a:solidFill>
                <a:effectLst/>
                <a:latin typeface="+mj-lt"/>
              </a:rPr>
              <a:t>href</a:t>
            </a:r>
            <a:r>
              <a:rPr kumimoji="0" lang="en-US" altLang="en-US" sz="1600" b="0" i="0" u="none" strike="noStrike" cap="none" normalizeH="0" baseline="0" dirty="0">
                <a:ln>
                  <a:noFill/>
                </a:ln>
                <a:solidFill>
                  <a:schemeClr val="tx1"/>
                </a:solidFill>
                <a:effectLst/>
                <a:latin typeface="+mj-lt"/>
              </a:rPr>
              <a:t> and id properties.</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Getter:</a:t>
            </a:r>
            <a:r>
              <a:rPr kumimoji="0" lang="en-US" altLang="en-US" sz="1600" b="0" i="0" u="none" strike="noStrike" cap="none" normalizeH="0" baseline="0" dirty="0">
                <a:ln>
                  <a:noFill/>
                </a:ln>
                <a:solidFill>
                  <a:schemeClr val="tx1"/>
                </a:solidFill>
                <a:effectLst/>
                <a:latin typeface="+mj-lt"/>
              </a:rPr>
              <a:t> Reads an attribute's value.</a:t>
            </a:r>
            <a:br>
              <a:rPr kumimoji="0" lang="en-US" altLang="en-US" sz="1600" b="0" i="0" u="none" strike="noStrike" cap="none" normalizeH="0" baseline="0" dirty="0">
                <a:ln>
                  <a:noFill/>
                </a:ln>
                <a:solidFill>
                  <a:schemeClr val="tx1"/>
                </a:solidFill>
                <a:effectLst/>
                <a:latin typeface="+mj-lt"/>
              </a:rPr>
            </a:br>
            <a:r>
              <a:rPr kumimoji="0" lang="en-US" altLang="en-US" sz="1600" b="0" i="1" u="none" strike="noStrike" cap="none" normalizeH="0" baseline="0" dirty="0">
                <a:ln>
                  <a:noFill/>
                </a:ln>
                <a:solidFill>
                  <a:schemeClr val="tx1"/>
                </a:solidFill>
                <a:effectLst/>
                <a:latin typeface="+mj-lt"/>
              </a:rPr>
              <a:t>Ex:</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nasaUrl</a:t>
            </a:r>
            <a:r>
              <a:rPr kumimoji="0" lang="en-US" altLang="en-US" sz="1600" b="0" i="0" u="none" strike="noStrike" cap="none" normalizeH="0" baseline="0" dirty="0">
                <a:ln>
                  <a:noFill/>
                </a:ln>
                <a:solidFill>
                  <a:schemeClr val="tx1"/>
                </a:solidFill>
                <a:effectLst/>
                <a:latin typeface="+mj-lt"/>
              </a:rPr>
              <a:t> = </a:t>
            </a:r>
            <a:r>
              <a:rPr kumimoji="0" lang="en-US" altLang="en-US" sz="1600" b="0" i="0" u="none" strike="noStrike" cap="none" normalizeH="0" baseline="0" dirty="0" err="1">
                <a:ln>
                  <a:noFill/>
                </a:ln>
                <a:solidFill>
                  <a:schemeClr val="tx1"/>
                </a:solidFill>
                <a:effectLst/>
                <a:latin typeface="+mj-lt"/>
              </a:rPr>
              <a:t>document.getElementById</a:t>
            </a:r>
            <a:r>
              <a:rPr kumimoji="0" lang="en-US" altLang="en-US" sz="1600" b="0" i="0" u="none" strike="noStrike" cap="none" normalizeH="0" baseline="0" dirty="0">
                <a:ln>
                  <a:noFill/>
                </a:ln>
                <a:solidFill>
                  <a:schemeClr val="tx1"/>
                </a:solidFill>
                <a:effectLst/>
                <a:latin typeface="+mj-lt"/>
              </a:rPr>
              <a:t>("</a:t>
            </a:r>
            <a:r>
              <a:rPr kumimoji="0" lang="en-US" altLang="en-US" sz="1600" b="0" i="0" u="none" strike="noStrike" cap="none" normalizeH="0" baseline="0" dirty="0" err="1">
                <a:ln>
                  <a:noFill/>
                </a:ln>
                <a:solidFill>
                  <a:schemeClr val="tx1"/>
                </a:solidFill>
                <a:effectLst/>
                <a:latin typeface="+mj-lt"/>
              </a:rPr>
              <a:t>nasa_link</a:t>
            </a:r>
            <a:r>
              <a:rPr kumimoji="0" lang="en-US" altLang="en-US" sz="1600" b="0" i="0" u="none" strike="noStrike" cap="none" normalizeH="0" baseline="0" dirty="0">
                <a:ln>
                  <a:noFill/>
                </a:ln>
                <a:solidFill>
                  <a:schemeClr val="tx1"/>
                </a:solidFill>
                <a:effectLst/>
                <a:latin typeface="+mj-lt"/>
              </a:rPr>
              <a:t>").</a:t>
            </a:r>
            <a:r>
              <a:rPr kumimoji="0" lang="en-US" altLang="en-US" sz="1600" b="0" i="0" u="none" strike="noStrike" cap="none" normalizeH="0" baseline="0" dirty="0" err="1">
                <a:ln>
                  <a:noFill/>
                </a:ln>
                <a:solidFill>
                  <a:schemeClr val="tx1"/>
                </a:solidFill>
                <a:effectLst/>
                <a:latin typeface="+mj-lt"/>
              </a:rPr>
              <a:t>href</a:t>
            </a:r>
            <a:r>
              <a:rPr kumimoji="0" lang="en-US" altLang="en-US" sz="1600" b="0" i="0" u="none" strike="noStrike" cap="none" normalizeH="0" baseline="0" dirty="0">
                <a:ln>
                  <a:noFill/>
                </a:ln>
                <a:solidFill>
                  <a:schemeClr val="tx1"/>
                </a:solidFill>
                <a:effectLst/>
                <a:latin typeface="+mj-lt"/>
              </a:rPr>
              <a:t> gets "https://www.nasa.gov/".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Setter:</a:t>
            </a:r>
            <a:r>
              <a:rPr kumimoji="0" lang="en-US" altLang="en-US" sz="1600" b="0" i="0" u="none" strike="noStrike" cap="none" normalizeH="0" baseline="0" dirty="0">
                <a:ln>
                  <a:noFill/>
                </a:ln>
                <a:solidFill>
                  <a:schemeClr val="tx1"/>
                </a:solidFill>
                <a:effectLst/>
                <a:latin typeface="+mj-lt"/>
              </a:rPr>
              <a:t> Modifies an attribute's value.</a:t>
            </a:r>
            <a:br>
              <a:rPr kumimoji="0" lang="en-US" altLang="en-US" sz="1600" b="0" i="0" u="none" strike="noStrike" cap="none" normalizeH="0" baseline="0" dirty="0">
                <a:ln>
                  <a:noFill/>
                </a:ln>
                <a:solidFill>
                  <a:schemeClr val="tx1"/>
                </a:solidFill>
                <a:effectLst/>
                <a:latin typeface="+mj-lt"/>
              </a:rPr>
            </a:br>
            <a:r>
              <a:rPr kumimoji="0" lang="en-US" altLang="en-US" sz="1600" b="0" i="1" u="none" strike="noStrike" cap="none" normalizeH="0" baseline="0" dirty="0">
                <a:ln>
                  <a:noFill/>
                </a:ln>
                <a:solidFill>
                  <a:schemeClr val="tx1"/>
                </a:solidFill>
                <a:effectLst/>
                <a:latin typeface="+mj-lt"/>
              </a:rPr>
              <a:t>Ex:</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document.getElementById</a:t>
            </a:r>
            <a:r>
              <a:rPr kumimoji="0" lang="en-US" altLang="en-US" sz="1600" b="0" i="0" u="none" strike="noStrike" cap="none" normalizeH="0" baseline="0" dirty="0">
                <a:ln>
                  <a:noFill/>
                </a:ln>
                <a:solidFill>
                  <a:schemeClr val="tx1"/>
                </a:solidFill>
                <a:effectLst/>
                <a:latin typeface="+mj-lt"/>
              </a:rPr>
              <a:t>("</a:t>
            </a:r>
            <a:r>
              <a:rPr kumimoji="0" lang="en-US" altLang="en-US" sz="1600" b="0" i="0" u="none" strike="noStrike" cap="none" normalizeH="0" baseline="0" dirty="0" err="1">
                <a:ln>
                  <a:noFill/>
                </a:ln>
                <a:solidFill>
                  <a:schemeClr val="tx1"/>
                </a:solidFill>
                <a:effectLst/>
                <a:latin typeface="+mj-lt"/>
              </a:rPr>
              <a:t>nasa_link</a:t>
            </a:r>
            <a:r>
              <a:rPr kumimoji="0" lang="en-US" altLang="en-US" sz="1600" b="0" i="0" u="none" strike="noStrike" cap="none" normalizeH="0" baseline="0" dirty="0">
                <a:ln>
                  <a:noFill/>
                </a:ln>
                <a:solidFill>
                  <a:schemeClr val="tx1"/>
                </a:solidFill>
                <a:effectLst/>
                <a:latin typeface="+mj-lt"/>
              </a:rPr>
              <a:t>").</a:t>
            </a:r>
            <a:r>
              <a:rPr kumimoji="0" lang="en-US" altLang="en-US" sz="1600" b="0" i="0" u="none" strike="noStrike" cap="none" normalizeH="0" baseline="0" dirty="0" err="1">
                <a:ln>
                  <a:noFill/>
                </a:ln>
                <a:solidFill>
                  <a:schemeClr val="tx1"/>
                </a:solidFill>
                <a:effectLst/>
                <a:latin typeface="+mj-lt"/>
              </a:rPr>
              <a:t>href</a:t>
            </a:r>
            <a:r>
              <a:rPr kumimoji="0" lang="en-US" altLang="en-US" sz="1600" b="0" i="0" u="none" strike="noStrike" cap="none" normalizeH="0" baseline="0" dirty="0">
                <a:ln>
                  <a:noFill/>
                </a:ln>
                <a:solidFill>
                  <a:schemeClr val="tx1"/>
                </a:solidFill>
                <a:effectLst/>
                <a:latin typeface="+mj-lt"/>
              </a:rPr>
              <a:t> = "https://www.spacex.com/". </a:t>
            </a:r>
          </a:p>
        </p:txBody>
      </p:sp>
    </p:spTree>
    <p:extLst>
      <p:ext uri="{BB962C8B-B14F-4D97-AF65-F5344CB8AC3E}">
        <p14:creationId xmlns:p14="http://schemas.microsoft.com/office/powerpoint/2010/main" val="7165021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2025-01-31T19:55:15+00:00</DateTime>
  </documentManagement>
</p:properties>
</file>

<file path=customXml/itemProps1.xml><?xml version="1.0" encoding="utf-8"?>
<ds:datastoreItem xmlns:ds="http://schemas.openxmlformats.org/officeDocument/2006/customXml" ds:itemID="{3A7F334E-0CE7-40D0-BDB8-7BEE8622CCD6}"/>
</file>

<file path=customXml/itemProps2.xml><?xml version="1.0" encoding="utf-8"?>
<ds:datastoreItem xmlns:ds="http://schemas.openxmlformats.org/officeDocument/2006/customXml" ds:itemID="{502FC5E3-9E86-44D9-A8E5-7C5447272F7B}"/>
</file>

<file path=customXml/itemProps3.xml><?xml version="1.0" encoding="utf-8"?>
<ds:datastoreItem xmlns:ds="http://schemas.openxmlformats.org/officeDocument/2006/customXml" ds:itemID="{976E7C93-A2BC-4690-B243-2BDEAADB3A2B}"/>
</file>

<file path=docProps/app.xml><?xml version="1.0" encoding="utf-8"?>
<Properties xmlns="http://schemas.openxmlformats.org/officeDocument/2006/extended-properties" xmlns:vt="http://schemas.openxmlformats.org/officeDocument/2006/docPropsVTypes">
  <TotalTime>2226</TotalTime>
  <Words>1356</Words>
  <Application>Microsoft Office PowerPoint</Application>
  <PresentationFormat>On-screen Show (16:9)</PresentationFormat>
  <Paragraphs>46</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Roboto</vt:lpstr>
      <vt:lpstr>Arial</vt:lpstr>
      <vt:lpstr>Proxima Nova</vt:lpstr>
      <vt:lpstr>Simple Light</vt:lpstr>
      <vt:lpstr>Spearmint</vt:lpstr>
      <vt:lpstr>Document Object Model (DOM)</vt:lpstr>
      <vt:lpstr>DOM Structure</vt:lpstr>
      <vt:lpstr>Example</vt:lpstr>
      <vt:lpstr>Complete DOM tree visualization with whitespace text nodes.</vt:lpstr>
      <vt:lpstr>Searching DOM</vt:lpstr>
      <vt:lpstr>Searching DOM</vt:lpstr>
      <vt:lpstr>Example</vt:lpstr>
      <vt:lpstr>Modifying DOM node attributes</vt:lpstr>
      <vt:lpstr>Modifying DOM node attributes</vt:lpstr>
      <vt:lpstr>Example</vt:lpstr>
      <vt:lpstr>Modifying DOM node content</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69</cp:revision>
  <dcterms:modified xsi:type="dcterms:W3CDTF">2025-01-31T19:45:00Z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