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51"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States in react. In this lecture we will go through storing and changing state, multiple state variables, and object in state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discuss storing and changing state in React.</a:t>
            </a:r>
            <a:r>
              <a:rPr lang="en-US" dirty="0"/>
              <a:t> A component's state holds values that can change over time, directly affecting the UI. The use State function initializes state and returns an array containing the current state and a function to update it. Using array restructuring, we assign these values for easy access. This approach allows dynamic updates, making components interactive and responsive.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Up next, let’s explore this example of updating state in React.</a:t>
            </a:r>
            <a:r>
              <a:rPr lang="en-US" dirty="0"/>
              <a:t> The Greeting component initializes its state with Hi using use State. When the Say Hello button is clicked, set Greeting updates the state with Hello and the user's name, causing a re-render. However, the Say Hey button incorrectly assigns a new value without set Greeting, so the UI does not update. Using set Greeting ensures React components respond properly to user interactions.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talk about using multiple state variables in React.</a:t>
            </a:r>
            <a:r>
              <a:rPr lang="en-US" dirty="0"/>
              <a:t> Components often need to track different values separately, such as a title, rating, or release year. The use State function can be called multiple times to manage these values independently. Whenever a state variable updates, React triggers a re-render, ensuring the UI reflects the most recent changes dynamically.</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take a look at this example of multiple state variables.</a:t>
            </a:r>
            <a:r>
              <a:rPr lang="en-US" dirty="0"/>
              <a:t> The Movie component tracks three separate pieces of state: title, rating, and release year. Clicking the Change Movie button triggers the change Movie function, updating all three values. Since each state variable is managed independently with use State, React efficiently re-renders only the necessary parts of the UI.</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22DE2F7-11D1-6B75-2C56-2B78DEB517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8B37450-CDE2-7297-33FC-72975D5F5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CFAC75-94C9-8278-75F4-C5B771AA6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using objects in state.</a:t>
            </a:r>
            <a:r>
              <a:rPr lang="en-US" dirty="0"/>
              <a:t> Instead of managing multiple state variables separately, related values can be grouped into a single object for better organization. The use State function can store an object, allowing multiple properties in one state variable. When updating state, the spread operator helps preserve existing properties, ensuring only specific values are changed.</a:t>
            </a:r>
          </a:p>
        </p:txBody>
      </p:sp>
    </p:spTree>
    <p:extLst>
      <p:ext uri="{BB962C8B-B14F-4D97-AF65-F5344CB8AC3E}">
        <p14:creationId xmlns:p14="http://schemas.microsoft.com/office/powerpoint/2010/main" val="363606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3296A6-7AB4-3132-D927-2D542DEECDA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A5E9D0-4305-8995-2F91-2B0E9C629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7CA178-1B9A-D39F-0E0F-E90417A8F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take a closer look at this example of using objects in state.</a:t>
            </a:r>
            <a:r>
              <a:rPr lang="en-US" dirty="0"/>
              <a:t> The Movie component stores multiple properties in a single state object. The change Title function updates only the title while preserving other properties using the spread operator. Clicking the button updates the title to Titanic while keeping the rating and release year unchanged, ensuring efficient state management in React.</a:t>
            </a:r>
          </a:p>
        </p:txBody>
      </p:sp>
    </p:spTree>
    <p:extLst>
      <p:ext uri="{BB962C8B-B14F-4D97-AF65-F5344CB8AC3E}">
        <p14:creationId xmlns:p14="http://schemas.microsoft.com/office/powerpoint/2010/main" val="343734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State</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Storing and Changing State</a:t>
            </a:r>
            <a:r>
              <a:rPr lang="en-US" sz="1300" b="1" dirty="0">
                <a:solidFill>
                  <a:schemeClr val="accent1">
                    <a:lumMod val="50000"/>
                  </a:schemeClr>
                </a:solidFill>
                <a:latin typeface="+mj-lt"/>
                <a:ea typeface="Roboto"/>
                <a:cs typeface="Roboto"/>
                <a:sym typeface="Roboto"/>
              </a:rPr>
              <a:t> | Multiple State Variables | Object in </a:t>
            </a:r>
            <a:r>
              <a:rPr lang="en-US" sz="1300" b="1">
                <a:solidFill>
                  <a:schemeClr val="accent1">
                    <a:lumMod val="50000"/>
                  </a:schemeClr>
                </a:solidFill>
                <a:latin typeface="+mj-lt"/>
                <a:ea typeface="Roboto"/>
                <a:cs typeface="Roboto"/>
                <a:sym typeface="Roboto"/>
              </a:rPr>
              <a:t>State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Storing and Changing State</a:t>
            </a:r>
          </a:p>
        </p:txBody>
      </p:sp>
      <p:sp>
        <p:nvSpPr>
          <p:cNvPr id="2" name="Text Placeholder 1">
            <a:extLst>
              <a:ext uri="{FF2B5EF4-FFF2-40B4-BE49-F238E27FC236}">
                <a16:creationId xmlns:a16="http://schemas.microsoft.com/office/drawing/2014/main" id="{3F935CD1-46AA-FCED-EB44-D1D133395FE5}"/>
              </a:ext>
            </a:extLst>
          </p:cNvPr>
          <p:cNvSpPr>
            <a:spLocks noGrp="1" noChangeArrowheads="1"/>
          </p:cNvSpPr>
          <p:nvPr>
            <p:ph type="body" idx="4294967295"/>
          </p:nvPr>
        </p:nvSpPr>
        <p:spPr bwMode="auto">
          <a:xfrm>
            <a:off x="311150" y="1287176"/>
            <a:ext cx="482014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A React component's </a:t>
            </a:r>
            <a:r>
              <a:rPr kumimoji="0" lang="en-US" altLang="en-US" sz="1600" b="1" i="0" u="none" strike="noStrike" cap="none" normalizeH="0" baseline="0" dirty="0">
                <a:ln>
                  <a:noFill/>
                </a:ln>
                <a:solidFill>
                  <a:schemeClr val="tx1"/>
                </a:solidFill>
                <a:effectLst/>
                <a:latin typeface="Arial" panose="020B0604020202020204" pitchFamily="34" charset="0"/>
              </a:rPr>
              <a:t>state</a:t>
            </a:r>
            <a:r>
              <a:rPr kumimoji="0" lang="en-US" altLang="en-US" sz="1600" b="0" i="0" u="none" strike="noStrike" cap="none" normalizeH="0" baseline="0" dirty="0">
                <a:ln>
                  <a:noFill/>
                </a:ln>
                <a:solidFill>
                  <a:schemeClr val="tx1"/>
                </a:solidFill>
                <a:effectLst/>
                <a:latin typeface="Arial" panose="020B0604020202020204" pitchFamily="34" charset="0"/>
              </a:rPr>
              <a:t> holds values that may change over time and affect the UI.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Unicode MS"/>
              </a:rPr>
              <a:t>useState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function initializes state and returns an </a:t>
            </a:r>
            <a:r>
              <a:rPr kumimoji="0" lang="en-US" altLang="en-US" sz="1600" b="1" i="0" u="none" strike="noStrike" cap="none" normalizeH="0" baseline="0" dirty="0">
                <a:ln>
                  <a:noFill/>
                </a:ln>
                <a:solidFill>
                  <a:schemeClr val="tx1"/>
                </a:solidFill>
                <a:effectLst/>
                <a:latin typeface="Arial" panose="020B0604020202020204" pitchFamily="34" charset="0"/>
              </a:rPr>
              <a:t>array</a:t>
            </a:r>
            <a:r>
              <a:rPr kumimoji="0" lang="en-US" altLang="en-US" sz="1600" b="0" i="0" u="none" strike="noStrike" cap="none" normalizeH="0" baseline="0" dirty="0">
                <a:ln>
                  <a:noFill/>
                </a:ln>
                <a:solidFill>
                  <a:schemeClr val="tx1"/>
                </a:solidFill>
                <a:effectLst/>
                <a:latin typeface="Arial" panose="020B0604020202020204" pitchFamily="34" charset="0"/>
              </a:rPr>
              <a:t> with the current state and a function to update it.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Array </a:t>
            </a:r>
            <a:r>
              <a:rPr kumimoji="0" lang="en-US" altLang="en-US" sz="1600" b="1" i="0" u="none" strike="noStrike" cap="none" normalizeH="0" baseline="0" dirty="0" err="1">
                <a:ln>
                  <a:noFill/>
                </a:ln>
                <a:solidFill>
                  <a:schemeClr val="tx1"/>
                </a:solidFill>
                <a:effectLst/>
                <a:latin typeface="Arial" panose="020B0604020202020204" pitchFamily="34" charset="0"/>
              </a:rPr>
              <a:t>destructuring</a:t>
            </a:r>
            <a:r>
              <a:rPr kumimoji="0" lang="en-US" altLang="en-US" sz="1600" b="0" i="0" u="none" strike="noStrike" cap="none" normalizeH="0" baseline="0" dirty="0">
                <a:ln>
                  <a:noFill/>
                </a:ln>
                <a:solidFill>
                  <a:schemeClr val="tx1"/>
                </a:solidFill>
                <a:effectLst/>
                <a:latin typeface="Arial" panose="020B0604020202020204" pitchFamily="34" charset="0"/>
              </a:rPr>
              <a:t> allows assigning these values: </a:t>
            </a:r>
            <a:r>
              <a:rPr kumimoji="0" lang="en-US" altLang="en-US" sz="1600" b="0" i="0" u="none" strike="noStrike" cap="none" normalizeH="0" baseline="0" dirty="0">
                <a:ln>
                  <a:noFill/>
                </a:ln>
                <a:solidFill>
                  <a:schemeClr val="tx1"/>
                </a:solidFill>
                <a:effectLst/>
                <a:latin typeface="Arial Unicode MS"/>
              </a:rPr>
              <a:t>[greeting, </a:t>
            </a:r>
            <a:r>
              <a:rPr kumimoji="0" lang="en-US" altLang="en-US" sz="1600" b="0" i="0" u="none" strike="noStrike" cap="none" normalizeH="0" baseline="0" dirty="0" err="1">
                <a:ln>
                  <a:noFill/>
                </a:ln>
                <a:solidFill>
                  <a:schemeClr val="tx1"/>
                </a:solidFill>
                <a:effectLst/>
                <a:latin typeface="Arial Unicode MS"/>
              </a:rPr>
              <a:t>setGreeting</a:t>
            </a:r>
            <a:r>
              <a:rPr kumimoji="0" lang="en-US" altLang="en-US" sz="1600" b="0" i="0" u="none" strike="noStrike" cap="none" normalizeH="0" baseline="0" dirty="0">
                <a:ln>
                  <a:noFill/>
                </a:ln>
                <a:solidFill>
                  <a:schemeClr val="tx1"/>
                </a:solidFill>
                <a:effectLst/>
                <a:latin typeface="Arial Unicode MS"/>
              </a:rPr>
              <a:t>] = </a:t>
            </a:r>
            <a:r>
              <a:rPr kumimoji="0" lang="en-US" altLang="en-US" sz="1600" b="0" i="0" u="none" strike="noStrike" cap="none" normalizeH="0" baseline="0" dirty="0" err="1">
                <a:ln>
                  <a:noFill/>
                </a:ln>
                <a:solidFill>
                  <a:schemeClr val="tx1"/>
                </a:solidFill>
                <a:effectLst/>
                <a:latin typeface="Arial Unicode MS"/>
              </a:rPr>
              <a:t>useState</a:t>
            </a:r>
            <a:r>
              <a:rPr kumimoji="0" lang="en-US" altLang="en-US" sz="1600" b="0" i="0" u="none" strike="noStrike" cap="none" normalizeH="0" baseline="0" dirty="0">
                <a:ln>
                  <a:noFill/>
                </a:ln>
                <a:solidFill>
                  <a:schemeClr val="tx1"/>
                </a:solidFill>
                <a:effectLst/>
                <a:latin typeface="Arial Unicode MS"/>
              </a:rPr>
              <a:t>("Hello")</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4" name="Picture 3" descr="4 Ways To Manage State In React in 2024 | Binara Prabhanga | Bits and Pieces">
            <a:extLst>
              <a:ext uri="{FF2B5EF4-FFF2-40B4-BE49-F238E27FC236}">
                <a16:creationId xmlns:a16="http://schemas.microsoft.com/office/drawing/2014/main" id="{A2F109C0-E182-5367-3DD8-38D2BBFB4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9467" y="1882588"/>
            <a:ext cx="3736444" cy="2167218"/>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F0D2C224-FD82-6BB8-5BE1-58EB7E349545}"/>
              </a:ext>
            </a:extLst>
          </p:cNvPr>
          <p:cNvPicPr>
            <a:picLocks noChangeAspect="1"/>
          </p:cNvPicPr>
          <p:nvPr/>
        </p:nvPicPr>
        <p:blipFill>
          <a:blip r:embed="rId3"/>
          <a:stretch>
            <a:fillRect/>
          </a:stretch>
        </p:blipFill>
        <p:spPr>
          <a:xfrm>
            <a:off x="981647" y="1083874"/>
            <a:ext cx="6843353" cy="3756986"/>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Multiple State Variables</a:t>
            </a:r>
          </a:p>
        </p:txBody>
      </p:sp>
      <p:sp>
        <p:nvSpPr>
          <p:cNvPr id="2" name="Text Placeholder 1">
            <a:extLst>
              <a:ext uri="{FF2B5EF4-FFF2-40B4-BE49-F238E27FC236}">
                <a16:creationId xmlns:a16="http://schemas.microsoft.com/office/drawing/2014/main" id="{25D7BBA1-4754-0A61-0E42-6F6CCDF3A7AB}"/>
              </a:ext>
            </a:extLst>
          </p:cNvPr>
          <p:cNvSpPr>
            <a:spLocks noGrp="1" noChangeArrowheads="1"/>
          </p:cNvSpPr>
          <p:nvPr>
            <p:ph type="body" idx="4294967295"/>
          </p:nvPr>
        </p:nvSpPr>
        <p:spPr bwMode="auto">
          <a:xfrm>
            <a:off x="311700" y="1387057"/>
            <a:ext cx="83248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React components often need </a:t>
            </a:r>
            <a:r>
              <a:rPr kumimoji="0" lang="en-US" altLang="en-US" sz="1600" b="1" i="0" u="none" strike="noStrike" cap="none" normalizeH="0" baseline="0" dirty="0">
                <a:ln>
                  <a:noFill/>
                </a:ln>
                <a:solidFill>
                  <a:schemeClr val="tx1"/>
                </a:solidFill>
                <a:effectLst/>
                <a:latin typeface="Arial" panose="020B0604020202020204" pitchFamily="34" charset="0"/>
              </a:rPr>
              <a:t>multiple state variables</a:t>
            </a:r>
            <a:r>
              <a:rPr kumimoji="0" lang="en-US" altLang="en-US" sz="1600" b="0" i="0" u="none" strike="noStrike" cap="none" normalizeH="0" baseline="0" dirty="0">
                <a:ln>
                  <a:noFill/>
                </a:ln>
                <a:solidFill>
                  <a:schemeClr val="tx1"/>
                </a:solidFill>
                <a:effectLst/>
                <a:latin typeface="Arial" panose="020B0604020202020204" pitchFamily="34" charset="0"/>
              </a:rPr>
              <a:t> to track different values.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Arial Unicode MS"/>
              </a:rPr>
              <a:t>useState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can be called </a:t>
            </a:r>
            <a:r>
              <a:rPr kumimoji="0" lang="en-US" altLang="en-US" sz="1600" b="1" i="0" u="none" strike="noStrike" cap="none" normalizeH="0" baseline="0" dirty="0">
                <a:ln>
                  <a:noFill/>
                </a:ln>
                <a:solidFill>
                  <a:schemeClr val="tx1"/>
                </a:solidFill>
                <a:effectLst/>
                <a:latin typeface="Arial" panose="020B0604020202020204" pitchFamily="34" charset="0"/>
              </a:rPr>
              <a:t>multiple times</a:t>
            </a:r>
            <a:r>
              <a:rPr kumimoji="0" lang="en-US" altLang="en-US" sz="1600" b="0" i="0" u="none" strike="noStrike" cap="none" normalizeH="0" baseline="0" dirty="0">
                <a:ln>
                  <a:noFill/>
                </a:ln>
                <a:solidFill>
                  <a:schemeClr val="tx1"/>
                </a:solidFill>
                <a:effectLst/>
                <a:latin typeface="Arial" panose="020B0604020202020204" pitchFamily="34" charset="0"/>
              </a:rPr>
              <a:t> to manage separate state values (e.g., title, rating, release year).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Updating state triggers a </a:t>
            </a:r>
            <a:r>
              <a:rPr kumimoji="0" lang="en-US" altLang="en-US" sz="1600" b="1" i="0" u="none" strike="noStrike" cap="none" normalizeH="0" baseline="0" dirty="0">
                <a:ln>
                  <a:noFill/>
                </a:ln>
                <a:solidFill>
                  <a:schemeClr val="tx1"/>
                </a:solidFill>
                <a:effectLst/>
                <a:latin typeface="Arial" panose="020B0604020202020204" pitchFamily="34" charset="0"/>
              </a:rPr>
              <a:t>re-render</a:t>
            </a:r>
            <a:r>
              <a:rPr kumimoji="0" lang="en-US" altLang="en-US" sz="1600" b="0" i="0" u="none" strike="noStrike" cap="none" normalizeH="0" baseline="0" dirty="0">
                <a:ln>
                  <a:noFill/>
                </a:ln>
                <a:solidFill>
                  <a:schemeClr val="tx1"/>
                </a:solidFill>
                <a:effectLst/>
                <a:latin typeface="Arial" panose="020B0604020202020204" pitchFamily="34" charset="0"/>
              </a:rPr>
              <a:t>, reflecting the new values in the UI.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B36CB4C4-E6CE-51F2-5EBB-8F91C763625F}"/>
              </a:ext>
            </a:extLst>
          </p:cNvPr>
          <p:cNvPicPr>
            <a:picLocks noChangeAspect="1"/>
          </p:cNvPicPr>
          <p:nvPr/>
        </p:nvPicPr>
        <p:blipFill>
          <a:blip r:embed="rId3"/>
          <a:stretch>
            <a:fillRect/>
          </a:stretch>
        </p:blipFill>
        <p:spPr>
          <a:xfrm>
            <a:off x="2026699" y="1017725"/>
            <a:ext cx="5090601" cy="383319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E45AB2-F563-1172-C796-CCA18B6511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CE71011-9340-7451-D41C-C8AFB71AA63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Object in State</a:t>
            </a:r>
          </a:p>
        </p:txBody>
      </p:sp>
      <p:sp>
        <p:nvSpPr>
          <p:cNvPr id="3" name="Rectangle 1">
            <a:extLst>
              <a:ext uri="{FF2B5EF4-FFF2-40B4-BE49-F238E27FC236}">
                <a16:creationId xmlns:a16="http://schemas.microsoft.com/office/drawing/2014/main" id="{F13AB1AB-7D49-D068-6D14-68F23282D5AE}"/>
              </a:ext>
            </a:extLst>
          </p:cNvPr>
          <p:cNvSpPr>
            <a:spLocks noGrp="1" noChangeArrowheads="1"/>
          </p:cNvSpPr>
          <p:nvPr>
            <p:ph type="body" idx="4294967295"/>
          </p:nvPr>
        </p:nvSpPr>
        <p:spPr bwMode="auto">
          <a:xfrm>
            <a:off x="311700" y="1551014"/>
            <a:ext cx="81580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Related state values</a:t>
            </a:r>
            <a:r>
              <a:rPr kumimoji="0" lang="en-US" altLang="en-US" sz="1600" b="0" i="0" u="none" strike="noStrike" cap="none" normalizeH="0" baseline="0" dirty="0">
                <a:ln>
                  <a:noFill/>
                </a:ln>
                <a:solidFill>
                  <a:schemeClr val="tx1"/>
                </a:solidFill>
                <a:effectLst/>
                <a:latin typeface="Arial" panose="020B0604020202020204" pitchFamily="34" charset="0"/>
              </a:rPr>
              <a:t> can be grouped into a </a:t>
            </a:r>
            <a:r>
              <a:rPr kumimoji="0" lang="en-US" altLang="en-US" sz="1600" b="1" i="0" u="none" strike="noStrike" cap="none" normalizeH="0" baseline="0" dirty="0">
                <a:ln>
                  <a:noFill/>
                </a:ln>
                <a:solidFill>
                  <a:schemeClr val="tx1"/>
                </a:solidFill>
                <a:effectLst/>
                <a:latin typeface="Arial" panose="020B0604020202020204" pitchFamily="34" charset="0"/>
              </a:rPr>
              <a:t>single object</a:t>
            </a:r>
            <a:r>
              <a:rPr kumimoji="0" lang="en-US" altLang="en-US" sz="1600" b="0" i="0" u="none" strike="noStrike" cap="none" normalizeH="0" baseline="0" dirty="0">
                <a:ln>
                  <a:noFill/>
                </a:ln>
                <a:solidFill>
                  <a:schemeClr val="tx1"/>
                </a:solidFill>
                <a:effectLst/>
                <a:latin typeface="Arial" panose="020B0604020202020204" pitchFamily="34" charset="0"/>
              </a:rPr>
              <a:t> for better organization.</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Arial Unicode MS"/>
              </a:rPr>
              <a:t>useState</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can store an </a:t>
            </a:r>
            <a:r>
              <a:rPr kumimoji="0" lang="en-US" altLang="en-US" sz="1600" b="1" i="0" u="none" strike="noStrike" cap="none" normalizeH="0" baseline="0" dirty="0">
                <a:ln>
                  <a:noFill/>
                </a:ln>
                <a:solidFill>
                  <a:schemeClr val="tx1"/>
                </a:solidFill>
                <a:effectLst/>
                <a:latin typeface="Arial" panose="020B0604020202020204" pitchFamily="34" charset="0"/>
              </a:rPr>
              <a:t>object</a:t>
            </a:r>
            <a:r>
              <a:rPr kumimoji="0" lang="en-US" altLang="en-US" sz="1600" b="0" i="0" u="none" strike="noStrike" cap="none" normalizeH="0" baseline="0" dirty="0">
                <a:ln>
                  <a:noFill/>
                </a:ln>
                <a:solidFill>
                  <a:schemeClr val="tx1"/>
                </a:solidFill>
                <a:effectLst/>
                <a:latin typeface="Arial" panose="020B0604020202020204" pitchFamily="34" charset="0"/>
              </a:rPr>
              <a:t>, allowing multiple properties within one state variable.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When updating state, use the </a:t>
            </a:r>
            <a:r>
              <a:rPr kumimoji="0" lang="en-US" altLang="en-US" sz="1600" b="1" i="0" u="none" strike="noStrike" cap="none" normalizeH="0" baseline="0" dirty="0">
                <a:ln>
                  <a:noFill/>
                </a:ln>
                <a:solidFill>
                  <a:schemeClr val="tx1"/>
                </a:solidFill>
                <a:effectLst/>
                <a:latin typeface="Arial" panose="020B0604020202020204" pitchFamily="34" charset="0"/>
              </a:rPr>
              <a:t>spread operator (</a:t>
            </a:r>
            <a:r>
              <a:rPr kumimoji="0" lang="en-US" altLang="en-US" sz="1600" b="1"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to preserve existing properties. </a:t>
            </a:r>
          </a:p>
        </p:txBody>
      </p:sp>
    </p:spTree>
    <p:extLst>
      <p:ext uri="{BB962C8B-B14F-4D97-AF65-F5344CB8AC3E}">
        <p14:creationId xmlns:p14="http://schemas.microsoft.com/office/powerpoint/2010/main" val="4346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E6EC9A-E82B-1565-01B6-D11134728A0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8776A39-8E03-63C9-5723-A45FE4825AA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665109BF-CA5E-772A-04D8-9E65EF38DAB3}"/>
              </a:ext>
            </a:extLst>
          </p:cNvPr>
          <p:cNvPicPr>
            <a:picLocks noChangeAspect="1"/>
          </p:cNvPicPr>
          <p:nvPr/>
        </p:nvPicPr>
        <p:blipFill>
          <a:blip r:embed="rId3"/>
          <a:stretch>
            <a:fillRect/>
          </a:stretch>
        </p:blipFill>
        <p:spPr>
          <a:xfrm>
            <a:off x="810379" y="1017725"/>
            <a:ext cx="6919560" cy="3817951"/>
          </a:xfrm>
          <a:prstGeom prst="rect">
            <a:avLst/>
          </a:prstGeom>
        </p:spPr>
      </p:pic>
    </p:spTree>
    <p:extLst>
      <p:ext uri="{BB962C8B-B14F-4D97-AF65-F5344CB8AC3E}">
        <p14:creationId xmlns:p14="http://schemas.microsoft.com/office/powerpoint/2010/main" val="31668145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2025-02-15T21:53:16+00:00</DateTime>
  </documentManagement>
</p:properties>
</file>

<file path=customXml/itemProps1.xml><?xml version="1.0" encoding="utf-8"?>
<ds:datastoreItem xmlns:ds="http://schemas.openxmlformats.org/officeDocument/2006/customXml" ds:itemID="{EEDCE2CF-607C-4FE4-869F-C7DAE441DD00}"/>
</file>

<file path=customXml/itemProps2.xml><?xml version="1.0" encoding="utf-8"?>
<ds:datastoreItem xmlns:ds="http://schemas.openxmlformats.org/officeDocument/2006/customXml" ds:itemID="{8377E49C-2A2D-4EC4-9B95-761156519C1D}"/>
</file>

<file path=customXml/itemProps3.xml><?xml version="1.0" encoding="utf-8"?>
<ds:datastoreItem xmlns:ds="http://schemas.openxmlformats.org/officeDocument/2006/customXml" ds:itemID="{A0750B47-9685-42DF-80E7-B0D73B87B992}"/>
</file>

<file path=docProps/app.xml><?xml version="1.0" encoding="utf-8"?>
<Properties xmlns="http://schemas.openxmlformats.org/officeDocument/2006/extended-properties" xmlns:vt="http://schemas.openxmlformats.org/officeDocument/2006/docPropsVTypes">
  <TotalTime>2548</TotalTime>
  <Words>633</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Roboto</vt:lpstr>
      <vt:lpstr>Proxima Nova</vt:lpstr>
      <vt:lpstr>Arial Unicode MS</vt:lpstr>
      <vt:lpstr>Simple Light</vt:lpstr>
      <vt:lpstr>Spearmint</vt:lpstr>
      <vt:lpstr>State</vt:lpstr>
      <vt:lpstr>Storing and Changing State</vt:lpstr>
      <vt:lpstr>Example</vt:lpstr>
      <vt:lpstr>Multiple State Variables</vt:lpstr>
      <vt:lpstr>Example</vt:lpstr>
      <vt:lpstr>Object in State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94</cp:revision>
  <dcterms:modified xsi:type="dcterms:W3CDTF">2025-02-15T21:30:40Z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