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350" r:id="rId5"/>
    <p:sldId id="323" r:id="rId6"/>
    <p:sldId id="343" r:id="rId7"/>
    <p:sldId id="360" r:id="rId8"/>
    <p:sldId id="352" r:id="rId9"/>
    <p:sldId id="353" r:id="rId10"/>
    <p:sldId id="355" r:id="rId11"/>
    <p:sldId id="361" r:id="rId12"/>
    <p:sldId id="356" r:id="rId13"/>
    <p:sldId id="362" r:id="rId14"/>
    <p:sldId id="357" r:id="rId15"/>
    <p:sldId id="358" r:id="rId16"/>
    <p:sldId id="359" r:id="rId17"/>
    <p:sldId id="364" r:id="rId18"/>
    <p:sldId id="363" r:id="rId19"/>
    <p:sldId id="365" r:id="rId20"/>
  </p:sldIdLst>
  <p:sldSz cx="9144000" cy="5143500" type="screen16x9"/>
  <p:notesSz cx="6858000" cy="9144000"/>
  <p:embeddedFontLst>
    <p:embeddedFont>
      <p:font typeface="Proxima Nova" panose="020B060402020202020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customXml" Target="../customXml/item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Node.js. In this lecture we will go through its introduction, how to install and run node, creating a simple web server, projects and </a:t>
            </a:r>
            <a:r>
              <a:rPr lang="en-US" dirty="0" err="1">
                <a:solidFill>
                  <a:schemeClr val="dk1"/>
                </a:solidFill>
              </a:rPr>
              <a:t>npm</a:t>
            </a:r>
            <a:r>
              <a:rPr lang="en-US" dirty="0">
                <a:solidFill>
                  <a:schemeClr val="dk1"/>
                </a:solidFill>
              </a:rPr>
              <a:t> in node, and package dot JSON and package lock dot JSON file</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12EFC0D-7EC0-B831-27A5-458BB3B7016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4374FC1-65DE-C8DE-3B82-F0BA722B3E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1589BE-4180-CEFB-C0E7-73254F844C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with projects and </a:t>
            </a:r>
            <a:r>
              <a:rPr lang="en-US" dirty="0" err="1"/>
              <a:t>npm</a:t>
            </a:r>
            <a:r>
              <a:rPr lang="en-US" dirty="0"/>
              <a:t>, here's an example. This Node.js project has a simple directory structure with my project containing a single JavaScript file, server.js. To check </a:t>
            </a:r>
            <a:r>
              <a:rPr lang="en-US" dirty="0" err="1"/>
              <a:t>npm's</a:t>
            </a:r>
            <a:r>
              <a:rPr lang="en-US" dirty="0"/>
              <a:t> version, use the command </a:t>
            </a:r>
            <a:r>
              <a:rPr lang="en-US" dirty="0" err="1"/>
              <a:t>npm</a:t>
            </a:r>
            <a:r>
              <a:rPr lang="en-US" dirty="0"/>
              <a:t> hyphen v, which displays the installed version. This setup demonstrates how to organize Node.js projects and manage dependencies efficiently.</a:t>
            </a:r>
          </a:p>
        </p:txBody>
      </p:sp>
    </p:spTree>
    <p:extLst>
      <p:ext uri="{BB962C8B-B14F-4D97-AF65-F5344CB8AC3E}">
        <p14:creationId xmlns:p14="http://schemas.microsoft.com/office/powerpoint/2010/main" val="3198819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24C1F2F-D6F4-9708-2387-1FA162D36B06}"/>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2BDCCC4-9867-61C9-F44A-273440E191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F17641D-3183-861A-D979-757C147D68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Building on </a:t>
            </a:r>
            <a:r>
              <a:rPr lang="en-US" dirty="0" err="1"/>
              <a:t>npm</a:t>
            </a:r>
            <a:r>
              <a:rPr lang="en-US" dirty="0"/>
              <a:t>, let's look at installation modes. In Local Mode, packages are installed in the node modules folder within the project, using </a:t>
            </a:r>
            <a:r>
              <a:rPr lang="en-US" dirty="0" err="1"/>
              <a:t>npm</a:t>
            </a:r>
            <a:r>
              <a:rPr lang="en-US" dirty="0"/>
              <a:t> install my package. Global Mode installs packages system-wide with the -g flag, like </a:t>
            </a:r>
            <a:r>
              <a:rPr lang="en-US" dirty="0" err="1"/>
              <a:t>npm</a:t>
            </a:r>
            <a:r>
              <a:rPr lang="en-US" dirty="0"/>
              <a:t> install my package  global. Local Mode is for project dependencies, while Global Mode is ideal for command-line tools.</a:t>
            </a:r>
          </a:p>
        </p:txBody>
      </p:sp>
    </p:spTree>
    <p:extLst>
      <p:ext uri="{BB962C8B-B14F-4D97-AF65-F5344CB8AC3E}">
        <p14:creationId xmlns:p14="http://schemas.microsoft.com/office/powerpoint/2010/main" val="3589372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D0BFA86-CA71-84D7-EEFD-8DD1A1D59A9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D6347D5-DEF1-EC79-C40A-71427910E2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C023124-CBE0-9EE6-F1EF-6CC03AC813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with </a:t>
            </a:r>
            <a:r>
              <a:rPr lang="en-US" dirty="0" err="1"/>
              <a:t>npm</a:t>
            </a:r>
            <a:r>
              <a:rPr lang="en-US" dirty="0"/>
              <a:t> installation modes, here's how to find the global installation directory. Use the command </a:t>
            </a:r>
            <a:r>
              <a:rPr lang="en-US" dirty="0" err="1"/>
              <a:t>npm</a:t>
            </a:r>
            <a:r>
              <a:rPr lang="en-US" dirty="0"/>
              <a:t> config get prefix to get the prefix directory where global packages are installed. On Unix systems, it's usually </a:t>
            </a:r>
            <a:r>
              <a:rPr lang="en-US" dirty="0" err="1"/>
              <a:t>usr</a:t>
            </a:r>
            <a:r>
              <a:rPr lang="en-US" dirty="0"/>
              <a:t> local. This directory may be different for Windows users, helping manage where global tools are stored.</a:t>
            </a:r>
          </a:p>
        </p:txBody>
      </p:sp>
    </p:spTree>
    <p:extLst>
      <p:ext uri="{BB962C8B-B14F-4D97-AF65-F5344CB8AC3E}">
        <p14:creationId xmlns:p14="http://schemas.microsoft.com/office/powerpoint/2010/main" val="1898211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B39C649-0145-AB99-7251-A7FE1AFB732F}"/>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355D158-1433-F609-C66E-DEB4C6F6A9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3AD8DB1-D30E-2264-828B-CD86CEE523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Transitioning from </a:t>
            </a:r>
            <a:r>
              <a:rPr lang="en-US" dirty="0" err="1"/>
              <a:t>npm</a:t>
            </a:r>
            <a:r>
              <a:rPr lang="en-US" dirty="0"/>
              <a:t> installation, let's look at useful Node.js tools. </a:t>
            </a:r>
            <a:r>
              <a:rPr lang="en-US" dirty="0" err="1"/>
              <a:t>Nodemon</a:t>
            </a:r>
            <a:r>
              <a:rPr lang="en-US" dirty="0"/>
              <a:t> auto restarts a Node.js app when files are modified, speeding up development. Underscore is a utility library providing helpful JavaScript functions. When installed locally, packages are stored in the node modules folder, like my project node modules underscore.</a:t>
            </a:r>
          </a:p>
        </p:txBody>
      </p:sp>
    </p:spTree>
    <p:extLst>
      <p:ext uri="{BB962C8B-B14F-4D97-AF65-F5344CB8AC3E}">
        <p14:creationId xmlns:p14="http://schemas.microsoft.com/office/powerpoint/2010/main" val="65517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6C86204-3E2C-032A-1501-868237FF3F1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BC2882A-EC80-E422-799C-18EEBFB8B1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EF4BDBD-9301-BD36-6550-1C58041D33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with useful tools, here's how to install and run </a:t>
            </a:r>
            <a:r>
              <a:rPr lang="en-US" dirty="0" err="1"/>
              <a:t>Nodemon</a:t>
            </a:r>
            <a:r>
              <a:rPr lang="en-US" dirty="0"/>
              <a:t>. Use </a:t>
            </a:r>
            <a:r>
              <a:rPr lang="en-US" dirty="0" err="1"/>
              <a:t>npm</a:t>
            </a:r>
            <a:r>
              <a:rPr lang="en-US" dirty="0"/>
              <a:t> install </a:t>
            </a:r>
            <a:r>
              <a:rPr lang="en-US" dirty="0" err="1"/>
              <a:t>nodemon</a:t>
            </a:r>
            <a:r>
              <a:rPr lang="en-US" dirty="0"/>
              <a:t>  global to install it globally. Then start the app with </a:t>
            </a:r>
            <a:r>
              <a:rPr lang="en-US" dirty="0" err="1"/>
              <a:t>nodemon</a:t>
            </a:r>
            <a:r>
              <a:rPr lang="en-US" dirty="0"/>
              <a:t> my project server.js. </a:t>
            </a:r>
            <a:r>
              <a:rPr lang="en-US" dirty="0" err="1"/>
              <a:t>Nodemon</a:t>
            </a:r>
            <a:r>
              <a:rPr lang="en-US" dirty="0"/>
              <a:t> watches for file changes and automatically restarts the server, streamlining development by eliminating the need to manually restart after edits.</a:t>
            </a:r>
          </a:p>
        </p:txBody>
      </p:sp>
    </p:spTree>
    <p:extLst>
      <p:ext uri="{BB962C8B-B14F-4D97-AF65-F5344CB8AC3E}">
        <p14:creationId xmlns:p14="http://schemas.microsoft.com/office/powerpoint/2010/main" val="3558229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29489A1-8A84-E79E-2214-608D2588487D}"/>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EB28618-18AE-22FE-632F-30364DE70A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CF4BBD2-2320-803F-9291-55496DFA2A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with package installation, here's how to install Underscore as a local package. First, navigate to your project directory with cd my project. Then run </a:t>
            </a:r>
            <a:r>
              <a:rPr lang="en-US" dirty="0" err="1"/>
              <a:t>npm</a:t>
            </a:r>
            <a:r>
              <a:rPr lang="en-US" dirty="0"/>
              <a:t> install underscore to install it locally. Once installed, use </a:t>
            </a:r>
            <a:r>
              <a:rPr lang="en-US" dirty="0" err="1"/>
              <a:t>npm</a:t>
            </a:r>
            <a:r>
              <a:rPr lang="en-US" dirty="0"/>
              <a:t> list to view the installed packages and confirm that Underscore is listed in your project’s node modules.</a:t>
            </a:r>
          </a:p>
        </p:txBody>
      </p:sp>
    </p:spTree>
    <p:extLst>
      <p:ext uri="{BB962C8B-B14F-4D97-AF65-F5344CB8AC3E}">
        <p14:creationId xmlns:p14="http://schemas.microsoft.com/office/powerpoint/2010/main" val="3758510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848335-CCFE-41DD-C139-EF54DAC660D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C044F3-2C85-173C-2BFE-71DBFFCBED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3C43E5A-24D9-046B-FD6E-0DB370417A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look at some important </a:t>
            </a:r>
            <a:r>
              <a:rPr lang="en-US" dirty="0" err="1"/>
              <a:t>npm</a:t>
            </a:r>
            <a:r>
              <a:rPr lang="en-US" dirty="0"/>
              <a:t> commands. Use </a:t>
            </a:r>
            <a:r>
              <a:rPr lang="en-US" dirty="0" err="1"/>
              <a:t>npm</a:t>
            </a:r>
            <a:r>
              <a:rPr lang="en-US" dirty="0"/>
              <a:t> config to manage configuration files, like </a:t>
            </a:r>
            <a:r>
              <a:rPr lang="en-US" dirty="0" err="1"/>
              <a:t>npm</a:t>
            </a:r>
            <a:r>
              <a:rPr lang="en-US" dirty="0"/>
              <a:t> config get prefix. Install packages locally or globally with </a:t>
            </a:r>
            <a:r>
              <a:rPr lang="en-US" dirty="0" err="1"/>
              <a:t>npm</a:t>
            </a:r>
            <a:r>
              <a:rPr lang="en-US" dirty="0"/>
              <a:t> install, for example, </a:t>
            </a:r>
            <a:r>
              <a:rPr lang="en-US" dirty="0" err="1"/>
              <a:t>npm</a:t>
            </a:r>
            <a:r>
              <a:rPr lang="en-US" dirty="0"/>
              <a:t> install </a:t>
            </a:r>
            <a:r>
              <a:rPr lang="en-US" dirty="0" err="1"/>
              <a:t>nodemon</a:t>
            </a:r>
            <a:r>
              <a:rPr lang="en-US" dirty="0"/>
              <a:t> hyphen g. Use </a:t>
            </a:r>
            <a:r>
              <a:rPr lang="en-US" dirty="0" err="1"/>
              <a:t>npm</a:t>
            </a:r>
            <a:r>
              <a:rPr lang="en-US" dirty="0"/>
              <a:t> list to view installed packages, and </a:t>
            </a:r>
            <a:r>
              <a:rPr lang="en-US" dirty="0" err="1"/>
              <a:t>npm</a:t>
            </a:r>
            <a:r>
              <a:rPr lang="en-US" dirty="0"/>
              <a:t> update or </a:t>
            </a:r>
            <a:r>
              <a:rPr lang="en-US" dirty="0" err="1"/>
              <a:t>npm</a:t>
            </a:r>
            <a:r>
              <a:rPr lang="en-US" dirty="0"/>
              <a:t> uninstall to update or remove them as needed. These commands help manage your Node.js environment efficiently.</a:t>
            </a:r>
          </a:p>
        </p:txBody>
      </p:sp>
    </p:spTree>
    <p:extLst>
      <p:ext uri="{BB962C8B-B14F-4D97-AF65-F5344CB8AC3E}">
        <p14:creationId xmlns:p14="http://schemas.microsoft.com/office/powerpoint/2010/main" val="1710089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84B2EA2-598A-26E3-C064-698C88939C0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A92AE39-FF0D-3798-10C7-D244025C90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FF6DA34-816F-BAB7-266D-AF098AA5C8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talk about the </a:t>
            </a:r>
            <a:r>
              <a:rPr lang="en-US" dirty="0" err="1"/>
              <a:t>package.json</a:t>
            </a:r>
            <a:r>
              <a:rPr lang="en-US" dirty="0"/>
              <a:t> and package-lock dot </a:t>
            </a:r>
            <a:r>
              <a:rPr lang="en-US" dirty="0" err="1"/>
              <a:t>json</a:t>
            </a:r>
            <a:r>
              <a:rPr lang="en-US" dirty="0"/>
              <a:t> files. The </a:t>
            </a:r>
            <a:r>
              <a:rPr lang="en-US" dirty="0" err="1"/>
              <a:t>package.json</a:t>
            </a:r>
            <a:r>
              <a:rPr lang="en-US" dirty="0"/>
              <a:t> file lists important project details, like the project name, version, and dependencies, and is created using </a:t>
            </a:r>
            <a:r>
              <a:rPr lang="en-US" dirty="0" err="1"/>
              <a:t>npm</a:t>
            </a:r>
            <a:r>
              <a:rPr lang="en-US" dirty="0"/>
              <a:t> </a:t>
            </a:r>
            <a:r>
              <a:rPr lang="en-US" dirty="0" err="1"/>
              <a:t>init.</a:t>
            </a:r>
            <a:r>
              <a:rPr lang="en-US" dirty="0"/>
              <a:t> The package-</a:t>
            </a:r>
            <a:r>
              <a:rPr lang="en-US" dirty="0" err="1"/>
              <a:t>lock.json</a:t>
            </a:r>
            <a:r>
              <a:rPr lang="en-US" dirty="0"/>
              <a:t> locks the exact versions of dependencies for consistency across different machines. Versioning with the caret symbol allows updates within the same major version, ensuring compatibility.</a:t>
            </a:r>
          </a:p>
        </p:txBody>
      </p:sp>
    </p:spTree>
    <p:extLst>
      <p:ext uri="{BB962C8B-B14F-4D97-AF65-F5344CB8AC3E}">
        <p14:creationId xmlns:p14="http://schemas.microsoft.com/office/powerpoint/2010/main" val="3493519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F18822C-E78B-1FC2-9187-809AEB2C47A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402587D7-AE82-22EA-323D-A8FFF3F941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9A958E3-60AB-62BC-F146-FBD992A47C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Here is an example of a </a:t>
            </a:r>
            <a:r>
              <a:rPr lang="en-US" dirty="0" err="1"/>
              <a:t>package.json</a:t>
            </a:r>
            <a:r>
              <a:rPr lang="en-US" dirty="0"/>
              <a:t> file. It includes important project details such as the name, version, description, and main file. In this case, the project is a simple web server, and it has a dependency on Underscore. The scripts section includes commands for testing and starting the server, while the author and license fields are left empty. This file helps manage project dependencies and scripts.</a:t>
            </a:r>
          </a:p>
        </p:txBody>
      </p:sp>
    </p:spTree>
    <p:extLst>
      <p:ext uri="{BB962C8B-B14F-4D97-AF65-F5344CB8AC3E}">
        <p14:creationId xmlns:p14="http://schemas.microsoft.com/office/powerpoint/2010/main" val="3378425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Let's introduce Node.js. It offers high performance with event-driven, non-blocking I/O for handling high loads. Node.js uses JavaScript on both server and client sides, enabling a unified language. It supports modularity for easy module management. Its seamless integration with MongoDB allows efficient JSON-based data communication.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from Node.js features, let's look at the growth of public Node modules. The graph shows NPM leading with the highest number of modules compared to other package managers like Maven, NuGet, and PYPI. This rapid growth demonstrates the active community and extensive library support, making Node.js a powerful choice for web development.</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Transitioning from Node modules, let's see how to install and run Node.js. Installation is straight forward, download installers from the Node.js website for your operating system. Start the interactive shell by entering node in the command line. To exit, use the dot exit command. This setup lets you quickly test and run JavaScript code.</a:t>
            </a:r>
          </a:p>
        </p:txBody>
      </p:sp>
    </p:spTree>
    <p:extLst>
      <p:ext uri="{BB962C8B-B14F-4D97-AF65-F5344CB8AC3E}">
        <p14:creationId xmlns:p14="http://schemas.microsoft.com/office/powerpoint/2010/main" val="39850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from installation, let's explore the Node.js interactive shell. Start it by typing node in the command line. You can execute JavaScript code directly, like using console.log to print messages or defining variables. The shell immediately evaluates expressions. To exit, simply type .exit. This interactive environment is great for quick testing and debugging.</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D3D98E2-DB0F-B0D8-34CF-0FDB3C10F964}"/>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110ED4A-19B5-0DC8-14E1-6C2DEC9BEC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CF2BE67-FE56-0996-902D-32C83F8499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Building on the interactive shell, here's a simple Node.js program. This example uses a for loop to print Hello, Node.js five times. The code is saved in a file named hello.js. To run it, enter node hello.js in the command line. Node.js executes the script, displaying the output line by line. This demonstrates how easily Node.js handles basic JavaScript tasks.</a:t>
            </a:r>
          </a:p>
        </p:txBody>
      </p:sp>
    </p:spTree>
    <p:extLst>
      <p:ext uri="{BB962C8B-B14F-4D97-AF65-F5344CB8AC3E}">
        <p14:creationId xmlns:p14="http://schemas.microsoft.com/office/powerpoint/2010/main" val="3354123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F5057E-81F6-1033-BF51-B88815E8D7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179873-AA2C-3CFD-3940-319BE164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375F37-EF45-9E62-8A1D-A4436E41D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from simple programs, let's create a basic web server in Node.js. Use the http module's create Server method to set up the server and listen with listen. The server stays active until stopped with Ctrl plus C. Import modules using require. This allows you to build lightweight web servers quickly, showcasing Node.js's power and simplicity.</a:t>
            </a:r>
          </a:p>
        </p:txBody>
      </p:sp>
    </p:spTree>
    <p:extLst>
      <p:ext uri="{BB962C8B-B14F-4D97-AF65-F5344CB8AC3E}">
        <p14:creationId xmlns:p14="http://schemas.microsoft.com/office/powerpoint/2010/main" val="2073003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381DB1-D87B-8AC1-9A0C-FA44BDAEED7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8C989BC-86B3-D404-5B90-1DC9D3DCF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7AA440-0802-1B63-B275-D371B6978C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Building on creating a web server, here's an example using Node.js. The server.js file imports the http module and uses create Server to respond with Hello, Node.js. It listens on port 3000. When you visit localhost 3000 in a browser, the server sends an HTTP response displaying the message. This demonstrates how easily Node.js handles HTTP requests and responses.</a:t>
            </a:r>
          </a:p>
        </p:txBody>
      </p:sp>
    </p:spTree>
    <p:extLst>
      <p:ext uri="{BB962C8B-B14F-4D97-AF65-F5344CB8AC3E}">
        <p14:creationId xmlns:p14="http://schemas.microsoft.com/office/powerpoint/2010/main" val="533527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FB7ED35-D367-F29A-6FFA-08D991AB375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C93E793-9A58-833F-0C8D-C11C85DC5C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6106650-E38C-5168-BDAA-BD438594AA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from the web server, let's explore Node.js projects and </a:t>
            </a:r>
            <a:r>
              <a:rPr lang="en-US" dirty="0" err="1"/>
              <a:t>npm</a:t>
            </a:r>
            <a:r>
              <a:rPr lang="en-US" dirty="0"/>
              <a:t>. Projects are organized into directories with JavaScript files and configuration. Packages contain modules and a package dot </a:t>
            </a:r>
            <a:r>
              <a:rPr lang="en-US" dirty="0" err="1"/>
              <a:t>json</a:t>
            </a:r>
            <a:r>
              <a:rPr lang="en-US" dirty="0"/>
              <a:t> file with metadata and dependencies. </a:t>
            </a:r>
            <a:r>
              <a:rPr lang="en-US" dirty="0" err="1"/>
              <a:t>npm</a:t>
            </a:r>
            <a:r>
              <a:rPr lang="en-US" dirty="0"/>
              <a:t>, included with Node.js, manages packages by installing and updating them, streamlining project management.</a:t>
            </a:r>
          </a:p>
        </p:txBody>
      </p:sp>
    </p:spTree>
    <p:extLst>
      <p:ext uri="{BB962C8B-B14F-4D97-AF65-F5344CB8AC3E}">
        <p14:creationId xmlns:p14="http://schemas.microsoft.com/office/powerpoint/2010/main" val="788659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Getting Started With Node.js</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Introduction to Node.js</a:t>
            </a:r>
            <a:r>
              <a:rPr lang="en-US" sz="1300" b="1" dirty="0">
                <a:solidFill>
                  <a:schemeClr val="accent1">
                    <a:lumMod val="50000"/>
                  </a:schemeClr>
                </a:solidFill>
                <a:latin typeface="+mj-lt"/>
                <a:ea typeface="Roboto"/>
                <a:cs typeface="Roboto"/>
                <a:sym typeface="Roboto"/>
              </a:rPr>
              <a:t> | Installing and Running | Creating a Simple Web Server | Projects and NPM | </a:t>
            </a:r>
            <a:r>
              <a:rPr lang="en-US" sz="1400" b="1" i="0" dirty="0">
                <a:solidFill>
                  <a:schemeClr val="accent1">
                    <a:lumMod val="50000"/>
                  </a:schemeClr>
                </a:solidFill>
                <a:effectLst/>
                <a:latin typeface="Roboto" panose="02000000000000000000" pitchFamily="2" charset="0"/>
              </a:rPr>
              <a:t>The </a:t>
            </a:r>
            <a:r>
              <a:rPr lang="en-US" sz="1400" b="1" i="0" dirty="0" err="1">
                <a:solidFill>
                  <a:schemeClr val="accent1">
                    <a:lumMod val="50000"/>
                  </a:schemeClr>
                </a:solidFill>
                <a:effectLst/>
                <a:latin typeface="Roboto" panose="02000000000000000000" pitchFamily="2" charset="0"/>
              </a:rPr>
              <a:t>package.json</a:t>
            </a:r>
            <a:r>
              <a:rPr lang="en-US" sz="1400" b="1" i="0" dirty="0">
                <a:solidFill>
                  <a:schemeClr val="accent1">
                    <a:lumMod val="50000"/>
                  </a:schemeClr>
                </a:solidFill>
                <a:effectLst/>
                <a:latin typeface="Roboto" panose="02000000000000000000" pitchFamily="2" charset="0"/>
              </a:rPr>
              <a:t> and package-</a:t>
            </a:r>
            <a:r>
              <a:rPr lang="en-US" sz="1400" b="1" i="0" dirty="0" err="1">
                <a:solidFill>
                  <a:schemeClr val="accent1">
                    <a:lumMod val="50000"/>
                  </a:schemeClr>
                </a:solidFill>
                <a:effectLst/>
                <a:latin typeface="Roboto" panose="02000000000000000000" pitchFamily="2" charset="0"/>
              </a:rPr>
              <a:t>lock.json</a:t>
            </a:r>
            <a:r>
              <a:rPr lang="en-US" sz="1400" b="1" i="0" dirty="0">
                <a:solidFill>
                  <a:schemeClr val="accent1">
                    <a:lumMod val="50000"/>
                  </a:schemeClr>
                </a:solidFill>
                <a:effectLst/>
                <a:latin typeface="Roboto" panose="02000000000000000000" pitchFamily="2" charset="0"/>
              </a:rPr>
              <a:t> files</a:t>
            </a: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A3A9AF7-6D6E-7A7B-AB30-BDB8D2FBFE1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74E8912-0EF7-6E1F-58A2-62CAA3C8C973}"/>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A85D2453-0CD7-D643-CC49-01CF50C1C6FE}"/>
              </a:ext>
            </a:extLst>
          </p:cNvPr>
          <p:cNvPicPr>
            <a:picLocks noChangeAspect="1"/>
          </p:cNvPicPr>
          <p:nvPr/>
        </p:nvPicPr>
        <p:blipFill>
          <a:blip r:embed="rId3"/>
          <a:stretch>
            <a:fillRect/>
          </a:stretch>
        </p:blipFill>
        <p:spPr>
          <a:xfrm>
            <a:off x="2316284" y="1510907"/>
            <a:ext cx="4511431" cy="807790"/>
          </a:xfrm>
          <a:prstGeom prst="rect">
            <a:avLst/>
          </a:prstGeom>
        </p:spPr>
      </p:pic>
      <p:pic>
        <p:nvPicPr>
          <p:cNvPr id="6" name="Picture 5">
            <a:extLst>
              <a:ext uri="{FF2B5EF4-FFF2-40B4-BE49-F238E27FC236}">
                <a16:creationId xmlns:a16="http://schemas.microsoft.com/office/drawing/2014/main" id="{855E2E76-69D4-A4B0-32D6-49F995AAC2A0}"/>
              </a:ext>
            </a:extLst>
          </p:cNvPr>
          <p:cNvPicPr>
            <a:picLocks noChangeAspect="1"/>
          </p:cNvPicPr>
          <p:nvPr/>
        </p:nvPicPr>
        <p:blipFill>
          <a:blip r:embed="rId4"/>
          <a:stretch>
            <a:fillRect/>
          </a:stretch>
        </p:blipFill>
        <p:spPr>
          <a:xfrm>
            <a:off x="2545022" y="2613364"/>
            <a:ext cx="3894157" cy="899238"/>
          </a:xfrm>
          <a:prstGeom prst="rect">
            <a:avLst/>
          </a:prstGeom>
        </p:spPr>
      </p:pic>
    </p:spTree>
    <p:extLst>
      <p:ext uri="{BB962C8B-B14F-4D97-AF65-F5344CB8AC3E}">
        <p14:creationId xmlns:p14="http://schemas.microsoft.com/office/powerpoint/2010/main" val="3638896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2260E43-B064-5938-BCE8-EAB785702E9F}"/>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54C7224-B241-44EE-0811-E0896BD89002}"/>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err="1">
                <a:latin typeface="+mj-lt"/>
              </a:rPr>
              <a:t>n</a:t>
            </a:r>
            <a:r>
              <a:rPr lang="en-US" sz="3600" b="1" i="0" dirty="0" err="1">
                <a:effectLst/>
                <a:latin typeface="+mj-lt"/>
              </a:rPr>
              <a:t>pm</a:t>
            </a:r>
            <a:r>
              <a:rPr lang="en-US" sz="3600" b="1" i="0" dirty="0">
                <a:effectLst/>
                <a:latin typeface="+mj-lt"/>
              </a:rPr>
              <a:t> Installation Modes</a:t>
            </a:r>
          </a:p>
        </p:txBody>
      </p:sp>
      <p:sp>
        <p:nvSpPr>
          <p:cNvPr id="3" name="Rectangle 1">
            <a:extLst>
              <a:ext uri="{FF2B5EF4-FFF2-40B4-BE49-F238E27FC236}">
                <a16:creationId xmlns:a16="http://schemas.microsoft.com/office/drawing/2014/main" id="{D3ABA33E-C67D-E6AB-3C30-8B561D561448}"/>
              </a:ext>
            </a:extLst>
          </p:cNvPr>
          <p:cNvSpPr>
            <a:spLocks noGrp="1" noChangeArrowheads="1"/>
          </p:cNvSpPr>
          <p:nvPr>
            <p:ph type="body" idx="4294967295"/>
          </p:nvPr>
        </p:nvSpPr>
        <p:spPr bwMode="auto">
          <a:xfrm>
            <a:off x="311700" y="1002090"/>
            <a:ext cx="852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Local Mode:</a:t>
            </a:r>
            <a:r>
              <a:rPr kumimoji="0" lang="en-US" altLang="en-US" sz="1600" b="0" i="0" u="none" strike="noStrike" cap="none" normalizeH="0" baseline="0" dirty="0">
                <a:ln>
                  <a:noFill/>
                </a:ln>
                <a:solidFill>
                  <a:schemeClr val="tx1"/>
                </a:solidFill>
                <a:effectLst/>
                <a:latin typeface="+mj-lt"/>
              </a:rPr>
              <a:t> Installs in </a:t>
            </a:r>
            <a:r>
              <a:rPr kumimoji="0" lang="en-US" altLang="en-US" sz="1600" b="0" i="0" u="none" strike="noStrike" cap="none" normalizeH="0" baseline="0" dirty="0" err="1">
                <a:ln>
                  <a:noFill/>
                </a:ln>
                <a:solidFill>
                  <a:schemeClr val="tx1"/>
                </a:solidFill>
                <a:effectLst/>
                <a:latin typeface="+mj-lt"/>
              </a:rPr>
              <a:t>node_modules</a:t>
            </a:r>
            <a:r>
              <a:rPr kumimoji="0" lang="en-US" altLang="en-US" sz="1600" b="0" i="0" u="none" strike="noStrike" cap="none" normalizeH="0" baseline="0" dirty="0">
                <a:ln>
                  <a:noFill/>
                </a:ln>
                <a:solidFill>
                  <a:schemeClr val="tx1"/>
                </a:solidFill>
                <a:effectLst/>
                <a:latin typeface="+mj-lt"/>
              </a:rPr>
              <a:t> within the project folder (e.g., </a:t>
            </a:r>
            <a:r>
              <a:rPr kumimoji="0" lang="en-US" altLang="en-US" sz="1600" b="0" i="0" u="none" strike="noStrike" cap="none" normalizeH="0" baseline="0" dirty="0" err="1">
                <a:ln>
                  <a:noFill/>
                </a:ln>
                <a:solidFill>
                  <a:schemeClr val="tx1"/>
                </a:solidFill>
                <a:effectLst/>
                <a:latin typeface="+mj-lt"/>
              </a:rPr>
              <a:t>npm</a:t>
            </a:r>
            <a:r>
              <a:rPr kumimoji="0" lang="en-US" altLang="en-US" sz="1600" b="0" i="0" u="none" strike="noStrike" cap="none" normalizeH="0" baseline="0" dirty="0">
                <a:ln>
                  <a:noFill/>
                </a:ln>
                <a:solidFill>
                  <a:schemeClr val="tx1"/>
                </a:solidFill>
                <a:effectLst/>
                <a:latin typeface="+mj-lt"/>
              </a:rPr>
              <a:t> install </a:t>
            </a:r>
            <a:r>
              <a:rPr kumimoji="0" lang="en-US" altLang="en-US" sz="1600" b="0" i="0" u="none" strike="noStrike" cap="none" normalizeH="0" baseline="0" dirty="0" err="1">
                <a:ln>
                  <a:noFill/>
                </a:ln>
                <a:solidFill>
                  <a:schemeClr val="tx1"/>
                </a:solidFill>
                <a:effectLst/>
                <a:latin typeface="+mj-lt"/>
              </a:rPr>
              <a:t>mypackage</a:t>
            </a:r>
            <a:r>
              <a:rPr kumimoji="0" lang="en-US" altLang="en-US" sz="1600" b="0" i="0" u="none" strike="noStrike" cap="none" normalizeH="0" baseline="0" dirty="0">
                <a:ln>
                  <a:noFill/>
                </a:ln>
                <a:solidFill>
                  <a:schemeClr val="tx1"/>
                </a:solidFill>
                <a:effectLst/>
                <a:latin typeface="+mj-lt"/>
              </a:rPr>
              <a:t>).</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Global Mode:</a:t>
            </a:r>
            <a:r>
              <a:rPr kumimoji="0" lang="en-US" altLang="en-US" sz="1600" b="0" i="0" u="none" strike="noStrike" cap="none" normalizeH="0" baseline="0" dirty="0">
                <a:ln>
                  <a:noFill/>
                </a:ln>
                <a:solidFill>
                  <a:schemeClr val="tx1"/>
                </a:solidFill>
                <a:effectLst/>
                <a:latin typeface="+mj-lt"/>
              </a:rPr>
              <a:t> Installs globally with -g flag (e.g., </a:t>
            </a:r>
            <a:r>
              <a:rPr kumimoji="0" lang="en-US" altLang="en-US" sz="1600" b="0" i="0" u="none" strike="noStrike" cap="none" normalizeH="0" baseline="0" dirty="0" err="1">
                <a:ln>
                  <a:noFill/>
                </a:ln>
                <a:solidFill>
                  <a:schemeClr val="tx1"/>
                </a:solidFill>
                <a:effectLst/>
                <a:latin typeface="+mj-lt"/>
              </a:rPr>
              <a:t>npm</a:t>
            </a:r>
            <a:r>
              <a:rPr kumimoji="0" lang="en-US" altLang="en-US" sz="1600" b="0" i="0" u="none" strike="noStrike" cap="none" normalizeH="0" baseline="0" dirty="0">
                <a:ln>
                  <a:noFill/>
                </a:ln>
                <a:solidFill>
                  <a:schemeClr val="tx1"/>
                </a:solidFill>
                <a:effectLst/>
                <a:latin typeface="+mj-lt"/>
              </a:rPr>
              <a:t> install </a:t>
            </a:r>
            <a:r>
              <a:rPr kumimoji="0" lang="en-US" altLang="en-US" sz="1600" b="0" i="0" u="none" strike="noStrike" cap="none" normalizeH="0" baseline="0" dirty="0" err="1">
                <a:ln>
                  <a:noFill/>
                </a:ln>
                <a:solidFill>
                  <a:schemeClr val="tx1"/>
                </a:solidFill>
                <a:effectLst/>
                <a:latin typeface="+mj-lt"/>
              </a:rPr>
              <a:t>mypackage</a:t>
            </a:r>
            <a:r>
              <a:rPr kumimoji="0" lang="en-US" altLang="en-US" sz="1600" b="0" i="0" u="none" strike="noStrike" cap="none" normalizeH="0" baseline="0" dirty="0">
                <a:ln>
                  <a:noFill/>
                </a:ln>
                <a:solidFill>
                  <a:schemeClr val="tx1"/>
                </a:solidFill>
                <a:effectLst/>
                <a:latin typeface="+mj-lt"/>
              </a:rPr>
              <a:t> --global).</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Usage:</a:t>
            </a:r>
            <a:r>
              <a:rPr kumimoji="0" lang="en-US" altLang="en-US" sz="1600" b="0" i="0" u="none" strike="noStrike" cap="none" normalizeH="0" baseline="0" dirty="0">
                <a:ln>
                  <a:noFill/>
                </a:ln>
                <a:solidFill>
                  <a:schemeClr val="tx1"/>
                </a:solidFill>
                <a:effectLst/>
                <a:latin typeface="+mj-lt"/>
              </a:rPr>
              <a:t> Local for project dependencies, Global for command-line tools. </a:t>
            </a:r>
          </a:p>
        </p:txBody>
      </p:sp>
    </p:spTree>
    <p:extLst>
      <p:ext uri="{BB962C8B-B14F-4D97-AF65-F5344CB8AC3E}">
        <p14:creationId xmlns:p14="http://schemas.microsoft.com/office/powerpoint/2010/main" val="3708040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2D2B40F-34C4-E5AC-82B8-DD83935A4943}"/>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DE1AC44-CE0B-56E9-1EA8-BFD415F6D4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latin typeface="+mj-lt"/>
              </a:rPr>
              <a:t>Example</a:t>
            </a:r>
            <a:endParaRPr lang="en-US" sz="3600" b="1" i="0" dirty="0">
              <a:effectLst/>
              <a:latin typeface="+mj-lt"/>
            </a:endParaRPr>
          </a:p>
        </p:txBody>
      </p:sp>
      <p:pic>
        <p:nvPicPr>
          <p:cNvPr id="4" name="Picture 3">
            <a:extLst>
              <a:ext uri="{FF2B5EF4-FFF2-40B4-BE49-F238E27FC236}">
                <a16:creationId xmlns:a16="http://schemas.microsoft.com/office/drawing/2014/main" id="{3DE64212-AC51-ACB4-6B49-A96132907963}"/>
              </a:ext>
            </a:extLst>
          </p:cNvPr>
          <p:cNvPicPr>
            <a:picLocks noChangeAspect="1"/>
          </p:cNvPicPr>
          <p:nvPr/>
        </p:nvPicPr>
        <p:blipFill>
          <a:blip r:embed="rId3"/>
          <a:stretch>
            <a:fillRect/>
          </a:stretch>
        </p:blipFill>
        <p:spPr>
          <a:xfrm>
            <a:off x="2082282" y="1833920"/>
            <a:ext cx="5387807" cy="1333616"/>
          </a:xfrm>
          <a:prstGeom prst="rect">
            <a:avLst/>
          </a:prstGeom>
        </p:spPr>
      </p:pic>
    </p:spTree>
    <p:extLst>
      <p:ext uri="{BB962C8B-B14F-4D97-AF65-F5344CB8AC3E}">
        <p14:creationId xmlns:p14="http://schemas.microsoft.com/office/powerpoint/2010/main" val="234780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D90A11D-C7FE-3AA2-70B4-2714AA03C38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6CFCEA4-9B26-F698-1E6C-F353A977983B}"/>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Useful Node.js Tools</a:t>
            </a:r>
          </a:p>
        </p:txBody>
      </p:sp>
      <p:sp>
        <p:nvSpPr>
          <p:cNvPr id="2" name="Rectangle 1">
            <a:extLst>
              <a:ext uri="{FF2B5EF4-FFF2-40B4-BE49-F238E27FC236}">
                <a16:creationId xmlns:a16="http://schemas.microsoft.com/office/drawing/2014/main" id="{DB7D21C0-B658-C15A-F8F5-7006A647B87D}"/>
              </a:ext>
            </a:extLst>
          </p:cNvPr>
          <p:cNvSpPr>
            <a:spLocks noChangeArrowheads="1"/>
          </p:cNvSpPr>
          <p:nvPr/>
        </p:nvSpPr>
        <p:spPr bwMode="auto">
          <a:xfrm>
            <a:off x="311700" y="1262470"/>
            <a:ext cx="8153194" cy="115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solidFill>
                  <a:schemeClr val="tx1"/>
                </a:solidFill>
                <a:effectLst/>
                <a:latin typeface="+mj-lt"/>
              </a:rPr>
              <a:t>Nodemon</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Auto-restarts Node.js app on file changes.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Underscore:</a:t>
            </a:r>
            <a:r>
              <a:rPr kumimoji="0" lang="en-US" altLang="en-US" sz="1600" b="0" i="0" u="none" strike="noStrike" cap="none" normalizeH="0" baseline="0" dirty="0">
                <a:ln>
                  <a:noFill/>
                </a:ln>
                <a:solidFill>
                  <a:schemeClr val="tx1"/>
                </a:solidFill>
                <a:effectLst/>
                <a:latin typeface="+mj-lt"/>
              </a:rPr>
              <a:t> Utility library with helpful JavaScript functions.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Local Install:</a:t>
            </a:r>
            <a:r>
              <a:rPr kumimoji="0" lang="en-US" altLang="en-US" sz="1600" b="0" i="0" u="none" strike="noStrike" cap="none" normalizeH="0" baseline="0" dirty="0">
                <a:ln>
                  <a:noFill/>
                </a:ln>
                <a:solidFill>
                  <a:schemeClr val="tx1"/>
                </a:solidFill>
                <a:effectLst/>
                <a:latin typeface="+mj-lt"/>
              </a:rPr>
              <a:t> Stored in </a:t>
            </a:r>
            <a:r>
              <a:rPr kumimoji="0" lang="en-US" altLang="en-US" sz="1600" b="0" i="0" u="none" strike="noStrike" cap="none" normalizeH="0" baseline="0" dirty="0" err="1">
                <a:ln>
                  <a:noFill/>
                </a:ln>
                <a:solidFill>
                  <a:schemeClr val="tx1"/>
                </a:solidFill>
                <a:effectLst/>
                <a:latin typeface="+mj-lt"/>
              </a:rPr>
              <a:t>node_modules</a:t>
            </a:r>
            <a:r>
              <a:rPr kumimoji="0" lang="en-US" altLang="en-US" sz="1600" b="0" i="0" u="none" strike="noStrike" cap="none" normalizeH="0" baseline="0" dirty="0">
                <a:ln>
                  <a:noFill/>
                </a:ln>
                <a:solidFill>
                  <a:schemeClr val="tx1"/>
                </a:solidFill>
                <a:effectLst/>
                <a:latin typeface="+mj-lt"/>
              </a:rPr>
              <a:t> (e.g., </a:t>
            </a:r>
            <a:r>
              <a:rPr kumimoji="0" lang="en-US" altLang="en-US" sz="1600" b="0" i="0" u="none" strike="noStrike" cap="none" normalizeH="0" baseline="0" dirty="0" err="1">
                <a:ln>
                  <a:noFill/>
                </a:ln>
                <a:solidFill>
                  <a:schemeClr val="tx1"/>
                </a:solidFill>
                <a:effectLst/>
                <a:latin typeface="+mj-lt"/>
              </a:rPr>
              <a:t>myproject</a:t>
            </a:r>
            <a:r>
              <a:rPr kumimoji="0" lang="en-US" altLang="en-US" sz="1600" b="0" i="0" u="none" strike="noStrike" cap="none" normalizeH="0" baseline="0" dirty="0">
                <a:ln>
                  <a:noFill/>
                </a:ln>
                <a:solidFill>
                  <a:schemeClr val="tx1"/>
                </a:solidFill>
                <a:effectLst/>
                <a:latin typeface="+mj-lt"/>
              </a:rPr>
              <a:t>/</a:t>
            </a:r>
            <a:r>
              <a:rPr kumimoji="0" lang="en-US" altLang="en-US" sz="1600" b="0" i="0" u="none" strike="noStrike" cap="none" normalizeH="0" baseline="0" dirty="0" err="1">
                <a:ln>
                  <a:noFill/>
                </a:ln>
                <a:solidFill>
                  <a:schemeClr val="tx1"/>
                </a:solidFill>
                <a:effectLst/>
                <a:latin typeface="+mj-lt"/>
              </a:rPr>
              <a:t>node_modules</a:t>
            </a:r>
            <a:r>
              <a:rPr kumimoji="0" lang="en-US" altLang="en-US" sz="1600" b="0" i="0" u="none" strike="noStrike" cap="none" normalizeH="0" baseline="0" dirty="0">
                <a:ln>
                  <a:noFill/>
                </a:ln>
                <a:solidFill>
                  <a:schemeClr val="tx1"/>
                </a:solidFill>
                <a:effectLst/>
                <a:latin typeface="+mj-lt"/>
              </a:rPr>
              <a:t>/underscore). </a:t>
            </a:r>
          </a:p>
        </p:txBody>
      </p:sp>
    </p:spTree>
    <p:extLst>
      <p:ext uri="{BB962C8B-B14F-4D97-AF65-F5344CB8AC3E}">
        <p14:creationId xmlns:p14="http://schemas.microsoft.com/office/powerpoint/2010/main" val="899514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AFC4218-923C-7E9A-3259-F98ACF47B2D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62B59B3-BC70-9B92-0DEA-AD8DEAC69D7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B7AC4194-0B7D-D43D-5C41-9088B0F4DB7A}"/>
              </a:ext>
            </a:extLst>
          </p:cNvPr>
          <p:cNvPicPr>
            <a:picLocks noChangeAspect="1"/>
          </p:cNvPicPr>
          <p:nvPr/>
        </p:nvPicPr>
        <p:blipFill>
          <a:blip r:embed="rId3"/>
          <a:stretch>
            <a:fillRect/>
          </a:stretch>
        </p:blipFill>
        <p:spPr>
          <a:xfrm>
            <a:off x="1437315" y="1564250"/>
            <a:ext cx="5771394" cy="2679275"/>
          </a:xfrm>
          <a:prstGeom prst="rect">
            <a:avLst/>
          </a:prstGeom>
        </p:spPr>
      </p:pic>
    </p:spTree>
    <p:extLst>
      <p:ext uri="{BB962C8B-B14F-4D97-AF65-F5344CB8AC3E}">
        <p14:creationId xmlns:p14="http://schemas.microsoft.com/office/powerpoint/2010/main" val="2973596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12CC0EB-694E-873F-6BDA-E0E0A544EBCD}"/>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EEDE2A5-6BA1-E1F6-7ED4-A7C66BF2800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3" name="Picture 2">
            <a:extLst>
              <a:ext uri="{FF2B5EF4-FFF2-40B4-BE49-F238E27FC236}">
                <a16:creationId xmlns:a16="http://schemas.microsoft.com/office/drawing/2014/main" id="{972F5365-1C5A-4F67-9801-7512BACED078}"/>
              </a:ext>
            </a:extLst>
          </p:cNvPr>
          <p:cNvPicPr>
            <a:picLocks noChangeAspect="1"/>
          </p:cNvPicPr>
          <p:nvPr/>
        </p:nvPicPr>
        <p:blipFill>
          <a:blip r:embed="rId3"/>
          <a:stretch>
            <a:fillRect/>
          </a:stretch>
        </p:blipFill>
        <p:spPr>
          <a:xfrm>
            <a:off x="1682648" y="1855172"/>
            <a:ext cx="5778704" cy="2175290"/>
          </a:xfrm>
          <a:prstGeom prst="rect">
            <a:avLst/>
          </a:prstGeom>
        </p:spPr>
      </p:pic>
    </p:spTree>
    <p:extLst>
      <p:ext uri="{BB962C8B-B14F-4D97-AF65-F5344CB8AC3E}">
        <p14:creationId xmlns:p14="http://schemas.microsoft.com/office/powerpoint/2010/main" val="1971935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CD0CCC7-245B-F846-40D6-17AB94337D2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89DD9B3-D7C2-E4B1-6925-F230E85086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err="1">
                <a:latin typeface="+mj-lt"/>
              </a:rPr>
              <a:t>n</a:t>
            </a:r>
            <a:r>
              <a:rPr lang="en-US" sz="3600" b="1" i="0" dirty="0" err="1">
                <a:effectLst/>
                <a:latin typeface="+mj-lt"/>
              </a:rPr>
              <a:t>pm</a:t>
            </a:r>
            <a:r>
              <a:rPr lang="en-US" sz="3600" b="1" i="0" dirty="0">
                <a:effectLst/>
                <a:latin typeface="+mj-lt"/>
              </a:rPr>
              <a:t> Commands</a:t>
            </a:r>
            <a:endParaRPr lang="en-US" sz="3600" b="1" dirty="0">
              <a:latin typeface="+mj-lt"/>
            </a:endParaRPr>
          </a:p>
        </p:txBody>
      </p:sp>
      <p:pic>
        <p:nvPicPr>
          <p:cNvPr id="4" name="Picture 3">
            <a:extLst>
              <a:ext uri="{FF2B5EF4-FFF2-40B4-BE49-F238E27FC236}">
                <a16:creationId xmlns:a16="http://schemas.microsoft.com/office/drawing/2014/main" id="{DE9C17FA-A485-747C-4F90-805CCF8A0C55}"/>
              </a:ext>
            </a:extLst>
          </p:cNvPr>
          <p:cNvPicPr>
            <a:picLocks noChangeAspect="1"/>
          </p:cNvPicPr>
          <p:nvPr/>
        </p:nvPicPr>
        <p:blipFill>
          <a:blip r:embed="rId3"/>
          <a:stretch>
            <a:fillRect/>
          </a:stretch>
        </p:blipFill>
        <p:spPr>
          <a:xfrm>
            <a:off x="1381537" y="1542044"/>
            <a:ext cx="6380925" cy="3156431"/>
          </a:xfrm>
          <a:prstGeom prst="rect">
            <a:avLst/>
          </a:prstGeom>
        </p:spPr>
      </p:pic>
    </p:spTree>
    <p:extLst>
      <p:ext uri="{BB962C8B-B14F-4D97-AF65-F5344CB8AC3E}">
        <p14:creationId xmlns:p14="http://schemas.microsoft.com/office/powerpoint/2010/main" val="2676419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3DC01A2-D8C0-732C-BD30-42350E9A05B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F32E32FA-F7C2-F1EE-EF11-102C123D77B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b="1" i="0" dirty="0">
                <a:effectLst/>
                <a:latin typeface="+mj-lt"/>
              </a:rPr>
              <a:t>The </a:t>
            </a:r>
            <a:r>
              <a:rPr lang="en-US" b="1" i="0" dirty="0" err="1">
                <a:effectLst/>
                <a:latin typeface="+mj-lt"/>
              </a:rPr>
              <a:t>package.json</a:t>
            </a:r>
            <a:r>
              <a:rPr lang="en-US" b="1" i="0" dirty="0">
                <a:effectLst/>
                <a:latin typeface="+mj-lt"/>
              </a:rPr>
              <a:t> and package-</a:t>
            </a:r>
            <a:r>
              <a:rPr lang="en-US" b="1" i="0" dirty="0" err="1">
                <a:effectLst/>
                <a:latin typeface="+mj-lt"/>
              </a:rPr>
              <a:t>lock.json</a:t>
            </a:r>
            <a:r>
              <a:rPr lang="en-US" b="1" i="0" dirty="0">
                <a:effectLst/>
                <a:latin typeface="+mj-lt"/>
              </a:rPr>
              <a:t> files</a:t>
            </a:r>
          </a:p>
        </p:txBody>
      </p:sp>
      <p:sp>
        <p:nvSpPr>
          <p:cNvPr id="3" name="Rectangle 1">
            <a:extLst>
              <a:ext uri="{FF2B5EF4-FFF2-40B4-BE49-F238E27FC236}">
                <a16:creationId xmlns:a16="http://schemas.microsoft.com/office/drawing/2014/main" id="{E2EFA45A-62D9-B786-F846-3F1C17D0A9BC}"/>
              </a:ext>
            </a:extLst>
          </p:cNvPr>
          <p:cNvSpPr>
            <a:spLocks noChangeArrowheads="1"/>
          </p:cNvSpPr>
          <p:nvPr/>
        </p:nvSpPr>
        <p:spPr bwMode="auto">
          <a:xfrm>
            <a:off x="311700" y="1077803"/>
            <a:ext cx="8581195" cy="1524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solidFill>
                  <a:schemeClr val="accent1">
                    <a:lumMod val="50000"/>
                  </a:schemeClr>
                </a:solidFill>
                <a:effectLst/>
                <a:latin typeface="+mj-lt"/>
              </a:rPr>
              <a:t>package.json</a:t>
            </a:r>
            <a:r>
              <a:rPr kumimoji="0" lang="en-US" altLang="en-US" sz="1600" b="1" i="0" u="none" strike="noStrike" cap="none" normalizeH="0" baseline="0" dirty="0">
                <a:ln>
                  <a:noFill/>
                </a:ln>
                <a:solidFill>
                  <a:schemeClr val="accent1">
                    <a:lumMod val="50000"/>
                  </a:schemeClr>
                </a:solidFill>
                <a:effectLst/>
                <a:latin typeface="+mj-lt"/>
              </a:rPr>
              <a:t> and package-</a:t>
            </a:r>
            <a:r>
              <a:rPr kumimoji="0" lang="en-US" altLang="en-US" sz="1600" b="1" i="0" u="none" strike="noStrike" cap="none" normalizeH="0" baseline="0" dirty="0" err="1">
                <a:ln>
                  <a:noFill/>
                </a:ln>
                <a:solidFill>
                  <a:schemeClr val="accent1">
                    <a:lumMod val="50000"/>
                  </a:schemeClr>
                </a:solidFill>
                <a:effectLst/>
                <a:latin typeface="+mj-lt"/>
              </a:rPr>
              <a:t>lock.json</a:t>
            </a:r>
            <a:endParaRPr kumimoji="0" lang="en-US" altLang="en-US" sz="1600" b="1" i="0" u="none" strike="noStrike" cap="none" normalizeH="0" baseline="0" dirty="0">
              <a:ln>
                <a:noFill/>
              </a:ln>
              <a:solidFill>
                <a:schemeClr val="accent1">
                  <a:lumMod val="50000"/>
                </a:schemeClr>
              </a:solidFill>
              <a:effectLst/>
              <a:latin typeface="+mj-lt"/>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solidFill>
                  <a:schemeClr val="accent1">
                    <a:lumMod val="50000"/>
                  </a:schemeClr>
                </a:solidFill>
                <a:effectLst/>
                <a:latin typeface="+mj-lt"/>
              </a:rPr>
              <a:t>package.json</a:t>
            </a:r>
            <a:r>
              <a:rPr kumimoji="0" lang="en-US" altLang="en-US" sz="1600" b="1" i="0" u="none" strike="noStrike" cap="none" normalizeH="0" baseline="0" dirty="0">
                <a:ln>
                  <a:noFill/>
                </a:ln>
                <a:solidFill>
                  <a:schemeClr val="accent1">
                    <a:lumMod val="50000"/>
                  </a:schemeClr>
                </a:solidFill>
                <a:effectLst/>
                <a:latin typeface="+mj-lt"/>
              </a:rPr>
              <a:t>:</a:t>
            </a:r>
            <a:r>
              <a:rPr kumimoji="0" lang="en-US" altLang="en-US" sz="1600" b="0" i="0" u="none" strike="noStrike" cap="none" normalizeH="0" baseline="0" dirty="0">
                <a:ln>
                  <a:noFill/>
                </a:ln>
                <a:solidFill>
                  <a:schemeClr val="accent1">
                    <a:lumMod val="50000"/>
                  </a:schemeClr>
                </a:solidFill>
                <a:effectLst/>
                <a:latin typeface="+mj-lt"/>
              </a:rPr>
              <a:t> Lists project info (name, version, dependencies); created with </a:t>
            </a:r>
            <a:r>
              <a:rPr kumimoji="0" lang="en-US" altLang="en-US" sz="1600" b="0" i="0" u="none" strike="noStrike" cap="none" normalizeH="0" baseline="0" dirty="0" err="1">
                <a:ln>
                  <a:noFill/>
                </a:ln>
                <a:solidFill>
                  <a:schemeClr val="accent1">
                    <a:lumMod val="50000"/>
                  </a:schemeClr>
                </a:solidFill>
                <a:effectLst/>
                <a:latin typeface="+mj-lt"/>
              </a:rPr>
              <a:t>npm</a:t>
            </a:r>
            <a:r>
              <a:rPr kumimoji="0" lang="en-US" altLang="en-US" sz="1600" b="0" i="0" u="none" strike="noStrike" cap="none" normalizeH="0" baseline="0" dirty="0">
                <a:ln>
                  <a:noFill/>
                </a:ln>
                <a:solidFill>
                  <a:schemeClr val="accent1">
                    <a:lumMod val="50000"/>
                  </a:schemeClr>
                </a:solidFill>
                <a:effectLst/>
                <a:latin typeface="+mj-lt"/>
              </a:rPr>
              <a:t> </a:t>
            </a:r>
            <a:r>
              <a:rPr kumimoji="0" lang="en-US" altLang="en-US" sz="1600" b="0" i="0" u="none" strike="noStrike" cap="none" normalizeH="0" baseline="0" dirty="0" err="1">
                <a:ln>
                  <a:noFill/>
                </a:ln>
                <a:solidFill>
                  <a:schemeClr val="accent1">
                    <a:lumMod val="50000"/>
                  </a:schemeClr>
                </a:solidFill>
                <a:effectLst/>
                <a:latin typeface="+mj-lt"/>
              </a:rPr>
              <a:t>init.</a:t>
            </a:r>
            <a:r>
              <a:rPr kumimoji="0" lang="en-US" altLang="en-US" sz="1600" b="0" i="0" u="none" strike="noStrike" cap="none" normalizeH="0" baseline="0" dirty="0">
                <a:ln>
                  <a:noFill/>
                </a:ln>
                <a:solidFill>
                  <a:schemeClr val="accent1">
                    <a:lumMod val="50000"/>
                  </a:schemeClr>
                </a:solidFill>
                <a:effectLst/>
                <a:latin typeface="+mj-lt"/>
              </a:rPr>
              <a:t>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1">
                    <a:lumMod val="50000"/>
                  </a:schemeClr>
                </a:solidFill>
                <a:effectLst/>
                <a:latin typeface="+mj-lt"/>
              </a:rPr>
              <a:t>package-</a:t>
            </a:r>
            <a:r>
              <a:rPr kumimoji="0" lang="en-US" altLang="en-US" sz="1600" b="1" i="0" u="none" strike="noStrike" cap="none" normalizeH="0" baseline="0" dirty="0" err="1">
                <a:ln>
                  <a:noFill/>
                </a:ln>
                <a:solidFill>
                  <a:schemeClr val="accent1">
                    <a:lumMod val="50000"/>
                  </a:schemeClr>
                </a:solidFill>
                <a:effectLst/>
                <a:latin typeface="+mj-lt"/>
              </a:rPr>
              <a:t>lock.json</a:t>
            </a:r>
            <a:r>
              <a:rPr kumimoji="0" lang="en-US" altLang="en-US" sz="1600" b="1" i="0" u="none" strike="noStrike" cap="none" normalizeH="0" baseline="0" dirty="0">
                <a:ln>
                  <a:noFill/>
                </a:ln>
                <a:solidFill>
                  <a:schemeClr val="accent1">
                    <a:lumMod val="50000"/>
                  </a:schemeClr>
                </a:solidFill>
                <a:effectLst/>
                <a:latin typeface="+mj-lt"/>
              </a:rPr>
              <a:t>:</a:t>
            </a:r>
            <a:r>
              <a:rPr kumimoji="0" lang="en-US" altLang="en-US" sz="1600" b="0" i="0" u="none" strike="noStrike" cap="none" normalizeH="0" baseline="0" dirty="0">
                <a:ln>
                  <a:noFill/>
                </a:ln>
                <a:solidFill>
                  <a:schemeClr val="accent1">
                    <a:lumMod val="50000"/>
                  </a:schemeClr>
                </a:solidFill>
                <a:effectLst/>
                <a:latin typeface="+mj-lt"/>
              </a:rPr>
              <a:t> Locks dependency versions for consistent installs across machines.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1">
                    <a:lumMod val="50000"/>
                  </a:schemeClr>
                </a:solidFill>
                <a:effectLst/>
                <a:latin typeface="+mj-lt"/>
              </a:rPr>
              <a:t>Versioning:</a:t>
            </a:r>
            <a:r>
              <a:rPr kumimoji="0" lang="en-US" altLang="en-US" sz="1600" b="0" i="0" u="none" strike="noStrike" cap="none" normalizeH="0" baseline="0" dirty="0">
                <a:ln>
                  <a:noFill/>
                </a:ln>
                <a:solidFill>
                  <a:schemeClr val="accent1">
                    <a:lumMod val="50000"/>
                  </a:schemeClr>
                </a:solidFill>
                <a:effectLst/>
                <a:latin typeface="+mj-lt"/>
              </a:rPr>
              <a:t> ^ allows updates within the same major version (e.g., ^1.9.1 → 1.9.x). </a:t>
            </a:r>
          </a:p>
        </p:txBody>
      </p:sp>
    </p:spTree>
    <p:extLst>
      <p:ext uri="{BB962C8B-B14F-4D97-AF65-F5344CB8AC3E}">
        <p14:creationId xmlns:p14="http://schemas.microsoft.com/office/powerpoint/2010/main" val="1198167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21F005F-AC46-54AA-CB98-F1E93B0FBDDD}"/>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6709F17-9C5E-A974-5B7A-68682AA47E0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Example</a:t>
            </a:r>
          </a:p>
        </p:txBody>
      </p:sp>
      <p:pic>
        <p:nvPicPr>
          <p:cNvPr id="6" name="Picture 5">
            <a:extLst>
              <a:ext uri="{FF2B5EF4-FFF2-40B4-BE49-F238E27FC236}">
                <a16:creationId xmlns:a16="http://schemas.microsoft.com/office/drawing/2014/main" id="{7F84DE4F-D1F5-C5CD-418F-FBE9C6506A58}"/>
              </a:ext>
            </a:extLst>
          </p:cNvPr>
          <p:cNvPicPr>
            <a:picLocks noChangeAspect="1"/>
          </p:cNvPicPr>
          <p:nvPr/>
        </p:nvPicPr>
        <p:blipFill>
          <a:blip r:embed="rId3"/>
          <a:stretch>
            <a:fillRect/>
          </a:stretch>
        </p:blipFill>
        <p:spPr>
          <a:xfrm>
            <a:off x="1248621" y="1135255"/>
            <a:ext cx="6646758" cy="3490011"/>
          </a:xfrm>
          <a:prstGeom prst="rect">
            <a:avLst/>
          </a:prstGeom>
        </p:spPr>
      </p:pic>
    </p:spTree>
    <p:extLst>
      <p:ext uri="{BB962C8B-B14F-4D97-AF65-F5344CB8AC3E}">
        <p14:creationId xmlns:p14="http://schemas.microsoft.com/office/powerpoint/2010/main" val="387019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Introduction to Node.js</a:t>
            </a:r>
          </a:p>
        </p:txBody>
      </p:sp>
      <p:sp>
        <p:nvSpPr>
          <p:cNvPr id="2" name="Text Placeholder 1">
            <a:extLst>
              <a:ext uri="{FF2B5EF4-FFF2-40B4-BE49-F238E27FC236}">
                <a16:creationId xmlns:a16="http://schemas.microsoft.com/office/drawing/2014/main" id="{AA87DAD2-F6F9-D857-D903-98F5CDF7B266}"/>
              </a:ext>
            </a:extLst>
          </p:cNvPr>
          <p:cNvSpPr>
            <a:spLocks noGrp="1" noChangeArrowheads="1"/>
          </p:cNvSpPr>
          <p:nvPr>
            <p:ph type="body" idx="4294967295"/>
          </p:nvPr>
        </p:nvSpPr>
        <p:spPr bwMode="auto">
          <a:xfrm>
            <a:off x="311700" y="1017725"/>
            <a:ext cx="515694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High Performance:</a:t>
            </a:r>
            <a:r>
              <a:rPr kumimoji="0" lang="en-US" altLang="en-US" sz="1600" b="0" i="0" u="none" strike="noStrike" cap="none" normalizeH="0" baseline="0" dirty="0">
                <a:ln>
                  <a:noFill/>
                </a:ln>
                <a:solidFill>
                  <a:schemeClr val="tx1"/>
                </a:solidFill>
                <a:effectLst/>
                <a:latin typeface="Arial" panose="020B0604020202020204" pitchFamily="34" charset="0"/>
              </a:rPr>
              <a:t> Event-driven, non-blocking I/O handles high loads.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Unified Language:</a:t>
            </a:r>
            <a:r>
              <a:rPr kumimoji="0" lang="en-US" altLang="en-US" sz="1600" b="0" i="0" u="none" strike="noStrike" cap="none" normalizeH="0" baseline="0" dirty="0">
                <a:ln>
                  <a:noFill/>
                </a:ln>
                <a:solidFill>
                  <a:schemeClr val="tx1"/>
                </a:solidFill>
                <a:effectLst/>
                <a:latin typeface="Arial" panose="020B0604020202020204" pitchFamily="34" charset="0"/>
              </a:rPr>
              <a:t> JavaScript on both server and client.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Modularity:</a:t>
            </a:r>
            <a:r>
              <a:rPr kumimoji="0" lang="en-US" altLang="en-US" sz="1600" b="0" i="0" u="none" strike="noStrike" cap="none" normalizeH="0" baseline="0" dirty="0">
                <a:ln>
                  <a:noFill/>
                </a:ln>
                <a:solidFill>
                  <a:schemeClr val="tx1"/>
                </a:solidFill>
                <a:effectLst/>
                <a:latin typeface="Arial" panose="020B0604020202020204" pitchFamily="34" charset="0"/>
              </a:rPr>
              <a:t> Easy creation and distribution of modules.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MongoDB Integration:</a:t>
            </a:r>
            <a:r>
              <a:rPr kumimoji="0" lang="en-US" altLang="en-US" sz="1600" b="0" i="0" u="none" strike="noStrike" cap="none" normalizeH="0" baseline="0" dirty="0">
                <a:ln>
                  <a:noFill/>
                </a:ln>
                <a:solidFill>
                  <a:schemeClr val="tx1"/>
                </a:solidFill>
                <a:effectLst/>
                <a:latin typeface="Arial" panose="020B0604020202020204" pitchFamily="34" charset="0"/>
              </a:rPr>
              <a:t> Uses JSON for seamless client-server-database communication.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029" name="Picture 5" descr="Node Js Logo Sticker by hipstuff">
            <a:extLst>
              <a:ext uri="{FF2B5EF4-FFF2-40B4-BE49-F238E27FC236}">
                <a16:creationId xmlns:a16="http://schemas.microsoft.com/office/drawing/2014/main" id="{89A3D6A5-1BA3-0D5D-812A-EFC5B3AF4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9648" y="1017725"/>
            <a:ext cx="3416320" cy="34163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Number Public Node Modules</a:t>
            </a:r>
            <a:endParaRPr lang="en-US" sz="3600" b="1" i="0" dirty="0">
              <a:effectLst/>
              <a:latin typeface="+mj-lt"/>
            </a:endParaRPr>
          </a:p>
        </p:txBody>
      </p:sp>
      <p:pic>
        <p:nvPicPr>
          <p:cNvPr id="3" name="Picture 2">
            <a:extLst>
              <a:ext uri="{FF2B5EF4-FFF2-40B4-BE49-F238E27FC236}">
                <a16:creationId xmlns:a16="http://schemas.microsoft.com/office/drawing/2014/main" id="{164ABE4A-5683-3562-F64D-71C3646FAA81}"/>
              </a:ext>
            </a:extLst>
          </p:cNvPr>
          <p:cNvPicPr>
            <a:picLocks noChangeAspect="1"/>
          </p:cNvPicPr>
          <p:nvPr/>
        </p:nvPicPr>
        <p:blipFill>
          <a:blip r:embed="rId3"/>
          <a:stretch>
            <a:fillRect/>
          </a:stretch>
        </p:blipFill>
        <p:spPr>
          <a:xfrm>
            <a:off x="1916200" y="1180350"/>
            <a:ext cx="5311600" cy="3635055"/>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solidFill>
                  <a:srgbClr val="1E282E"/>
                </a:solidFill>
                <a:effectLst/>
                <a:latin typeface="+mj-lt"/>
              </a:rPr>
              <a:t>Installing and Running</a:t>
            </a:r>
            <a:endParaRPr lang="en-US" sz="4800" b="1" i="0" dirty="0">
              <a:effectLst/>
              <a:latin typeface="+mj-lt"/>
            </a:endParaRPr>
          </a:p>
        </p:txBody>
      </p:sp>
      <p:sp>
        <p:nvSpPr>
          <p:cNvPr id="6" name="TextBox 5">
            <a:extLst>
              <a:ext uri="{FF2B5EF4-FFF2-40B4-BE49-F238E27FC236}">
                <a16:creationId xmlns:a16="http://schemas.microsoft.com/office/drawing/2014/main" id="{81B78EEA-A2B4-69A4-DC95-B546E3D68849}"/>
              </a:ext>
            </a:extLst>
          </p:cNvPr>
          <p:cNvSpPr txBox="1"/>
          <p:nvPr/>
        </p:nvSpPr>
        <p:spPr>
          <a:xfrm>
            <a:off x="311700" y="1273907"/>
            <a:ext cx="7651570" cy="1154675"/>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Installation:</a:t>
            </a:r>
            <a:r>
              <a:rPr kumimoji="0" lang="en-US" altLang="en-US" sz="1600" b="0" i="0" u="none" strike="noStrike" cap="none" normalizeH="0" baseline="0" dirty="0">
                <a:ln>
                  <a:noFill/>
                </a:ln>
                <a:solidFill>
                  <a:schemeClr val="tx1"/>
                </a:solidFill>
                <a:effectLst/>
                <a:latin typeface="+mj-lt"/>
              </a:rPr>
              <a:t> Download installers from the Node.js website for all major OS.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Interactive Shell:</a:t>
            </a:r>
            <a:r>
              <a:rPr kumimoji="0" lang="en-US" altLang="en-US" sz="1600" b="0" i="0" u="none" strike="noStrike" cap="none" normalizeH="0" baseline="0" dirty="0">
                <a:ln>
                  <a:noFill/>
                </a:ln>
                <a:solidFill>
                  <a:schemeClr val="tx1"/>
                </a:solidFill>
                <a:effectLst/>
                <a:latin typeface="+mj-lt"/>
              </a:rPr>
              <a:t> Start by entering node in the command line.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Exit Shell:</a:t>
            </a:r>
            <a:r>
              <a:rPr kumimoji="0" lang="en-US" altLang="en-US" sz="1600" b="0" i="0" u="none" strike="noStrike" cap="none" normalizeH="0" baseline="0" dirty="0">
                <a:ln>
                  <a:noFill/>
                </a:ln>
                <a:solidFill>
                  <a:schemeClr val="tx1"/>
                </a:solidFill>
                <a:effectLst/>
                <a:latin typeface="+mj-lt"/>
              </a:rPr>
              <a:t> Use the .exit command to quit the interactive shell. </a:t>
            </a:r>
          </a:p>
        </p:txBody>
      </p:sp>
    </p:spTree>
    <p:extLst>
      <p:ext uri="{BB962C8B-B14F-4D97-AF65-F5344CB8AC3E}">
        <p14:creationId xmlns:p14="http://schemas.microsoft.com/office/powerpoint/2010/main" val="204478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Node.js Interactive Shell</a:t>
            </a:r>
            <a:endParaRPr lang="en-US" sz="3600" b="1" dirty="0">
              <a:latin typeface="+mj-lt"/>
            </a:endParaRPr>
          </a:p>
        </p:txBody>
      </p:sp>
      <p:pic>
        <p:nvPicPr>
          <p:cNvPr id="4" name="Picture 3">
            <a:extLst>
              <a:ext uri="{FF2B5EF4-FFF2-40B4-BE49-F238E27FC236}">
                <a16:creationId xmlns:a16="http://schemas.microsoft.com/office/drawing/2014/main" id="{4425CD09-6F9D-2A05-4F2E-B015E5CFB3C3}"/>
              </a:ext>
            </a:extLst>
          </p:cNvPr>
          <p:cNvPicPr>
            <a:picLocks noChangeAspect="1"/>
          </p:cNvPicPr>
          <p:nvPr/>
        </p:nvPicPr>
        <p:blipFill>
          <a:blip r:embed="rId3"/>
          <a:stretch>
            <a:fillRect/>
          </a:stretch>
        </p:blipFill>
        <p:spPr>
          <a:xfrm>
            <a:off x="2138083" y="1639790"/>
            <a:ext cx="4867833" cy="2506081"/>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B9422FB-18BF-B4B4-0973-5434B8D9A443}"/>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F3BE5E80-9390-2625-0E7E-231B85A493AC}"/>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solidFill>
                  <a:srgbClr val="1E282E"/>
                </a:solidFill>
                <a:effectLst/>
                <a:latin typeface="+mj-lt"/>
              </a:rPr>
              <a:t>Simple Node.js program</a:t>
            </a:r>
            <a:endParaRPr lang="en-US" sz="4800" b="1" dirty="0">
              <a:latin typeface="+mj-lt"/>
            </a:endParaRPr>
          </a:p>
        </p:txBody>
      </p:sp>
      <p:pic>
        <p:nvPicPr>
          <p:cNvPr id="3" name="Picture 2">
            <a:extLst>
              <a:ext uri="{FF2B5EF4-FFF2-40B4-BE49-F238E27FC236}">
                <a16:creationId xmlns:a16="http://schemas.microsoft.com/office/drawing/2014/main" id="{D1130743-9F9A-7FBB-9CD4-987A9B5DCA36}"/>
              </a:ext>
            </a:extLst>
          </p:cNvPr>
          <p:cNvPicPr>
            <a:picLocks noChangeAspect="1"/>
          </p:cNvPicPr>
          <p:nvPr/>
        </p:nvPicPr>
        <p:blipFill>
          <a:blip r:embed="rId3"/>
          <a:stretch>
            <a:fillRect/>
          </a:stretch>
        </p:blipFill>
        <p:spPr>
          <a:xfrm>
            <a:off x="2139519" y="1331272"/>
            <a:ext cx="3986782" cy="2842848"/>
          </a:xfrm>
          <a:prstGeom prst="rect">
            <a:avLst/>
          </a:prstGeom>
        </p:spPr>
      </p:pic>
    </p:spTree>
    <p:extLst>
      <p:ext uri="{BB962C8B-B14F-4D97-AF65-F5344CB8AC3E}">
        <p14:creationId xmlns:p14="http://schemas.microsoft.com/office/powerpoint/2010/main" val="198182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95B2676-86A3-1EA5-DAAE-F5FC4760757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C917617-10F7-D4D9-CFB9-A1774C4F595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Creating a simple web server</a:t>
            </a:r>
          </a:p>
        </p:txBody>
      </p:sp>
      <p:sp>
        <p:nvSpPr>
          <p:cNvPr id="2" name="Text Placeholder 1">
            <a:extLst>
              <a:ext uri="{FF2B5EF4-FFF2-40B4-BE49-F238E27FC236}">
                <a16:creationId xmlns:a16="http://schemas.microsoft.com/office/drawing/2014/main" id="{F4C813D5-3C97-D527-B283-3609934FB724}"/>
              </a:ext>
            </a:extLst>
          </p:cNvPr>
          <p:cNvSpPr>
            <a:spLocks noGrp="1" noChangeArrowheads="1"/>
          </p:cNvSpPr>
          <p:nvPr>
            <p:ph type="body" idx="4294967295"/>
          </p:nvPr>
        </p:nvSpPr>
        <p:spPr bwMode="auto">
          <a:xfrm>
            <a:off x="311700" y="1371421"/>
            <a:ext cx="77540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http Module:</a:t>
            </a:r>
            <a:r>
              <a:rPr kumimoji="0" lang="en-US" altLang="en-US" sz="1600" b="0" i="0" u="none" strike="noStrike" cap="none" normalizeH="0" baseline="0" dirty="0">
                <a:ln>
                  <a:noFill/>
                </a:ln>
                <a:solidFill>
                  <a:schemeClr val="tx1"/>
                </a:solidFill>
                <a:effectLst/>
                <a:latin typeface="+mj-lt"/>
              </a:rPr>
              <a:t> Creates a web server with </a:t>
            </a:r>
            <a:r>
              <a:rPr kumimoji="0" lang="en-US" altLang="en-US" sz="1600" b="0" i="0" u="none" strike="noStrike" cap="none" normalizeH="0" baseline="0" dirty="0" err="1">
                <a:ln>
                  <a:noFill/>
                </a:ln>
                <a:solidFill>
                  <a:schemeClr val="tx1"/>
                </a:solidFill>
                <a:effectLst/>
                <a:latin typeface="+mj-lt"/>
              </a:rPr>
              <a:t>createServer</a:t>
            </a:r>
            <a:r>
              <a:rPr kumimoji="0" lang="en-US" altLang="en-US" sz="1600" b="0" i="0" u="none" strike="noStrike" cap="none" normalizeH="0" baseline="0" dirty="0">
                <a:ln>
                  <a:noFill/>
                </a:ln>
                <a:solidFill>
                  <a:schemeClr val="tx1"/>
                </a:solidFill>
                <a:effectLst/>
                <a:latin typeface="+mj-lt"/>
              </a:rPr>
              <a:t>() and listens with listen().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Running Server:</a:t>
            </a:r>
            <a:r>
              <a:rPr kumimoji="0" lang="en-US" altLang="en-US" sz="1600" b="0" i="0" u="none" strike="noStrike" cap="none" normalizeH="0" baseline="0" dirty="0">
                <a:ln>
                  <a:noFill/>
                </a:ln>
                <a:solidFill>
                  <a:schemeClr val="tx1"/>
                </a:solidFill>
                <a:effectLst/>
                <a:latin typeface="+mj-lt"/>
              </a:rPr>
              <a:t> Stays active until stopped with </a:t>
            </a:r>
            <a:r>
              <a:rPr kumimoji="0" lang="en-US" altLang="en-US" sz="1600" b="0" i="0" u="none" strike="noStrike" cap="none" normalizeH="0" baseline="0" dirty="0" err="1">
                <a:ln>
                  <a:noFill/>
                </a:ln>
                <a:solidFill>
                  <a:schemeClr val="tx1"/>
                </a:solidFill>
                <a:effectLst/>
                <a:latin typeface="+mj-lt"/>
              </a:rPr>
              <a:t>Ctrl+C</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Module Import:</a:t>
            </a:r>
            <a:r>
              <a:rPr kumimoji="0" lang="en-US" altLang="en-US" sz="1600" b="0" i="0" u="none" strike="noStrike" cap="none" normalizeH="0" baseline="0" dirty="0">
                <a:ln>
                  <a:noFill/>
                </a:ln>
                <a:solidFill>
                  <a:schemeClr val="tx1"/>
                </a:solidFill>
                <a:effectLst/>
                <a:latin typeface="+mj-lt"/>
              </a:rPr>
              <a:t> Use require() to import modules in Node.js. </a:t>
            </a:r>
          </a:p>
        </p:txBody>
      </p:sp>
    </p:spTree>
    <p:extLst>
      <p:ext uri="{BB962C8B-B14F-4D97-AF65-F5344CB8AC3E}">
        <p14:creationId xmlns:p14="http://schemas.microsoft.com/office/powerpoint/2010/main" val="21536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F4ADBB-5D4B-B852-5F5F-220B752D06B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3DF7F41-5D08-4480-6BAA-0D2648E3EA8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E24F7051-0E7E-CA07-F53F-3844F1BAC7C0}"/>
              </a:ext>
            </a:extLst>
          </p:cNvPr>
          <p:cNvPicPr>
            <a:picLocks noChangeAspect="1"/>
          </p:cNvPicPr>
          <p:nvPr/>
        </p:nvPicPr>
        <p:blipFill>
          <a:blip r:embed="rId3"/>
          <a:stretch>
            <a:fillRect/>
          </a:stretch>
        </p:blipFill>
        <p:spPr>
          <a:xfrm>
            <a:off x="2494230" y="1340659"/>
            <a:ext cx="3977985" cy="2941575"/>
          </a:xfrm>
          <a:prstGeom prst="rect">
            <a:avLst/>
          </a:prstGeom>
        </p:spPr>
      </p:pic>
    </p:spTree>
    <p:extLst>
      <p:ext uri="{BB962C8B-B14F-4D97-AF65-F5344CB8AC3E}">
        <p14:creationId xmlns:p14="http://schemas.microsoft.com/office/powerpoint/2010/main" val="372142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4D3AC40-A00A-FCAC-0D19-5666B92C43CF}"/>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DEA0007-474F-78CE-99C5-73F4679CA95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Projects and </a:t>
            </a:r>
            <a:r>
              <a:rPr lang="en-US" sz="3600" b="1" i="0" dirty="0" err="1">
                <a:effectLst/>
                <a:latin typeface="+mj-lt"/>
              </a:rPr>
              <a:t>npm</a:t>
            </a:r>
            <a:endParaRPr lang="en-US" sz="3600" b="1" i="0" dirty="0">
              <a:effectLst/>
              <a:latin typeface="+mj-lt"/>
            </a:endParaRPr>
          </a:p>
        </p:txBody>
      </p:sp>
      <p:sp>
        <p:nvSpPr>
          <p:cNvPr id="2" name="Text Placeholder 1">
            <a:extLst>
              <a:ext uri="{FF2B5EF4-FFF2-40B4-BE49-F238E27FC236}">
                <a16:creationId xmlns:a16="http://schemas.microsoft.com/office/drawing/2014/main" id="{2E62DD2C-DB9E-62D1-07C4-F4DF1507C518}"/>
              </a:ext>
            </a:extLst>
          </p:cNvPr>
          <p:cNvSpPr>
            <a:spLocks noGrp="1" noChangeArrowheads="1"/>
          </p:cNvSpPr>
          <p:nvPr>
            <p:ph type="body" idx="4294967295"/>
          </p:nvPr>
        </p:nvSpPr>
        <p:spPr bwMode="auto">
          <a:xfrm>
            <a:off x="311700" y="1371421"/>
            <a:ext cx="841768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n-lt"/>
              </a:rPr>
              <a:t>Node.js Projects:</a:t>
            </a:r>
            <a:r>
              <a:rPr kumimoji="0" lang="en-US" altLang="en-US" sz="1600" b="0" i="0" u="none" strike="noStrike" cap="none" normalizeH="0" baseline="0" dirty="0">
                <a:ln>
                  <a:noFill/>
                </a:ln>
                <a:solidFill>
                  <a:schemeClr val="tx1"/>
                </a:solidFill>
                <a:effectLst/>
                <a:latin typeface="+mn-lt"/>
              </a:rPr>
              <a:t> Organized into directories with JavaScript files and configuration.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n-lt"/>
              </a:rPr>
              <a:t>Packages:</a:t>
            </a:r>
            <a:r>
              <a:rPr kumimoji="0" lang="en-US" altLang="en-US" sz="1600" b="0" i="0" u="none" strike="noStrike" cap="none" normalizeH="0" baseline="0" dirty="0">
                <a:ln>
                  <a:noFill/>
                </a:ln>
                <a:solidFill>
                  <a:schemeClr val="tx1"/>
                </a:solidFill>
                <a:effectLst/>
                <a:latin typeface="+mn-lt"/>
              </a:rPr>
              <a:t> Contain modules and a </a:t>
            </a:r>
            <a:r>
              <a:rPr kumimoji="0" lang="en-US" altLang="en-US" sz="1600" b="0" i="0" u="none" strike="noStrike" cap="none" normalizeH="0" baseline="0" dirty="0" err="1">
                <a:ln>
                  <a:noFill/>
                </a:ln>
                <a:solidFill>
                  <a:schemeClr val="tx1"/>
                </a:solidFill>
                <a:effectLst/>
                <a:latin typeface="+mn-lt"/>
              </a:rPr>
              <a:t>package.json</a:t>
            </a:r>
            <a:r>
              <a:rPr kumimoji="0" lang="en-US" altLang="en-US" sz="1600" b="0" i="0" u="none" strike="noStrike" cap="none" normalizeH="0" baseline="0" dirty="0">
                <a:ln>
                  <a:noFill/>
                </a:ln>
                <a:solidFill>
                  <a:schemeClr val="tx1"/>
                </a:solidFill>
                <a:effectLst/>
                <a:latin typeface="+mn-lt"/>
              </a:rPr>
              <a:t> file with metadata and dependencies.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n-lt"/>
              </a:rPr>
              <a:t>npm</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Manages packages (install, update) and is included with Node.js. </a:t>
            </a:r>
          </a:p>
        </p:txBody>
      </p:sp>
    </p:spTree>
    <p:extLst>
      <p:ext uri="{BB962C8B-B14F-4D97-AF65-F5344CB8AC3E}">
        <p14:creationId xmlns:p14="http://schemas.microsoft.com/office/powerpoint/2010/main" val="1048987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2025-02-27T13:57:23+00:00</DateTime>
  </documentManagement>
</p:properties>
</file>

<file path=customXml/itemProps1.xml><?xml version="1.0" encoding="utf-8"?>
<ds:datastoreItem xmlns:ds="http://schemas.openxmlformats.org/officeDocument/2006/customXml" ds:itemID="{1B0EBEF1-4A3E-4595-A4EE-79BBF065B4FC}"/>
</file>

<file path=customXml/itemProps2.xml><?xml version="1.0" encoding="utf-8"?>
<ds:datastoreItem xmlns:ds="http://schemas.openxmlformats.org/officeDocument/2006/customXml" ds:itemID="{B35F820D-5A2B-4AB6-88D5-8ACBF66275A3}"/>
</file>

<file path=customXml/itemProps3.xml><?xml version="1.0" encoding="utf-8"?>
<ds:datastoreItem xmlns:ds="http://schemas.openxmlformats.org/officeDocument/2006/customXml" ds:itemID="{C4BFAC23-B026-4D5B-AEED-669F02D6EA5C}"/>
</file>

<file path=docProps/app.xml><?xml version="1.0" encoding="utf-8"?>
<Properties xmlns="http://schemas.openxmlformats.org/officeDocument/2006/extended-properties" xmlns:vt="http://schemas.openxmlformats.org/officeDocument/2006/docPropsVTypes">
  <TotalTime>2596</TotalTime>
  <Words>1611</Words>
  <Application>Microsoft Office PowerPoint</Application>
  <PresentationFormat>On-screen Show (16:9)</PresentationFormat>
  <Paragraphs>60</Paragraphs>
  <Slides>18</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Proxima Nova</vt:lpstr>
      <vt:lpstr>Roboto</vt:lpstr>
      <vt:lpstr>Arial</vt:lpstr>
      <vt:lpstr>Simple Light</vt:lpstr>
      <vt:lpstr>Spearmint</vt:lpstr>
      <vt:lpstr>Getting Started With Node.js</vt:lpstr>
      <vt:lpstr>Introduction to Node.js</vt:lpstr>
      <vt:lpstr>Number Public Node Modules</vt:lpstr>
      <vt:lpstr>Installing and Running</vt:lpstr>
      <vt:lpstr>Node.js Interactive Shell</vt:lpstr>
      <vt:lpstr>Simple Node.js program</vt:lpstr>
      <vt:lpstr>Creating a simple web server</vt:lpstr>
      <vt:lpstr>Example</vt:lpstr>
      <vt:lpstr>Projects and npm</vt:lpstr>
      <vt:lpstr>Example</vt:lpstr>
      <vt:lpstr>npm Installation Modes</vt:lpstr>
      <vt:lpstr>Example</vt:lpstr>
      <vt:lpstr>Useful Node.js Tools</vt:lpstr>
      <vt:lpstr>Example</vt:lpstr>
      <vt:lpstr>Example (Continue)</vt:lpstr>
      <vt:lpstr>npm Commands</vt:lpstr>
      <vt:lpstr>The package.json and package-lock.json files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92</cp:revision>
  <dcterms:modified xsi:type="dcterms:W3CDTF">2025-02-27T12:58:18Z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