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3"/>
  </p:notesMasterIdLst>
  <p:sldIdLst>
    <p:sldId id="256" r:id="rId3"/>
    <p:sldId id="257" r:id="rId4"/>
    <p:sldId id="350" r:id="rId5"/>
    <p:sldId id="323" r:id="rId6"/>
    <p:sldId id="343" r:id="rId7"/>
    <p:sldId id="352" r:id="rId8"/>
    <p:sldId id="353" r:id="rId9"/>
    <p:sldId id="354" r:id="rId10"/>
    <p:sldId id="355" r:id="rId11"/>
    <p:sldId id="357" r:id="rId12"/>
  </p:sldIdLst>
  <p:sldSz cx="9144000" cy="5143500" type="screen16x9"/>
  <p:notesSz cx="6858000" cy="9144000"/>
  <p:embeddedFontLst>
    <p:embeddedFont>
      <p:font typeface="Proxima Nova" panose="020B0604020202020204" charset="0"/>
      <p:regular r:id="rId14"/>
      <p:bold r:id="rId15"/>
      <p:italic r:id="rId16"/>
      <p:boldItalic r:id="rId17"/>
    </p:embeddedFont>
    <p:embeddedFont>
      <p:font typeface="Roboto" panose="02000000000000000000"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265" autoAdjust="0"/>
    <p:restoredTop sz="79346" autoAdjust="0"/>
  </p:normalViewPr>
  <p:slideViewPr>
    <p:cSldViewPr snapToGrid="0">
      <p:cViewPr varScale="1">
        <p:scale>
          <a:sx n="86" d="100"/>
          <a:sy n="86" d="100"/>
        </p:scale>
        <p:origin x="773"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customXml" Target="../customXml/item1.xml"/><Relationship Id="rId3" Type="http://schemas.openxmlformats.org/officeDocument/2006/relationships/slide" Target="slides/slide1.xml"/><Relationship Id="rId21" Type="http://schemas.openxmlformats.org/officeDocument/2006/relationships/font" Target="fonts/font8.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font" Target="fonts/font2.fntdata"/><Relationship Id="rId23" Type="http://schemas.openxmlformats.org/officeDocument/2006/relationships/viewProps" Target="viewProps.xml"/><Relationship Id="rId28" Type="http://schemas.openxmlformats.org/officeDocument/2006/relationships/customXml" Target="../customXml/item3.xml"/><Relationship Id="rId10" Type="http://schemas.openxmlformats.org/officeDocument/2006/relationships/slide" Target="slides/slide8.xml"/><Relationship Id="rId19" Type="http://schemas.openxmlformats.org/officeDocument/2006/relationships/font" Target="fonts/font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22" Type="http://schemas.openxmlformats.org/officeDocument/2006/relationships/presProps" Target="presProps.xml"/><Relationship Id="rId27"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cbab3a369_1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cbab3a369_1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1400"/>
              </a:spcBef>
              <a:spcAft>
                <a:spcPts val="0"/>
              </a:spcAft>
              <a:buClr>
                <a:srgbClr val="000000"/>
              </a:buClr>
              <a:buSzPts val="1400"/>
              <a:buFont typeface="Arial"/>
              <a:buNone/>
              <a:tabLst/>
              <a:defRPr/>
            </a:pPr>
            <a:r>
              <a:rPr lang="en-US" dirty="0">
                <a:solidFill>
                  <a:schemeClr val="dk1"/>
                </a:solidFill>
              </a:rPr>
              <a:t>Welcome to our lecture on express request data. In this lecture we will go through query string parameters, posting form data, route parameters, and route parameter middleware.</a:t>
            </a:r>
            <a:r>
              <a:rPr lang="en-US" sz="1100" b="0" dirty="0">
                <a:solidFill>
                  <a:schemeClr val="accent1">
                    <a:lumMod val="50000"/>
                  </a:schemeClr>
                </a:solidFill>
                <a:latin typeface="+mj-lt"/>
                <a:ea typeface="Roboto"/>
                <a:cs typeface="Roboto"/>
                <a:sym typeface="Roboto"/>
              </a:rPr>
              <a:t> Let’s start the video lecture.</a:t>
            </a:r>
            <a:endParaRPr lang="en-US" sz="1100" b="0" i="0" dirty="0">
              <a:solidFill>
                <a:schemeClr val="accent1">
                  <a:lumMod val="50000"/>
                </a:schemeClr>
              </a:solidFill>
              <a:effectLst/>
              <a:latin typeface="+mj-lt"/>
            </a:endParaRPr>
          </a:p>
          <a:p>
            <a:pPr marL="0" marR="0" lvl="0" indent="0" algn="l" defTabSz="914400" rtl="0" eaLnBrk="1" fontAlgn="auto" latinLnBrk="0" hangingPunct="1">
              <a:lnSpc>
                <a:spcPct val="100000"/>
              </a:lnSpc>
              <a:spcBef>
                <a:spcPts val="1400"/>
              </a:spcBef>
              <a:spcAft>
                <a:spcPts val="0"/>
              </a:spcAft>
              <a:buClr>
                <a:srgbClr val="000000"/>
              </a:buClr>
              <a:buSzPts val="1400"/>
              <a:buFont typeface="Arial"/>
              <a:buNone/>
              <a:tabLst/>
              <a:defRPr/>
            </a:pPr>
            <a:endParaRPr lang="en-US" dirty="0">
              <a:solidFill>
                <a:schemeClr val="dk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4B4235AA-0012-1674-F5EF-962B74FB58E3}"/>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A80CDFCC-CE35-428F-E9AD-51540913F85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0566799D-227A-E6B2-E90D-6AE305CCFFF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In this continued example, when accessing the route with a known username, the profile page correctly displays the associated name. For an unrecognized username, the middleware assigns a default value, and the profile page shows "Unknown." This demonstrates how route parameter middleware can be used to dynamically handle user data based on the URL input.</a:t>
            </a:r>
          </a:p>
        </p:txBody>
      </p:sp>
    </p:spTree>
    <p:extLst>
      <p:ext uri="{BB962C8B-B14F-4D97-AF65-F5344CB8AC3E}">
        <p14:creationId xmlns:p14="http://schemas.microsoft.com/office/powerpoint/2010/main" val="4182044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250b71ef2c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Now, let's talk about query strings in Express. Query strings capture values from the URL after the question mark symbol. These values are automatically parsed and stored in </a:t>
            </a:r>
            <a:r>
              <a:rPr lang="en-US" dirty="0" err="1"/>
              <a:t>req.query</a:t>
            </a:r>
            <a:r>
              <a:rPr lang="en-US" dirty="0"/>
              <a:t>. You can access these values by referencing req query param Name, which allows you to easily retrieve data passed in a URL's query string for further processing in your routes.</a:t>
            </a:r>
          </a:p>
          <a:p>
            <a:pPr marL="139700" indent="0">
              <a:buNone/>
            </a:pP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7BC70FFB-B83E-7C29-0902-5B4687B47ED1}"/>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F876F98A-B9A1-96BF-EC57-10783DABCC0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4EEA0ED9-827E-5E4D-9200-277A460E2EF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Here is an example of using query strings to capture data from the URL. In this case, the browser sends a name and age as query parameters. The server receives these parameters and dynamically generates a response that includes the name and age in the message. This demonstrates how to retrieve and display query string values within your application.</a:t>
            </a:r>
          </a:p>
        </p:txBody>
      </p:sp>
    </p:spTree>
    <p:extLst>
      <p:ext uri="{BB962C8B-B14F-4D97-AF65-F5344CB8AC3E}">
        <p14:creationId xmlns:p14="http://schemas.microsoft.com/office/powerpoint/2010/main" val="756245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1F3A5EC2-9880-A067-2CEE-E2638705F059}"/>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2C744096-D6B7-D7E1-0FB1-57B818FCB5A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0C22D37D-A542-1945-FD4D-0AB8FB0D6A5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Now, let's look at posting form data. When a form submits data, it is URL encoded and sent in the request body. To handle this, you use middleware to parse the data and make it accessible. The parsed values are then stored in the request object, where you can easily access them in your route handlers. This is essential for processing form submissions in Express.</a:t>
            </a:r>
          </a:p>
        </p:txBody>
      </p:sp>
    </p:spTree>
    <p:extLst>
      <p:ext uri="{BB962C8B-B14F-4D97-AF65-F5344CB8AC3E}">
        <p14:creationId xmlns:p14="http://schemas.microsoft.com/office/powerpoint/2010/main" val="398502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91B467EC-425D-4E53-E6F7-F77909DBDAA3}"/>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7950EB52-F43C-94CC-10B1-7E3FC8870C9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A0334A6D-D66C-D7D4-603D-8C3C7E9FEA0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In this example, a form is used to submit data, such as the user's name and age. The server receives this form data via a POST request. The form is URL-encoded and parsed using middleware, making it accessible in the request object. The server dynamically generates a response that displays the name and age of the user based on the submitted data.</a:t>
            </a:r>
          </a:p>
        </p:txBody>
      </p:sp>
    </p:spTree>
    <p:extLst>
      <p:ext uri="{BB962C8B-B14F-4D97-AF65-F5344CB8AC3E}">
        <p14:creationId xmlns:p14="http://schemas.microsoft.com/office/powerpoint/2010/main" val="20460963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9BF5057E-81F6-1033-BF51-B88815E8D7A2}"/>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CF179873-AA2C-3CFD-3940-319BE164790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54375F37-EF45-9E62-8A1D-A4436E41DB1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Route parameters allow you to capture dynamic data directly from the URL. They are defined by using a colon in the route definition. The captured data is then stored in the request object's params property, enabling you to access and utilize it within your route handler for dynamic processing and responses.</a:t>
            </a:r>
          </a:p>
        </p:txBody>
      </p:sp>
    </p:spTree>
    <p:extLst>
      <p:ext uri="{BB962C8B-B14F-4D97-AF65-F5344CB8AC3E}">
        <p14:creationId xmlns:p14="http://schemas.microsoft.com/office/powerpoint/2010/main" val="20730039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A8381DB1-D87B-8AC1-9A0C-FA44BDAEED70}"/>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98C989BC-86B3-D404-5B90-1DC9D3DCF39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367AA440-0802-1B63-B275-D371B6978C5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In this example, a route is set up to capture a dynamic value from the URL. The value is used to display a personalized message. When a user accesses the route with a specific username, the server captures that username and returns a response showing the profile for that user. This demonstrates how route parameters can be used to create dynamic, user-specific content.</a:t>
            </a:r>
          </a:p>
        </p:txBody>
      </p:sp>
    </p:spTree>
    <p:extLst>
      <p:ext uri="{BB962C8B-B14F-4D97-AF65-F5344CB8AC3E}">
        <p14:creationId xmlns:p14="http://schemas.microsoft.com/office/powerpoint/2010/main" val="5335270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07C62450-334C-F53F-1944-678663AEA3CE}"/>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EF570094-25A9-FAB7-54F2-AA9C8C1C1DC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7E612985-A480-3C90-91EB-0BFB84A92D0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Route parameter middleware is used to process route parameters before the route's callback function is executed. It is set up using the param method, where the parameter name and middleware function are defined. The middleware function receives the route parameter's value in the fourth parameter, allowing you to modify the request object, such as adding user details.</a:t>
            </a:r>
          </a:p>
        </p:txBody>
      </p:sp>
    </p:spTree>
    <p:extLst>
      <p:ext uri="{BB962C8B-B14F-4D97-AF65-F5344CB8AC3E}">
        <p14:creationId xmlns:p14="http://schemas.microsoft.com/office/powerpoint/2010/main" val="12550333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DA1075AF-AE7E-3930-3825-E2505461F663}"/>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02EF30F9-4935-4C62-CA81-F7D2554D070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2C1F2D56-2D83-72FC-94AD-FC6AF78B64A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In this example, route parameter middleware processes the username before the main route function. If the username is recognized, user information is added to the request object. This middleware runs before the route's callback, where the request is then processed. The route sends back the profile with the user's name based on the parameter middleware.</a:t>
            </a:r>
          </a:p>
        </p:txBody>
      </p:sp>
    </p:spTree>
    <p:extLst>
      <p:ext uri="{BB962C8B-B14F-4D97-AF65-F5344CB8AC3E}">
        <p14:creationId xmlns:p14="http://schemas.microsoft.com/office/powerpoint/2010/main" val="3820632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56" name="Google Shape;56;p14"/>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57" name="Google Shape;57;p14"/>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58" name="Google Shape;5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61" name="Google Shape;61;p15"/>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2" name="Google Shape;6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 name="Google Shape;6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7" name="Google Shape;6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 name="Google Shape;70;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1" name="Google Shape;71;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2" name="Google Shape;72;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5" name="Google Shape;7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9" name="Google Shape;7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80"/>
        <p:cNvGrpSpPr/>
        <p:nvPr/>
      </p:nvGrpSpPr>
      <p:grpSpPr>
        <a:xfrm>
          <a:off x="0" y="0"/>
          <a:ext cx="0" cy="0"/>
          <a:chOff x="0" y="0"/>
          <a:chExt cx="0" cy="0"/>
        </a:xfrm>
      </p:grpSpPr>
      <p:sp>
        <p:nvSpPr>
          <p:cNvPr id="81" name="Google Shape;81;p20"/>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2" name="Google Shape;82;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22"/>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2100"/>
              <a:buNone/>
              <a:defRPr sz="2100"/>
            </a:lvl1pPr>
          </a:lstStyle>
          <a:p>
            <a:endParaRPr/>
          </a:p>
        </p:txBody>
      </p:sp>
      <p:sp>
        <p:nvSpPr>
          <p:cNvPr id="92" name="Google Shape;92;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3"/>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0"/>
              <a:buNone/>
              <a:defRPr sz="14000" b="1"/>
            </a:lvl1pPr>
            <a:lvl2pPr lvl="1" algn="ctr" rtl="0">
              <a:spcBef>
                <a:spcPts val="0"/>
              </a:spcBef>
              <a:spcAft>
                <a:spcPts val="0"/>
              </a:spcAft>
              <a:buSzPts val="14000"/>
              <a:buNone/>
              <a:defRPr sz="14000" b="1"/>
            </a:lvl2pPr>
            <a:lvl3pPr lvl="2" algn="ctr" rtl="0">
              <a:spcBef>
                <a:spcPts val="0"/>
              </a:spcBef>
              <a:spcAft>
                <a:spcPts val="0"/>
              </a:spcAft>
              <a:buSzPts val="14000"/>
              <a:buNone/>
              <a:defRPr sz="14000" b="1"/>
            </a:lvl3pPr>
            <a:lvl4pPr lvl="3" algn="ctr" rtl="0">
              <a:spcBef>
                <a:spcPts val="0"/>
              </a:spcBef>
              <a:spcAft>
                <a:spcPts val="0"/>
              </a:spcAft>
              <a:buSzPts val="14000"/>
              <a:buNone/>
              <a:defRPr sz="14000" b="1"/>
            </a:lvl4pPr>
            <a:lvl5pPr lvl="4" algn="ctr" rtl="0">
              <a:spcBef>
                <a:spcPts val="0"/>
              </a:spcBef>
              <a:spcAft>
                <a:spcPts val="0"/>
              </a:spcAft>
              <a:buSzPts val="14000"/>
              <a:buNone/>
              <a:defRPr sz="14000" b="1"/>
            </a:lvl5pPr>
            <a:lvl6pPr lvl="5" algn="ctr" rtl="0">
              <a:spcBef>
                <a:spcPts val="0"/>
              </a:spcBef>
              <a:spcAft>
                <a:spcPts val="0"/>
              </a:spcAft>
              <a:buSzPts val="14000"/>
              <a:buNone/>
              <a:defRPr sz="14000" b="1"/>
            </a:lvl6pPr>
            <a:lvl7pPr lvl="6" algn="ctr" rtl="0">
              <a:spcBef>
                <a:spcPts val="0"/>
              </a:spcBef>
              <a:spcAft>
                <a:spcPts val="0"/>
              </a:spcAft>
              <a:buSzPts val="14000"/>
              <a:buNone/>
              <a:defRPr sz="14000" b="1"/>
            </a:lvl7pPr>
            <a:lvl8pPr lvl="7" algn="ctr" rtl="0">
              <a:spcBef>
                <a:spcPts val="0"/>
              </a:spcBef>
              <a:spcAft>
                <a:spcPts val="0"/>
              </a:spcAft>
              <a:buSzPts val="14000"/>
              <a:buNone/>
              <a:defRPr sz="14000" b="1"/>
            </a:lvl8pPr>
            <a:lvl9pPr lvl="8" algn="ctr" rtl="0">
              <a:spcBef>
                <a:spcPts val="0"/>
              </a:spcBef>
              <a:spcAft>
                <a:spcPts val="0"/>
              </a:spcAft>
              <a:buSzPts val="14000"/>
              <a:buNone/>
              <a:defRPr sz="14000" b="1"/>
            </a:lvl9pPr>
          </a:lstStyle>
          <a:p>
            <a:r>
              <a:t>xx%</a:t>
            </a:r>
          </a:p>
        </p:txBody>
      </p:sp>
      <p:sp>
        <p:nvSpPr>
          <p:cNvPr id="96" name="Google Shape;96;p23"/>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7" name="Google Shape;97;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Proxima Nova"/>
                <a:ea typeface="Proxima Nova"/>
                <a:cs typeface="Proxima Nova"/>
                <a:sym typeface="Proxima Nova"/>
              </a:defRPr>
            </a:lvl1pPr>
            <a:lvl2pPr lvl="1" algn="r" rtl="0">
              <a:buNone/>
              <a:defRPr sz="1000">
                <a:solidFill>
                  <a:schemeClr val="dk1"/>
                </a:solidFill>
                <a:latin typeface="Proxima Nova"/>
                <a:ea typeface="Proxima Nova"/>
                <a:cs typeface="Proxima Nova"/>
                <a:sym typeface="Proxima Nova"/>
              </a:defRPr>
            </a:lvl2pPr>
            <a:lvl3pPr lvl="2" algn="r" rtl="0">
              <a:buNone/>
              <a:defRPr sz="1000">
                <a:solidFill>
                  <a:schemeClr val="dk1"/>
                </a:solidFill>
                <a:latin typeface="Proxima Nova"/>
                <a:ea typeface="Proxima Nova"/>
                <a:cs typeface="Proxima Nova"/>
                <a:sym typeface="Proxima Nova"/>
              </a:defRPr>
            </a:lvl3pPr>
            <a:lvl4pPr lvl="3" algn="r" rtl="0">
              <a:buNone/>
              <a:defRPr sz="1000">
                <a:solidFill>
                  <a:schemeClr val="dk1"/>
                </a:solidFill>
                <a:latin typeface="Proxima Nova"/>
                <a:ea typeface="Proxima Nova"/>
                <a:cs typeface="Proxima Nova"/>
                <a:sym typeface="Proxima Nova"/>
              </a:defRPr>
            </a:lvl4pPr>
            <a:lvl5pPr lvl="4" algn="r" rtl="0">
              <a:buNone/>
              <a:defRPr sz="1000">
                <a:solidFill>
                  <a:schemeClr val="dk1"/>
                </a:solidFill>
                <a:latin typeface="Proxima Nova"/>
                <a:ea typeface="Proxima Nova"/>
                <a:cs typeface="Proxima Nova"/>
                <a:sym typeface="Proxima Nova"/>
              </a:defRPr>
            </a:lvl5pPr>
            <a:lvl6pPr lvl="5" algn="r" rtl="0">
              <a:buNone/>
              <a:defRPr sz="1000">
                <a:solidFill>
                  <a:schemeClr val="dk1"/>
                </a:solidFill>
                <a:latin typeface="Proxima Nova"/>
                <a:ea typeface="Proxima Nova"/>
                <a:cs typeface="Proxima Nova"/>
                <a:sym typeface="Proxima Nova"/>
              </a:defRPr>
            </a:lvl6pPr>
            <a:lvl7pPr lvl="6" algn="r" rtl="0">
              <a:buNone/>
              <a:defRPr sz="1000">
                <a:solidFill>
                  <a:schemeClr val="dk1"/>
                </a:solidFill>
                <a:latin typeface="Proxima Nova"/>
                <a:ea typeface="Proxima Nova"/>
                <a:cs typeface="Proxima Nova"/>
                <a:sym typeface="Proxima Nova"/>
              </a:defRPr>
            </a:lvl7pPr>
            <a:lvl8pPr lvl="7" algn="r" rtl="0">
              <a:buNone/>
              <a:defRPr sz="1000">
                <a:solidFill>
                  <a:schemeClr val="dk1"/>
                </a:solidFill>
                <a:latin typeface="Proxima Nova"/>
                <a:ea typeface="Proxima Nova"/>
                <a:cs typeface="Proxima Nova"/>
                <a:sym typeface="Proxima Nova"/>
              </a:defRPr>
            </a:lvl8pPr>
            <a:lvl9pPr lvl="8" algn="r" rtl="0">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7" r:id="rId8"/>
    <p:sldLayoutId id="214748366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5"/>
          <p:cNvSpPr txBox="1">
            <a:spLocks noGrp="1"/>
          </p:cNvSpPr>
          <p:nvPr>
            <p:ph type="ctrTitle" idx="4294967295"/>
          </p:nvPr>
        </p:nvSpPr>
        <p:spPr>
          <a:xfrm>
            <a:off x="510450" y="1014927"/>
            <a:ext cx="4780641" cy="1588500"/>
          </a:xfrm>
          <a:prstGeom prst="rect">
            <a:avLst/>
          </a:prstGeom>
        </p:spPr>
        <p:txBody>
          <a:bodyPr spcFirstLastPara="1" wrap="square" lIns="91425" tIns="91425" rIns="91425" bIns="91425" anchor="t" anchorCtr="0">
            <a:noAutofit/>
          </a:bodyPr>
          <a:lstStyle/>
          <a:p>
            <a:pPr algn="l"/>
            <a:r>
              <a:rPr lang="en-US" sz="3600" b="1" i="0" dirty="0">
                <a:effectLst/>
                <a:latin typeface="+mj-lt"/>
              </a:rPr>
              <a:t>Express Request Data</a:t>
            </a:r>
          </a:p>
        </p:txBody>
      </p:sp>
      <p:sp>
        <p:nvSpPr>
          <p:cNvPr id="105" name="Google Shape;105;p25"/>
          <p:cNvSpPr txBox="1">
            <a:spLocks noGrp="1"/>
          </p:cNvSpPr>
          <p:nvPr>
            <p:ph type="subTitle" idx="4294967295"/>
          </p:nvPr>
        </p:nvSpPr>
        <p:spPr>
          <a:xfrm>
            <a:off x="510450" y="2939973"/>
            <a:ext cx="8123100" cy="1188600"/>
          </a:xfrm>
          <a:prstGeom prst="rect">
            <a:avLst/>
          </a:prstGeom>
          <a:noFill/>
          <a:ln>
            <a:noFill/>
          </a:ln>
        </p:spPr>
        <p:txBody>
          <a:bodyPr spcFirstLastPara="1" wrap="square" lIns="91425" tIns="91425" rIns="91425" bIns="91425" anchor="t" anchorCtr="0">
            <a:noAutofit/>
          </a:bodyPr>
          <a:lstStyle/>
          <a:p>
            <a:pPr marL="0" indent="0">
              <a:spcBef>
                <a:spcPts val="1400"/>
              </a:spcBef>
              <a:buNone/>
            </a:pPr>
            <a:r>
              <a:rPr lang="en-US" sz="1400" b="1" dirty="0">
                <a:solidFill>
                  <a:schemeClr val="accent1">
                    <a:lumMod val="50000"/>
                  </a:schemeClr>
                </a:solidFill>
                <a:latin typeface="Roboto" panose="02000000000000000000" pitchFamily="2" charset="0"/>
                <a:ea typeface="Roboto"/>
                <a:cs typeface="Roboto"/>
                <a:sym typeface="Roboto"/>
              </a:rPr>
              <a:t>Query String Parameters</a:t>
            </a:r>
            <a:r>
              <a:rPr lang="en-US" sz="1300" b="1" dirty="0">
                <a:solidFill>
                  <a:schemeClr val="accent1">
                    <a:lumMod val="50000"/>
                  </a:schemeClr>
                </a:solidFill>
                <a:latin typeface="+mj-lt"/>
                <a:ea typeface="Roboto"/>
                <a:cs typeface="Roboto"/>
                <a:sym typeface="Roboto"/>
              </a:rPr>
              <a:t> | Posting Form Data | Route Parameters | Route Parameter Middleware</a:t>
            </a:r>
            <a:endParaRPr lang="en-US" sz="1400" b="1" i="0" dirty="0">
              <a:solidFill>
                <a:schemeClr val="accent1">
                  <a:lumMod val="50000"/>
                </a:schemeClr>
              </a:solidFill>
              <a:effectLst/>
              <a:latin typeface="Roboto" panose="02000000000000000000" pitchFamily="2" charset="0"/>
            </a:endParaRPr>
          </a:p>
        </p:txBody>
      </p:sp>
      <p:sp>
        <p:nvSpPr>
          <p:cNvPr id="2" name="Rectangle 1">
            <a:extLst>
              <a:ext uri="{FF2B5EF4-FFF2-40B4-BE49-F238E27FC236}">
                <a16:creationId xmlns:a16="http://schemas.microsoft.com/office/drawing/2014/main" id="{CFF34047-6FCB-E527-AFD5-A09AA22A806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4E5A23E8-B07E-6E6A-D0D3-9C6619A8F1DB}"/>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384638DB-7AE0-896E-7150-950F4FEF214C}"/>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Example (Continue)</a:t>
            </a:r>
            <a:endParaRPr lang="en-US" sz="3600" b="1" dirty="0">
              <a:latin typeface="+mj-lt"/>
            </a:endParaRPr>
          </a:p>
        </p:txBody>
      </p:sp>
      <p:pic>
        <p:nvPicPr>
          <p:cNvPr id="4" name="Picture 3">
            <a:extLst>
              <a:ext uri="{FF2B5EF4-FFF2-40B4-BE49-F238E27FC236}">
                <a16:creationId xmlns:a16="http://schemas.microsoft.com/office/drawing/2014/main" id="{4A320491-33D5-326B-6D9D-37B87A3B3D31}"/>
              </a:ext>
            </a:extLst>
          </p:cNvPr>
          <p:cNvPicPr>
            <a:picLocks noChangeAspect="1"/>
          </p:cNvPicPr>
          <p:nvPr/>
        </p:nvPicPr>
        <p:blipFill>
          <a:blip r:embed="rId3"/>
          <a:stretch>
            <a:fillRect/>
          </a:stretch>
        </p:blipFill>
        <p:spPr>
          <a:xfrm>
            <a:off x="2298866" y="1221674"/>
            <a:ext cx="4546267" cy="3288181"/>
          </a:xfrm>
          <a:prstGeom prst="rect">
            <a:avLst/>
          </a:prstGeom>
        </p:spPr>
      </p:pic>
    </p:spTree>
    <p:extLst>
      <p:ext uri="{BB962C8B-B14F-4D97-AF65-F5344CB8AC3E}">
        <p14:creationId xmlns:p14="http://schemas.microsoft.com/office/powerpoint/2010/main" val="2038736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6"/>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Quer</a:t>
            </a:r>
            <a:r>
              <a:rPr lang="en-US" sz="3600" b="1" dirty="0">
                <a:latin typeface="+mj-lt"/>
              </a:rPr>
              <a:t>y String</a:t>
            </a:r>
            <a:endParaRPr lang="en-US" sz="3600" b="1" i="0" dirty="0">
              <a:effectLst/>
              <a:latin typeface="+mj-lt"/>
            </a:endParaRPr>
          </a:p>
        </p:txBody>
      </p:sp>
      <p:pic>
        <p:nvPicPr>
          <p:cNvPr id="1027" name="Picture 3" descr="Expressjs logo - Social media &amp; Logos Icons">
            <a:extLst>
              <a:ext uri="{FF2B5EF4-FFF2-40B4-BE49-F238E27FC236}">
                <a16:creationId xmlns:a16="http://schemas.microsoft.com/office/drawing/2014/main" id="{859B91BA-EBCA-2232-62C1-43E080C472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0473" y="1500187"/>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1">
            <a:extLst>
              <a:ext uri="{FF2B5EF4-FFF2-40B4-BE49-F238E27FC236}">
                <a16:creationId xmlns:a16="http://schemas.microsoft.com/office/drawing/2014/main" id="{1449B0A1-6CA2-C323-7728-BDE3570CF2F5}"/>
              </a:ext>
            </a:extLst>
          </p:cNvPr>
          <p:cNvSpPr>
            <a:spLocks noGrp="1" noChangeArrowheads="1"/>
          </p:cNvSpPr>
          <p:nvPr>
            <p:ph type="body" idx="4294967295"/>
          </p:nvPr>
        </p:nvSpPr>
        <p:spPr bwMode="auto">
          <a:xfrm>
            <a:off x="311150" y="1565979"/>
            <a:ext cx="547297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Purpose:</a:t>
            </a:r>
            <a:r>
              <a:rPr kumimoji="0" lang="en-US" altLang="en-US" sz="1600" b="0" i="0" u="none" strike="noStrike" cap="none" normalizeH="0" baseline="0" dirty="0">
                <a:ln>
                  <a:noFill/>
                </a:ln>
                <a:solidFill>
                  <a:schemeClr val="tx1"/>
                </a:solidFill>
                <a:effectLst/>
                <a:latin typeface="+mj-lt"/>
              </a:rPr>
              <a:t> Capture values after "?" in a URL.</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Parsing:</a:t>
            </a:r>
            <a:r>
              <a:rPr kumimoji="0" lang="en-US" altLang="en-US" sz="1600" b="0" i="0" u="none" strike="noStrike" cap="none" normalizeH="0" baseline="0" dirty="0">
                <a:ln>
                  <a:noFill/>
                </a:ln>
                <a:solidFill>
                  <a:schemeClr val="tx1"/>
                </a:solidFill>
                <a:effectLst/>
                <a:latin typeface="+mj-lt"/>
              </a:rPr>
              <a:t> Automatically parsed and stored in </a:t>
            </a:r>
            <a:r>
              <a:rPr kumimoji="0" lang="en-US" altLang="en-US" sz="1600" b="0" i="0" u="none" strike="noStrike" cap="none" normalizeH="0" baseline="0" dirty="0" err="1">
                <a:ln>
                  <a:noFill/>
                </a:ln>
                <a:solidFill>
                  <a:schemeClr val="tx1"/>
                </a:solidFill>
                <a:effectLst/>
                <a:latin typeface="+mj-lt"/>
              </a:rPr>
              <a:t>req.query</a:t>
            </a:r>
            <a:r>
              <a:rPr kumimoji="0" lang="en-US" altLang="en-US" sz="1600" b="0" i="0" u="none" strike="noStrike" cap="none" normalizeH="0" baseline="0" dirty="0">
                <a:ln>
                  <a:noFill/>
                </a:ln>
                <a:solidFill>
                  <a:schemeClr val="tx1"/>
                </a:solidFill>
                <a:effectLst/>
                <a:latin typeface="+mj-lt"/>
              </a:rPr>
              <a:t>.</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Access:</a:t>
            </a:r>
            <a:r>
              <a:rPr kumimoji="0" lang="en-US" altLang="en-US" sz="1600" b="0" i="0" u="none" strike="noStrike" cap="none" normalizeH="0" baseline="0" dirty="0">
                <a:ln>
                  <a:noFill/>
                </a:ln>
                <a:solidFill>
                  <a:schemeClr val="tx1"/>
                </a:solidFill>
                <a:effectLst/>
                <a:latin typeface="+mj-lt"/>
              </a:rPr>
              <a:t> Access values using </a:t>
            </a:r>
            <a:r>
              <a:rPr kumimoji="0" lang="en-US" altLang="en-US" sz="1600" b="0" i="0" u="none" strike="noStrike" cap="none" normalizeH="0" baseline="0" dirty="0" err="1">
                <a:ln>
                  <a:noFill/>
                </a:ln>
                <a:solidFill>
                  <a:schemeClr val="tx1"/>
                </a:solidFill>
                <a:effectLst/>
                <a:latin typeface="+mj-lt"/>
              </a:rPr>
              <a:t>req.query.paramName</a:t>
            </a:r>
            <a:r>
              <a:rPr kumimoji="0" lang="en-US" altLang="en-US" sz="1600" b="0" i="0" u="none" strike="noStrike" cap="none" normalizeH="0" baseline="0" dirty="0">
                <a:ln>
                  <a:noFill/>
                </a:ln>
                <a:solidFill>
                  <a:schemeClr val="tx1"/>
                </a:solidFill>
                <a:effectLst/>
                <a:latin typeface="+mj-lt"/>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A724B7C9-498F-E328-4EAD-082C8CFBDFF7}"/>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069DD348-443E-7E41-5EA2-7C4DBF6ACA98}"/>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r>
              <a:rPr lang="en-US" sz="3600" b="1" dirty="0">
                <a:solidFill>
                  <a:schemeClr val="accent1">
                    <a:lumMod val="50000"/>
                  </a:schemeClr>
                </a:solidFill>
                <a:latin typeface="+mj-lt"/>
                <a:ea typeface="Roboto"/>
                <a:cs typeface="Roboto"/>
                <a:sym typeface="Roboto"/>
              </a:rPr>
              <a:t>Example</a:t>
            </a:r>
            <a:endParaRPr lang="en-US" sz="3600" b="1" i="0" dirty="0">
              <a:effectLst/>
              <a:latin typeface="+mj-lt"/>
            </a:endParaRPr>
          </a:p>
        </p:txBody>
      </p:sp>
      <p:pic>
        <p:nvPicPr>
          <p:cNvPr id="4" name="Picture 3">
            <a:extLst>
              <a:ext uri="{FF2B5EF4-FFF2-40B4-BE49-F238E27FC236}">
                <a16:creationId xmlns:a16="http://schemas.microsoft.com/office/drawing/2014/main" id="{D357F060-67DD-ED14-A401-9FEA866368AC}"/>
              </a:ext>
            </a:extLst>
          </p:cNvPr>
          <p:cNvPicPr>
            <a:picLocks noChangeAspect="1"/>
          </p:cNvPicPr>
          <p:nvPr/>
        </p:nvPicPr>
        <p:blipFill>
          <a:blip r:embed="rId3"/>
          <a:stretch>
            <a:fillRect/>
          </a:stretch>
        </p:blipFill>
        <p:spPr>
          <a:xfrm>
            <a:off x="763972" y="1734074"/>
            <a:ext cx="7616056" cy="1675351"/>
          </a:xfrm>
          <a:prstGeom prst="rect">
            <a:avLst/>
          </a:prstGeom>
        </p:spPr>
      </p:pic>
    </p:spTree>
    <p:extLst>
      <p:ext uri="{BB962C8B-B14F-4D97-AF65-F5344CB8AC3E}">
        <p14:creationId xmlns:p14="http://schemas.microsoft.com/office/powerpoint/2010/main" val="3928329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AFBF89AB-371E-93A6-AABF-B7387B2A0726}"/>
            </a:ext>
          </a:extLst>
        </p:cNvPr>
        <p:cNvGrpSpPr/>
        <p:nvPr/>
      </p:nvGrpSpPr>
      <p:grpSpPr>
        <a:xfrm>
          <a:off x="0" y="0"/>
          <a:ext cx="0" cy="0"/>
          <a:chOff x="0" y="0"/>
          <a:chExt cx="0" cy="0"/>
        </a:xfrm>
      </p:grpSpPr>
      <p:sp>
        <p:nvSpPr>
          <p:cNvPr id="7" name="Google Shape;110;p26">
            <a:extLst>
              <a:ext uri="{FF2B5EF4-FFF2-40B4-BE49-F238E27FC236}">
                <a16:creationId xmlns:a16="http://schemas.microsoft.com/office/drawing/2014/main" id="{11A7AD0E-E48A-06B9-47D7-54CC07D876DF}"/>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solidFill>
                  <a:srgbClr val="1E282E"/>
                </a:solidFill>
                <a:effectLst/>
                <a:latin typeface="+mj-lt"/>
              </a:rPr>
              <a:t>Posting Form Data</a:t>
            </a:r>
            <a:endParaRPr lang="en-US" sz="4800" b="1" i="0" dirty="0">
              <a:effectLst/>
              <a:latin typeface="+mj-lt"/>
            </a:endParaRPr>
          </a:p>
        </p:txBody>
      </p:sp>
      <p:sp>
        <p:nvSpPr>
          <p:cNvPr id="2" name="Rectangle 1">
            <a:extLst>
              <a:ext uri="{FF2B5EF4-FFF2-40B4-BE49-F238E27FC236}">
                <a16:creationId xmlns:a16="http://schemas.microsoft.com/office/drawing/2014/main" id="{4EEF74AC-8D9A-B1DD-2232-1D9FA02FA309}"/>
              </a:ext>
            </a:extLst>
          </p:cNvPr>
          <p:cNvSpPr>
            <a:spLocks noChangeArrowheads="1"/>
          </p:cNvSpPr>
          <p:nvPr/>
        </p:nvSpPr>
        <p:spPr bwMode="auto">
          <a:xfrm>
            <a:off x="311700" y="1091664"/>
            <a:ext cx="6965368" cy="115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mj-lt"/>
              </a:rPr>
              <a:t>Data Format:</a:t>
            </a:r>
            <a:r>
              <a:rPr kumimoji="0" lang="en-US" altLang="en-US" sz="1600" b="0" i="0" u="none" strike="noStrike" cap="none" normalizeH="0" baseline="0" dirty="0">
                <a:ln>
                  <a:noFill/>
                </a:ln>
                <a:solidFill>
                  <a:schemeClr val="tx1"/>
                </a:solidFill>
                <a:effectLst/>
                <a:latin typeface="+mj-lt"/>
              </a:rPr>
              <a:t> Form data is URL-encoded and sent in the request body.</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mj-lt"/>
              </a:rPr>
              <a:t>Parsing Middleware:</a:t>
            </a:r>
            <a:r>
              <a:rPr kumimoji="0" lang="en-US" altLang="en-US" sz="1600" b="0" i="0" u="none" strike="noStrike" cap="none" normalizeH="0" baseline="0" dirty="0">
                <a:ln>
                  <a:noFill/>
                </a:ln>
                <a:solidFill>
                  <a:schemeClr val="tx1"/>
                </a:solidFill>
                <a:effectLst/>
                <a:latin typeface="+mj-lt"/>
              </a:rPr>
              <a:t> Use </a:t>
            </a:r>
            <a:r>
              <a:rPr kumimoji="0" lang="en-US" altLang="en-US" sz="1600" b="0" i="0" u="none" strike="noStrike" cap="none" normalizeH="0" baseline="0" dirty="0" err="1">
                <a:ln>
                  <a:noFill/>
                </a:ln>
                <a:solidFill>
                  <a:schemeClr val="tx1"/>
                </a:solidFill>
                <a:effectLst/>
                <a:latin typeface="+mj-lt"/>
              </a:rPr>
              <a:t>express.urlencoded</a:t>
            </a:r>
            <a:r>
              <a:rPr kumimoji="0" lang="en-US" altLang="en-US" sz="1600" b="0" i="0" u="none" strike="noStrike" cap="none" normalizeH="0" baseline="0" dirty="0">
                <a:ln>
                  <a:noFill/>
                </a:ln>
                <a:solidFill>
                  <a:schemeClr val="tx1"/>
                </a:solidFill>
                <a:effectLst/>
                <a:latin typeface="+mj-lt"/>
              </a:rPr>
              <a:t>() to parse the data.</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mj-lt"/>
              </a:rPr>
              <a:t>Access Data:</a:t>
            </a:r>
            <a:r>
              <a:rPr kumimoji="0" lang="en-US" altLang="en-US" sz="1600" b="0" i="0" u="none" strike="noStrike" cap="none" normalizeH="0" baseline="0" dirty="0">
                <a:ln>
                  <a:noFill/>
                </a:ln>
                <a:solidFill>
                  <a:schemeClr val="tx1"/>
                </a:solidFill>
                <a:effectLst/>
                <a:latin typeface="+mj-lt"/>
              </a:rPr>
              <a:t> Parsed values are stored in </a:t>
            </a:r>
            <a:r>
              <a:rPr kumimoji="0" lang="en-US" altLang="en-US" sz="1600" b="0" i="0" u="none" strike="noStrike" cap="none" normalizeH="0" baseline="0" dirty="0" err="1">
                <a:ln>
                  <a:noFill/>
                </a:ln>
                <a:solidFill>
                  <a:schemeClr val="tx1"/>
                </a:solidFill>
                <a:effectLst/>
                <a:latin typeface="+mj-lt"/>
              </a:rPr>
              <a:t>req.body</a:t>
            </a:r>
            <a:r>
              <a:rPr kumimoji="0" lang="en-US" altLang="en-US" sz="1600" b="0" i="0" u="none" strike="noStrike" cap="none" normalizeH="0" baseline="0" dirty="0">
                <a:ln>
                  <a:noFill/>
                </a:ln>
                <a:solidFill>
                  <a:schemeClr val="tx1"/>
                </a:solidFill>
                <a:effectLst/>
                <a:latin typeface="+mj-lt"/>
              </a:rPr>
              <a:t>. </a:t>
            </a:r>
          </a:p>
        </p:txBody>
      </p:sp>
    </p:spTree>
    <p:extLst>
      <p:ext uri="{BB962C8B-B14F-4D97-AF65-F5344CB8AC3E}">
        <p14:creationId xmlns:p14="http://schemas.microsoft.com/office/powerpoint/2010/main" val="2044784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6AABD8D5-EB2B-45A6-D676-BB3D7B604F66}"/>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CC0612A0-51B1-1FA8-DB8F-23035FD3F949}"/>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Example</a:t>
            </a:r>
            <a:endParaRPr lang="en-US" sz="3600" b="1" dirty="0">
              <a:latin typeface="+mj-lt"/>
            </a:endParaRPr>
          </a:p>
        </p:txBody>
      </p:sp>
      <p:pic>
        <p:nvPicPr>
          <p:cNvPr id="3" name="Picture 2">
            <a:extLst>
              <a:ext uri="{FF2B5EF4-FFF2-40B4-BE49-F238E27FC236}">
                <a16:creationId xmlns:a16="http://schemas.microsoft.com/office/drawing/2014/main" id="{00BA40D4-3C5B-6433-72A1-03EB6142988C}"/>
              </a:ext>
            </a:extLst>
          </p:cNvPr>
          <p:cNvPicPr>
            <a:picLocks noChangeAspect="1"/>
          </p:cNvPicPr>
          <p:nvPr/>
        </p:nvPicPr>
        <p:blipFill>
          <a:blip r:embed="rId3"/>
          <a:stretch>
            <a:fillRect/>
          </a:stretch>
        </p:blipFill>
        <p:spPr>
          <a:xfrm>
            <a:off x="1343550" y="1139627"/>
            <a:ext cx="6226080" cy="3558848"/>
          </a:xfrm>
          <a:prstGeom prst="rect">
            <a:avLst/>
          </a:prstGeom>
        </p:spPr>
      </p:pic>
    </p:spTree>
    <p:extLst>
      <p:ext uri="{BB962C8B-B14F-4D97-AF65-F5344CB8AC3E}">
        <p14:creationId xmlns:p14="http://schemas.microsoft.com/office/powerpoint/2010/main" val="2457589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E95B2676-86A3-1EA5-DAAE-F5FC47607572}"/>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2C917617-10F7-D4D9-CFB9-A1774C4F595D}"/>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gn="l"/>
            <a:r>
              <a:rPr lang="en-US" sz="3600" b="1" i="0" dirty="0">
                <a:effectLst/>
                <a:latin typeface="+mj-lt"/>
              </a:rPr>
              <a:t>Route Parameters</a:t>
            </a:r>
          </a:p>
        </p:txBody>
      </p:sp>
      <p:sp>
        <p:nvSpPr>
          <p:cNvPr id="3" name="Rectangle 1">
            <a:extLst>
              <a:ext uri="{FF2B5EF4-FFF2-40B4-BE49-F238E27FC236}">
                <a16:creationId xmlns:a16="http://schemas.microsoft.com/office/drawing/2014/main" id="{EDDAEB36-F222-F75A-F6A5-B161F344C921}"/>
              </a:ext>
            </a:extLst>
          </p:cNvPr>
          <p:cNvSpPr>
            <a:spLocks noGrp="1" noChangeArrowheads="1"/>
          </p:cNvSpPr>
          <p:nvPr>
            <p:ph type="body" idx="4294967295"/>
          </p:nvPr>
        </p:nvSpPr>
        <p:spPr bwMode="auto">
          <a:xfrm>
            <a:off x="311700" y="1193811"/>
            <a:ext cx="645080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Purpose:</a:t>
            </a:r>
            <a:r>
              <a:rPr kumimoji="0" lang="en-US" altLang="en-US" sz="1600" b="0" i="0" u="none" strike="noStrike" cap="none" normalizeH="0" baseline="0" dirty="0">
                <a:ln>
                  <a:noFill/>
                </a:ln>
                <a:solidFill>
                  <a:schemeClr val="tx1"/>
                </a:solidFill>
                <a:effectLst/>
                <a:latin typeface="+mj-lt"/>
              </a:rPr>
              <a:t> Capture dynamic data from the URL path.</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Syntax:</a:t>
            </a:r>
            <a:r>
              <a:rPr kumimoji="0" lang="en-US" altLang="en-US" sz="1600" b="0" i="0" u="none" strike="noStrike" cap="none" normalizeH="0" baseline="0" dirty="0">
                <a:ln>
                  <a:noFill/>
                </a:ln>
                <a:solidFill>
                  <a:schemeClr val="tx1"/>
                </a:solidFill>
                <a:effectLst/>
                <a:latin typeface="+mj-lt"/>
              </a:rPr>
              <a:t> Defined with a colon (e.g., /users/:username).</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Access Data:</a:t>
            </a:r>
            <a:r>
              <a:rPr kumimoji="0" lang="en-US" altLang="en-US" sz="1600" b="0" i="0" u="none" strike="noStrike" cap="none" normalizeH="0" baseline="0" dirty="0">
                <a:ln>
                  <a:noFill/>
                </a:ln>
                <a:solidFill>
                  <a:schemeClr val="tx1"/>
                </a:solidFill>
                <a:effectLst/>
                <a:latin typeface="+mj-lt"/>
              </a:rPr>
              <a:t> Stored in </a:t>
            </a:r>
            <a:r>
              <a:rPr kumimoji="0" lang="en-US" altLang="en-US" sz="1600" b="0" i="0" u="none" strike="noStrike" cap="none" normalizeH="0" baseline="0" dirty="0" err="1">
                <a:ln>
                  <a:noFill/>
                </a:ln>
                <a:solidFill>
                  <a:schemeClr val="tx1"/>
                </a:solidFill>
                <a:effectLst/>
                <a:latin typeface="+mj-lt"/>
              </a:rPr>
              <a:t>req.params</a:t>
            </a:r>
            <a:r>
              <a:rPr kumimoji="0" lang="en-US" altLang="en-US" sz="1600" b="0" i="0" u="none" strike="noStrike" cap="none" normalizeH="0" baseline="0" dirty="0">
                <a:ln>
                  <a:noFill/>
                </a:ln>
                <a:solidFill>
                  <a:schemeClr val="tx1"/>
                </a:solidFill>
                <a:effectLst/>
                <a:latin typeface="+mj-lt"/>
              </a:rPr>
              <a:t> (e.g., </a:t>
            </a:r>
            <a:r>
              <a:rPr kumimoji="0" lang="en-US" altLang="en-US" sz="1600" b="0" i="0" u="none" strike="noStrike" cap="none" normalizeH="0" baseline="0" dirty="0" err="1">
                <a:ln>
                  <a:noFill/>
                </a:ln>
                <a:solidFill>
                  <a:schemeClr val="tx1"/>
                </a:solidFill>
                <a:effectLst/>
                <a:latin typeface="+mj-lt"/>
              </a:rPr>
              <a:t>req.params.username</a:t>
            </a:r>
            <a:r>
              <a:rPr kumimoji="0" lang="en-US" altLang="en-US" sz="1600" b="0" i="0" u="none" strike="noStrike" cap="none" normalizeH="0" baseline="0" dirty="0">
                <a:ln>
                  <a:noFill/>
                </a:ln>
                <a:solidFill>
                  <a:schemeClr val="tx1"/>
                </a:solidFill>
                <a:effectLst/>
                <a:latin typeface="+mj-lt"/>
              </a:rPr>
              <a:t>). </a:t>
            </a:r>
          </a:p>
        </p:txBody>
      </p:sp>
    </p:spTree>
    <p:extLst>
      <p:ext uri="{BB962C8B-B14F-4D97-AF65-F5344CB8AC3E}">
        <p14:creationId xmlns:p14="http://schemas.microsoft.com/office/powerpoint/2010/main" val="215362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B9F4ADBB-5D4B-B852-5F5F-220B752D06BB}"/>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03DF7F41-5D08-4480-6BAA-0D2648E3EA84}"/>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Example</a:t>
            </a:r>
            <a:endParaRPr lang="en-US" sz="3600" b="1" dirty="0">
              <a:latin typeface="+mj-lt"/>
            </a:endParaRPr>
          </a:p>
        </p:txBody>
      </p:sp>
      <p:pic>
        <p:nvPicPr>
          <p:cNvPr id="4" name="Picture 3">
            <a:extLst>
              <a:ext uri="{FF2B5EF4-FFF2-40B4-BE49-F238E27FC236}">
                <a16:creationId xmlns:a16="http://schemas.microsoft.com/office/drawing/2014/main" id="{9067E081-DEA9-B267-91CF-677429EA4C1A}"/>
              </a:ext>
            </a:extLst>
          </p:cNvPr>
          <p:cNvPicPr>
            <a:picLocks noChangeAspect="1"/>
          </p:cNvPicPr>
          <p:nvPr/>
        </p:nvPicPr>
        <p:blipFill>
          <a:blip r:embed="rId3"/>
          <a:stretch>
            <a:fillRect/>
          </a:stretch>
        </p:blipFill>
        <p:spPr>
          <a:xfrm>
            <a:off x="1014451" y="1784197"/>
            <a:ext cx="7308485" cy="1575105"/>
          </a:xfrm>
          <a:prstGeom prst="rect">
            <a:avLst/>
          </a:prstGeom>
        </p:spPr>
      </p:pic>
    </p:spTree>
    <p:extLst>
      <p:ext uri="{BB962C8B-B14F-4D97-AF65-F5344CB8AC3E}">
        <p14:creationId xmlns:p14="http://schemas.microsoft.com/office/powerpoint/2010/main" val="3721427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6A8226FA-9B63-C87A-43BB-06BD494AF491}"/>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863D486E-835C-DAC6-408B-A7C5657F9F54}"/>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gn="l"/>
            <a:r>
              <a:rPr lang="en-US" sz="3600" b="1" i="0" dirty="0">
                <a:effectLst/>
                <a:latin typeface="+mj-lt"/>
              </a:rPr>
              <a:t>Route Parameter Middleware</a:t>
            </a:r>
          </a:p>
        </p:txBody>
      </p:sp>
      <p:sp>
        <p:nvSpPr>
          <p:cNvPr id="2" name="Text Placeholder 1">
            <a:extLst>
              <a:ext uri="{FF2B5EF4-FFF2-40B4-BE49-F238E27FC236}">
                <a16:creationId xmlns:a16="http://schemas.microsoft.com/office/drawing/2014/main" id="{F67C6016-12A4-044F-BEC1-45F29D77AB2D}"/>
              </a:ext>
            </a:extLst>
          </p:cNvPr>
          <p:cNvSpPr>
            <a:spLocks noGrp="1" noChangeArrowheads="1"/>
          </p:cNvSpPr>
          <p:nvPr>
            <p:ph type="body" idx="4294967295"/>
          </p:nvPr>
        </p:nvSpPr>
        <p:spPr bwMode="auto">
          <a:xfrm>
            <a:off x="311150" y="1195577"/>
            <a:ext cx="7252306"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Purpose:</a:t>
            </a:r>
            <a:r>
              <a:rPr kumimoji="0" lang="en-US" altLang="en-US" sz="1600" b="0" i="0" u="none" strike="noStrike" cap="none" normalizeH="0" baseline="0" dirty="0">
                <a:ln>
                  <a:noFill/>
                </a:ln>
                <a:solidFill>
                  <a:schemeClr val="tx1"/>
                </a:solidFill>
                <a:effectLst/>
                <a:latin typeface="+mj-lt"/>
              </a:rPr>
              <a:t> Runs before the route's callback to process route parameters.</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Method:</a:t>
            </a:r>
            <a:r>
              <a:rPr kumimoji="0" lang="en-US" altLang="en-US" sz="1600" b="0" i="0" u="none" strike="noStrike" cap="none" normalizeH="0" baseline="0" dirty="0">
                <a:ln>
                  <a:noFill/>
                </a:ln>
                <a:solidFill>
                  <a:schemeClr val="tx1"/>
                </a:solidFill>
                <a:effectLst/>
                <a:latin typeface="+mj-lt"/>
              </a:rPr>
              <a:t> Use </a:t>
            </a:r>
            <a:r>
              <a:rPr kumimoji="0" lang="en-US" altLang="en-US" sz="1600" b="0" i="0" u="none" strike="noStrike" cap="none" normalizeH="0" baseline="0" dirty="0" err="1">
                <a:ln>
                  <a:noFill/>
                </a:ln>
                <a:solidFill>
                  <a:schemeClr val="tx1"/>
                </a:solidFill>
                <a:effectLst/>
                <a:latin typeface="+mj-lt"/>
              </a:rPr>
              <a:t>app.param</a:t>
            </a:r>
            <a:r>
              <a:rPr kumimoji="0" lang="en-US" altLang="en-US" sz="1600" b="0" i="0" u="none" strike="noStrike" cap="none" normalizeH="0" baseline="0" dirty="0">
                <a:ln>
                  <a:noFill/>
                </a:ln>
                <a:solidFill>
                  <a:schemeClr val="tx1"/>
                </a:solidFill>
                <a:effectLst/>
                <a:latin typeface="+mj-lt"/>
              </a:rPr>
              <a:t>(</a:t>
            </a:r>
            <a:r>
              <a:rPr kumimoji="0" lang="en-US" altLang="en-US" sz="1600" b="0" i="0" u="none" strike="noStrike" cap="none" normalizeH="0" baseline="0" dirty="0" err="1">
                <a:ln>
                  <a:noFill/>
                </a:ln>
                <a:solidFill>
                  <a:schemeClr val="tx1"/>
                </a:solidFill>
                <a:effectLst/>
                <a:latin typeface="+mj-lt"/>
              </a:rPr>
              <a:t>paramName</a:t>
            </a:r>
            <a:r>
              <a:rPr kumimoji="0" lang="en-US" altLang="en-US" sz="1600" b="0" i="0" u="none" strike="noStrike" cap="none" normalizeH="0" baseline="0" dirty="0">
                <a:ln>
                  <a:noFill/>
                </a:ln>
                <a:solidFill>
                  <a:schemeClr val="tx1"/>
                </a:solidFill>
                <a:effectLst/>
                <a:latin typeface="+mj-lt"/>
              </a:rPr>
              <a:t>, </a:t>
            </a:r>
            <a:r>
              <a:rPr kumimoji="0" lang="en-US" altLang="en-US" sz="1600" b="0" i="0" u="none" strike="noStrike" cap="none" normalizeH="0" baseline="0" dirty="0" err="1">
                <a:ln>
                  <a:noFill/>
                </a:ln>
                <a:solidFill>
                  <a:schemeClr val="tx1"/>
                </a:solidFill>
                <a:effectLst/>
                <a:latin typeface="+mj-lt"/>
              </a:rPr>
              <a:t>middlewareFunction</a:t>
            </a:r>
            <a:r>
              <a:rPr kumimoji="0" lang="en-US" altLang="en-US" sz="1600" b="0" i="0" u="none" strike="noStrike" cap="none" normalizeH="0" baseline="0" dirty="0">
                <a:ln>
                  <a:noFill/>
                </a:ln>
                <a:solidFill>
                  <a:schemeClr val="tx1"/>
                </a:solidFill>
                <a:effectLst/>
                <a:latin typeface="+mj-lt"/>
              </a:rPr>
              <a:t>).</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Access Value:</a:t>
            </a:r>
            <a:r>
              <a:rPr kumimoji="0" lang="en-US" altLang="en-US" sz="1600" b="0" i="0" u="none" strike="noStrike" cap="none" normalizeH="0" baseline="0" dirty="0">
                <a:ln>
                  <a:noFill/>
                </a:ln>
                <a:solidFill>
                  <a:schemeClr val="tx1"/>
                </a:solidFill>
                <a:effectLst/>
                <a:latin typeface="+mj-lt"/>
              </a:rPr>
              <a:t> Fourth parameter contains the route parameter's value.</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Example:</a:t>
            </a:r>
            <a:r>
              <a:rPr kumimoji="0" lang="en-US" altLang="en-US" sz="1600" b="0" i="0" u="none" strike="noStrike" cap="none" normalizeH="0" baseline="0" dirty="0">
                <a:ln>
                  <a:noFill/>
                </a:ln>
                <a:solidFill>
                  <a:schemeClr val="tx1"/>
                </a:solidFill>
                <a:effectLst/>
                <a:latin typeface="+mj-lt"/>
              </a:rPr>
              <a:t> Modify req object (e.g., add </a:t>
            </a:r>
            <a:r>
              <a:rPr kumimoji="0" lang="en-US" altLang="en-US" sz="1600" b="0" i="0" u="none" strike="noStrike" cap="none" normalizeH="0" baseline="0" dirty="0" err="1">
                <a:ln>
                  <a:noFill/>
                </a:ln>
                <a:solidFill>
                  <a:schemeClr val="tx1"/>
                </a:solidFill>
                <a:effectLst/>
                <a:latin typeface="+mj-lt"/>
              </a:rPr>
              <a:t>req.user</a:t>
            </a:r>
            <a:r>
              <a:rPr kumimoji="0" lang="en-US" altLang="en-US" sz="1600" b="0" i="0" u="none" strike="noStrike" cap="none" normalizeH="0" baseline="0" dirty="0">
                <a:ln>
                  <a:noFill/>
                </a:ln>
                <a:solidFill>
                  <a:schemeClr val="tx1"/>
                </a:solidFill>
                <a:effectLst/>
                <a:latin typeface="+mj-lt"/>
              </a:rPr>
              <a:t> with name and username). </a:t>
            </a:r>
          </a:p>
        </p:txBody>
      </p:sp>
    </p:spTree>
    <p:extLst>
      <p:ext uri="{BB962C8B-B14F-4D97-AF65-F5344CB8AC3E}">
        <p14:creationId xmlns:p14="http://schemas.microsoft.com/office/powerpoint/2010/main" val="1735482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C1AF8279-8385-E532-68EF-253789838DD1}"/>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B13B5267-3353-0583-29F4-7731A6A170D2}"/>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Example</a:t>
            </a:r>
            <a:endParaRPr lang="en-US" sz="3600" b="1" dirty="0">
              <a:latin typeface="+mj-lt"/>
            </a:endParaRPr>
          </a:p>
        </p:txBody>
      </p:sp>
      <p:pic>
        <p:nvPicPr>
          <p:cNvPr id="3" name="Picture 2">
            <a:extLst>
              <a:ext uri="{FF2B5EF4-FFF2-40B4-BE49-F238E27FC236}">
                <a16:creationId xmlns:a16="http://schemas.microsoft.com/office/drawing/2014/main" id="{CD730E8E-4880-D583-4902-A631980C3075}"/>
              </a:ext>
            </a:extLst>
          </p:cNvPr>
          <p:cNvPicPr>
            <a:picLocks noChangeAspect="1"/>
          </p:cNvPicPr>
          <p:nvPr/>
        </p:nvPicPr>
        <p:blipFill>
          <a:blip r:embed="rId3"/>
          <a:stretch>
            <a:fillRect/>
          </a:stretch>
        </p:blipFill>
        <p:spPr>
          <a:xfrm>
            <a:off x="1716719" y="1244184"/>
            <a:ext cx="5710561" cy="3336694"/>
          </a:xfrm>
          <a:prstGeom prst="rect">
            <a:avLst/>
          </a:prstGeom>
        </p:spPr>
      </p:pic>
    </p:spTree>
    <p:extLst>
      <p:ext uri="{BB962C8B-B14F-4D97-AF65-F5344CB8AC3E}">
        <p14:creationId xmlns:p14="http://schemas.microsoft.com/office/powerpoint/2010/main" val="400295456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90395F53B02A46A2507BAF013475DD" ma:contentTypeVersion="9" ma:contentTypeDescription="Create a new document." ma:contentTypeScope="" ma:versionID="394c8a87d3d3f1da87ed31fcbafcb2d8">
  <xsd:schema xmlns:xsd="http://www.w3.org/2001/XMLSchema" xmlns:xs="http://www.w3.org/2001/XMLSchema" xmlns:p="http://schemas.microsoft.com/office/2006/metadata/properties" xmlns:ns2="3b5a8f08-8d8d-404f-8d9e-3c461d75ed8b" targetNamespace="http://schemas.microsoft.com/office/2006/metadata/properties" ma:root="true" ma:fieldsID="08f23f91ee0ba72b875e9c7ac00bf138" ns2:_="">
    <xsd:import namespace="3b5a8f08-8d8d-404f-8d9e-3c461d75ed8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Date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5a8f08-8d8d-404f-8d9e-3c461d75ed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DateTime" ma:index="16" nillable="true" ma:displayName="Date &amp; Time" ma:default="[today]" ma:format="DateOnly" ma:internalName="DateTim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ateTime xmlns="3b5a8f08-8d8d-404f-8d9e-3c461d75ed8b">2025-02-27T13:57:21+00:00</DateTime>
  </documentManagement>
</p:properties>
</file>

<file path=customXml/itemProps1.xml><?xml version="1.0" encoding="utf-8"?>
<ds:datastoreItem xmlns:ds="http://schemas.openxmlformats.org/officeDocument/2006/customXml" ds:itemID="{9D78169F-A226-4F9F-A03C-8C604361268E}"/>
</file>

<file path=customXml/itemProps2.xml><?xml version="1.0" encoding="utf-8"?>
<ds:datastoreItem xmlns:ds="http://schemas.openxmlformats.org/officeDocument/2006/customXml" ds:itemID="{458CDDEE-85C8-4DF9-B111-8B65D50556FF}"/>
</file>

<file path=customXml/itemProps3.xml><?xml version="1.0" encoding="utf-8"?>
<ds:datastoreItem xmlns:ds="http://schemas.openxmlformats.org/officeDocument/2006/customXml" ds:itemID="{21C1F789-7C17-47E9-936D-3D14CEB60E4C}"/>
</file>

<file path=docProps/app.xml><?xml version="1.0" encoding="utf-8"?>
<Properties xmlns="http://schemas.openxmlformats.org/officeDocument/2006/extended-properties" xmlns:vt="http://schemas.openxmlformats.org/officeDocument/2006/docPropsVTypes">
  <TotalTime>2578</TotalTime>
  <Words>829</Words>
  <Application>Microsoft Office PowerPoint</Application>
  <PresentationFormat>On-screen Show (16:9)</PresentationFormat>
  <Paragraphs>34</Paragraphs>
  <Slides>10</Slides>
  <Notes>10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10</vt:i4>
      </vt:variant>
    </vt:vector>
  </HeadingPairs>
  <TitlesOfParts>
    <vt:vector size="15" baseType="lpstr">
      <vt:lpstr>Roboto</vt:lpstr>
      <vt:lpstr>Proxima Nova</vt:lpstr>
      <vt:lpstr>Arial</vt:lpstr>
      <vt:lpstr>Simple Light</vt:lpstr>
      <vt:lpstr>Spearmint</vt:lpstr>
      <vt:lpstr>Express Request Data</vt:lpstr>
      <vt:lpstr>Query String</vt:lpstr>
      <vt:lpstr>Example</vt:lpstr>
      <vt:lpstr>Posting Form Data</vt:lpstr>
      <vt:lpstr>Example</vt:lpstr>
      <vt:lpstr>Route Parameters</vt:lpstr>
      <vt:lpstr>Example</vt:lpstr>
      <vt:lpstr>Route Parameter Middleware</vt:lpstr>
      <vt:lpstr>Example</vt:lpstr>
      <vt:lpstr>Example (Continue)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Muhammad Jawad Mufti</dc:creator>
  <cp:lastModifiedBy>Muhammad Jawad Mufti</cp:lastModifiedBy>
  <cp:revision>96</cp:revision>
  <dcterms:modified xsi:type="dcterms:W3CDTF">2025-02-27T13:56:36Z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0x010100D090395F53B02A46A2507BAF013475DD</vt:lpwstr>
  </property>
</Properties>
</file>