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4"/>
  </p:notesMasterIdLst>
  <p:sldIdLst>
    <p:sldId id="256" r:id="rId3"/>
    <p:sldId id="257" r:id="rId4"/>
    <p:sldId id="350" r:id="rId5"/>
    <p:sldId id="351" r:id="rId6"/>
    <p:sldId id="343" r:id="rId7"/>
    <p:sldId id="356" r:id="rId8"/>
    <p:sldId id="352" r:id="rId9"/>
    <p:sldId id="353" r:id="rId10"/>
    <p:sldId id="354" r:id="rId11"/>
    <p:sldId id="355" r:id="rId12"/>
    <p:sldId id="357" r:id="rId13"/>
  </p:sldIdLst>
  <p:sldSz cx="9144000" cy="5143500" type="screen16x9"/>
  <p:notesSz cx="6858000" cy="9144000"/>
  <p:embeddedFontLst>
    <p:embeddedFont>
      <p:font typeface="Proxima Nova" panose="020B0604020202020204"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529" autoAdjust="0"/>
    <p:restoredTop sz="79346" autoAdjust="0"/>
  </p:normalViewPr>
  <p:slideViewPr>
    <p:cSldViewPr snapToGrid="0">
      <p:cViewPr varScale="1">
        <p:scale>
          <a:sx n="86" d="100"/>
          <a:sy n="86" d="100"/>
        </p:scale>
        <p:origin x="773"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Routers in react. In this lecture we will go through the react router, navigation, URL parameters, and search parameters</a:t>
            </a:r>
            <a:r>
              <a:rPr lang="en-US" sz="1100" b="0" dirty="0">
                <a:solidFill>
                  <a:schemeClr val="accent1">
                    <a:lumMod val="50000"/>
                  </a:schemeClr>
                </a:solidFill>
                <a:latin typeface="+mj-lt"/>
                <a:ea typeface="Roboto"/>
                <a:cs typeface="Roboto"/>
                <a:sym typeface="Roboto"/>
              </a:rPr>
              <a: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D39447C-E351-B6F3-590F-5E9A947037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CEB37AD-B6BC-8041-EBED-3796748ABB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5272AAB-776C-47ED-85DE-C4E58691C3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let's see an example of search parameters in action. We define a list of products and use a hook to manage search parameters. If a user enters a search term, the app retrieves it from the URL and filters the product list dynamically. This approach allows real-time search updates without needing additional state management, making the app more efficient.</a:t>
            </a:r>
          </a:p>
        </p:txBody>
      </p:sp>
    </p:spTree>
    <p:extLst>
      <p:ext uri="{BB962C8B-B14F-4D97-AF65-F5344CB8AC3E}">
        <p14:creationId xmlns:p14="http://schemas.microsoft.com/office/powerpoint/2010/main" val="3658056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EC74A0D-56B3-65EE-DBEE-0334AF93BB4B}"/>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4102F90C-A7BF-E43C-114E-D2390E5216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9592989-3DB6-EC14-9B6A-FEE743C21A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Continuing from the previous example, we now create a search input field. As the user types, the search term updates the URL dynamically using a function. The product list is then filtered in real-time based on the search query. The filtered results are displayed as clickable links, allowing users to navigate to specific product pages effortlessly.</a:t>
            </a:r>
          </a:p>
        </p:txBody>
      </p:sp>
    </p:spTree>
    <p:extLst>
      <p:ext uri="{BB962C8B-B14F-4D97-AF65-F5344CB8AC3E}">
        <p14:creationId xmlns:p14="http://schemas.microsoft.com/office/powerpoint/2010/main" val="765738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Welcome to this lesson on React Router. React Router allows React apps to render different components based on the URL path, enabling seamless navigation without reloading the page. To use it, install react-router-dom. The Browser Router component tracks URL changes, while Routes holds Route components that define navigation paths in the app.</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BC70FFB-B83E-7C29-0902-5B4687B47ED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76F98A-B9A1-96BF-EC57-10783DABCC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EA0ED9-827E-5E4D-9200-277A460E2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let's see an example of how React Router works. In App.js, we wrap our routes inside </a:t>
            </a:r>
            <a:r>
              <a:rPr lang="en-US" dirty="0" err="1"/>
              <a:t>BrowserRouter</a:t>
            </a:r>
            <a:r>
              <a:rPr lang="en-US" dirty="0"/>
              <a:t>. The Routes component contains multiple Route components, each mapping a URL path to a specific component. If a user enters an unknown path, the wildcard route * displays the </a:t>
            </a:r>
            <a:r>
              <a:rPr lang="en-US" dirty="0" err="1"/>
              <a:t>NotFound</a:t>
            </a:r>
            <a:r>
              <a:rPr lang="en-US" dirty="0"/>
              <a:t> component, handling undefined routes effectively.</a:t>
            </a:r>
          </a:p>
        </p:txBody>
      </p:sp>
    </p:spTree>
    <p:extLst>
      <p:ext uri="{BB962C8B-B14F-4D97-AF65-F5344CB8AC3E}">
        <p14:creationId xmlns:p14="http://schemas.microsoft.com/office/powerpoint/2010/main" val="75624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9315F44-DE60-6802-265D-8BB478BE4B5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1F0CB79-B755-1BAD-5AAA-88602A17F4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DFF0F0A-BFFD-29D5-6C4D-910B895511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have defined routes, let's talk about navigation. Using a standard anchor tag for links causes a full page reload. Instead, React Router provides the Link component, which allows smooth navigation without refreshing the page. For example, link tag routing towards about updates the URL and renders the corresponding component efficiently.</a:t>
            </a:r>
          </a:p>
        </p:txBody>
      </p:sp>
    </p:spTree>
    <p:extLst>
      <p:ext uri="{BB962C8B-B14F-4D97-AF65-F5344CB8AC3E}">
        <p14:creationId xmlns:p14="http://schemas.microsoft.com/office/powerpoint/2010/main" val="1327539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let's see how we can integrate navigation into our app. We import the Link component from React Router and add a Nav Bar component inside Browser Router. This ensures that navigation links are always accessible. The Nav Bar will use &lt;Link&gt; components to navigate between routes without reloading the page, providing a smooth user experience.</a:t>
            </a:r>
          </a:p>
        </p:txBody>
      </p:sp>
    </p:spTree>
    <p:extLst>
      <p:ext uri="{BB962C8B-B14F-4D97-AF65-F5344CB8AC3E}">
        <p14:creationId xmlns:p14="http://schemas.microsoft.com/office/powerpoint/2010/main" val="204609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3257DA9-A177-1B6E-9FF8-37E6B4C8ADA7}"/>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1CB7AE5-7E41-23CE-1D6D-2336AA1F41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5A171ED-940B-48F0-DA76-98BDEAB0A1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Continuing from the previous example, we now define the Nav Bar component. It uses link components to create navigation links for Home, Products, and About pages. Instead of anchor tags, link ensures smooth navigation without reloading. We also define basic functional components for each route. The right side shows how the navigation appears in the browser.</a:t>
            </a:r>
          </a:p>
        </p:txBody>
      </p:sp>
    </p:spTree>
    <p:extLst>
      <p:ext uri="{BB962C8B-B14F-4D97-AF65-F5344CB8AC3E}">
        <p14:creationId xmlns:p14="http://schemas.microsoft.com/office/powerpoint/2010/main" val="2658759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B405431-0F47-D28D-5261-D8870196B38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F8366E2-E272-9EEC-A348-0E0F3314FD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79A8A69-FB0C-655D-10BA-2320C974F1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let's talk about URL parameters in React Router. These allow us to extract dynamic values from the URL path. We define a parameter in a route using a colon, like back slash products back slash hyphen product Id. Inside the component, we use the use Params hook to access the parameter value. This is useful for displaying specific data, such as product details based on the URL.</a:t>
            </a:r>
          </a:p>
        </p:txBody>
      </p:sp>
    </p:spTree>
    <p:extLst>
      <p:ext uri="{BB962C8B-B14F-4D97-AF65-F5344CB8AC3E}">
        <p14:creationId xmlns:p14="http://schemas.microsoft.com/office/powerpoint/2010/main" val="30388656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431433F-52E0-E6D5-1276-B411961674EC}"/>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7D1EE30-F42E-463D-5F25-E3AD841195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01A1E7B-2A38-3585-15B4-FE220AB408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Continuing with URL parameters, this example shows how to use them in a React app. We define a route that includes a dynamic parameter for products. Inside the component, we use a hook to extract the parameter and find the matching product from a list. When a user visits a product page, the app dynamically displays the corresponding product details based on the URL.</a:t>
            </a:r>
          </a:p>
        </p:txBody>
      </p:sp>
    </p:spTree>
    <p:extLst>
      <p:ext uri="{BB962C8B-B14F-4D97-AF65-F5344CB8AC3E}">
        <p14:creationId xmlns:p14="http://schemas.microsoft.com/office/powerpoint/2010/main" val="4071545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F60E40A-60D1-B223-CE9A-19D804DD39AB}"/>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1128FC9C-6D91-63FA-7BBA-EC40294876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2337F65-F104-E2B2-95E2-EDECCE3E8A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let's explore search parameters in React Router. These parameters allow filtering or limiting data in a URL query string. We use a hook to read and modify search parameters dynamically. Another function updates the URL, while a filter method helps display results based on user input. This makes search and filtering operations more efficient in React applications.</a:t>
            </a:r>
          </a:p>
        </p:txBody>
      </p:sp>
    </p:spTree>
    <p:extLst>
      <p:ext uri="{BB962C8B-B14F-4D97-AF65-F5344CB8AC3E}">
        <p14:creationId xmlns:p14="http://schemas.microsoft.com/office/powerpoint/2010/main" val="3422101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4780641" cy="1588500"/>
          </a:xfrm>
          <a:prstGeom prst="rect">
            <a:avLst/>
          </a:prstGeom>
        </p:spPr>
        <p:txBody>
          <a:bodyPr spcFirstLastPara="1" wrap="square" lIns="91425" tIns="91425" rIns="91425" bIns="91425" anchor="t" anchorCtr="0">
            <a:noAutofit/>
          </a:bodyPr>
          <a:lstStyle/>
          <a:p>
            <a:pPr algn="l"/>
            <a:r>
              <a:rPr lang="en-US" sz="3600" b="1" dirty="0">
                <a:latin typeface="+mj-lt"/>
              </a:rPr>
              <a:t>Router</a:t>
            </a:r>
            <a:endParaRPr lang="en-US" sz="3600" b="1" i="0" dirty="0">
              <a:effectLst/>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400" b="1" dirty="0">
                <a:solidFill>
                  <a:schemeClr val="accent1">
                    <a:lumMod val="50000"/>
                  </a:schemeClr>
                </a:solidFill>
                <a:latin typeface="Roboto" panose="02000000000000000000" pitchFamily="2" charset="0"/>
                <a:ea typeface="Roboto"/>
                <a:cs typeface="Roboto"/>
                <a:sym typeface="Roboto"/>
              </a:rPr>
              <a:t>React Router </a:t>
            </a:r>
            <a:r>
              <a:rPr lang="en-US" sz="1300" b="1" dirty="0">
                <a:solidFill>
                  <a:schemeClr val="accent1">
                    <a:lumMod val="50000"/>
                  </a:schemeClr>
                </a:solidFill>
                <a:latin typeface="+mj-lt"/>
                <a:ea typeface="Roboto"/>
                <a:cs typeface="Roboto"/>
                <a:sym typeface="Roboto"/>
              </a:rPr>
              <a:t>| Navigation | URL Parameters | Search Parameters </a:t>
            </a:r>
            <a:endParaRPr lang="en-US" sz="1400" b="1" i="0" dirty="0">
              <a:solidFill>
                <a:schemeClr val="accent1">
                  <a:lumMod val="50000"/>
                </a:schemeClr>
              </a:solidFill>
              <a:effectLst/>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E15DAB9-9AF4-3B77-62E4-5337516F530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2F93570-EB74-D8F7-69B0-6C2735815AAB}"/>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91A320BE-ADEB-F426-0F53-8AB8455124FA}"/>
              </a:ext>
            </a:extLst>
          </p:cNvPr>
          <p:cNvPicPr>
            <a:picLocks noChangeAspect="1"/>
          </p:cNvPicPr>
          <p:nvPr/>
        </p:nvPicPr>
        <p:blipFill>
          <a:blip r:embed="rId3"/>
          <a:stretch>
            <a:fillRect/>
          </a:stretch>
        </p:blipFill>
        <p:spPr>
          <a:xfrm>
            <a:off x="1577080" y="1403903"/>
            <a:ext cx="5989839" cy="3170195"/>
          </a:xfrm>
          <a:prstGeom prst="rect">
            <a:avLst/>
          </a:prstGeom>
        </p:spPr>
      </p:pic>
    </p:spTree>
    <p:extLst>
      <p:ext uri="{BB962C8B-B14F-4D97-AF65-F5344CB8AC3E}">
        <p14:creationId xmlns:p14="http://schemas.microsoft.com/office/powerpoint/2010/main" val="3690601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CFB4B3A-6D6A-82A8-E166-B659D291D41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4EA09C4E-6BD7-907B-4D70-86957C1E897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 (Continue)</a:t>
            </a:r>
            <a:endParaRPr lang="en-US" sz="3600" b="1" dirty="0">
              <a:latin typeface="+mj-lt"/>
            </a:endParaRPr>
          </a:p>
        </p:txBody>
      </p:sp>
      <p:pic>
        <p:nvPicPr>
          <p:cNvPr id="4" name="Picture 3">
            <a:extLst>
              <a:ext uri="{FF2B5EF4-FFF2-40B4-BE49-F238E27FC236}">
                <a16:creationId xmlns:a16="http://schemas.microsoft.com/office/drawing/2014/main" id="{266C6EE8-6BF1-FC48-61BF-7E5110B13CD9}"/>
              </a:ext>
            </a:extLst>
          </p:cNvPr>
          <p:cNvPicPr>
            <a:picLocks noChangeAspect="1"/>
          </p:cNvPicPr>
          <p:nvPr/>
        </p:nvPicPr>
        <p:blipFill>
          <a:blip r:embed="rId3"/>
          <a:stretch>
            <a:fillRect/>
          </a:stretch>
        </p:blipFill>
        <p:spPr>
          <a:xfrm>
            <a:off x="311700" y="1258639"/>
            <a:ext cx="5069829" cy="2995808"/>
          </a:xfrm>
          <a:prstGeom prst="rect">
            <a:avLst/>
          </a:prstGeom>
        </p:spPr>
      </p:pic>
      <p:pic>
        <p:nvPicPr>
          <p:cNvPr id="6" name="Picture 5">
            <a:extLst>
              <a:ext uri="{FF2B5EF4-FFF2-40B4-BE49-F238E27FC236}">
                <a16:creationId xmlns:a16="http://schemas.microsoft.com/office/drawing/2014/main" id="{EFC71E07-1CD1-6697-7121-4969285D44F0}"/>
              </a:ext>
            </a:extLst>
          </p:cNvPr>
          <p:cNvPicPr>
            <a:picLocks noChangeAspect="1"/>
          </p:cNvPicPr>
          <p:nvPr/>
        </p:nvPicPr>
        <p:blipFill>
          <a:blip r:embed="rId4"/>
          <a:stretch>
            <a:fillRect/>
          </a:stretch>
        </p:blipFill>
        <p:spPr>
          <a:xfrm>
            <a:off x="5381529" y="1258639"/>
            <a:ext cx="3330229" cy="2377646"/>
          </a:xfrm>
          <a:prstGeom prst="rect">
            <a:avLst/>
          </a:prstGeom>
        </p:spPr>
      </p:pic>
    </p:spTree>
    <p:extLst>
      <p:ext uri="{BB962C8B-B14F-4D97-AF65-F5344CB8AC3E}">
        <p14:creationId xmlns:p14="http://schemas.microsoft.com/office/powerpoint/2010/main" val="546306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React Router</a:t>
            </a:r>
            <a:endParaRPr lang="en-US" sz="3600" b="1" i="0" dirty="0">
              <a:effectLst/>
              <a:latin typeface="+mj-lt"/>
            </a:endParaRPr>
          </a:p>
        </p:txBody>
      </p:sp>
      <p:sp>
        <p:nvSpPr>
          <p:cNvPr id="3" name="Rectangle 1">
            <a:extLst>
              <a:ext uri="{FF2B5EF4-FFF2-40B4-BE49-F238E27FC236}">
                <a16:creationId xmlns:a16="http://schemas.microsoft.com/office/drawing/2014/main" id="{5F1BDC76-3A85-C9C0-0D48-09CAE0B3AED4}"/>
              </a:ext>
            </a:extLst>
          </p:cNvPr>
          <p:cNvSpPr>
            <a:spLocks noGrp="1" noChangeArrowheads="1"/>
          </p:cNvSpPr>
          <p:nvPr>
            <p:ph type="body" idx="4294967295"/>
          </p:nvPr>
        </p:nvSpPr>
        <p:spPr bwMode="auto">
          <a:xfrm>
            <a:off x="311700" y="1017725"/>
            <a:ext cx="8520600"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React Router</a:t>
            </a:r>
            <a:r>
              <a:rPr kumimoji="0" lang="en-US" altLang="en-US" sz="1800" b="0" i="0" u="none" strike="noStrike" cap="none" normalizeH="0" baseline="0" dirty="0">
                <a:ln>
                  <a:noFill/>
                </a:ln>
                <a:solidFill>
                  <a:schemeClr val="tx1"/>
                </a:solidFill>
                <a:effectLst/>
                <a:latin typeface="Arial" panose="020B0604020202020204" pitchFamily="34" charset="0"/>
              </a:rPr>
              <a:t> enables React apps to render different components based on the </a:t>
            </a:r>
            <a:r>
              <a:rPr kumimoji="0" lang="en-US" altLang="en-US" sz="1800" b="1" i="0" u="none" strike="noStrike" cap="none" normalizeH="0" baseline="0" dirty="0">
                <a:ln>
                  <a:noFill/>
                </a:ln>
                <a:solidFill>
                  <a:schemeClr val="tx1"/>
                </a:solidFill>
                <a:effectLst/>
                <a:latin typeface="Arial" panose="020B0604020202020204" pitchFamily="34" charset="0"/>
              </a:rPr>
              <a:t>URL path</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285750" indent="-285750" eaLnBrk="0" fontAlgn="base" hangingPunct="0">
              <a:lnSpc>
                <a:spcPct val="15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Install it using </a:t>
            </a:r>
            <a:r>
              <a:rPr kumimoji="0" lang="en-US" altLang="en-US" sz="1800" b="1" i="0" u="none" strike="noStrike" cap="none" normalizeH="0" baseline="0" dirty="0" err="1">
                <a:ln>
                  <a:noFill/>
                </a:ln>
                <a:solidFill>
                  <a:schemeClr val="tx1"/>
                </a:solidFill>
                <a:effectLst/>
                <a:latin typeface="Arial" panose="020B0604020202020204" pitchFamily="34" charset="0"/>
              </a:rPr>
              <a:t>npm</a:t>
            </a:r>
            <a:r>
              <a:rPr kumimoji="0" lang="en-US" altLang="en-US" sz="1800" b="1" i="0" u="none" strike="noStrike" cap="none" normalizeH="0" baseline="0" dirty="0">
                <a:ln>
                  <a:noFill/>
                </a:ln>
                <a:solidFill>
                  <a:schemeClr val="tx1"/>
                </a:solidFill>
                <a:effectLst/>
                <a:latin typeface="Arial" panose="020B0604020202020204" pitchFamily="34" charset="0"/>
              </a:rPr>
              <a:t> install react-router-dom</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err="1">
                <a:ln>
                  <a:noFill/>
                </a:ln>
                <a:solidFill>
                  <a:schemeClr val="tx1"/>
                </a:solidFill>
                <a:effectLst/>
                <a:latin typeface="Arial" panose="020B0604020202020204" pitchFamily="34" charset="0"/>
              </a:rPr>
              <a:t>BrowserRouter</a:t>
            </a:r>
            <a:r>
              <a:rPr kumimoji="0" lang="en-US" altLang="en-US" sz="1800" b="0" i="0" u="none" strike="noStrike" cap="none" normalizeH="0" baseline="0" dirty="0">
                <a:ln>
                  <a:noFill/>
                </a:ln>
                <a:solidFill>
                  <a:schemeClr val="tx1"/>
                </a:solidFill>
                <a:effectLst/>
                <a:latin typeface="Arial" panose="020B0604020202020204" pitchFamily="34" charset="0"/>
              </a:rPr>
              <a:t> tracks changes to the browser’s URL.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Routes</a:t>
            </a:r>
            <a:r>
              <a:rPr kumimoji="0" lang="en-US" altLang="en-US" sz="1800" b="0" i="0" u="none" strike="noStrike" cap="none" normalizeH="0" baseline="0" dirty="0">
                <a:ln>
                  <a:noFill/>
                </a:ln>
                <a:solidFill>
                  <a:schemeClr val="tx1"/>
                </a:solidFill>
                <a:effectLst/>
                <a:latin typeface="Arial" panose="020B0604020202020204" pitchFamily="34" charset="0"/>
              </a:rPr>
              <a:t> component holds one or more </a:t>
            </a:r>
            <a:r>
              <a:rPr kumimoji="0" lang="en-US" altLang="en-US" sz="1800" b="1" i="0" u="none" strike="noStrike" cap="none" normalizeH="0" baseline="0" dirty="0">
                <a:ln>
                  <a:noFill/>
                </a:ln>
                <a:solidFill>
                  <a:schemeClr val="tx1"/>
                </a:solidFill>
                <a:effectLst/>
                <a:latin typeface="Arial" panose="020B0604020202020204" pitchFamily="34" charset="0"/>
              </a:rPr>
              <a:t>Route</a:t>
            </a:r>
            <a:r>
              <a:rPr kumimoji="0" lang="en-US" altLang="en-US" sz="1800" b="0" i="0" u="none" strike="noStrike" cap="none" normalizeH="0" baseline="0" dirty="0">
                <a:ln>
                  <a:noFill/>
                </a:ln>
                <a:solidFill>
                  <a:schemeClr val="tx1"/>
                </a:solidFill>
                <a:effectLst/>
                <a:latin typeface="Arial" panose="020B0604020202020204" pitchFamily="34" charset="0"/>
              </a:rPr>
              <a:t> components for navigation.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24B7C9-498F-E328-4EAD-082C8CFBDF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9DD348-443E-7E41-5EA2-7C4DBF6ACA9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r>
              <a:rPr lang="en-US" sz="3600" b="1" dirty="0">
                <a:solidFill>
                  <a:schemeClr val="accent1">
                    <a:lumMod val="50000"/>
                  </a:schemeClr>
                </a:solidFill>
                <a:latin typeface="+mj-lt"/>
                <a:ea typeface="Roboto"/>
                <a:cs typeface="Roboto"/>
                <a:sym typeface="Roboto"/>
              </a:rPr>
              <a:t>Example</a:t>
            </a:r>
            <a:endParaRPr lang="en-US" sz="3600" b="1" i="0" dirty="0">
              <a:effectLst/>
              <a:latin typeface="+mj-lt"/>
            </a:endParaRPr>
          </a:p>
        </p:txBody>
      </p:sp>
      <p:pic>
        <p:nvPicPr>
          <p:cNvPr id="4" name="Picture 3">
            <a:extLst>
              <a:ext uri="{FF2B5EF4-FFF2-40B4-BE49-F238E27FC236}">
                <a16:creationId xmlns:a16="http://schemas.microsoft.com/office/drawing/2014/main" id="{C23393E7-B905-EC33-B455-697F118AC182}"/>
              </a:ext>
            </a:extLst>
          </p:cNvPr>
          <p:cNvPicPr>
            <a:picLocks noChangeAspect="1"/>
          </p:cNvPicPr>
          <p:nvPr/>
        </p:nvPicPr>
        <p:blipFill>
          <a:blip r:embed="rId3"/>
          <a:stretch>
            <a:fillRect/>
          </a:stretch>
        </p:blipFill>
        <p:spPr>
          <a:xfrm>
            <a:off x="563146" y="1608953"/>
            <a:ext cx="8017708" cy="2590184"/>
          </a:xfrm>
          <a:prstGeom prst="rect">
            <a:avLst/>
          </a:prstGeom>
        </p:spPr>
      </p:pic>
    </p:spTree>
    <p:extLst>
      <p:ext uri="{BB962C8B-B14F-4D97-AF65-F5344CB8AC3E}">
        <p14:creationId xmlns:p14="http://schemas.microsoft.com/office/powerpoint/2010/main" val="392832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D13F5EA-411A-7FFA-D4C1-E99DE2A027B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426039BD-A14D-8FBB-53C0-30CE290D226C}"/>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Navigation</a:t>
            </a:r>
          </a:p>
        </p:txBody>
      </p:sp>
      <p:sp>
        <p:nvSpPr>
          <p:cNvPr id="12" name="Rectangle 2">
            <a:extLst>
              <a:ext uri="{FF2B5EF4-FFF2-40B4-BE49-F238E27FC236}">
                <a16:creationId xmlns:a16="http://schemas.microsoft.com/office/drawing/2014/main" id="{922A9AA0-1053-C2C7-35BA-5CB29A9EEBBC}"/>
              </a:ext>
            </a:extLst>
          </p:cNvPr>
          <p:cNvSpPr txBox="1">
            <a:spLocks noChangeArrowheads="1"/>
          </p:cNvSpPr>
          <p:nvPr/>
        </p:nvSpPr>
        <p:spPr bwMode="auto">
          <a:xfrm>
            <a:off x="311700" y="1309866"/>
            <a:ext cx="720421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non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Proxima Nova"/>
              <a:buChar char="●"/>
              <a:defRPr sz="18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160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1600"/>
              </a:spcBef>
              <a:spcAft>
                <a:spcPts val="160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Using &lt;a </a:t>
            </a:r>
            <a:r>
              <a:rPr kumimoji="0" lang="en-US" altLang="en-US" sz="1600" b="0" i="0" u="none" strike="noStrike" cap="none" normalizeH="0" baseline="0" dirty="0" err="1">
                <a:ln>
                  <a:noFill/>
                </a:ln>
                <a:solidFill>
                  <a:schemeClr val="tx1"/>
                </a:solidFill>
                <a:effectLst/>
                <a:latin typeface="+mj-lt"/>
              </a:rPr>
              <a:t>href</a:t>
            </a:r>
            <a:r>
              <a:rPr kumimoji="0" lang="en-US" altLang="en-US" sz="1600" b="0" i="0" u="none" strike="noStrike" cap="none" normalizeH="0" baseline="0" dirty="0">
                <a:ln>
                  <a:noFill/>
                </a:ln>
                <a:solidFill>
                  <a:schemeClr val="tx1"/>
                </a:solidFill>
                <a:effectLst/>
                <a:latin typeface="+mj-lt"/>
              </a:rPr>
              <a:t>="/about"&gt; </a:t>
            </a:r>
            <a:r>
              <a:rPr kumimoji="0" lang="en-US" altLang="en-US" sz="1600" b="1" i="0" u="none" strike="noStrike" cap="none" normalizeH="0" baseline="0" dirty="0">
                <a:ln>
                  <a:noFill/>
                </a:ln>
                <a:solidFill>
                  <a:schemeClr val="tx1"/>
                </a:solidFill>
                <a:effectLst/>
                <a:latin typeface="+mj-lt"/>
              </a:rPr>
              <a:t>reloads</a:t>
            </a:r>
            <a:r>
              <a:rPr kumimoji="0" lang="en-US" altLang="en-US" sz="1600" b="0" i="0" u="none" strike="noStrike" cap="none" normalizeH="0" baseline="0" dirty="0">
                <a:ln>
                  <a:noFill/>
                </a:ln>
                <a:solidFill>
                  <a:schemeClr val="tx1"/>
                </a:solidFill>
                <a:effectLst/>
                <a:latin typeface="+mj-lt"/>
              </a:rPr>
              <a:t> the entire webpage.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React Router's &lt;Link&gt;</a:t>
            </a:r>
            <a:r>
              <a:rPr kumimoji="0" lang="en-US" altLang="en-US" sz="1600" b="0" i="0" u="none" strike="noStrike" cap="none" normalizeH="0" baseline="0" dirty="0">
                <a:ln>
                  <a:noFill/>
                </a:ln>
                <a:solidFill>
                  <a:schemeClr val="tx1"/>
                </a:solidFill>
                <a:effectLst/>
                <a:latin typeface="+mj-lt"/>
              </a:rPr>
              <a:t> component allows navigation </a:t>
            </a:r>
            <a:r>
              <a:rPr kumimoji="0" lang="en-US" altLang="en-US" sz="1600" b="1" i="0" u="none" strike="noStrike" cap="none" normalizeH="0" baseline="0" dirty="0">
                <a:ln>
                  <a:noFill/>
                </a:ln>
                <a:solidFill>
                  <a:schemeClr val="tx1"/>
                </a:solidFill>
                <a:effectLst/>
                <a:latin typeface="+mj-lt"/>
              </a:rPr>
              <a:t>without reloading</a:t>
            </a:r>
            <a:r>
              <a:rPr kumimoji="0" lang="en-US" altLang="en-US" sz="1600" b="0" i="0" u="none" strike="noStrike" cap="none" normalizeH="0" baseline="0" dirty="0">
                <a:ln>
                  <a:noFill/>
                </a:ln>
                <a:solidFill>
                  <a:schemeClr val="tx1"/>
                </a:solidFill>
                <a:effectLst/>
                <a:latin typeface="+mj-lt"/>
              </a:rPr>
              <a:t>.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Example: &lt;Link to="/about"&gt;About&lt;/Link&gt; ensures </a:t>
            </a:r>
            <a:r>
              <a:rPr kumimoji="0" lang="en-US" altLang="en-US" sz="1600" b="1" i="0" u="none" strike="noStrike" cap="none" normalizeH="0" baseline="0" dirty="0">
                <a:ln>
                  <a:noFill/>
                </a:ln>
                <a:solidFill>
                  <a:schemeClr val="tx1"/>
                </a:solidFill>
                <a:effectLst/>
                <a:latin typeface="+mj-lt"/>
              </a:rPr>
              <a:t>smooth routing</a:t>
            </a:r>
            <a:r>
              <a:rPr kumimoji="0" lang="en-US" altLang="en-US" sz="1600" b="0" i="0" u="none" strike="noStrike" cap="none" normalizeH="0" baseline="0" dirty="0">
                <a:ln>
                  <a:noFill/>
                </a:ln>
                <a:solidFill>
                  <a:schemeClr val="tx1"/>
                </a:solidFill>
                <a:effectLst/>
                <a:latin typeface="+mj-lt"/>
              </a:rPr>
              <a:t>. </a:t>
            </a:r>
          </a:p>
        </p:txBody>
      </p:sp>
    </p:spTree>
    <p:extLst>
      <p:ext uri="{BB962C8B-B14F-4D97-AF65-F5344CB8AC3E}">
        <p14:creationId xmlns:p14="http://schemas.microsoft.com/office/powerpoint/2010/main" val="2117972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1090C588-765F-C07C-B0FF-B82B28493D9F}"/>
              </a:ext>
            </a:extLst>
          </p:cNvPr>
          <p:cNvPicPr>
            <a:picLocks noChangeAspect="1"/>
          </p:cNvPicPr>
          <p:nvPr/>
        </p:nvPicPr>
        <p:blipFill>
          <a:blip r:embed="rId3"/>
          <a:stretch>
            <a:fillRect/>
          </a:stretch>
        </p:blipFill>
        <p:spPr>
          <a:xfrm>
            <a:off x="2217216" y="1085721"/>
            <a:ext cx="4709568" cy="2972058"/>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6FE2FF7-17C8-8E9C-7D90-08D09C0590E3}"/>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E4B305BE-E516-AFD1-D6B1-9A61A3D311D1}"/>
              </a:ext>
            </a:extLst>
          </p:cNvPr>
          <p:cNvSpPr txBox="1">
            <a:spLocks noGrp="1"/>
          </p:cNvSpPr>
          <p:nvPr>
            <p:ph type="title"/>
          </p:nvPr>
        </p:nvSpPr>
        <p:spPr>
          <a:xfrm>
            <a:off x="311700" y="276349"/>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 (Continue)</a:t>
            </a:r>
            <a:endParaRPr lang="en-US" sz="3600" b="1" dirty="0">
              <a:latin typeface="+mj-lt"/>
            </a:endParaRPr>
          </a:p>
        </p:txBody>
      </p:sp>
      <p:pic>
        <p:nvPicPr>
          <p:cNvPr id="4" name="Picture 3">
            <a:extLst>
              <a:ext uri="{FF2B5EF4-FFF2-40B4-BE49-F238E27FC236}">
                <a16:creationId xmlns:a16="http://schemas.microsoft.com/office/drawing/2014/main" id="{639C1E6B-D291-1F51-C558-6897C13602D5}"/>
              </a:ext>
            </a:extLst>
          </p:cNvPr>
          <p:cNvPicPr>
            <a:picLocks noChangeAspect="1"/>
          </p:cNvPicPr>
          <p:nvPr/>
        </p:nvPicPr>
        <p:blipFill>
          <a:blip r:embed="rId3"/>
          <a:stretch>
            <a:fillRect/>
          </a:stretch>
        </p:blipFill>
        <p:spPr>
          <a:xfrm>
            <a:off x="1305018" y="1017725"/>
            <a:ext cx="3754941" cy="3984342"/>
          </a:xfrm>
          <a:prstGeom prst="rect">
            <a:avLst/>
          </a:prstGeom>
        </p:spPr>
      </p:pic>
      <p:pic>
        <p:nvPicPr>
          <p:cNvPr id="6" name="Picture 5">
            <a:extLst>
              <a:ext uri="{FF2B5EF4-FFF2-40B4-BE49-F238E27FC236}">
                <a16:creationId xmlns:a16="http://schemas.microsoft.com/office/drawing/2014/main" id="{9D33D0CD-4629-CC01-91D0-6E3585F7C231}"/>
              </a:ext>
            </a:extLst>
          </p:cNvPr>
          <p:cNvPicPr>
            <a:picLocks noChangeAspect="1"/>
          </p:cNvPicPr>
          <p:nvPr/>
        </p:nvPicPr>
        <p:blipFill>
          <a:blip r:embed="rId4"/>
          <a:stretch>
            <a:fillRect/>
          </a:stretch>
        </p:blipFill>
        <p:spPr>
          <a:xfrm>
            <a:off x="5386469" y="1017725"/>
            <a:ext cx="1333616" cy="1295512"/>
          </a:xfrm>
          <a:prstGeom prst="rect">
            <a:avLst/>
          </a:prstGeom>
        </p:spPr>
      </p:pic>
    </p:spTree>
    <p:extLst>
      <p:ext uri="{BB962C8B-B14F-4D97-AF65-F5344CB8AC3E}">
        <p14:creationId xmlns:p14="http://schemas.microsoft.com/office/powerpoint/2010/main" val="1221594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0C6EB7D-AAF3-B667-53D8-80A765348E6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2B85DC6-BC25-E580-D4F0-65A2AAD3C005}"/>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URL Parameters</a:t>
            </a:r>
          </a:p>
        </p:txBody>
      </p:sp>
      <p:sp>
        <p:nvSpPr>
          <p:cNvPr id="2" name="Text Placeholder 1">
            <a:extLst>
              <a:ext uri="{FF2B5EF4-FFF2-40B4-BE49-F238E27FC236}">
                <a16:creationId xmlns:a16="http://schemas.microsoft.com/office/drawing/2014/main" id="{1C69DECB-A86E-3134-F052-42ED5AAC67E9}"/>
              </a:ext>
            </a:extLst>
          </p:cNvPr>
          <p:cNvSpPr>
            <a:spLocks noGrp="1" noChangeArrowheads="1"/>
          </p:cNvSpPr>
          <p:nvPr>
            <p:ph type="body" idx="4294967295"/>
          </p:nvPr>
        </p:nvSpPr>
        <p:spPr bwMode="auto">
          <a:xfrm>
            <a:off x="311150" y="1434217"/>
            <a:ext cx="811151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URL parameters</a:t>
            </a:r>
            <a:r>
              <a:rPr kumimoji="0" lang="en-US" altLang="en-US" sz="1600" b="0" i="0" u="none" strike="noStrike" cap="none" normalizeH="0" baseline="0" dirty="0">
                <a:ln>
                  <a:noFill/>
                </a:ln>
                <a:solidFill>
                  <a:schemeClr val="tx1"/>
                </a:solidFill>
                <a:effectLst/>
                <a:latin typeface="+mj-lt"/>
              </a:rPr>
              <a:t> allow a React app to extract dynamic values from the </a:t>
            </a:r>
            <a:r>
              <a:rPr kumimoji="0" lang="en-US" altLang="en-US" sz="1600" b="1" i="0" u="none" strike="noStrike" cap="none" normalizeH="0" baseline="0" dirty="0">
                <a:ln>
                  <a:noFill/>
                </a:ln>
                <a:solidFill>
                  <a:schemeClr val="tx1"/>
                </a:solidFill>
                <a:effectLst/>
                <a:latin typeface="+mj-lt"/>
              </a:rPr>
              <a:t>URL path</a:t>
            </a:r>
            <a:r>
              <a:rPr kumimoji="0" lang="en-US" altLang="en-US" sz="1600" b="0" i="0" u="none" strike="noStrike" cap="none" normalizeH="0" baseline="0" dirty="0">
                <a:ln>
                  <a:noFill/>
                </a:ln>
                <a:solidFill>
                  <a:schemeClr val="tx1"/>
                </a:solidFill>
                <a:effectLst/>
                <a:latin typeface="+mj-lt"/>
              </a:rPr>
              <a:t>.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Define parameters in a </a:t>
            </a:r>
            <a:r>
              <a:rPr kumimoji="0" lang="en-US" altLang="en-US" sz="1600" b="1" i="0" u="none" strike="noStrike" cap="none" normalizeH="0" baseline="0" dirty="0">
                <a:ln>
                  <a:noFill/>
                </a:ln>
                <a:solidFill>
                  <a:schemeClr val="tx1"/>
                </a:solidFill>
                <a:effectLst/>
                <a:latin typeface="+mj-lt"/>
              </a:rPr>
              <a:t>Route path</a:t>
            </a:r>
            <a:r>
              <a:rPr kumimoji="0" lang="en-US" altLang="en-US" sz="1600" b="0" i="0" u="none" strike="noStrike" cap="none" normalizeH="0" baseline="0" dirty="0">
                <a:ln>
                  <a:noFill/>
                </a:ln>
                <a:solidFill>
                  <a:schemeClr val="tx1"/>
                </a:solidFill>
                <a:effectLst/>
                <a:latin typeface="+mj-lt"/>
              </a:rPr>
              <a:t> using a colon, e.g., path="/products/:</a:t>
            </a:r>
            <a:r>
              <a:rPr kumimoji="0" lang="en-US" altLang="en-US" sz="1600" b="0" i="0" u="none" strike="noStrike" cap="none" normalizeH="0" baseline="0" dirty="0" err="1">
                <a:ln>
                  <a:noFill/>
                </a:ln>
                <a:solidFill>
                  <a:schemeClr val="tx1"/>
                </a:solidFill>
                <a:effectLst/>
                <a:latin typeface="+mj-lt"/>
              </a:rPr>
              <a:t>productId</a:t>
            </a:r>
            <a:r>
              <a:rPr kumimoji="0" lang="en-US" altLang="en-US" sz="1600" b="0" i="0" u="none" strike="noStrike" cap="none" normalizeH="0" baseline="0" dirty="0">
                <a:ln>
                  <a:noFill/>
                </a:ln>
                <a:solidFill>
                  <a:schemeClr val="tx1"/>
                </a:solidFill>
                <a:effectLst/>
                <a:latin typeface="+mj-lt"/>
              </a:rPr>
              <a:t>".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Use the </a:t>
            </a:r>
            <a:r>
              <a:rPr kumimoji="0" lang="en-US" altLang="en-US" sz="1600" b="1" i="0" u="none" strike="noStrike" cap="none" normalizeH="0" baseline="0" dirty="0" err="1">
                <a:ln>
                  <a:noFill/>
                </a:ln>
                <a:solidFill>
                  <a:schemeClr val="tx1"/>
                </a:solidFill>
                <a:effectLst/>
                <a:latin typeface="+mj-lt"/>
              </a:rPr>
              <a:t>useParams</a:t>
            </a:r>
            <a:r>
              <a:rPr kumimoji="0" lang="en-US" altLang="en-US" sz="1600" b="1" i="0" u="none" strike="noStrike" cap="none" normalizeH="0" baseline="0" dirty="0">
                <a:ln>
                  <a:noFill/>
                </a:ln>
                <a:solidFill>
                  <a:schemeClr val="tx1"/>
                </a:solidFill>
                <a:effectLst/>
                <a:latin typeface="+mj-lt"/>
              </a:rPr>
              <a:t>() hook</a:t>
            </a:r>
            <a:r>
              <a:rPr kumimoji="0" lang="en-US" altLang="en-US" sz="1600" b="0" i="0" u="none" strike="noStrike" cap="none" normalizeH="0" baseline="0" dirty="0">
                <a:ln>
                  <a:noFill/>
                </a:ln>
                <a:solidFill>
                  <a:schemeClr val="tx1"/>
                </a:solidFill>
                <a:effectLst/>
                <a:latin typeface="+mj-lt"/>
              </a:rPr>
              <a:t> to access parameter values inside a component. </a:t>
            </a:r>
          </a:p>
        </p:txBody>
      </p:sp>
    </p:spTree>
    <p:extLst>
      <p:ext uri="{BB962C8B-B14F-4D97-AF65-F5344CB8AC3E}">
        <p14:creationId xmlns:p14="http://schemas.microsoft.com/office/powerpoint/2010/main" val="377533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DD98074-6DE2-2996-7A71-3AA783B1408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4F8F919-402F-F015-E16B-5D28C394760A}"/>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0FF0E952-F70C-91D6-E5B9-58CAC056F728}"/>
              </a:ext>
            </a:extLst>
          </p:cNvPr>
          <p:cNvPicPr>
            <a:picLocks noChangeAspect="1"/>
          </p:cNvPicPr>
          <p:nvPr/>
        </p:nvPicPr>
        <p:blipFill>
          <a:blip r:embed="rId3"/>
          <a:stretch>
            <a:fillRect/>
          </a:stretch>
        </p:blipFill>
        <p:spPr>
          <a:xfrm>
            <a:off x="1733973" y="1017725"/>
            <a:ext cx="5676054" cy="3994523"/>
          </a:xfrm>
          <a:prstGeom prst="rect">
            <a:avLst/>
          </a:prstGeom>
        </p:spPr>
      </p:pic>
    </p:spTree>
    <p:extLst>
      <p:ext uri="{BB962C8B-B14F-4D97-AF65-F5344CB8AC3E}">
        <p14:creationId xmlns:p14="http://schemas.microsoft.com/office/powerpoint/2010/main" val="1096521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5D2C0D5B-112D-B858-AE6F-6BC7CF59241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D8067B6A-1DC2-347A-951F-D6C06F40C4B5}"/>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Search Parameters</a:t>
            </a:r>
          </a:p>
        </p:txBody>
      </p:sp>
      <p:sp>
        <p:nvSpPr>
          <p:cNvPr id="3" name="Rectangle 1">
            <a:extLst>
              <a:ext uri="{FF2B5EF4-FFF2-40B4-BE49-F238E27FC236}">
                <a16:creationId xmlns:a16="http://schemas.microsoft.com/office/drawing/2014/main" id="{D15DDF2D-4C3F-83BA-F488-F7C555660A35}"/>
              </a:ext>
            </a:extLst>
          </p:cNvPr>
          <p:cNvSpPr>
            <a:spLocks noGrp="1" noChangeArrowheads="1"/>
          </p:cNvSpPr>
          <p:nvPr>
            <p:ph type="body" idx="4294967295"/>
          </p:nvPr>
        </p:nvSpPr>
        <p:spPr bwMode="auto">
          <a:xfrm>
            <a:off x="311700" y="1058906"/>
            <a:ext cx="8520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Search parameters</a:t>
            </a:r>
            <a:r>
              <a:rPr kumimoji="0" lang="en-US" altLang="en-US" sz="1600" b="0" i="0" u="none" strike="noStrike" cap="none" normalizeH="0" baseline="0" dirty="0">
                <a:ln>
                  <a:noFill/>
                </a:ln>
                <a:solidFill>
                  <a:schemeClr val="tx1"/>
                </a:solidFill>
                <a:effectLst/>
                <a:latin typeface="+mj-lt"/>
              </a:rPr>
              <a:t> in a URL query string help filter or limit data (e.g., ?prod=</a:t>
            </a:r>
            <a:r>
              <a:rPr kumimoji="0" lang="en-US" altLang="en-US" sz="1600" b="0" i="0" u="none" strike="noStrike" cap="none" normalizeH="0" baseline="0" dirty="0" err="1">
                <a:ln>
                  <a:noFill/>
                </a:ln>
                <a:solidFill>
                  <a:schemeClr val="tx1"/>
                </a:solidFill>
                <a:effectLst/>
                <a:latin typeface="+mj-lt"/>
              </a:rPr>
              <a:t>test&amp;limit</a:t>
            </a:r>
            <a:r>
              <a:rPr kumimoji="0" lang="en-US" altLang="en-US" sz="1600" b="0" i="0" u="none" strike="noStrike" cap="none" normalizeH="0" baseline="0" dirty="0">
                <a:ln>
                  <a:noFill/>
                </a:ln>
                <a:solidFill>
                  <a:schemeClr val="tx1"/>
                </a:solidFill>
                <a:effectLst/>
                <a:latin typeface="+mj-lt"/>
              </a:rPr>
              <a:t>=10).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Use the </a:t>
            </a:r>
            <a:r>
              <a:rPr kumimoji="0" lang="en-US" altLang="en-US" sz="1600" b="1" i="0" u="none" strike="noStrike" cap="none" normalizeH="0" baseline="0" dirty="0" err="1">
                <a:ln>
                  <a:noFill/>
                </a:ln>
                <a:solidFill>
                  <a:schemeClr val="tx1"/>
                </a:solidFill>
                <a:effectLst/>
                <a:latin typeface="+mj-lt"/>
              </a:rPr>
              <a:t>useSearchParams</a:t>
            </a:r>
            <a:r>
              <a:rPr kumimoji="0" lang="en-US" altLang="en-US" sz="1600" b="1" i="0" u="none" strike="noStrike" cap="none" normalizeH="0" baseline="0" dirty="0">
                <a:ln>
                  <a:noFill/>
                </a:ln>
                <a:solidFill>
                  <a:schemeClr val="tx1"/>
                </a:solidFill>
                <a:effectLst/>
                <a:latin typeface="+mj-lt"/>
              </a:rPr>
              <a:t>() hook</a:t>
            </a:r>
            <a:r>
              <a:rPr kumimoji="0" lang="en-US" altLang="en-US" sz="1600" b="0" i="0" u="none" strike="noStrike" cap="none" normalizeH="0" baseline="0" dirty="0">
                <a:ln>
                  <a:noFill/>
                </a:ln>
                <a:solidFill>
                  <a:schemeClr val="tx1"/>
                </a:solidFill>
                <a:effectLst/>
                <a:latin typeface="+mj-lt"/>
              </a:rPr>
              <a:t> to read and modify search parameters in React Router.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err="1">
                <a:ln>
                  <a:noFill/>
                </a:ln>
                <a:solidFill>
                  <a:schemeClr val="tx1"/>
                </a:solidFill>
                <a:effectLst/>
                <a:latin typeface="+mj-lt"/>
              </a:rPr>
              <a:t>setSearchParams</a:t>
            </a:r>
            <a:r>
              <a:rPr kumimoji="0" lang="en-US" altLang="en-US" sz="1600" b="0" i="0" u="none" strike="noStrike" cap="none" normalizeH="0" baseline="0" dirty="0">
                <a:ln>
                  <a:noFill/>
                </a:ln>
                <a:solidFill>
                  <a:schemeClr val="tx1"/>
                </a:solidFill>
                <a:effectLst/>
                <a:latin typeface="+mj-lt"/>
              </a:rPr>
              <a:t>() updates the URL, and </a:t>
            </a:r>
            <a:r>
              <a:rPr kumimoji="0" lang="en-US" altLang="en-US" sz="1600" b="1" i="0" u="none" strike="noStrike" cap="none" normalizeH="0" baseline="0" dirty="0">
                <a:ln>
                  <a:noFill/>
                </a:ln>
                <a:solidFill>
                  <a:schemeClr val="tx1"/>
                </a:solidFill>
                <a:effectLst/>
                <a:latin typeface="+mj-lt"/>
              </a:rPr>
              <a:t>filter()</a:t>
            </a:r>
            <a:r>
              <a:rPr kumimoji="0" lang="en-US" altLang="en-US" sz="1600" b="0" i="0" u="none" strike="noStrike" cap="none" normalizeH="0" baseline="0" dirty="0">
                <a:ln>
                  <a:noFill/>
                </a:ln>
                <a:solidFill>
                  <a:schemeClr val="tx1"/>
                </a:solidFill>
                <a:effectLst/>
                <a:latin typeface="+mj-lt"/>
              </a:rPr>
              <a:t> helps display matching results dynamically. </a:t>
            </a:r>
          </a:p>
        </p:txBody>
      </p:sp>
    </p:spTree>
    <p:extLst>
      <p:ext uri="{BB962C8B-B14F-4D97-AF65-F5344CB8AC3E}">
        <p14:creationId xmlns:p14="http://schemas.microsoft.com/office/powerpoint/2010/main" val="352111286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2025-02-17T14:30:32+00:00</DateTime>
  </documentManagement>
</p:properties>
</file>

<file path=customXml/itemProps1.xml><?xml version="1.0" encoding="utf-8"?>
<ds:datastoreItem xmlns:ds="http://schemas.openxmlformats.org/officeDocument/2006/customXml" ds:itemID="{4040D404-C8A1-4FC0-955C-587A785AAD18}"/>
</file>

<file path=customXml/itemProps2.xml><?xml version="1.0" encoding="utf-8"?>
<ds:datastoreItem xmlns:ds="http://schemas.openxmlformats.org/officeDocument/2006/customXml" ds:itemID="{538F2722-2644-4E0D-898A-BF190EBE9C71}"/>
</file>

<file path=customXml/itemProps3.xml><?xml version="1.0" encoding="utf-8"?>
<ds:datastoreItem xmlns:ds="http://schemas.openxmlformats.org/officeDocument/2006/customXml" ds:itemID="{E6AD38DB-30C7-467D-AB50-66BDD49EECB0}"/>
</file>

<file path=docProps/app.xml><?xml version="1.0" encoding="utf-8"?>
<Properties xmlns="http://schemas.openxmlformats.org/officeDocument/2006/extended-properties" xmlns:vt="http://schemas.openxmlformats.org/officeDocument/2006/docPropsVTypes">
  <TotalTime>2632</TotalTime>
  <Words>905</Words>
  <Application>Microsoft Office PowerPoint</Application>
  <PresentationFormat>On-screen Show (16:9)</PresentationFormat>
  <Paragraphs>36</Paragraphs>
  <Slides>11</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Proxima Nova</vt:lpstr>
      <vt:lpstr>Roboto</vt:lpstr>
      <vt:lpstr>Arial</vt:lpstr>
      <vt:lpstr>Simple Light</vt:lpstr>
      <vt:lpstr>Spearmint</vt:lpstr>
      <vt:lpstr>Router</vt:lpstr>
      <vt:lpstr>React Router</vt:lpstr>
      <vt:lpstr>Example</vt:lpstr>
      <vt:lpstr>Navigation</vt:lpstr>
      <vt:lpstr>Example</vt:lpstr>
      <vt:lpstr>Example (Continue)</vt:lpstr>
      <vt:lpstr>URL Parameters</vt:lpstr>
      <vt:lpstr>Example</vt:lpstr>
      <vt:lpstr>Search Parameters</vt:lpstr>
      <vt:lpstr>Example</vt:lpstr>
      <vt:lpstr>Example (Continue)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105</cp:revision>
  <dcterms:modified xsi:type="dcterms:W3CDTF">2025-02-17T14:22:38Z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