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50" r:id="rId5"/>
    <p:sldId id="351" r:id="rId6"/>
    <p:sldId id="343" r:id="rId7"/>
    <p:sldId id="352" r:id="rId8"/>
    <p:sldId id="353" r:id="rId9"/>
    <p:sldId id="358" r:id="rId10"/>
    <p:sldId id="359"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529"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styling in react. In this lecture we will go through the style sheets, CSS modules, and bootstrap</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Welcome to this lesson on styling React components. In React, components are typically styled using CSS stylesheets. Each component usually has a matching CSS file. For example, a Welcome component would have a Welcome.css file. To apply the styles, we import the CSS file into the component. This approach keeps styles modular and specific to each component.</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an example of how CSS styles are applied in React. In Welcome.js, we import Welcome.css and assign a class name to the paragraph element. In Welcome.css, we define styles for the .para class. When React renders the component, these styles are applied in the DOM, resulting in a styled paragraph with a blue background and white text.</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regular stylesheets, let's explore CSS modules. CSS modules scope styles to a specific component, preventing conflicts. The file follows a naming pattern like ComponentName.module.css. To use it, import the styles and apply them with styles dot class Name. This ensures each component has its own isolated styles, avoiding unintended overrides.</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an example of CSS modules in action. In Welcome.js, we import styles from Welcome.module.css and apply them using styles dot para. In Welcome.module.css, we define the .para class. When React renders the component, it automatically generates a unique class name in the DOM, preventing style conflicts and ensuring scoped styling.</a:t>
            </a:r>
          </a:p>
          <a:p>
            <a:pPr marL="139700" indent="0">
              <a:buNone/>
            </a:pPr>
            <a:endParaRPr lang="en-US" dirty="0"/>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explored CSS modules, let's talk about Bootstrap. Bootstrap provides pre designed CSS classes to quickly style React apps. To use it, install Bootstrap with NPM and import it into your project. Instead of writing custom styles, you can apply Bootstrap classes like BTN </a:t>
            </a:r>
            <a:r>
              <a:rPr lang="en-US" dirty="0" err="1"/>
              <a:t>BTN</a:t>
            </a:r>
            <a:r>
              <a:rPr lang="en-US" dirty="0"/>
              <a:t> primary to instantly style components, making development faster and easier.</a:t>
            </a:r>
          </a:p>
        </p:txBody>
      </p:sp>
    </p:spTree>
    <p:extLst>
      <p:ext uri="{BB962C8B-B14F-4D97-AF65-F5344CB8AC3E}">
        <p14:creationId xmlns:p14="http://schemas.microsoft.com/office/powerpoint/2010/main" val="303886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use Bootstrap in a React app, we first include its stylesheet in index.html. Here, we add a link tag to load Bootstrap from a CDN. This makes Bootstrap styles available throughout the app, allowing us to use its pre-designed classes without writing custom CSS. Now, let's see how we can apply Bootstrap classes in a React component.</a:t>
            </a:r>
          </a:p>
        </p:txBody>
      </p:sp>
    </p:spTree>
    <p:extLst>
      <p:ext uri="{BB962C8B-B14F-4D97-AF65-F5344CB8AC3E}">
        <p14:creationId xmlns:p14="http://schemas.microsoft.com/office/powerpoint/2010/main" val="407154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AF4CD9-DAFB-0441-44A3-46A13C2305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7514296-65B9-F501-2F49-156E22FCE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92B42DB-8616-2A7D-522D-6EBEFAE59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App dot JS, we use Bootstrap classes to style components. The m 3 class adds margin, display 1 makes the heading large, and text primary applies a blue color. We also use Bootstrap utility classes like border, shadow, and FS 4 to style the blockquote. These classes help create a visually appealing layout without writing any custom CSS. Now, let's see the output.</a:t>
            </a:r>
          </a:p>
        </p:txBody>
      </p:sp>
    </p:spTree>
    <p:extLst>
      <p:ext uri="{BB962C8B-B14F-4D97-AF65-F5344CB8AC3E}">
        <p14:creationId xmlns:p14="http://schemas.microsoft.com/office/powerpoint/2010/main" val="245244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811162-1DFB-A063-20ED-E838A15A96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C0829FB-CAF0-250F-5A47-C5B61E292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D0C2ADC-D46D-715B-0CBC-A2F6EA76B1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the final output. The Bootstrap styles are applied, making the heading large, the text blue, and the blockquote styled with a shadow and border. This example shows how easy it is to enhance a React app using Bootstrap's pre built classes. With just a few class names, we achieve a clean and professional look without writing custom styles.</a:t>
            </a:r>
          </a:p>
        </p:txBody>
      </p:sp>
    </p:spTree>
    <p:extLst>
      <p:ext uri="{BB962C8B-B14F-4D97-AF65-F5344CB8AC3E}">
        <p14:creationId xmlns:p14="http://schemas.microsoft.com/office/powerpoint/2010/main" val="190436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Styling</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Style Sheets </a:t>
            </a:r>
            <a:r>
              <a:rPr lang="en-US" sz="1300" b="1" dirty="0">
                <a:solidFill>
                  <a:schemeClr val="accent1">
                    <a:lumMod val="50000"/>
                  </a:schemeClr>
                </a:solidFill>
                <a:latin typeface="+mj-lt"/>
                <a:ea typeface="Roboto"/>
                <a:cs typeface="Roboto"/>
                <a:sym typeface="Roboto"/>
              </a:rPr>
              <a:t>| CSS Modules | Bootstrap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Style Sheet</a:t>
            </a:r>
            <a:endParaRPr lang="en-US" sz="3600" b="1" i="0" dirty="0">
              <a:effectLst/>
              <a:latin typeface="+mj-lt"/>
            </a:endParaRPr>
          </a:p>
        </p:txBody>
      </p:sp>
      <p:sp>
        <p:nvSpPr>
          <p:cNvPr id="3" name="Rectangle 1">
            <a:extLst>
              <a:ext uri="{FF2B5EF4-FFF2-40B4-BE49-F238E27FC236}">
                <a16:creationId xmlns:a16="http://schemas.microsoft.com/office/drawing/2014/main" id="{5F1BDC76-3A85-C9C0-0D48-09CAE0B3AED4}"/>
              </a:ext>
            </a:extLst>
          </p:cNvPr>
          <p:cNvSpPr>
            <a:spLocks noGrp="1" noChangeArrowheads="1"/>
          </p:cNvSpPr>
          <p:nvPr>
            <p:ph type="body" idx="4294967295"/>
          </p:nvPr>
        </p:nvSpPr>
        <p:spPr bwMode="auto">
          <a:xfrm>
            <a:off x="311700" y="1378045"/>
            <a:ext cx="44289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React components are typically styled using </a:t>
            </a:r>
            <a:r>
              <a:rPr kumimoji="0" lang="en-US" altLang="en-US" sz="1600" b="1" i="0" u="none" strike="noStrike" cap="none" normalizeH="0" baseline="0" dirty="0">
                <a:ln>
                  <a:noFill/>
                </a:ln>
                <a:solidFill>
                  <a:schemeClr val="tx1"/>
                </a:solidFill>
                <a:effectLst/>
                <a:latin typeface="+mj-lt"/>
              </a:rPr>
              <a:t>CSS stylesheets</a:t>
            </a:r>
            <a:r>
              <a:rPr kumimoji="0" lang="en-US" altLang="en-US" sz="1600" b="0" i="0" u="none" strike="noStrike" cap="none" normalizeH="0" baseline="0" dirty="0">
                <a:ln>
                  <a:noFill/>
                </a:ln>
                <a:solidFill>
                  <a:schemeClr val="tx1"/>
                </a:solidFill>
                <a:effectLst/>
                <a:latin typeface="+mj-lt"/>
              </a:rPr>
              <a:t> with matching names (e.g., Welcome.css for Welcome.js).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Import the CSS file</a:t>
            </a:r>
            <a:r>
              <a:rPr kumimoji="0" lang="en-US" altLang="en-US" sz="1600" b="0" i="0" u="none" strike="noStrike" cap="none" normalizeH="0" baseline="0" dirty="0">
                <a:ln>
                  <a:noFill/>
                </a:ln>
                <a:solidFill>
                  <a:schemeClr val="tx1"/>
                </a:solidFill>
                <a:effectLst/>
                <a:latin typeface="+mj-lt"/>
              </a:rPr>
              <a:t> into the component using import "./Welcome.css";.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This keeps styles </a:t>
            </a:r>
            <a:r>
              <a:rPr kumimoji="0" lang="en-US" altLang="en-US" sz="1600" b="1" i="0" u="none" strike="noStrike" cap="none" normalizeH="0" baseline="0" dirty="0">
                <a:ln>
                  <a:noFill/>
                </a:ln>
                <a:solidFill>
                  <a:schemeClr val="tx1"/>
                </a:solidFill>
                <a:effectLst/>
                <a:latin typeface="+mj-lt"/>
              </a:rPr>
              <a:t>modular</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specific</a:t>
            </a:r>
            <a:r>
              <a:rPr kumimoji="0" lang="en-US" altLang="en-US" sz="1600" b="0" i="0" u="none" strike="noStrike" cap="none" normalizeH="0" baseline="0" dirty="0">
                <a:ln>
                  <a:noFill/>
                </a:ln>
                <a:solidFill>
                  <a:schemeClr val="tx1"/>
                </a:solidFill>
                <a:effectLst/>
                <a:latin typeface="+mj-lt"/>
              </a:rPr>
              <a:t> to each component. </a:t>
            </a:r>
          </a:p>
        </p:txBody>
      </p:sp>
      <p:pic>
        <p:nvPicPr>
          <p:cNvPr id="1026" name="Picture 2" descr="Guide to Writing CSS in Your React Projects">
            <a:extLst>
              <a:ext uri="{FF2B5EF4-FFF2-40B4-BE49-F238E27FC236}">
                <a16:creationId xmlns:a16="http://schemas.microsoft.com/office/drawing/2014/main" id="{DFC84474-8708-6342-D83B-73E9D4D80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620" t="12255" r="18162" b="8653"/>
          <a:stretch/>
        </p:blipFill>
        <p:spPr bwMode="auto">
          <a:xfrm>
            <a:off x="5109311" y="1415202"/>
            <a:ext cx="3652949" cy="2603345"/>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098B2BD5-589A-5160-6F7B-B23CB1114648}"/>
              </a:ext>
            </a:extLst>
          </p:cNvPr>
          <p:cNvPicPr>
            <a:picLocks noChangeAspect="1"/>
          </p:cNvPicPr>
          <p:nvPr/>
        </p:nvPicPr>
        <p:blipFill>
          <a:blip r:embed="rId3"/>
          <a:stretch>
            <a:fillRect/>
          </a:stretch>
        </p:blipFill>
        <p:spPr>
          <a:xfrm>
            <a:off x="1953754" y="921287"/>
            <a:ext cx="5982218" cy="409991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CSS Modules</a:t>
            </a:r>
          </a:p>
        </p:txBody>
      </p:sp>
      <p:sp>
        <p:nvSpPr>
          <p:cNvPr id="12" name="Rectangle 2">
            <a:extLst>
              <a:ext uri="{FF2B5EF4-FFF2-40B4-BE49-F238E27FC236}">
                <a16:creationId xmlns:a16="http://schemas.microsoft.com/office/drawing/2014/main" id="{922A9AA0-1053-C2C7-35BA-5CB29A9EEBBC}"/>
              </a:ext>
            </a:extLst>
          </p:cNvPr>
          <p:cNvSpPr txBox="1">
            <a:spLocks noChangeArrowheads="1"/>
          </p:cNvSpPr>
          <p:nvPr/>
        </p:nvSpPr>
        <p:spPr bwMode="auto">
          <a:xfrm>
            <a:off x="373353" y="1187344"/>
            <a:ext cx="839729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CSS modules</a:t>
            </a:r>
            <a:r>
              <a:rPr kumimoji="0" lang="en-US" altLang="en-US" sz="1600" b="0" i="0" u="none" strike="noStrike" cap="none" normalizeH="0" baseline="0" dirty="0">
                <a:ln>
                  <a:noFill/>
                </a:ln>
                <a:solidFill>
                  <a:schemeClr val="tx1"/>
                </a:solidFill>
                <a:effectLst/>
                <a:latin typeface="+mj-lt"/>
              </a:rPr>
              <a:t> scope styles to a specific component, preventing conflicts.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file is named </a:t>
            </a:r>
            <a:r>
              <a:rPr kumimoji="0" lang="en-US" altLang="en-US" sz="1600" b="1" i="0" u="none" strike="noStrike" cap="none" normalizeH="0" baseline="0" dirty="0">
                <a:ln>
                  <a:noFill/>
                </a:ln>
                <a:solidFill>
                  <a:schemeClr val="tx1"/>
                </a:solidFill>
                <a:effectLst/>
                <a:latin typeface="+mj-lt"/>
              </a:rPr>
              <a:t>ComponentName.module.css</a:t>
            </a:r>
            <a:r>
              <a:rPr kumimoji="0" lang="en-US" altLang="en-US" sz="1600" b="0" i="0" u="none" strike="noStrike" cap="none" normalizeH="0" baseline="0" dirty="0">
                <a:ln>
                  <a:noFill/>
                </a:ln>
                <a:solidFill>
                  <a:schemeClr val="tx1"/>
                </a:solidFill>
                <a:effectLst/>
                <a:latin typeface="+mj-lt"/>
              </a:rPr>
              <a:t> (e.g., Welcome.module.css).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Import styles using import styles from "./Welcome.module.css"; and apply them as {</a:t>
            </a:r>
            <a:r>
              <a:rPr kumimoji="0" lang="en-US" altLang="en-US" sz="1600" b="0" i="0" u="none" strike="noStrike" cap="none" normalizeH="0" baseline="0" dirty="0" err="1">
                <a:ln>
                  <a:noFill/>
                </a:ln>
                <a:solidFill>
                  <a:schemeClr val="tx1"/>
                </a:solidFill>
                <a:effectLst/>
                <a:latin typeface="+mj-lt"/>
              </a:rPr>
              <a:t>styles.className</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93827C2E-D78F-77C3-5ABB-6FB2EEE34D75}"/>
              </a:ext>
            </a:extLst>
          </p:cNvPr>
          <p:cNvPicPr>
            <a:picLocks noChangeAspect="1"/>
          </p:cNvPicPr>
          <p:nvPr/>
        </p:nvPicPr>
        <p:blipFill>
          <a:blip r:embed="rId3"/>
          <a:stretch>
            <a:fillRect/>
          </a:stretch>
        </p:blipFill>
        <p:spPr>
          <a:xfrm>
            <a:off x="1846556" y="1017725"/>
            <a:ext cx="5589595" cy="4025096"/>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Bootstrap</a:t>
            </a:r>
          </a:p>
        </p:txBody>
      </p:sp>
      <p:sp>
        <p:nvSpPr>
          <p:cNvPr id="2" name="Text Placeholder 1">
            <a:extLst>
              <a:ext uri="{FF2B5EF4-FFF2-40B4-BE49-F238E27FC236}">
                <a16:creationId xmlns:a16="http://schemas.microsoft.com/office/drawing/2014/main" id="{1C69DECB-A86E-3134-F052-42ED5AAC67E9}"/>
              </a:ext>
            </a:extLst>
          </p:cNvPr>
          <p:cNvSpPr>
            <a:spLocks noGrp="1" noChangeArrowheads="1"/>
          </p:cNvSpPr>
          <p:nvPr>
            <p:ph type="body" idx="4294967295"/>
          </p:nvPr>
        </p:nvSpPr>
        <p:spPr bwMode="auto">
          <a:xfrm>
            <a:off x="311150" y="1249552"/>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Bootstrap</a:t>
            </a:r>
            <a:r>
              <a:rPr kumimoji="0" lang="en-US" altLang="en-US" sz="1600" b="0" i="0" u="none" strike="noStrike" cap="none" normalizeH="0" baseline="0" dirty="0">
                <a:ln>
                  <a:noFill/>
                </a:ln>
                <a:solidFill>
                  <a:schemeClr val="tx1"/>
                </a:solidFill>
                <a:effectLst/>
                <a:latin typeface="+mj-lt"/>
              </a:rPr>
              <a:t> provides pre-designed CSS classes to style React apps quickly.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Install it using </a:t>
            </a:r>
            <a:r>
              <a:rPr kumimoji="0" lang="en-US" altLang="en-US" sz="1600" b="1" i="0" u="none" strike="noStrike" cap="none" normalizeH="0" baseline="0" dirty="0" err="1">
                <a:ln>
                  <a:noFill/>
                </a:ln>
                <a:solidFill>
                  <a:schemeClr val="tx1"/>
                </a:solidFill>
                <a:effectLst/>
                <a:latin typeface="+mj-lt"/>
              </a:rPr>
              <a:t>npm</a:t>
            </a:r>
            <a:r>
              <a:rPr kumimoji="0" lang="en-US" altLang="en-US" sz="1600" b="1" i="0" u="none" strike="noStrike" cap="none" normalizeH="0" baseline="0" dirty="0">
                <a:ln>
                  <a:noFill/>
                </a:ln>
                <a:solidFill>
                  <a:schemeClr val="tx1"/>
                </a:solidFill>
                <a:effectLst/>
                <a:latin typeface="+mj-lt"/>
              </a:rPr>
              <a:t> install bootstrap</a:t>
            </a:r>
            <a:r>
              <a:rPr kumimoji="0" lang="en-US" altLang="en-US" sz="1600" b="0" i="0" u="none" strike="noStrike" cap="none" normalizeH="0" baseline="0" dirty="0">
                <a:ln>
                  <a:noFill/>
                </a:ln>
                <a:solidFill>
                  <a:schemeClr val="tx1"/>
                </a:solidFill>
                <a:effectLst/>
                <a:latin typeface="+mj-lt"/>
              </a:rPr>
              <a:t> and import it in the project.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 Bootstrap classes (e.g., "</a:t>
            </a:r>
            <a:r>
              <a:rPr kumimoji="0" lang="en-US" altLang="en-US" sz="1600" b="0" i="0" u="none" strike="noStrike" cap="none" normalizeH="0" baseline="0" dirty="0" err="1">
                <a:ln>
                  <a:noFill/>
                </a:ln>
                <a:solidFill>
                  <a:schemeClr val="tx1"/>
                </a:solidFill>
                <a:effectLst/>
                <a:latin typeface="+mj-lt"/>
              </a:rPr>
              <a:t>btn</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btn</a:t>
            </a:r>
            <a:r>
              <a:rPr kumimoji="0" lang="en-US" altLang="en-US" sz="1600" b="0" i="0" u="none" strike="noStrike" cap="none" normalizeH="0" baseline="0" dirty="0">
                <a:ln>
                  <a:noFill/>
                </a:ln>
                <a:solidFill>
                  <a:schemeClr val="tx1"/>
                </a:solidFill>
                <a:effectLst/>
                <a:latin typeface="+mj-lt"/>
              </a:rPr>
              <a:t>-primary") to style components </a:t>
            </a:r>
            <a:r>
              <a:rPr kumimoji="0" lang="en-US" altLang="en-US" sz="1600" b="1" i="0" u="none" strike="noStrike" cap="none" normalizeH="0" baseline="0" dirty="0">
                <a:ln>
                  <a:noFill/>
                </a:ln>
                <a:solidFill>
                  <a:schemeClr val="tx1"/>
                </a:solidFill>
                <a:effectLst/>
                <a:latin typeface="+mj-lt"/>
              </a:rPr>
              <a:t>without custom CSS</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37753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C6F753DF-FFC0-20C1-5053-A1ED4D465C6F}"/>
              </a:ext>
            </a:extLst>
          </p:cNvPr>
          <p:cNvPicPr>
            <a:picLocks noChangeAspect="1"/>
          </p:cNvPicPr>
          <p:nvPr/>
        </p:nvPicPr>
        <p:blipFill>
          <a:blip r:embed="rId3"/>
          <a:stretch>
            <a:fillRect/>
          </a:stretch>
        </p:blipFill>
        <p:spPr>
          <a:xfrm>
            <a:off x="809294" y="1331651"/>
            <a:ext cx="7700663" cy="2855208"/>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7BB3C7A-88C8-D1AB-3633-82FB1AD479F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5C14B0-8D40-6347-FEF5-A07377BAD2F6}"/>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8675607F-A4EB-2E84-52BE-50A4EC12CDAE}"/>
              </a:ext>
            </a:extLst>
          </p:cNvPr>
          <p:cNvPicPr>
            <a:picLocks noChangeAspect="1"/>
          </p:cNvPicPr>
          <p:nvPr/>
        </p:nvPicPr>
        <p:blipFill>
          <a:blip r:embed="rId3"/>
          <a:stretch>
            <a:fillRect/>
          </a:stretch>
        </p:blipFill>
        <p:spPr>
          <a:xfrm>
            <a:off x="1375082" y="1331651"/>
            <a:ext cx="6267730" cy="3225792"/>
          </a:xfrm>
          <a:prstGeom prst="rect">
            <a:avLst/>
          </a:prstGeom>
        </p:spPr>
      </p:pic>
    </p:spTree>
    <p:extLst>
      <p:ext uri="{BB962C8B-B14F-4D97-AF65-F5344CB8AC3E}">
        <p14:creationId xmlns:p14="http://schemas.microsoft.com/office/powerpoint/2010/main" val="197502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9CE5ED3-871D-55C2-5C7F-755D0D57552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1F864CB-C3B3-B71E-B39F-708301DB874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2FCC6DDC-CC04-2E92-C881-30A50F38533E}"/>
              </a:ext>
            </a:extLst>
          </p:cNvPr>
          <p:cNvPicPr>
            <a:picLocks noChangeAspect="1"/>
          </p:cNvPicPr>
          <p:nvPr/>
        </p:nvPicPr>
        <p:blipFill>
          <a:blip r:embed="rId3"/>
          <a:stretch>
            <a:fillRect/>
          </a:stretch>
        </p:blipFill>
        <p:spPr>
          <a:xfrm>
            <a:off x="868703" y="1355096"/>
            <a:ext cx="6924019" cy="2903325"/>
          </a:xfrm>
          <a:prstGeom prst="rect">
            <a:avLst/>
          </a:prstGeom>
        </p:spPr>
      </p:pic>
    </p:spTree>
    <p:extLst>
      <p:ext uri="{BB962C8B-B14F-4D97-AF65-F5344CB8AC3E}">
        <p14:creationId xmlns:p14="http://schemas.microsoft.com/office/powerpoint/2010/main" val="35449736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2025-02-17T14:30:32+00:00</DateTime>
  </documentManagement>
</p:properties>
</file>

<file path=customXml/itemProps1.xml><?xml version="1.0" encoding="utf-8"?>
<ds:datastoreItem xmlns:ds="http://schemas.openxmlformats.org/officeDocument/2006/customXml" ds:itemID="{069CBD6B-411E-433F-BE09-7F9FB7B3EC4E}"/>
</file>

<file path=customXml/itemProps2.xml><?xml version="1.0" encoding="utf-8"?>
<ds:datastoreItem xmlns:ds="http://schemas.openxmlformats.org/officeDocument/2006/customXml" ds:itemID="{3B6012FF-6B1C-4CF2-A77A-87DE12DA3A2C}"/>
</file>

<file path=customXml/itemProps3.xml><?xml version="1.0" encoding="utf-8"?>
<ds:datastoreItem xmlns:ds="http://schemas.openxmlformats.org/officeDocument/2006/customXml" ds:itemID="{CA7DB799-7510-452D-9731-23466D40D68A}"/>
</file>

<file path=docProps/app.xml><?xml version="1.0" encoding="utf-8"?>
<Properties xmlns="http://schemas.openxmlformats.org/officeDocument/2006/extended-properties" xmlns:vt="http://schemas.openxmlformats.org/officeDocument/2006/docPropsVTypes">
  <TotalTime>2641</TotalTime>
  <Words>761</Words>
  <Application>Microsoft Office PowerPoint</Application>
  <PresentationFormat>On-screen Show (16:9)</PresentationFormat>
  <Paragraphs>28</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Roboto</vt:lpstr>
      <vt:lpstr>Arial</vt:lpstr>
      <vt:lpstr>Proxima Nova</vt:lpstr>
      <vt:lpstr>Simple Light</vt:lpstr>
      <vt:lpstr>Spearmint</vt:lpstr>
      <vt:lpstr>Styling</vt:lpstr>
      <vt:lpstr>Style Sheet</vt:lpstr>
      <vt:lpstr>Example</vt:lpstr>
      <vt:lpstr>CSS Modules</vt:lpstr>
      <vt:lpstr>Example</vt:lpstr>
      <vt:lpstr>Bootstrap</vt:lpstr>
      <vt:lpstr>Example</vt:lpstr>
      <vt:lpstr>Example (Continue)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106</cp:revision>
  <dcterms:modified xsi:type="dcterms:W3CDTF">2025-02-17T14:13:03Z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