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350" r:id="rId5"/>
    <p:sldId id="323" r:id="rId6"/>
    <p:sldId id="343"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customXml" Target="../customXml/item3.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JSX. In this lecture we will go through </a:t>
            </a:r>
            <a:r>
              <a:rPr lang="en-US" dirty="0" err="1">
                <a:solidFill>
                  <a:schemeClr val="dk1"/>
                </a:solidFill>
              </a:rPr>
              <a:t>transpiling</a:t>
            </a:r>
            <a:r>
              <a:rPr lang="en-US" dirty="0">
                <a:solidFill>
                  <a:schemeClr val="dk1"/>
                </a:solidFill>
              </a:rPr>
              <a:t>, and JSX rules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JSX is a syntax extension that allows writing HTML-like code within JavaScript. React uses JSX to create and insert HTML elements directly into a webpage. However, browsers do not understand JSX, so it must be converted into standard JavaScript. Babel </a:t>
            </a:r>
            <a:r>
              <a:rPr lang="en-US" dirty="0" err="1"/>
              <a:t>transpiles</a:t>
            </a:r>
            <a:r>
              <a:rPr lang="en-US" dirty="0"/>
              <a:t> JSX into JavaScript, making it compatible with the browser. Next, we will explore how Babel processes JSX and converts it into executable JavaScript.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JSX is </a:t>
            </a:r>
            <a:r>
              <a:rPr lang="en-US" dirty="0" err="1"/>
              <a:t>transpiled</a:t>
            </a:r>
            <a:r>
              <a:rPr lang="en-US" dirty="0"/>
              <a:t> into standard JavaScript. The first line uses JSX syntax to define an h1 element. However, browsers do not understand JSX directly. Babel converts this into JavaScript using React </a:t>
            </a:r>
            <a:r>
              <a:rPr lang="en-US" dirty="0" err="1"/>
              <a:t>createElement</a:t>
            </a:r>
            <a:r>
              <a:rPr lang="en-US" dirty="0"/>
              <a:t>. This function creates the same h1 element without using JSX. </a:t>
            </a:r>
            <a:r>
              <a:rPr lang="en-US" dirty="0" err="1"/>
              <a:t>Transpiling</a:t>
            </a:r>
            <a:r>
              <a:rPr lang="en-US" dirty="0"/>
              <a:t> ensures that JSX code can run smoothly in any JavaScript environment. Next, we will explore JSX in components.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moving towards Rules. JSX follows specific rules to ensure proper rendering in React. Expressions use curly braces to insert JavaScript variables inside JSX. Attributes use quotes for strings or curly braces for variables. Since class is a reserved JavaScript keyword, class Name must be used for styling. Additionally, all tags must be properly closed, and void elements like images can use self-closing tags. Next, we will see JSX in action.</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JSX allows embedding JavaScript expressions inside HTML-like syntax. The function defines variables for the image source and alt text. These values are dynamically inserted into the JSX IMG tag using curly braces. This approach makes React components more flexible and dynamic. Next, we will explore how JSX works with event handling to create interactive components.</a:t>
            </a:r>
          </a:p>
        </p:txBody>
      </p:sp>
    </p:spTree>
    <p:extLst>
      <p:ext uri="{BB962C8B-B14F-4D97-AF65-F5344CB8AC3E}">
        <p14:creationId xmlns:p14="http://schemas.microsoft.com/office/powerpoint/2010/main" val="20460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JSX (JavaScript XML)</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err="1">
                <a:solidFill>
                  <a:schemeClr val="accent1">
                    <a:lumMod val="50000"/>
                  </a:schemeClr>
                </a:solidFill>
                <a:latin typeface="Roboto" panose="02000000000000000000" pitchFamily="2" charset="0"/>
                <a:ea typeface="Roboto"/>
                <a:cs typeface="Roboto"/>
                <a:sym typeface="Roboto"/>
              </a:rPr>
              <a:t>Transpiling</a:t>
            </a:r>
            <a:r>
              <a:rPr lang="en-US" sz="1300" b="1" dirty="0">
                <a:solidFill>
                  <a:schemeClr val="accent1">
                    <a:lumMod val="50000"/>
                  </a:schemeClr>
                </a:solidFill>
                <a:latin typeface="+mj-lt"/>
                <a:ea typeface="Roboto"/>
                <a:cs typeface="Roboto"/>
                <a:sym typeface="Roboto"/>
              </a:rPr>
              <a:t> | JSX Rules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err="1">
                <a:effectLst/>
                <a:latin typeface="+mj-lt"/>
              </a:rPr>
              <a:t>Transpiling</a:t>
            </a:r>
            <a:endParaRPr lang="en-US" sz="3600" b="1" i="0" dirty="0">
              <a:effectLst/>
              <a:latin typeface="+mj-lt"/>
            </a:endParaRPr>
          </a:p>
        </p:txBody>
      </p:sp>
      <p:pic>
        <p:nvPicPr>
          <p:cNvPr id="1026" name="Picture 2" descr="Blog : Hi Interactive">
            <a:extLst>
              <a:ext uri="{FF2B5EF4-FFF2-40B4-BE49-F238E27FC236}">
                <a16:creationId xmlns:a16="http://schemas.microsoft.com/office/drawing/2014/main" id="{56872686-2E1D-0B02-263C-4DCC9F6DE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528" y="1176894"/>
            <a:ext cx="3453105" cy="3521581"/>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A1ECC0F-4BA2-1B12-F981-283EF25D8382}"/>
              </a:ext>
            </a:extLst>
          </p:cNvPr>
          <p:cNvSpPr>
            <a:spLocks noGrp="1" noChangeArrowheads="1"/>
          </p:cNvSpPr>
          <p:nvPr>
            <p:ph type="body" idx="4294967295"/>
          </p:nvPr>
        </p:nvSpPr>
        <p:spPr bwMode="auto">
          <a:xfrm>
            <a:off x="311150" y="1457038"/>
            <a:ext cx="474024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JSX (JavaScript XML)</a:t>
            </a:r>
            <a:r>
              <a:rPr kumimoji="0" lang="en-US" altLang="en-US" sz="1600" b="0" i="0" u="none" strike="noStrike" cap="none" normalizeH="0" baseline="0" dirty="0">
                <a:ln>
                  <a:noFill/>
                </a:ln>
                <a:solidFill>
                  <a:schemeClr val="tx1"/>
                </a:solidFill>
                <a:effectLst/>
                <a:latin typeface="Arial" panose="020B0604020202020204" pitchFamily="34" charset="0"/>
              </a:rPr>
              <a:t> is a syntax extension that allows writing HTML-like code within JavaScript.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React uses JSX</a:t>
            </a:r>
            <a:r>
              <a:rPr kumimoji="0" lang="en-US" altLang="en-US" sz="1600" b="0" i="0" u="none" strike="noStrike" cap="none" normalizeH="0" baseline="0" dirty="0">
                <a:ln>
                  <a:noFill/>
                </a:ln>
                <a:solidFill>
                  <a:schemeClr val="tx1"/>
                </a:solidFill>
                <a:effectLst/>
                <a:latin typeface="Arial" panose="020B0604020202020204" pitchFamily="34" charset="0"/>
              </a:rPr>
              <a:t> to define and insert HTML elements directly into a React webpage.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Babel </a:t>
            </a:r>
            <a:r>
              <a:rPr kumimoji="0" lang="en-US" altLang="en-US" sz="1600" b="1" i="0" u="none" strike="noStrike" cap="none" normalizeH="0" baseline="0" dirty="0" err="1">
                <a:ln>
                  <a:noFill/>
                </a:ln>
                <a:solidFill>
                  <a:schemeClr val="tx1"/>
                </a:solidFill>
                <a:effectLst/>
                <a:latin typeface="Arial" panose="020B0604020202020204" pitchFamily="34" charset="0"/>
              </a:rPr>
              <a:t>transpiles</a:t>
            </a:r>
            <a:r>
              <a:rPr kumimoji="0" lang="en-US" altLang="en-US" sz="1600" b="1" i="0" u="none" strike="noStrike" cap="none" normalizeH="0" baseline="0" dirty="0">
                <a:ln>
                  <a:noFill/>
                </a:ln>
                <a:solidFill>
                  <a:schemeClr val="tx1"/>
                </a:solidFill>
                <a:effectLst/>
                <a:latin typeface="Arial" panose="020B0604020202020204" pitchFamily="34" charset="0"/>
              </a:rPr>
              <a:t> JSX</a:t>
            </a:r>
            <a:r>
              <a:rPr kumimoji="0" lang="en-US" altLang="en-US" sz="1600" b="0" i="0" u="none" strike="noStrike" cap="none" normalizeH="0" baseline="0" dirty="0">
                <a:ln>
                  <a:noFill/>
                </a:ln>
                <a:solidFill>
                  <a:schemeClr val="tx1"/>
                </a:solidFill>
                <a:effectLst/>
                <a:latin typeface="Arial" panose="020B0604020202020204" pitchFamily="34" charset="0"/>
              </a:rPr>
              <a:t> into standard JavaScript so browsers can interpret and render it correctly.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AD6DAB46-31E0-84A4-18D0-11422C5BFA81}"/>
              </a:ext>
            </a:extLst>
          </p:cNvPr>
          <p:cNvPicPr>
            <a:picLocks noChangeAspect="1"/>
          </p:cNvPicPr>
          <p:nvPr/>
        </p:nvPicPr>
        <p:blipFill>
          <a:blip r:embed="rId3"/>
          <a:stretch>
            <a:fillRect/>
          </a:stretch>
        </p:blipFill>
        <p:spPr>
          <a:xfrm>
            <a:off x="1279929" y="1805873"/>
            <a:ext cx="6335572" cy="2031021"/>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JSX Rules</a:t>
            </a:r>
            <a:endParaRPr lang="en-US" sz="4800" b="1" i="0" dirty="0">
              <a:effectLst/>
              <a:latin typeface="+mj-lt"/>
            </a:endParaRPr>
          </a:p>
        </p:txBody>
      </p:sp>
      <p:sp>
        <p:nvSpPr>
          <p:cNvPr id="3" name="Google Shape;110;p26">
            <a:extLst>
              <a:ext uri="{FF2B5EF4-FFF2-40B4-BE49-F238E27FC236}">
                <a16:creationId xmlns:a16="http://schemas.microsoft.com/office/drawing/2014/main" id="{AE424625-C155-AFBB-A2A8-65D20B904A59}"/>
              </a:ext>
            </a:extLst>
          </p:cNvPr>
          <p:cNvSpPr txBox="1">
            <a:spLocks/>
          </p:cNvSpPr>
          <p:nvPr/>
        </p:nvSpPr>
        <p:spPr>
          <a:xfrm>
            <a:off x="311700" y="1174473"/>
            <a:ext cx="8520600" cy="2713946"/>
          </a:xfrm>
          <a:prstGeom prst="rect">
            <a:avLst/>
          </a:prstGeom>
          <a:noFill/>
          <a:ln>
            <a:noFill/>
          </a:ln>
        </p:spPr>
        <p:txBody>
          <a:bodyPr spcFirstLastPara="1" wrap="square" lIns="91425" tIns="91425" rIns="91425" bIns="91425" numCol="1"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JSX expressions</a:t>
            </a:r>
            <a:r>
              <a:rPr kumimoji="0" lang="en-US" altLang="en-US" sz="1600" b="0" i="0" u="none" strike="noStrike" cap="none" normalizeH="0" baseline="0" dirty="0">
                <a:ln>
                  <a:noFill/>
                </a:ln>
                <a:solidFill>
                  <a:schemeClr val="tx1"/>
                </a:solidFill>
                <a:effectLst/>
                <a:latin typeface="+mj-lt"/>
              </a:rPr>
              <a:t> use {} to insert JavaScript variables. Example: &lt;h1&gt;Hello {name}&lt;/h1&gt;. </a:t>
            </a:r>
          </a:p>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JSX attributes</a:t>
            </a:r>
            <a:r>
              <a:rPr kumimoji="0" lang="en-US" altLang="en-US" sz="1600" b="0" i="0" u="none" strike="noStrike" cap="none" normalizeH="0" baseline="0" dirty="0">
                <a:ln>
                  <a:noFill/>
                </a:ln>
                <a:solidFill>
                  <a:schemeClr val="tx1"/>
                </a:solidFill>
                <a:effectLst/>
                <a:latin typeface="+mj-lt"/>
              </a:rPr>
              <a:t> use quotes for strings or {} for variables. Example: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url</a:t>
            </a:r>
            <a:r>
              <a:rPr kumimoji="0" lang="en-US" altLang="en-US" sz="1600" b="0" i="0" u="none" strike="noStrike" cap="none" normalizeH="0" baseline="0" dirty="0">
                <a:ln>
                  <a:noFill/>
                </a:ln>
                <a:solidFill>
                  <a:schemeClr val="tx1"/>
                </a:solidFill>
                <a:effectLst/>
                <a:latin typeface="+mj-lt"/>
              </a:rPr>
              <a:t>"&gt; vs.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url</a:t>
            </a:r>
            <a:r>
              <a:rPr kumimoji="0" lang="en-US" altLang="en-US" sz="1600" b="0" i="0" u="none" strike="noStrike" cap="none" normalizeH="0" baseline="0" dirty="0">
                <a:ln>
                  <a:noFill/>
                </a:ln>
                <a:solidFill>
                  <a:schemeClr val="tx1"/>
                </a:solidFill>
                <a:effectLst/>
                <a:latin typeface="+mj-lt"/>
              </a:rPr>
              <a:t>}&gt;. </a:t>
            </a:r>
          </a:p>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mj-lt"/>
              </a:rPr>
              <a:t>className</a:t>
            </a:r>
            <a:r>
              <a:rPr kumimoji="0" lang="en-US" altLang="en-US" sz="1600" b="0" i="0" u="none" strike="noStrike" cap="none" normalizeH="0" baseline="0" dirty="0">
                <a:ln>
                  <a:noFill/>
                </a:ln>
                <a:solidFill>
                  <a:schemeClr val="tx1"/>
                </a:solidFill>
                <a:effectLst/>
                <a:latin typeface="+mj-lt"/>
              </a:rPr>
              <a:t> must be used instead of class for styling. Example: &lt;h1 </a:t>
            </a:r>
            <a:r>
              <a:rPr kumimoji="0" lang="en-US" altLang="en-US" sz="1600" b="0" i="0" u="none" strike="noStrike" cap="none" normalizeH="0" baseline="0" dirty="0" err="1">
                <a:ln>
                  <a:noFill/>
                </a:ln>
                <a:solidFill>
                  <a:schemeClr val="tx1"/>
                </a:solidFill>
                <a:effectLst/>
                <a:latin typeface="+mj-lt"/>
              </a:rPr>
              <a:t>className</a:t>
            </a:r>
            <a:r>
              <a:rPr kumimoji="0" lang="en-US" altLang="en-US" sz="1600" b="0" i="0" u="none" strike="noStrike" cap="none" normalizeH="0" baseline="0" dirty="0">
                <a:ln>
                  <a:noFill/>
                </a:ln>
                <a:solidFill>
                  <a:schemeClr val="tx1"/>
                </a:solidFill>
                <a:effectLst/>
                <a:latin typeface="+mj-lt"/>
              </a:rPr>
              <a:t>="special"&gt;. </a:t>
            </a:r>
          </a:p>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Tags must be closed</a:t>
            </a:r>
            <a:r>
              <a:rPr kumimoji="0" lang="en-US" altLang="en-US" sz="1600" b="0" i="0" u="none" strike="noStrike" cap="none" normalizeH="0" baseline="0" dirty="0">
                <a:ln>
                  <a:noFill/>
                </a:ln>
                <a:solidFill>
                  <a:schemeClr val="tx1"/>
                </a:solidFill>
                <a:effectLst/>
                <a:latin typeface="+mj-lt"/>
              </a:rPr>
              <a:t>, and void elements can self-close. Example: &lt;</a:t>
            </a:r>
            <a:r>
              <a:rPr kumimoji="0" lang="en-US" altLang="en-US" sz="1600" b="0" i="0" u="none" strike="noStrike" cap="none" normalizeH="0" baseline="0" dirty="0" err="1">
                <a:ln>
                  <a:noFill/>
                </a:ln>
                <a:solidFill>
                  <a:schemeClr val="tx1"/>
                </a:solidFill>
                <a:effectLst/>
                <a:latin typeface="+mj-lt"/>
              </a:rPr>
              <a:t>img</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src</a:t>
            </a:r>
            <a:r>
              <a:rPr kumimoji="0" lang="en-US" altLang="en-US" sz="1600" b="0" i="0" u="none" strike="noStrike" cap="none" normalizeH="0" baseline="0" dirty="0">
                <a:ln>
                  <a:noFill/>
                </a:ln>
                <a:solidFill>
                  <a:schemeClr val="tx1"/>
                </a:solidFill>
                <a:effectLst/>
                <a:latin typeface="+mj-lt"/>
              </a:rPr>
              <a:t>="bird.jpg" /&gt;. </a:t>
            </a:r>
          </a:p>
          <a:p>
            <a:pPr marL="571500" marR="0" lvl="0" indent="-5715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73D1F050-9160-853A-EB9C-78542D71802A}"/>
              </a:ext>
            </a:extLst>
          </p:cNvPr>
          <p:cNvPicPr>
            <a:picLocks noChangeAspect="1"/>
          </p:cNvPicPr>
          <p:nvPr/>
        </p:nvPicPr>
        <p:blipFill>
          <a:blip r:embed="rId3"/>
          <a:stretch>
            <a:fillRect/>
          </a:stretch>
        </p:blipFill>
        <p:spPr>
          <a:xfrm>
            <a:off x="325389" y="1685475"/>
            <a:ext cx="8493222" cy="1945492"/>
          </a:xfrm>
          <a:prstGeom prst="rect">
            <a:avLst/>
          </a:prstGeom>
        </p:spPr>
      </p:pic>
    </p:spTree>
    <p:extLst>
      <p:ext uri="{BB962C8B-B14F-4D97-AF65-F5344CB8AC3E}">
        <p14:creationId xmlns:p14="http://schemas.microsoft.com/office/powerpoint/2010/main" val="2457589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2025-02-09T20:30:06+00:00</DateTime>
  </documentManagement>
</p:properties>
</file>

<file path=customXml/itemProps1.xml><?xml version="1.0" encoding="utf-8"?>
<ds:datastoreItem xmlns:ds="http://schemas.openxmlformats.org/officeDocument/2006/customXml" ds:itemID="{18DD1C3F-1638-40A4-BACE-99E52E8601A6}"/>
</file>

<file path=customXml/itemProps2.xml><?xml version="1.0" encoding="utf-8"?>
<ds:datastoreItem xmlns:ds="http://schemas.openxmlformats.org/officeDocument/2006/customXml" ds:itemID="{F2223AF6-4FD8-4597-8696-6C4538D1773A}"/>
</file>

<file path=customXml/itemProps3.xml><?xml version="1.0" encoding="utf-8"?>
<ds:datastoreItem xmlns:ds="http://schemas.openxmlformats.org/officeDocument/2006/customXml" ds:itemID="{23418F1A-B7BF-4AFA-BBA5-26E3936706FC}"/>
</file>

<file path=docProps/app.xml><?xml version="1.0" encoding="utf-8"?>
<Properties xmlns="http://schemas.openxmlformats.org/officeDocument/2006/extended-properties" xmlns:vt="http://schemas.openxmlformats.org/officeDocument/2006/docPropsVTypes">
  <TotalTime>2483</TotalTime>
  <Words>468</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Roboto</vt:lpstr>
      <vt:lpstr>Proxima Nova</vt:lpstr>
      <vt:lpstr>Simple Light</vt:lpstr>
      <vt:lpstr>Spearmint</vt:lpstr>
      <vt:lpstr>JSX (JavaScript XML)</vt:lpstr>
      <vt:lpstr>Transpiling</vt:lpstr>
      <vt:lpstr>Example</vt:lpstr>
      <vt:lpstr>JSX Rules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90</cp:revision>
  <dcterms:modified xsi:type="dcterms:W3CDTF">2025-02-09T20:08:12Z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