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350" r:id="rId5"/>
    <p:sldId id="351" r:id="rId6"/>
    <p:sldId id="343" r:id="rId7"/>
    <p:sldId id="352" r:id="rId8"/>
    <p:sldId id="353" r:id="rId9"/>
    <p:sldId id="354" r:id="rId10"/>
    <p:sldId id="355"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components. In this lecture we will go through function and class components, props, component composition, and components in modules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React, elements are the smallest building blocks, representing individual HTML elements. Components are made up of elements and can be created as function or class components. Function components are simple functions that return React elements, while class components extend React Component and use a render method to return elements. Next, we will explore how to use props to pass data between components.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both components return the same h1 element. The function component is a simple function that directly returns JSX. The class component extends React Component and defines a render method to return JSX. Both approaches work, but function components are preferred for their simplicity. Next, we will explore how to pass data between components using props.</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Props, short for properties, are attributes passed to components as an object. For example, passing a name prop to a Greeting component creates an object with name set to Jasmine. Function components receive props as a parameter, while class components access props using </a:t>
            </a:r>
            <a:r>
              <a:rPr lang="en-US" dirty="0" err="1"/>
              <a:t>this.props</a:t>
            </a:r>
            <a:r>
              <a:rPr lang="en-US" dirty="0"/>
              <a:t>. Props make components reusable and dynamic. Next, we will see an example of props in action.</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the Greeting component receives a name prop with the value Li. In the function component, props are passed as a parameter and accessed directly. In the class component, props are accessed using </a:t>
            </a:r>
            <a:r>
              <a:rPr lang="en-US" dirty="0" err="1"/>
              <a:t>this.props</a:t>
            </a:r>
            <a:r>
              <a:rPr lang="en-US" dirty="0"/>
              <a:t>. Both methods output Hello, Li. Props allow us to pass dynamic data into components. Next, we will explore how components can be nested within other components.</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22DE2F7-11D1-6B75-2C56-2B78DEB517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8B37450-CDE2-7297-33FC-72975D5F5E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1CFAC75-94C9-8278-75F4-C5B771AA6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React apps are built using a root component that manages the overall structure. Inside the root component, child components are used to break the UI into smaller, reusable parts. Each child component can also have its own children, forming a hierarchy of components. This modular approach improves code organization.</a:t>
            </a:r>
          </a:p>
        </p:txBody>
      </p:sp>
    </p:spTree>
    <p:extLst>
      <p:ext uri="{BB962C8B-B14F-4D97-AF65-F5344CB8AC3E}">
        <p14:creationId xmlns:p14="http://schemas.microsoft.com/office/powerpoint/2010/main" val="363606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83296A6-7AB4-3132-D927-2D542DEECDA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DA5E9D0-4305-8995-2F91-2B0E9C629C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7CA178-1B9A-D39F-0E0F-E90417A8F1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how components are nested within one another. The Rating component displays a rating, while the Review component includes a username, rating, and text. The App component passes props to Review, which then passes data to Rating. This hierarchy makes the UI modular and reusable.</a:t>
            </a:r>
          </a:p>
        </p:txBody>
      </p:sp>
    </p:spTree>
    <p:extLst>
      <p:ext uri="{BB962C8B-B14F-4D97-AF65-F5344CB8AC3E}">
        <p14:creationId xmlns:p14="http://schemas.microsoft.com/office/powerpoint/2010/main" val="3437346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301A0993-9B9A-7B84-F316-995761282646}"/>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821736D-02BC-CA85-8ED0-7ED0A6A471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D3964524-2421-1F98-D4AF-E7E023EBF2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Modules help structure React projects by keeping components in separate JavaScript files. This improves organization and reusability. Export statements define which components can be used elsewhere, while import statements bring those components into other files. This modular approach makes code more maintainable.</a:t>
            </a:r>
          </a:p>
        </p:txBody>
      </p:sp>
    </p:spTree>
    <p:extLst>
      <p:ext uri="{BB962C8B-B14F-4D97-AF65-F5344CB8AC3E}">
        <p14:creationId xmlns:p14="http://schemas.microsoft.com/office/powerpoint/2010/main" val="293958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C8024DA-AD9A-00BD-4D64-2D59B96D82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B8F4443-9960-4304-5932-4937D97D5D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265056E-ADAA-02F6-064C-237F9CF78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separates components into different files. Rating dot JS defines a Rating component and exports it. Review dot JS imports Rating and defines a Review component, which is then exported. Finally, App dot JS imports Review and uses it in the main application. This modular approach improves code organization and reusability.</a:t>
            </a:r>
          </a:p>
        </p:txBody>
      </p:sp>
    </p:spTree>
    <p:extLst>
      <p:ext uri="{BB962C8B-B14F-4D97-AF65-F5344CB8AC3E}">
        <p14:creationId xmlns:p14="http://schemas.microsoft.com/office/powerpoint/2010/main" val="2149452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Components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Function and Class Components</a:t>
            </a:r>
            <a:r>
              <a:rPr lang="en-US" sz="1300" b="1" dirty="0">
                <a:solidFill>
                  <a:schemeClr val="accent1">
                    <a:lumMod val="50000"/>
                  </a:schemeClr>
                </a:solidFill>
                <a:latin typeface="+mj-lt"/>
                <a:ea typeface="Roboto"/>
                <a:cs typeface="Roboto"/>
                <a:sym typeface="Roboto"/>
              </a:rPr>
              <a:t> | Props | Component Composition | Components in Modules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Function and Class Components</a:t>
            </a:r>
          </a:p>
        </p:txBody>
      </p:sp>
      <p:pic>
        <p:nvPicPr>
          <p:cNvPr id="2" name="Picture 2" descr="React Logo PNG Transparent &amp; SVG Vector - Freebie Supply">
            <a:extLst>
              <a:ext uri="{FF2B5EF4-FFF2-40B4-BE49-F238E27FC236}">
                <a16:creationId xmlns:a16="http://schemas.microsoft.com/office/drawing/2014/main" id="{EB39E746-67A2-C4C6-FA32-3EE656F0B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476" y="1224837"/>
            <a:ext cx="3279189" cy="3279189"/>
          </a:xfrm>
          <a:prstGeom prst="round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468D3E38-1F20-67DF-9E60-2B0D6233267A}"/>
              </a:ext>
            </a:extLst>
          </p:cNvPr>
          <p:cNvSpPr>
            <a:spLocks noGrp="1" noChangeArrowheads="1"/>
          </p:cNvSpPr>
          <p:nvPr>
            <p:ph type="body" idx="4294967295"/>
          </p:nvPr>
        </p:nvSpPr>
        <p:spPr bwMode="auto">
          <a:xfrm>
            <a:off x="311700" y="1286699"/>
            <a:ext cx="473969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React elements</a:t>
            </a:r>
            <a:r>
              <a:rPr kumimoji="0" lang="en-US" altLang="en-US" sz="1600" b="0" i="0" u="none" strike="noStrike" cap="none" normalizeH="0" baseline="0" dirty="0">
                <a:ln>
                  <a:noFill/>
                </a:ln>
                <a:solidFill>
                  <a:schemeClr val="tx1"/>
                </a:solidFill>
                <a:effectLst/>
                <a:latin typeface="+mj-lt"/>
              </a:rPr>
              <a:t> are the smallest building blocks of a React app and represent single HTML elements.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Function components</a:t>
            </a:r>
            <a:r>
              <a:rPr kumimoji="0" lang="en-US" altLang="en-US" sz="1600" b="0" i="0" u="none" strike="noStrike" cap="none" normalizeH="0" baseline="0" dirty="0">
                <a:ln>
                  <a:noFill/>
                </a:ln>
                <a:solidFill>
                  <a:schemeClr val="tx1"/>
                </a:solidFill>
                <a:effectLst/>
                <a:latin typeface="+mj-lt"/>
              </a:rPr>
              <a:t> are simple functions that return React elements.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Class components</a:t>
            </a:r>
            <a:r>
              <a:rPr kumimoji="0" lang="en-US" altLang="en-US" sz="1600" b="0" i="0" u="none" strike="noStrike" cap="none" normalizeH="0" baseline="0" dirty="0">
                <a:ln>
                  <a:noFill/>
                </a:ln>
                <a:solidFill>
                  <a:schemeClr val="tx1"/>
                </a:solidFill>
                <a:effectLst/>
                <a:latin typeface="+mj-lt"/>
              </a:rPr>
              <a:t> extend </a:t>
            </a:r>
            <a:r>
              <a:rPr kumimoji="0" lang="en-US" altLang="en-US" sz="1600" b="0" i="0" u="none" strike="noStrike" cap="none" normalizeH="0" baseline="0" dirty="0" err="1">
                <a:ln>
                  <a:noFill/>
                </a:ln>
                <a:solidFill>
                  <a:schemeClr val="tx1"/>
                </a:solidFill>
                <a:effectLst/>
                <a:latin typeface="+mj-lt"/>
              </a:rPr>
              <a:t>React.Component</a:t>
            </a:r>
            <a:r>
              <a:rPr kumimoji="0" lang="en-US" altLang="en-US" sz="1600" b="0" i="0" u="none" strike="noStrike" cap="none" normalizeH="0" baseline="0" dirty="0">
                <a:ln>
                  <a:noFill/>
                </a:ln>
                <a:solidFill>
                  <a:schemeClr val="tx1"/>
                </a:solidFill>
                <a:effectLst/>
                <a:latin typeface="+mj-lt"/>
              </a:rPr>
              <a:t> and use a render() method to return React elements.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3" name="Picture 2">
            <a:extLst>
              <a:ext uri="{FF2B5EF4-FFF2-40B4-BE49-F238E27FC236}">
                <a16:creationId xmlns:a16="http://schemas.microsoft.com/office/drawing/2014/main" id="{37755C48-1B81-808D-FE2F-D93C4343A1F7}"/>
              </a:ext>
            </a:extLst>
          </p:cNvPr>
          <p:cNvPicPr>
            <a:picLocks noChangeAspect="1"/>
          </p:cNvPicPr>
          <p:nvPr/>
        </p:nvPicPr>
        <p:blipFill>
          <a:blip r:embed="rId3"/>
          <a:stretch>
            <a:fillRect/>
          </a:stretch>
        </p:blipFill>
        <p:spPr>
          <a:xfrm>
            <a:off x="863589" y="1725974"/>
            <a:ext cx="7665811" cy="2011525"/>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Props</a:t>
            </a:r>
          </a:p>
        </p:txBody>
      </p:sp>
      <p:sp>
        <p:nvSpPr>
          <p:cNvPr id="3" name="Rectangle 1">
            <a:extLst>
              <a:ext uri="{FF2B5EF4-FFF2-40B4-BE49-F238E27FC236}">
                <a16:creationId xmlns:a16="http://schemas.microsoft.com/office/drawing/2014/main" id="{BF612CE5-5061-3CFF-313D-424C29AB9C6D}"/>
              </a:ext>
            </a:extLst>
          </p:cNvPr>
          <p:cNvSpPr>
            <a:spLocks noGrp="1" noChangeArrowheads="1"/>
          </p:cNvSpPr>
          <p:nvPr>
            <p:ph type="body" idx="4294967295"/>
          </p:nvPr>
        </p:nvSpPr>
        <p:spPr bwMode="auto">
          <a:xfrm>
            <a:off x="311700" y="1176094"/>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Props (properties)</a:t>
            </a:r>
            <a:r>
              <a:rPr kumimoji="0" lang="en-US" altLang="en-US" sz="1600" b="0" i="0" u="none" strike="noStrike" cap="none" normalizeH="0" baseline="0" dirty="0">
                <a:ln>
                  <a:noFill/>
                </a:ln>
                <a:solidFill>
                  <a:schemeClr val="tx1"/>
                </a:solidFill>
                <a:effectLst/>
                <a:latin typeface="+mj-lt"/>
              </a:rPr>
              <a:t> are attributes passed to components as an object. Example: &lt;Greeting name="Jasmine" /&gt; creates {name: "Jasmine"}.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Function components</a:t>
            </a:r>
            <a:r>
              <a:rPr kumimoji="0" lang="en-US" altLang="en-US" sz="1600" b="0" i="0" u="none" strike="noStrike" cap="none" normalizeH="0" baseline="0" dirty="0">
                <a:ln>
                  <a:noFill/>
                </a:ln>
                <a:solidFill>
                  <a:schemeClr val="tx1"/>
                </a:solidFill>
                <a:effectLst/>
                <a:latin typeface="+mj-lt"/>
              </a:rPr>
              <a:t> receive props as a parameter and use them inside the function.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Class components</a:t>
            </a:r>
            <a:r>
              <a:rPr kumimoji="0" lang="en-US" altLang="en-US" sz="1600" b="0" i="0" u="none" strike="noStrike" cap="none" normalizeH="0" baseline="0" dirty="0">
                <a:ln>
                  <a:noFill/>
                </a:ln>
                <a:solidFill>
                  <a:schemeClr val="tx1"/>
                </a:solidFill>
                <a:effectLst/>
                <a:latin typeface="+mj-lt"/>
              </a:rPr>
              <a:t> access props using </a:t>
            </a:r>
            <a:r>
              <a:rPr kumimoji="0" lang="en-US" altLang="en-US" sz="1600" b="0" i="0" u="none" strike="noStrike" cap="none" normalizeH="0" baseline="0" dirty="0" err="1">
                <a:ln>
                  <a:noFill/>
                </a:ln>
                <a:solidFill>
                  <a:schemeClr val="tx1"/>
                </a:solidFill>
                <a:effectLst/>
                <a:latin typeface="+mj-lt"/>
              </a:rPr>
              <a:t>this.props</a:t>
            </a:r>
            <a:r>
              <a:rPr kumimoji="0" lang="en-US" altLang="en-US" sz="1600" b="0" i="0" u="none" strike="noStrike" cap="none" normalizeH="0" baseline="0" dirty="0">
                <a:ln>
                  <a:noFill/>
                </a:ln>
                <a:solidFill>
                  <a:schemeClr val="tx1"/>
                </a:solidFill>
                <a:effectLst/>
                <a:latin typeface="+mj-lt"/>
              </a:rPr>
              <a:t> to retrieve passed data.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72CD5FF2-7E4D-F14D-16AB-49B06AFE1C26}"/>
              </a:ext>
            </a:extLst>
          </p:cNvPr>
          <p:cNvPicPr>
            <a:picLocks noChangeAspect="1"/>
          </p:cNvPicPr>
          <p:nvPr/>
        </p:nvPicPr>
        <p:blipFill>
          <a:blip r:embed="rId3"/>
          <a:stretch>
            <a:fillRect/>
          </a:stretch>
        </p:blipFill>
        <p:spPr>
          <a:xfrm>
            <a:off x="788600" y="1728387"/>
            <a:ext cx="8043700" cy="2261721"/>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E45AB2-F563-1172-C796-CCA18B6511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CE71011-9340-7451-D41C-C8AFB71AA63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Component Composition</a:t>
            </a:r>
          </a:p>
        </p:txBody>
      </p:sp>
      <p:sp>
        <p:nvSpPr>
          <p:cNvPr id="3" name="Rectangle 1">
            <a:extLst>
              <a:ext uri="{FF2B5EF4-FFF2-40B4-BE49-F238E27FC236}">
                <a16:creationId xmlns:a16="http://schemas.microsoft.com/office/drawing/2014/main" id="{7EEE1B4F-FAF1-E55F-7CF7-1E7173BA3001}"/>
              </a:ext>
            </a:extLst>
          </p:cNvPr>
          <p:cNvSpPr>
            <a:spLocks noGrp="1" noChangeArrowheads="1"/>
          </p:cNvSpPr>
          <p:nvPr>
            <p:ph type="body" idx="4294967295"/>
          </p:nvPr>
        </p:nvSpPr>
        <p:spPr bwMode="auto">
          <a:xfrm>
            <a:off x="311700" y="1176094"/>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React apps</a:t>
            </a:r>
            <a:r>
              <a:rPr kumimoji="0" lang="en-US" altLang="en-US" sz="1600" b="0" i="0" u="none" strike="noStrike" cap="none" normalizeH="0" baseline="0" dirty="0">
                <a:ln>
                  <a:noFill/>
                </a:ln>
                <a:solidFill>
                  <a:schemeClr val="tx1"/>
                </a:solidFill>
                <a:effectLst/>
                <a:latin typeface="Arial" panose="020B0604020202020204" pitchFamily="34" charset="0"/>
              </a:rPr>
              <a:t> are built using a root component that manages the overall structure.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Child components</a:t>
            </a:r>
            <a:r>
              <a:rPr kumimoji="0" lang="en-US" altLang="en-US" sz="1600" b="0" i="0" u="none" strike="noStrike" cap="none" normalizeH="0" baseline="0" dirty="0">
                <a:ln>
                  <a:noFill/>
                </a:ln>
                <a:solidFill>
                  <a:schemeClr val="tx1"/>
                </a:solidFill>
                <a:effectLst/>
                <a:latin typeface="Arial" panose="020B0604020202020204" pitchFamily="34" charset="0"/>
              </a:rPr>
              <a:t> are nested inside the root component to break the UI into reusable parts.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Each child component</a:t>
            </a:r>
            <a:r>
              <a:rPr kumimoji="0" lang="en-US" altLang="en-US" sz="1600" b="0" i="0" u="none" strike="noStrike" cap="none" normalizeH="0" baseline="0" dirty="0">
                <a:ln>
                  <a:noFill/>
                </a:ln>
                <a:solidFill>
                  <a:schemeClr val="tx1"/>
                </a:solidFill>
                <a:effectLst/>
                <a:latin typeface="Arial" panose="020B0604020202020204" pitchFamily="34" charset="0"/>
              </a:rPr>
              <a:t> can have its own children, creating a hierarchy of components. </a:t>
            </a:r>
          </a:p>
        </p:txBody>
      </p:sp>
    </p:spTree>
    <p:extLst>
      <p:ext uri="{BB962C8B-B14F-4D97-AF65-F5344CB8AC3E}">
        <p14:creationId xmlns:p14="http://schemas.microsoft.com/office/powerpoint/2010/main" val="43465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AE6EC9A-E82B-1565-01B6-D11134728A0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8776A39-8E03-63C9-5723-A45FE4825AA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7201EAC4-6C04-7D1E-0233-F767A18A76CB}"/>
              </a:ext>
            </a:extLst>
          </p:cNvPr>
          <p:cNvPicPr>
            <a:picLocks noChangeAspect="1"/>
          </p:cNvPicPr>
          <p:nvPr/>
        </p:nvPicPr>
        <p:blipFill>
          <a:blip r:embed="rId3"/>
          <a:stretch>
            <a:fillRect/>
          </a:stretch>
        </p:blipFill>
        <p:spPr>
          <a:xfrm>
            <a:off x="2072719" y="1017725"/>
            <a:ext cx="4998562" cy="3972367"/>
          </a:xfrm>
          <a:prstGeom prst="rect">
            <a:avLst/>
          </a:prstGeom>
        </p:spPr>
      </p:pic>
    </p:spTree>
    <p:extLst>
      <p:ext uri="{BB962C8B-B14F-4D97-AF65-F5344CB8AC3E}">
        <p14:creationId xmlns:p14="http://schemas.microsoft.com/office/powerpoint/2010/main" val="3166814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BF3C51A-1D87-CDF3-057C-E68E3DC383D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9A8DB56-90D0-4B49-AA44-55B6649A21E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Component In Modules</a:t>
            </a:r>
          </a:p>
        </p:txBody>
      </p:sp>
      <p:sp>
        <p:nvSpPr>
          <p:cNvPr id="2" name="Text Placeholder 1">
            <a:extLst>
              <a:ext uri="{FF2B5EF4-FFF2-40B4-BE49-F238E27FC236}">
                <a16:creationId xmlns:a16="http://schemas.microsoft.com/office/drawing/2014/main" id="{D739ACD8-F55B-8532-C18D-C48A55A71BA0}"/>
              </a:ext>
            </a:extLst>
          </p:cNvPr>
          <p:cNvSpPr>
            <a:spLocks noGrp="1" noChangeArrowheads="1"/>
          </p:cNvSpPr>
          <p:nvPr>
            <p:ph type="body" idx="4294967295"/>
          </p:nvPr>
        </p:nvSpPr>
        <p:spPr bwMode="auto">
          <a:xfrm>
            <a:off x="311150" y="1361190"/>
            <a:ext cx="885210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Modules</a:t>
            </a:r>
            <a:r>
              <a:rPr kumimoji="0" lang="en-US" altLang="en-US" sz="1600" b="0" i="0" u="none" strike="noStrike" cap="none" normalizeH="0" baseline="0" dirty="0">
                <a:ln>
                  <a:noFill/>
                </a:ln>
                <a:solidFill>
                  <a:schemeClr val="tx1"/>
                </a:solidFill>
                <a:effectLst/>
                <a:latin typeface="Arial" panose="020B0604020202020204" pitchFamily="34" charset="0"/>
              </a:rPr>
              <a:t> help organize React components by storing them in separate JavaScript files.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Export statements</a:t>
            </a:r>
            <a:r>
              <a:rPr kumimoji="0" lang="en-US" altLang="en-US" sz="1600" b="0" i="0" u="none" strike="noStrike" cap="none" normalizeH="0" baseline="0" dirty="0">
                <a:ln>
                  <a:noFill/>
                </a:ln>
                <a:solidFill>
                  <a:schemeClr val="tx1"/>
                </a:solidFill>
                <a:effectLst/>
                <a:latin typeface="Arial" panose="020B0604020202020204" pitchFamily="34" charset="0"/>
              </a:rPr>
              <a:t> specify which components or functions can be used in other files.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Import statements</a:t>
            </a:r>
            <a:r>
              <a:rPr kumimoji="0" lang="en-US" altLang="en-US" sz="1600" b="0" i="0" u="none" strike="noStrike" cap="none" normalizeH="0" baseline="0" dirty="0">
                <a:ln>
                  <a:noFill/>
                </a:ln>
                <a:solidFill>
                  <a:schemeClr val="tx1"/>
                </a:solidFill>
                <a:effectLst/>
                <a:latin typeface="Arial" panose="020B0604020202020204" pitchFamily="34" charset="0"/>
              </a:rPr>
              <a:t> bring in exported components or functions for use in a different module. </a:t>
            </a:r>
          </a:p>
        </p:txBody>
      </p:sp>
    </p:spTree>
    <p:extLst>
      <p:ext uri="{BB962C8B-B14F-4D97-AF65-F5344CB8AC3E}">
        <p14:creationId xmlns:p14="http://schemas.microsoft.com/office/powerpoint/2010/main" val="1894525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2B4D6EF-6C0C-7642-0EB3-C43CB08CF9B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8517C09-4F8D-DE9D-A7D6-85494DC7CA87}"/>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FD603ADE-9AAC-FCE0-E455-994AB387E7DC}"/>
              </a:ext>
            </a:extLst>
          </p:cNvPr>
          <p:cNvPicPr>
            <a:picLocks noChangeAspect="1"/>
          </p:cNvPicPr>
          <p:nvPr/>
        </p:nvPicPr>
        <p:blipFill>
          <a:blip r:embed="rId3"/>
          <a:stretch>
            <a:fillRect/>
          </a:stretch>
        </p:blipFill>
        <p:spPr>
          <a:xfrm>
            <a:off x="489057" y="1311249"/>
            <a:ext cx="8165885" cy="3387226"/>
          </a:xfrm>
          <a:prstGeom prst="rect">
            <a:avLst/>
          </a:prstGeom>
        </p:spPr>
      </p:pic>
    </p:spTree>
    <p:extLst>
      <p:ext uri="{BB962C8B-B14F-4D97-AF65-F5344CB8AC3E}">
        <p14:creationId xmlns:p14="http://schemas.microsoft.com/office/powerpoint/2010/main" val="261581478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2025-02-09T20:30:02+00:00</DateTime>
  </documentManagement>
</p:properties>
</file>

<file path=customXml/itemProps1.xml><?xml version="1.0" encoding="utf-8"?>
<ds:datastoreItem xmlns:ds="http://schemas.openxmlformats.org/officeDocument/2006/customXml" ds:itemID="{E74EC2AD-62D5-4158-86DA-FF4ED9074956}"/>
</file>

<file path=customXml/itemProps2.xml><?xml version="1.0" encoding="utf-8"?>
<ds:datastoreItem xmlns:ds="http://schemas.openxmlformats.org/officeDocument/2006/customXml" ds:itemID="{8D85F599-9571-4B96-B882-731E9BFDD006}"/>
</file>

<file path=customXml/itemProps3.xml><?xml version="1.0" encoding="utf-8"?>
<ds:datastoreItem xmlns:ds="http://schemas.openxmlformats.org/officeDocument/2006/customXml" ds:itemID="{6CDB01A1-F5D9-4F99-B733-6EAE670F1662}"/>
</file>

<file path=docProps/app.xml><?xml version="1.0" encoding="utf-8"?>
<Properties xmlns="http://schemas.openxmlformats.org/officeDocument/2006/extended-properties" xmlns:vt="http://schemas.openxmlformats.org/officeDocument/2006/docPropsVTypes">
  <TotalTime>2503</TotalTime>
  <Words>751</Words>
  <Application>Microsoft Office PowerPoint</Application>
  <PresentationFormat>On-screen Show (16:9)</PresentationFormat>
  <Paragraphs>31</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Roboto</vt:lpstr>
      <vt:lpstr>Arial</vt:lpstr>
      <vt:lpstr>Proxima Nova</vt:lpstr>
      <vt:lpstr>Simple Light</vt:lpstr>
      <vt:lpstr>Spearmint</vt:lpstr>
      <vt:lpstr>Components</vt:lpstr>
      <vt:lpstr>Function and Class Components</vt:lpstr>
      <vt:lpstr>Example</vt:lpstr>
      <vt:lpstr>Props</vt:lpstr>
      <vt:lpstr>Example</vt:lpstr>
      <vt:lpstr>Component Composition</vt:lpstr>
      <vt:lpstr>Example</vt:lpstr>
      <vt:lpstr>Component In Modules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91</cp:revision>
  <dcterms:modified xsi:type="dcterms:W3CDTF">2025-02-09T20:29:21Z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