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Masters/notesMaster1.xml" ContentType="application/vnd.openxmlformats-officedocument.presentationml.notesMaster+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10"/>
  </p:notesMasterIdLst>
  <p:sldIdLst>
    <p:sldId id="256" r:id="rId3"/>
    <p:sldId id="257" r:id="rId4"/>
    <p:sldId id="350" r:id="rId5"/>
    <p:sldId id="351" r:id="rId6"/>
    <p:sldId id="343" r:id="rId7"/>
    <p:sldId id="352" r:id="rId8"/>
    <p:sldId id="353" r:id="rId9"/>
  </p:sldIdLst>
  <p:sldSz cx="9144000" cy="5143500" type="screen16x9"/>
  <p:notesSz cx="6858000" cy="9144000"/>
  <p:embeddedFontLst>
    <p:embeddedFont>
      <p:font typeface="Proxima Nova" panose="020B0604020202020204" charset="0"/>
      <p:regular r:id="rId11"/>
      <p:bold r:id="rId12"/>
      <p:italic r:id="rId13"/>
      <p:boldItalic r:id="rId14"/>
    </p:embeddedFont>
    <p:embeddedFont>
      <p:font typeface="Roboto" panose="02000000000000000000" pitchFamily="2" charset="0"/>
      <p:regular r:id="rId15"/>
      <p:bold r:id="rId16"/>
      <p:italic r:id="rId17"/>
      <p:boldItalic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65" autoAdjust="0"/>
    <p:restoredTop sz="79346" autoAdjust="0"/>
  </p:normalViewPr>
  <p:slideViewPr>
    <p:cSldViewPr snapToGrid="0">
      <p:cViewPr varScale="1">
        <p:scale>
          <a:sx n="86" d="100"/>
          <a:sy n="86" d="100"/>
        </p:scale>
        <p:origin x="773" y="67"/>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customXml" Target="../customXml/item3.xml"/><Relationship Id="rId2" Type="http://schemas.openxmlformats.org/officeDocument/2006/relationships/slideMaster" Target="slideMasters/slideMaster2.xml"/><Relationship Id="rId16" Type="http://schemas.openxmlformats.org/officeDocument/2006/relationships/font" Target="fonts/font6.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font" Target="fonts/font1.fntdata"/><Relationship Id="rId24" Type="http://schemas.openxmlformats.org/officeDocument/2006/relationships/customXml" Target="../customXml/item2.xml"/><Relationship Id="rId5" Type="http://schemas.openxmlformats.org/officeDocument/2006/relationships/slide" Target="slides/slide3.xml"/><Relationship Id="rId15" Type="http://schemas.openxmlformats.org/officeDocument/2006/relationships/font" Target="fonts/font5.fntdata"/><Relationship Id="rId23" Type="http://schemas.openxmlformats.org/officeDocument/2006/relationships/customXml" Target="../customXml/item1.xml"/><Relationship Id="rId10" Type="http://schemas.openxmlformats.org/officeDocument/2006/relationships/notesMaster" Target="notesMasters/notesMaster1.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font" Target="fonts/font4.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cbab3a369_1_2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cbab3a369_1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r>
              <a:rPr lang="en-US" dirty="0">
                <a:solidFill>
                  <a:schemeClr val="dk1"/>
                </a:solidFill>
              </a:rPr>
              <a:t>Welcome to our lecture on conditional rendering in react. In this lecture we will go through if-else statement, ternary operator, and logical and operators</a:t>
            </a:r>
            <a:r>
              <a:rPr lang="en-US" sz="1100" b="0" dirty="0">
                <a:solidFill>
                  <a:schemeClr val="accent1">
                    <a:lumMod val="50000"/>
                  </a:schemeClr>
                </a:solidFill>
                <a:latin typeface="+mj-lt"/>
                <a:ea typeface="Roboto"/>
                <a:cs typeface="Roboto"/>
                <a:sym typeface="Roboto"/>
              </a:rPr>
              <a:t>. Let’s start the video lecture.</a:t>
            </a:r>
            <a:endParaRPr lang="en-US" sz="1100" b="0" i="0" dirty="0">
              <a:solidFill>
                <a:schemeClr val="accent1">
                  <a:lumMod val="50000"/>
                </a:schemeClr>
              </a:solidFill>
              <a:effectLst/>
              <a:latin typeface="+mj-lt"/>
            </a:endParaRPr>
          </a:p>
          <a:p>
            <a:pPr marL="0" marR="0" lvl="0" indent="0" algn="l" defTabSz="914400" rtl="0" eaLnBrk="1" fontAlgn="auto" latinLnBrk="0" hangingPunct="1">
              <a:lnSpc>
                <a:spcPct val="100000"/>
              </a:lnSpc>
              <a:spcBef>
                <a:spcPts val="1400"/>
              </a:spcBef>
              <a:spcAft>
                <a:spcPts val="0"/>
              </a:spcAft>
              <a:buClr>
                <a:srgbClr val="000000"/>
              </a:buClr>
              <a:buSzPts val="1400"/>
              <a:buFont typeface="Arial"/>
              <a:buNone/>
              <a:tabLst/>
              <a:defRPr/>
            </a:pPr>
            <a:endParaRPr lang="en-US" dirty="0">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250b71ef2c_0_1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b="1" dirty="0"/>
              <a:t>Now, let’s talk about if-else statements in React.</a:t>
            </a:r>
            <a:r>
              <a:rPr lang="en-US" dirty="0"/>
              <a:t> Conditional rendering allows components to display different content based on state. Using an if-else statement, we can determine what to render depending on conditions. For example, a component can show a welcome message for a logged-in user and a different message for a guest, making the UI dynamic and responsive.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BC70FFB-B83E-7C29-0902-5B4687B47ED1}"/>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F876F98A-B9A1-96BF-EC57-10783DABCC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4EEA0ED9-827E-5E4D-9200-277A460E2EF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b="1" dirty="0"/>
              <a:t>Let’s examine this example of conditional rendering.</a:t>
            </a:r>
            <a:r>
              <a:rPr lang="en-US" dirty="0"/>
              <a:t> The Light component uses an if-else statement to check the on prop. If on is true, it displays Light is on. Otherwise, it shows Light is off. In the App component, Light is rendered with on set to true, so the message Light is on appears. This approach allows components to display different content dynamically based on props.</a:t>
            </a:r>
          </a:p>
        </p:txBody>
      </p:sp>
    </p:spTree>
    <p:extLst>
      <p:ext uri="{BB962C8B-B14F-4D97-AF65-F5344CB8AC3E}">
        <p14:creationId xmlns:p14="http://schemas.microsoft.com/office/powerpoint/2010/main" val="75624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09315F44-DE60-6802-265D-8BB478BE4B5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D1F0CB79-B755-1BAD-5AAA-88602A17F4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9DFF0F0A-BFFD-29D5-6C4D-910B8955110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b="1" dirty="0"/>
              <a:t>Now, let’s discuss the ternary operator in React.</a:t>
            </a:r>
            <a:r>
              <a:rPr lang="en-US" dirty="0"/>
              <a:t> The ternary operator provides a shorthand way to handle conditional rendering. It returns one expression if the condition is true and another if false. For example, instead of using if-else statements, we can check if a light is on by saying if props dot on is true, display Light is On, otherwise, display Light is Off, making the code more concise.</a:t>
            </a:r>
          </a:p>
        </p:txBody>
      </p:sp>
    </p:spTree>
    <p:extLst>
      <p:ext uri="{BB962C8B-B14F-4D97-AF65-F5344CB8AC3E}">
        <p14:creationId xmlns:p14="http://schemas.microsoft.com/office/powerpoint/2010/main" val="1327539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91B467EC-425D-4E53-E6F7-F77909DBDAA3}"/>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950EB52-F43C-94CC-10B1-7E3FC8870C9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A0334A6D-D66C-D7D4-603D-8C3C7E9FEA0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b="1" dirty="0"/>
              <a:t>Let’s take a look at this example using the ternary operator.</a:t>
            </a:r>
            <a:r>
              <a:rPr lang="en-US" dirty="0"/>
              <a:t> The Light component checks the on prop and uses a ternary expression to determine what to display. If props dot on is true, it returns the message Light is on. Otherwise, it returns Light is off. This approach simplifies conditional rendering, making the code more readable and efficient without needing a full if-else statement.</a:t>
            </a:r>
          </a:p>
        </p:txBody>
      </p:sp>
    </p:spTree>
    <p:extLst>
      <p:ext uri="{BB962C8B-B14F-4D97-AF65-F5344CB8AC3E}">
        <p14:creationId xmlns:p14="http://schemas.microsoft.com/office/powerpoint/2010/main" val="20460963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22DE2F7-11D1-6B75-2C56-2B78DEB5174A}"/>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28B37450-CDE2-7297-33FC-72975D5F5E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71CFAC75-94C9-8278-75F4-C5B771AA651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b="1" dirty="0"/>
              <a:t>Now, let’s explore conditional rendering using the logical AND operator.</a:t>
            </a:r>
            <a:r>
              <a:rPr lang="en-US" dirty="0"/>
              <a:t> In React, this operator renders JSX only when the left-side condition is true. If the condition is false, nothing is displayed. For example, if is Logged In is true, the message "Welcome back" appears. Otherwise, nothing is shown. This approach keeps the code clean by avoiding explicit if-else statements.</a:t>
            </a:r>
          </a:p>
        </p:txBody>
      </p:sp>
    </p:spTree>
    <p:extLst>
      <p:ext uri="{BB962C8B-B14F-4D97-AF65-F5344CB8AC3E}">
        <p14:creationId xmlns:p14="http://schemas.microsoft.com/office/powerpoint/2010/main" val="36360606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183296A6-7AB4-3132-D927-2D542DEECDAF}"/>
            </a:ext>
          </a:extLst>
        </p:cNvPr>
        <p:cNvGrpSpPr/>
        <p:nvPr/>
      </p:nvGrpSpPr>
      <p:grpSpPr>
        <a:xfrm>
          <a:off x="0" y="0"/>
          <a:ext cx="0" cy="0"/>
          <a:chOff x="0" y="0"/>
          <a:chExt cx="0" cy="0"/>
        </a:xfrm>
      </p:grpSpPr>
      <p:sp>
        <p:nvSpPr>
          <p:cNvPr id="107" name="Google Shape;107;g3250b71ef2c_0_150:notes">
            <a:extLst>
              <a:ext uri="{FF2B5EF4-FFF2-40B4-BE49-F238E27FC236}">
                <a16:creationId xmlns:a16="http://schemas.microsoft.com/office/drawing/2014/main" id="{7DA5E9D0-4305-8995-2F91-2B0E9C629C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250b71ef2c_0_150:notes">
            <a:extLst>
              <a:ext uri="{FF2B5EF4-FFF2-40B4-BE49-F238E27FC236}">
                <a16:creationId xmlns:a16="http://schemas.microsoft.com/office/drawing/2014/main" id="{EB7CA178-1B9A-D39F-0E0F-E90417A8F1B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39700" indent="0">
              <a:buNone/>
            </a:pPr>
            <a:r>
              <a:rPr lang="en-US" b="1" dirty="0"/>
              <a:t>Let’s take a look at this example of using the logical AND operator.</a:t>
            </a:r>
            <a:r>
              <a:rPr lang="en-US" dirty="0"/>
              <a:t> The Account component checks if the balance is greater than zero. If true, it displays a message showing the amount owed. Otherwise, nothing is rendered. In the App component, the balance is set to 10.55, so the message appears. This method keeps the code simple by conditionally displaying content without using if-else statements.</a:t>
            </a:r>
          </a:p>
        </p:txBody>
      </p:sp>
    </p:spTree>
    <p:extLst>
      <p:ext uri="{BB962C8B-B14F-4D97-AF65-F5344CB8AC3E}">
        <p14:creationId xmlns:p14="http://schemas.microsoft.com/office/powerpoint/2010/main" val="3437346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54"/>
        <p:cNvGrpSpPr/>
        <p:nvPr/>
      </p:nvGrpSpPr>
      <p:grpSpPr>
        <a:xfrm>
          <a:off x="0" y="0"/>
          <a:ext cx="0" cy="0"/>
          <a:chOff x="0" y="0"/>
          <a:chExt cx="0" cy="0"/>
        </a:xfrm>
      </p:grpSpPr>
      <p:cxnSp>
        <p:nvCxnSpPr>
          <p:cNvPr id="55" name="Google Shape;55;p14"/>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56" name="Google Shape;56;p14"/>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57" name="Google Shape;57;p14"/>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58" name="Google Shape;58;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59"/>
        <p:cNvGrpSpPr/>
        <p:nvPr/>
      </p:nvGrpSpPr>
      <p:grpSpPr>
        <a:xfrm>
          <a:off x="0" y="0"/>
          <a:ext cx="0" cy="0"/>
          <a:chOff x="0" y="0"/>
          <a:chExt cx="0" cy="0"/>
        </a:xfrm>
      </p:grpSpPr>
      <p:cxnSp>
        <p:nvCxnSpPr>
          <p:cNvPr id="60" name="Google Shape;60;p15"/>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61" name="Google Shape;61;p15"/>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62" name="Google Shape;62;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3"/>
        <p:cNvGrpSpPr/>
        <p:nvPr/>
      </p:nvGrpSpPr>
      <p:grpSpPr>
        <a:xfrm>
          <a:off x="0" y="0"/>
          <a:ext cx="0" cy="0"/>
          <a:chOff x="0" y="0"/>
          <a:chExt cx="0" cy="0"/>
        </a:xfrm>
      </p:grpSpPr>
      <p:sp>
        <p:nvSpPr>
          <p:cNvPr id="64" name="Google Shape;64;p16"/>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6" name="Google Shape;66;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67" name="Google Shape;67;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0" name="Google Shape;70;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1" name="Google Shape;71;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2" name="Google Shape;72;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5" name="Google Shape;75;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6"/>
        <p:cNvGrpSpPr/>
        <p:nvPr/>
      </p:nvGrpSpPr>
      <p:grpSpPr>
        <a:xfrm>
          <a:off x="0" y="0"/>
          <a:ext cx="0" cy="0"/>
          <a:chOff x="0" y="0"/>
          <a:chExt cx="0" cy="0"/>
        </a:xfrm>
      </p:grpSpPr>
      <p:sp>
        <p:nvSpPr>
          <p:cNvPr id="77" name="Google Shape;77;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8" name="Google Shape;78;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79" name="Google Shape;7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0"/>
        <p:cNvGrpSpPr/>
        <p:nvPr/>
      </p:nvGrpSpPr>
      <p:grpSpPr>
        <a:xfrm>
          <a:off x="0" y="0"/>
          <a:ext cx="0" cy="0"/>
          <a:chOff x="0" y="0"/>
          <a:chExt cx="0" cy="0"/>
        </a:xfrm>
      </p:grpSpPr>
      <p:sp>
        <p:nvSpPr>
          <p:cNvPr id="81" name="Google Shape;81;p20"/>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82" name="Google Shape;8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0"/>
        <p:cNvGrpSpPr/>
        <p:nvPr/>
      </p:nvGrpSpPr>
      <p:grpSpPr>
        <a:xfrm>
          <a:off x="0" y="0"/>
          <a:ext cx="0" cy="0"/>
          <a:chOff x="0" y="0"/>
          <a:chExt cx="0" cy="0"/>
        </a:xfrm>
      </p:grpSpPr>
      <p:sp>
        <p:nvSpPr>
          <p:cNvPr id="91" name="Google Shape;91;p22"/>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2100"/>
              <a:buNone/>
              <a:defRPr sz="2100"/>
            </a:lvl1pPr>
          </a:lstStyle>
          <a:p>
            <a:endParaRPr/>
          </a:p>
        </p:txBody>
      </p:sp>
      <p:sp>
        <p:nvSpPr>
          <p:cNvPr id="92" name="Google Shape;92;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3"/>
        <p:cNvGrpSpPr/>
        <p:nvPr/>
      </p:nvGrpSpPr>
      <p:grpSpPr>
        <a:xfrm>
          <a:off x="0" y="0"/>
          <a:ext cx="0" cy="0"/>
          <a:chOff x="0" y="0"/>
          <a:chExt cx="0" cy="0"/>
        </a:xfrm>
      </p:grpSpPr>
      <p:sp>
        <p:nvSpPr>
          <p:cNvPr id="94" name="Google Shape;94;p23"/>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3"/>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96" name="Google Shape;96;p23"/>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
        <p:nvSpPr>
          <p:cNvPr id="97" name="Google Shape;97;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theme" Target="../theme/theme2.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Char char="●"/>
              <a:defRPr sz="1800">
                <a:solidFill>
                  <a:schemeClr val="dk2"/>
                </a:solidFill>
              </a:defRPr>
            </a:lvl1pPr>
            <a:lvl2pPr marL="914400" lvl="1" indent="-317500" rtl="0">
              <a:lnSpc>
                <a:spcPct val="115000"/>
              </a:lnSpc>
              <a:spcBef>
                <a:spcPts val="1600"/>
              </a:spcBef>
              <a:spcAft>
                <a:spcPts val="0"/>
              </a:spcAft>
              <a:buClr>
                <a:schemeClr val="dk2"/>
              </a:buClr>
              <a:buSzPts val="1400"/>
              <a:buChar char="○"/>
              <a:defRPr>
                <a:solidFill>
                  <a:schemeClr val="dk2"/>
                </a:solidFill>
              </a:defRPr>
            </a:lvl2pPr>
            <a:lvl3pPr marL="1371600" lvl="2" indent="-317500" rtl="0">
              <a:lnSpc>
                <a:spcPct val="115000"/>
              </a:lnSpc>
              <a:spcBef>
                <a:spcPts val="1600"/>
              </a:spcBef>
              <a:spcAft>
                <a:spcPts val="0"/>
              </a:spcAft>
              <a:buClr>
                <a:schemeClr val="dk2"/>
              </a:buClr>
              <a:buSzPts val="1400"/>
              <a:buChar char="■"/>
              <a:defRPr>
                <a:solidFill>
                  <a:schemeClr val="dk2"/>
                </a:solidFill>
              </a:defRPr>
            </a:lvl3pPr>
            <a:lvl4pPr marL="1828800" lvl="3" indent="-317500" rtl="0">
              <a:lnSpc>
                <a:spcPct val="115000"/>
              </a:lnSpc>
              <a:spcBef>
                <a:spcPts val="1600"/>
              </a:spcBef>
              <a:spcAft>
                <a:spcPts val="0"/>
              </a:spcAft>
              <a:buClr>
                <a:schemeClr val="dk2"/>
              </a:buClr>
              <a:buSzPts val="1400"/>
              <a:buChar char="●"/>
              <a:defRPr>
                <a:solidFill>
                  <a:schemeClr val="dk2"/>
                </a:solidFill>
              </a:defRPr>
            </a:lvl4pPr>
            <a:lvl5pPr marL="2286000" lvl="4" indent="-317500" rtl="0">
              <a:lnSpc>
                <a:spcPct val="115000"/>
              </a:lnSpc>
              <a:spcBef>
                <a:spcPts val="1600"/>
              </a:spcBef>
              <a:spcAft>
                <a:spcPts val="0"/>
              </a:spcAft>
              <a:buClr>
                <a:schemeClr val="dk2"/>
              </a:buClr>
              <a:buSzPts val="1400"/>
              <a:buChar char="○"/>
              <a:defRPr>
                <a:solidFill>
                  <a:schemeClr val="dk2"/>
                </a:solidFill>
              </a:defRPr>
            </a:lvl5pPr>
            <a:lvl6pPr marL="2743200" lvl="5" indent="-317500" rtl="0">
              <a:lnSpc>
                <a:spcPct val="115000"/>
              </a:lnSpc>
              <a:spcBef>
                <a:spcPts val="1600"/>
              </a:spcBef>
              <a:spcAft>
                <a:spcPts val="0"/>
              </a:spcAft>
              <a:buClr>
                <a:schemeClr val="dk2"/>
              </a:buClr>
              <a:buSzPts val="1400"/>
              <a:buChar char="■"/>
              <a:defRPr>
                <a:solidFill>
                  <a:schemeClr val="dk2"/>
                </a:solidFill>
              </a:defRPr>
            </a:lvl6pPr>
            <a:lvl7pPr marL="3200400" lvl="6" indent="-317500" rtl="0">
              <a:lnSpc>
                <a:spcPct val="115000"/>
              </a:lnSpc>
              <a:spcBef>
                <a:spcPts val="1600"/>
              </a:spcBef>
              <a:spcAft>
                <a:spcPts val="0"/>
              </a:spcAft>
              <a:buClr>
                <a:schemeClr val="dk2"/>
              </a:buClr>
              <a:buSzPts val="1400"/>
              <a:buChar char="●"/>
              <a:defRPr>
                <a:solidFill>
                  <a:schemeClr val="dk2"/>
                </a:solidFill>
              </a:defRPr>
            </a:lvl7pPr>
            <a:lvl8pPr marL="3657600" lvl="7" indent="-317500" rtl="0">
              <a:lnSpc>
                <a:spcPct val="115000"/>
              </a:lnSpc>
              <a:spcBef>
                <a:spcPts val="1600"/>
              </a:spcBef>
              <a:spcAft>
                <a:spcPts val="0"/>
              </a:spcAft>
              <a:buClr>
                <a:schemeClr val="dk2"/>
              </a:buClr>
              <a:buSzPts val="1400"/>
              <a:buChar char="○"/>
              <a:defRPr>
                <a:solidFill>
                  <a:schemeClr val="dk2"/>
                </a:solidFill>
              </a:defRPr>
            </a:lvl8pPr>
            <a:lvl9pPr marL="4114800" lvl="8" indent="-317500" rtl="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160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1600"/>
              </a:spcBef>
              <a:spcAft>
                <a:spcPts val="160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53" name="Google Shape;53;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7" r:id="rId8"/>
    <p:sldLayoutId id="214748366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25"/>
          <p:cNvSpPr txBox="1">
            <a:spLocks noGrp="1"/>
          </p:cNvSpPr>
          <p:nvPr>
            <p:ph type="ctrTitle" idx="4294967295"/>
          </p:nvPr>
        </p:nvSpPr>
        <p:spPr>
          <a:xfrm>
            <a:off x="510450" y="1014927"/>
            <a:ext cx="4780641" cy="1588500"/>
          </a:xfrm>
          <a:prstGeom prst="rect">
            <a:avLst/>
          </a:prstGeom>
        </p:spPr>
        <p:txBody>
          <a:bodyPr spcFirstLastPara="1" wrap="square" lIns="91425" tIns="91425" rIns="91425" bIns="91425" anchor="t" anchorCtr="0">
            <a:noAutofit/>
          </a:bodyPr>
          <a:lstStyle/>
          <a:p>
            <a:pPr algn="l"/>
            <a:r>
              <a:rPr lang="en-US" sz="3600" b="1" i="0" dirty="0">
                <a:effectLst/>
                <a:latin typeface="+mj-lt"/>
              </a:rPr>
              <a:t>Conditiona</a:t>
            </a:r>
            <a:r>
              <a:rPr lang="en-US" sz="3600" b="1" dirty="0">
                <a:latin typeface="+mj-lt"/>
              </a:rPr>
              <a:t>l Rendering</a:t>
            </a:r>
            <a:endParaRPr lang="en-US" sz="3600" b="1" i="0" dirty="0">
              <a:effectLst/>
              <a:latin typeface="+mj-lt"/>
            </a:endParaRPr>
          </a:p>
        </p:txBody>
      </p:sp>
      <p:sp>
        <p:nvSpPr>
          <p:cNvPr id="105" name="Google Shape;105;p25"/>
          <p:cNvSpPr txBox="1">
            <a:spLocks noGrp="1"/>
          </p:cNvSpPr>
          <p:nvPr>
            <p:ph type="subTitle" idx="4294967295"/>
          </p:nvPr>
        </p:nvSpPr>
        <p:spPr>
          <a:xfrm>
            <a:off x="510450" y="2939973"/>
            <a:ext cx="8123100" cy="1188600"/>
          </a:xfrm>
          <a:prstGeom prst="rect">
            <a:avLst/>
          </a:prstGeom>
          <a:noFill/>
          <a:ln>
            <a:noFill/>
          </a:ln>
        </p:spPr>
        <p:txBody>
          <a:bodyPr spcFirstLastPara="1" wrap="square" lIns="91425" tIns="91425" rIns="91425" bIns="91425" anchor="t" anchorCtr="0">
            <a:noAutofit/>
          </a:bodyPr>
          <a:lstStyle/>
          <a:p>
            <a:pPr marL="0" indent="0">
              <a:spcBef>
                <a:spcPts val="1400"/>
              </a:spcBef>
              <a:buNone/>
            </a:pPr>
            <a:r>
              <a:rPr lang="en-US" sz="1400" b="1" dirty="0">
                <a:solidFill>
                  <a:schemeClr val="accent1">
                    <a:lumMod val="50000"/>
                  </a:schemeClr>
                </a:solidFill>
                <a:latin typeface="Roboto" panose="02000000000000000000" pitchFamily="2" charset="0"/>
                <a:ea typeface="Roboto"/>
                <a:cs typeface="Roboto"/>
                <a:sym typeface="Roboto"/>
              </a:rPr>
              <a:t>If-else statement</a:t>
            </a:r>
            <a:r>
              <a:rPr lang="en-US" sz="1300" b="1" dirty="0">
                <a:solidFill>
                  <a:schemeClr val="accent1">
                    <a:lumMod val="50000"/>
                  </a:schemeClr>
                </a:solidFill>
                <a:latin typeface="+mj-lt"/>
                <a:ea typeface="Roboto"/>
                <a:cs typeface="Roboto"/>
                <a:sym typeface="Roboto"/>
              </a:rPr>
              <a:t> | Ternary operator | Logical &amp;&amp; </a:t>
            </a:r>
            <a:r>
              <a:rPr lang="en-US" sz="1300" b="1">
                <a:solidFill>
                  <a:schemeClr val="accent1">
                    <a:lumMod val="50000"/>
                  </a:schemeClr>
                </a:solidFill>
                <a:latin typeface="+mj-lt"/>
                <a:ea typeface="Roboto"/>
                <a:cs typeface="Roboto"/>
                <a:sym typeface="Roboto"/>
              </a:rPr>
              <a:t>Operator  </a:t>
            </a:r>
            <a:endParaRPr lang="en-US" sz="1400" b="1" i="0" dirty="0">
              <a:solidFill>
                <a:schemeClr val="accent1">
                  <a:lumMod val="50000"/>
                </a:schemeClr>
              </a:solidFill>
              <a:effectLst/>
              <a:latin typeface="+mj-lt"/>
            </a:endParaRPr>
          </a:p>
        </p:txBody>
      </p:sp>
      <p:sp>
        <p:nvSpPr>
          <p:cNvPr id="2" name="Rectangle 1">
            <a:extLst>
              <a:ext uri="{FF2B5EF4-FFF2-40B4-BE49-F238E27FC236}">
                <a16:creationId xmlns:a16="http://schemas.microsoft.com/office/drawing/2014/main" id="{CFF34047-6FCB-E527-AFD5-A09AA22A8063}"/>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marL="457200" eaLnBrk="0" fontAlgn="base" hangingPunct="0">
              <a:spcBef>
                <a:spcPct val="0"/>
              </a:spcBef>
              <a:spcAft>
                <a:spcPct val="0"/>
              </a:spcAft>
              <a:defRPr>
                <a:solidFill>
                  <a:schemeClr val="tx1"/>
                </a:solidFill>
                <a:latin typeface="Arial" panose="020B0604020202020204" pitchFamily="34" charset="0"/>
              </a:defRPr>
            </a:lvl2pPr>
            <a:lvl3pPr marL="914400" eaLnBrk="0" fontAlgn="base" hangingPunct="0">
              <a:spcBef>
                <a:spcPct val="0"/>
              </a:spcBef>
              <a:spcAft>
                <a:spcPct val="0"/>
              </a:spcAft>
              <a:defRPr>
                <a:solidFill>
                  <a:schemeClr val="tx1"/>
                </a:solidFill>
                <a:latin typeface="Arial" panose="020B0604020202020204" pitchFamily="34" charset="0"/>
              </a:defRPr>
            </a:lvl3pPr>
            <a:lvl4pPr marL="1371600" eaLnBrk="0" fontAlgn="base" hangingPunct="0">
              <a:spcBef>
                <a:spcPct val="0"/>
              </a:spcBef>
              <a:spcAft>
                <a:spcPct val="0"/>
              </a:spcAft>
              <a:defRPr>
                <a:solidFill>
                  <a:schemeClr val="tx1"/>
                </a:solidFill>
                <a:latin typeface="Arial" panose="020B0604020202020204" pitchFamily="34" charset="0"/>
              </a:defRPr>
            </a:lvl4pPr>
            <a:lvl5pPr marL="1828800" eaLnBrk="0" fontAlgn="base" hangingPunct="0">
              <a:spcBef>
                <a:spcPct val="0"/>
              </a:spcBef>
              <a:spcAft>
                <a:spcPct val="0"/>
              </a:spcAft>
              <a:defRPr>
                <a:solidFill>
                  <a:schemeClr val="tx1"/>
                </a:solidFill>
                <a:latin typeface="Arial" panose="020B0604020202020204" pitchFamily="34" charset="0"/>
              </a:defRPr>
            </a:lvl5pPr>
            <a:lvl6pPr marL="2286000" eaLnBrk="0" fontAlgn="base" hangingPunct="0">
              <a:spcBef>
                <a:spcPct val="0"/>
              </a:spcBef>
              <a:spcAft>
                <a:spcPct val="0"/>
              </a:spcAft>
              <a:defRPr>
                <a:solidFill>
                  <a:schemeClr val="tx1"/>
                </a:solidFill>
                <a:latin typeface="Arial" panose="020B0604020202020204" pitchFamily="34" charset="0"/>
              </a:defRPr>
            </a:lvl6pPr>
            <a:lvl7pPr marL="2743200" eaLnBrk="0" fontAlgn="base" hangingPunct="0">
              <a:spcBef>
                <a:spcPct val="0"/>
              </a:spcBef>
              <a:spcAft>
                <a:spcPct val="0"/>
              </a:spcAft>
              <a:defRPr>
                <a:solidFill>
                  <a:schemeClr val="tx1"/>
                </a:solidFill>
                <a:latin typeface="Arial" panose="020B0604020202020204" pitchFamily="34" charset="0"/>
              </a:defRPr>
            </a:lvl7pPr>
            <a:lvl8pPr marL="3200400" eaLnBrk="0" fontAlgn="base" hangingPunct="0">
              <a:spcBef>
                <a:spcPct val="0"/>
              </a:spcBef>
              <a:spcAft>
                <a:spcPct val="0"/>
              </a:spcAft>
              <a:defRPr>
                <a:solidFill>
                  <a:schemeClr val="tx1"/>
                </a:solidFill>
                <a:latin typeface="Arial" panose="020B0604020202020204" pitchFamily="34" charset="0"/>
              </a:defRPr>
            </a:lvl8pPr>
            <a:lvl9pPr marL="3657600"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26"/>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If-else Statements</a:t>
            </a:r>
          </a:p>
        </p:txBody>
      </p:sp>
      <p:sp>
        <p:nvSpPr>
          <p:cNvPr id="3" name="Rectangle 1">
            <a:extLst>
              <a:ext uri="{FF2B5EF4-FFF2-40B4-BE49-F238E27FC236}">
                <a16:creationId xmlns:a16="http://schemas.microsoft.com/office/drawing/2014/main" id="{CD034EBC-ABC3-2355-5106-4D550F2F327E}"/>
              </a:ext>
            </a:extLst>
          </p:cNvPr>
          <p:cNvSpPr>
            <a:spLocks noGrp="1" noChangeArrowheads="1"/>
          </p:cNvSpPr>
          <p:nvPr>
            <p:ph type="body" idx="4294967295"/>
          </p:nvPr>
        </p:nvSpPr>
        <p:spPr bwMode="auto">
          <a:xfrm>
            <a:off x="311150" y="1102509"/>
            <a:ext cx="452718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Conditional rendering</a:t>
            </a:r>
            <a:r>
              <a:rPr kumimoji="0" lang="en-US" altLang="en-US" sz="1800" b="0" i="0" u="none" strike="noStrike" cap="none" normalizeH="0" baseline="0" dirty="0">
                <a:ln>
                  <a:noFill/>
                </a:ln>
                <a:solidFill>
                  <a:schemeClr val="tx1"/>
                </a:solidFill>
                <a:effectLst/>
                <a:latin typeface="Arial" panose="020B0604020202020204" pitchFamily="34" charset="0"/>
              </a:rPr>
              <a:t> allows a component to display different content based on state. </a:t>
            </a:r>
          </a:p>
          <a:p>
            <a:pPr marL="285750" indent="-285750" eaLnBrk="0" fontAlgn="base" hangingPunct="0">
              <a:lnSpc>
                <a:spcPct val="15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An </a:t>
            </a:r>
            <a:r>
              <a:rPr kumimoji="0" lang="en-US" altLang="en-US" sz="1800" b="1" i="0" u="none" strike="noStrike" cap="none" normalizeH="0" baseline="0" dirty="0">
                <a:ln>
                  <a:noFill/>
                </a:ln>
                <a:solidFill>
                  <a:schemeClr val="tx1"/>
                </a:solidFill>
                <a:effectLst/>
                <a:latin typeface="Arial" panose="020B0604020202020204" pitchFamily="34" charset="0"/>
              </a:rPr>
              <a:t>if-else statement</a:t>
            </a:r>
            <a:r>
              <a:rPr kumimoji="0" lang="en-US" altLang="en-US" sz="1800" b="0" i="0" u="none" strike="noStrike" cap="none" normalizeH="0" baseline="0" dirty="0">
                <a:ln>
                  <a:noFill/>
                </a:ln>
                <a:solidFill>
                  <a:schemeClr val="tx1"/>
                </a:solidFill>
                <a:effectLst/>
                <a:latin typeface="Arial" panose="020B0604020202020204" pitchFamily="34" charset="0"/>
              </a:rPr>
              <a:t> can be used to determine what to render. </a:t>
            </a:r>
          </a:p>
          <a:p>
            <a:pPr marL="285750" indent="-285750" eaLnBrk="0" fontAlgn="base" hangingPunct="0">
              <a:lnSpc>
                <a:spcPct val="150000"/>
              </a:lnSpc>
              <a:spcBef>
                <a:spcPct val="0"/>
              </a:spcBef>
              <a:spcAft>
                <a:spcPct val="0"/>
              </a:spcAft>
              <a:buClrTx/>
              <a:buSzTx/>
            </a:pPr>
            <a:r>
              <a:rPr kumimoji="0" lang="en-US" altLang="en-US" sz="1800" b="0" i="0" u="none" strike="noStrike" cap="none" normalizeH="0" baseline="0" dirty="0">
                <a:ln>
                  <a:noFill/>
                </a:ln>
                <a:solidFill>
                  <a:schemeClr val="tx1"/>
                </a:solidFill>
                <a:effectLst/>
                <a:latin typeface="Arial" panose="020B0604020202020204" pitchFamily="34" charset="0"/>
              </a:rPr>
              <a:t>Example: Show a welcome message for a </a:t>
            </a:r>
            <a:r>
              <a:rPr kumimoji="0" lang="en-US" altLang="en-US" sz="1800" b="1" i="0" u="none" strike="noStrike" cap="none" normalizeH="0" baseline="0" dirty="0">
                <a:ln>
                  <a:noFill/>
                </a:ln>
                <a:solidFill>
                  <a:schemeClr val="tx1"/>
                </a:solidFill>
                <a:effectLst/>
                <a:latin typeface="Arial" panose="020B0604020202020204" pitchFamily="34" charset="0"/>
              </a:rPr>
              <a:t>logged-in user</a:t>
            </a:r>
            <a:r>
              <a:rPr kumimoji="0" lang="en-US" altLang="en-US" sz="1800" b="0" i="0" u="none" strike="noStrike" cap="none" normalizeH="0" baseline="0" dirty="0">
                <a:ln>
                  <a:noFill/>
                </a:ln>
                <a:solidFill>
                  <a:schemeClr val="tx1"/>
                </a:solidFill>
                <a:effectLst/>
                <a:latin typeface="Arial" panose="020B0604020202020204" pitchFamily="34" charset="0"/>
              </a:rPr>
              <a:t> and a different message for a </a:t>
            </a:r>
            <a:r>
              <a:rPr kumimoji="0" lang="en-US" altLang="en-US" sz="1800" b="1" i="0" u="none" strike="noStrike" cap="none" normalizeH="0" baseline="0" dirty="0">
                <a:ln>
                  <a:noFill/>
                </a:ln>
                <a:solidFill>
                  <a:schemeClr val="tx1"/>
                </a:solidFill>
                <a:effectLst/>
                <a:latin typeface="Arial" panose="020B0604020202020204" pitchFamily="34" charset="0"/>
              </a:rPr>
              <a:t>guest</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pic>
        <p:nvPicPr>
          <p:cNvPr id="1027" name="Picture 3" descr="React Conditional Rendering | Atomized Objects">
            <a:extLst>
              <a:ext uri="{FF2B5EF4-FFF2-40B4-BE49-F238E27FC236}">
                <a16:creationId xmlns:a16="http://schemas.microsoft.com/office/drawing/2014/main" id="{6FB049D9-E331-4348-CBBE-42D777689E4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948" t="9934" r="6806" b="8653"/>
          <a:stretch/>
        </p:blipFill>
        <p:spPr bwMode="auto">
          <a:xfrm>
            <a:off x="4838330" y="1327782"/>
            <a:ext cx="3786964" cy="2487935"/>
          </a:xfrm>
          <a:prstGeom prst="round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A724B7C9-498F-E328-4EAD-082C8CFBDFF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069DD348-443E-7E41-5EA2-7C4DBF6ACA98}"/>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r>
              <a:rPr lang="en-US" sz="3600" b="1" dirty="0">
                <a:solidFill>
                  <a:schemeClr val="accent1">
                    <a:lumMod val="50000"/>
                  </a:schemeClr>
                </a:solidFill>
                <a:latin typeface="+mj-lt"/>
                <a:ea typeface="Roboto"/>
                <a:cs typeface="Roboto"/>
                <a:sym typeface="Roboto"/>
              </a:rPr>
              <a:t>Example</a:t>
            </a:r>
            <a:endParaRPr lang="en-US" sz="3600" b="1" i="0" dirty="0">
              <a:effectLst/>
              <a:latin typeface="+mj-lt"/>
            </a:endParaRPr>
          </a:p>
        </p:txBody>
      </p:sp>
      <p:pic>
        <p:nvPicPr>
          <p:cNvPr id="4" name="Picture 3">
            <a:extLst>
              <a:ext uri="{FF2B5EF4-FFF2-40B4-BE49-F238E27FC236}">
                <a16:creationId xmlns:a16="http://schemas.microsoft.com/office/drawing/2014/main" id="{3496F645-1720-4E73-1614-63A1F1F7D4E0}"/>
              </a:ext>
            </a:extLst>
          </p:cNvPr>
          <p:cNvPicPr>
            <a:picLocks noChangeAspect="1"/>
          </p:cNvPicPr>
          <p:nvPr/>
        </p:nvPicPr>
        <p:blipFill>
          <a:blip r:embed="rId3"/>
          <a:stretch>
            <a:fillRect/>
          </a:stretch>
        </p:blipFill>
        <p:spPr>
          <a:xfrm>
            <a:off x="1393911" y="1427896"/>
            <a:ext cx="5774705" cy="2892221"/>
          </a:xfrm>
          <a:prstGeom prst="rect">
            <a:avLst/>
          </a:prstGeom>
        </p:spPr>
      </p:pic>
    </p:spTree>
    <p:extLst>
      <p:ext uri="{BB962C8B-B14F-4D97-AF65-F5344CB8AC3E}">
        <p14:creationId xmlns:p14="http://schemas.microsoft.com/office/powerpoint/2010/main" val="392832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BD13F5EA-411A-7FFA-D4C1-E99DE2A027B7}"/>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426039BD-A14D-8FBB-53C0-30CE290D226C}"/>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Ternary Operator</a:t>
            </a:r>
          </a:p>
        </p:txBody>
      </p:sp>
      <p:sp>
        <p:nvSpPr>
          <p:cNvPr id="3" name="Rectangle 1">
            <a:extLst>
              <a:ext uri="{FF2B5EF4-FFF2-40B4-BE49-F238E27FC236}">
                <a16:creationId xmlns:a16="http://schemas.microsoft.com/office/drawing/2014/main" id="{F3E4129E-EE24-6AC5-8388-10C9412A7866}"/>
              </a:ext>
            </a:extLst>
          </p:cNvPr>
          <p:cNvSpPr>
            <a:spLocks noGrp="1" noChangeArrowheads="1"/>
          </p:cNvSpPr>
          <p:nvPr>
            <p:ph type="body" idx="4294967295"/>
          </p:nvPr>
        </p:nvSpPr>
        <p:spPr bwMode="auto">
          <a:xfrm>
            <a:off x="311150" y="1387664"/>
            <a:ext cx="8520601"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The </a:t>
            </a:r>
            <a:r>
              <a:rPr kumimoji="0" lang="en-US" altLang="en-US" sz="1600" b="1" i="0" u="none" strike="noStrike" cap="none" normalizeH="0" baseline="0" dirty="0">
                <a:ln>
                  <a:noFill/>
                </a:ln>
                <a:solidFill>
                  <a:schemeClr val="tx1"/>
                </a:solidFill>
                <a:effectLst/>
                <a:latin typeface="+mj-lt"/>
              </a:rPr>
              <a:t>ternary operator (? :)</a:t>
            </a:r>
            <a:r>
              <a:rPr kumimoji="0" lang="en-US" altLang="en-US" sz="1600" b="0" i="0" u="none" strike="noStrike" cap="none" normalizeH="0" baseline="0" dirty="0">
                <a:ln>
                  <a:noFill/>
                </a:ln>
                <a:solidFill>
                  <a:schemeClr val="tx1"/>
                </a:solidFill>
                <a:effectLst/>
                <a:latin typeface="+mj-lt"/>
              </a:rPr>
              <a:t> is a shorthand for conditional rendering in React.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It returns one expression if the condition is </a:t>
            </a:r>
            <a:r>
              <a:rPr kumimoji="0" lang="en-US" altLang="en-US" sz="1600" b="1" i="0" u="none" strike="noStrike" cap="none" normalizeH="0" baseline="0" dirty="0">
                <a:ln>
                  <a:noFill/>
                </a:ln>
                <a:solidFill>
                  <a:schemeClr val="tx1"/>
                </a:solidFill>
                <a:effectLst/>
                <a:latin typeface="+mj-lt"/>
              </a:rPr>
              <a:t>true</a:t>
            </a:r>
            <a:r>
              <a:rPr kumimoji="0" lang="en-US" altLang="en-US" sz="1600" b="0" i="0" u="none" strike="noStrike" cap="none" normalizeH="0" baseline="0" dirty="0">
                <a:ln>
                  <a:noFill/>
                </a:ln>
                <a:solidFill>
                  <a:schemeClr val="tx1"/>
                </a:solidFill>
                <a:effectLst/>
                <a:latin typeface="+mj-lt"/>
              </a:rPr>
              <a:t> and another if </a:t>
            </a:r>
            <a:r>
              <a:rPr kumimoji="0" lang="en-US" altLang="en-US" sz="1600" b="1" i="0" u="none" strike="noStrike" cap="none" normalizeH="0" baseline="0" dirty="0">
                <a:ln>
                  <a:noFill/>
                </a:ln>
                <a:solidFill>
                  <a:schemeClr val="tx1"/>
                </a:solidFill>
                <a:effectLst/>
                <a:latin typeface="+mj-lt"/>
              </a:rPr>
              <a:t>false</a:t>
            </a:r>
            <a:r>
              <a:rPr kumimoji="0" lang="en-US" altLang="en-US" sz="1600" b="0" i="0" u="none" strike="noStrike" cap="none" normalizeH="0" baseline="0" dirty="0">
                <a:ln>
                  <a:noFill/>
                </a:ln>
                <a:solidFill>
                  <a:schemeClr val="tx1"/>
                </a:solidFill>
                <a:effectLst/>
                <a:latin typeface="+mj-lt"/>
              </a:rPr>
              <a:t>.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mj-lt"/>
              </a:rPr>
              <a:t>Example: {</a:t>
            </a:r>
            <a:r>
              <a:rPr kumimoji="0" lang="en-US" altLang="en-US" sz="1600" b="0" i="0" u="none" strike="noStrike" cap="none" normalizeH="0" baseline="0" dirty="0" err="1">
                <a:ln>
                  <a:noFill/>
                </a:ln>
                <a:solidFill>
                  <a:schemeClr val="tx1"/>
                </a:solidFill>
                <a:effectLst/>
                <a:latin typeface="+mj-lt"/>
              </a:rPr>
              <a:t>props.on</a:t>
            </a:r>
            <a:r>
              <a:rPr kumimoji="0" lang="en-US" altLang="en-US" sz="1600" b="0" i="0" u="none" strike="noStrike" cap="none" normalizeH="0" baseline="0" dirty="0">
                <a:ln>
                  <a:noFill/>
                </a:ln>
                <a:solidFill>
                  <a:schemeClr val="tx1"/>
                </a:solidFill>
                <a:effectLst/>
                <a:latin typeface="+mj-lt"/>
              </a:rPr>
              <a:t> ? "Light is On" : "Light is Off"} displays different messages based on </a:t>
            </a:r>
            <a:r>
              <a:rPr kumimoji="0" lang="en-US" altLang="en-US" sz="1600" b="0" i="0" u="none" strike="noStrike" cap="none" normalizeH="0" baseline="0" dirty="0" err="1">
                <a:ln>
                  <a:noFill/>
                </a:ln>
                <a:solidFill>
                  <a:schemeClr val="tx1"/>
                </a:solidFill>
                <a:effectLst/>
                <a:latin typeface="+mj-lt"/>
              </a:rPr>
              <a:t>props.on</a:t>
            </a:r>
            <a:r>
              <a:rPr kumimoji="0" lang="en-US" altLang="en-US" sz="1600" b="0" i="0" u="none" strike="noStrike" cap="none" normalizeH="0" baseline="0" dirty="0">
                <a:ln>
                  <a:noFill/>
                </a:ln>
                <a:solidFill>
                  <a:schemeClr val="tx1"/>
                </a:solidFill>
                <a:effectLst/>
                <a:latin typeface="+mj-lt"/>
              </a:rPr>
              <a:t>. </a:t>
            </a:r>
          </a:p>
        </p:txBody>
      </p:sp>
    </p:spTree>
    <p:extLst>
      <p:ext uri="{BB962C8B-B14F-4D97-AF65-F5344CB8AC3E}">
        <p14:creationId xmlns:p14="http://schemas.microsoft.com/office/powerpoint/2010/main" val="2117972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AABD8D5-EB2B-45A6-D676-BB3D7B604F66}"/>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CC0612A0-51B1-1FA8-DB8F-23035FD3F949}"/>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3" name="Picture 2">
            <a:extLst>
              <a:ext uri="{FF2B5EF4-FFF2-40B4-BE49-F238E27FC236}">
                <a16:creationId xmlns:a16="http://schemas.microsoft.com/office/drawing/2014/main" id="{48286C3B-454C-18DE-D637-424BFC9E11FC}"/>
              </a:ext>
            </a:extLst>
          </p:cNvPr>
          <p:cNvPicPr>
            <a:picLocks noChangeAspect="1"/>
          </p:cNvPicPr>
          <p:nvPr/>
        </p:nvPicPr>
        <p:blipFill>
          <a:blip r:embed="rId3"/>
          <a:stretch>
            <a:fillRect/>
          </a:stretch>
        </p:blipFill>
        <p:spPr>
          <a:xfrm>
            <a:off x="2416179" y="1411092"/>
            <a:ext cx="4311641" cy="2960064"/>
          </a:xfrm>
          <a:prstGeom prst="rect">
            <a:avLst/>
          </a:prstGeom>
        </p:spPr>
      </p:pic>
    </p:spTree>
    <p:extLst>
      <p:ext uri="{BB962C8B-B14F-4D97-AF65-F5344CB8AC3E}">
        <p14:creationId xmlns:p14="http://schemas.microsoft.com/office/powerpoint/2010/main" val="24575892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7E45AB2-F563-1172-C796-CCA18B6511F5}"/>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3CE71011-9340-7451-D41C-C8AFB71AA63A}"/>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Object in State</a:t>
            </a:r>
          </a:p>
        </p:txBody>
      </p:sp>
      <p:sp>
        <p:nvSpPr>
          <p:cNvPr id="2" name="Text Placeholder 1">
            <a:extLst>
              <a:ext uri="{FF2B5EF4-FFF2-40B4-BE49-F238E27FC236}">
                <a16:creationId xmlns:a16="http://schemas.microsoft.com/office/drawing/2014/main" id="{0A7B2301-5C1C-6056-3C69-4323DE458A0F}"/>
              </a:ext>
            </a:extLst>
          </p:cNvPr>
          <p:cNvSpPr>
            <a:spLocks noGrp="1" noChangeArrowheads="1"/>
          </p:cNvSpPr>
          <p:nvPr>
            <p:ph type="body" idx="4294967295"/>
          </p:nvPr>
        </p:nvSpPr>
        <p:spPr bwMode="auto">
          <a:xfrm>
            <a:off x="311700" y="1215313"/>
            <a:ext cx="852060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The </a:t>
            </a:r>
            <a:r>
              <a:rPr kumimoji="0" lang="en-US" altLang="en-US" sz="1600" b="1" i="0" u="none" strike="noStrike" cap="none" normalizeH="0" baseline="0" dirty="0">
                <a:ln>
                  <a:noFill/>
                </a:ln>
                <a:solidFill>
                  <a:schemeClr val="tx1"/>
                </a:solidFill>
                <a:effectLst/>
                <a:latin typeface="Arial" panose="020B0604020202020204" pitchFamily="34" charset="0"/>
              </a:rPr>
              <a:t>logical </a:t>
            </a:r>
            <a:r>
              <a:rPr kumimoji="0" lang="en-US" altLang="en-US" sz="1600" b="1" i="0" u="none" strike="noStrike" cap="none" normalizeH="0" baseline="0" dirty="0">
                <a:ln>
                  <a:noFill/>
                </a:ln>
                <a:solidFill>
                  <a:schemeClr val="tx1"/>
                </a:solidFill>
                <a:effectLst/>
                <a:latin typeface="Arial Unicode MS"/>
              </a:rPr>
              <a:t>&amp;&amp;</a:t>
            </a:r>
            <a:r>
              <a:rPr kumimoji="0" lang="en-US" altLang="en-US" sz="1600" b="1" i="0" u="none" strike="noStrike" cap="none" normalizeH="0" baseline="0" dirty="0">
                <a:ln>
                  <a:noFill/>
                </a:ln>
                <a:solidFill>
                  <a:schemeClr val="tx1"/>
                </a:solidFill>
                <a:effectLst/>
              </a:rPr>
              <a:t> operator</a:t>
            </a:r>
            <a:r>
              <a:rPr kumimoji="0" lang="en-US" altLang="en-US" sz="1600" b="0" i="0" u="none" strike="noStrike" cap="none" normalizeH="0" baseline="0" dirty="0">
                <a:ln>
                  <a:noFill/>
                </a:ln>
                <a:solidFill>
                  <a:schemeClr val="tx1"/>
                </a:solidFill>
                <a:effectLst/>
                <a:latin typeface="Arial" panose="020B0604020202020204" pitchFamily="34" charset="0"/>
              </a:rPr>
              <a:t> conditionally renders JSX when the left-side expression is </a:t>
            </a:r>
            <a:r>
              <a:rPr kumimoji="0" lang="en-US" altLang="en-US" sz="1600" b="1" i="0" u="none" strike="noStrike" cap="none" normalizeH="0" baseline="0" dirty="0">
                <a:ln>
                  <a:noFill/>
                </a:ln>
                <a:solidFill>
                  <a:schemeClr val="tx1"/>
                </a:solidFill>
                <a:effectLst/>
                <a:latin typeface="Arial" panose="020B0604020202020204" pitchFamily="34" charset="0"/>
              </a:rPr>
              <a:t>true</a:t>
            </a:r>
            <a:r>
              <a:rPr kumimoji="0" lang="en-US" altLang="en-US" sz="1600" b="0" i="0" u="none" strike="noStrike" cap="none" normalizeH="0" baseline="0" dirty="0">
                <a:ln>
                  <a:noFill/>
                </a:ln>
                <a:solidFill>
                  <a:schemeClr val="tx1"/>
                </a:solidFill>
                <a:effectLst/>
                <a:latin typeface="Arial" panose="020B0604020202020204" pitchFamily="34" charset="0"/>
              </a:rPr>
              <a:t>.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If the condition is </a:t>
            </a:r>
            <a:r>
              <a:rPr kumimoji="0" lang="en-US" altLang="en-US" sz="1600" b="1" i="0" u="none" strike="noStrike" cap="none" normalizeH="0" baseline="0" dirty="0">
                <a:ln>
                  <a:noFill/>
                </a:ln>
                <a:solidFill>
                  <a:schemeClr val="tx1"/>
                </a:solidFill>
                <a:effectLst/>
                <a:latin typeface="Arial" panose="020B0604020202020204" pitchFamily="34" charset="0"/>
              </a:rPr>
              <a:t>false</a:t>
            </a:r>
            <a:r>
              <a:rPr kumimoji="0" lang="en-US" altLang="en-US" sz="1600" b="0" i="0" u="none" strike="noStrike" cap="none" normalizeH="0" baseline="0" dirty="0">
                <a:ln>
                  <a:noFill/>
                </a:ln>
                <a:solidFill>
                  <a:schemeClr val="tx1"/>
                </a:solidFill>
                <a:effectLst/>
                <a:latin typeface="Arial" panose="020B0604020202020204" pitchFamily="34" charset="0"/>
              </a:rPr>
              <a:t>, nothing is rendered. </a:t>
            </a:r>
          </a:p>
          <a:p>
            <a:pPr marL="285750" indent="-285750" eaLnBrk="0" fontAlgn="base" hangingPunct="0">
              <a:lnSpc>
                <a:spcPct val="150000"/>
              </a:lnSpc>
              <a:spcBef>
                <a:spcPct val="0"/>
              </a:spcBef>
              <a:spcAft>
                <a:spcPct val="0"/>
              </a:spcAft>
              <a:buClrTx/>
              <a:buSzTx/>
            </a:pPr>
            <a:r>
              <a:rPr kumimoji="0" lang="en-US" altLang="en-US" sz="1600" b="0" i="0" u="none" strike="noStrike" cap="none" normalizeH="0" baseline="0" dirty="0">
                <a:ln>
                  <a:noFill/>
                </a:ln>
                <a:solidFill>
                  <a:schemeClr val="tx1"/>
                </a:solidFill>
                <a:effectLst/>
                <a:latin typeface="Arial" panose="020B0604020202020204" pitchFamily="34" charset="0"/>
              </a:rPr>
              <a:t>Example: </a:t>
            </a:r>
            <a:r>
              <a:rPr kumimoji="0" lang="en-US" altLang="en-US" sz="1600" b="0" i="0" u="none" strike="noStrike" cap="none" normalizeH="0" baseline="0" dirty="0">
                <a:ln>
                  <a:noFill/>
                </a:ln>
                <a:solidFill>
                  <a:schemeClr val="tx1"/>
                </a:solidFill>
                <a:effectLst/>
                <a:latin typeface="Arial Unicode MS"/>
              </a:rPr>
              <a:t>{</a:t>
            </a:r>
            <a:r>
              <a:rPr kumimoji="0" lang="en-US" altLang="en-US" sz="1600" b="0" i="0" u="none" strike="noStrike" cap="none" normalizeH="0" baseline="0" dirty="0" err="1">
                <a:ln>
                  <a:noFill/>
                </a:ln>
                <a:solidFill>
                  <a:schemeClr val="tx1"/>
                </a:solidFill>
                <a:effectLst/>
                <a:latin typeface="Arial Unicode MS"/>
              </a:rPr>
              <a:t>isLoggedIn</a:t>
            </a:r>
            <a:r>
              <a:rPr kumimoji="0" lang="en-US" altLang="en-US" sz="1600" b="0" i="0" u="none" strike="noStrike" cap="none" normalizeH="0" baseline="0" dirty="0">
                <a:ln>
                  <a:noFill/>
                </a:ln>
                <a:solidFill>
                  <a:schemeClr val="tx1"/>
                </a:solidFill>
                <a:effectLst/>
                <a:latin typeface="Arial Unicode MS"/>
              </a:rPr>
              <a:t> &amp;&amp; &lt;p&gt;Welcome back!&lt;/p&gt;}</a:t>
            </a:r>
            <a:r>
              <a:rPr kumimoji="0" lang="en-US" altLang="en-US" sz="1600" b="0" i="0" u="none" strike="noStrike" cap="none" normalizeH="0" baseline="0" dirty="0">
                <a:ln>
                  <a:noFill/>
                </a:ln>
                <a:solidFill>
                  <a:schemeClr val="tx1"/>
                </a:solidFill>
                <a:effectLst/>
              </a:rPr>
              <a:t> shows the message </a:t>
            </a:r>
            <a:r>
              <a:rPr kumimoji="0" lang="en-US" altLang="en-US" sz="1600" b="1" i="0" u="none" strike="noStrike" cap="none" normalizeH="0" baseline="0" dirty="0">
                <a:ln>
                  <a:noFill/>
                </a:ln>
                <a:solidFill>
                  <a:schemeClr val="tx1"/>
                </a:solidFill>
                <a:effectLst/>
                <a:latin typeface="Arial" panose="020B0604020202020204" pitchFamily="34" charset="0"/>
              </a:rPr>
              <a:t>only if</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err="1">
                <a:ln>
                  <a:noFill/>
                </a:ln>
                <a:solidFill>
                  <a:schemeClr val="tx1"/>
                </a:solidFill>
                <a:effectLst/>
                <a:latin typeface="Arial Unicode MS"/>
              </a:rPr>
              <a:t>isLoggedIn</a:t>
            </a:r>
            <a:r>
              <a:rPr kumimoji="0" lang="en-US" altLang="en-US" sz="1600" b="0" i="0" u="none" strike="noStrike" cap="none" normalizeH="0" baseline="0" dirty="0">
                <a:ln>
                  <a:noFill/>
                </a:ln>
                <a:solidFill>
                  <a:schemeClr val="tx1"/>
                </a:solidFill>
                <a:effectLst/>
              </a:rPr>
              <a:t> is true.</a:t>
            </a:r>
            <a:r>
              <a:rPr kumimoji="0" lang="en-US" altLang="en-US" sz="16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434652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AE6EC9A-E82B-1565-01B6-D11134728A04}"/>
            </a:ext>
          </a:extLst>
        </p:cNvPr>
        <p:cNvGrpSpPr/>
        <p:nvPr/>
      </p:nvGrpSpPr>
      <p:grpSpPr>
        <a:xfrm>
          <a:off x="0" y="0"/>
          <a:ext cx="0" cy="0"/>
          <a:chOff x="0" y="0"/>
          <a:chExt cx="0" cy="0"/>
        </a:xfrm>
      </p:grpSpPr>
      <p:sp>
        <p:nvSpPr>
          <p:cNvPr id="110" name="Google Shape;110;p26">
            <a:extLst>
              <a:ext uri="{FF2B5EF4-FFF2-40B4-BE49-F238E27FC236}">
                <a16:creationId xmlns:a16="http://schemas.microsoft.com/office/drawing/2014/main" id="{58776A39-8E03-63C9-5723-A45FE4825AA4}"/>
              </a:ext>
            </a:extLst>
          </p:cNvPr>
          <p:cNvSpPr txBox="1">
            <a:spLocks noGrp="1"/>
          </p:cNvSpPr>
          <p:nvPr>
            <p:ph type="title"/>
          </p:nvPr>
        </p:nvSpPr>
        <p:spPr>
          <a:xfrm>
            <a:off x="311700" y="445025"/>
            <a:ext cx="8520600" cy="572700"/>
          </a:xfrm>
        </p:spPr>
        <p:txBody>
          <a:bodyPr spcFirstLastPara="1" wrap="square" lIns="91425" tIns="91425" rIns="91425" bIns="91425" anchor="ctr" anchorCtr="0">
            <a:noAutofit/>
          </a:bodyPr>
          <a:lstStyle/>
          <a:p>
            <a:pPr>
              <a:lnSpc>
                <a:spcPct val="90000"/>
              </a:lnSpc>
            </a:pPr>
            <a:r>
              <a:rPr lang="en-US" sz="3600" b="1" i="0" dirty="0">
                <a:effectLst/>
                <a:latin typeface="+mj-lt"/>
              </a:rPr>
              <a:t>Example</a:t>
            </a:r>
            <a:endParaRPr lang="en-US" sz="3600" b="1" dirty="0">
              <a:latin typeface="+mj-lt"/>
            </a:endParaRPr>
          </a:p>
        </p:txBody>
      </p:sp>
      <p:pic>
        <p:nvPicPr>
          <p:cNvPr id="4" name="Picture 3">
            <a:extLst>
              <a:ext uri="{FF2B5EF4-FFF2-40B4-BE49-F238E27FC236}">
                <a16:creationId xmlns:a16="http://schemas.microsoft.com/office/drawing/2014/main" id="{0FC26745-0E6C-EB07-1CE2-F6837DC2B240}"/>
              </a:ext>
            </a:extLst>
          </p:cNvPr>
          <p:cNvPicPr>
            <a:picLocks noChangeAspect="1"/>
          </p:cNvPicPr>
          <p:nvPr/>
        </p:nvPicPr>
        <p:blipFill>
          <a:blip r:embed="rId3"/>
          <a:stretch>
            <a:fillRect/>
          </a:stretch>
        </p:blipFill>
        <p:spPr>
          <a:xfrm>
            <a:off x="1327144" y="1287668"/>
            <a:ext cx="6489712" cy="3142289"/>
          </a:xfrm>
          <a:prstGeom prst="rect">
            <a:avLst/>
          </a:prstGeom>
        </p:spPr>
      </p:pic>
    </p:spTree>
    <p:extLst>
      <p:ext uri="{BB962C8B-B14F-4D97-AF65-F5344CB8AC3E}">
        <p14:creationId xmlns:p14="http://schemas.microsoft.com/office/powerpoint/2010/main" val="3166814507"/>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090395F53B02A46A2507BAF013475DD" ma:contentTypeVersion="9" ma:contentTypeDescription="Create a new document." ma:contentTypeScope="" ma:versionID="394c8a87d3d3f1da87ed31fcbafcb2d8">
  <xsd:schema xmlns:xsd="http://www.w3.org/2001/XMLSchema" xmlns:xs="http://www.w3.org/2001/XMLSchema" xmlns:p="http://schemas.microsoft.com/office/2006/metadata/properties" xmlns:ns2="3b5a8f08-8d8d-404f-8d9e-3c461d75ed8b" targetNamespace="http://schemas.microsoft.com/office/2006/metadata/properties" ma:root="true" ma:fieldsID="08f23f91ee0ba72b875e9c7ac00bf138" ns2:_="">
    <xsd:import namespace="3b5a8f08-8d8d-404f-8d9e-3c461d75ed8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DateTim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5a8f08-8d8d-404f-8d9e-3c461d75ed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DateTime" ma:index="16" nillable="true" ma:displayName="Date &amp; Time" ma:default="[today]" ma:format="DateOnly" ma:internalName="DateTim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eTime xmlns="3b5a8f08-8d8d-404f-8d9e-3c461d75ed8b">2025-02-15T21:53:17+00:00</DateTime>
  </documentManagement>
</p:properties>
</file>

<file path=customXml/itemProps1.xml><?xml version="1.0" encoding="utf-8"?>
<ds:datastoreItem xmlns:ds="http://schemas.openxmlformats.org/officeDocument/2006/customXml" ds:itemID="{86BB338C-9E71-47E1-81A6-B3B10CB2E9A2}"/>
</file>

<file path=customXml/itemProps2.xml><?xml version="1.0" encoding="utf-8"?>
<ds:datastoreItem xmlns:ds="http://schemas.openxmlformats.org/officeDocument/2006/customXml" ds:itemID="{DE6C1C27-00EE-4674-B7C0-9138C1AE644F}"/>
</file>

<file path=customXml/itemProps3.xml><?xml version="1.0" encoding="utf-8"?>
<ds:datastoreItem xmlns:ds="http://schemas.openxmlformats.org/officeDocument/2006/customXml" ds:itemID="{D4369F75-A8A8-4E9D-A462-26A495970683}"/>
</file>

<file path=docProps/app.xml><?xml version="1.0" encoding="utf-8"?>
<Properties xmlns="http://schemas.openxmlformats.org/officeDocument/2006/extended-properties" xmlns:vt="http://schemas.openxmlformats.org/officeDocument/2006/docPropsVTypes">
  <TotalTime>2557</TotalTime>
  <Words>642</Words>
  <Application>Microsoft Office PowerPoint</Application>
  <PresentationFormat>On-screen Show (16:9)</PresentationFormat>
  <Paragraphs>24</Paragraphs>
  <Slides>7</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Arial</vt:lpstr>
      <vt:lpstr>Roboto</vt:lpstr>
      <vt:lpstr>Proxima Nova</vt:lpstr>
      <vt:lpstr>Arial Unicode MS</vt:lpstr>
      <vt:lpstr>Simple Light</vt:lpstr>
      <vt:lpstr>Spearmint</vt:lpstr>
      <vt:lpstr>Conditional Rendering</vt:lpstr>
      <vt:lpstr>If-else Statements</vt:lpstr>
      <vt:lpstr>Example</vt:lpstr>
      <vt:lpstr>Ternary Operator</vt:lpstr>
      <vt:lpstr>Example</vt:lpstr>
      <vt:lpstr>Object in State</vt:lpstr>
      <vt:lpstr>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Muhammad Jawad Mufti</dc:creator>
  <cp:lastModifiedBy>Muhammad Jawad Mufti</cp:lastModifiedBy>
  <cp:revision>96</cp:revision>
  <dcterms:modified xsi:type="dcterms:W3CDTF">2025-02-15T21:40:29Z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0x010100D090395F53B02A46A2507BAF013475DD</vt:lpwstr>
  </property>
</Properties>
</file>