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8"/>
  </p:notesMasterIdLst>
  <p:sldIdLst>
    <p:sldId id="256" r:id="rId3"/>
    <p:sldId id="257" r:id="rId4"/>
    <p:sldId id="350" r:id="rId5"/>
    <p:sldId id="351" r:id="rId6"/>
    <p:sldId id="343" r:id="rId7"/>
  </p:sldIdLst>
  <p:sldSz cx="9144000" cy="5143500" type="screen16x9"/>
  <p:notesSz cx="6858000" cy="9144000"/>
  <p:embeddedFontLst>
    <p:embeddedFont>
      <p:font typeface="Proxima Nova" panose="020B0604020202020204" charset="0"/>
      <p:regular r:id="rId9"/>
      <p:bold r:id="rId10"/>
      <p:italic r:id="rId11"/>
      <p:bold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customXml" Target="../customXml/item1.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font" Target="fonts/font7.fntdata"/><Relationship Id="rId23" Type="http://schemas.openxmlformats.org/officeDocument/2006/relationships/customXml" Target="../customXml/item3.xml"/><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Lists in react. In this lecture we will go through how to create list in </a:t>
            </a:r>
            <a:r>
              <a:rPr lang="en-US">
                <a:solidFill>
                  <a:schemeClr val="dk1"/>
                </a:solidFill>
              </a:rPr>
              <a:t>react and use of keys in lists</a:t>
            </a:r>
            <a:r>
              <a:rPr lang="en-US" sz="1100" b="0">
                <a:solidFill>
                  <a:schemeClr val="accent1">
                    <a:lumMod val="50000"/>
                  </a:schemeClr>
                </a:solidFill>
                <a:latin typeface="+mj-lt"/>
                <a:ea typeface="Roboto"/>
                <a:cs typeface="Roboto"/>
                <a:sym typeface="Roboto"/>
              </a:rPr>
              <a:t>. </a:t>
            </a:r>
            <a:r>
              <a:rPr lang="en-US" sz="1100" b="0" dirty="0">
                <a:solidFill>
                  <a:schemeClr val="accent1">
                    <a:lumMod val="50000"/>
                  </a:schemeClr>
                </a:solidFill>
                <a:latin typeface="+mj-lt"/>
                <a:ea typeface="Roboto"/>
                <a:cs typeface="Roboto"/>
                <a:sym typeface="Roboto"/>
              </a:rPr>
              <a:t>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explore how to create a list in React.</a:t>
            </a:r>
            <a:r>
              <a:rPr lang="en-US" dirty="0"/>
              <a:t> Lists are generated using the map function, which iterates over an array and returns JSX elements. Each list item should include a unique key prop to help React efficiently update the UI. For example, mapping over an array of items and returning list elements dynamically ensures smooth rendering and updates in React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Let’s look at this example of creating a list in React.</a:t>
            </a:r>
            <a:r>
              <a:rPr lang="en-US" dirty="0"/>
              <a:t> The Course List component defines an array of course titles and uses the map function to generate list items dynamically. Each course title is displayed inside an ordered list. When the component renders, it automatically generates a structured list of courses. This approach makes it easy to manage and display dynamic data efficiently.</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9315F44-DE60-6802-265D-8BB478BE4B5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1F0CB79-B755-1BAD-5AAA-88602A17F4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FF0F0A-BFFD-29D5-6C4D-910B895511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discuss the importance of keys in React lists.</a:t>
            </a:r>
            <a:r>
              <a:rPr lang="en-US" dirty="0"/>
              <a:t> Keys help React efficiently track and update list items when changes occur. A unique ID is typically used as a key, but if none is available, the array index can be a fallback. Keys must be unique among sibling elements but can be reused in different lists. Proper key usage improves performance and prevents unnecessary re-renders.</a:t>
            </a:r>
          </a:p>
        </p:txBody>
      </p:sp>
    </p:spTree>
    <p:extLst>
      <p:ext uri="{BB962C8B-B14F-4D97-AF65-F5344CB8AC3E}">
        <p14:creationId xmlns:p14="http://schemas.microsoft.com/office/powerpoint/2010/main" val="132753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Let’s examine this example of using keys in a list.</a:t>
            </a:r>
            <a:r>
              <a:rPr lang="en-US" dirty="0"/>
              <a:t> The Course List component maps over an array of course objects, each containing an id and a title. The key prop is set to course.id, ensuring each list item has a unique identifier. This helps React efficiently track and update list items when changes occur. Using unique keys improves performance and prevents unnecessary re-renders.</a:t>
            </a:r>
          </a:p>
        </p:txBody>
      </p:sp>
    </p:spTree>
    <p:extLst>
      <p:ext uri="{BB962C8B-B14F-4D97-AF65-F5344CB8AC3E}">
        <p14:creationId xmlns:p14="http://schemas.microsoft.com/office/powerpoint/2010/main" val="2046096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Lists</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Creating a List</a:t>
            </a:r>
            <a:r>
              <a:rPr lang="en-US" sz="1300" b="1" dirty="0">
                <a:solidFill>
                  <a:schemeClr val="accent1">
                    <a:lumMod val="50000"/>
                  </a:schemeClr>
                </a:solidFill>
                <a:latin typeface="+mj-lt"/>
                <a:ea typeface="Roboto"/>
                <a:cs typeface="Roboto"/>
                <a:sym typeface="Roboto"/>
              </a:rPr>
              <a:t> | Keys </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Creating a List</a:t>
            </a:r>
          </a:p>
        </p:txBody>
      </p:sp>
      <p:sp>
        <p:nvSpPr>
          <p:cNvPr id="2" name="Text Placeholder 1">
            <a:extLst>
              <a:ext uri="{FF2B5EF4-FFF2-40B4-BE49-F238E27FC236}">
                <a16:creationId xmlns:a16="http://schemas.microsoft.com/office/drawing/2014/main" id="{1C09FE21-315F-BFC8-C8C1-DCD5558707BE}"/>
              </a:ext>
            </a:extLst>
          </p:cNvPr>
          <p:cNvSpPr>
            <a:spLocks noGrp="1" noChangeArrowheads="1"/>
          </p:cNvSpPr>
          <p:nvPr>
            <p:ph type="body" idx="4294967295"/>
          </p:nvPr>
        </p:nvSpPr>
        <p:spPr bwMode="auto">
          <a:xfrm>
            <a:off x="311700" y="1327782"/>
            <a:ext cx="566352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Using </a:t>
            </a:r>
            <a:r>
              <a:rPr kumimoji="0" lang="en-US" altLang="en-US" sz="1600" b="1" i="0" u="none" strike="noStrike" cap="none" normalizeH="0" baseline="0" dirty="0">
                <a:ln>
                  <a:noFill/>
                </a:ln>
                <a:solidFill>
                  <a:schemeClr val="tx1"/>
                </a:solidFill>
                <a:effectLst/>
                <a:latin typeface="Arial Unicode MS"/>
              </a:rPr>
              <a:t>map()</a:t>
            </a:r>
            <a:r>
              <a:rPr kumimoji="0" lang="en-US" altLang="en-US" sz="1600" b="1" i="0" u="none" strike="noStrike" cap="none" normalizeH="0" baseline="0" dirty="0">
                <a:ln>
                  <a:noFill/>
                </a:ln>
                <a:solidFill>
                  <a:schemeClr val="tx1"/>
                </a:solidFill>
                <a:effectLst/>
              </a:rPr>
              <a:t> in JSX</a:t>
            </a:r>
            <a:r>
              <a:rPr kumimoji="0" lang="en-US" altLang="en-US" sz="1600" b="0" i="0" u="none" strike="noStrike" cap="none" normalizeH="0" baseline="0" dirty="0">
                <a:ln>
                  <a:noFill/>
                </a:ln>
                <a:solidFill>
                  <a:schemeClr val="tx1"/>
                </a:solidFill>
                <a:effectLst/>
                <a:latin typeface="Arial" panose="020B0604020202020204" pitchFamily="34" charset="0"/>
              </a:rPr>
              <a:t>: In React, lists are created by mapping over an array and returning JSX elements.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Key Prop</a:t>
            </a:r>
            <a:r>
              <a:rPr kumimoji="0" lang="en-US" altLang="en-US" sz="1600" b="0" i="0" u="none" strike="noStrike" cap="none" normalizeH="0" baseline="0" dirty="0">
                <a:ln>
                  <a:noFill/>
                </a:ln>
                <a:solidFill>
                  <a:schemeClr val="tx1"/>
                </a:solidFill>
                <a:effectLst/>
                <a:latin typeface="Arial" panose="020B0604020202020204" pitchFamily="34" charset="0"/>
              </a:rPr>
              <a:t>: Each item should have a unique </a:t>
            </a:r>
            <a:r>
              <a:rPr kumimoji="0" lang="en-US" altLang="en-US" sz="1600" b="0" i="0" u="none" strike="noStrike" cap="none" normalizeH="0" baseline="0" dirty="0">
                <a:ln>
                  <a:noFill/>
                </a:ln>
                <a:solidFill>
                  <a:schemeClr val="tx1"/>
                </a:solidFill>
                <a:effectLst/>
                <a:latin typeface="Arial Unicode MS"/>
              </a:rPr>
              <a:t>key</a:t>
            </a:r>
            <a:r>
              <a:rPr kumimoji="0" lang="en-US" altLang="en-US" sz="1600" b="0" i="0" u="none" strike="noStrike" cap="none" normalizeH="0" baseline="0" dirty="0">
                <a:ln>
                  <a:noFill/>
                </a:ln>
                <a:solidFill>
                  <a:schemeClr val="tx1"/>
                </a:solidFill>
                <a:effectLst/>
              </a:rPr>
              <a:t> prop to help React efficiently update the UI.</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items.map</a:t>
            </a:r>
            <a:r>
              <a:rPr kumimoji="0" lang="en-US" altLang="en-US" sz="1600" b="0" i="0" u="none" strike="noStrike" cap="none" normalizeH="0" baseline="0" dirty="0">
                <a:ln>
                  <a:noFill/>
                </a:ln>
                <a:solidFill>
                  <a:schemeClr val="tx1"/>
                </a:solidFill>
                <a:effectLst/>
                <a:latin typeface="Arial Unicode MS"/>
              </a:rPr>
              <a:t>(item =&gt; &lt;li key={item.id}&gt;{item.name}&lt;/li&gt;)}</a:t>
            </a:r>
            <a:r>
              <a:rPr kumimoji="0" lang="en-US" altLang="en-US" sz="1600" b="0" i="0" u="none" strike="noStrike" cap="none" normalizeH="0" baseline="0" dirty="0">
                <a:ln>
                  <a:noFill/>
                </a:ln>
                <a:solidFill>
                  <a:schemeClr val="tx1"/>
                </a:solidFill>
                <a:effectLst/>
              </a:rPr>
              <a:t> generates a list dynamically.</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pic>
        <p:nvPicPr>
          <p:cNvPr id="4" name="Picture 3" descr="react-todo-list - Codesandbox">
            <a:extLst>
              <a:ext uri="{FF2B5EF4-FFF2-40B4-BE49-F238E27FC236}">
                <a16:creationId xmlns:a16="http://schemas.microsoft.com/office/drawing/2014/main" id="{E131095C-EF0D-C29C-12D5-41A455DBC6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394" t="12014" r="29394" b="1599"/>
          <a:stretch/>
        </p:blipFill>
        <p:spPr bwMode="auto">
          <a:xfrm>
            <a:off x="5745017" y="1065696"/>
            <a:ext cx="2909455" cy="3201828"/>
          </a:xfrm>
          <a:prstGeom prst="round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3" name="Picture 2">
            <a:extLst>
              <a:ext uri="{FF2B5EF4-FFF2-40B4-BE49-F238E27FC236}">
                <a16:creationId xmlns:a16="http://schemas.microsoft.com/office/drawing/2014/main" id="{7DF0734C-D233-4D93-38BE-4B795764D3F6}"/>
              </a:ext>
            </a:extLst>
          </p:cNvPr>
          <p:cNvPicPr>
            <a:picLocks noChangeAspect="1"/>
          </p:cNvPicPr>
          <p:nvPr/>
        </p:nvPicPr>
        <p:blipFill>
          <a:blip r:embed="rId3"/>
          <a:stretch>
            <a:fillRect/>
          </a:stretch>
        </p:blipFill>
        <p:spPr>
          <a:xfrm>
            <a:off x="1136953" y="1643745"/>
            <a:ext cx="6870093" cy="2599258"/>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13F5EA-411A-7FFA-D4C1-E99DE2A027B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26039BD-A14D-8FBB-53C0-30CE290D226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Keys</a:t>
            </a:r>
          </a:p>
        </p:txBody>
      </p:sp>
      <p:sp>
        <p:nvSpPr>
          <p:cNvPr id="2" name="Text Placeholder 1">
            <a:extLst>
              <a:ext uri="{FF2B5EF4-FFF2-40B4-BE49-F238E27FC236}">
                <a16:creationId xmlns:a16="http://schemas.microsoft.com/office/drawing/2014/main" id="{3EBBA6FE-114E-ACC5-7A42-2423D8F8EE24}"/>
              </a:ext>
            </a:extLst>
          </p:cNvPr>
          <p:cNvSpPr>
            <a:spLocks noGrp="1" noChangeArrowheads="1"/>
          </p:cNvSpPr>
          <p:nvPr>
            <p:ph type="body" idx="4294967295"/>
          </p:nvPr>
        </p:nvSpPr>
        <p:spPr bwMode="auto">
          <a:xfrm>
            <a:off x="311700" y="1017725"/>
            <a:ext cx="8520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Purpose of Keys</a:t>
            </a:r>
            <a:r>
              <a:rPr kumimoji="0" lang="en-US" altLang="en-US" sz="1800" b="0" i="0" u="none" strike="noStrike" cap="none" normalizeH="0" baseline="0" dirty="0">
                <a:ln>
                  <a:noFill/>
                </a:ln>
                <a:solidFill>
                  <a:schemeClr val="tx1"/>
                </a:solidFill>
                <a:effectLst/>
                <a:latin typeface="Arial" panose="020B0604020202020204" pitchFamily="34" charset="0"/>
              </a:rPr>
              <a:t>: Keys help React identify and update list items efficiently when changes occur.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Unique Identifiers</a:t>
            </a:r>
            <a:r>
              <a:rPr kumimoji="0" lang="en-US" altLang="en-US" sz="1800" b="0" i="0" u="none" strike="noStrike" cap="none" normalizeH="0" baseline="0" dirty="0">
                <a:ln>
                  <a:noFill/>
                </a:ln>
                <a:solidFill>
                  <a:schemeClr val="tx1"/>
                </a:solidFill>
                <a:effectLst/>
                <a:latin typeface="Arial" panose="020B0604020202020204" pitchFamily="34" charset="0"/>
              </a:rPr>
              <a:t>: Typically, a unique ID is used as a key; if unavailable, the array index can be used as a fallback.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Scope of Uniqueness</a:t>
            </a:r>
            <a:r>
              <a:rPr kumimoji="0" lang="en-US" altLang="en-US" sz="1800" b="0" i="0" u="none" strike="noStrike" cap="none" normalizeH="0" baseline="0" dirty="0">
                <a:ln>
                  <a:noFill/>
                </a:ln>
                <a:solidFill>
                  <a:schemeClr val="tx1"/>
                </a:solidFill>
                <a:effectLst/>
                <a:latin typeface="Arial" panose="020B0604020202020204" pitchFamily="34" charset="0"/>
              </a:rPr>
              <a:t>: Keys must be unique among siblings but can be reused in different lists. </a:t>
            </a:r>
          </a:p>
        </p:txBody>
      </p:sp>
    </p:spTree>
    <p:extLst>
      <p:ext uri="{BB962C8B-B14F-4D97-AF65-F5344CB8AC3E}">
        <p14:creationId xmlns:p14="http://schemas.microsoft.com/office/powerpoint/2010/main" val="211797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B9EAE18E-B89E-1EFE-690B-2D81047A50A1}"/>
              </a:ext>
            </a:extLst>
          </p:cNvPr>
          <p:cNvPicPr>
            <a:picLocks noChangeAspect="1"/>
          </p:cNvPicPr>
          <p:nvPr/>
        </p:nvPicPr>
        <p:blipFill>
          <a:blip r:embed="rId3"/>
          <a:stretch>
            <a:fillRect/>
          </a:stretch>
        </p:blipFill>
        <p:spPr>
          <a:xfrm>
            <a:off x="1308347" y="1419229"/>
            <a:ext cx="6527306" cy="3018300"/>
          </a:xfrm>
          <a:prstGeom prst="rect">
            <a:avLst/>
          </a:prstGeom>
        </p:spPr>
      </p:pic>
    </p:spTree>
    <p:extLst>
      <p:ext uri="{BB962C8B-B14F-4D97-AF65-F5344CB8AC3E}">
        <p14:creationId xmlns:p14="http://schemas.microsoft.com/office/powerpoint/2010/main" val="24575892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2025-02-15T21:53:18+00:00</DateTime>
  </documentManagement>
</p:properties>
</file>

<file path=customXml/itemProps1.xml><?xml version="1.0" encoding="utf-8"?>
<ds:datastoreItem xmlns:ds="http://schemas.openxmlformats.org/officeDocument/2006/customXml" ds:itemID="{59E8572A-0E6A-4DF9-AF0D-87B8B0F5CF46}"/>
</file>

<file path=customXml/itemProps2.xml><?xml version="1.0" encoding="utf-8"?>
<ds:datastoreItem xmlns:ds="http://schemas.openxmlformats.org/officeDocument/2006/customXml" ds:itemID="{ACDA1B77-DF4E-4645-804F-4B347615D77A}"/>
</file>

<file path=customXml/itemProps3.xml><?xml version="1.0" encoding="utf-8"?>
<ds:datastoreItem xmlns:ds="http://schemas.openxmlformats.org/officeDocument/2006/customXml" ds:itemID="{32331B89-D0C7-4A0B-8E4A-D30868FED173}"/>
</file>

<file path=docProps/app.xml><?xml version="1.0" encoding="utf-8"?>
<Properties xmlns="http://schemas.openxmlformats.org/officeDocument/2006/extended-properties" xmlns:vt="http://schemas.openxmlformats.org/officeDocument/2006/docPropsVTypes">
  <TotalTime>2560</TotalTime>
  <Words>465</Words>
  <Application>Microsoft Office PowerPoint</Application>
  <PresentationFormat>On-screen Show (16:9)</PresentationFormat>
  <Paragraphs>17</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Proxima Nova</vt:lpstr>
      <vt:lpstr>Roboto</vt:lpstr>
      <vt:lpstr>Arial Unicode MS</vt:lpstr>
      <vt:lpstr>Simple Light</vt:lpstr>
      <vt:lpstr>Spearmint</vt:lpstr>
      <vt:lpstr>Lists</vt:lpstr>
      <vt:lpstr>Creating a List</vt:lpstr>
      <vt:lpstr>Example</vt:lpstr>
      <vt:lpstr>Keys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97</cp:revision>
  <dcterms:modified xsi:type="dcterms:W3CDTF">2025-02-15T21:42:45Z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