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18.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6"/>
  </p:notesMasterIdLst>
  <p:sldIdLst>
    <p:sldId id="256" r:id="rId3"/>
    <p:sldId id="257" r:id="rId4"/>
    <p:sldId id="350" r:id="rId5"/>
    <p:sldId id="323" r:id="rId6"/>
    <p:sldId id="354" r:id="rId7"/>
    <p:sldId id="343" r:id="rId8"/>
    <p:sldId id="352" r:id="rId9"/>
    <p:sldId id="355" r:id="rId10"/>
    <p:sldId id="353" r:id="rId11"/>
    <p:sldId id="356" r:id="rId12"/>
    <p:sldId id="357" r:id="rId13"/>
    <p:sldId id="358" r:id="rId14"/>
    <p:sldId id="359" r:id="rId15"/>
  </p:sldIdLst>
  <p:sldSz cx="9144000" cy="5143500" type="screen16x9"/>
  <p:notesSz cx="6858000" cy="9144000"/>
  <p:embeddedFontLst>
    <p:embeddedFont>
      <p:font typeface="Proxima Nova" panose="020B0604020202020204"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full-stack we development. In this lecture we will go through overview of front end and back-end development, web hosting, server-side programming, databases, and client-side technologies</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24C1F2F-D6F4-9708-2387-1FA162D36B06}"/>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2BDCCC4-9867-61C9-F44A-273440E191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F17641D-3183-861A-D979-757C147D68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Moving from databases to client-side technologies, UI development uses HTML, CSS, and JavaScript. HTML and CSS preprocessors like HAML and Sass simplify coding. UI libraries like jQuery UI, React, and Vue.js provide ready-made widgets. CSS frameworks like Bootstrap and Foundation help create responsive designs for a seamless user experience across devices.</a:t>
            </a:r>
          </a:p>
        </p:txBody>
      </p:sp>
    </p:spTree>
    <p:extLst>
      <p:ext uri="{BB962C8B-B14F-4D97-AF65-F5344CB8AC3E}">
        <p14:creationId xmlns:p14="http://schemas.microsoft.com/office/powerpoint/2010/main" val="3589372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B39C649-0145-AB99-7251-A7FE1AFB732F}"/>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355D158-1433-F609-C66E-DEB4C6F6A9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3AD8DB1-D30E-2264-828B-CD86CEE523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Continuing with client-side technologies, let's look at JavaScript development tools. Compile-to-JavaScript languages like TypeScript and Coffee Script add features like type safety. JavaScript frameworks like AngularJS, Backbone, and Ember organize code and simplify complex tasks, making development faster and more efficient.</a:t>
            </a:r>
          </a:p>
        </p:txBody>
      </p:sp>
    </p:spTree>
    <p:extLst>
      <p:ext uri="{BB962C8B-B14F-4D97-AF65-F5344CB8AC3E}">
        <p14:creationId xmlns:p14="http://schemas.microsoft.com/office/powerpoint/2010/main" val="65517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6C86204-3E2C-032A-1501-868237FF3F1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8BC2882A-EC80-E422-799C-18EEBFB8B1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EF4BDBD-9301-BD36-6550-1C58041D33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Continuing with JavaScript tools, here's an example of preprocessors. HAML is a cleaner syntax for writing HTML, converting to standard HTML tags. Less is a CSS preprocessor allowing variables and nesting, which compiles to regular CSS. Both tools simplify coding, making the development process faster and more maintainable by reducing repetitive code.</a:t>
            </a:r>
          </a:p>
        </p:txBody>
      </p:sp>
    </p:spTree>
    <p:extLst>
      <p:ext uri="{BB962C8B-B14F-4D97-AF65-F5344CB8AC3E}">
        <p14:creationId xmlns:p14="http://schemas.microsoft.com/office/powerpoint/2010/main" val="3558229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29489A1-8A84-E79E-2214-608D2588487D}"/>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BEB28618-18AE-22FE-632F-30364DE70A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CF4BBD2-2320-803F-9291-55496DFA2A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Continuing with preprocessors, here's an example of Coffee Script. It provides a simpler, cleaner syntax for JavaScript. On the left, Coffee Script defines a math object with a square function using an arrow syntax. It compiles into regular JavaScript on the right. This reduces boilerplate code while maintaining functionality, making development more efficient. Thanks for watching the lecture.</a:t>
            </a:r>
          </a:p>
        </p:txBody>
      </p:sp>
    </p:spTree>
    <p:extLst>
      <p:ext uri="{BB962C8B-B14F-4D97-AF65-F5344CB8AC3E}">
        <p14:creationId xmlns:p14="http://schemas.microsoft.com/office/powerpoint/2010/main" val="3758510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Transitioning from the basics of web development, let's explore the overview of front-end and back-end. Front-end runs in the browser using HTML, CSS, and JavaScript for interactive interfaces. Back-end operates on the server using PHP, Python, and databases to process requests. For example, Amazon uses the back-end for product storage and the front-end for search and purchase.</a:t>
            </a:r>
          </a:p>
          <a:p>
            <a:pPr marL="139700" indent="0">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Continuing from the overview, let's look at front-end and back-end technologies. The front-end uses HTML, CSS, and JavaScript to create the user interface in the browser. The back-end operates on the web server using languages like PHP, Python, ASP.NET, and Node.js. It interacts with the database to store and retrieve data, ensuring smooth communication between browser and server.</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Transitioning from technologies, let's discuss web hosting. Large companies host on their own servers, while smaller ones use web hosting services. Key factors include reliability, flexibility, security, and price. Scalability is achieved using VPS or cloud services. Cost versus control varies, with dedicated hosting offering full control at a higher cost.</a:t>
            </a:r>
          </a:p>
        </p:txBody>
      </p:sp>
    </p:spTree>
    <p:extLst>
      <p:ext uri="{BB962C8B-B14F-4D97-AF65-F5344CB8AC3E}">
        <p14:creationId xmlns:p14="http://schemas.microsoft.com/office/powerpoint/2010/main" val="39850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88CB963-C39B-768F-EA29-B2E49F1961C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CC97E72-F767-A817-993E-0C69083C45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629E583D-80BA-415F-6996-D035CC120C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Building on web hosting, let's explore server-side programming. Server platforms support different languages like IIS for ASP.NET and Apache for PHP. Tool support varies, with PHP Storm for PHP and Visual Studio for ASP.NET. Developer experience influences language choice. Library support also impacts how well a language suits web applications.</a:t>
            </a:r>
          </a:p>
        </p:txBody>
      </p:sp>
    </p:spTree>
    <p:extLst>
      <p:ext uri="{BB962C8B-B14F-4D97-AF65-F5344CB8AC3E}">
        <p14:creationId xmlns:p14="http://schemas.microsoft.com/office/powerpoint/2010/main" val="4257764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Building on server-side programming, let's look at an example of how web applications work. The browser makes an initial request, receiving HTML, CSS, and JavaScript from the web server. It then makes API requests to get contact details. The server queries the database and sends back the required data, ensuring seamless interaction between browser, server, and database.</a:t>
            </a:r>
          </a:p>
        </p:txBody>
      </p:sp>
    </p:spTree>
    <p:extLst>
      <p:ext uri="{BB962C8B-B14F-4D97-AF65-F5344CB8AC3E}">
        <p14:creationId xmlns:p14="http://schemas.microsoft.com/office/powerpoint/2010/main" val="2046096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BF5057E-81F6-1033-BF51-B88815E8D7A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179873-AA2C-3CFD-3940-319BE16479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4375F37-EF45-9E62-8A1D-A4436E41DB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Continuing from the example, let's discuss databases. Relational databases store data in tables using SQL, with examples like MySQL and PostgreSQL. NoSQL databases use flexible data models for scalability. While relational databases are traditional, NoSQL is gaining popularity for dynamic and large-scale applications due to its flexible structure.</a:t>
            </a:r>
          </a:p>
        </p:txBody>
      </p:sp>
    </p:spTree>
    <p:extLst>
      <p:ext uri="{BB962C8B-B14F-4D97-AF65-F5344CB8AC3E}">
        <p14:creationId xmlns:p14="http://schemas.microsoft.com/office/powerpoint/2010/main" val="2073003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FB7ED35-D367-F29A-6FFA-08D991AB375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C93E793-9A58-833F-0C8D-C11C85DC5C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6106650-E38C-5168-BDAA-BD438594AA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Building on databases, let's explore types of non-relational databases. Document databases store JSON data, like MongoDB. Key-value databases use unique keys, like Redis. Object databases store objects, like Caché. Column databases handle large data sets, like HBase. Graph databases store nodes and edges, like Neo4j, ideal for complex relationships and connections.</a:t>
            </a:r>
          </a:p>
        </p:txBody>
      </p:sp>
    </p:spTree>
    <p:extLst>
      <p:ext uri="{BB962C8B-B14F-4D97-AF65-F5344CB8AC3E}">
        <p14:creationId xmlns:p14="http://schemas.microsoft.com/office/powerpoint/2010/main" val="788659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381DB1-D87B-8AC1-9A0C-FA44BDAEED7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8C989BC-86B3-D404-5B90-1DC9D3DCF3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67AA440-0802-1B63-B275-D371B6978C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Continuing from non-relational databases, here's a comparison example. A relational database uses tables and SQL queries, like selecting students with a GPA above 3.0. A document database stores data in JSON format, using queries like find with conditions. Both achieve the same result but use different structures and query languages.</a:t>
            </a:r>
          </a:p>
        </p:txBody>
      </p:sp>
    </p:spTree>
    <p:extLst>
      <p:ext uri="{BB962C8B-B14F-4D97-AF65-F5344CB8AC3E}">
        <p14:creationId xmlns:p14="http://schemas.microsoft.com/office/powerpoint/2010/main" val="533527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i="0" dirty="0">
                <a:effectLst/>
                <a:latin typeface="+mj-lt"/>
              </a:rPr>
              <a:t>Full-Stack Development</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a:solidFill>
                  <a:schemeClr val="accent1">
                    <a:lumMod val="50000"/>
                  </a:schemeClr>
                </a:solidFill>
                <a:latin typeface="Roboto" panose="02000000000000000000" pitchFamily="2" charset="0"/>
                <a:ea typeface="Roboto"/>
                <a:cs typeface="Roboto"/>
                <a:sym typeface="Roboto"/>
              </a:rPr>
              <a:t>Overview of Front-End and Back-End Development</a:t>
            </a:r>
            <a:r>
              <a:rPr lang="en-US" sz="1300" b="1" dirty="0">
                <a:solidFill>
                  <a:schemeClr val="accent1">
                    <a:lumMod val="50000"/>
                  </a:schemeClr>
                </a:solidFill>
                <a:latin typeface="+mj-lt"/>
                <a:ea typeface="Roboto"/>
                <a:cs typeface="Roboto"/>
                <a:sym typeface="Roboto"/>
              </a:rPr>
              <a:t> | Web Hosting | Server-Side Programming | Databases | Client-Side Technologies</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2260E43-B064-5938-BCE8-EAB785702E9F}"/>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54C7224-B241-44EE-0811-E0896BD89002}"/>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Client-Side Technologies</a:t>
            </a:r>
          </a:p>
        </p:txBody>
      </p:sp>
      <p:sp>
        <p:nvSpPr>
          <p:cNvPr id="2" name="Text Placeholder 1">
            <a:extLst>
              <a:ext uri="{FF2B5EF4-FFF2-40B4-BE49-F238E27FC236}">
                <a16:creationId xmlns:a16="http://schemas.microsoft.com/office/drawing/2014/main" id="{0481026E-14EF-F25C-E615-9AEC9E2DF6D2}"/>
              </a:ext>
            </a:extLst>
          </p:cNvPr>
          <p:cNvSpPr>
            <a:spLocks noGrp="1" noChangeArrowheads="1"/>
          </p:cNvSpPr>
          <p:nvPr>
            <p:ph type="body" idx="4294967295"/>
          </p:nvPr>
        </p:nvSpPr>
        <p:spPr bwMode="auto">
          <a:xfrm>
            <a:off x="311700" y="1163183"/>
            <a:ext cx="8451110"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UI Development:</a:t>
            </a:r>
            <a:r>
              <a:rPr kumimoji="0" lang="en-US" altLang="en-US" sz="1800" b="0" i="0" u="none" strike="noStrike" cap="none" normalizeH="0" baseline="0" dirty="0">
                <a:ln>
                  <a:noFill/>
                </a:ln>
                <a:solidFill>
                  <a:schemeClr val="tx1"/>
                </a:solidFill>
                <a:effectLst/>
                <a:latin typeface="Arial" panose="020B0604020202020204" pitchFamily="34" charset="0"/>
              </a:rPr>
              <a:t> Built using HTML, CSS, and JavaScript.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HTML/CSS Preprocessors:</a:t>
            </a:r>
            <a:r>
              <a:rPr kumimoji="0" lang="en-US" altLang="en-US" sz="1800" b="0" i="0" u="none" strike="noStrike" cap="none" normalizeH="0" baseline="0" dirty="0">
                <a:ln>
                  <a:noFill/>
                </a:ln>
                <a:solidFill>
                  <a:schemeClr val="tx1"/>
                </a:solidFill>
                <a:effectLst/>
                <a:latin typeface="Arial" panose="020B0604020202020204" pitchFamily="34" charset="0"/>
              </a:rPr>
              <a:t> Simplify coding with easier syntax (e.g., </a:t>
            </a:r>
            <a:r>
              <a:rPr kumimoji="0" lang="en-US" altLang="en-US" sz="1800" b="0" i="0" u="none" strike="noStrike" cap="none" normalizeH="0" baseline="0" dirty="0" err="1">
                <a:ln>
                  <a:noFill/>
                </a:ln>
                <a:solidFill>
                  <a:schemeClr val="tx1"/>
                </a:solidFill>
                <a:effectLst/>
                <a:latin typeface="Arial" panose="020B0604020202020204" pitchFamily="34" charset="0"/>
              </a:rPr>
              <a:t>Haml</a:t>
            </a:r>
            <a:r>
              <a:rPr kumimoji="0" lang="en-US" altLang="en-US" sz="1800" b="0" i="0" u="none" strike="noStrike" cap="none" normalizeH="0" baseline="0" dirty="0">
                <a:ln>
                  <a:noFill/>
                </a:ln>
                <a:solidFill>
                  <a:schemeClr val="tx1"/>
                </a:solidFill>
                <a:effectLst/>
                <a:latin typeface="Arial" panose="020B0604020202020204" pitchFamily="34" charset="0"/>
              </a:rPr>
              <a:t>, Sass).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UI Libraries:</a:t>
            </a:r>
            <a:r>
              <a:rPr kumimoji="0" lang="en-US" altLang="en-US" sz="1800" b="0" i="0" u="none" strike="noStrike" cap="none" normalizeH="0" baseline="0" dirty="0">
                <a:ln>
                  <a:noFill/>
                </a:ln>
                <a:solidFill>
                  <a:schemeClr val="tx1"/>
                </a:solidFill>
                <a:effectLst/>
                <a:latin typeface="Arial" panose="020B0604020202020204" pitchFamily="34" charset="0"/>
              </a:rPr>
              <a:t> Provide ready-made widgets and DOM tools (e.g., jQuery UI, React, Vue.js).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CSS Frameworks:</a:t>
            </a:r>
            <a:r>
              <a:rPr kumimoji="0" lang="en-US" altLang="en-US" sz="1800" b="0" i="0" u="none" strike="noStrike" cap="none" normalizeH="0" baseline="0" dirty="0">
                <a:ln>
                  <a:noFill/>
                </a:ln>
                <a:solidFill>
                  <a:schemeClr val="tx1"/>
                </a:solidFill>
                <a:effectLst/>
                <a:latin typeface="Arial" panose="020B0604020202020204" pitchFamily="34" charset="0"/>
              </a:rPr>
              <a:t> Help create responsive designs (e.g., Bootstrap, Foundation). </a:t>
            </a:r>
          </a:p>
        </p:txBody>
      </p:sp>
    </p:spTree>
    <p:extLst>
      <p:ext uri="{BB962C8B-B14F-4D97-AF65-F5344CB8AC3E}">
        <p14:creationId xmlns:p14="http://schemas.microsoft.com/office/powerpoint/2010/main" val="3708040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D90A11D-C7FE-3AA2-70B4-2714AA03C38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6CFCEA4-9B26-F698-1E6C-F353A977983B}"/>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JavaScript Development Tools</a:t>
            </a:r>
          </a:p>
        </p:txBody>
      </p:sp>
      <p:sp>
        <p:nvSpPr>
          <p:cNvPr id="3" name="Rectangle 1">
            <a:extLst>
              <a:ext uri="{FF2B5EF4-FFF2-40B4-BE49-F238E27FC236}">
                <a16:creationId xmlns:a16="http://schemas.microsoft.com/office/drawing/2014/main" id="{D3A3DAA5-99D8-16D3-21EF-5C147CF5B5DD}"/>
              </a:ext>
            </a:extLst>
          </p:cNvPr>
          <p:cNvSpPr>
            <a:spLocks noGrp="1" noChangeArrowheads="1"/>
          </p:cNvSpPr>
          <p:nvPr>
            <p:ph type="body" idx="4294967295"/>
          </p:nvPr>
        </p:nvSpPr>
        <p:spPr bwMode="auto">
          <a:xfrm>
            <a:off x="311700" y="1232451"/>
            <a:ext cx="852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Compile-to-JavaScript Languages:</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Enhance JavaScript with extra features (e.g., TypeScript, </a:t>
            </a:r>
            <a:r>
              <a:rPr kumimoji="0" lang="en-US" altLang="en-US" sz="1600" b="0" i="0" u="none" strike="noStrike" cap="none" normalizeH="0" baseline="0" dirty="0" err="1">
                <a:ln>
                  <a:noFill/>
                </a:ln>
                <a:solidFill>
                  <a:schemeClr val="accent1">
                    <a:lumMod val="50000"/>
                  </a:schemeClr>
                </a:solidFill>
                <a:effectLst/>
                <a:latin typeface="Arial" panose="020B0604020202020204" pitchFamily="34" charset="0"/>
              </a:rPr>
              <a:t>CoffeeScript</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JavaScript Frameworks:</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Organize code and simplify tasks (e.g., AngularJS, Backbone, Ember). </a:t>
            </a:r>
          </a:p>
        </p:txBody>
      </p:sp>
    </p:spTree>
    <p:extLst>
      <p:ext uri="{BB962C8B-B14F-4D97-AF65-F5344CB8AC3E}">
        <p14:creationId xmlns:p14="http://schemas.microsoft.com/office/powerpoint/2010/main" val="899514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AFC4218-923C-7E9A-3259-F98ACF47B2D0}"/>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E62B59B3-BC70-9B92-0DEA-AD8DEAC69D7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0B7AE3C7-DD9E-66C9-6ED1-EC1A6217958F}"/>
              </a:ext>
            </a:extLst>
          </p:cNvPr>
          <p:cNvPicPr>
            <a:picLocks noChangeAspect="1"/>
          </p:cNvPicPr>
          <p:nvPr/>
        </p:nvPicPr>
        <p:blipFill>
          <a:blip r:embed="rId3"/>
          <a:stretch>
            <a:fillRect/>
          </a:stretch>
        </p:blipFill>
        <p:spPr>
          <a:xfrm>
            <a:off x="1691390" y="1017725"/>
            <a:ext cx="5761219" cy="3962743"/>
          </a:xfrm>
          <a:prstGeom prst="rect">
            <a:avLst/>
          </a:prstGeom>
        </p:spPr>
      </p:pic>
    </p:spTree>
    <p:extLst>
      <p:ext uri="{BB962C8B-B14F-4D97-AF65-F5344CB8AC3E}">
        <p14:creationId xmlns:p14="http://schemas.microsoft.com/office/powerpoint/2010/main" val="2973596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12CC0EB-694E-873F-6BDA-E0E0A544EBCD}"/>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EEEDE2A5-6BA1-E1F6-7ED4-A7C66BF28005}"/>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 (Continue)</a:t>
            </a:r>
            <a:endParaRPr lang="en-US" sz="3600" b="1" dirty="0">
              <a:latin typeface="+mj-lt"/>
            </a:endParaRPr>
          </a:p>
        </p:txBody>
      </p:sp>
      <p:pic>
        <p:nvPicPr>
          <p:cNvPr id="4" name="Picture 3">
            <a:extLst>
              <a:ext uri="{FF2B5EF4-FFF2-40B4-BE49-F238E27FC236}">
                <a16:creationId xmlns:a16="http://schemas.microsoft.com/office/drawing/2014/main" id="{ADFAB5EF-5A78-1448-A855-F011B973F432}"/>
              </a:ext>
            </a:extLst>
          </p:cNvPr>
          <p:cNvPicPr>
            <a:picLocks noChangeAspect="1"/>
          </p:cNvPicPr>
          <p:nvPr/>
        </p:nvPicPr>
        <p:blipFill>
          <a:blip r:embed="rId3"/>
          <a:stretch>
            <a:fillRect/>
          </a:stretch>
        </p:blipFill>
        <p:spPr>
          <a:xfrm>
            <a:off x="2047434" y="1761406"/>
            <a:ext cx="5049132" cy="2055991"/>
          </a:xfrm>
          <a:prstGeom prst="rect">
            <a:avLst/>
          </a:prstGeom>
        </p:spPr>
      </p:pic>
    </p:spTree>
    <p:extLst>
      <p:ext uri="{BB962C8B-B14F-4D97-AF65-F5344CB8AC3E}">
        <p14:creationId xmlns:p14="http://schemas.microsoft.com/office/powerpoint/2010/main" val="1971935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Overview of Front-End and Back-End</a:t>
            </a:r>
          </a:p>
        </p:txBody>
      </p:sp>
      <p:sp>
        <p:nvSpPr>
          <p:cNvPr id="3" name="Rectangle 1">
            <a:extLst>
              <a:ext uri="{FF2B5EF4-FFF2-40B4-BE49-F238E27FC236}">
                <a16:creationId xmlns:a16="http://schemas.microsoft.com/office/drawing/2014/main" id="{D1990CDD-D9B7-F598-B14B-5C23C6B397E2}"/>
              </a:ext>
            </a:extLst>
          </p:cNvPr>
          <p:cNvSpPr>
            <a:spLocks noGrp="1" noChangeArrowheads="1"/>
          </p:cNvSpPr>
          <p:nvPr>
            <p:ph type="body" idx="4294967295"/>
          </p:nvPr>
        </p:nvSpPr>
        <p:spPr bwMode="auto">
          <a:xfrm>
            <a:off x="311150" y="1087706"/>
            <a:ext cx="450099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Front-end (Client-side):</a:t>
            </a:r>
            <a:r>
              <a:rPr kumimoji="0" lang="en-US" altLang="en-US" sz="1600" b="0" i="0" u="none" strike="noStrike" cap="none" normalizeH="0" baseline="0" dirty="0">
                <a:ln>
                  <a:noFill/>
                </a:ln>
                <a:solidFill>
                  <a:schemeClr val="tx1"/>
                </a:solidFill>
                <a:effectLst/>
                <a:latin typeface="Arial" panose="020B0604020202020204" pitchFamily="34" charset="0"/>
              </a:rPr>
              <a:t> Runs in the web browser using HTML, CSS, and JavaScript to create interactive user interfaces.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Back-end (Server-side):</a:t>
            </a:r>
            <a:r>
              <a:rPr kumimoji="0" lang="en-US" altLang="en-US" sz="1600" b="0" i="0" u="none" strike="noStrike" cap="none" normalizeH="0" baseline="0" dirty="0">
                <a:ln>
                  <a:noFill/>
                </a:ln>
                <a:solidFill>
                  <a:schemeClr val="tx1"/>
                </a:solidFill>
                <a:effectLst/>
                <a:latin typeface="Arial" panose="020B0604020202020204" pitchFamily="34" charset="0"/>
              </a:rPr>
              <a:t> Runs on the web server using technologies like PHP, Python, Node.js, and databases to process requests and store data.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Example:</a:t>
            </a:r>
            <a:r>
              <a:rPr kumimoji="0" lang="en-US" altLang="en-US" sz="1600" b="0" i="0" u="none" strike="noStrike" cap="none" normalizeH="0" baseline="0" dirty="0">
                <a:ln>
                  <a:noFill/>
                </a:ln>
                <a:solidFill>
                  <a:schemeClr val="tx1"/>
                </a:solidFill>
                <a:effectLst/>
                <a:latin typeface="Arial" panose="020B0604020202020204" pitchFamily="34" charset="0"/>
              </a:rPr>
              <a:t> Amazon uses back-end for product storage and front-end for the search and purchase interface. </a:t>
            </a:r>
          </a:p>
        </p:txBody>
      </p:sp>
      <p:pic>
        <p:nvPicPr>
          <p:cNvPr id="4" name="Picture 5" descr="Front End vs Back End | Front End vs Back End Explained | Full Stack  Training | Simplilearn">
            <a:extLst>
              <a:ext uri="{FF2B5EF4-FFF2-40B4-BE49-F238E27FC236}">
                <a16:creationId xmlns:a16="http://schemas.microsoft.com/office/drawing/2014/main" id="{5ACEF84C-E99E-A651-E0C4-3C63565257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553" t="18469" r="13204" b="10766"/>
          <a:stretch/>
        </p:blipFill>
        <p:spPr bwMode="auto">
          <a:xfrm>
            <a:off x="5100114" y="1802167"/>
            <a:ext cx="3591125" cy="1899821"/>
          </a:xfrm>
          <a:prstGeom prst="round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dirty="0">
                <a:solidFill>
                  <a:schemeClr val="accent1">
                    <a:lumMod val="50000"/>
                  </a:schemeClr>
                </a:solidFill>
                <a:latin typeface="+mj-lt"/>
                <a:ea typeface="Roboto"/>
                <a:cs typeface="Roboto"/>
                <a:sym typeface="Roboto"/>
              </a:rPr>
              <a:t>Front-End &amp; Back-End Technologies</a:t>
            </a:r>
            <a:endParaRPr lang="en-US" sz="3600" b="1" i="0" dirty="0">
              <a:effectLst/>
              <a:latin typeface="+mj-lt"/>
            </a:endParaRPr>
          </a:p>
        </p:txBody>
      </p:sp>
      <p:pic>
        <p:nvPicPr>
          <p:cNvPr id="4" name="Picture 3">
            <a:extLst>
              <a:ext uri="{FF2B5EF4-FFF2-40B4-BE49-F238E27FC236}">
                <a16:creationId xmlns:a16="http://schemas.microsoft.com/office/drawing/2014/main" id="{60FE08D6-BFCC-0894-D1DC-56791A448C39}"/>
              </a:ext>
            </a:extLst>
          </p:cNvPr>
          <p:cNvPicPr>
            <a:picLocks noChangeAspect="1"/>
          </p:cNvPicPr>
          <p:nvPr/>
        </p:nvPicPr>
        <p:blipFill>
          <a:blip r:embed="rId3"/>
          <a:stretch>
            <a:fillRect/>
          </a:stretch>
        </p:blipFill>
        <p:spPr>
          <a:xfrm>
            <a:off x="1389386" y="1640773"/>
            <a:ext cx="6365228" cy="2380812"/>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solidFill>
                  <a:srgbClr val="1E282E"/>
                </a:solidFill>
                <a:effectLst/>
                <a:latin typeface="+mj-lt"/>
              </a:rPr>
              <a:t>Web Hosting</a:t>
            </a:r>
            <a:endParaRPr lang="en-US" sz="4800" b="1" i="0" dirty="0">
              <a:effectLst/>
              <a:latin typeface="+mj-lt"/>
            </a:endParaRPr>
          </a:p>
        </p:txBody>
      </p:sp>
      <p:sp>
        <p:nvSpPr>
          <p:cNvPr id="2" name="Rectangle 1">
            <a:extLst>
              <a:ext uri="{FF2B5EF4-FFF2-40B4-BE49-F238E27FC236}">
                <a16:creationId xmlns:a16="http://schemas.microsoft.com/office/drawing/2014/main" id="{A7DD0B09-CFED-D7BD-4934-4250628815E7}"/>
              </a:ext>
            </a:extLst>
          </p:cNvPr>
          <p:cNvSpPr>
            <a:spLocks noChangeArrowheads="1"/>
          </p:cNvSpPr>
          <p:nvPr/>
        </p:nvSpPr>
        <p:spPr bwMode="auto">
          <a:xfrm>
            <a:off x="373845" y="1146873"/>
            <a:ext cx="8520600"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Hosting Choices:</a:t>
            </a:r>
            <a:r>
              <a:rPr kumimoji="0" lang="en-US" altLang="en-US" sz="1800" b="0" i="0" u="none" strike="noStrike" cap="none" normalizeH="0" baseline="0" dirty="0">
                <a:ln>
                  <a:noFill/>
                </a:ln>
                <a:solidFill>
                  <a:schemeClr val="tx1"/>
                </a:solidFill>
                <a:effectLst/>
                <a:latin typeface="Arial" panose="020B0604020202020204" pitchFamily="34" charset="0"/>
              </a:rPr>
              <a:t> Large companies host on their own servers; smaller ones use web hosting services.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Factors:</a:t>
            </a:r>
            <a:r>
              <a:rPr kumimoji="0" lang="en-US" altLang="en-US" sz="1800" b="0" i="0" u="none" strike="noStrike" cap="none" normalizeH="0" baseline="0" dirty="0">
                <a:ln>
                  <a:noFill/>
                </a:ln>
                <a:solidFill>
                  <a:schemeClr val="tx1"/>
                </a:solidFill>
                <a:effectLst/>
                <a:latin typeface="Arial" panose="020B0604020202020204" pitchFamily="34" charset="0"/>
              </a:rPr>
              <a:t> Reliability (uptime and backups), Flexibility (scaling with VPS), Security (protection from hacks), and Price (varies by features).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a:t>
            </a:r>
            <a:r>
              <a:rPr kumimoji="0" lang="en-US" altLang="en-US" sz="1800" b="0" i="0" u="none" strike="noStrike" cap="none" normalizeH="0" baseline="0" dirty="0">
                <a:ln>
                  <a:noFill/>
                </a:ln>
                <a:solidFill>
                  <a:schemeClr val="tx1"/>
                </a:solidFill>
                <a:effectLst/>
                <a:latin typeface="Arial" panose="020B0604020202020204" pitchFamily="34" charset="0"/>
              </a:rPr>
              <a:t> VPS and cloud services (e.g., AWS) allow quick scaling for high demand.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Cost vs. Control:</a:t>
            </a:r>
            <a:r>
              <a:rPr kumimoji="0" lang="en-US" altLang="en-US" sz="1800" b="0" i="0" u="none" strike="noStrike" cap="none" normalizeH="0" baseline="0" dirty="0">
                <a:ln>
                  <a:noFill/>
                </a:ln>
                <a:solidFill>
                  <a:schemeClr val="tx1"/>
                </a:solidFill>
                <a:effectLst/>
                <a:latin typeface="Arial" panose="020B0604020202020204" pitchFamily="34" charset="0"/>
              </a:rPr>
              <a:t> Free or low-cost plans have limited features; dedicated hosting offers full control at a higher cost. </a:t>
            </a:r>
          </a:p>
        </p:txBody>
      </p:sp>
    </p:spTree>
    <p:extLst>
      <p:ext uri="{BB962C8B-B14F-4D97-AF65-F5344CB8AC3E}">
        <p14:creationId xmlns:p14="http://schemas.microsoft.com/office/powerpoint/2010/main" val="204478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DC93447-5C42-0AB7-0A76-B7ABCC02470D}"/>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7B9606B0-3575-A074-6246-9E9EB6DD39AE}"/>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solidFill>
                  <a:srgbClr val="1E282E"/>
                </a:solidFill>
                <a:effectLst/>
                <a:latin typeface="+mj-lt"/>
              </a:rPr>
              <a:t>Server-Side Programming</a:t>
            </a:r>
            <a:endParaRPr lang="en-US" sz="4800" b="1" i="0" dirty="0">
              <a:effectLst/>
              <a:latin typeface="+mj-lt"/>
            </a:endParaRPr>
          </a:p>
        </p:txBody>
      </p:sp>
      <p:sp>
        <p:nvSpPr>
          <p:cNvPr id="3" name="Text Placeholder 1">
            <a:extLst>
              <a:ext uri="{FF2B5EF4-FFF2-40B4-BE49-F238E27FC236}">
                <a16:creationId xmlns:a16="http://schemas.microsoft.com/office/drawing/2014/main" id="{DE748874-34DC-8A95-2096-5970C7307FF2}"/>
              </a:ext>
            </a:extLst>
          </p:cNvPr>
          <p:cNvSpPr txBox="1">
            <a:spLocks noChangeArrowheads="1"/>
          </p:cNvSpPr>
          <p:nvPr/>
        </p:nvSpPr>
        <p:spPr bwMode="auto">
          <a:xfrm>
            <a:off x="311700" y="1017725"/>
            <a:ext cx="8520600" cy="3826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a:lnSpc>
                <a:spcPct val="150000"/>
              </a:lnSpc>
              <a:spcAft>
                <a:spcPts val="750"/>
              </a:spcAft>
            </a:pPr>
            <a:r>
              <a:rPr lang="en-US" sz="1600" b="1" i="0" dirty="0">
                <a:solidFill>
                  <a:schemeClr val="tx1"/>
                </a:solidFill>
                <a:effectLst/>
                <a:latin typeface="Roboto" panose="02000000000000000000" pitchFamily="2" charset="0"/>
              </a:rPr>
              <a:t>Server platform</a:t>
            </a:r>
            <a:r>
              <a:rPr lang="en-US" sz="1600" b="0" i="0" dirty="0">
                <a:solidFill>
                  <a:schemeClr val="tx1"/>
                </a:solidFill>
                <a:effectLst/>
                <a:latin typeface="Roboto" panose="02000000000000000000" pitchFamily="2" charset="0"/>
              </a:rPr>
              <a:t>: Some web servers support certain languages and not others. Ex: IIS supports ASP.NET, and Apache supports PHP.</a:t>
            </a:r>
          </a:p>
          <a:p>
            <a:pPr>
              <a:lnSpc>
                <a:spcPct val="150000"/>
              </a:lnSpc>
              <a:spcAft>
                <a:spcPts val="750"/>
              </a:spcAft>
            </a:pPr>
            <a:r>
              <a:rPr lang="en-US" sz="1600" b="1" i="0" dirty="0">
                <a:solidFill>
                  <a:schemeClr val="tx1"/>
                </a:solidFill>
                <a:effectLst/>
                <a:latin typeface="Roboto" panose="02000000000000000000" pitchFamily="2" charset="0"/>
              </a:rPr>
              <a:t>Tool support</a:t>
            </a:r>
            <a:r>
              <a:rPr lang="en-US" sz="1600" b="0" i="0" dirty="0">
                <a:solidFill>
                  <a:schemeClr val="tx1"/>
                </a:solidFill>
                <a:effectLst/>
                <a:latin typeface="Roboto" panose="02000000000000000000" pitchFamily="2" charset="0"/>
              </a:rPr>
              <a:t>: Some tools are ideal for working with certain programming languages. Ex: </a:t>
            </a:r>
            <a:r>
              <a:rPr lang="en-US" sz="1600" b="0" i="0" dirty="0" err="1">
                <a:solidFill>
                  <a:schemeClr val="tx1"/>
                </a:solidFill>
                <a:effectLst/>
                <a:latin typeface="Roboto" panose="02000000000000000000" pitchFamily="2" charset="0"/>
              </a:rPr>
              <a:t>PhpStorm</a:t>
            </a:r>
            <a:r>
              <a:rPr lang="en-US" sz="1600" b="0" i="0" dirty="0">
                <a:solidFill>
                  <a:schemeClr val="tx1"/>
                </a:solidFill>
                <a:effectLst/>
                <a:latin typeface="Roboto" panose="02000000000000000000" pitchFamily="2" charset="0"/>
              </a:rPr>
              <a:t> is ideal for PHP development, and Visual Studio is ideal for ASP.NET.</a:t>
            </a:r>
          </a:p>
          <a:p>
            <a:pPr>
              <a:lnSpc>
                <a:spcPct val="150000"/>
              </a:lnSpc>
              <a:spcAft>
                <a:spcPts val="750"/>
              </a:spcAft>
            </a:pPr>
            <a:r>
              <a:rPr lang="en-US" sz="1600" b="1" i="0" dirty="0">
                <a:solidFill>
                  <a:schemeClr val="tx1"/>
                </a:solidFill>
                <a:effectLst/>
                <a:latin typeface="Roboto" panose="02000000000000000000" pitchFamily="2" charset="0"/>
              </a:rPr>
              <a:t>Developer experience</a:t>
            </a:r>
            <a:r>
              <a:rPr lang="en-US" sz="1600" b="0" i="0" dirty="0">
                <a:solidFill>
                  <a:schemeClr val="tx1"/>
                </a:solidFill>
                <a:effectLst/>
                <a:latin typeface="Roboto" panose="02000000000000000000" pitchFamily="2" charset="0"/>
              </a:rPr>
              <a:t>: JavaScript developers may choose Node.js instead of learning a new language like C#. Developers who are new to web development might already know Java or Python and prefer those languages.</a:t>
            </a:r>
          </a:p>
          <a:p>
            <a:pPr>
              <a:lnSpc>
                <a:spcPct val="150000"/>
              </a:lnSpc>
              <a:spcAft>
                <a:spcPts val="750"/>
              </a:spcAft>
            </a:pPr>
            <a:r>
              <a:rPr lang="en-US" sz="1600" b="1" i="0" dirty="0">
                <a:solidFill>
                  <a:schemeClr val="tx1"/>
                </a:solidFill>
                <a:effectLst/>
                <a:latin typeface="Roboto" panose="02000000000000000000" pitchFamily="2" charset="0"/>
              </a:rPr>
              <a:t>Library support</a:t>
            </a:r>
            <a:r>
              <a:rPr lang="en-US" sz="1600" b="0" i="0" dirty="0">
                <a:solidFill>
                  <a:schemeClr val="tx1"/>
                </a:solidFill>
                <a:effectLst/>
                <a:latin typeface="Roboto" panose="02000000000000000000" pitchFamily="2" charset="0"/>
              </a:rPr>
              <a:t>: Some languages may have pre-built libraries that support some web applications better than others.</a:t>
            </a:r>
          </a:p>
        </p:txBody>
      </p:sp>
    </p:spTree>
    <p:extLst>
      <p:ext uri="{BB962C8B-B14F-4D97-AF65-F5344CB8AC3E}">
        <p14:creationId xmlns:p14="http://schemas.microsoft.com/office/powerpoint/2010/main" val="504616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29D3E0D8-C727-50DC-8622-0FCD2FEE062E}"/>
              </a:ext>
            </a:extLst>
          </p:cNvPr>
          <p:cNvPicPr>
            <a:picLocks noChangeAspect="1"/>
          </p:cNvPicPr>
          <p:nvPr/>
        </p:nvPicPr>
        <p:blipFill>
          <a:blip r:embed="rId3"/>
          <a:stretch>
            <a:fillRect/>
          </a:stretch>
        </p:blipFill>
        <p:spPr>
          <a:xfrm>
            <a:off x="1222329" y="1310413"/>
            <a:ext cx="6324046" cy="3004135"/>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95B2676-86A3-1EA5-DAAE-F5FC4760757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C917617-10F7-D4D9-CFB9-A1774C4F595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dirty="0">
                <a:latin typeface="+mj-lt"/>
              </a:rPr>
              <a:t>Database</a:t>
            </a:r>
            <a:endParaRPr lang="en-US" sz="3600" b="1" i="0" dirty="0">
              <a:effectLst/>
              <a:latin typeface="+mj-lt"/>
            </a:endParaRPr>
          </a:p>
        </p:txBody>
      </p:sp>
      <p:sp>
        <p:nvSpPr>
          <p:cNvPr id="3" name="Rectangle 1">
            <a:extLst>
              <a:ext uri="{FF2B5EF4-FFF2-40B4-BE49-F238E27FC236}">
                <a16:creationId xmlns:a16="http://schemas.microsoft.com/office/drawing/2014/main" id="{1ED2ECA7-CBD9-A99F-AE10-F02307D46CF6}"/>
              </a:ext>
            </a:extLst>
          </p:cNvPr>
          <p:cNvSpPr>
            <a:spLocks noGrp="1" noChangeArrowheads="1"/>
          </p:cNvSpPr>
          <p:nvPr>
            <p:ph type="body" idx="4294967295"/>
          </p:nvPr>
        </p:nvSpPr>
        <p:spPr bwMode="auto">
          <a:xfrm>
            <a:off x="311150" y="1124695"/>
            <a:ext cx="852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Relational Databases:</a:t>
            </a:r>
            <a:r>
              <a:rPr kumimoji="0" lang="en-US" altLang="en-US" sz="1600" b="0" i="0" u="none" strike="noStrike" cap="none" normalizeH="0" baseline="0" dirty="0">
                <a:ln>
                  <a:noFill/>
                </a:ln>
                <a:solidFill>
                  <a:schemeClr val="tx1"/>
                </a:solidFill>
                <a:effectLst/>
                <a:latin typeface="Arial" panose="020B0604020202020204" pitchFamily="34" charset="0"/>
              </a:rPr>
              <a:t> Store data in tables using SQL (e.g., MySQL, PostgreSQL, Oracle, SQL Server).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NoSQL Databases:</a:t>
            </a:r>
            <a:r>
              <a:rPr kumimoji="0" lang="en-US" altLang="en-US" sz="1600" b="0" i="0" u="none" strike="noStrike" cap="none" normalizeH="0" baseline="0" dirty="0">
                <a:ln>
                  <a:noFill/>
                </a:ln>
                <a:solidFill>
                  <a:schemeClr val="tx1"/>
                </a:solidFill>
                <a:effectLst/>
                <a:latin typeface="Arial" panose="020B0604020202020204" pitchFamily="34" charset="0"/>
              </a:rPr>
              <a:t> Use flexible data models and different query languages, gaining popularity for scalability.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Usage Trend:</a:t>
            </a:r>
            <a:r>
              <a:rPr kumimoji="0" lang="en-US" altLang="en-US" sz="1600" b="0" i="0" u="none" strike="noStrike" cap="none" normalizeH="0" baseline="0" dirty="0">
                <a:ln>
                  <a:noFill/>
                </a:ln>
                <a:solidFill>
                  <a:schemeClr val="tx1"/>
                </a:solidFill>
                <a:effectLst/>
                <a:latin typeface="Arial" panose="020B0604020202020204" pitchFamily="34" charset="0"/>
              </a:rPr>
              <a:t> Relational databases are traditional, but NoSQL is preferred for dynamic and large-scale applications. </a:t>
            </a:r>
          </a:p>
        </p:txBody>
      </p:sp>
    </p:spTree>
    <p:extLst>
      <p:ext uri="{BB962C8B-B14F-4D97-AF65-F5344CB8AC3E}">
        <p14:creationId xmlns:p14="http://schemas.microsoft.com/office/powerpoint/2010/main" val="215362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4D3AC40-A00A-FCAC-0D19-5666B92C43CF}"/>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DEA0007-474F-78CE-99C5-73F4679CA95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dirty="0">
                <a:latin typeface="+mj-lt"/>
              </a:rPr>
              <a:t>Types of Non-Relational Databases</a:t>
            </a:r>
            <a:endParaRPr lang="en-US" sz="3600" b="1" i="0" dirty="0">
              <a:effectLst/>
              <a:latin typeface="+mj-lt"/>
            </a:endParaRPr>
          </a:p>
        </p:txBody>
      </p:sp>
      <p:sp>
        <p:nvSpPr>
          <p:cNvPr id="3" name="Rectangle 1">
            <a:extLst>
              <a:ext uri="{FF2B5EF4-FFF2-40B4-BE49-F238E27FC236}">
                <a16:creationId xmlns:a16="http://schemas.microsoft.com/office/drawing/2014/main" id="{6985B6A3-6F9B-D7BB-F345-D5E818922A90}"/>
              </a:ext>
            </a:extLst>
          </p:cNvPr>
          <p:cNvSpPr>
            <a:spLocks noGrp="1" noChangeArrowheads="1"/>
          </p:cNvSpPr>
          <p:nvPr>
            <p:ph type="body" idx="4294967295"/>
          </p:nvPr>
        </p:nvSpPr>
        <p:spPr bwMode="auto">
          <a:xfrm>
            <a:off x="311700" y="1017725"/>
            <a:ext cx="8520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1600" b="1" i="0" dirty="0">
                <a:solidFill>
                  <a:schemeClr val="accent1">
                    <a:lumMod val="50000"/>
                  </a:schemeClr>
                </a:solidFill>
                <a:effectLst/>
                <a:latin typeface="+mj-lt"/>
              </a:rPr>
              <a:t>Document database: </a:t>
            </a:r>
            <a:r>
              <a:rPr lang="en-US" sz="1600" b="0" i="0" dirty="0">
                <a:solidFill>
                  <a:schemeClr val="accent1">
                    <a:lumMod val="50000"/>
                  </a:schemeClr>
                </a:solidFill>
                <a:effectLst/>
                <a:latin typeface="+mj-lt"/>
              </a:rPr>
              <a:t>For storing documents in JSON format with many levels of nesting. Ex: MongoDB.</a:t>
            </a:r>
          </a:p>
          <a:p>
            <a:pPr>
              <a:lnSpc>
                <a:spcPct val="150000"/>
              </a:lnSpc>
            </a:pPr>
            <a:r>
              <a:rPr lang="en-US" sz="1600" b="1" i="0" dirty="0">
                <a:solidFill>
                  <a:schemeClr val="accent1">
                    <a:lumMod val="50000"/>
                  </a:schemeClr>
                </a:solidFill>
                <a:effectLst/>
                <a:latin typeface="+mj-lt"/>
              </a:rPr>
              <a:t>Key-value database</a:t>
            </a:r>
            <a:r>
              <a:rPr lang="en-US" sz="1600" b="0" i="0" dirty="0">
                <a:solidFill>
                  <a:schemeClr val="accent1">
                    <a:lumMod val="50000"/>
                  </a:schemeClr>
                </a:solidFill>
                <a:effectLst/>
                <a:latin typeface="+mj-lt"/>
              </a:rPr>
              <a:t>: For storing values that are associated with unique keys. Ex: Redis.</a:t>
            </a:r>
          </a:p>
          <a:p>
            <a:pPr>
              <a:lnSpc>
                <a:spcPct val="150000"/>
              </a:lnSpc>
            </a:pPr>
            <a:r>
              <a:rPr lang="en-US" sz="1600" b="1" i="0" dirty="0">
                <a:solidFill>
                  <a:schemeClr val="accent1">
                    <a:lumMod val="50000"/>
                  </a:schemeClr>
                </a:solidFill>
                <a:effectLst/>
                <a:latin typeface="+mj-lt"/>
              </a:rPr>
              <a:t>Object database: </a:t>
            </a:r>
            <a:r>
              <a:rPr lang="en-US" sz="1600" b="0" i="0" dirty="0">
                <a:solidFill>
                  <a:schemeClr val="accent1">
                    <a:lumMod val="50000"/>
                  </a:schemeClr>
                </a:solidFill>
                <a:effectLst/>
                <a:latin typeface="+mj-lt"/>
              </a:rPr>
              <a:t>For storing objects created in object-oriented programming languages. Ex: Caché.</a:t>
            </a:r>
          </a:p>
          <a:p>
            <a:pPr>
              <a:lnSpc>
                <a:spcPct val="150000"/>
              </a:lnSpc>
            </a:pPr>
            <a:r>
              <a:rPr lang="en-US" sz="1600" b="1" i="0" dirty="0">
                <a:solidFill>
                  <a:schemeClr val="accent1">
                    <a:lumMod val="50000"/>
                  </a:schemeClr>
                </a:solidFill>
                <a:effectLst/>
                <a:latin typeface="+mj-lt"/>
              </a:rPr>
              <a:t>Column database: </a:t>
            </a:r>
            <a:r>
              <a:rPr lang="en-US" sz="1600" b="0" i="0" dirty="0">
                <a:solidFill>
                  <a:schemeClr val="accent1">
                    <a:lumMod val="50000"/>
                  </a:schemeClr>
                </a:solidFill>
                <a:effectLst/>
                <a:latin typeface="+mj-lt"/>
              </a:rPr>
              <a:t>For storing and processing large amounts of data using pointers that link to columns distributed over a cluster. Ex: HBase.</a:t>
            </a:r>
          </a:p>
          <a:p>
            <a:pPr>
              <a:lnSpc>
                <a:spcPct val="150000"/>
              </a:lnSpc>
            </a:pPr>
            <a:r>
              <a:rPr lang="en-US" sz="1600" b="1" i="0" dirty="0">
                <a:solidFill>
                  <a:schemeClr val="accent1">
                    <a:lumMod val="50000"/>
                  </a:schemeClr>
                </a:solidFill>
                <a:effectLst/>
                <a:latin typeface="+mj-lt"/>
              </a:rPr>
              <a:t>Graph database: </a:t>
            </a:r>
            <a:r>
              <a:rPr lang="en-US" sz="1600" b="0" i="0" dirty="0">
                <a:solidFill>
                  <a:schemeClr val="accent1">
                    <a:lumMod val="50000"/>
                  </a:schemeClr>
                </a:solidFill>
                <a:effectLst/>
                <a:latin typeface="+mj-lt"/>
              </a:rPr>
              <a:t>For storing graph structures with nodes and edges. Ex: Neo4j.</a:t>
            </a:r>
          </a:p>
        </p:txBody>
      </p:sp>
    </p:spTree>
    <p:extLst>
      <p:ext uri="{BB962C8B-B14F-4D97-AF65-F5344CB8AC3E}">
        <p14:creationId xmlns:p14="http://schemas.microsoft.com/office/powerpoint/2010/main" val="1048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9F4ADBB-5D4B-B852-5F5F-220B752D06B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3DF7F41-5D08-4480-6BAA-0D2648E3EA8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5188B568-4DC7-D456-A8BC-CFF7A351E581}"/>
              </a:ext>
            </a:extLst>
          </p:cNvPr>
          <p:cNvPicPr>
            <a:picLocks noChangeAspect="1"/>
          </p:cNvPicPr>
          <p:nvPr/>
        </p:nvPicPr>
        <p:blipFill>
          <a:blip r:embed="rId3"/>
          <a:stretch>
            <a:fillRect/>
          </a:stretch>
        </p:blipFill>
        <p:spPr>
          <a:xfrm>
            <a:off x="1725273" y="1157999"/>
            <a:ext cx="5693453" cy="3449511"/>
          </a:xfrm>
          <a:prstGeom prst="rect">
            <a:avLst/>
          </a:prstGeom>
        </p:spPr>
      </p:pic>
    </p:spTree>
    <p:extLst>
      <p:ext uri="{BB962C8B-B14F-4D97-AF65-F5344CB8AC3E}">
        <p14:creationId xmlns:p14="http://schemas.microsoft.com/office/powerpoint/2010/main" val="37214271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2025-02-27T13:57:21+00:00</DateTime>
  </documentManagement>
</p:properties>
</file>

<file path=customXml/itemProps1.xml><?xml version="1.0" encoding="utf-8"?>
<ds:datastoreItem xmlns:ds="http://schemas.openxmlformats.org/officeDocument/2006/customXml" ds:itemID="{C63E2CA9-F7E3-4B39-A049-F02DD8C97B3E}"/>
</file>

<file path=customXml/itemProps2.xml><?xml version="1.0" encoding="utf-8"?>
<ds:datastoreItem xmlns:ds="http://schemas.openxmlformats.org/officeDocument/2006/customXml" ds:itemID="{9B82DED4-97FA-41E0-BF2A-79C1CE1A88F6}"/>
</file>

<file path=customXml/itemProps3.xml><?xml version="1.0" encoding="utf-8"?>
<ds:datastoreItem xmlns:ds="http://schemas.openxmlformats.org/officeDocument/2006/customXml" ds:itemID="{4E8644D6-EC4E-4150-8E2E-193A245B1DE7}"/>
</file>

<file path=docProps/app.xml><?xml version="1.0" encoding="utf-8"?>
<Properties xmlns="http://schemas.openxmlformats.org/officeDocument/2006/extended-properties" xmlns:vt="http://schemas.openxmlformats.org/officeDocument/2006/docPropsVTypes">
  <TotalTime>2500</TotalTime>
  <Words>1365</Words>
  <Application>Microsoft Office PowerPoint</Application>
  <PresentationFormat>On-screen Show (16:9)</PresentationFormat>
  <Paragraphs>52</Paragraphs>
  <Slides>13</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Roboto</vt:lpstr>
      <vt:lpstr>Proxima Nova</vt:lpstr>
      <vt:lpstr>Arial</vt:lpstr>
      <vt:lpstr>Simple Light</vt:lpstr>
      <vt:lpstr>Spearmint</vt:lpstr>
      <vt:lpstr>Full-Stack Development</vt:lpstr>
      <vt:lpstr>Overview of Front-End and Back-End</vt:lpstr>
      <vt:lpstr>Front-End &amp; Back-End Technologies</vt:lpstr>
      <vt:lpstr>Web Hosting</vt:lpstr>
      <vt:lpstr>Server-Side Programming</vt:lpstr>
      <vt:lpstr>Example</vt:lpstr>
      <vt:lpstr>Database</vt:lpstr>
      <vt:lpstr>Types of Non-Relational Databases</vt:lpstr>
      <vt:lpstr>Example</vt:lpstr>
      <vt:lpstr>Client-Side Technologies</vt:lpstr>
      <vt:lpstr>JavaScript Development Tools</vt:lpstr>
      <vt:lpstr>Example</vt:lpstr>
      <vt:lpstr>Example (Continue)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93</cp:revision>
  <dcterms:modified xsi:type="dcterms:W3CDTF">2025-02-27T11:55:15Z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