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350" r:id="rId5"/>
    <p:sldId id="323" r:id="rId6"/>
    <p:sldId id="343" r:id="rId7"/>
    <p:sldId id="352" r:id="rId8"/>
    <p:sldId id="353" r:id="rId9"/>
    <p:sldId id="354" r:id="rId10"/>
    <p:sldId id="355" r:id="rId11"/>
    <p:sldId id="35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express. In this lecture we will go through what is express server, what are routes and middleware functions, and finally explore the third party middleware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B8B4A7D-69FC-6DC7-EDB6-3967F5B28B2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23CB6A7-0A5D-A958-F55E-DA5E5988D4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887A21-D2D9-FC2A-43A5-EF656CD551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are some popular third-party middleware used in Express. Morgan logs HTTP request information. Cookie-parser parses the cookie header in an HTTP request. Error handler helps with debugging during development. C surf protects against cross-site request forgery. Compression compresses response bodies, and Express-session manages session data on the server. These tools make your Express app more secure and efficient.</a:t>
            </a:r>
          </a:p>
        </p:txBody>
      </p:sp>
    </p:spTree>
    <p:extLst>
      <p:ext uri="{BB962C8B-B14F-4D97-AF65-F5344CB8AC3E}">
        <p14:creationId xmlns:p14="http://schemas.microsoft.com/office/powerpoint/2010/main" val="179897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dive into the Express server. Express is a web application framework for Node.js that simplifies creating web servers with minimal code. It's widely popular for its flexible structure. To install Express, use </a:t>
            </a:r>
            <a:r>
              <a:rPr lang="en-US" dirty="0" err="1"/>
              <a:t>npm</a:t>
            </a:r>
            <a:r>
              <a:rPr lang="en-US" dirty="0"/>
              <a:t> with the command </a:t>
            </a:r>
            <a:r>
              <a:rPr lang="en-US" dirty="0" err="1"/>
              <a:t>npm</a:t>
            </a:r>
            <a:r>
              <a:rPr lang="en-US" dirty="0"/>
              <a:t> install express. This makes building web servers faster and more efficient in Node.js.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Here's an example of setting up an Express server. The project structure includes server.js where the Express server is defined, and hello.html is served from the public directory. In server dot </a:t>
            </a:r>
            <a:r>
              <a:rPr lang="en-US" dirty="0" err="1"/>
              <a:t>js</a:t>
            </a:r>
            <a:r>
              <a:rPr lang="en-US" dirty="0"/>
              <a:t>, we use express dot static to serve static files. The server listens on port 3000 and serves hello.html when you visit http localhost 3000 hello.html.</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explore routes in Express. Routes are used to handle browser requests by defining specific URL paths and HTTP methods. The structure follows app dot method and then path and callback as parameter, like code shown in the slide. The callback function receives the request and response objects, which are used to process and send back the data to the browser.</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of how to set up routes in Express. The first route handles a GET request to hello, and when accessed at http localhost 3000 hello, it sends back the message Hello, Express. The second route handles a POST request to goodbye, and when accessed at http localhost 3000 goodbye, it sends Goodbye, Express. These routes define the behavior for different HTTP methods and paths.</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discuss middleware in Express. Middleware functions are used to examine or modify the request and response objects. They receive three parameters: req (request), res (response), and next (callback). Middleware is executed using app dot use and can be chained using next to pass control to the next middleware in the stack.</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create an Express server and set up middleware to log requests. The middleware function logs the HTTP method and path of each request. When visiting the hello route, the server responds with Hello, Express while logging the request information. The server listens on port 3000, showing how middleware can be used for logging and processing requests before reaching the route handler.</a:t>
            </a:r>
          </a:p>
        </p:txBody>
      </p:sp>
    </p:spTree>
    <p:extLst>
      <p:ext uri="{BB962C8B-B14F-4D97-AF65-F5344CB8AC3E}">
        <p14:creationId xmlns:p14="http://schemas.microsoft.com/office/powerpoint/2010/main" val="5335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C62450-334C-F53F-1944-678663AEA3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F570094-25A9-FAB7-54F2-AA9C8C1C1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E612985-A480-3C90-91EB-0BFB84A92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talk about third party middleware. These are external tools that add extra functionality to your Express apps. For example, the morgan middleware logs details about HTTP requests, which is useful for debugging and monitoring. Third-party middleware is installed via </a:t>
            </a:r>
            <a:r>
              <a:rPr lang="en-US" dirty="0" err="1"/>
              <a:t>npm</a:t>
            </a:r>
            <a:r>
              <a:rPr lang="en-US" dirty="0"/>
              <a:t>, making it easy to enhance your application with minimal effort.</a:t>
            </a:r>
          </a:p>
        </p:txBody>
      </p:sp>
    </p:spTree>
    <p:extLst>
      <p:ext uri="{BB962C8B-B14F-4D97-AF65-F5344CB8AC3E}">
        <p14:creationId xmlns:p14="http://schemas.microsoft.com/office/powerpoint/2010/main" val="125503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1075AF-AE7E-3930-3825-E2505461F66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2EF30F9-4935-4C62-CA81-F7D2554D0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C1F2D56-2D83-72FC-94AD-FC6AF78B64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use the morgan middleware to log HTTP requests in the console. When the server runs, it logs details such as the request method, URL, status code, and response time. For instance, a GET request to hello dot html shows the status code and time taken for the request. This is useful for monitoring and debugging your Express app.</a:t>
            </a:r>
          </a:p>
        </p:txBody>
      </p:sp>
    </p:spTree>
    <p:extLst>
      <p:ext uri="{BB962C8B-B14F-4D97-AF65-F5344CB8AC3E}">
        <p14:creationId xmlns:p14="http://schemas.microsoft.com/office/powerpoint/2010/main" val="382063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Express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Express Server</a:t>
            </a:r>
            <a:r>
              <a:rPr lang="en-US" sz="1300" b="1" dirty="0">
                <a:solidFill>
                  <a:schemeClr val="accent1">
                    <a:lumMod val="50000"/>
                  </a:schemeClr>
                </a:solidFill>
                <a:latin typeface="+mj-lt"/>
                <a:ea typeface="Roboto"/>
                <a:cs typeface="Roboto"/>
                <a:sym typeface="Roboto"/>
              </a:rPr>
              <a:t> | Routes | Middleware | Third-Party Middleware</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9EDB983-C103-5196-61AF-E4F22C796F4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822CA54-69E5-86C8-5675-2212E82315D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Popular Third-Party Middleware</a:t>
            </a:r>
            <a:endParaRPr lang="en-US" sz="3600" b="1" dirty="0">
              <a:latin typeface="+mj-lt"/>
            </a:endParaRPr>
          </a:p>
        </p:txBody>
      </p:sp>
      <p:pic>
        <p:nvPicPr>
          <p:cNvPr id="3" name="Picture 2">
            <a:extLst>
              <a:ext uri="{FF2B5EF4-FFF2-40B4-BE49-F238E27FC236}">
                <a16:creationId xmlns:a16="http://schemas.microsoft.com/office/drawing/2014/main" id="{A951C49F-2A29-50AF-7EB6-CE705B15735A}"/>
              </a:ext>
            </a:extLst>
          </p:cNvPr>
          <p:cNvPicPr>
            <a:picLocks noChangeAspect="1"/>
          </p:cNvPicPr>
          <p:nvPr/>
        </p:nvPicPr>
        <p:blipFill>
          <a:blip r:embed="rId3"/>
          <a:stretch>
            <a:fillRect/>
          </a:stretch>
        </p:blipFill>
        <p:spPr>
          <a:xfrm>
            <a:off x="1980623" y="1465221"/>
            <a:ext cx="5182754" cy="3001011"/>
          </a:xfrm>
          <a:prstGeom prst="rect">
            <a:avLst/>
          </a:prstGeom>
        </p:spPr>
      </p:pic>
    </p:spTree>
    <p:extLst>
      <p:ext uri="{BB962C8B-B14F-4D97-AF65-F5344CB8AC3E}">
        <p14:creationId xmlns:p14="http://schemas.microsoft.com/office/powerpoint/2010/main" val="152025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Express Server</a:t>
            </a:r>
            <a:endParaRPr lang="en-US" sz="3600" b="1" i="0" dirty="0">
              <a:effectLst/>
              <a:latin typeface="+mj-lt"/>
            </a:endParaRPr>
          </a:p>
        </p:txBody>
      </p:sp>
      <p:sp>
        <p:nvSpPr>
          <p:cNvPr id="2" name="Text Placeholder 1">
            <a:extLst>
              <a:ext uri="{FF2B5EF4-FFF2-40B4-BE49-F238E27FC236}">
                <a16:creationId xmlns:a16="http://schemas.microsoft.com/office/drawing/2014/main" id="{B5732AEF-B67F-81EE-664A-103D3E7EDFBA}"/>
              </a:ext>
            </a:extLst>
          </p:cNvPr>
          <p:cNvSpPr>
            <a:spLocks noGrp="1" noChangeArrowheads="1"/>
          </p:cNvSpPr>
          <p:nvPr>
            <p:ph type="body" idx="4294967295"/>
          </p:nvPr>
        </p:nvSpPr>
        <p:spPr bwMode="auto">
          <a:xfrm>
            <a:off x="311700" y="1196980"/>
            <a:ext cx="536168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Simplifies creating web servers in Node.js.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Popularity:</a:t>
            </a:r>
            <a:r>
              <a:rPr kumimoji="0" lang="en-US" altLang="en-US" sz="1600" b="0" i="0" u="none" strike="noStrike" cap="none" normalizeH="0" baseline="0" dirty="0">
                <a:ln>
                  <a:noFill/>
                </a:ln>
                <a:solidFill>
                  <a:schemeClr val="tx1"/>
                </a:solidFill>
                <a:effectLst/>
                <a:latin typeface="+mj-lt"/>
              </a:rPr>
              <a:t> Widely used for its minimal and flexible structure.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Installation:</a:t>
            </a:r>
            <a:r>
              <a:rPr kumimoji="0" lang="en-US" altLang="en-US" sz="1600" b="0" i="0" u="none" strike="noStrike" cap="none" normalizeH="0" baseline="0" dirty="0">
                <a:ln>
                  <a:noFill/>
                </a:ln>
                <a:solidFill>
                  <a:schemeClr val="tx1"/>
                </a:solidFill>
                <a:effectLst/>
                <a:latin typeface="+mj-lt"/>
              </a:rPr>
              <a:t> Install via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with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install express.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1027" name="Picture 3" descr="Expressjs logo - Social media &amp; Logos Icons">
            <a:extLst>
              <a:ext uri="{FF2B5EF4-FFF2-40B4-BE49-F238E27FC236}">
                <a16:creationId xmlns:a16="http://schemas.microsoft.com/office/drawing/2014/main" id="{859B91BA-EBCA-2232-62C1-43E080C47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473" y="150018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28020752-1374-8323-8943-BB3EBDF4049F}"/>
              </a:ext>
            </a:extLst>
          </p:cNvPr>
          <p:cNvPicPr>
            <a:picLocks noChangeAspect="1"/>
          </p:cNvPicPr>
          <p:nvPr/>
        </p:nvPicPr>
        <p:blipFill>
          <a:blip r:embed="rId3"/>
          <a:stretch>
            <a:fillRect/>
          </a:stretch>
        </p:blipFill>
        <p:spPr>
          <a:xfrm>
            <a:off x="1992406" y="1247600"/>
            <a:ext cx="5159187" cy="3589331"/>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Routes</a:t>
            </a:r>
            <a:endParaRPr lang="en-US" sz="4800" b="1" i="0" dirty="0">
              <a:effectLst/>
              <a:latin typeface="+mj-lt"/>
            </a:endParaRPr>
          </a:p>
        </p:txBody>
      </p:sp>
      <p:sp>
        <p:nvSpPr>
          <p:cNvPr id="6" name="TextBox 5">
            <a:extLst>
              <a:ext uri="{FF2B5EF4-FFF2-40B4-BE49-F238E27FC236}">
                <a16:creationId xmlns:a16="http://schemas.microsoft.com/office/drawing/2014/main" id="{81B78EEA-A2B4-69A4-DC95-B546E3D68849}"/>
              </a:ext>
            </a:extLst>
          </p:cNvPr>
          <p:cNvSpPr txBox="1"/>
          <p:nvPr/>
        </p:nvSpPr>
        <p:spPr>
          <a:xfrm>
            <a:off x="311700" y="1114109"/>
            <a:ext cx="7651570" cy="1524007"/>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Handle browser requests using specific URL paths and HTTP methods.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Structure:</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app.method</a:t>
            </a:r>
            <a:r>
              <a:rPr kumimoji="0" lang="en-US" altLang="en-US" sz="1600" b="0" i="0" u="none" strike="noStrike" cap="none" normalizeH="0" baseline="0" dirty="0">
                <a:ln>
                  <a:noFill/>
                </a:ln>
                <a:solidFill>
                  <a:schemeClr val="tx1"/>
                </a:solidFill>
                <a:effectLst/>
                <a:latin typeface="+mj-lt"/>
              </a:rPr>
              <a:t>(path, callback) (e.g., </a:t>
            </a:r>
            <a:r>
              <a:rPr kumimoji="0" lang="en-US" altLang="en-US" sz="1600" b="0" i="0" u="none" strike="noStrike" cap="none" normalizeH="0" baseline="0" dirty="0" err="1">
                <a:ln>
                  <a:noFill/>
                </a:ln>
                <a:solidFill>
                  <a:schemeClr val="tx1"/>
                </a:solidFill>
                <a:effectLst/>
                <a:latin typeface="+mj-lt"/>
              </a:rPr>
              <a:t>app.get</a:t>
            </a:r>
            <a:r>
              <a:rPr kumimoji="0" lang="en-US" altLang="en-US" sz="1600" b="0" i="0" u="none" strike="noStrike" cap="none" normalizeH="0" baseline="0" dirty="0">
                <a:ln>
                  <a:noFill/>
                </a:ln>
                <a:solidFill>
                  <a:schemeClr val="tx1"/>
                </a:solidFill>
                <a:effectLst/>
                <a:latin typeface="+mj-lt"/>
              </a:rPr>
              <a:t>('/', (req, res) =&gt;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Callback Function:</a:t>
            </a:r>
            <a:r>
              <a:rPr kumimoji="0" lang="en-US" altLang="en-US" sz="1600" b="0" i="0" u="none" strike="noStrike" cap="none" normalizeH="0" baseline="0" dirty="0">
                <a:ln>
                  <a:noFill/>
                </a:ln>
                <a:solidFill>
                  <a:schemeClr val="tx1"/>
                </a:solidFill>
                <a:effectLst/>
                <a:latin typeface="+mj-lt"/>
              </a:rPr>
              <a:t> Receives request and response objects for processing.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521866CD-CC94-7C6C-EB90-0628519BE191}"/>
              </a:ext>
            </a:extLst>
          </p:cNvPr>
          <p:cNvPicPr>
            <a:picLocks noChangeAspect="1"/>
          </p:cNvPicPr>
          <p:nvPr/>
        </p:nvPicPr>
        <p:blipFill>
          <a:blip r:embed="rId3"/>
          <a:stretch>
            <a:fillRect/>
          </a:stretch>
        </p:blipFill>
        <p:spPr>
          <a:xfrm>
            <a:off x="1019010" y="1668504"/>
            <a:ext cx="7105980" cy="2468489"/>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Middleware</a:t>
            </a:r>
          </a:p>
        </p:txBody>
      </p:sp>
      <p:sp>
        <p:nvSpPr>
          <p:cNvPr id="2" name="Text Placeholder 1">
            <a:extLst>
              <a:ext uri="{FF2B5EF4-FFF2-40B4-BE49-F238E27FC236}">
                <a16:creationId xmlns:a16="http://schemas.microsoft.com/office/drawing/2014/main" id="{82881349-2E9D-42CE-7BB9-157FBAAFA919}"/>
              </a:ext>
            </a:extLst>
          </p:cNvPr>
          <p:cNvSpPr>
            <a:spLocks noGrp="1" noChangeArrowheads="1"/>
          </p:cNvSpPr>
          <p:nvPr>
            <p:ph type="body" idx="4294967295"/>
          </p:nvPr>
        </p:nvSpPr>
        <p:spPr bwMode="auto">
          <a:xfrm>
            <a:off x="311150" y="1195577"/>
            <a:ext cx="66591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Examines or modifies request and response objects.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Parameters:</a:t>
            </a:r>
            <a:r>
              <a:rPr kumimoji="0" lang="en-US" altLang="en-US" sz="1600" b="0" i="0" u="none" strike="noStrike" cap="none" normalizeH="0" baseline="0" dirty="0">
                <a:ln>
                  <a:noFill/>
                </a:ln>
                <a:solidFill>
                  <a:schemeClr val="tx1"/>
                </a:solidFill>
                <a:effectLst/>
                <a:latin typeface="+mj-lt"/>
              </a:rPr>
              <a:t> req (request), res (response), next (callback).</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Execution:</a:t>
            </a:r>
            <a:r>
              <a:rPr kumimoji="0" lang="en-US" altLang="en-US" sz="1600" b="0" i="0" u="none" strike="noStrike" cap="none" normalizeH="0" baseline="0" dirty="0">
                <a:ln>
                  <a:noFill/>
                </a:ln>
                <a:solidFill>
                  <a:schemeClr val="tx1"/>
                </a:solidFill>
                <a:effectLst/>
                <a:latin typeface="+mj-lt"/>
              </a:rPr>
              <a:t> Called using </a:t>
            </a:r>
            <a:r>
              <a:rPr kumimoji="0" lang="en-US" altLang="en-US" sz="1600" b="0" i="0" u="none" strike="noStrike" cap="none" normalizeH="0" baseline="0" dirty="0" err="1">
                <a:ln>
                  <a:noFill/>
                </a:ln>
                <a:solidFill>
                  <a:schemeClr val="tx1"/>
                </a:solidFill>
                <a:effectLst/>
                <a:latin typeface="+mj-lt"/>
              </a:rPr>
              <a:t>app.use</a:t>
            </a:r>
            <a:r>
              <a:rPr kumimoji="0" lang="en-US" altLang="en-US" sz="1600" b="0" i="0" u="none" strike="noStrike" cap="none" normalizeH="0" baseline="0" dirty="0">
                <a:ln>
                  <a:noFill/>
                </a:ln>
                <a:solidFill>
                  <a:schemeClr val="tx1"/>
                </a:solidFill>
                <a:effectLst/>
                <a:latin typeface="+mj-lt"/>
              </a:rPr>
              <a:t>() in Express.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Chaining:</a:t>
            </a:r>
            <a:r>
              <a:rPr kumimoji="0" lang="en-US" altLang="en-US" sz="1600" b="0" i="0" u="none" strike="noStrike" cap="none" normalizeH="0" baseline="0" dirty="0">
                <a:ln>
                  <a:noFill/>
                </a:ln>
                <a:solidFill>
                  <a:schemeClr val="tx1"/>
                </a:solidFill>
                <a:effectLst/>
                <a:latin typeface="+mj-lt"/>
              </a:rPr>
              <a:t> next() passes control to the next middleware in the stack.</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A0208221-A14B-7F73-C9B3-0CB404D670AE}"/>
              </a:ext>
            </a:extLst>
          </p:cNvPr>
          <p:cNvPicPr>
            <a:picLocks noChangeAspect="1"/>
          </p:cNvPicPr>
          <p:nvPr/>
        </p:nvPicPr>
        <p:blipFill>
          <a:blip r:embed="rId3"/>
          <a:stretch>
            <a:fillRect/>
          </a:stretch>
        </p:blipFill>
        <p:spPr>
          <a:xfrm>
            <a:off x="913661" y="1445071"/>
            <a:ext cx="7316678" cy="2842844"/>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8226FA-9B63-C87A-43BB-06BD494AF49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63D486E-835C-DAC6-408B-A7C5657F9F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Third-Party Middleware</a:t>
            </a:r>
          </a:p>
        </p:txBody>
      </p:sp>
      <p:sp>
        <p:nvSpPr>
          <p:cNvPr id="3" name="Rectangle 1">
            <a:extLst>
              <a:ext uri="{FF2B5EF4-FFF2-40B4-BE49-F238E27FC236}">
                <a16:creationId xmlns:a16="http://schemas.microsoft.com/office/drawing/2014/main" id="{9977BE13-A3D7-73FB-F0D7-301FBF76E650}"/>
              </a:ext>
            </a:extLst>
          </p:cNvPr>
          <p:cNvSpPr>
            <a:spLocks noGrp="1" noChangeArrowheads="1"/>
          </p:cNvSpPr>
          <p:nvPr>
            <p:ph type="body" idx="4294967295"/>
          </p:nvPr>
        </p:nvSpPr>
        <p:spPr bwMode="auto">
          <a:xfrm>
            <a:off x="311150" y="1380242"/>
            <a:ext cx="74834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Purpose:</a:t>
            </a:r>
            <a:r>
              <a:rPr kumimoji="0" lang="en-US" altLang="en-US" sz="1600" b="0" i="0" u="none" strike="noStrike" cap="none" normalizeH="0" baseline="0" dirty="0">
                <a:ln>
                  <a:noFill/>
                </a:ln>
                <a:solidFill>
                  <a:schemeClr val="tx1"/>
                </a:solidFill>
                <a:effectLst/>
                <a:latin typeface="Arial" panose="020B0604020202020204" pitchFamily="34" charset="0"/>
              </a:rPr>
              <a:t> Adds extra functionality to Express apps.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Installation:</a:t>
            </a:r>
            <a:r>
              <a:rPr kumimoji="0" lang="en-US" altLang="en-US" sz="1600" b="0" i="0" u="none" strike="noStrike" cap="none" normalizeH="0" baseline="0" dirty="0">
                <a:ln>
                  <a:noFill/>
                </a:ln>
                <a:solidFill>
                  <a:schemeClr val="tx1"/>
                </a:solidFill>
                <a:effectLst/>
                <a:latin typeface="Arial" panose="020B0604020202020204" pitchFamily="34" charset="0"/>
              </a:rPr>
              <a:t> Installed via </a:t>
            </a:r>
            <a:r>
              <a:rPr kumimoji="0" lang="en-US" altLang="en-US" sz="1600" b="0" i="0" u="none" strike="noStrike" cap="none" normalizeH="0" baseline="0" dirty="0" err="1">
                <a:ln>
                  <a:noFill/>
                </a:ln>
                <a:solidFill>
                  <a:schemeClr val="tx1"/>
                </a:solidFill>
                <a:effectLst/>
                <a:latin typeface="Arial" panose="020B0604020202020204" pitchFamily="34" charset="0"/>
              </a:rPr>
              <a:t>npm</a:t>
            </a:r>
            <a:r>
              <a:rPr kumimoji="0" lang="en-US" altLang="en-US" sz="1600" b="0" i="0" u="none" strike="noStrike" cap="none" normalizeH="0" baseline="0" dirty="0">
                <a:ln>
                  <a:noFill/>
                </a:ln>
                <a:solidFill>
                  <a:schemeClr val="tx1"/>
                </a:solidFill>
                <a:effectLst/>
                <a:latin typeface="Arial" panose="020B0604020202020204" pitchFamily="34" charset="0"/>
              </a:rPr>
              <a:t> (e.g., </a:t>
            </a:r>
            <a:r>
              <a:rPr kumimoji="0" lang="en-US" altLang="en-US" sz="1600" b="0" i="0" u="none" strike="noStrike" cap="none" normalizeH="0" baseline="0" dirty="0" err="1">
                <a:ln>
                  <a:noFill/>
                </a:ln>
                <a:solidFill>
                  <a:schemeClr val="tx1"/>
                </a:solidFill>
                <a:effectLst/>
                <a:latin typeface="Arial Unicode MS"/>
              </a:rPr>
              <a:t>npm</a:t>
            </a:r>
            <a:r>
              <a:rPr kumimoji="0" lang="en-US" altLang="en-US" sz="1600" b="0" i="0" u="none" strike="noStrike" cap="none" normalizeH="0" baseline="0" dirty="0">
                <a:ln>
                  <a:noFill/>
                </a:ln>
                <a:solidFill>
                  <a:schemeClr val="tx1"/>
                </a:solidFill>
                <a:effectLst/>
                <a:latin typeface="Arial Unicode MS"/>
              </a:rPr>
              <a:t> install morgan</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morgan</a:t>
            </a:r>
            <a:r>
              <a:rPr kumimoji="0" lang="en-US" altLang="en-US" sz="1600" b="0" i="0" u="none" strike="noStrike" cap="none" normalizeH="0" baseline="0" dirty="0">
                <a:ln>
                  <a:noFill/>
                </a:ln>
                <a:solidFill>
                  <a:schemeClr val="tx1"/>
                </a:solidFill>
                <a:effectLst/>
              </a:rPr>
              <a:t> logs details about HTTP requests.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48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F8279-8385-E532-68EF-253789838D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13B5267-3353-0583-29F4-7731A6A170D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B0803D0C-4D89-8626-A693-DE6A1B7FC9DF}"/>
              </a:ext>
            </a:extLst>
          </p:cNvPr>
          <p:cNvPicPr>
            <a:picLocks noChangeAspect="1"/>
          </p:cNvPicPr>
          <p:nvPr/>
        </p:nvPicPr>
        <p:blipFill>
          <a:blip r:embed="rId3"/>
          <a:stretch>
            <a:fillRect/>
          </a:stretch>
        </p:blipFill>
        <p:spPr>
          <a:xfrm>
            <a:off x="1384917" y="1250665"/>
            <a:ext cx="5618073" cy="3319771"/>
          </a:xfrm>
          <a:prstGeom prst="rect">
            <a:avLst/>
          </a:prstGeom>
        </p:spPr>
      </p:pic>
    </p:spTree>
    <p:extLst>
      <p:ext uri="{BB962C8B-B14F-4D97-AF65-F5344CB8AC3E}">
        <p14:creationId xmlns:p14="http://schemas.microsoft.com/office/powerpoint/2010/main" val="40029545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2025-02-27T13:57:21+00:00</DateTime>
  </documentManagement>
</p:properties>
</file>

<file path=customXml/itemProps1.xml><?xml version="1.0" encoding="utf-8"?>
<ds:datastoreItem xmlns:ds="http://schemas.openxmlformats.org/officeDocument/2006/customXml" ds:itemID="{3F9F8675-3B71-48C2-8821-215A7D9A3B78}"/>
</file>

<file path=customXml/itemProps2.xml><?xml version="1.0" encoding="utf-8"?>
<ds:datastoreItem xmlns:ds="http://schemas.openxmlformats.org/officeDocument/2006/customXml" ds:itemID="{AFA85C6D-96E2-42A6-9137-490FEEA2390E}"/>
</file>

<file path=customXml/itemProps3.xml><?xml version="1.0" encoding="utf-8"?>
<ds:datastoreItem xmlns:ds="http://schemas.openxmlformats.org/officeDocument/2006/customXml" ds:itemID="{C177D0AD-3DAA-4C80-A95E-72B33A284D8E}"/>
</file>

<file path=docProps/app.xml><?xml version="1.0" encoding="utf-8"?>
<Properties xmlns="http://schemas.openxmlformats.org/officeDocument/2006/extended-properties" xmlns:vt="http://schemas.openxmlformats.org/officeDocument/2006/docPropsVTypes">
  <TotalTime>2597</TotalTime>
  <Words>843</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Roboto</vt:lpstr>
      <vt:lpstr>Arial Unicode MS</vt:lpstr>
      <vt:lpstr>Arial</vt:lpstr>
      <vt:lpstr>Proxima Nova</vt:lpstr>
      <vt:lpstr>Simple Light</vt:lpstr>
      <vt:lpstr>Spearmint</vt:lpstr>
      <vt:lpstr>Express</vt:lpstr>
      <vt:lpstr>Express Server</vt:lpstr>
      <vt:lpstr>Example</vt:lpstr>
      <vt:lpstr>Routes</vt:lpstr>
      <vt:lpstr>Example</vt:lpstr>
      <vt:lpstr>Middleware</vt:lpstr>
      <vt:lpstr>Example</vt:lpstr>
      <vt:lpstr>Third-Party Middleware</vt:lpstr>
      <vt:lpstr>Example</vt:lpstr>
      <vt:lpstr>Popular Third-Party Middleware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96</cp:revision>
  <dcterms:modified xsi:type="dcterms:W3CDTF">2025-02-27T13:44:50Z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