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7"/>
  </p:notesMasterIdLst>
  <p:sldIdLst>
    <p:sldId id="256" r:id="rId3"/>
    <p:sldId id="257" r:id="rId4"/>
    <p:sldId id="350" r:id="rId5"/>
    <p:sldId id="362" r:id="rId6"/>
    <p:sldId id="343" r:id="rId7"/>
    <p:sldId id="352" r:id="rId8"/>
    <p:sldId id="353" r:id="rId9"/>
    <p:sldId id="354" r:id="rId10"/>
    <p:sldId id="355" r:id="rId11"/>
    <p:sldId id="356" r:id="rId12"/>
    <p:sldId id="358" r:id="rId13"/>
    <p:sldId id="360" r:id="rId14"/>
    <p:sldId id="363" r:id="rId15"/>
    <p:sldId id="366" r:id="rId16"/>
  </p:sldIdLst>
  <p:sldSz cx="9144000" cy="5143500" type="screen16x9"/>
  <p:notesSz cx="6858000" cy="9144000"/>
  <p:embeddedFontLst>
    <p:embeddedFont>
      <p:font typeface="Proxima Nova" panose="020B0604020202020204" charset="0"/>
      <p:regular r:id="rId18"/>
      <p:bold r:id="rId19"/>
      <p:italic r:id="rId20"/>
      <p:boldItalic r:id="rId21"/>
    </p:embeddedFont>
    <p:embeddedFont>
      <p:font typeface="Roboto" panose="020000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font" Target="fonts/font4.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7.fntdata"/><Relationship Id="rId32"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font" Target="fonts/font2.fntdata"/><Relationship Id="rId31"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5.fntdata"/><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how to create RESTful Web API. In this lecture we will go through introduction to RESTful web API, HTTP requests, express routers, how to update a database, search by genre and id and how to update and delete songs.</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4588B80-1AC8-35BF-0DB7-E2DBEBAB7D97}"/>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D7E3209-493E-9CCE-3B13-51E61728745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813F4B1-A820-480B-4C33-9553883001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enhanced Music API, we can now search for songs by genre using a query parameter. By specifying a genre, we filter the songs to only display those that match the given genre. This adds more specificity to the searches, allowing users to quickly find songs based on their preferred genres, making the API more efficient and user-friendly.</a:t>
            </a:r>
          </a:p>
        </p:txBody>
      </p:sp>
    </p:spTree>
    <p:extLst>
      <p:ext uri="{BB962C8B-B14F-4D97-AF65-F5344CB8AC3E}">
        <p14:creationId xmlns:p14="http://schemas.microsoft.com/office/powerpoint/2010/main" val="1062526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B1DB38B-1DA7-FAA0-F564-8583AC10B2C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8CEB023-1D8B-30B4-272E-F70C85FFB9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C8F7918-14D4-5245-D9AE-89DFF21E802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example, a GET request is used to filter results based on the genre provided in the query string. If a genre is specified, the API will return only songs that match the genre. In this case, the request filters for songs in the "funk" genre, and the response contains a list of matching songs with their details such as title, artist, and release date.</a:t>
            </a:r>
          </a:p>
        </p:txBody>
      </p:sp>
    </p:spTree>
    <p:extLst>
      <p:ext uri="{BB962C8B-B14F-4D97-AF65-F5344CB8AC3E}">
        <p14:creationId xmlns:p14="http://schemas.microsoft.com/office/powerpoint/2010/main" val="24028271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CEBBEC3-A74D-444E-BDFA-2219B7812B2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69C10D1F-65F9-E297-8C9F-35A7FB7EB30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7D8AA27-7495-8C95-B448-B51991FD36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section, we focus on updating and deleting songs using the PUT request. The PUT request allows us to update an existing song by passing in the new data through the request body. Upon success, it returns a status code of 204, while errors return a 400 status, and a 404 status is given if the song ID is not found.</a:t>
            </a:r>
          </a:p>
        </p:txBody>
      </p:sp>
    </p:spTree>
    <p:extLst>
      <p:ext uri="{BB962C8B-B14F-4D97-AF65-F5344CB8AC3E}">
        <p14:creationId xmlns:p14="http://schemas.microsoft.com/office/powerpoint/2010/main" val="24213285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ACD2146-49D4-CDB6-8441-5203B8026B54}"/>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96A0FF1-5A54-54A8-9E30-462E381C59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14E6D90-1F04-3535-51B9-B8AA75ECF5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example, we use the PUT request to update a song's title and popularity. The song details are sent in the request body, and the server updates the existing song in the database based on the song's ID. If no song is found with the specified ID, a 404 status is returned. Otherwise, a 204 status indicates a successful update.</a:t>
            </a:r>
          </a:p>
        </p:txBody>
      </p:sp>
    </p:spTree>
    <p:extLst>
      <p:ext uri="{BB962C8B-B14F-4D97-AF65-F5344CB8AC3E}">
        <p14:creationId xmlns:p14="http://schemas.microsoft.com/office/powerpoint/2010/main" val="30804320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647CE1B7-F557-450C-549A-2A13D89E9E9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CD9E45B-CE8F-AB9A-216F-8E2F553169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BD715D7-B89C-5723-9F52-242F299FD1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Here, we see an example of a PUT request used to update a song's title and popularity. The request body contains the new title and popularity rating. The server responds with a status code of 204, indicating the update was successful. This confirms the song was updated without returning any additional content in the response.</a:t>
            </a:r>
          </a:p>
        </p:txBody>
      </p:sp>
    </p:spTree>
    <p:extLst>
      <p:ext uri="{BB962C8B-B14F-4D97-AF65-F5344CB8AC3E}">
        <p14:creationId xmlns:p14="http://schemas.microsoft.com/office/powerpoint/2010/main" val="3834872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Now, let’s dive into RESTful web APIs. These APIs facilitate data exchange between different systems, like browsers, servers, and mobile devices. Clients, such as mobile apps, send requests to web APIs. RESTful APIs follow specific principles and support standard operations like creating, reading, updating, and deleting data. Resources refer to data entities that are accessible through URLs, such as customer information.</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Here, we see an example of how a web application interacts with a web API to retrieve song data. The web browser sends a request to the web server, which then communicates with the database to fetch the relevant song data. The web API processes the request and returns the song information back to the browser, enabling seamless data exchange.</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495D97F-87AA-5960-0D26-570DE732C7D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9DE17AB-3825-4C92-3F7D-2D1C2B1678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F667B74-5E0A-B485-ED4D-212060FBEAD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When working with RESTful web APIs, four main HTTP request verbs are commonly used to perform CRUD operations. The POST method is used to create new resources, GET retrieves existing resources, PUT updates resources, and DELETE removes resources. These verbs allow us to manage data efficiently within an API.</a:t>
            </a:r>
          </a:p>
        </p:txBody>
      </p:sp>
    </p:spTree>
    <p:extLst>
      <p:ext uri="{BB962C8B-B14F-4D97-AF65-F5344CB8AC3E}">
        <p14:creationId xmlns:p14="http://schemas.microsoft.com/office/powerpoint/2010/main" val="360195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Here are some example requests and responses for a music API. The first request fetches a list of all songs, while others filter results by genre or specific song IDs. If a non-existing song is requested, an error status code is returned. Requests for creating, updating, or deleting songs also return appropriate status codes indicating the result of each operation.</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BF5057E-81F6-1033-BF51-B88815E8D7A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F179873-AA2C-3CFD-3940-319BE16479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54375F37-EF45-9E62-8A1D-A4436E41D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Express Router helps us organize API routes by creating modular route callbacks. These routes, known as endpoints, provide access to specific resources like movies or songs. The server listens on a port, such as port 3000, and when a GET request is made to a particular endpoint, it returns the requested data in a format like JSON.</a:t>
            </a:r>
          </a:p>
        </p:txBody>
      </p:sp>
    </p:spTree>
    <p:extLst>
      <p:ext uri="{BB962C8B-B14F-4D97-AF65-F5344CB8AC3E}">
        <p14:creationId xmlns:p14="http://schemas.microsoft.com/office/powerpoint/2010/main" val="20730039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8381DB1-D87B-8AC1-9A0C-FA44BDAEED7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8C989BC-86B3-D404-5B90-1DC9D3DCF39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67AA440-0802-1B63-B275-D371B6978C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example, a web server is set up to respond to requests made to the /songs endpoint. When a GET request is sent to this endpoint, the server responds with a song's data in JSON format. This includes details like the title, artist, popularity, release date, and genre. The router organizes these API routes under the "/</a:t>
            </a:r>
            <a:r>
              <a:rPr lang="en-US" dirty="0" err="1"/>
              <a:t>api</a:t>
            </a:r>
            <a:r>
              <a:rPr lang="en-US" dirty="0"/>
              <a:t>" prefix, allowing for structured data retrieval.</a:t>
            </a:r>
          </a:p>
        </p:txBody>
      </p:sp>
    </p:spTree>
    <p:extLst>
      <p:ext uri="{BB962C8B-B14F-4D97-AF65-F5344CB8AC3E}">
        <p14:creationId xmlns:p14="http://schemas.microsoft.com/office/powerpoint/2010/main" val="5335270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7C62450-334C-F53F-1944-678663AEA3CE}"/>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F570094-25A9-FAB7-54F2-AA9C8C1C1D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E612985-A480-3C90-91EB-0BFB84A92D0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To interact with the database, we use methods like find and save. The find method retrieves all songs stored in the database, while save allows us to add a new song. To connect the Express application with the database, we use a library that facilitates communication with MongoDB, ensuring smooth data operations.</a:t>
            </a:r>
          </a:p>
        </p:txBody>
      </p:sp>
    </p:spTree>
    <p:extLst>
      <p:ext uri="{BB962C8B-B14F-4D97-AF65-F5344CB8AC3E}">
        <p14:creationId xmlns:p14="http://schemas.microsoft.com/office/powerpoint/2010/main" val="12550333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A1075AF-AE7E-3930-3825-E2505461F66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2EF30F9-4935-4C62-CA81-F7D2554D07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2C1F2D56-2D83-72FC-94AD-FC6AF78B64A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this example, we are building a music API using Mongoose to interact with a MongoDB database. First, we define a song model based on a schema in the models file. The server code listens for requests and performs operations like retrieving a list of songs or adding a new song to the database. The API enables seamless communication between the web application and the database.</a:t>
            </a:r>
          </a:p>
        </p:txBody>
      </p:sp>
    </p:spTree>
    <p:extLst>
      <p:ext uri="{BB962C8B-B14F-4D97-AF65-F5344CB8AC3E}">
        <p14:creationId xmlns:p14="http://schemas.microsoft.com/office/powerpoint/2010/main" val="38206324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6.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i="0" dirty="0">
                <a:effectLst/>
                <a:latin typeface="+mj-lt"/>
              </a:rPr>
              <a:t>Creating RESTful Web APIs</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RESTful Web APIs</a:t>
            </a:r>
            <a:r>
              <a:rPr lang="en-US" sz="1300" b="1" dirty="0">
                <a:solidFill>
                  <a:schemeClr val="accent1">
                    <a:lumMod val="50000"/>
                  </a:schemeClr>
                </a:solidFill>
                <a:latin typeface="+mj-lt"/>
                <a:ea typeface="Roboto"/>
                <a:cs typeface="Roboto"/>
                <a:sym typeface="Roboto"/>
              </a:rPr>
              <a:t> | HTTP Request Verbs| Express Routers | Updating A Database | Search By Genre and ID | Updating and Deleting Songs</a:t>
            </a:r>
            <a:endParaRPr lang="en-US" sz="1400" b="1" i="0" dirty="0">
              <a:solidFill>
                <a:schemeClr val="accent1">
                  <a:lumMod val="50000"/>
                </a:schemeClr>
              </a:solidFill>
              <a:effectLst/>
              <a:latin typeface="Roboto" panose="02000000000000000000" pitchFamily="2" charset="0"/>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56A97B23-67DA-4BA3-AF49-8D925A1A89F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32728C0C-E201-FACB-554A-4240DC0A57D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dirty="0">
                <a:latin typeface="+mj-lt"/>
              </a:rPr>
              <a:t>Search by ID and Genre</a:t>
            </a:r>
            <a:endParaRPr lang="en-US" sz="3600" b="1" i="0" dirty="0">
              <a:effectLst/>
              <a:latin typeface="+mj-lt"/>
            </a:endParaRPr>
          </a:p>
        </p:txBody>
      </p:sp>
      <p:sp>
        <p:nvSpPr>
          <p:cNvPr id="2" name="Text Placeholder 1">
            <a:extLst>
              <a:ext uri="{FF2B5EF4-FFF2-40B4-BE49-F238E27FC236}">
                <a16:creationId xmlns:a16="http://schemas.microsoft.com/office/drawing/2014/main" id="{363D115D-EE8B-ED48-8F4A-FD7AE38E2D11}"/>
              </a:ext>
            </a:extLst>
          </p:cNvPr>
          <p:cNvSpPr>
            <a:spLocks noGrp="1" noChangeArrowheads="1"/>
          </p:cNvSpPr>
          <p:nvPr>
            <p:ph type="body" idx="4294967295"/>
          </p:nvPr>
        </p:nvSpPr>
        <p:spPr bwMode="auto">
          <a:xfrm>
            <a:off x="311150" y="1191930"/>
            <a:ext cx="6026009"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Search by genre</a:t>
            </a:r>
            <a:r>
              <a:rPr kumimoji="0" lang="en-US" altLang="en-US" sz="1800" b="0" i="0" u="none" strike="noStrike" cap="none" normalizeH="0" baseline="0" dirty="0">
                <a:ln>
                  <a:noFill/>
                </a:ln>
                <a:solidFill>
                  <a:schemeClr val="tx1"/>
                </a:solidFill>
                <a:effectLst/>
                <a:latin typeface="Arial" panose="020B0604020202020204" pitchFamily="34" charset="0"/>
              </a:rPr>
              <a:t> using the "genre" query parameter.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Filter songs</a:t>
            </a:r>
            <a:r>
              <a:rPr kumimoji="0" lang="en-US" altLang="en-US" sz="1800" b="0" i="0" u="none" strike="noStrike" cap="none" normalizeH="0" baseline="0" dirty="0">
                <a:ln>
                  <a:noFill/>
                </a:ln>
                <a:solidFill>
                  <a:schemeClr val="tx1"/>
                </a:solidFill>
                <a:effectLst/>
                <a:latin typeface="Arial" panose="020B0604020202020204" pitchFamily="34" charset="0"/>
              </a:rPr>
              <a:t> based on the specified genre.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Enhances the Music API</a:t>
            </a:r>
            <a:r>
              <a:rPr kumimoji="0" lang="en-US" altLang="en-US" sz="1800" b="0" i="0" u="none" strike="noStrike" cap="none" normalizeH="0" baseline="0" dirty="0">
                <a:ln>
                  <a:noFill/>
                </a:ln>
                <a:solidFill>
                  <a:schemeClr val="tx1"/>
                </a:solidFill>
                <a:effectLst/>
                <a:latin typeface="Arial" panose="020B0604020202020204" pitchFamily="34" charset="0"/>
              </a:rPr>
              <a:t> for more specific searches. </a:t>
            </a:r>
          </a:p>
        </p:txBody>
      </p:sp>
    </p:spTree>
    <p:extLst>
      <p:ext uri="{BB962C8B-B14F-4D97-AF65-F5344CB8AC3E}">
        <p14:creationId xmlns:p14="http://schemas.microsoft.com/office/powerpoint/2010/main" val="2536865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007DD69A-41C2-6EE5-17AB-1230F5B6FCBA}"/>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66594719-1A61-4623-C611-D186D2505655}"/>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408E7D23-62B1-D8AB-C293-D54C2C8DEFCB}"/>
              </a:ext>
            </a:extLst>
          </p:cNvPr>
          <p:cNvPicPr>
            <a:picLocks noChangeAspect="1"/>
          </p:cNvPicPr>
          <p:nvPr/>
        </p:nvPicPr>
        <p:blipFill>
          <a:blip r:embed="rId3"/>
          <a:stretch>
            <a:fillRect/>
          </a:stretch>
        </p:blipFill>
        <p:spPr>
          <a:xfrm>
            <a:off x="311700" y="1462511"/>
            <a:ext cx="4580017" cy="2804403"/>
          </a:xfrm>
          <a:prstGeom prst="rect">
            <a:avLst/>
          </a:prstGeom>
        </p:spPr>
      </p:pic>
      <p:pic>
        <p:nvPicPr>
          <p:cNvPr id="6" name="Picture 5">
            <a:extLst>
              <a:ext uri="{FF2B5EF4-FFF2-40B4-BE49-F238E27FC236}">
                <a16:creationId xmlns:a16="http://schemas.microsoft.com/office/drawing/2014/main" id="{6869B3F7-994C-4A69-6CAA-A67E9E61923D}"/>
              </a:ext>
            </a:extLst>
          </p:cNvPr>
          <p:cNvPicPr>
            <a:picLocks noChangeAspect="1"/>
          </p:cNvPicPr>
          <p:nvPr/>
        </p:nvPicPr>
        <p:blipFill>
          <a:blip r:embed="rId4"/>
          <a:stretch>
            <a:fillRect/>
          </a:stretch>
        </p:blipFill>
        <p:spPr>
          <a:xfrm>
            <a:off x="4891717" y="2059619"/>
            <a:ext cx="3971701" cy="1870729"/>
          </a:xfrm>
          <a:prstGeom prst="rect">
            <a:avLst/>
          </a:prstGeom>
        </p:spPr>
      </p:pic>
    </p:spTree>
    <p:extLst>
      <p:ext uri="{BB962C8B-B14F-4D97-AF65-F5344CB8AC3E}">
        <p14:creationId xmlns:p14="http://schemas.microsoft.com/office/powerpoint/2010/main" val="2854873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19F912A-C470-85EB-9C25-5676D3BCAFA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F77A038E-024B-5700-3F87-43133D2BF18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dirty="0">
                <a:latin typeface="+mj-lt"/>
              </a:rPr>
              <a:t>Updating and Deleting Songs</a:t>
            </a:r>
            <a:endParaRPr lang="en-US" sz="3600" b="1" i="0" dirty="0">
              <a:effectLst/>
              <a:latin typeface="+mj-lt"/>
            </a:endParaRPr>
          </a:p>
        </p:txBody>
      </p:sp>
      <p:sp>
        <p:nvSpPr>
          <p:cNvPr id="2" name="Rectangle 1">
            <a:extLst>
              <a:ext uri="{FF2B5EF4-FFF2-40B4-BE49-F238E27FC236}">
                <a16:creationId xmlns:a16="http://schemas.microsoft.com/office/drawing/2014/main" id="{6975B92A-63E8-BD89-954D-98241694E9A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B35EF7FD-A0E9-BE61-76B1-20532242550E}"/>
              </a:ext>
            </a:extLst>
          </p:cNvPr>
          <p:cNvSpPr>
            <a:spLocks noGrp="1" noChangeArrowheads="1"/>
          </p:cNvSpPr>
          <p:nvPr>
            <p:ph type="body" idx="4294967295"/>
          </p:nvPr>
        </p:nvSpPr>
        <p:spPr bwMode="auto">
          <a:xfrm>
            <a:off x="399926" y="1193417"/>
            <a:ext cx="600196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PUT request</a:t>
            </a:r>
            <a:r>
              <a:rPr kumimoji="0" lang="en-US" altLang="en-US" sz="1600" b="0" i="0" u="none" strike="noStrike" cap="none" normalizeH="0" baseline="0" dirty="0">
                <a:ln>
                  <a:noFill/>
                </a:ln>
                <a:solidFill>
                  <a:schemeClr val="tx1"/>
                </a:solidFill>
                <a:effectLst/>
                <a:latin typeface="+mj-lt"/>
              </a:rPr>
              <a:t> updates an existing song using </a:t>
            </a:r>
            <a:r>
              <a:rPr kumimoji="0" lang="en-US" altLang="en-US" sz="1600" b="0" i="0" u="none" strike="noStrike" cap="none" normalizeH="0" baseline="0" dirty="0" err="1">
                <a:ln>
                  <a:noFill/>
                </a:ln>
                <a:solidFill>
                  <a:schemeClr val="tx1"/>
                </a:solidFill>
                <a:effectLst/>
                <a:latin typeface="+mj-lt"/>
              </a:rPr>
              <a:t>updateOne</a:t>
            </a:r>
            <a:r>
              <a:rPr kumimoji="0" lang="en-US" altLang="en-US" sz="1600"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Returns 204</a:t>
            </a:r>
            <a:r>
              <a:rPr kumimoji="0" lang="en-US" altLang="en-US" sz="1600" b="0" i="0" u="none" strike="noStrike" cap="none" normalizeH="0" baseline="0" dirty="0">
                <a:ln>
                  <a:noFill/>
                </a:ln>
                <a:solidFill>
                  <a:schemeClr val="tx1"/>
                </a:solidFill>
                <a:effectLst/>
                <a:latin typeface="+mj-lt"/>
              </a:rPr>
              <a:t> for success, </a:t>
            </a:r>
            <a:r>
              <a:rPr kumimoji="0" lang="en-US" altLang="en-US" sz="1600" b="1" i="0" u="none" strike="noStrike" cap="none" normalizeH="0" baseline="0" dirty="0">
                <a:ln>
                  <a:noFill/>
                </a:ln>
                <a:solidFill>
                  <a:schemeClr val="tx1"/>
                </a:solidFill>
                <a:effectLst/>
                <a:latin typeface="+mj-lt"/>
              </a:rPr>
              <a:t>400</a:t>
            </a:r>
            <a:r>
              <a:rPr kumimoji="0" lang="en-US" altLang="en-US" sz="1600" b="0" i="0" u="none" strike="noStrike" cap="none" normalizeH="0" baseline="0" dirty="0">
                <a:ln>
                  <a:noFill/>
                </a:ln>
                <a:solidFill>
                  <a:schemeClr val="tx1"/>
                </a:solidFill>
                <a:effectLst/>
                <a:latin typeface="+mj-lt"/>
              </a:rPr>
              <a:t> for errors, </a:t>
            </a:r>
            <a:r>
              <a:rPr kumimoji="0" lang="en-US" altLang="en-US" sz="1600" b="1" i="0" u="none" strike="noStrike" cap="none" normalizeH="0" baseline="0" dirty="0">
                <a:ln>
                  <a:noFill/>
                </a:ln>
                <a:solidFill>
                  <a:schemeClr val="tx1"/>
                </a:solidFill>
                <a:effectLst/>
                <a:latin typeface="+mj-lt"/>
              </a:rPr>
              <a:t>404</a:t>
            </a:r>
            <a:r>
              <a:rPr kumimoji="0" lang="en-US" altLang="en-US" sz="1600" b="0" i="0" u="none" strike="noStrike" cap="none" normalizeH="0" baseline="0" dirty="0">
                <a:ln>
                  <a:noFill/>
                </a:ln>
                <a:solidFill>
                  <a:schemeClr val="tx1"/>
                </a:solidFill>
                <a:effectLst/>
                <a:latin typeface="+mj-lt"/>
              </a:rPr>
              <a:t> if ID not found.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Updates data</a:t>
            </a:r>
            <a:r>
              <a:rPr kumimoji="0" lang="en-US" altLang="en-US" sz="1600" b="0" i="0" u="none" strike="noStrike" cap="none" normalizeH="0" baseline="0" dirty="0">
                <a:ln>
                  <a:noFill/>
                </a:ln>
                <a:solidFill>
                  <a:schemeClr val="tx1"/>
                </a:solidFill>
                <a:effectLst/>
                <a:latin typeface="+mj-lt"/>
              </a:rPr>
              <a:t> from the request body in the Music API. </a:t>
            </a:r>
          </a:p>
        </p:txBody>
      </p:sp>
    </p:spTree>
    <p:extLst>
      <p:ext uri="{BB962C8B-B14F-4D97-AF65-F5344CB8AC3E}">
        <p14:creationId xmlns:p14="http://schemas.microsoft.com/office/powerpoint/2010/main" val="23093430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41D6173-9A9E-95FA-40EE-EBC99180419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5C3EB80-2A8A-AA33-C41C-3208C5CDD925}"/>
              </a:ext>
            </a:extLst>
          </p:cNvPr>
          <p:cNvSpPr txBox="1">
            <a:spLocks noGrp="1"/>
          </p:cNvSpPr>
          <p:nvPr>
            <p:ph type="title"/>
          </p:nvPr>
        </p:nvSpPr>
        <p:spPr>
          <a:xfrm>
            <a:off x="311700" y="413266"/>
            <a:ext cx="8520600" cy="572700"/>
          </a:xfrm>
        </p:spPr>
        <p:txBody>
          <a:bodyPr spcFirstLastPara="1" wrap="square" lIns="91425" tIns="91425" rIns="91425" bIns="91425" anchor="ctr" anchorCtr="0">
            <a:noAutofit/>
          </a:bodyPr>
          <a:lstStyle/>
          <a:p>
            <a:pPr algn="l"/>
            <a:r>
              <a:rPr lang="en-US" sz="2400" b="1" i="0" dirty="0">
                <a:solidFill>
                  <a:srgbClr val="1E282E"/>
                </a:solidFill>
                <a:effectLst/>
                <a:latin typeface="+mj-lt"/>
              </a:rPr>
              <a:t>Update song's title and popularity with PUT verb in Music API</a:t>
            </a:r>
            <a:endParaRPr lang="en-US" sz="3600" b="1" i="0" dirty="0">
              <a:effectLst/>
              <a:latin typeface="+mj-lt"/>
            </a:endParaRPr>
          </a:p>
        </p:txBody>
      </p:sp>
      <p:sp>
        <p:nvSpPr>
          <p:cNvPr id="2" name="Rectangle 1">
            <a:extLst>
              <a:ext uri="{FF2B5EF4-FFF2-40B4-BE49-F238E27FC236}">
                <a16:creationId xmlns:a16="http://schemas.microsoft.com/office/drawing/2014/main" id="{9D72DD1C-9B3E-312E-002B-6A67C6B298EF}"/>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337CC646-1B50-69CF-FAB7-A44A4AB11CA9}"/>
              </a:ext>
            </a:extLst>
          </p:cNvPr>
          <p:cNvPicPr>
            <a:picLocks noChangeAspect="1"/>
          </p:cNvPicPr>
          <p:nvPr/>
        </p:nvPicPr>
        <p:blipFill>
          <a:blip r:embed="rId3"/>
          <a:stretch>
            <a:fillRect/>
          </a:stretch>
        </p:blipFill>
        <p:spPr>
          <a:xfrm>
            <a:off x="1733499" y="1443578"/>
            <a:ext cx="5410669" cy="2682472"/>
          </a:xfrm>
          <a:prstGeom prst="rect">
            <a:avLst/>
          </a:prstGeom>
        </p:spPr>
      </p:pic>
    </p:spTree>
    <p:extLst>
      <p:ext uri="{BB962C8B-B14F-4D97-AF65-F5344CB8AC3E}">
        <p14:creationId xmlns:p14="http://schemas.microsoft.com/office/powerpoint/2010/main" val="3241203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45D3857-95E1-98F5-E790-8FACB7263C80}"/>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C70E299-9D79-11F2-BDA5-318483B1CFF0}"/>
              </a:ext>
            </a:extLst>
          </p:cNvPr>
          <p:cNvSpPr txBox="1">
            <a:spLocks noGrp="1"/>
          </p:cNvSpPr>
          <p:nvPr>
            <p:ph type="title"/>
          </p:nvPr>
        </p:nvSpPr>
        <p:spPr>
          <a:xfrm>
            <a:off x="311700" y="413266"/>
            <a:ext cx="8520600" cy="572700"/>
          </a:xfrm>
        </p:spPr>
        <p:txBody>
          <a:bodyPr spcFirstLastPara="1" wrap="square" lIns="91425" tIns="91425" rIns="91425" bIns="91425" anchor="ctr" anchorCtr="0">
            <a:noAutofit/>
          </a:bodyPr>
          <a:lstStyle/>
          <a:p>
            <a:pPr algn="l"/>
            <a:r>
              <a:rPr lang="en-US" sz="2400" b="1" i="0" dirty="0">
                <a:solidFill>
                  <a:srgbClr val="1E282E"/>
                </a:solidFill>
                <a:effectLst/>
                <a:latin typeface="+mj-lt"/>
              </a:rPr>
              <a:t>Update song's title and popularity with PUT verb in Music API (Continue)</a:t>
            </a:r>
            <a:endParaRPr lang="en-US" sz="3600" b="1" i="0" dirty="0">
              <a:effectLst/>
              <a:latin typeface="+mj-lt"/>
            </a:endParaRPr>
          </a:p>
        </p:txBody>
      </p:sp>
      <p:sp>
        <p:nvSpPr>
          <p:cNvPr id="2" name="Rectangle 1">
            <a:extLst>
              <a:ext uri="{FF2B5EF4-FFF2-40B4-BE49-F238E27FC236}">
                <a16:creationId xmlns:a16="http://schemas.microsoft.com/office/drawing/2014/main" id="{1BA1660C-24E4-C7EA-14E5-28723B899446}"/>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8DEBF3FF-BC6E-6486-83B9-DFEF927A443D}"/>
              </a:ext>
            </a:extLst>
          </p:cNvPr>
          <p:cNvPicPr>
            <a:picLocks noChangeAspect="1"/>
          </p:cNvPicPr>
          <p:nvPr/>
        </p:nvPicPr>
        <p:blipFill>
          <a:blip r:embed="rId3"/>
          <a:stretch>
            <a:fillRect/>
          </a:stretch>
        </p:blipFill>
        <p:spPr>
          <a:xfrm>
            <a:off x="1287495" y="1990694"/>
            <a:ext cx="6569009" cy="1996613"/>
          </a:xfrm>
          <a:prstGeom prst="rect">
            <a:avLst/>
          </a:prstGeom>
        </p:spPr>
      </p:pic>
    </p:spTree>
    <p:extLst>
      <p:ext uri="{BB962C8B-B14F-4D97-AF65-F5344CB8AC3E}">
        <p14:creationId xmlns:p14="http://schemas.microsoft.com/office/powerpoint/2010/main" val="760036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RESTful Web APIs</a:t>
            </a:r>
          </a:p>
        </p:txBody>
      </p:sp>
      <p:pic>
        <p:nvPicPr>
          <p:cNvPr id="1032" name="Picture 8" descr="What is REST? Everything for use in industry explained simply ✓">
            <a:extLst>
              <a:ext uri="{FF2B5EF4-FFF2-40B4-BE49-F238E27FC236}">
                <a16:creationId xmlns:a16="http://schemas.microsoft.com/office/drawing/2014/main" id="{CC9DFAFB-9640-4325-9674-C70CA30FE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2478" y="1398233"/>
            <a:ext cx="3129379" cy="2347034"/>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9">
            <a:extLst>
              <a:ext uri="{FF2B5EF4-FFF2-40B4-BE49-F238E27FC236}">
                <a16:creationId xmlns:a16="http://schemas.microsoft.com/office/drawing/2014/main" id="{D94E6FBC-E846-D2E2-7343-DD6AE3F76977}"/>
              </a:ext>
            </a:extLst>
          </p:cNvPr>
          <p:cNvSpPr>
            <a:spLocks noGrp="1" noChangeArrowheads="1"/>
          </p:cNvSpPr>
          <p:nvPr>
            <p:ph type="body" idx="4294967295"/>
          </p:nvPr>
        </p:nvSpPr>
        <p:spPr bwMode="auto">
          <a:xfrm>
            <a:off x="311700" y="1156250"/>
            <a:ext cx="5867708"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Web APIs</a:t>
            </a:r>
            <a:r>
              <a:rPr kumimoji="0" lang="en-US" altLang="en-US" sz="1600" b="0" i="0" u="none" strike="noStrike" cap="none" normalizeH="0" baseline="0" dirty="0">
                <a:ln>
                  <a:noFill/>
                </a:ln>
                <a:solidFill>
                  <a:schemeClr val="tx1"/>
                </a:solidFill>
                <a:effectLst/>
                <a:latin typeface="Arial" panose="020B0604020202020204" pitchFamily="34" charset="0"/>
              </a:rPr>
              <a:t> enable data exchange between browsers, servers, and clients.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Clients</a:t>
            </a:r>
            <a:r>
              <a:rPr kumimoji="0" lang="en-US" altLang="en-US" sz="1600" b="0" i="0" u="none" strike="noStrike" cap="none" normalizeH="0" baseline="0" dirty="0">
                <a:ln>
                  <a:noFill/>
                </a:ln>
                <a:solidFill>
                  <a:schemeClr val="tx1"/>
                </a:solidFill>
                <a:effectLst/>
                <a:latin typeface="Arial" panose="020B0604020202020204" pitchFamily="34" charset="0"/>
              </a:rPr>
              <a:t> send web API requests (e.g., from mobile apps or smartwatches).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RESTful APIs</a:t>
            </a:r>
            <a:r>
              <a:rPr kumimoji="0" lang="en-US" altLang="en-US" sz="1600" b="0" i="0" u="none" strike="noStrike" cap="none" normalizeH="0" baseline="0" dirty="0">
                <a:ln>
                  <a:noFill/>
                </a:ln>
                <a:solidFill>
                  <a:schemeClr val="tx1"/>
                </a:solidFill>
                <a:effectLst/>
                <a:latin typeface="Arial" panose="020B0604020202020204" pitchFamily="34" charset="0"/>
              </a:rPr>
              <a:t> follow REST principles and support CRUD operations.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Resources</a:t>
            </a:r>
            <a:r>
              <a:rPr kumimoji="0" lang="en-US" altLang="en-US" sz="1600" b="0" i="0" u="none" strike="noStrike" cap="none" normalizeH="0" baseline="0" dirty="0">
                <a:ln>
                  <a:noFill/>
                </a:ln>
                <a:solidFill>
                  <a:schemeClr val="tx1"/>
                </a:solidFill>
                <a:effectLst/>
                <a:latin typeface="Arial" panose="020B0604020202020204" pitchFamily="34" charset="0"/>
              </a:rPr>
              <a:t> are data entities accessible via URLs (e.g., </a:t>
            </a:r>
            <a:r>
              <a:rPr kumimoji="0" lang="en-US" altLang="en-US" sz="1600" b="0" i="0" u="none" strike="noStrike" cap="none" normalizeH="0" baseline="0" dirty="0">
                <a:ln>
                  <a:noFill/>
                </a:ln>
                <a:solidFill>
                  <a:schemeClr val="tx1"/>
                </a:solidFill>
                <a:effectLst/>
                <a:latin typeface="Arial Unicode MS"/>
              </a:rPr>
              <a:t>/customer</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Example</a:t>
            </a:r>
            <a:endParaRPr lang="en-US" sz="3600" b="1" i="0" dirty="0">
              <a:effectLst/>
              <a:latin typeface="+mj-lt"/>
            </a:endParaRPr>
          </a:p>
        </p:txBody>
      </p:sp>
      <p:pic>
        <p:nvPicPr>
          <p:cNvPr id="6" name="Picture 5">
            <a:extLst>
              <a:ext uri="{FF2B5EF4-FFF2-40B4-BE49-F238E27FC236}">
                <a16:creationId xmlns:a16="http://schemas.microsoft.com/office/drawing/2014/main" id="{384BF9FE-AACC-172A-95B9-39A926500FE7}"/>
              </a:ext>
            </a:extLst>
          </p:cNvPr>
          <p:cNvPicPr>
            <a:picLocks noChangeAspect="1"/>
          </p:cNvPicPr>
          <p:nvPr/>
        </p:nvPicPr>
        <p:blipFill>
          <a:blip r:embed="rId3"/>
          <a:stretch>
            <a:fillRect/>
          </a:stretch>
        </p:blipFill>
        <p:spPr>
          <a:xfrm>
            <a:off x="1341865" y="1360104"/>
            <a:ext cx="6026445" cy="2883422"/>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A58C255-43A4-8E91-B134-43AE209DCF2E}"/>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B3ECCFC-2C32-B181-BCAF-690A65E0496B}"/>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HTTP Reques</a:t>
            </a:r>
            <a:r>
              <a:rPr lang="en-US" sz="3600" b="1" dirty="0">
                <a:latin typeface="+mj-lt"/>
              </a:rPr>
              <a:t>t Verbs</a:t>
            </a:r>
            <a:endParaRPr lang="en-US" sz="3600" b="1" i="0" dirty="0">
              <a:effectLst/>
              <a:latin typeface="+mj-lt"/>
            </a:endParaRPr>
          </a:p>
        </p:txBody>
      </p:sp>
      <p:sp>
        <p:nvSpPr>
          <p:cNvPr id="2" name="Text Placeholder 1">
            <a:extLst>
              <a:ext uri="{FF2B5EF4-FFF2-40B4-BE49-F238E27FC236}">
                <a16:creationId xmlns:a16="http://schemas.microsoft.com/office/drawing/2014/main" id="{665DE9B4-DFF3-5DB3-117F-82D20365C809}"/>
              </a:ext>
            </a:extLst>
          </p:cNvPr>
          <p:cNvSpPr>
            <a:spLocks noGrp="1" noChangeArrowheads="1"/>
          </p:cNvSpPr>
          <p:nvPr>
            <p:ph type="body" idx="4294967295"/>
          </p:nvPr>
        </p:nvSpPr>
        <p:spPr bwMode="auto">
          <a:xfrm>
            <a:off x="311700" y="1230943"/>
            <a:ext cx="6569784" cy="24109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lgn="l">
              <a:lnSpc>
                <a:spcPct val="150000"/>
              </a:lnSpc>
              <a:spcAft>
                <a:spcPts val="750"/>
              </a:spcAft>
              <a:buNone/>
            </a:pPr>
            <a:r>
              <a:rPr lang="en-US" sz="1600" b="0" i="0" dirty="0">
                <a:solidFill>
                  <a:schemeClr val="accent1">
                    <a:lumMod val="50000"/>
                  </a:schemeClr>
                </a:solidFill>
                <a:effectLst/>
                <a:latin typeface="+mj-lt"/>
              </a:rPr>
              <a:t>RESTful web APIs typically use four of the HTTP request verbs to implement CRUD operations:</a:t>
            </a:r>
          </a:p>
          <a:p>
            <a:pPr>
              <a:lnSpc>
                <a:spcPct val="150000"/>
              </a:lnSpc>
            </a:pPr>
            <a:r>
              <a:rPr lang="en-US" sz="1600" b="0" i="0" dirty="0">
                <a:solidFill>
                  <a:schemeClr val="accent1">
                    <a:lumMod val="50000"/>
                  </a:schemeClr>
                </a:solidFill>
                <a:effectLst/>
                <a:latin typeface="+mj-lt"/>
              </a:rPr>
              <a:t>POST - </a:t>
            </a:r>
            <a:r>
              <a:rPr lang="en-US" sz="1600" b="0" i="0" u="sng" dirty="0">
                <a:solidFill>
                  <a:schemeClr val="accent1">
                    <a:lumMod val="50000"/>
                  </a:schemeClr>
                </a:solidFill>
                <a:effectLst/>
                <a:latin typeface="+mj-lt"/>
              </a:rPr>
              <a:t>C</a:t>
            </a:r>
            <a:r>
              <a:rPr lang="en-US" sz="1600" b="0" i="0" dirty="0">
                <a:solidFill>
                  <a:schemeClr val="accent1">
                    <a:lumMod val="50000"/>
                  </a:schemeClr>
                </a:solidFill>
                <a:effectLst/>
                <a:latin typeface="+mj-lt"/>
              </a:rPr>
              <a:t>reate a new resource</a:t>
            </a:r>
          </a:p>
          <a:p>
            <a:pPr>
              <a:lnSpc>
                <a:spcPct val="150000"/>
              </a:lnSpc>
            </a:pPr>
            <a:r>
              <a:rPr lang="en-US" sz="1600" b="0" i="0" dirty="0">
                <a:solidFill>
                  <a:schemeClr val="accent1">
                    <a:lumMod val="50000"/>
                  </a:schemeClr>
                </a:solidFill>
                <a:effectLst/>
                <a:latin typeface="+mj-lt"/>
              </a:rPr>
              <a:t>GET - </a:t>
            </a:r>
            <a:r>
              <a:rPr lang="en-US" sz="1600" b="0" i="0" u="sng" dirty="0">
                <a:solidFill>
                  <a:schemeClr val="accent1">
                    <a:lumMod val="50000"/>
                  </a:schemeClr>
                </a:solidFill>
                <a:effectLst/>
                <a:latin typeface="+mj-lt"/>
              </a:rPr>
              <a:t>R</a:t>
            </a:r>
            <a:r>
              <a:rPr lang="en-US" sz="1600" b="0" i="0" dirty="0">
                <a:solidFill>
                  <a:schemeClr val="accent1">
                    <a:lumMod val="50000"/>
                  </a:schemeClr>
                </a:solidFill>
                <a:effectLst/>
                <a:latin typeface="+mj-lt"/>
              </a:rPr>
              <a:t>etrieve a resource</a:t>
            </a:r>
          </a:p>
          <a:p>
            <a:pPr>
              <a:lnSpc>
                <a:spcPct val="150000"/>
              </a:lnSpc>
            </a:pPr>
            <a:r>
              <a:rPr lang="en-US" sz="1600" b="0" i="0" dirty="0">
                <a:solidFill>
                  <a:schemeClr val="accent1">
                    <a:lumMod val="50000"/>
                  </a:schemeClr>
                </a:solidFill>
                <a:effectLst/>
                <a:latin typeface="+mj-lt"/>
              </a:rPr>
              <a:t>PUT - </a:t>
            </a:r>
            <a:r>
              <a:rPr lang="en-US" sz="1600" b="0" i="0" u="sng" dirty="0">
                <a:solidFill>
                  <a:schemeClr val="accent1">
                    <a:lumMod val="50000"/>
                  </a:schemeClr>
                </a:solidFill>
                <a:effectLst/>
                <a:latin typeface="+mj-lt"/>
              </a:rPr>
              <a:t>U</a:t>
            </a:r>
            <a:r>
              <a:rPr lang="en-US" sz="1600" b="0" i="0" dirty="0">
                <a:solidFill>
                  <a:schemeClr val="accent1">
                    <a:lumMod val="50000"/>
                  </a:schemeClr>
                </a:solidFill>
                <a:effectLst/>
                <a:latin typeface="+mj-lt"/>
              </a:rPr>
              <a:t>pdate a resource</a:t>
            </a:r>
          </a:p>
          <a:p>
            <a:pPr>
              <a:lnSpc>
                <a:spcPct val="150000"/>
              </a:lnSpc>
            </a:pPr>
            <a:r>
              <a:rPr lang="en-US" sz="1600" b="0" i="0" dirty="0">
                <a:solidFill>
                  <a:schemeClr val="accent1">
                    <a:lumMod val="50000"/>
                  </a:schemeClr>
                </a:solidFill>
                <a:effectLst/>
                <a:latin typeface="+mj-lt"/>
              </a:rPr>
              <a:t>DELETE - </a:t>
            </a:r>
            <a:r>
              <a:rPr lang="en-US" sz="1600" b="0" i="0" u="sng" dirty="0">
                <a:solidFill>
                  <a:schemeClr val="accent1">
                    <a:lumMod val="50000"/>
                  </a:schemeClr>
                </a:solidFill>
                <a:effectLst/>
                <a:latin typeface="+mj-lt"/>
              </a:rPr>
              <a:t>D</a:t>
            </a:r>
            <a:r>
              <a:rPr lang="en-US" sz="1600" b="0" i="0" dirty="0">
                <a:solidFill>
                  <a:schemeClr val="accent1">
                    <a:lumMod val="50000"/>
                  </a:schemeClr>
                </a:solidFill>
                <a:effectLst/>
                <a:latin typeface="+mj-lt"/>
              </a:rPr>
              <a:t>elete a resource</a:t>
            </a:r>
          </a:p>
        </p:txBody>
      </p:sp>
    </p:spTree>
    <p:extLst>
      <p:ext uri="{BB962C8B-B14F-4D97-AF65-F5344CB8AC3E}">
        <p14:creationId xmlns:p14="http://schemas.microsoft.com/office/powerpoint/2010/main" val="3309005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2400" b="1" i="0" dirty="0">
                <a:solidFill>
                  <a:srgbClr val="1E282E"/>
                </a:solidFill>
                <a:effectLst/>
                <a:latin typeface="+mj-lt"/>
              </a:rPr>
              <a:t>Example requests and responses for a Music API</a:t>
            </a:r>
            <a:endParaRPr lang="en-US" sz="3600" b="1" dirty="0">
              <a:latin typeface="+mj-lt"/>
            </a:endParaRPr>
          </a:p>
        </p:txBody>
      </p:sp>
      <p:pic>
        <p:nvPicPr>
          <p:cNvPr id="4" name="Picture 3">
            <a:extLst>
              <a:ext uri="{FF2B5EF4-FFF2-40B4-BE49-F238E27FC236}">
                <a16:creationId xmlns:a16="http://schemas.microsoft.com/office/drawing/2014/main" id="{3D68B39F-FACC-BBC3-8821-C31675AB8EBC}"/>
              </a:ext>
            </a:extLst>
          </p:cNvPr>
          <p:cNvPicPr>
            <a:picLocks noChangeAspect="1"/>
          </p:cNvPicPr>
          <p:nvPr/>
        </p:nvPicPr>
        <p:blipFill>
          <a:blip r:embed="rId3"/>
          <a:stretch>
            <a:fillRect/>
          </a:stretch>
        </p:blipFill>
        <p:spPr>
          <a:xfrm>
            <a:off x="1431013" y="1364817"/>
            <a:ext cx="6281974" cy="3153602"/>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95B2676-86A3-1EA5-DAAE-F5FC4760757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2C917617-10F7-D4D9-CFB9-A1774C4F595D}"/>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i="0" dirty="0">
                <a:effectLst/>
                <a:latin typeface="+mj-lt"/>
              </a:rPr>
              <a:t>Express Router</a:t>
            </a:r>
          </a:p>
        </p:txBody>
      </p:sp>
      <p:sp>
        <p:nvSpPr>
          <p:cNvPr id="2" name="Text Placeholder 1">
            <a:extLst>
              <a:ext uri="{FF2B5EF4-FFF2-40B4-BE49-F238E27FC236}">
                <a16:creationId xmlns:a16="http://schemas.microsoft.com/office/drawing/2014/main" id="{49E5D876-1749-8138-DF8C-04E4C344DE96}"/>
              </a:ext>
            </a:extLst>
          </p:cNvPr>
          <p:cNvSpPr>
            <a:spLocks noGrp="1" noChangeArrowheads="1"/>
          </p:cNvSpPr>
          <p:nvPr>
            <p:ph type="body" idx="4294967295"/>
          </p:nvPr>
        </p:nvSpPr>
        <p:spPr bwMode="auto">
          <a:xfrm>
            <a:off x="311700" y="1192300"/>
            <a:ext cx="626004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express.Router</a:t>
            </a:r>
            <a:r>
              <a:rPr kumimoji="0" lang="en-US" altLang="en-US" sz="1600" b="0" i="0" u="none" strike="noStrike" cap="none" normalizeH="0" baseline="0" dirty="0">
                <a:ln>
                  <a:noFill/>
                </a:ln>
                <a:solidFill>
                  <a:schemeClr val="tx1"/>
                </a:solidFill>
                <a:effectLst/>
                <a:latin typeface="+mj-lt"/>
              </a:rPr>
              <a:t> creates modular route callbacks for APIs.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Endpoints</a:t>
            </a:r>
            <a:r>
              <a:rPr kumimoji="0" lang="en-US" altLang="en-US" sz="1600" b="0" i="0" u="none" strike="noStrike" cap="none" normalizeH="0" baseline="0" dirty="0">
                <a:ln>
                  <a:noFill/>
                </a:ln>
                <a:solidFill>
                  <a:schemeClr val="tx1"/>
                </a:solidFill>
                <a:effectLst/>
                <a:latin typeface="+mj-lt"/>
              </a:rPr>
              <a:t> are URLs that access resources (e.g., /</a:t>
            </a:r>
            <a:r>
              <a:rPr kumimoji="0" lang="en-US" altLang="en-US" sz="1600" b="0" i="0" u="none" strike="noStrike" cap="none" normalizeH="0" baseline="0" dirty="0" err="1">
                <a:ln>
                  <a:noFill/>
                </a:ln>
                <a:solidFill>
                  <a:schemeClr val="tx1"/>
                </a:solidFill>
                <a:effectLst/>
                <a:latin typeface="+mj-lt"/>
              </a:rPr>
              <a:t>api</a:t>
            </a:r>
            <a:r>
              <a:rPr kumimoji="0" lang="en-US" altLang="en-US" sz="1600" b="0" i="0" u="none" strike="noStrike" cap="none" normalizeH="0" baseline="0" dirty="0">
                <a:ln>
                  <a:noFill/>
                </a:ln>
                <a:solidFill>
                  <a:schemeClr val="tx1"/>
                </a:solidFill>
                <a:effectLst/>
                <a:latin typeface="+mj-lt"/>
              </a:rPr>
              <a:t>/movies).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Express server</a:t>
            </a:r>
            <a:r>
              <a:rPr kumimoji="0" lang="en-US" altLang="en-US" sz="1600" b="0" i="0" u="none" strike="noStrike" cap="none" normalizeH="0" baseline="0" dirty="0">
                <a:ln>
                  <a:noFill/>
                </a:ln>
                <a:solidFill>
                  <a:schemeClr val="tx1"/>
                </a:solidFill>
                <a:effectLst/>
                <a:latin typeface="+mj-lt"/>
              </a:rPr>
              <a:t> listens on a port (e.g., 3000).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GET request</a:t>
            </a:r>
            <a:r>
              <a:rPr kumimoji="0" lang="en-US" altLang="en-US" sz="1600" b="0" i="0" u="none" strike="noStrike" cap="none" normalizeH="0" baseline="0" dirty="0">
                <a:ln>
                  <a:noFill/>
                </a:ln>
                <a:solidFill>
                  <a:schemeClr val="tx1"/>
                </a:solidFill>
                <a:effectLst/>
                <a:latin typeface="+mj-lt"/>
              </a:rPr>
              <a:t> to /</a:t>
            </a:r>
            <a:r>
              <a:rPr kumimoji="0" lang="en-US" altLang="en-US" sz="1600" b="0" i="0" u="none" strike="noStrike" cap="none" normalizeH="0" baseline="0" dirty="0" err="1">
                <a:ln>
                  <a:noFill/>
                </a:ln>
                <a:solidFill>
                  <a:schemeClr val="tx1"/>
                </a:solidFill>
                <a:effectLst/>
                <a:latin typeface="+mj-lt"/>
              </a:rPr>
              <a:t>api</a:t>
            </a:r>
            <a:r>
              <a:rPr kumimoji="0" lang="en-US" altLang="en-US" sz="1600" b="0" i="0" u="none" strike="noStrike" cap="none" normalizeH="0" baseline="0" dirty="0">
                <a:ln>
                  <a:noFill/>
                </a:ln>
                <a:solidFill>
                  <a:schemeClr val="tx1"/>
                </a:solidFill>
                <a:effectLst/>
                <a:latin typeface="+mj-lt"/>
              </a:rPr>
              <a:t>/songs returns a song in JSON format. </a:t>
            </a:r>
          </a:p>
        </p:txBody>
      </p:sp>
    </p:spTree>
    <p:extLst>
      <p:ext uri="{BB962C8B-B14F-4D97-AF65-F5344CB8AC3E}">
        <p14:creationId xmlns:p14="http://schemas.microsoft.com/office/powerpoint/2010/main" val="2153624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9F4ADBB-5D4B-B852-5F5F-220B752D06BB}"/>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3DF7F41-5D08-4480-6BAA-0D2648E3EA8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1FFDC7F5-F108-0459-BD2A-2375FF2821F9}"/>
              </a:ext>
            </a:extLst>
          </p:cNvPr>
          <p:cNvPicPr>
            <a:picLocks noChangeAspect="1"/>
          </p:cNvPicPr>
          <p:nvPr/>
        </p:nvPicPr>
        <p:blipFill>
          <a:blip r:embed="rId3"/>
          <a:stretch>
            <a:fillRect/>
          </a:stretch>
        </p:blipFill>
        <p:spPr>
          <a:xfrm>
            <a:off x="1376039" y="1017725"/>
            <a:ext cx="5694242" cy="3428791"/>
          </a:xfrm>
          <a:prstGeom prst="rect">
            <a:avLst/>
          </a:prstGeom>
        </p:spPr>
      </p:pic>
    </p:spTree>
    <p:extLst>
      <p:ext uri="{BB962C8B-B14F-4D97-AF65-F5344CB8AC3E}">
        <p14:creationId xmlns:p14="http://schemas.microsoft.com/office/powerpoint/2010/main" val="37214271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8226FA-9B63-C87A-43BB-06BD494AF49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63D486E-835C-DAC6-408B-A7C5657F9F5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gn="l"/>
            <a:r>
              <a:rPr lang="en-US" sz="3600" b="1" dirty="0">
                <a:latin typeface="+mj-lt"/>
              </a:rPr>
              <a:t>Using Database</a:t>
            </a:r>
            <a:endParaRPr lang="en-US" sz="3600" b="1" i="0" dirty="0">
              <a:effectLst/>
              <a:latin typeface="+mj-lt"/>
            </a:endParaRPr>
          </a:p>
        </p:txBody>
      </p:sp>
      <p:sp>
        <p:nvSpPr>
          <p:cNvPr id="3" name="Rectangle 1">
            <a:extLst>
              <a:ext uri="{FF2B5EF4-FFF2-40B4-BE49-F238E27FC236}">
                <a16:creationId xmlns:a16="http://schemas.microsoft.com/office/drawing/2014/main" id="{3AF37E4E-FF7E-023B-49ED-A236E07B5244}"/>
              </a:ext>
            </a:extLst>
          </p:cNvPr>
          <p:cNvSpPr>
            <a:spLocks noGrp="1" noChangeArrowheads="1"/>
          </p:cNvSpPr>
          <p:nvPr>
            <p:ph type="body" idx="4294967295"/>
          </p:nvPr>
        </p:nvSpPr>
        <p:spPr bwMode="auto">
          <a:xfrm>
            <a:off x="443853" y="1133423"/>
            <a:ext cx="5936240" cy="1338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find()</a:t>
            </a:r>
            <a:r>
              <a:rPr kumimoji="0" lang="en-US" altLang="en-US" sz="1800" b="0" i="0" u="none" strike="noStrike" cap="none" normalizeH="0" baseline="0" dirty="0">
                <a:ln>
                  <a:noFill/>
                </a:ln>
                <a:solidFill>
                  <a:schemeClr val="tx1"/>
                </a:solidFill>
                <a:effectLst/>
                <a:latin typeface="Arial" panose="020B0604020202020204" pitchFamily="34" charset="0"/>
              </a:rPr>
              <a:t> retrieves all songs from the database. </a:t>
            </a:r>
          </a:p>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save()</a:t>
            </a:r>
            <a:r>
              <a:rPr kumimoji="0" lang="en-US" altLang="en-US" sz="1800" b="0" i="0" u="none" strike="noStrike" cap="none" normalizeH="0" baseline="0" dirty="0">
                <a:ln>
                  <a:noFill/>
                </a:ln>
                <a:solidFill>
                  <a:schemeClr val="tx1"/>
                </a:solidFill>
                <a:effectLst/>
                <a:latin typeface="Arial" panose="020B0604020202020204" pitchFamily="34" charset="0"/>
              </a:rPr>
              <a:t> stores a new song in the database. </a:t>
            </a:r>
          </a:p>
          <a:p>
            <a:pPr marL="285750" indent="-28575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Uses </a:t>
            </a:r>
            <a:r>
              <a:rPr kumimoji="0" lang="en-US" altLang="en-US" sz="1800" b="1" i="0" u="none" strike="noStrike" cap="none" normalizeH="0" baseline="0" dirty="0">
                <a:ln>
                  <a:noFill/>
                </a:ln>
                <a:solidFill>
                  <a:schemeClr val="tx1"/>
                </a:solidFill>
                <a:effectLst/>
                <a:latin typeface="Arial" panose="020B0604020202020204" pitchFamily="34" charset="0"/>
              </a:rPr>
              <a:t>Mongoose</a:t>
            </a:r>
            <a:r>
              <a:rPr kumimoji="0" lang="en-US" altLang="en-US" sz="1800" b="0" i="0" u="none" strike="noStrike" cap="none" normalizeH="0" baseline="0" dirty="0">
                <a:ln>
                  <a:noFill/>
                </a:ln>
                <a:solidFill>
                  <a:schemeClr val="tx1"/>
                </a:solidFill>
                <a:effectLst/>
                <a:latin typeface="Arial" panose="020B0604020202020204" pitchFamily="34" charset="0"/>
              </a:rPr>
              <a:t> to connect Express with MongoDB. </a:t>
            </a:r>
          </a:p>
        </p:txBody>
      </p:sp>
    </p:spTree>
    <p:extLst>
      <p:ext uri="{BB962C8B-B14F-4D97-AF65-F5344CB8AC3E}">
        <p14:creationId xmlns:p14="http://schemas.microsoft.com/office/powerpoint/2010/main" val="1735482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1AF8279-8385-E532-68EF-253789838DD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B13B5267-3353-0583-29F4-7731A6A170D2}"/>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2400" b="1" i="0" dirty="0">
                <a:solidFill>
                  <a:srgbClr val="1E282E"/>
                </a:solidFill>
                <a:effectLst/>
                <a:latin typeface="+mj-lt"/>
              </a:rPr>
              <a:t>Music API using Mongoose to access/save data in MongoDB.</a:t>
            </a:r>
            <a:endParaRPr lang="en-US" sz="3600" b="1" dirty="0">
              <a:latin typeface="+mj-lt"/>
            </a:endParaRPr>
          </a:p>
        </p:txBody>
      </p:sp>
      <p:pic>
        <p:nvPicPr>
          <p:cNvPr id="6" name="Picture 5">
            <a:extLst>
              <a:ext uri="{FF2B5EF4-FFF2-40B4-BE49-F238E27FC236}">
                <a16:creationId xmlns:a16="http://schemas.microsoft.com/office/drawing/2014/main" id="{7423325B-A126-F1D6-2A70-F13F364101CB}"/>
              </a:ext>
            </a:extLst>
          </p:cNvPr>
          <p:cNvPicPr>
            <a:picLocks noChangeAspect="1"/>
          </p:cNvPicPr>
          <p:nvPr/>
        </p:nvPicPr>
        <p:blipFill>
          <a:blip r:embed="rId3"/>
          <a:stretch>
            <a:fillRect/>
          </a:stretch>
        </p:blipFill>
        <p:spPr>
          <a:xfrm>
            <a:off x="583176" y="1474936"/>
            <a:ext cx="3734124" cy="3223539"/>
          </a:xfrm>
          <a:prstGeom prst="rect">
            <a:avLst/>
          </a:prstGeom>
        </p:spPr>
      </p:pic>
      <p:pic>
        <p:nvPicPr>
          <p:cNvPr id="8" name="Picture 7">
            <a:extLst>
              <a:ext uri="{FF2B5EF4-FFF2-40B4-BE49-F238E27FC236}">
                <a16:creationId xmlns:a16="http://schemas.microsoft.com/office/drawing/2014/main" id="{5377E8F0-235B-FD0C-46F2-0A27DE020499}"/>
              </a:ext>
            </a:extLst>
          </p:cNvPr>
          <p:cNvPicPr>
            <a:picLocks noChangeAspect="1"/>
          </p:cNvPicPr>
          <p:nvPr/>
        </p:nvPicPr>
        <p:blipFill>
          <a:blip r:embed="rId4"/>
          <a:stretch>
            <a:fillRect/>
          </a:stretch>
        </p:blipFill>
        <p:spPr>
          <a:xfrm>
            <a:off x="5042517" y="863496"/>
            <a:ext cx="3056668" cy="4135492"/>
          </a:xfrm>
          <a:prstGeom prst="rect">
            <a:avLst/>
          </a:prstGeom>
        </p:spPr>
      </p:pic>
    </p:spTree>
    <p:extLst>
      <p:ext uri="{BB962C8B-B14F-4D97-AF65-F5344CB8AC3E}">
        <p14:creationId xmlns:p14="http://schemas.microsoft.com/office/powerpoint/2010/main" val="400295456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2025-03-08T17:18:19+00:00</DateTime>
  </documentManagement>
</p:properties>
</file>

<file path=customXml/itemProps1.xml><?xml version="1.0" encoding="utf-8"?>
<ds:datastoreItem xmlns:ds="http://schemas.openxmlformats.org/officeDocument/2006/customXml" ds:itemID="{A5820C7A-6CFD-49A0-85DF-65F9275D7981}"/>
</file>

<file path=customXml/itemProps2.xml><?xml version="1.0" encoding="utf-8"?>
<ds:datastoreItem xmlns:ds="http://schemas.openxmlformats.org/officeDocument/2006/customXml" ds:itemID="{82777B6E-ABB4-4E43-800E-4A80E84A3433}"/>
</file>

<file path=customXml/itemProps3.xml><?xml version="1.0" encoding="utf-8"?>
<ds:datastoreItem xmlns:ds="http://schemas.openxmlformats.org/officeDocument/2006/customXml" ds:itemID="{1B846383-FD61-4C7C-9FA9-3113CC28F5D6}"/>
</file>

<file path=docProps/app.xml><?xml version="1.0" encoding="utf-8"?>
<Properties xmlns="http://schemas.openxmlformats.org/officeDocument/2006/extended-properties" xmlns:vt="http://schemas.openxmlformats.org/officeDocument/2006/docPropsVTypes">
  <TotalTime>2642</TotalTime>
  <Words>1269</Words>
  <Application>Microsoft Office PowerPoint</Application>
  <PresentationFormat>On-screen Show (16:9)</PresentationFormat>
  <Paragraphs>51</Paragraphs>
  <Slides>14</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vt:i4>
      </vt:variant>
    </vt:vector>
  </HeadingPairs>
  <TitlesOfParts>
    <vt:vector size="20" baseType="lpstr">
      <vt:lpstr>Arial Unicode MS</vt:lpstr>
      <vt:lpstr>Arial</vt:lpstr>
      <vt:lpstr>Roboto</vt:lpstr>
      <vt:lpstr>Proxima Nova</vt:lpstr>
      <vt:lpstr>Simple Light</vt:lpstr>
      <vt:lpstr>Spearmint</vt:lpstr>
      <vt:lpstr>Creating RESTful Web APIs</vt:lpstr>
      <vt:lpstr>RESTful Web APIs</vt:lpstr>
      <vt:lpstr>Example</vt:lpstr>
      <vt:lpstr>HTTP Request Verbs</vt:lpstr>
      <vt:lpstr>Example requests and responses for a Music API</vt:lpstr>
      <vt:lpstr>Express Router</vt:lpstr>
      <vt:lpstr>Example</vt:lpstr>
      <vt:lpstr>Using Database</vt:lpstr>
      <vt:lpstr>Music API using Mongoose to access/save data in MongoDB.</vt:lpstr>
      <vt:lpstr>Search by ID and Genre</vt:lpstr>
      <vt:lpstr>Example</vt:lpstr>
      <vt:lpstr>Updating and Deleting Songs</vt:lpstr>
      <vt:lpstr>Update song's title and popularity with PUT verb in Music API</vt:lpstr>
      <vt:lpstr>Update song's title and popularity with PUT verb in Music API (Continue)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101</cp:revision>
  <dcterms:modified xsi:type="dcterms:W3CDTF">2025-03-08T17:05:17Z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