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Masters/notesMaster1.xml" ContentType="application/vnd.openxmlformats-officedocument.presentationml.notesMaster+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8"/>
  </p:notesMasterIdLst>
  <p:sldIdLst>
    <p:sldId id="256" r:id="rId3"/>
    <p:sldId id="257" r:id="rId4"/>
    <p:sldId id="367" r:id="rId5"/>
    <p:sldId id="350" r:id="rId6"/>
    <p:sldId id="362" r:id="rId7"/>
    <p:sldId id="343" r:id="rId8"/>
    <p:sldId id="352" r:id="rId9"/>
    <p:sldId id="353" r:id="rId10"/>
    <p:sldId id="368" r:id="rId11"/>
    <p:sldId id="354" r:id="rId12"/>
    <p:sldId id="369" r:id="rId13"/>
    <p:sldId id="370" r:id="rId14"/>
    <p:sldId id="356" r:id="rId15"/>
    <p:sldId id="358" r:id="rId16"/>
    <p:sldId id="371" r:id="rId17"/>
  </p:sldIdLst>
  <p:sldSz cx="9144000" cy="5143500" type="screen16x9"/>
  <p:notesSz cx="6858000" cy="9144000"/>
  <p:embeddedFontLst>
    <p:embeddedFont>
      <p:font typeface="Proxima Nova" panose="020B0604020202020204" charset="0"/>
      <p:regular r:id="rId19"/>
      <p:bold r:id="rId20"/>
      <p:italic r:id="rId21"/>
      <p:boldItalic r:id="rId22"/>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79346" autoAdjust="0"/>
  </p:normalViewPr>
  <p:slideViewPr>
    <p:cSldViewPr snapToGrid="0">
      <p:cViewPr varScale="1">
        <p:scale>
          <a:sx n="86" d="100"/>
          <a:sy n="86" d="100"/>
        </p:scale>
        <p:origin x="773"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font" Target="fonts/font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33"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32" Type="http://schemas.openxmlformats.org/officeDocument/2006/relationships/customXml" Target="../customXml/item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1.fntdata"/><Relationship Id="rId31" Type="http://schemas.openxmlformats.org/officeDocument/2006/relationships/customXml" Target="../customXml/item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r>
              <a:rPr lang="en-US" dirty="0">
                <a:solidFill>
                  <a:schemeClr val="dk1"/>
                </a:solidFill>
              </a:rPr>
              <a:t>Welcome to our lecture on how to use RESTful API to fetch data. In this lecture we will investigate a music API, explore how to add new song, how to update song, and how to delete song in database.</a:t>
            </a:r>
            <a:r>
              <a:rPr lang="en-US" sz="1100" b="0" dirty="0">
                <a:solidFill>
                  <a:schemeClr val="accent1">
                    <a:lumMod val="50000"/>
                  </a:schemeClr>
                </a:solidFill>
                <a:latin typeface="+mj-lt"/>
                <a:ea typeface="Roboto"/>
                <a:cs typeface="Roboto"/>
                <a:sym typeface="Roboto"/>
              </a:rPr>
              <a:t> Let’s start the video lecture.</a:t>
            </a:r>
            <a:endParaRPr lang="en-US" sz="1100" b="0" i="0" dirty="0">
              <a:solidFill>
                <a:schemeClr val="accent1">
                  <a:lumMod val="50000"/>
                </a:schemeClr>
              </a:solidFill>
              <a:effectLst/>
              <a:latin typeface="+mj-lt"/>
            </a:endParaRPr>
          </a:p>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endParaRPr lang="en-US" dirty="0">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7C62450-334C-F53F-1944-678663AEA3CE}"/>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EF570094-25A9-FAB7-54F2-AA9C8C1C1DC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7E612985-A480-3C90-91EB-0BFB84A92D0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In this process, the fetch function loads the song data into a web form when the page loads. The user can then edit the song details in the form. After making the necessary changes, the update button triggers a PUT request to send the updated song data to the server, ensuring the song information is updated in the database.</a:t>
            </a:r>
          </a:p>
        </p:txBody>
      </p:sp>
    </p:spTree>
    <p:extLst>
      <p:ext uri="{BB962C8B-B14F-4D97-AF65-F5344CB8AC3E}">
        <p14:creationId xmlns:p14="http://schemas.microsoft.com/office/powerpoint/2010/main" val="1255033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FE88766-DDF7-1302-358E-653F786C61AF}"/>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0845CB59-6CE2-9342-F959-32619745C84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BE90CB4B-B0C4-0CAA-7AF4-3D9422F4393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In this example, a web form is used to update a song's details. When the page loads, the song data is fetched and displayed in the form fields. The user can edit the title, artist, release date, popularity, and genre. After making changes, the update button triggers a PUT request to update the song in the database with the new information.</a:t>
            </a:r>
          </a:p>
        </p:txBody>
      </p:sp>
    </p:spTree>
    <p:extLst>
      <p:ext uri="{BB962C8B-B14F-4D97-AF65-F5344CB8AC3E}">
        <p14:creationId xmlns:p14="http://schemas.microsoft.com/office/powerpoint/2010/main" val="42529961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3404CD1B-2A72-EFD4-7F6D-E87376F39603}"/>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D609AF3C-C38D-68E9-B938-7AE3170E763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53B64BAB-04C3-E8E0-D0D3-D9FF9AF92D2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In this continuation, we see the web form populated with existing song details, such as the title, artist, release date, popularity, and genre. The user can edit the song information and then click the update button to trigger the PUT request. This action sends the updated song data to the server, updating the song in the database.</a:t>
            </a:r>
          </a:p>
        </p:txBody>
      </p:sp>
    </p:spTree>
    <p:extLst>
      <p:ext uri="{BB962C8B-B14F-4D97-AF65-F5344CB8AC3E}">
        <p14:creationId xmlns:p14="http://schemas.microsoft.com/office/powerpoint/2010/main" val="888602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C4588B80-1AC8-35BF-0DB7-E2DBEBAB7D97}"/>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2D7E3209-493E-9CCE-3B13-51E6172874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813F4B1-A820-480B-4C33-95538830012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To delete a song, the system first loads all song titles into a drop-down list. The user selects the song they wish to remove and clicks the "Delete" button. This action triggers a DELETE request, which sends a request to the server to remove the selected song from the database, ensuring the song is no longer listed.</a:t>
            </a:r>
          </a:p>
        </p:txBody>
      </p:sp>
    </p:spTree>
    <p:extLst>
      <p:ext uri="{BB962C8B-B14F-4D97-AF65-F5344CB8AC3E}">
        <p14:creationId xmlns:p14="http://schemas.microsoft.com/office/powerpoint/2010/main" val="10625263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4B1DB38B-1DA7-FAA0-F564-8583AC10B2C2}"/>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08CEB023-1D8B-30B4-272E-F70C85FFB9C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FC8F7918-14D4-5245-D9AE-89DFF21E802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In this example, the web form allows the user to select a song from a drop-down list. When the page loads, all available songs are fetched from the server and displayed in the list. After the user selects a song and clicks the delete button, the selected song’s ID is sent in a DELETE request to the server, removing it from the database. If successful, the list is updated; otherwise, an error message is displayed.</a:t>
            </a:r>
          </a:p>
        </p:txBody>
      </p:sp>
    </p:spTree>
    <p:extLst>
      <p:ext uri="{BB962C8B-B14F-4D97-AF65-F5344CB8AC3E}">
        <p14:creationId xmlns:p14="http://schemas.microsoft.com/office/powerpoint/2010/main" val="24028271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31A00AAA-B503-7BD7-BD2B-9C0B479DCB71}"/>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EAE15BB7-70A8-2E1C-4D47-E4980B2CA39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904C4E3D-8174-B530-F18E-48CB028055A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In this example, the user is presented with a drop-down menu that lists all available songs. The user can select the song they wish to delete, in this case, "Never Let Me Down Again." After selecting the song, the user can click the delete button to remove the song from the database. This interaction triggers the corresponding DELETE request to the server. Thanks for watching the lecture.</a:t>
            </a:r>
          </a:p>
        </p:txBody>
      </p:sp>
    </p:spTree>
    <p:extLst>
      <p:ext uri="{BB962C8B-B14F-4D97-AF65-F5344CB8AC3E}">
        <p14:creationId xmlns:p14="http://schemas.microsoft.com/office/powerpoint/2010/main" val="4061043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In this section, we introduce the Music API, which is a web API designed to manipulate song data stored on a server. The RESTful Music API specifically manages song-related information, allowing for CRUD operations. Each song resource contains specific fields like title, artist, popularity, and genre, making it easier to manage song data.</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A755B94-7959-A398-AB67-B1D8811DEE8C}"/>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144F39FB-2591-AC9C-F8D4-B1393A8ED9A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266EB028-C0BE-CB06-944A-F63A82664DC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The Music API uses a song resource with several fields that define each song. These include a unique identifier, the title, and the artist name. The popularity is a rating between 1 and 10, while the release date is stored as a date. Additionally, the genre field is an array of strings, allowing multiple genres to be associated with each song.</a:t>
            </a:r>
          </a:p>
        </p:txBody>
      </p:sp>
    </p:spTree>
    <p:extLst>
      <p:ext uri="{BB962C8B-B14F-4D97-AF65-F5344CB8AC3E}">
        <p14:creationId xmlns:p14="http://schemas.microsoft.com/office/powerpoint/2010/main" val="2976225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BC70FFB-B83E-7C29-0902-5B4687B47ED1}"/>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876F98A-B9A1-96BF-EC57-10783DABCC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4EEA0ED9-827E-5E4D-9200-277A460E2E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table shows common operations in the Music API. The GET request retrieves a list of all songs or a specific song by its ID. The POST request adds a new song to the database, while the PUT request updates an existing song. The DELETE request removes a song by its ID. Each operation returns an appropriate status code indicating success or failure.</a:t>
            </a:r>
          </a:p>
        </p:txBody>
      </p:sp>
    </p:spTree>
    <p:extLst>
      <p:ext uri="{BB962C8B-B14F-4D97-AF65-F5344CB8AC3E}">
        <p14:creationId xmlns:p14="http://schemas.microsoft.com/office/powerpoint/2010/main" val="756245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495D97F-87AA-5960-0D26-570DE732C7DE}"/>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09DE17AB-3825-4C92-3F7D-2D1C2B1678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1F667B74-5E0A-B485-ED4D-212060FBEAD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Web applications interact with APIs using tools like </a:t>
            </a:r>
            <a:r>
              <a:rPr lang="en-US" dirty="0" err="1"/>
              <a:t>XMLHttpRequest</a:t>
            </a:r>
            <a:r>
              <a:rPr lang="en-US" dirty="0"/>
              <a:t>, Fetch, or other libraries. The Fetch API is commonly used to communicate with the Music API to get song data. The Music API itself runs on an Express server, while all song data is stored in a MongoDB database, ensuring organized and efficient data retrieval.</a:t>
            </a:r>
          </a:p>
        </p:txBody>
      </p:sp>
    </p:spTree>
    <p:extLst>
      <p:ext uri="{BB962C8B-B14F-4D97-AF65-F5344CB8AC3E}">
        <p14:creationId xmlns:p14="http://schemas.microsoft.com/office/powerpoint/2010/main" val="36019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1B467EC-425D-4E53-E6F7-F77909DBDAA3}"/>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950EB52-F43C-94CC-10B1-7E3FC8870C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A0334A6D-D66C-D7D4-603D-8C3C7E9FEA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In this example, the web browser fetches all songs from the Music API using the Fetch API. When the page loads, it sends a GET request to retrieve the song data from the server. The songs are returned in JSON format and displayed on the webpage. Each song's title and artist are dynamically added to the HTML list, showing the results on the page.</a:t>
            </a:r>
          </a:p>
        </p:txBody>
      </p:sp>
    </p:spTree>
    <p:extLst>
      <p:ext uri="{BB962C8B-B14F-4D97-AF65-F5344CB8AC3E}">
        <p14:creationId xmlns:p14="http://schemas.microsoft.com/office/powerpoint/2010/main" val="2046096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BF5057E-81F6-1033-BF51-B88815E8D7A2}"/>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CF179873-AA2C-3CFD-3940-319BE16479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54375F37-EF45-9E62-8A1D-A4436E41DB1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To add new songs, we use the fetch function to send a POST request to the Music API with song data. The request includes the method, headers, and the song data in the JSON format in the body. This process is typically triggered by submitting a form, allowing users to add new songs to the database.</a:t>
            </a:r>
          </a:p>
        </p:txBody>
      </p:sp>
    </p:spTree>
    <p:extLst>
      <p:ext uri="{BB962C8B-B14F-4D97-AF65-F5344CB8AC3E}">
        <p14:creationId xmlns:p14="http://schemas.microsoft.com/office/powerpoint/2010/main" val="2073003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8381DB1-D87B-8AC1-9A0C-FA44BDAEED70}"/>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98C989BC-86B3-D404-5B90-1DC9D3DCF39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67AA440-0802-1B63-B275-D371B6978C5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In this example, a form is used to collect song information such as title, artist, release date, popularity, and genre. When the form is submitted, the data is used to create a song object. This object is then sent to the Music API through a POST request, adding the song to the database. If successful, the form is reset; otherwise, an error message is displayed.</a:t>
            </a:r>
          </a:p>
        </p:txBody>
      </p:sp>
    </p:spTree>
    <p:extLst>
      <p:ext uri="{BB962C8B-B14F-4D97-AF65-F5344CB8AC3E}">
        <p14:creationId xmlns:p14="http://schemas.microsoft.com/office/powerpoint/2010/main" val="533527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A13557F-8BC2-25DC-7427-EC62548B3B3D}"/>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DBF653E0-8059-EC75-8389-BE1A2A925AE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FBDAC5B0-8897-A868-AEEE-EE7A8BC9EF8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In this continuation, we see the form filled out with song details such as the title, artist, release date, popularity, and genre. Once the user clicks the "Add" button, the data is sent to the Music API to add the song to the database. The form allows for easy addition of new songs with all the required information.</a:t>
            </a:r>
          </a:p>
        </p:txBody>
      </p:sp>
    </p:spTree>
    <p:extLst>
      <p:ext uri="{BB962C8B-B14F-4D97-AF65-F5344CB8AC3E}">
        <p14:creationId xmlns:p14="http://schemas.microsoft.com/office/powerpoint/2010/main" val="1233536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27"/>
            <a:ext cx="4780641" cy="1588500"/>
          </a:xfrm>
          <a:prstGeom prst="rect">
            <a:avLst/>
          </a:prstGeom>
        </p:spPr>
        <p:txBody>
          <a:bodyPr spcFirstLastPara="1" wrap="square" lIns="91425" tIns="91425" rIns="91425" bIns="91425" anchor="t" anchorCtr="0">
            <a:noAutofit/>
          </a:bodyPr>
          <a:lstStyle/>
          <a:p>
            <a:r>
              <a:rPr lang="en-US" sz="3600" b="1" i="0" dirty="0">
                <a:effectLst/>
                <a:latin typeface="+mj-lt"/>
              </a:rPr>
              <a:t>Using RESTful web APIs with Fetch</a:t>
            </a: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US" sz="1400" b="1" dirty="0">
                <a:solidFill>
                  <a:schemeClr val="accent1">
                    <a:lumMod val="50000"/>
                  </a:schemeClr>
                </a:solidFill>
                <a:latin typeface="Roboto" panose="02000000000000000000" pitchFamily="2" charset="0"/>
                <a:ea typeface="Roboto"/>
                <a:cs typeface="Roboto"/>
                <a:sym typeface="Roboto"/>
              </a:rPr>
              <a:t>Music API</a:t>
            </a:r>
            <a:r>
              <a:rPr lang="en-US" sz="1300" b="1" dirty="0">
                <a:solidFill>
                  <a:schemeClr val="accent1">
                    <a:lumMod val="50000"/>
                  </a:schemeClr>
                </a:solidFill>
                <a:latin typeface="+mj-lt"/>
                <a:ea typeface="Roboto"/>
                <a:cs typeface="Roboto"/>
                <a:sym typeface="Roboto"/>
              </a:rPr>
              <a:t> | Getting Songs| Adding New Songs | </a:t>
            </a:r>
            <a:r>
              <a:rPr lang="en-US" sz="1400" b="1" i="0" dirty="0">
                <a:solidFill>
                  <a:schemeClr val="accent1">
                    <a:lumMod val="50000"/>
                  </a:schemeClr>
                </a:solidFill>
                <a:effectLst/>
                <a:latin typeface="Roboto" panose="02000000000000000000" pitchFamily="2" charset="0"/>
              </a:rPr>
              <a:t>Updating songs</a:t>
            </a:r>
            <a:r>
              <a:rPr lang="en-US" sz="1300" b="1" dirty="0">
                <a:solidFill>
                  <a:schemeClr val="accent1">
                    <a:lumMod val="50000"/>
                  </a:schemeClr>
                </a:solidFill>
                <a:latin typeface="+mj-lt"/>
                <a:ea typeface="Roboto"/>
                <a:cs typeface="Roboto"/>
                <a:sym typeface="Roboto"/>
              </a:rPr>
              <a:t> | Deleting Songs</a:t>
            </a:r>
            <a:endParaRPr lang="en-US" sz="1400" b="1" i="0" dirty="0">
              <a:solidFill>
                <a:schemeClr val="accent1">
                  <a:lumMod val="50000"/>
                </a:schemeClr>
              </a:solidFill>
              <a:effectLst/>
              <a:latin typeface="Roboto" panose="02000000000000000000" pitchFamily="2" charset="0"/>
            </a:endParaRPr>
          </a:p>
        </p:txBody>
      </p:sp>
      <p:sp>
        <p:nvSpPr>
          <p:cNvPr id="2" name="Rectangle 1">
            <a:extLst>
              <a:ext uri="{FF2B5EF4-FFF2-40B4-BE49-F238E27FC236}">
                <a16:creationId xmlns:a16="http://schemas.microsoft.com/office/drawing/2014/main" id="{CFF34047-6FCB-E527-AFD5-A09AA22A806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A8226FA-9B63-C87A-43BB-06BD494AF491}"/>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863D486E-835C-DAC6-408B-A7C5657F9F54}"/>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600" b="1" dirty="0">
                <a:latin typeface="+mj-lt"/>
              </a:rPr>
              <a:t>Updating Songs</a:t>
            </a:r>
            <a:endParaRPr lang="en-US" sz="3600" b="1" i="0" dirty="0">
              <a:effectLst/>
              <a:latin typeface="+mj-lt"/>
            </a:endParaRPr>
          </a:p>
        </p:txBody>
      </p:sp>
      <p:sp>
        <p:nvSpPr>
          <p:cNvPr id="5" name="Rectangle 3">
            <a:extLst>
              <a:ext uri="{FF2B5EF4-FFF2-40B4-BE49-F238E27FC236}">
                <a16:creationId xmlns:a16="http://schemas.microsoft.com/office/drawing/2014/main" id="{F3ADDCBA-1009-4DD1-D518-D50DA181014C}"/>
              </a:ext>
            </a:extLst>
          </p:cNvPr>
          <p:cNvSpPr>
            <a:spLocks noGrp="1" noChangeArrowheads="1"/>
          </p:cNvSpPr>
          <p:nvPr>
            <p:ph type="body" idx="4294967295"/>
          </p:nvPr>
        </p:nvSpPr>
        <p:spPr bwMode="auto">
          <a:xfrm>
            <a:off x="444500" y="1247616"/>
            <a:ext cx="591540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fetch() loads</a:t>
            </a:r>
            <a:r>
              <a:rPr kumimoji="0" lang="en-US" altLang="en-US" sz="1600" b="0" i="0" u="none" strike="noStrike" cap="none" normalizeH="0" baseline="0" dirty="0">
                <a:ln>
                  <a:noFill/>
                </a:ln>
                <a:solidFill>
                  <a:schemeClr val="tx1"/>
                </a:solidFill>
                <a:effectLst/>
                <a:latin typeface="Arial" panose="020B0604020202020204" pitchFamily="34" charset="0"/>
              </a:rPr>
              <a:t> a song into a web form on page load.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User edits</a:t>
            </a:r>
            <a:r>
              <a:rPr kumimoji="0" lang="en-US" altLang="en-US" sz="1600" b="0" i="0" u="none" strike="noStrike" cap="none" normalizeH="0" baseline="0" dirty="0">
                <a:ln>
                  <a:noFill/>
                </a:ln>
                <a:solidFill>
                  <a:schemeClr val="tx1"/>
                </a:solidFill>
                <a:effectLst/>
                <a:latin typeface="Arial" panose="020B0604020202020204" pitchFamily="34" charset="0"/>
              </a:rPr>
              <a:t> the song data in the form.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Update button</a:t>
            </a:r>
            <a:r>
              <a:rPr kumimoji="0" lang="en-US" altLang="en-US" sz="1600" b="0" i="0" u="none" strike="noStrike" cap="none" normalizeH="0" baseline="0" dirty="0">
                <a:ln>
                  <a:noFill/>
                </a:ln>
                <a:solidFill>
                  <a:schemeClr val="tx1"/>
                </a:solidFill>
                <a:effectLst/>
                <a:latin typeface="Arial" panose="020B0604020202020204" pitchFamily="34" charset="0"/>
              </a:rPr>
              <a:t> triggers a </a:t>
            </a:r>
            <a:r>
              <a:rPr kumimoji="0" lang="en-US" altLang="en-US" sz="1600" b="1" i="0" u="none" strike="noStrike" cap="none" normalizeH="0" baseline="0" dirty="0">
                <a:ln>
                  <a:noFill/>
                </a:ln>
                <a:solidFill>
                  <a:schemeClr val="tx1"/>
                </a:solidFill>
                <a:effectLst/>
                <a:latin typeface="Arial" panose="020B0604020202020204" pitchFamily="34" charset="0"/>
              </a:rPr>
              <a:t>PUT request</a:t>
            </a:r>
            <a:r>
              <a:rPr kumimoji="0" lang="en-US" altLang="en-US" sz="1600" b="0" i="0" u="none" strike="noStrike" cap="none" normalizeH="0" baseline="0" dirty="0">
                <a:ln>
                  <a:noFill/>
                </a:ln>
                <a:solidFill>
                  <a:schemeClr val="tx1"/>
                </a:solidFill>
                <a:effectLst/>
                <a:latin typeface="Arial" panose="020B0604020202020204" pitchFamily="34" charset="0"/>
              </a:rPr>
              <a:t> to update the song. </a:t>
            </a:r>
          </a:p>
        </p:txBody>
      </p:sp>
    </p:spTree>
    <p:extLst>
      <p:ext uri="{BB962C8B-B14F-4D97-AF65-F5344CB8AC3E}">
        <p14:creationId xmlns:p14="http://schemas.microsoft.com/office/powerpoint/2010/main" val="1735482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DE9D2B7B-1D2D-5D2C-EC3E-94B3AA1C2F45}"/>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32568275-5E1D-F00F-09A8-60B5BBE0E80D}"/>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 Updating a Song</a:t>
            </a:r>
            <a:endParaRPr lang="en-US" sz="3600" b="1" dirty="0">
              <a:latin typeface="+mj-lt"/>
            </a:endParaRPr>
          </a:p>
        </p:txBody>
      </p:sp>
      <p:pic>
        <p:nvPicPr>
          <p:cNvPr id="3" name="Picture 2">
            <a:extLst>
              <a:ext uri="{FF2B5EF4-FFF2-40B4-BE49-F238E27FC236}">
                <a16:creationId xmlns:a16="http://schemas.microsoft.com/office/drawing/2014/main" id="{391E6103-5575-D824-A2B8-3E5F7B618E9F}"/>
              </a:ext>
            </a:extLst>
          </p:cNvPr>
          <p:cNvPicPr>
            <a:picLocks noChangeAspect="1"/>
          </p:cNvPicPr>
          <p:nvPr/>
        </p:nvPicPr>
        <p:blipFill>
          <a:blip r:embed="rId3"/>
          <a:stretch>
            <a:fillRect/>
          </a:stretch>
        </p:blipFill>
        <p:spPr>
          <a:xfrm>
            <a:off x="1864311" y="1093223"/>
            <a:ext cx="4667410" cy="3899355"/>
          </a:xfrm>
          <a:prstGeom prst="rect">
            <a:avLst/>
          </a:prstGeom>
        </p:spPr>
      </p:pic>
    </p:spTree>
    <p:extLst>
      <p:ext uri="{BB962C8B-B14F-4D97-AF65-F5344CB8AC3E}">
        <p14:creationId xmlns:p14="http://schemas.microsoft.com/office/powerpoint/2010/main" val="3311973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9FD77DCB-B0DF-C80D-3C97-417DAF3F3A25}"/>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E11AA48A-E3F6-95B8-A9D1-464807108DF4}"/>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 Updating a Song (Continue)</a:t>
            </a:r>
            <a:endParaRPr lang="en-US" sz="3600" b="1" dirty="0">
              <a:latin typeface="+mj-lt"/>
            </a:endParaRPr>
          </a:p>
        </p:txBody>
      </p:sp>
      <p:pic>
        <p:nvPicPr>
          <p:cNvPr id="4" name="Picture 3">
            <a:extLst>
              <a:ext uri="{FF2B5EF4-FFF2-40B4-BE49-F238E27FC236}">
                <a16:creationId xmlns:a16="http://schemas.microsoft.com/office/drawing/2014/main" id="{821DB2F4-AEFA-4505-4064-AA53BA6476E1}"/>
              </a:ext>
            </a:extLst>
          </p:cNvPr>
          <p:cNvPicPr>
            <a:picLocks noChangeAspect="1"/>
          </p:cNvPicPr>
          <p:nvPr/>
        </p:nvPicPr>
        <p:blipFill>
          <a:blip r:embed="rId3"/>
          <a:stretch>
            <a:fillRect/>
          </a:stretch>
        </p:blipFill>
        <p:spPr>
          <a:xfrm>
            <a:off x="2878008" y="1266719"/>
            <a:ext cx="3387984" cy="3431756"/>
          </a:xfrm>
          <a:prstGeom prst="rect">
            <a:avLst/>
          </a:prstGeom>
        </p:spPr>
      </p:pic>
    </p:spTree>
    <p:extLst>
      <p:ext uri="{BB962C8B-B14F-4D97-AF65-F5344CB8AC3E}">
        <p14:creationId xmlns:p14="http://schemas.microsoft.com/office/powerpoint/2010/main" val="3185241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56A97B23-67DA-4BA3-AF49-8D925A1A89F5}"/>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32728C0C-E201-FACB-554A-4240DC0A57D8}"/>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600" b="1" dirty="0">
                <a:latin typeface="+mj-lt"/>
              </a:rPr>
              <a:t>Deleting A Song</a:t>
            </a:r>
            <a:endParaRPr lang="en-US" sz="3600" b="1" i="0" dirty="0">
              <a:effectLst/>
              <a:latin typeface="+mj-lt"/>
            </a:endParaRPr>
          </a:p>
        </p:txBody>
      </p:sp>
      <p:sp>
        <p:nvSpPr>
          <p:cNvPr id="3" name="Rectangle 1">
            <a:extLst>
              <a:ext uri="{FF2B5EF4-FFF2-40B4-BE49-F238E27FC236}">
                <a16:creationId xmlns:a16="http://schemas.microsoft.com/office/drawing/2014/main" id="{E2A587D8-E1B2-9224-250F-EA63B437DBE0}"/>
              </a:ext>
            </a:extLst>
          </p:cNvPr>
          <p:cNvSpPr>
            <a:spLocks noGrp="1" noChangeArrowheads="1"/>
          </p:cNvSpPr>
          <p:nvPr>
            <p:ph type="body" idx="4294967295"/>
          </p:nvPr>
        </p:nvSpPr>
        <p:spPr bwMode="auto">
          <a:xfrm>
            <a:off x="311150" y="1261179"/>
            <a:ext cx="608532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tx1"/>
                </a:solidFill>
                <a:effectLst/>
                <a:latin typeface="Arial" panose="020B0604020202020204" pitchFamily="34" charset="0"/>
              </a:rPr>
              <a:t>getAllSongs</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loads song titles into a drop-down list.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User selects</a:t>
            </a:r>
            <a:r>
              <a:rPr kumimoji="0" lang="en-US" altLang="en-US" sz="1600" b="0" i="0" u="none" strike="noStrike" cap="none" normalizeH="0" baseline="0" dirty="0">
                <a:ln>
                  <a:noFill/>
                </a:ln>
                <a:solidFill>
                  <a:schemeClr val="tx1"/>
                </a:solidFill>
                <a:effectLst/>
                <a:latin typeface="Arial" panose="020B0604020202020204" pitchFamily="34" charset="0"/>
              </a:rPr>
              <a:t> a song and clicks </a:t>
            </a:r>
            <a:r>
              <a:rPr kumimoji="0" lang="en-US" altLang="en-US" sz="1600" b="1" i="0" u="none" strike="noStrike" cap="none" normalizeH="0" baseline="0" dirty="0">
                <a:ln>
                  <a:noFill/>
                </a:ln>
                <a:solidFill>
                  <a:schemeClr val="tx1"/>
                </a:solidFill>
                <a:effectLst/>
                <a:latin typeface="Arial" panose="020B0604020202020204" pitchFamily="34" charset="0"/>
              </a:rPr>
              <a:t>Delete</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tx1"/>
                </a:solidFill>
                <a:effectLst/>
                <a:latin typeface="Arial" panose="020B0604020202020204" pitchFamily="34" charset="0"/>
              </a:rPr>
              <a:t>deleteSong</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sends a </a:t>
            </a:r>
            <a:r>
              <a:rPr kumimoji="0" lang="en-US" altLang="en-US" sz="1600" b="1" i="0" u="none" strike="noStrike" cap="none" normalizeH="0" baseline="0" dirty="0">
                <a:ln>
                  <a:noFill/>
                </a:ln>
                <a:solidFill>
                  <a:schemeClr val="tx1"/>
                </a:solidFill>
                <a:effectLst/>
                <a:latin typeface="Arial" panose="020B0604020202020204" pitchFamily="34" charset="0"/>
              </a:rPr>
              <a:t>DELETE request</a:t>
            </a:r>
            <a:r>
              <a:rPr kumimoji="0" lang="en-US" altLang="en-US" sz="1600" b="0" i="0" u="none" strike="noStrike" cap="none" normalizeH="0" baseline="0" dirty="0">
                <a:ln>
                  <a:noFill/>
                </a:ln>
                <a:solidFill>
                  <a:schemeClr val="tx1"/>
                </a:solidFill>
                <a:effectLst/>
                <a:latin typeface="Arial" panose="020B0604020202020204" pitchFamily="34" charset="0"/>
              </a:rPr>
              <a:t> to remove the song. </a:t>
            </a:r>
          </a:p>
        </p:txBody>
      </p:sp>
    </p:spTree>
    <p:extLst>
      <p:ext uri="{BB962C8B-B14F-4D97-AF65-F5344CB8AC3E}">
        <p14:creationId xmlns:p14="http://schemas.microsoft.com/office/powerpoint/2010/main" val="2536865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07DD69A-41C2-6EE5-17AB-1230F5B6FCBA}"/>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3B6AD61B-1C45-78C6-C10E-6E52A67CCD41}"/>
              </a:ext>
            </a:extLst>
          </p:cNvPr>
          <p:cNvPicPr>
            <a:picLocks noChangeAspect="1"/>
          </p:cNvPicPr>
          <p:nvPr/>
        </p:nvPicPr>
        <p:blipFill>
          <a:blip r:embed="rId3"/>
          <a:stretch>
            <a:fillRect/>
          </a:stretch>
        </p:blipFill>
        <p:spPr>
          <a:xfrm>
            <a:off x="1209129" y="194427"/>
            <a:ext cx="6725741" cy="4754646"/>
          </a:xfrm>
          <a:prstGeom prst="rect">
            <a:avLst/>
          </a:prstGeom>
        </p:spPr>
      </p:pic>
      <p:sp>
        <p:nvSpPr>
          <p:cNvPr id="110" name="Google Shape;110;p26">
            <a:extLst>
              <a:ext uri="{FF2B5EF4-FFF2-40B4-BE49-F238E27FC236}">
                <a16:creationId xmlns:a16="http://schemas.microsoft.com/office/drawing/2014/main" id="{66594719-1A61-4623-C611-D186D2505655}"/>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spTree>
    <p:extLst>
      <p:ext uri="{BB962C8B-B14F-4D97-AF65-F5344CB8AC3E}">
        <p14:creationId xmlns:p14="http://schemas.microsoft.com/office/powerpoint/2010/main" val="2854873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77E7CDA0-7694-70F0-CE81-A0412A56C9D9}"/>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0A4878D-7B66-4DB6-BCCA-BDD9947391CD}"/>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3" name="Picture 2">
            <a:extLst>
              <a:ext uri="{FF2B5EF4-FFF2-40B4-BE49-F238E27FC236}">
                <a16:creationId xmlns:a16="http://schemas.microsoft.com/office/drawing/2014/main" id="{F3090CA5-52AE-961F-2968-D117E11BE79D}"/>
              </a:ext>
            </a:extLst>
          </p:cNvPr>
          <p:cNvPicPr>
            <a:picLocks noChangeAspect="1"/>
          </p:cNvPicPr>
          <p:nvPr/>
        </p:nvPicPr>
        <p:blipFill>
          <a:blip r:embed="rId3"/>
          <a:stretch>
            <a:fillRect/>
          </a:stretch>
        </p:blipFill>
        <p:spPr>
          <a:xfrm>
            <a:off x="2756712" y="1122371"/>
            <a:ext cx="3630575" cy="2898757"/>
          </a:xfrm>
          <a:prstGeom prst="rect">
            <a:avLst/>
          </a:prstGeom>
        </p:spPr>
      </p:pic>
    </p:spTree>
    <p:extLst>
      <p:ext uri="{BB962C8B-B14F-4D97-AF65-F5344CB8AC3E}">
        <p14:creationId xmlns:p14="http://schemas.microsoft.com/office/powerpoint/2010/main" val="1429614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dirty="0">
                <a:latin typeface="+mj-lt"/>
              </a:rPr>
              <a:t>Music</a:t>
            </a:r>
            <a:r>
              <a:rPr lang="en-US" sz="3600" b="1" i="0" dirty="0">
                <a:effectLst/>
                <a:latin typeface="+mj-lt"/>
              </a:rPr>
              <a:t> API</a:t>
            </a:r>
          </a:p>
        </p:txBody>
      </p:sp>
      <p:pic>
        <p:nvPicPr>
          <p:cNvPr id="1032" name="Picture 8" descr="What is REST? Everything for use in industry explained simply ✓">
            <a:extLst>
              <a:ext uri="{FF2B5EF4-FFF2-40B4-BE49-F238E27FC236}">
                <a16:creationId xmlns:a16="http://schemas.microsoft.com/office/drawing/2014/main" id="{CC9DFAFB-9640-4325-9674-C70CA30FE2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2478" y="1398233"/>
            <a:ext cx="3129379" cy="2347034"/>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
            <a:extLst>
              <a:ext uri="{FF2B5EF4-FFF2-40B4-BE49-F238E27FC236}">
                <a16:creationId xmlns:a16="http://schemas.microsoft.com/office/drawing/2014/main" id="{00FA51D2-AA02-6E7F-CFD5-5A24BCF61D22}"/>
              </a:ext>
            </a:extLst>
          </p:cNvPr>
          <p:cNvSpPr>
            <a:spLocks noGrp="1" noChangeArrowheads="1"/>
          </p:cNvSpPr>
          <p:nvPr>
            <p:ph type="body" idx="4294967295"/>
          </p:nvPr>
        </p:nvSpPr>
        <p:spPr bwMode="auto">
          <a:xfrm>
            <a:off x="311700" y="1243245"/>
            <a:ext cx="5751749"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Web API</a:t>
            </a:r>
            <a:r>
              <a:rPr kumimoji="0" lang="en-US" altLang="en-US" sz="1800" b="0" i="0" u="none" strike="noStrike" cap="none" normalizeH="0" baseline="0" dirty="0">
                <a:ln>
                  <a:noFill/>
                </a:ln>
                <a:solidFill>
                  <a:schemeClr val="tx1"/>
                </a:solidFill>
                <a:effectLst/>
                <a:latin typeface="Arial" panose="020B0604020202020204" pitchFamily="34" charset="0"/>
              </a:rPr>
              <a:t> manipulates database data on the server. </a:t>
            </a:r>
          </a:p>
          <a:p>
            <a:pPr marL="285750" indent="-285750"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RESTful Music API</a:t>
            </a:r>
            <a:r>
              <a:rPr kumimoji="0" lang="en-US" altLang="en-US" sz="1800" b="0" i="0" u="none" strike="noStrike" cap="none" normalizeH="0" baseline="0" dirty="0">
                <a:ln>
                  <a:noFill/>
                </a:ln>
                <a:solidFill>
                  <a:schemeClr val="tx1"/>
                </a:solidFill>
                <a:effectLst/>
                <a:latin typeface="Arial" panose="020B0604020202020204" pitchFamily="34" charset="0"/>
              </a:rPr>
              <a:t> manages song data. </a:t>
            </a:r>
          </a:p>
          <a:p>
            <a:pPr marL="285750" indent="-285750"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Song resource</a:t>
            </a:r>
            <a:r>
              <a:rPr kumimoji="0" lang="en-US" altLang="en-US" sz="1800" b="0" i="0" u="none" strike="noStrike" cap="none" normalizeH="0" baseline="0" dirty="0">
                <a:ln>
                  <a:noFill/>
                </a:ln>
                <a:solidFill>
                  <a:schemeClr val="tx1"/>
                </a:solidFill>
                <a:effectLst/>
                <a:latin typeface="Arial" panose="020B0604020202020204" pitchFamily="34" charset="0"/>
              </a:rPr>
              <a:t> includes specific fields for each song.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188FD98E-3BB6-AA76-DAC1-75DA8C549471}"/>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96B9682C-46AE-EABE-08A6-CEC6C9A8684E}"/>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dirty="0">
                <a:latin typeface="+mj-lt"/>
              </a:rPr>
              <a:t>Music</a:t>
            </a:r>
            <a:r>
              <a:rPr lang="en-US" sz="3600" b="1" i="0" dirty="0">
                <a:effectLst/>
                <a:latin typeface="+mj-lt"/>
              </a:rPr>
              <a:t> API</a:t>
            </a:r>
          </a:p>
        </p:txBody>
      </p:sp>
      <p:pic>
        <p:nvPicPr>
          <p:cNvPr id="1032" name="Picture 8" descr="What is REST? Everything for use in industry explained simply ✓">
            <a:extLst>
              <a:ext uri="{FF2B5EF4-FFF2-40B4-BE49-F238E27FC236}">
                <a16:creationId xmlns:a16="http://schemas.microsoft.com/office/drawing/2014/main" id="{D62A6C32-76EE-06DD-EA97-B227BD6E2C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2478" y="1398233"/>
            <a:ext cx="3129379" cy="2347034"/>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
            <a:extLst>
              <a:ext uri="{FF2B5EF4-FFF2-40B4-BE49-F238E27FC236}">
                <a16:creationId xmlns:a16="http://schemas.microsoft.com/office/drawing/2014/main" id="{5A5CD757-EE3E-7359-E49C-1261BDEBB48E}"/>
              </a:ext>
            </a:extLst>
          </p:cNvPr>
          <p:cNvSpPr>
            <a:spLocks noGrp="1" noChangeArrowheads="1"/>
          </p:cNvSpPr>
          <p:nvPr>
            <p:ph type="body" idx="4294967295"/>
          </p:nvPr>
        </p:nvSpPr>
        <p:spPr bwMode="auto">
          <a:xfrm>
            <a:off x="311700" y="1232922"/>
            <a:ext cx="5751749"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50000"/>
              </a:lnSpc>
              <a:spcBef>
                <a:spcPct val="0"/>
              </a:spcBef>
              <a:spcAft>
                <a:spcPct val="0"/>
              </a:spcAft>
              <a:buClrTx/>
              <a:buSzTx/>
              <a:buNone/>
            </a:pPr>
            <a:r>
              <a:rPr lang="en-US" sz="1600" b="0" i="0" dirty="0">
                <a:solidFill>
                  <a:schemeClr val="accent1">
                    <a:lumMod val="50000"/>
                  </a:schemeClr>
                </a:solidFill>
                <a:effectLst/>
                <a:latin typeface="+mj-lt"/>
              </a:rPr>
              <a:t>The Music API uses a song resource with the following fields:</a:t>
            </a:r>
          </a:p>
          <a:p>
            <a:pPr>
              <a:lnSpc>
                <a:spcPct val="150000"/>
              </a:lnSpc>
            </a:pPr>
            <a:r>
              <a:rPr lang="en-US" sz="1600" b="0" i="0" dirty="0">
                <a:solidFill>
                  <a:schemeClr val="accent1">
                    <a:lumMod val="50000"/>
                  </a:schemeClr>
                </a:solidFill>
                <a:effectLst/>
                <a:latin typeface="+mj-lt"/>
              </a:rPr>
              <a:t>_id - Object ID uniquely identifying each song</a:t>
            </a:r>
          </a:p>
          <a:p>
            <a:pPr>
              <a:lnSpc>
                <a:spcPct val="150000"/>
              </a:lnSpc>
            </a:pPr>
            <a:r>
              <a:rPr lang="en-US" sz="1600" b="0" i="0" dirty="0">
                <a:solidFill>
                  <a:schemeClr val="accent1">
                    <a:lumMod val="50000"/>
                  </a:schemeClr>
                </a:solidFill>
                <a:effectLst/>
                <a:latin typeface="+mj-lt"/>
              </a:rPr>
              <a:t>title - Required string</a:t>
            </a:r>
          </a:p>
          <a:p>
            <a:pPr>
              <a:lnSpc>
                <a:spcPct val="150000"/>
              </a:lnSpc>
            </a:pPr>
            <a:r>
              <a:rPr lang="en-US" sz="1600" b="0" i="0" dirty="0">
                <a:solidFill>
                  <a:schemeClr val="accent1">
                    <a:lumMod val="50000"/>
                  </a:schemeClr>
                </a:solidFill>
                <a:effectLst/>
                <a:latin typeface="+mj-lt"/>
              </a:rPr>
              <a:t>artist - String</a:t>
            </a:r>
          </a:p>
          <a:p>
            <a:pPr>
              <a:lnSpc>
                <a:spcPct val="150000"/>
              </a:lnSpc>
            </a:pPr>
            <a:r>
              <a:rPr lang="en-US" sz="1600" b="0" i="0" dirty="0">
                <a:solidFill>
                  <a:schemeClr val="accent1">
                    <a:lumMod val="50000"/>
                  </a:schemeClr>
                </a:solidFill>
                <a:effectLst/>
                <a:latin typeface="+mj-lt"/>
              </a:rPr>
              <a:t>popularity - Number between 1 and 10</a:t>
            </a:r>
          </a:p>
          <a:p>
            <a:pPr>
              <a:lnSpc>
                <a:spcPct val="150000"/>
              </a:lnSpc>
            </a:pPr>
            <a:r>
              <a:rPr lang="en-US" sz="1600" b="0" i="0" dirty="0" err="1">
                <a:solidFill>
                  <a:schemeClr val="accent1">
                    <a:lumMod val="50000"/>
                  </a:schemeClr>
                </a:solidFill>
                <a:effectLst/>
                <a:latin typeface="+mj-lt"/>
              </a:rPr>
              <a:t>releaseDate</a:t>
            </a:r>
            <a:r>
              <a:rPr lang="en-US" sz="1600" b="0" i="0" dirty="0">
                <a:solidFill>
                  <a:schemeClr val="accent1">
                    <a:lumMod val="50000"/>
                  </a:schemeClr>
                </a:solidFill>
                <a:effectLst/>
                <a:latin typeface="+mj-lt"/>
              </a:rPr>
              <a:t> - Date</a:t>
            </a:r>
          </a:p>
          <a:p>
            <a:pPr>
              <a:lnSpc>
                <a:spcPct val="150000"/>
              </a:lnSpc>
            </a:pPr>
            <a:r>
              <a:rPr lang="en-US" sz="1600" b="0" i="0" dirty="0">
                <a:solidFill>
                  <a:schemeClr val="accent1">
                    <a:lumMod val="50000"/>
                  </a:schemeClr>
                </a:solidFill>
                <a:effectLst/>
                <a:latin typeface="+mj-lt"/>
              </a:rPr>
              <a:t>genre - Array of strings</a:t>
            </a:r>
          </a:p>
        </p:txBody>
      </p:sp>
    </p:spTree>
    <p:extLst>
      <p:ext uri="{BB962C8B-B14F-4D97-AF65-F5344CB8AC3E}">
        <p14:creationId xmlns:p14="http://schemas.microsoft.com/office/powerpoint/2010/main" val="3704826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724B7C9-498F-E328-4EAD-082C8CFBDFF7}"/>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69DD348-443E-7E41-5EA2-7C4DBF6ACA98}"/>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r>
              <a:rPr lang="en-US" sz="3600" b="1" dirty="0">
                <a:solidFill>
                  <a:schemeClr val="accent1">
                    <a:lumMod val="50000"/>
                  </a:schemeClr>
                </a:solidFill>
                <a:latin typeface="+mj-lt"/>
                <a:ea typeface="Roboto"/>
                <a:cs typeface="Roboto"/>
                <a:sym typeface="Roboto"/>
              </a:rPr>
              <a:t>Example: Music API Operations</a:t>
            </a:r>
            <a:endParaRPr lang="en-US" sz="3600" b="1" i="0" dirty="0">
              <a:effectLst/>
              <a:latin typeface="+mj-lt"/>
            </a:endParaRPr>
          </a:p>
        </p:txBody>
      </p:sp>
      <p:pic>
        <p:nvPicPr>
          <p:cNvPr id="3" name="Picture 2">
            <a:extLst>
              <a:ext uri="{FF2B5EF4-FFF2-40B4-BE49-F238E27FC236}">
                <a16:creationId xmlns:a16="http://schemas.microsoft.com/office/drawing/2014/main" id="{5A17D700-2BC1-75D6-C405-07C361E6E18C}"/>
              </a:ext>
            </a:extLst>
          </p:cNvPr>
          <p:cNvPicPr>
            <a:picLocks noChangeAspect="1"/>
          </p:cNvPicPr>
          <p:nvPr/>
        </p:nvPicPr>
        <p:blipFill>
          <a:blip r:embed="rId3"/>
          <a:stretch>
            <a:fillRect/>
          </a:stretch>
        </p:blipFill>
        <p:spPr>
          <a:xfrm>
            <a:off x="561175" y="1631698"/>
            <a:ext cx="7773074" cy="2110923"/>
          </a:xfrm>
          <a:prstGeom prst="rect">
            <a:avLst/>
          </a:prstGeom>
        </p:spPr>
      </p:pic>
    </p:spTree>
    <p:extLst>
      <p:ext uri="{BB962C8B-B14F-4D97-AF65-F5344CB8AC3E}">
        <p14:creationId xmlns:p14="http://schemas.microsoft.com/office/powerpoint/2010/main" val="3928329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8A58C255-43A4-8E91-B134-43AE209DCF2E}"/>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BB3ECCFC-2C32-B181-BCAF-690A65E0496B}"/>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Getting Songs</a:t>
            </a:r>
          </a:p>
        </p:txBody>
      </p:sp>
      <p:sp>
        <p:nvSpPr>
          <p:cNvPr id="3" name="Rectangle 1">
            <a:extLst>
              <a:ext uri="{FF2B5EF4-FFF2-40B4-BE49-F238E27FC236}">
                <a16:creationId xmlns:a16="http://schemas.microsoft.com/office/drawing/2014/main" id="{3D0ABEB4-C54D-BFE4-2DB3-B609F4B67FE2}"/>
              </a:ext>
            </a:extLst>
          </p:cNvPr>
          <p:cNvSpPr>
            <a:spLocks noGrp="1" noChangeArrowheads="1"/>
          </p:cNvSpPr>
          <p:nvPr>
            <p:ph type="body" idx="4294967295"/>
          </p:nvPr>
        </p:nvSpPr>
        <p:spPr bwMode="auto">
          <a:xfrm>
            <a:off x="311700" y="1242816"/>
            <a:ext cx="685315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Web apps call APIs</a:t>
            </a:r>
            <a:r>
              <a:rPr kumimoji="0" lang="en-US" altLang="en-US" sz="1600" b="0" i="0" u="none" strike="noStrike" cap="none" normalizeH="0" baseline="0" dirty="0">
                <a:ln>
                  <a:noFill/>
                </a:ln>
                <a:solidFill>
                  <a:schemeClr val="tx1"/>
                </a:solidFill>
                <a:effectLst/>
                <a:latin typeface="+mj-lt"/>
              </a:rPr>
              <a:t> using </a:t>
            </a:r>
            <a:r>
              <a:rPr kumimoji="0" lang="en-US" altLang="en-US" sz="1600" b="0" i="0" u="none" strike="noStrike" cap="none" normalizeH="0" baseline="0" dirty="0" err="1">
                <a:ln>
                  <a:noFill/>
                </a:ln>
                <a:solidFill>
                  <a:schemeClr val="tx1"/>
                </a:solidFill>
                <a:effectLst/>
                <a:latin typeface="+mj-lt"/>
              </a:rPr>
              <a:t>XMLHttpRequest</a:t>
            </a:r>
            <a:r>
              <a:rPr kumimoji="0" lang="en-US" altLang="en-US" sz="1600" b="0" i="0" u="none" strike="noStrike" cap="none" normalizeH="0" baseline="0" dirty="0">
                <a:ln>
                  <a:noFill/>
                </a:ln>
                <a:solidFill>
                  <a:schemeClr val="tx1"/>
                </a:solidFill>
                <a:effectLst/>
                <a:latin typeface="+mj-lt"/>
              </a:rPr>
              <a:t>, Fetch, or other libraries.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Fetch API</a:t>
            </a:r>
            <a:r>
              <a:rPr kumimoji="0" lang="en-US" altLang="en-US" sz="1600" b="0" i="0" u="none" strike="noStrike" cap="none" normalizeH="0" baseline="0" dirty="0">
                <a:ln>
                  <a:noFill/>
                </a:ln>
                <a:solidFill>
                  <a:schemeClr val="tx1"/>
                </a:solidFill>
                <a:effectLst/>
                <a:latin typeface="+mj-lt"/>
              </a:rPr>
              <a:t> is used to interact with the Music API.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Music API</a:t>
            </a:r>
            <a:r>
              <a:rPr kumimoji="0" lang="en-US" altLang="en-US" sz="1600" b="0" i="0" u="none" strike="noStrike" cap="none" normalizeH="0" baseline="0" dirty="0">
                <a:ln>
                  <a:noFill/>
                </a:ln>
                <a:solidFill>
                  <a:schemeClr val="tx1"/>
                </a:solidFill>
                <a:effectLst/>
                <a:latin typeface="+mj-lt"/>
              </a:rPr>
              <a:t> runs on an </a:t>
            </a:r>
            <a:r>
              <a:rPr kumimoji="0" lang="en-US" altLang="en-US" sz="1600" b="1" i="0" u="none" strike="noStrike" cap="none" normalizeH="0" baseline="0" dirty="0">
                <a:ln>
                  <a:noFill/>
                </a:ln>
                <a:solidFill>
                  <a:schemeClr val="tx1"/>
                </a:solidFill>
                <a:effectLst/>
                <a:latin typeface="+mj-lt"/>
              </a:rPr>
              <a:t>Express server</a:t>
            </a:r>
            <a:r>
              <a:rPr kumimoji="0" lang="en-US" altLang="en-US" sz="1600" b="0" i="0" u="none" strike="noStrike" cap="none" normalizeH="0" baseline="0" dirty="0">
                <a:ln>
                  <a:noFill/>
                </a:ln>
                <a:solidFill>
                  <a:schemeClr val="tx1"/>
                </a:solidFill>
                <a:effectLst/>
                <a:latin typeface="+mj-lt"/>
              </a:rPr>
              <a: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Song data</a:t>
            </a:r>
            <a:r>
              <a:rPr kumimoji="0" lang="en-US" altLang="en-US" sz="1600" b="0" i="0" u="none" strike="noStrike" cap="none" normalizeH="0" baseline="0" dirty="0">
                <a:ln>
                  <a:noFill/>
                </a:ln>
                <a:solidFill>
                  <a:schemeClr val="tx1"/>
                </a:solidFill>
                <a:effectLst/>
                <a:latin typeface="+mj-lt"/>
              </a:rPr>
              <a:t> is stored in a </a:t>
            </a:r>
            <a:r>
              <a:rPr kumimoji="0" lang="en-US" altLang="en-US" sz="1600" b="1" i="0" u="none" strike="noStrike" cap="none" normalizeH="0" baseline="0" dirty="0">
                <a:ln>
                  <a:noFill/>
                </a:ln>
                <a:solidFill>
                  <a:schemeClr val="tx1"/>
                </a:solidFill>
                <a:effectLst/>
                <a:latin typeface="+mj-lt"/>
              </a:rPr>
              <a:t>MongoDB database</a:t>
            </a:r>
            <a:r>
              <a:rPr kumimoji="0" lang="en-US" altLang="en-US" sz="1600" b="0" i="0" u="none" strike="noStrike" cap="none" normalizeH="0" baseline="0" dirty="0">
                <a:ln>
                  <a:noFill/>
                </a:ln>
                <a:solidFill>
                  <a:schemeClr val="tx1"/>
                </a:solidFill>
                <a:effectLst/>
                <a:latin typeface="+mj-lt"/>
              </a:rPr>
              <a:t>. </a:t>
            </a:r>
          </a:p>
        </p:txBody>
      </p:sp>
    </p:spTree>
    <p:extLst>
      <p:ext uri="{BB962C8B-B14F-4D97-AF65-F5344CB8AC3E}">
        <p14:creationId xmlns:p14="http://schemas.microsoft.com/office/powerpoint/2010/main" val="3309005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AABD8D5-EB2B-45A6-D676-BB3D7B604F66}"/>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C0612A0-51B1-1FA8-DB8F-23035FD3F949}"/>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2400" b="1" i="0" dirty="0">
                <a:solidFill>
                  <a:schemeClr val="accent1">
                    <a:lumMod val="50000"/>
                  </a:schemeClr>
                </a:solidFill>
                <a:effectLst/>
                <a:latin typeface="+mj-lt"/>
              </a:rPr>
              <a:t>Example: Using Fetch to request all songs from the Music API.</a:t>
            </a:r>
            <a:endParaRPr lang="en-US" sz="3600" b="1" dirty="0">
              <a:solidFill>
                <a:schemeClr val="accent1">
                  <a:lumMod val="50000"/>
                </a:schemeClr>
              </a:solidFill>
              <a:latin typeface="+mj-lt"/>
            </a:endParaRPr>
          </a:p>
        </p:txBody>
      </p:sp>
      <p:pic>
        <p:nvPicPr>
          <p:cNvPr id="3" name="Picture 2">
            <a:extLst>
              <a:ext uri="{FF2B5EF4-FFF2-40B4-BE49-F238E27FC236}">
                <a16:creationId xmlns:a16="http://schemas.microsoft.com/office/drawing/2014/main" id="{53EB2AA9-821A-5050-B094-5341259E13EB}"/>
              </a:ext>
            </a:extLst>
          </p:cNvPr>
          <p:cNvPicPr>
            <a:picLocks noChangeAspect="1"/>
          </p:cNvPicPr>
          <p:nvPr/>
        </p:nvPicPr>
        <p:blipFill>
          <a:blip r:embed="rId3"/>
          <a:stretch>
            <a:fillRect/>
          </a:stretch>
        </p:blipFill>
        <p:spPr>
          <a:xfrm>
            <a:off x="1679841" y="1224582"/>
            <a:ext cx="5944115" cy="3848433"/>
          </a:xfrm>
          <a:prstGeom prst="rect">
            <a:avLst/>
          </a:prstGeom>
        </p:spPr>
      </p:pic>
    </p:spTree>
    <p:extLst>
      <p:ext uri="{BB962C8B-B14F-4D97-AF65-F5344CB8AC3E}">
        <p14:creationId xmlns:p14="http://schemas.microsoft.com/office/powerpoint/2010/main" val="2457589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E95B2676-86A3-1EA5-DAAE-F5FC47607572}"/>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2C917617-10F7-D4D9-CFB9-A1774C4F595D}"/>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600" b="1" i="0" dirty="0">
                <a:effectLst/>
                <a:latin typeface="+mj-lt"/>
              </a:rPr>
              <a:t>Adding New Songs</a:t>
            </a:r>
          </a:p>
        </p:txBody>
      </p:sp>
      <p:sp>
        <p:nvSpPr>
          <p:cNvPr id="3" name="Rectangle 1">
            <a:extLst>
              <a:ext uri="{FF2B5EF4-FFF2-40B4-BE49-F238E27FC236}">
                <a16:creationId xmlns:a16="http://schemas.microsoft.com/office/drawing/2014/main" id="{63F935B4-EF04-3832-0E4D-C7D4B979665F}"/>
              </a:ext>
            </a:extLst>
          </p:cNvPr>
          <p:cNvSpPr>
            <a:spLocks noGrp="1" noChangeArrowheads="1"/>
          </p:cNvSpPr>
          <p:nvPr>
            <p:ph type="body" idx="4294967295"/>
          </p:nvPr>
        </p:nvSpPr>
        <p:spPr bwMode="auto">
          <a:xfrm>
            <a:off x="311700" y="1172880"/>
            <a:ext cx="54473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fetch()</a:t>
            </a:r>
            <a:r>
              <a:rPr kumimoji="0" lang="en-US" altLang="en-US" sz="1600" b="0" i="0" u="none" strike="noStrike" cap="none" normalizeH="0" baseline="0" dirty="0">
                <a:ln>
                  <a:noFill/>
                </a:ln>
                <a:solidFill>
                  <a:schemeClr val="tx1"/>
                </a:solidFill>
                <a:effectLst/>
                <a:latin typeface="Arial" panose="020B0604020202020204" pitchFamily="34" charset="0"/>
              </a:rPr>
              <a:t> sends a </a:t>
            </a:r>
            <a:r>
              <a:rPr kumimoji="0" lang="en-US" altLang="en-US" sz="1600" b="1" i="0" u="none" strike="noStrike" cap="none" normalizeH="0" baseline="0" dirty="0">
                <a:ln>
                  <a:noFill/>
                </a:ln>
                <a:solidFill>
                  <a:schemeClr val="tx1"/>
                </a:solidFill>
                <a:effectLst/>
                <a:latin typeface="Arial" panose="020B0604020202020204" pitchFamily="34" charset="0"/>
              </a:rPr>
              <a:t>POST request</a:t>
            </a:r>
            <a:r>
              <a:rPr kumimoji="0" lang="en-US" altLang="en-US" sz="1600" b="0" i="0" u="none" strike="noStrike" cap="none" normalizeH="0" baseline="0" dirty="0">
                <a:ln>
                  <a:noFill/>
                </a:ln>
                <a:solidFill>
                  <a:schemeClr val="tx1"/>
                </a:solidFill>
                <a:effectLst/>
                <a:latin typeface="Arial" panose="020B0604020202020204" pitchFamily="34" charset="0"/>
              </a:rPr>
              <a:t> with song data.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Request includes</a:t>
            </a:r>
            <a:r>
              <a:rPr kumimoji="0" lang="en-US" altLang="en-US" sz="1600" b="0" i="0" u="none" strike="noStrike" cap="none" normalizeH="0" baseline="0" dirty="0">
                <a:ln>
                  <a:noFill/>
                </a:ln>
                <a:solidFill>
                  <a:schemeClr val="tx1"/>
                </a:solidFill>
                <a:effectLst/>
                <a:latin typeface="Arial" panose="020B0604020202020204" pitchFamily="34" charset="0"/>
              </a:rPr>
              <a:t> method, headers, and JSON body.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Form submission</a:t>
            </a:r>
            <a:r>
              <a:rPr kumimoji="0" lang="en-US" altLang="en-US" sz="1600" b="0" i="0" u="none" strike="noStrike" cap="none" normalizeH="0" baseline="0" dirty="0">
                <a:ln>
                  <a:noFill/>
                </a:ln>
                <a:solidFill>
                  <a:schemeClr val="tx1"/>
                </a:solidFill>
                <a:effectLst/>
                <a:latin typeface="Arial" panose="020B0604020202020204" pitchFamily="34" charset="0"/>
              </a:rPr>
              <a:t> triggers </a:t>
            </a:r>
            <a:r>
              <a:rPr kumimoji="0" lang="en-US" altLang="en-US" sz="1600" b="1" i="0" u="none" strike="noStrike" cap="none" normalizeH="0" baseline="0" dirty="0">
                <a:ln>
                  <a:noFill/>
                </a:ln>
                <a:solidFill>
                  <a:schemeClr val="tx1"/>
                </a:solidFill>
                <a:effectLst/>
                <a:latin typeface="Arial" panose="020B0604020202020204" pitchFamily="34" charset="0"/>
              </a:rPr>
              <a:t>POST</a:t>
            </a:r>
            <a:r>
              <a:rPr kumimoji="0" lang="en-US" altLang="en-US" sz="1600" b="0" i="0" u="none" strike="noStrike" cap="none" normalizeH="0" baseline="0" dirty="0">
                <a:ln>
                  <a:noFill/>
                </a:ln>
                <a:solidFill>
                  <a:schemeClr val="tx1"/>
                </a:solidFill>
                <a:effectLst/>
                <a:latin typeface="Arial" panose="020B0604020202020204" pitchFamily="34" charset="0"/>
              </a:rPr>
              <a:t> to the Music API. </a:t>
            </a:r>
          </a:p>
        </p:txBody>
      </p:sp>
    </p:spTree>
    <p:extLst>
      <p:ext uri="{BB962C8B-B14F-4D97-AF65-F5344CB8AC3E}">
        <p14:creationId xmlns:p14="http://schemas.microsoft.com/office/powerpoint/2010/main" val="215362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9F4ADBB-5D4B-B852-5F5F-220B752D06BB}"/>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3DF7F41-5D08-4480-6BAA-0D2648E3EA84}"/>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 Posting A New Song</a:t>
            </a:r>
            <a:endParaRPr lang="en-US" sz="3600" b="1" dirty="0">
              <a:latin typeface="+mj-lt"/>
            </a:endParaRPr>
          </a:p>
        </p:txBody>
      </p:sp>
      <p:pic>
        <p:nvPicPr>
          <p:cNvPr id="4" name="Picture 3">
            <a:extLst>
              <a:ext uri="{FF2B5EF4-FFF2-40B4-BE49-F238E27FC236}">
                <a16:creationId xmlns:a16="http://schemas.microsoft.com/office/drawing/2014/main" id="{DF81844F-6271-7200-FE7E-09EB2073A48F}"/>
              </a:ext>
            </a:extLst>
          </p:cNvPr>
          <p:cNvPicPr>
            <a:picLocks noChangeAspect="1"/>
          </p:cNvPicPr>
          <p:nvPr/>
        </p:nvPicPr>
        <p:blipFill>
          <a:blip r:embed="rId3"/>
          <a:stretch>
            <a:fillRect/>
          </a:stretch>
        </p:blipFill>
        <p:spPr>
          <a:xfrm>
            <a:off x="1340703" y="1017725"/>
            <a:ext cx="6462593" cy="4009593"/>
          </a:xfrm>
          <a:prstGeom prst="rect">
            <a:avLst/>
          </a:prstGeom>
        </p:spPr>
      </p:pic>
    </p:spTree>
    <p:extLst>
      <p:ext uri="{BB962C8B-B14F-4D97-AF65-F5344CB8AC3E}">
        <p14:creationId xmlns:p14="http://schemas.microsoft.com/office/powerpoint/2010/main" val="3721427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D8CA0D6B-0817-9D54-9794-8BBB5FE0C39D}"/>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FD778C59-31FA-45B8-98A2-BF3653B5CAD7}"/>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 Posting A New Song (Continue)</a:t>
            </a:r>
            <a:endParaRPr lang="en-US" sz="3600" b="1" dirty="0">
              <a:latin typeface="+mj-lt"/>
            </a:endParaRPr>
          </a:p>
        </p:txBody>
      </p:sp>
      <p:pic>
        <p:nvPicPr>
          <p:cNvPr id="3" name="Picture 2">
            <a:extLst>
              <a:ext uri="{FF2B5EF4-FFF2-40B4-BE49-F238E27FC236}">
                <a16:creationId xmlns:a16="http://schemas.microsoft.com/office/drawing/2014/main" id="{83F85EE4-6DE6-9F40-5689-81EA9C28A998}"/>
              </a:ext>
            </a:extLst>
          </p:cNvPr>
          <p:cNvPicPr>
            <a:picLocks noChangeAspect="1"/>
          </p:cNvPicPr>
          <p:nvPr/>
        </p:nvPicPr>
        <p:blipFill>
          <a:blip r:embed="rId3"/>
          <a:stretch>
            <a:fillRect/>
          </a:stretch>
        </p:blipFill>
        <p:spPr>
          <a:xfrm>
            <a:off x="2823294" y="1430615"/>
            <a:ext cx="3177815" cy="3063505"/>
          </a:xfrm>
          <a:prstGeom prst="rect">
            <a:avLst/>
          </a:prstGeom>
        </p:spPr>
      </p:pic>
    </p:spTree>
    <p:extLst>
      <p:ext uri="{BB962C8B-B14F-4D97-AF65-F5344CB8AC3E}">
        <p14:creationId xmlns:p14="http://schemas.microsoft.com/office/powerpoint/2010/main" val="271126218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2025-03-08T17:18:18+00:00</DateTime>
  </documentManagement>
</p:properties>
</file>

<file path=customXml/itemProps1.xml><?xml version="1.0" encoding="utf-8"?>
<ds:datastoreItem xmlns:ds="http://schemas.openxmlformats.org/officeDocument/2006/customXml" ds:itemID="{5EB0588B-CDEF-4326-905A-1E780973BF6B}"/>
</file>

<file path=customXml/itemProps2.xml><?xml version="1.0" encoding="utf-8"?>
<ds:datastoreItem xmlns:ds="http://schemas.openxmlformats.org/officeDocument/2006/customXml" ds:itemID="{2185CE82-E0FE-4740-9C7D-75D6A003C393}"/>
</file>

<file path=customXml/itemProps3.xml><?xml version="1.0" encoding="utf-8"?>
<ds:datastoreItem xmlns:ds="http://schemas.openxmlformats.org/officeDocument/2006/customXml" ds:itemID="{479A6344-A6FD-4253-B202-DD373E34A801}"/>
</file>

<file path=docProps/app.xml><?xml version="1.0" encoding="utf-8"?>
<Properties xmlns="http://schemas.openxmlformats.org/officeDocument/2006/extended-properties" xmlns:vt="http://schemas.openxmlformats.org/officeDocument/2006/docPropsVTypes">
  <TotalTime>2664</TotalTime>
  <Words>1310</Words>
  <Application>Microsoft Office PowerPoint</Application>
  <PresentationFormat>On-screen Show (16:9)</PresentationFormat>
  <Paragraphs>54</Paragraphs>
  <Slides>15</Slides>
  <Notes>15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15</vt:i4>
      </vt:variant>
    </vt:vector>
  </HeadingPairs>
  <TitlesOfParts>
    <vt:vector size="20" baseType="lpstr">
      <vt:lpstr>Roboto</vt:lpstr>
      <vt:lpstr>Arial</vt:lpstr>
      <vt:lpstr>Proxima Nova</vt:lpstr>
      <vt:lpstr>Simple Light</vt:lpstr>
      <vt:lpstr>Spearmint</vt:lpstr>
      <vt:lpstr>Using RESTful web APIs with Fetch</vt:lpstr>
      <vt:lpstr>Music API</vt:lpstr>
      <vt:lpstr>Music API</vt:lpstr>
      <vt:lpstr>Example: Music API Operations</vt:lpstr>
      <vt:lpstr>Getting Songs</vt:lpstr>
      <vt:lpstr>Example: Using Fetch to request all songs from the Music API.</vt:lpstr>
      <vt:lpstr>Adding New Songs</vt:lpstr>
      <vt:lpstr>Example: Posting A New Song</vt:lpstr>
      <vt:lpstr>Example: Posting A New Song (Continue)</vt:lpstr>
      <vt:lpstr>Updating Songs</vt:lpstr>
      <vt:lpstr>Example: Updating a Song</vt:lpstr>
      <vt:lpstr>Example: Updating a Song (Continue)</vt:lpstr>
      <vt:lpstr>Deleting A Song</vt:lpstr>
      <vt:lpstr>Example</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102</cp:revision>
  <dcterms:modified xsi:type="dcterms:W3CDTF">2025-03-08T17:16:20Z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