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5.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7" r:id="rId4"/>
    <p:sldId id="350" r:id="rId5"/>
    <p:sldId id="362" r:id="rId6"/>
    <p:sldId id="343" r:id="rId7"/>
    <p:sldId id="352" r:id="rId8"/>
    <p:sldId id="353" r:id="rId9"/>
    <p:sldId id="363" r:id="rId10"/>
    <p:sldId id="364" r:id="rId11"/>
    <p:sldId id="367" r:id="rId12"/>
    <p:sldId id="368" r:id="rId13"/>
    <p:sldId id="369" r:id="rId14"/>
    <p:sldId id="370" r:id="rId15"/>
    <p:sldId id="371" r:id="rId16"/>
    <p:sldId id="372" r:id="rId17"/>
  </p:sldIdLst>
  <p:sldSz cx="9144000" cy="5143500" type="screen16x9"/>
  <p:notesSz cx="6858000" cy="9144000"/>
  <p:embeddedFontLst>
    <p:embeddedFont>
      <p:font typeface="Proxima Nova"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password hashing. In this lecture we will go through cryptographic hash functions, how to hash and crack passwords, </a:t>
            </a:r>
            <a:r>
              <a:rPr lang="en-US" dirty="0" err="1">
                <a:solidFill>
                  <a:schemeClr val="dk1"/>
                </a:solidFill>
              </a:rPr>
              <a:t>bcrypt</a:t>
            </a:r>
            <a:r>
              <a:rPr lang="en-US" dirty="0">
                <a:solidFill>
                  <a:schemeClr val="dk1"/>
                </a:solidFill>
              </a:rPr>
              <a:t> JS, how to store hashed passwords in database.</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DB2DF2F-E74B-FC39-023B-903C5AC0BE5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2E73CB8-484A-499C-86F6-FCA8726453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B8A5147-9D44-52F6-20DD-603880ADDE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seen the weaknesses of outdated security methods, let’s explore a more secure approach. Advanced encryption techniques provide stronger protection by incorporating randomness and complexity. This method ensures that credentials remain secure, even if an attacker gains access to stored data. Using modern techniques significantly improves password security.</a:t>
            </a:r>
          </a:p>
        </p:txBody>
      </p:sp>
    </p:spTree>
    <p:extLst>
      <p:ext uri="{BB962C8B-B14F-4D97-AF65-F5344CB8AC3E}">
        <p14:creationId xmlns:p14="http://schemas.microsoft.com/office/powerpoint/2010/main" val="4117696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B61022B-0BA0-0494-6B25-E5D0B1C09CE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AB75F65-C2F1-AE87-AC10-6F8CADC68D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B6A8166-0DAA-AA72-63E1-B58B855FED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introduced advanced encryption techniques, let’s see them in action. Each time a value is processed, it produces a unique result, even if the original input is the same. This added randomness strengthens security by preventing attackers from matching stored credentials. Comparing values ensures accuracy while maintaining strong protection against breaches.</a:t>
            </a:r>
          </a:p>
        </p:txBody>
      </p:sp>
    </p:spTree>
    <p:extLst>
      <p:ext uri="{BB962C8B-B14F-4D97-AF65-F5344CB8AC3E}">
        <p14:creationId xmlns:p14="http://schemas.microsoft.com/office/powerpoint/2010/main" val="3528612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F761492-1EC1-28C6-8586-2233D230E91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DF089-5F97-D6A2-2010-EBEF09B80B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A2FBCE4-2F03-7F68-A5B1-877AB24042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covered secure password handling, let’s see how this integrates with data storage. When a user registers, their credentials are processed and saved securely. During login, the stored information is verified to ensure authenticity. The system also manages user access, validating credentials and retrieving necessary details while maintaining security and efficiency.</a:t>
            </a:r>
          </a:p>
        </p:txBody>
      </p:sp>
    </p:spTree>
    <p:extLst>
      <p:ext uri="{BB962C8B-B14F-4D97-AF65-F5344CB8AC3E}">
        <p14:creationId xmlns:p14="http://schemas.microsoft.com/office/powerpoint/2010/main" val="1319824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409CA4-DF67-07C2-281B-8D658DA12EE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1859D8F-6895-6563-45C0-F0CF5DECA3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D54EFB9-01B0-824B-2066-3D542D8506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covered how data is managed, let’s look at the system’s structure. The project is organized into different sections, each handling a specific function. The database stores user records, the system processes data, and secure encryption ensures protection. This structured approach allows for efficient handling of user interactions while maintaining security.</a:t>
            </a:r>
          </a:p>
        </p:txBody>
      </p:sp>
    </p:spTree>
    <p:extLst>
      <p:ext uri="{BB962C8B-B14F-4D97-AF65-F5344CB8AC3E}">
        <p14:creationId xmlns:p14="http://schemas.microsoft.com/office/powerpoint/2010/main" val="85699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C8B4B3E-35CD-E1B8-23E1-932FA697332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8895E17-42FE-3906-51B0-BC9F226B38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2CD4998-DD59-A262-CCDB-7FB11D082E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understand how data is stored and verified, let’s look at how the system processes user registration and authentication. When a new account is created, the system secures the credentials before saving them. During login, the stored data is retrieved and compared to ensure accuracy. This approach helps maintain security while allowing users to access their accounts seamlessly.</a:t>
            </a:r>
          </a:p>
        </p:txBody>
      </p:sp>
    </p:spTree>
    <p:extLst>
      <p:ext uri="{BB962C8B-B14F-4D97-AF65-F5344CB8AC3E}">
        <p14:creationId xmlns:p14="http://schemas.microsoft.com/office/powerpoint/2010/main" val="1465873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FBC774A-C989-8EAB-2C8B-C39DAC2954B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932126C-C0C2-4869-D977-E8152C7B13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982761-B03B-1ADA-B12E-1A3340A0E3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the previous process, the system also manages user access by verifying identity through secure tokens. Once a user is authenticated, their details can be retrieved securely. The system checks for proper authorization before providing information, ensuring that only verified users can access certain data. This structured approach enhances security while maintaining efficiency.</a:t>
            </a:r>
          </a:p>
        </p:txBody>
      </p:sp>
    </p:spTree>
    <p:extLst>
      <p:ext uri="{BB962C8B-B14F-4D97-AF65-F5344CB8AC3E}">
        <p14:creationId xmlns:p14="http://schemas.microsoft.com/office/powerpoint/2010/main" val="401026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When handling sensitive information, security is a top priority. Storing only necessary data helps protect users from potential risks. Passwords should never be stored in a readable format. Instead, they should be converted into a secure representation using specialized methods. These techniques make it much harder for unauthorized access to compromise stored credentials.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understand the importance of securing passwords, let’s examine how they are transformed using encryption techniques. A password is processed through a specialized function, producing a unique output that represents the original input. Even small variations in the original input create completely different results, making it difficult to reverse-engineer the data.</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495D97F-87AA-5960-0D26-570DE732C7D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9DE17AB-3825-4C92-3F7D-2D1C2B167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F667B74-5E0A-B485-ED4D-212060FBEA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that we have seen how passwords are transformed, let’s discuss how they should be stored securely. Instead of keeping the original input, only the encrypted version is saved. When a user logs in, their input is processed the same way, and the result is compared to the stored version. If both match, access is granted, ensuring security without exposing sensitive data.</a:t>
            </a:r>
          </a:p>
        </p:txBody>
      </p:sp>
    </p:spTree>
    <p:extLst>
      <p:ext uri="{BB962C8B-B14F-4D97-AF65-F5344CB8AC3E}">
        <p14:creationId xmlns:p14="http://schemas.microsoft.com/office/powerpoint/2010/main" val="36019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understand how password security works, let’s see how authentication is verified. When a user creates an account, their input is converted into a secure format and stored. During login, the system processes the input the same way and checks for a match. If the results align, access is granted. If they do not, the login is denied, preventing unauthorized access.</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seen how passwords are secured, let’s discuss how attackers try to break them. Various techniques are used to uncover stored credentials by comparing known patterns or using precomputed data. To counter these threats, additional security measures are implemented to make guessing much more difficult, adding extra layers of protection.</a:t>
            </a:r>
          </a:p>
        </p:txBody>
      </p:sp>
    </p:spTree>
    <p:extLst>
      <p:ext uri="{BB962C8B-B14F-4D97-AF65-F5344CB8AC3E}">
        <p14:creationId xmlns:p14="http://schemas.microsoft.com/office/powerpoint/2010/main" val="20730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understand common password-cracking methods, let’s explore how adding randomness strengthens security. By combining an extra unique value with the original input, the system ensures that even identical inputs produce different results. This approach significantly increases protection, making it much harder for attackers to predict or match stored credentials.</a:t>
            </a:r>
          </a:p>
        </p:txBody>
      </p:sp>
    </p:spTree>
    <p:extLst>
      <p:ext uri="{BB962C8B-B14F-4D97-AF65-F5344CB8AC3E}">
        <p14:creationId xmlns:p14="http://schemas.microsoft.com/office/powerpoint/2010/main" val="53352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519ED35-D55B-A175-DC9F-097CF7F43F2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A7B40E3-9A3A-CFA2-E109-1A353FEF84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1B4061-081E-E51C-A582-DFDDC3EF6B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seen how passwords are secured, let’s discuss how to create a strong one. A secure password should be unpredictable and difficult to guess. It should be long enough, include a mix of different characters, and avoid common patterns. Reusing the same password across multiple sites increases risk, so unique credentials should always be used for better security.</a:t>
            </a:r>
          </a:p>
        </p:txBody>
      </p:sp>
    </p:spTree>
    <p:extLst>
      <p:ext uri="{BB962C8B-B14F-4D97-AF65-F5344CB8AC3E}">
        <p14:creationId xmlns:p14="http://schemas.microsoft.com/office/powerpoint/2010/main" val="3841845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4CD0848-1AA0-9C75-01E2-D13EF4EB659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9EE8C5F-1EAF-CA98-48A3-7F91865D98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7C62A52-03BD-BB21-1CC3-F85D55DC1D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discussed what makes a strong password, let’s look at an example of why it matters. Weak credentials can be easily guessed, making them vulnerable to attacks. Short, predictable combinations are cracked in seconds. By using longer, more complex credentials with a mix of characters, security is significantly improved, reducing the risk of unauthorized access.</a:t>
            </a:r>
          </a:p>
        </p:txBody>
      </p:sp>
    </p:spTree>
    <p:extLst>
      <p:ext uri="{BB962C8B-B14F-4D97-AF65-F5344CB8AC3E}">
        <p14:creationId xmlns:p14="http://schemas.microsoft.com/office/powerpoint/2010/main" val="2581596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r>
              <a:rPr lang="en-US" sz="3600" b="1" i="0" dirty="0">
                <a:effectLst/>
                <a:latin typeface="+mj-lt"/>
              </a:rPr>
              <a:t>Password Hashing</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Cryptographic Hash Functions</a:t>
            </a:r>
            <a:r>
              <a:rPr lang="en-US" sz="1300" b="1" dirty="0">
                <a:solidFill>
                  <a:schemeClr val="accent1">
                    <a:lumMod val="50000"/>
                  </a:schemeClr>
                </a:solidFill>
                <a:latin typeface="+mj-lt"/>
                <a:ea typeface="Roboto"/>
                <a:cs typeface="Roboto"/>
                <a:sym typeface="Roboto"/>
              </a:rPr>
              <a:t> | Hashed Passwords and Password Cracking | </a:t>
            </a:r>
            <a:r>
              <a:rPr lang="en-US" sz="1300" b="1" dirty="0" err="1">
                <a:solidFill>
                  <a:schemeClr val="accent1">
                    <a:lumMod val="50000"/>
                  </a:schemeClr>
                </a:solidFill>
                <a:latin typeface="+mj-lt"/>
                <a:ea typeface="Roboto"/>
                <a:cs typeface="Roboto"/>
                <a:sym typeface="Roboto"/>
              </a:rPr>
              <a:t>bcryptjs</a:t>
            </a:r>
            <a:r>
              <a:rPr lang="en-US" sz="1300" b="1" dirty="0">
                <a:solidFill>
                  <a:schemeClr val="accent1">
                    <a:lumMod val="50000"/>
                  </a:schemeClr>
                </a:solidFill>
                <a:latin typeface="+mj-lt"/>
                <a:ea typeface="Roboto"/>
                <a:cs typeface="Roboto"/>
                <a:sym typeface="Roboto"/>
              </a:rPr>
              <a:t> | Using Database</a:t>
            </a:r>
            <a:endParaRPr lang="en-US" sz="1400" b="1" i="0" dirty="0">
              <a:solidFill>
                <a:schemeClr val="accent1">
                  <a:lumMod val="50000"/>
                </a:schemeClr>
              </a:solidFill>
              <a:effectLst/>
              <a:latin typeface="Roboto" panose="02000000000000000000" pitchFamily="2" charset="0"/>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13354FD-E182-5DF9-66AA-59AE67003EA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5743437-4431-3E0A-8B7E-F1BFCD859B63}"/>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err="1">
                <a:effectLst/>
                <a:latin typeface="+mj-lt"/>
              </a:rPr>
              <a:t>bcryptjs</a:t>
            </a:r>
            <a:endParaRPr lang="en-US" sz="3600" b="1" i="0" dirty="0">
              <a:effectLst/>
              <a:latin typeface="+mj-lt"/>
            </a:endParaRPr>
          </a:p>
        </p:txBody>
      </p:sp>
      <p:sp>
        <p:nvSpPr>
          <p:cNvPr id="2" name="Text Placeholder 1">
            <a:extLst>
              <a:ext uri="{FF2B5EF4-FFF2-40B4-BE49-F238E27FC236}">
                <a16:creationId xmlns:a16="http://schemas.microsoft.com/office/drawing/2014/main" id="{F131B3F4-1239-1D75-F381-0B079475ADA7}"/>
              </a:ext>
            </a:extLst>
          </p:cNvPr>
          <p:cNvSpPr>
            <a:spLocks noGrp="1" noChangeArrowheads="1"/>
          </p:cNvSpPr>
          <p:nvPr>
            <p:ph type="body" idx="4294967295"/>
          </p:nvPr>
        </p:nvSpPr>
        <p:spPr bwMode="auto">
          <a:xfrm>
            <a:off x="311700" y="1186553"/>
            <a:ext cx="676339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MD5 &amp; SHA-1</a:t>
            </a:r>
            <a:r>
              <a:rPr kumimoji="0" lang="en-US" altLang="en-US" sz="1600" b="0" i="0" u="none" strike="noStrike" cap="none" normalizeH="0" baseline="0" dirty="0">
                <a:ln>
                  <a:noFill/>
                </a:ln>
                <a:solidFill>
                  <a:schemeClr val="tx1"/>
                </a:solidFill>
                <a:effectLst/>
                <a:latin typeface="+mj-lt"/>
              </a:rPr>
              <a:t> are weak; use </a:t>
            </a:r>
            <a:r>
              <a:rPr kumimoji="0" lang="en-US" altLang="en-US" sz="1600" b="1" i="0" u="none" strike="noStrike" cap="none" normalizeH="0" baseline="0" dirty="0" err="1">
                <a:ln>
                  <a:noFill/>
                </a:ln>
                <a:solidFill>
                  <a:schemeClr val="tx1"/>
                </a:solidFill>
                <a:effectLst/>
                <a:latin typeface="+mj-lt"/>
              </a:rPr>
              <a:t>bcrypt</a:t>
            </a:r>
            <a:r>
              <a:rPr kumimoji="0" lang="en-US" altLang="en-US" sz="1600" b="1" i="0" u="none" strike="noStrike" cap="none" normalizeH="0" baseline="0" dirty="0">
                <a:ln>
                  <a:noFill/>
                </a:ln>
                <a:solidFill>
                  <a:schemeClr val="tx1"/>
                </a:solidFill>
                <a:effectLst/>
                <a:latin typeface="+mj-lt"/>
              </a:rPr>
              <a:t>, </a:t>
            </a:r>
            <a:r>
              <a:rPr kumimoji="0" lang="en-US" altLang="en-US" sz="1600" b="1" i="0" u="none" strike="noStrike" cap="none" normalizeH="0" baseline="0" dirty="0" err="1">
                <a:ln>
                  <a:noFill/>
                </a:ln>
                <a:solidFill>
                  <a:schemeClr val="tx1"/>
                </a:solidFill>
                <a:effectLst/>
                <a:latin typeface="+mj-lt"/>
              </a:rPr>
              <a:t>scrypt</a:t>
            </a:r>
            <a:r>
              <a:rPr kumimoji="0" lang="en-US" altLang="en-US" sz="1600" b="1" i="0" u="none" strike="noStrike" cap="none" normalizeH="0" baseline="0" dirty="0">
                <a:ln>
                  <a:noFill/>
                </a:ln>
                <a:solidFill>
                  <a:schemeClr val="tx1"/>
                </a:solidFill>
                <a:effectLst/>
                <a:latin typeface="+mj-lt"/>
              </a:rPr>
              <a:t>, or PBKDF2</a:t>
            </a:r>
            <a:r>
              <a:rPr kumimoji="0" lang="en-US" altLang="en-US" sz="1600" b="0" i="0" u="none" strike="noStrike" cap="none" normalizeH="0" baseline="0" dirty="0">
                <a:ln>
                  <a:noFill/>
                </a:ln>
                <a:solidFill>
                  <a:schemeClr val="tx1"/>
                </a:solidFill>
                <a:effectLst/>
                <a:latin typeface="+mj-lt"/>
              </a:rPr>
              <a:t> instead.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bcryptjs</a:t>
            </a:r>
            <a:r>
              <a:rPr kumimoji="0" lang="en-US" altLang="en-US" sz="1600" b="0" i="0" u="none" strike="noStrike" cap="none" normalizeH="0" baseline="0" dirty="0">
                <a:ln>
                  <a:noFill/>
                </a:ln>
                <a:solidFill>
                  <a:schemeClr val="tx1"/>
                </a:solidFill>
                <a:effectLst/>
                <a:latin typeface="+mj-lt"/>
              </a:rPr>
              <a:t> is a popular Node.js module for password hashing.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Install</a:t>
            </a:r>
            <a:r>
              <a:rPr kumimoji="0" lang="en-US" altLang="en-US" sz="1600" b="0" i="0" u="none" strike="noStrike" cap="none" normalizeH="0" baseline="0" dirty="0">
                <a:ln>
                  <a:noFill/>
                </a:ln>
                <a:solidFill>
                  <a:schemeClr val="tx1"/>
                </a:solidFill>
                <a:effectLst/>
                <a:latin typeface="+mj-lt"/>
              </a:rPr>
              <a:t> with </a:t>
            </a:r>
            <a:r>
              <a:rPr kumimoji="0" lang="en-US" altLang="en-US" sz="1600" b="0" i="0" u="none" strike="noStrike" cap="none" normalizeH="0" baseline="0" dirty="0" err="1">
                <a:ln>
                  <a:noFill/>
                </a:ln>
                <a:solidFill>
                  <a:schemeClr val="tx1"/>
                </a:solidFill>
                <a:effectLst/>
                <a:latin typeface="+mj-lt"/>
              </a:rPr>
              <a:t>npm</a:t>
            </a:r>
            <a:r>
              <a:rPr kumimoji="0" lang="en-US" altLang="en-US" sz="1600" b="0" i="0" u="none" strike="noStrike" cap="none" normalizeH="0" baseline="0" dirty="0">
                <a:ln>
                  <a:noFill/>
                </a:ln>
                <a:solidFill>
                  <a:schemeClr val="tx1"/>
                </a:solidFill>
                <a:effectLst/>
                <a:latin typeface="+mj-lt"/>
              </a:rPr>
              <a:t> install </a:t>
            </a:r>
            <a:r>
              <a:rPr kumimoji="0" lang="en-US" altLang="en-US" sz="1600" b="0" i="0" u="none" strike="noStrike" cap="none" normalizeH="0" baseline="0" dirty="0" err="1">
                <a:ln>
                  <a:noFill/>
                </a:ln>
                <a:solidFill>
                  <a:schemeClr val="tx1"/>
                </a:solidFill>
                <a:effectLst/>
                <a:latin typeface="+mj-lt"/>
              </a:rPr>
              <a:t>bcryptjs</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hashSync</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creates a 60-character hash with a random salt.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compareSync</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checks if a password matches a </a:t>
            </a:r>
            <a:r>
              <a:rPr kumimoji="0" lang="en-US" altLang="en-US" sz="1600" b="0" i="0" u="none" strike="noStrike" cap="none" normalizeH="0" baseline="0" dirty="0" err="1">
                <a:ln>
                  <a:noFill/>
                </a:ln>
                <a:solidFill>
                  <a:schemeClr val="tx1"/>
                </a:solidFill>
                <a:effectLst/>
                <a:latin typeface="+mj-lt"/>
              </a:rPr>
              <a:t>bcrypt</a:t>
            </a:r>
            <a:r>
              <a:rPr kumimoji="0" lang="en-US" altLang="en-US" sz="1600" b="0" i="0" u="none" strike="noStrike" cap="none" normalizeH="0" baseline="0" dirty="0">
                <a:ln>
                  <a:noFill/>
                </a:ln>
                <a:solidFill>
                  <a:schemeClr val="tx1"/>
                </a:solidFill>
                <a:effectLst/>
                <a:latin typeface="+mj-lt"/>
              </a:rPr>
              <a:t> hash.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Bcrypt</a:t>
            </a:r>
            <a:r>
              <a:rPr kumimoji="0" lang="en-US" altLang="en-US" sz="1600" b="1" i="0" u="none" strike="noStrike" cap="none" normalizeH="0" baseline="0" dirty="0">
                <a:ln>
                  <a:noFill/>
                </a:ln>
                <a:solidFill>
                  <a:schemeClr val="tx1"/>
                </a:solidFill>
                <a:effectLst/>
                <a:latin typeface="+mj-lt"/>
              </a:rPr>
              <a:t> hash structure</a:t>
            </a:r>
            <a:r>
              <a:rPr kumimoji="0" lang="en-US" altLang="en-US" sz="1600" b="0" i="0" u="none" strike="noStrike" cap="none" normalizeH="0" baseline="0" dirty="0">
                <a:ln>
                  <a:noFill/>
                </a:ln>
                <a:solidFill>
                  <a:schemeClr val="tx1"/>
                </a:solidFill>
                <a:effectLst/>
                <a:latin typeface="+mj-lt"/>
              </a:rPr>
              <a:t>: Algorithm, cost factor, salt, and hash digest. </a:t>
            </a:r>
          </a:p>
        </p:txBody>
      </p:sp>
    </p:spTree>
    <p:extLst>
      <p:ext uri="{BB962C8B-B14F-4D97-AF65-F5344CB8AC3E}">
        <p14:creationId xmlns:p14="http://schemas.microsoft.com/office/powerpoint/2010/main" val="317322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B8919F-3CAC-B1DF-8959-B8265328FCA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6EC230D-F5CD-E4A9-B540-FEFD3B70A136}"/>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F314044F-A1F0-3EED-0CED-CAD5E78AEA3B}"/>
              </a:ext>
            </a:extLst>
          </p:cNvPr>
          <p:cNvPicPr>
            <a:picLocks noChangeAspect="1"/>
          </p:cNvPicPr>
          <p:nvPr/>
        </p:nvPicPr>
        <p:blipFill>
          <a:blip r:embed="rId3"/>
          <a:stretch>
            <a:fillRect/>
          </a:stretch>
        </p:blipFill>
        <p:spPr>
          <a:xfrm>
            <a:off x="2393670" y="1312878"/>
            <a:ext cx="4356659" cy="3385597"/>
          </a:xfrm>
          <a:prstGeom prst="rect">
            <a:avLst/>
          </a:prstGeom>
        </p:spPr>
      </p:pic>
    </p:spTree>
    <p:extLst>
      <p:ext uri="{BB962C8B-B14F-4D97-AF65-F5344CB8AC3E}">
        <p14:creationId xmlns:p14="http://schemas.microsoft.com/office/powerpoint/2010/main" val="3063199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19C2575-148C-6A44-4590-72E455A0B78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A533E70A-9DEB-A402-442F-607654958977}"/>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Using Database</a:t>
            </a:r>
          </a:p>
        </p:txBody>
      </p:sp>
      <p:sp>
        <p:nvSpPr>
          <p:cNvPr id="4" name="Rectangle 2">
            <a:extLst>
              <a:ext uri="{FF2B5EF4-FFF2-40B4-BE49-F238E27FC236}">
                <a16:creationId xmlns:a16="http://schemas.microsoft.com/office/drawing/2014/main" id="{40B07B44-71DD-C822-FF3F-A3099ED2C379}"/>
              </a:ext>
            </a:extLst>
          </p:cNvPr>
          <p:cNvSpPr>
            <a:spLocks noGrp="1" noChangeArrowheads="1"/>
          </p:cNvSpPr>
          <p:nvPr>
            <p:ph type="body" idx="4294967295"/>
          </p:nvPr>
        </p:nvSpPr>
        <p:spPr bwMode="auto">
          <a:xfrm>
            <a:off x="311700" y="1371421"/>
            <a:ext cx="816601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t>
            </a:r>
            <a:r>
              <a:rPr kumimoji="0" lang="en-US" altLang="en-US" sz="1600" b="1" i="0" u="none" strike="noStrike" cap="none" normalizeH="0" baseline="0" dirty="0" err="1">
                <a:ln>
                  <a:noFill/>
                </a:ln>
                <a:solidFill>
                  <a:schemeClr val="tx1"/>
                </a:solidFill>
                <a:effectLst/>
                <a:latin typeface="+mj-lt"/>
              </a:rPr>
              <a:t>api</a:t>
            </a:r>
            <a:r>
              <a:rPr kumimoji="0" lang="en-US" altLang="en-US" sz="1600" b="1" i="0" u="none" strike="noStrike" cap="none" normalizeH="0" baseline="0" dirty="0">
                <a:ln>
                  <a:noFill/>
                </a:ln>
                <a:solidFill>
                  <a:schemeClr val="tx1"/>
                </a:solidFill>
                <a:effectLst/>
                <a:latin typeface="+mj-lt"/>
              </a:rPr>
              <a:t>/user (POST)</a:t>
            </a:r>
            <a:r>
              <a:rPr kumimoji="0" lang="en-US" altLang="en-US" sz="1600" b="0" i="0" u="none" strike="noStrike" cap="none" normalizeH="0" baseline="0" dirty="0">
                <a:ln>
                  <a:noFill/>
                </a:ln>
                <a:solidFill>
                  <a:schemeClr val="tx1"/>
                </a:solidFill>
                <a:effectLst/>
                <a:latin typeface="+mj-lt"/>
              </a:rPr>
              <a:t> hashes passwords with </a:t>
            </a:r>
            <a:r>
              <a:rPr kumimoji="0" lang="en-US" altLang="en-US" sz="1600" b="0" i="0" u="none" strike="noStrike" cap="none" normalizeH="0" baseline="0" dirty="0" err="1">
                <a:ln>
                  <a:noFill/>
                </a:ln>
                <a:solidFill>
                  <a:schemeClr val="tx1"/>
                </a:solidFill>
                <a:effectLst/>
                <a:latin typeface="+mj-lt"/>
              </a:rPr>
              <a:t>bcrypt.hashSync</a:t>
            </a:r>
            <a:r>
              <a:rPr kumimoji="0" lang="en-US" altLang="en-US" sz="1600" b="0" i="0" u="none" strike="noStrike" cap="none" normalizeH="0" baseline="0" dirty="0">
                <a:ln>
                  <a:noFill/>
                </a:ln>
                <a:solidFill>
                  <a:schemeClr val="tx1"/>
                </a:solidFill>
                <a:effectLst/>
                <a:latin typeface="+mj-lt"/>
              </a:rPr>
              <a:t>() and stores user data.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t>
            </a:r>
            <a:r>
              <a:rPr kumimoji="0" lang="en-US" altLang="en-US" sz="1600" b="1" i="0" u="none" strike="noStrike" cap="none" normalizeH="0" baseline="0" dirty="0" err="1">
                <a:ln>
                  <a:noFill/>
                </a:ln>
                <a:solidFill>
                  <a:schemeClr val="tx1"/>
                </a:solidFill>
                <a:effectLst/>
                <a:latin typeface="+mj-lt"/>
              </a:rPr>
              <a:t>api</a:t>
            </a:r>
            <a:r>
              <a:rPr kumimoji="0" lang="en-US" altLang="en-US" sz="1600" b="1" i="0" u="none" strike="noStrike" cap="none" normalizeH="0" baseline="0" dirty="0">
                <a:ln>
                  <a:noFill/>
                </a:ln>
                <a:solidFill>
                  <a:schemeClr val="tx1"/>
                </a:solidFill>
                <a:effectLst/>
                <a:latin typeface="+mj-lt"/>
              </a:rPr>
              <a:t>/auth (POST)</a:t>
            </a:r>
            <a:r>
              <a:rPr kumimoji="0" lang="en-US" altLang="en-US" sz="1600" b="0" i="0" u="none" strike="noStrike" cap="none" normalizeH="0" baseline="0" dirty="0">
                <a:ln>
                  <a:noFill/>
                </a:ln>
                <a:solidFill>
                  <a:schemeClr val="tx1"/>
                </a:solidFill>
                <a:effectLst/>
                <a:latin typeface="+mj-lt"/>
              </a:rPr>
              <a:t> verifies passwords with </a:t>
            </a:r>
            <a:r>
              <a:rPr kumimoji="0" lang="en-US" altLang="en-US" sz="1600" b="0" i="0" u="none" strike="noStrike" cap="none" normalizeH="0" baseline="0" dirty="0" err="1">
                <a:ln>
                  <a:noFill/>
                </a:ln>
                <a:solidFill>
                  <a:schemeClr val="tx1"/>
                </a:solidFill>
                <a:effectLst/>
                <a:latin typeface="+mj-lt"/>
              </a:rPr>
              <a:t>bcrypt.compareSync</a:t>
            </a:r>
            <a:r>
              <a:rPr kumimoji="0" lang="en-US" altLang="en-US" sz="1600" b="0" i="0" u="none" strike="noStrike" cap="none" normalizeH="0" baseline="0" dirty="0">
                <a:ln>
                  <a:noFill/>
                </a:ln>
                <a:solidFill>
                  <a:schemeClr val="tx1"/>
                </a:solidFill>
                <a:effectLst/>
                <a:latin typeface="+mj-lt"/>
              </a:rPr>
              <a:t>() and returns a JWT.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t>
            </a:r>
            <a:r>
              <a:rPr kumimoji="0" lang="en-US" altLang="en-US" sz="1600" b="1" i="0" u="none" strike="noStrike" cap="none" normalizeH="0" baseline="0" dirty="0" err="1">
                <a:ln>
                  <a:noFill/>
                </a:ln>
                <a:solidFill>
                  <a:schemeClr val="tx1"/>
                </a:solidFill>
                <a:effectLst/>
                <a:latin typeface="+mj-lt"/>
              </a:rPr>
              <a:t>api</a:t>
            </a:r>
            <a:r>
              <a:rPr kumimoji="0" lang="en-US" altLang="en-US" sz="1600" b="1" i="0" u="none" strike="noStrike" cap="none" normalizeH="0" baseline="0" dirty="0">
                <a:ln>
                  <a:noFill/>
                </a:ln>
                <a:solidFill>
                  <a:schemeClr val="tx1"/>
                </a:solidFill>
                <a:effectLst/>
                <a:latin typeface="+mj-lt"/>
              </a:rPr>
              <a:t>/status (GET)</a:t>
            </a:r>
            <a:r>
              <a:rPr kumimoji="0" lang="en-US" altLang="en-US" sz="1600" b="0" i="0" u="none" strike="noStrike" cap="none" normalizeH="0" baseline="0" dirty="0">
                <a:ln>
                  <a:noFill/>
                </a:ln>
                <a:solidFill>
                  <a:schemeClr val="tx1"/>
                </a:solidFill>
                <a:effectLst/>
                <a:latin typeface="+mj-lt"/>
              </a:rPr>
              <a:t> validates JWT and returns all usernames and statuses. </a:t>
            </a:r>
          </a:p>
        </p:txBody>
      </p:sp>
    </p:spTree>
    <p:extLst>
      <p:ext uri="{BB962C8B-B14F-4D97-AF65-F5344CB8AC3E}">
        <p14:creationId xmlns:p14="http://schemas.microsoft.com/office/powerpoint/2010/main" val="1813906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2D89BC4-A66B-36AE-6985-18DA2FEBE92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A95715B-ECA9-F12E-2F94-70031BCBAB8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C2BC766B-DD4E-69E0-569C-4DA74A8278B9}"/>
              </a:ext>
            </a:extLst>
          </p:cNvPr>
          <p:cNvPicPr>
            <a:picLocks noChangeAspect="1"/>
          </p:cNvPicPr>
          <p:nvPr/>
        </p:nvPicPr>
        <p:blipFill>
          <a:blip r:embed="rId3"/>
          <a:stretch>
            <a:fillRect/>
          </a:stretch>
        </p:blipFill>
        <p:spPr>
          <a:xfrm>
            <a:off x="4358936" y="1162184"/>
            <a:ext cx="2704901" cy="3768252"/>
          </a:xfrm>
          <a:prstGeom prst="rect">
            <a:avLst/>
          </a:prstGeom>
        </p:spPr>
      </p:pic>
      <p:pic>
        <p:nvPicPr>
          <p:cNvPr id="6" name="Picture 5">
            <a:extLst>
              <a:ext uri="{FF2B5EF4-FFF2-40B4-BE49-F238E27FC236}">
                <a16:creationId xmlns:a16="http://schemas.microsoft.com/office/drawing/2014/main" id="{B136A214-C1F3-1553-68E5-241AAB48FE04}"/>
              </a:ext>
            </a:extLst>
          </p:cNvPr>
          <p:cNvPicPr>
            <a:picLocks noChangeAspect="1"/>
          </p:cNvPicPr>
          <p:nvPr/>
        </p:nvPicPr>
        <p:blipFill>
          <a:blip r:embed="rId4"/>
          <a:stretch>
            <a:fillRect/>
          </a:stretch>
        </p:blipFill>
        <p:spPr>
          <a:xfrm>
            <a:off x="1365274" y="1890643"/>
            <a:ext cx="2560542" cy="1806097"/>
          </a:xfrm>
          <a:prstGeom prst="rect">
            <a:avLst/>
          </a:prstGeom>
        </p:spPr>
      </p:pic>
    </p:spTree>
    <p:extLst>
      <p:ext uri="{BB962C8B-B14F-4D97-AF65-F5344CB8AC3E}">
        <p14:creationId xmlns:p14="http://schemas.microsoft.com/office/powerpoint/2010/main" val="118184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18B36B4-A299-BB27-AA7F-F057CD83C09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D8C03FE-95B6-DEAE-5731-4308CBDAF767}"/>
              </a:ext>
            </a:extLst>
          </p:cNvPr>
          <p:cNvSpPr txBox="1">
            <a:spLocks noGrp="1"/>
          </p:cNvSpPr>
          <p:nvPr>
            <p:ph type="title"/>
          </p:nvPr>
        </p:nvSpPr>
        <p:spPr>
          <a:xfrm>
            <a:off x="311700" y="311860"/>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3" name="Picture 2">
            <a:extLst>
              <a:ext uri="{FF2B5EF4-FFF2-40B4-BE49-F238E27FC236}">
                <a16:creationId xmlns:a16="http://schemas.microsoft.com/office/drawing/2014/main" id="{1BB3370C-B423-C1A1-1992-7B63DCC7A493}"/>
              </a:ext>
            </a:extLst>
          </p:cNvPr>
          <p:cNvPicPr>
            <a:picLocks noChangeAspect="1"/>
          </p:cNvPicPr>
          <p:nvPr/>
        </p:nvPicPr>
        <p:blipFill>
          <a:blip r:embed="rId3"/>
          <a:stretch>
            <a:fillRect/>
          </a:stretch>
        </p:blipFill>
        <p:spPr>
          <a:xfrm>
            <a:off x="978504" y="1079869"/>
            <a:ext cx="3262705" cy="3900628"/>
          </a:xfrm>
          <a:prstGeom prst="rect">
            <a:avLst/>
          </a:prstGeom>
        </p:spPr>
      </p:pic>
      <p:pic>
        <p:nvPicPr>
          <p:cNvPr id="7" name="Picture 6">
            <a:extLst>
              <a:ext uri="{FF2B5EF4-FFF2-40B4-BE49-F238E27FC236}">
                <a16:creationId xmlns:a16="http://schemas.microsoft.com/office/drawing/2014/main" id="{5729E644-11F5-DBA9-742B-912687AAF019}"/>
              </a:ext>
            </a:extLst>
          </p:cNvPr>
          <p:cNvPicPr>
            <a:picLocks noChangeAspect="1"/>
          </p:cNvPicPr>
          <p:nvPr/>
        </p:nvPicPr>
        <p:blipFill>
          <a:blip r:embed="rId4"/>
          <a:stretch>
            <a:fillRect/>
          </a:stretch>
        </p:blipFill>
        <p:spPr>
          <a:xfrm>
            <a:off x="5130050" y="1017725"/>
            <a:ext cx="3160711" cy="4054384"/>
          </a:xfrm>
          <a:prstGeom prst="rect">
            <a:avLst/>
          </a:prstGeom>
        </p:spPr>
      </p:pic>
    </p:spTree>
    <p:extLst>
      <p:ext uri="{BB962C8B-B14F-4D97-AF65-F5344CB8AC3E}">
        <p14:creationId xmlns:p14="http://schemas.microsoft.com/office/powerpoint/2010/main" val="95143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049FB9B-0B5A-B2A5-4DEA-5A66AE72388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DF32B45-D56B-870D-975B-0DEF7E885F1A}"/>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4" name="Picture 3">
            <a:extLst>
              <a:ext uri="{FF2B5EF4-FFF2-40B4-BE49-F238E27FC236}">
                <a16:creationId xmlns:a16="http://schemas.microsoft.com/office/drawing/2014/main" id="{324124F5-19C0-9218-4362-192AA2C6F6C1}"/>
              </a:ext>
            </a:extLst>
          </p:cNvPr>
          <p:cNvPicPr>
            <a:picLocks noChangeAspect="1"/>
          </p:cNvPicPr>
          <p:nvPr/>
        </p:nvPicPr>
        <p:blipFill>
          <a:blip r:embed="rId3"/>
          <a:stretch>
            <a:fillRect/>
          </a:stretch>
        </p:blipFill>
        <p:spPr>
          <a:xfrm>
            <a:off x="2720179" y="1337764"/>
            <a:ext cx="3703641" cy="3360711"/>
          </a:xfrm>
          <a:prstGeom prst="rect">
            <a:avLst/>
          </a:prstGeom>
        </p:spPr>
      </p:pic>
    </p:spTree>
    <p:extLst>
      <p:ext uri="{BB962C8B-B14F-4D97-AF65-F5344CB8AC3E}">
        <p14:creationId xmlns:p14="http://schemas.microsoft.com/office/powerpoint/2010/main" val="37384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solidFill>
                  <a:schemeClr val="accent1">
                    <a:lumMod val="50000"/>
                  </a:schemeClr>
                </a:solidFill>
                <a:latin typeface="Roboto" panose="02000000000000000000" pitchFamily="2" charset="0"/>
                <a:ea typeface="Roboto"/>
                <a:cs typeface="Roboto"/>
                <a:sym typeface="Roboto"/>
              </a:rPr>
              <a:t>Cryptographic Hash Functions</a:t>
            </a:r>
            <a:endParaRPr lang="en-US" sz="3600" b="1" i="0" dirty="0">
              <a:effectLst/>
              <a:latin typeface="+mj-lt"/>
            </a:endParaRPr>
          </a:p>
        </p:txBody>
      </p:sp>
      <p:pic>
        <p:nvPicPr>
          <p:cNvPr id="1027" name="Picture 3" descr="Blue User Authentication Icon PNG Images &amp; PSDs for Download | PixelSquid -  S11624672F">
            <a:extLst>
              <a:ext uri="{FF2B5EF4-FFF2-40B4-BE49-F238E27FC236}">
                <a16:creationId xmlns:a16="http://schemas.microsoft.com/office/drawing/2014/main" id="{06F9AA5A-2F04-2574-ADE5-CA8D30BF4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892" y="1147212"/>
            <a:ext cx="2677656" cy="26776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0AFC5AE4-B40F-C96B-376A-DECF4468381B}"/>
              </a:ext>
            </a:extLst>
          </p:cNvPr>
          <p:cNvSpPr>
            <a:spLocks noGrp="1" noChangeArrowheads="1"/>
          </p:cNvSpPr>
          <p:nvPr>
            <p:ph type="body" idx="4294967295"/>
          </p:nvPr>
        </p:nvSpPr>
        <p:spPr bwMode="auto">
          <a:xfrm>
            <a:off x="311700" y="1221802"/>
            <a:ext cx="608371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Store minimal sensitive data</a:t>
            </a:r>
            <a:r>
              <a:rPr kumimoji="0" lang="en-US" altLang="en-US" sz="1600" b="0" i="0" u="none" strike="noStrike" cap="none" normalizeH="0" baseline="0" dirty="0">
                <a:ln>
                  <a:noFill/>
                </a:ln>
                <a:solidFill>
                  <a:schemeClr val="tx1"/>
                </a:solidFill>
                <a:effectLst/>
                <a:latin typeface="Arial" panose="020B0604020202020204" pitchFamily="34" charset="0"/>
              </a:rPr>
              <a:t> to protect users.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Never store passwords</a:t>
            </a:r>
            <a:r>
              <a:rPr kumimoji="0" lang="en-US" altLang="en-US" sz="1600" b="0" i="0" u="none" strike="noStrike" cap="none" normalizeH="0" baseline="0" dirty="0">
                <a:ln>
                  <a:noFill/>
                </a:ln>
                <a:solidFill>
                  <a:schemeClr val="tx1"/>
                </a:solidFill>
                <a:effectLst/>
                <a:latin typeface="Arial" panose="020B0604020202020204" pitchFamily="34" charset="0"/>
              </a:rPr>
              <a:t> as plain text in a database.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Use cryptographic hash functions</a:t>
            </a:r>
            <a:r>
              <a:rPr kumimoji="0" lang="en-US" altLang="en-US" sz="1600" b="0" i="0" u="none" strike="noStrike" cap="none" normalizeH="0" baseline="0" dirty="0">
                <a:ln>
                  <a:noFill/>
                </a:ln>
                <a:solidFill>
                  <a:schemeClr val="tx1"/>
                </a:solidFill>
                <a:effectLst/>
                <a:latin typeface="Arial" panose="020B0604020202020204" pitchFamily="34" charset="0"/>
              </a:rPr>
              <a:t> to hash passwords.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Common hashing methods</a:t>
            </a:r>
            <a:r>
              <a:rPr kumimoji="0" lang="en-US" altLang="en-US" sz="1600" b="0" i="0" u="none" strike="noStrike" cap="none" normalizeH="0" baseline="0" dirty="0">
                <a:ln>
                  <a:noFill/>
                </a:ln>
                <a:solidFill>
                  <a:schemeClr val="tx1"/>
                </a:solidFill>
                <a:effectLst/>
                <a:latin typeface="Arial" panose="020B0604020202020204" pitchFamily="34" charset="0"/>
              </a:rPr>
              <a:t>: MD5, SHA-1, </a:t>
            </a:r>
            <a:r>
              <a:rPr kumimoji="0" lang="en-US" altLang="en-US" sz="1600" b="0" i="0" u="none" strike="noStrike" cap="none" normalizeH="0" baseline="0" dirty="0" err="1">
                <a:ln>
                  <a:noFill/>
                </a:ln>
                <a:solidFill>
                  <a:schemeClr val="tx1"/>
                </a:solidFill>
                <a:effectLst/>
                <a:latin typeface="Arial" panose="020B0604020202020204" pitchFamily="34" charset="0"/>
              </a:rPr>
              <a:t>bcrypt</a:t>
            </a:r>
            <a:r>
              <a:rPr kumimoji="0" lang="en-US" altLang="en-US" sz="1600" b="0" i="0" u="none" strike="noStrike" cap="none" normalizeH="0" baseline="0" dirty="0">
                <a:ln>
                  <a:noFill/>
                </a:ln>
                <a:solidFill>
                  <a:schemeClr val="tx1"/>
                </a:solidFill>
                <a:effectLst/>
                <a:latin typeface="Arial" panose="020B0604020202020204" pitchFamily="34" charset="0"/>
              </a:rPr>
              <a:t>, PBKDF2.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i="0" dirty="0">
                <a:solidFill>
                  <a:srgbClr val="1E282E"/>
                </a:solidFill>
                <a:effectLst/>
                <a:latin typeface="+mj-lt"/>
              </a:rPr>
              <a:t>Example</a:t>
            </a:r>
            <a:endParaRPr lang="en-US" sz="6600" b="1" i="0" dirty="0">
              <a:effectLst/>
              <a:latin typeface="+mj-lt"/>
            </a:endParaRPr>
          </a:p>
        </p:txBody>
      </p:sp>
      <p:pic>
        <p:nvPicPr>
          <p:cNvPr id="4" name="Picture 3">
            <a:extLst>
              <a:ext uri="{FF2B5EF4-FFF2-40B4-BE49-F238E27FC236}">
                <a16:creationId xmlns:a16="http://schemas.microsoft.com/office/drawing/2014/main" id="{28BDC552-052C-7408-0AA8-2648F5C3EA2E}"/>
              </a:ext>
            </a:extLst>
          </p:cNvPr>
          <p:cNvPicPr>
            <a:picLocks noChangeAspect="1"/>
          </p:cNvPicPr>
          <p:nvPr/>
        </p:nvPicPr>
        <p:blipFill>
          <a:blip r:embed="rId3"/>
          <a:stretch>
            <a:fillRect/>
          </a:stretch>
        </p:blipFill>
        <p:spPr>
          <a:xfrm>
            <a:off x="2053184" y="1781834"/>
            <a:ext cx="5037632" cy="1955666"/>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A58C255-43A4-8E91-B134-43AE209DCF2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B3ECCFC-2C32-B181-BCAF-690A65E0496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200" b="1" i="0" dirty="0">
                <a:effectLst/>
                <a:latin typeface="+mj-lt"/>
              </a:rPr>
              <a:t>Hashed Passwords</a:t>
            </a:r>
          </a:p>
        </p:txBody>
      </p:sp>
      <p:sp>
        <p:nvSpPr>
          <p:cNvPr id="2" name="Text Placeholder 1">
            <a:extLst>
              <a:ext uri="{FF2B5EF4-FFF2-40B4-BE49-F238E27FC236}">
                <a16:creationId xmlns:a16="http://schemas.microsoft.com/office/drawing/2014/main" id="{F309C882-4A2E-FC25-21C4-6CBA5E3D3472}"/>
              </a:ext>
            </a:extLst>
          </p:cNvPr>
          <p:cNvSpPr>
            <a:spLocks noGrp="1" noChangeArrowheads="1"/>
          </p:cNvSpPr>
          <p:nvPr>
            <p:ph type="body" idx="4294967295"/>
          </p:nvPr>
        </p:nvSpPr>
        <p:spPr bwMode="auto">
          <a:xfrm>
            <a:off x="311700" y="1179292"/>
            <a:ext cx="77187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Store only password hashes</a:t>
            </a:r>
            <a:r>
              <a:rPr kumimoji="0" lang="en-US" altLang="en-US" sz="1600" b="0" i="0" u="none" strike="noStrike" cap="none" normalizeH="0" baseline="0" dirty="0">
                <a:ln>
                  <a:noFill/>
                </a:ln>
                <a:solidFill>
                  <a:schemeClr val="tx1"/>
                </a:solidFill>
                <a:effectLst/>
                <a:latin typeface="Arial" panose="020B0604020202020204" pitchFamily="34" charset="0"/>
              </a:rPr>
              <a:t>, not plain text passwords.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Authenticate users</a:t>
            </a:r>
            <a:r>
              <a:rPr kumimoji="0" lang="en-US" altLang="en-US" sz="1600" b="0" i="0" u="none" strike="noStrike" cap="none" normalizeH="0" baseline="0" dirty="0">
                <a:ln>
                  <a:noFill/>
                </a:ln>
                <a:solidFill>
                  <a:schemeClr val="tx1"/>
                </a:solidFill>
                <a:effectLst/>
                <a:latin typeface="Arial" panose="020B0604020202020204" pitchFamily="34" charset="0"/>
              </a:rPr>
              <a:t> by hashing their input and comparing it to the stored hash.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Matching hashes</a:t>
            </a:r>
            <a:r>
              <a:rPr kumimoji="0" lang="en-US" altLang="en-US" sz="1600" b="0" i="0" u="none" strike="noStrike" cap="none" normalizeH="0" baseline="0" dirty="0">
                <a:ln>
                  <a:noFill/>
                </a:ln>
                <a:solidFill>
                  <a:schemeClr val="tx1"/>
                </a:solidFill>
                <a:effectLst/>
                <a:latin typeface="Arial" panose="020B0604020202020204" pitchFamily="34" charset="0"/>
              </a:rPr>
              <a:t> confirm the correct password was provided. </a:t>
            </a:r>
          </a:p>
        </p:txBody>
      </p:sp>
    </p:spTree>
    <p:extLst>
      <p:ext uri="{BB962C8B-B14F-4D97-AF65-F5344CB8AC3E}">
        <p14:creationId xmlns:p14="http://schemas.microsoft.com/office/powerpoint/2010/main" val="330900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699" y="320738"/>
            <a:ext cx="8520600" cy="572700"/>
          </a:xfrm>
        </p:spPr>
        <p:txBody>
          <a:bodyPr spcFirstLastPara="1" wrap="square" lIns="91425" tIns="91425" rIns="91425" bIns="91425" anchor="ctr" anchorCtr="0">
            <a:noAutofit/>
          </a:bodyPr>
          <a:lstStyle/>
          <a:p>
            <a:pPr>
              <a:lnSpc>
                <a:spcPct val="90000"/>
              </a:lnSpc>
            </a:pPr>
            <a:r>
              <a:rPr lang="en-US" sz="2400" b="1" i="0" dirty="0">
                <a:solidFill>
                  <a:schemeClr val="accent1">
                    <a:lumMod val="50000"/>
                  </a:schemeClr>
                </a:solidFill>
                <a:effectLst/>
                <a:latin typeface="+mj-lt"/>
              </a:rPr>
              <a:t>Example</a:t>
            </a:r>
            <a:endParaRPr lang="en-US" sz="3600" b="1" dirty="0">
              <a:solidFill>
                <a:schemeClr val="accent1">
                  <a:lumMod val="50000"/>
                </a:schemeClr>
              </a:solidFill>
              <a:latin typeface="+mj-lt"/>
            </a:endParaRPr>
          </a:p>
        </p:txBody>
      </p:sp>
      <p:pic>
        <p:nvPicPr>
          <p:cNvPr id="4" name="Picture 3">
            <a:extLst>
              <a:ext uri="{FF2B5EF4-FFF2-40B4-BE49-F238E27FC236}">
                <a16:creationId xmlns:a16="http://schemas.microsoft.com/office/drawing/2014/main" id="{EFB9F731-D257-42F5-F05F-B21C2433B280}"/>
              </a:ext>
            </a:extLst>
          </p:cNvPr>
          <p:cNvPicPr>
            <a:picLocks noChangeAspect="1"/>
          </p:cNvPicPr>
          <p:nvPr/>
        </p:nvPicPr>
        <p:blipFill>
          <a:blip r:embed="rId3"/>
          <a:stretch>
            <a:fillRect/>
          </a:stretch>
        </p:blipFill>
        <p:spPr>
          <a:xfrm>
            <a:off x="2172180" y="1305771"/>
            <a:ext cx="4799639" cy="2531958"/>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Password Cracking</a:t>
            </a:r>
          </a:p>
        </p:txBody>
      </p:sp>
      <p:sp>
        <p:nvSpPr>
          <p:cNvPr id="2" name="Text Placeholder 1">
            <a:extLst>
              <a:ext uri="{FF2B5EF4-FFF2-40B4-BE49-F238E27FC236}">
                <a16:creationId xmlns:a16="http://schemas.microsoft.com/office/drawing/2014/main" id="{D071F912-07C6-8A4C-9B89-6302D76CFD98}"/>
              </a:ext>
            </a:extLst>
          </p:cNvPr>
          <p:cNvSpPr>
            <a:spLocks noGrp="1" noChangeArrowheads="1"/>
          </p:cNvSpPr>
          <p:nvPr>
            <p:ph type="body" idx="4294967295"/>
          </p:nvPr>
        </p:nvSpPr>
        <p:spPr bwMode="auto">
          <a:xfrm>
            <a:off x="311150" y="1081813"/>
            <a:ext cx="806502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Password cracking</a:t>
            </a:r>
            <a:r>
              <a:rPr kumimoji="0" lang="en-US" altLang="en-US" sz="1800" b="0" i="0" u="none" strike="noStrike" cap="none" normalizeH="0" baseline="0" dirty="0">
                <a:ln>
                  <a:noFill/>
                </a:ln>
                <a:solidFill>
                  <a:schemeClr val="tx1"/>
                </a:solidFill>
                <a:effectLst/>
                <a:latin typeface="Arial" panose="020B0604020202020204" pitchFamily="34" charset="0"/>
              </a:rPr>
              <a:t> tries to recover passwords from stolen hashes.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Dictionary attacks</a:t>
            </a:r>
            <a:r>
              <a:rPr kumimoji="0" lang="en-US" altLang="en-US" sz="1800" b="0" i="0" u="none" strike="noStrike" cap="none" normalizeH="0" baseline="0" dirty="0">
                <a:ln>
                  <a:noFill/>
                </a:ln>
                <a:solidFill>
                  <a:schemeClr val="tx1"/>
                </a:solidFill>
                <a:effectLst/>
                <a:latin typeface="Arial" panose="020B0604020202020204" pitchFamily="34" charset="0"/>
              </a:rPr>
              <a:t> compare hashed words to stolen hashes.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Precomputed tables</a:t>
            </a:r>
            <a:r>
              <a:rPr kumimoji="0" lang="en-US" altLang="en-US" sz="1800" b="0" i="0" u="none" strike="noStrike" cap="none" normalizeH="0" baseline="0" dirty="0">
                <a:ln>
                  <a:noFill/>
                </a:ln>
                <a:solidFill>
                  <a:schemeClr val="tx1"/>
                </a:solidFill>
                <a:effectLst/>
                <a:latin typeface="Arial" panose="020B0604020202020204" pitchFamily="34" charset="0"/>
              </a:rPr>
              <a:t> speed up dictionary attacks.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Salting passwords</a:t>
            </a:r>
            <a:r>
              <a:rPr kumimoji="0" lang="en-US" altLang="en-US" sz="1800" b="0" i="0" u="none" strike="noStrike" cap="none" normalizeH="0" baseline="0" dirty="0">
                <a:ln>
                  <a:noFill/>
                </a:ln>
                <a:solidFill>
                  <a:schemeClr val="tx1"/>
                </a:solidFill>
                <a:effectLst/>
                <a:latin typeface="Arial" panose="020B0604020202020204" pitchFamily="34" charset="0"/>
              </a:rPr>
              <a:t> makes cracking much harder by adding randomness. </a:t>
            </a:r>
          </a:p>
        </p:txBody>
      </p:sp>
    </p:spTree>
    <p:extLst>
      <p:ext uri="{BB962C8B-B14F-4D97-AF65-F5344CB8AC3E}">
        <p14:creationId xmlns:p14="http://schemas.microsoft.com/office/powerpoint/2010/main" val="2153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BBDC99ED-5802-9B1E-7A96-BDC66C677E13}"/>
              </a:ext>
            </a:extLst>
          </p:cNvPr>
          <p:cNvPicPr>
            <a:picLocks noChangeAspect="1"/>
          </p:cNvPicPr>
          <p:nvPr/>
        </p:nvPicPr>
        <p:blipFill>
          <a:blip r:embed="rId3"/>
          <a:stretch>
            <a:fillRect/>
          </a:stretch>
        </p:blipFill>
        <p:spPr>
          <a:xfrm>
            <a:off x="2181754" y="1890808"/>
            <a:ext cx="4780491" cy="1361884"/>
          </a:xfrm>
          <a:prstGeom prst="rect">
            <a:avLst/>
          </a:prstGeom>
        </p:spPr>
      </p:pic>
    </p:spTree>
    <p:extLst>
      <p:ext uri="{BB962C8B-B14F-4D97-AF65-F5344CB8AC3E}">
        <p14:creationId xmlns:p14="http://schemas.microsoft.com/office/powerpoint/2010/main" val="372142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9205AE1-C49A-D0F7-603A-6DD0C581732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E7D64D7-DB53-E3D4-9E17-FD3EA9D02F8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Strong Password</a:t>
            </a:r>
          </a:p>
        </p:txBody>
      </p:sp>
      <p:sp>
        <p:nvSpPr>
          <p:cNvPr id="2" name="Text Placeholder 1">
            <a:extLst>
              <a:ext uri="{FF2B5EF4-FFF2-40B4-BE49-F238E27FC236}">
                <a16:creationId xmlns:a16="http://schemas.microsoft.com/office/drawing/2014/main" id="{4D80DB51-9521-D362-A767-14ABF0C80AB9}"/>
              </a:ext>
            </a:extLst>
          </p:cNvPr>
          <p:cNvSpPr>
            <a:spLocks noGrp="1" noChangeArrowheads="1"/>
          </p:cNvSpPr>
          <p:nvPr>
            <p:ph type="body" idx="4294967295"/>
          </p:nvPr>
        </p:nvSpPr>
        <p:spPr bwMode="auto">
          <a:xfrm>
            <a:off x="311700" y="1256194"/>
            <a:ext cx="8520600" cy="296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gn="l">
              <a:lnSpc>
                <a:spcPct val="100000"/>
              </a:lnSpc>
              <a:spcAft>
                <a:spcPts val="750"/>
              </a:spcAft>
              <a:buNone/>
            </a:pPr>
            <a:r>
              <a:rPr lang="en-US" b="0" i="0" dirty="0">
                <a:solidFill>
                  <a:srgbClr val="000000"/>
                </a:solidFill>
                <a:effectLst/>
                <a:latin typeface="+mj-lt"/>
              </a:rPr>
              <a:t>A </a:t>
            </a:r>
            <a:r>
              <a:rPr lang="en-US" b="1" i="1" u="none" strike="noStrike" dirty="0">
                <a:solidFill>
                  <a:srgbClr val="000000"/>
                </a:solidFill>
                <a:effectLst/>
                <a:latin typeface="+mj-lt"/>
              </a:rPr>
              <a:t>strong password</a:t>
            </a:r>
            <a:r>
              <a:rPr lang="en-US" b="0" i="0" dirty="0">
                <a:solidFill>
                  <a:srgbClr val="000000"/>
                </a:solidFill>
                <a:effectLst/>
                <a:latin typeface="+mj-lt"/>
              </a:rPr>
              <a:t> is a password that is difficult to guess. A strong password has the following characteristics:</a:t>
            </a:r>
          </a:p>
          <a:p>
            <a:pPr>
              <a:lnSpc>
                <a:spcPct val="100000"/>
              </a:lnSpc>
            </a:pPr>
            <a:r>
              <a:rPr lang="en-US" b="0" i="0" dirty="0">
                <a:solidFill>
                  <a:srgbClr val="000000"/>
                </a:solidFill>
                <a:effectLst/>
                <a:latin typeface="+mj-lt"/>
              </a:rPr>
              <a:t>Does not contain words found in a dictionary or on the web</a:t>
            </a:r>
          </a:p>
          <a:p>
            <a:pPr>
              <a:lnSpc>
                <a:spcPct val="100000"/>
              </a:lnSpc>
            </a:pPr>
            <a:r>
              <a:rPr lang="en-US" b="0" i="0" dirty="0">
                <a:solidFill>
                  <a:srgbClr val="000000"/>
                </a:solidFill>
                <a:effectLst/>
                <a:latin typeface="+mj-lt"/>
              </a:rPr>
              <a:t>Composed of uppercase and lowercase letters, digits, and perhaps punctuation</a:t>
            </a:r>
          </a:p>
          <a:p>
            <a:pPr>
              <a:lnSpc>
                <a:spcPct val="100000"/>
              </a:lnSpc>
            </a:pPr>
            <a:r>
              <a:rPr lang="en-US" b="0" i="0" dirty="0">
                <a:solidFill>
                  <a:srgbClr val="000000"/>
                </a:solidFill>
                <a:effectLst/>
                <a:latin typeface="+mj-lt"/>
              </a:rPr>
              <a:t>At least 10 characters in length</a:t>
            </a:r>
          </a:p>
          <a:p>
            <a:pPr>
              <a:lnSpc>
                <a:spcPct val="100000"/>
              </a:lnSpc>
            </a:pPr>
            <a:r>
              <a:rPr lang="en-US" b="0" i="0" dirty="0">
                <a:solidFill>
                  <a:srgbClr val="000000"/>
                </a:solidFill>
                <a:effectLst/>
                <a:latin typeface="+mj-lt"/>
              </a:rPr>
              <a:t>Has not been used as a password before on the same website or on any other website</a:t>
            </a:r>
          </a:p>
          <a:p>
            <a:pPr>
              <a:lnSpc>
                <a:spcPct val="100000"/>
              </a:lnSpc>
            </a:pPr>
            <a:r>
              <a:rPr lang="en-US" b="0" i="0" dirty="0">
                <a:solidFill>
                  <a:srgbClr val="000000"/>
                </a:solidFill>
                <a:effectLst/>
                <a:latin typeface="+mj-lt"/>
              </a:rPr>
              <a:t>Does not conform to popular password patterns like an initial capital letter, 2-4 digits at the end, or adding ! at the end</a:t>
            </a:r>
          </a:p>
        </p:txBody>
      </p:sp>
    </p:spTree>
    <p:extLst>
      <p:ext uri="{BB962C8B-B14F-4D97-AF65-F5344CB8AC3E}">
        <p14:creationId xmlns:p14="http://schemas.microsoft.com/office/powerpoint/2010/main" val="33257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FD75564-1AEE-6B9D-A9DF-3D2AAA6813C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704B332-B41E-6006-094B-25DAC4FC50D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353871BD-88DD-108E-2029-127905C95A38}"/>
              </a:ext>
            </a:extLst>
          </p:cNvPr>
          <p:cNvPicPr>
            <a:picLocks noChangeAspect="1"/>
          </p:cNvPicPr>
          <p:nvPr/>
        </p:nvPicPr>
        <p:blipFill>
          <a:blip r:embed="rId3"/>
          <a:stretch>
            <a:fillRect/>
          </a:stretch>
        </p:blipFill>
        <p:spPr>
          <a:xfrm>
            <a:off x="1627165" y="1380177"/>
            <a:ext cx="5889669" cy="3067536"/>
          </a:xfrm>
          <a:prstGeom prst="rect">
            <a:avLst/>
          </a:prstGeom>
        </p:spPr>
      </p:pic>
    </p:spTree>
    <p:extLst>
      <p:ext uri="{BB962C8B-B14F-4D97-AF65-F5344CB8AC3E}">
        <p14:creationId xmlns:p14="http://schemas.microsoft.com/office/powerpoint/2010/main" val="34514848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2025-03-08T17:18:39+00:00</DateTime>
  </documentManagement>
</p:properties>
</file>

<file path=customXml/itemProps1.xml><?xml version="1.0" encoding="utf-8"?>
<ds:datastoreItem xmlns:ds="http://schemas.openxmlformats.org/officeDocument/2006/customXml" ds:itemID="{3FD9A50E-E61A-4F1B-8C98-3B4891C21F11}"/>
</file>

<file path=customXml/itemProps2.xml><?xml version="1.0" encoding="utf-8"?>
<ds:datastoreItem xmlns:ds="http://schemas.openxmlformats.org/officeDocument/2006/customXml" ds:itemID="{72689468-7D3B-477F-9702-AE688F0FA479}"/>
</file>

<file path=customXml/itemProps3.xml><?xml version="1.0" encoding="utf-8"?>
<ds:datastoreItem xmlns:ds="http://schemas.openxmlformats.org/officeDocument/2006/customXml" ds:itemID="{B4A77833-66B6-43E8-B89F-DF32661F3865}"/>
</file>

<file path=docProps/app.xml><?xml version="1.0" encoding="utf-8"?>
<Properties xmlns="http://schemas.openxmlformats.org/officeDocument/2006/extended-properties" xmlns:vt="http://schemas.openxmlformats.org/officeDocument/2006/docPropsVTypes">
  <TotalTime>2713</TotalTime>
  <Words>1296</Words>
  <Application>Microsoft Office PowerPoint</Application>
  <PresentationFormat>On-screen Show (16:9)</PresentationFormat>
  <Paragraphs>57</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Roboto</vt:lpstr>
      <vt:lpstr>Proxima Nova</vt:lpstr>
      <vt:lpstr>Arial</vt:lpstr>
      <vt:lpstr>Simple Light</vt:lpstr>
      <vt:lpstr>Spearmint</vt:lpstr>
      <vt:lpstr>Password Hashing</vt:lpstr>
      <vt:lpstr>Cryptographic Hash Functions</vt:lpstr>
      <vt:lpstr>Example</vt:lpstr>
      <vt:lpstr>Hashed Passwords</vt:lpstr>
      <vt:lpstr>Example</vt:lpstr>
      <vt:lpstr>Password Cracking</vt:lpstr>
      <vt:lpstr>Example</vt:lpstr>
      <vt:lpstr>Strong Password</vt:lpstr>
      <vt:lpstr>Example</vt:lpstr>
      <vt:lpstr>bcryptjs</vt:lpstr>
      <vt:lpstr>Example</vt:lpstr>
      <vt:lpstr>Using Database</vt:lpstr>
      <vt:lpstr>Example</vt:lpstr>
      <vt:lpstr>Example (Continue)</vt:lpstr>
      <vt:lpstr>Example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106</cp:revision>
  <dcterms:modified xsi:type="dcterms:W3CDTF">2025-03-08T13:40:04Z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