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62"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example of message board back-end. In this lecture we will go through what is MERN stack, how to create server project and what are WEB API.</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project is built using a modern development framework that combines multiple technologies to create a full-stack application. The interface is responsible for displaying content and interacting with data. The system processes requests and manages responses, while the database stores all necessary information. Together, these components ensure smooth application functionality.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diagram illustrates how different parts of the system work together. The interface allows users to interact with the application, sending requests to the system, which processes them and communicates with the database. The database stores and retrieves information, ensuring that messages are displayed and updated in real time, creating a seamless user experience.</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have seen how the front-end connects with the system, let’s move on to setting up the back-end. The system is responsible for handling requests, processing data, and interacting with storage. A structured approach ensures smooth communication between different parts of the application. The setup process involves creating the environment and installing necessary tools.</a:t>
            </a:r>
          </a:p>
        </p:txBody>
      </p:sp>
    </p:spTree>
    <p:extLst>
      <p:ext uri="{BB962C8B-B14F-4D97-AF65-F5344CB8AC3E}">
        <p14:creationId xmlns:p14="http://schemas.microsoft.com/office/powerpoint/2010/main" val="360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the back-end setup, let’s look at how the system is structured. The server processes requests, manages connections, and handles data storage. It listens for incoming interactions and ensures that responses are sent correctly. The system is designed with organized components, making it easier to manage data flow and maintain functionality.</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set up the back-end, let’s explore how the system processes requests. The server routes interactions to the appropriate logic, ensuring that data is handled efficiently. A structured setup allows the system to manage interactions dynamically. Once everything is configured, the server starts processing requests, enabling seamless communication between components.</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the server processes requests, let’s look at how different operations are handled. The system retrieves, adds, updates, and removes data by responding to specific interactions. Each request is directed to the appropriate logic, ensuring data consistency and accuracy. This structured approach allows for efficient communication between the system and the database.</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 Message Board back-end</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MERN Stack | Creating The Server Project | </a:t>
            </a:r>
            <a:r>
              <a:rPr lang="en-US" sz="1300" b="1">
                <a:solidFill>
                  <a:schemeClr val="accent1">
                    <a:lumMod val="50000"/>
                  </a:schemeClr>
                </a:solidFill>
                <a:latin typeface="+mj-lt"/>
                <a:ea typeface="Roboto"/>
                <a:cs typeface="Roboto"/>
                <a:sym typeface="Roboto"/>
              </a:rPr>
              <a:t>WEB API</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solidFill>
                  <a:schemeClr val="accent1">
                    <a:lumMod val="50000"/>
                  </a:schemeClr>
                </a:solidFill>
                <a:latin typeface="Roboto" panose="02000000000000000000" pitchFamily="2" charset="0"/>
                <a:ea typeface="Roboto"/>
                <a:cs typeface="Roboto"/>
                <a:sym typeface="Roboto"/>
              </a:rPr>
              <a:t>MERN Stack</a:t>
            </a:r>
            <a:endParaRPr lang="en-US" sz="3600" b="1" i="0" dirty="0">
              <a:effectLst/>
              <a:latin typeface="+mj-lt"/>
            </a:endParaRPr>
          </a:p>
        </p:txBody>
      </p:sp>
      <p:sp>
        <p:nvSpPr>
          <p:cNvPr id="2" name="Text Placeholder 1">
            <a:extLst>
              <a:ext uri="{FF2B5EF4-FFF2-40B4-BE49-F238E27FC236}">
                <a16:creationId xmlns:a16="http://schemas.microsoft.com/office/drawing/2014/main" id="{2AAF3B9C-0F02-48C1-9657-1623E9434697}"/>
              </a:ext>
            </a:extLst>
          </p:cNvPr>
          <p:cNvSpPr>
            <a:spLocks noGrp="1" noChangeArrowheads="1"/>
          </p:cNvSpPr>
          <p:nvPr>
            <p:ph type="body" idx="4294967295"/>
          </p:nvPr>
        </p:nvSpPr>
        <p:spPr bwMode="auto">
          <a:xfrm>
            <a:off x="311150" y="1221771"/>
            <a:ext cx="54136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MERN stack</a:t>
            </a:r>
            <a:r>
              <a:rPr kumimoji="0" lang="en-US" altLang="en-US" sz="1600" b="0" i="0" u="none" strike="noStrike" cap="none" normalizeH="0" baseline="0" dirty="0">
                <a:ln>
                  <a:noFill/>
                </a:ln>
                <a:solidFill>
                  <a:schemeClr val="tx1"/>
                </a:solidFill>
                <a:effectLst/>
                <a:latin typeface="+mj-lt"/>
              </a:rPr>
              <a:t>: MongoDB, Express, React, and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React</a:t>
            </a:r>
            <a:r>
              <a:rPr kumimoji="0" lang="en-US" altLang="en-US" sz="1600" b="0" i="0" u="none" strike="noStrike" cap="none" normalizeH="0" baseline="0" dirty="0">
                <a:ln>
                  <a:noFill/>
                </a:ln>
                <a:solidFill>
                  <a:schemeClr val="tx1"/>
                </a:solidFill>
                <a:effectLst/>
                <a:latin typeface="+mj-lt"/>
              </a:rPr>
              <a:t> handles the UI and fetches data via a web API.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Express</a:t>
            </a:r>
            <a:r>
              <a:rPr kumimoji="0" lang="en-US" altLang="en-US" sz="1600" b="0" i="0" u="none" strike="noStrike" cap="none" normalizeH="0" baseline="0" dirty="0">
                <a:ln>
                  <a:noFill/>
                </a:ln>
                <a:solidFill>
                  <a:schemeClr val="tx1"/>
                </a:solidFill>
                <a:effectLst/>
                <a:latin typeface="+mj-lt"/>
              </a:rPr>
              <a:t> processes API requests and responses.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MongoDB</a:t>
            </a:r>
            <a:r>
              <a:rPr kumimoji="0" lang="en-US" altLang="en-US" sz="1600" b="0" i="0" u="none" strike="noStrike" cap="none" normalizeH="0" baseline="0" dirty="0">
                <a:ln>
                  <a:noFill/>
                </a:ln>
                <a:solidFill>
                  <a:schemeClr val="tx1"/>
                </a:solidFill>
                <a:effectLst/>
                <a:latin typeface="+mj-lt"/>
              </a:rPr>
              <a:t> stores app data in a document database.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i="0" dirty="0">
                <a:solidFill>
                  <a:srgbClr val="1E282E"/>
                </a:solidFill>
                <a:effectLst/>
                <a:latin typeface="+mj-lt"/>
              </a:rPr>
              <a:t>Example</a:t>
            </a:r>
            <a:endParaRPr lang="en-US" sz="6600" b="1" i="0" dirty="0">
              <a:effectLst/>
              <a:latin typeface="+mj-lt"/>
            </a:endParaRPr>
          </a:p>
        </p:txBody>
      </p:sp>
      <p:pic>
        <p:nvPicPr>
          <p:cNvPr id="3" name="Picture 2">
            <a:extLst>
              <a:ext uri="{FF2B5EF4-FFF2-40B4-BE49-F238E27FC236}">
                <a16:creationId xmlns:a16="http://schemas.microsoft.com/office/drawing/2014/main" id="{320178D1-4A96-ADD6-46CE-73B980D63750}"/>
              </a:ext>
            </a:extLst>
          </p:cNvPr>
          <p:cNvPicPr>
            <a:picLocks noChangeAspect="1"/>
          </p:cNvPicPr>
          <p:nvPr/>
        </p:nvPicPr>
        <p:blipFill>
          <a:blip r:embed="rId3"/>
          <a:stretch>
            <a:fillRect/>
          </a:stretch>
        </p:blipFill>
        <p:spPr>
          <a:xfrm>
            <a:off x="2335966" y="1744790"/>
            <a:ext cx="4472068" cy="2137253"/>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dirty="0">
                <a:solidFill>
                  <a:schemeClr val="accent1">
                    <a:lumMod val="50000"/>
                  </a:schemeClr>
                </a:solidFill>
                <a:latin typeface="+mj-lt"/>
                <a:ea typeface="Roboto"/>
                <a:cs typeface="Roboto"/>
                <a:sym typeface="Roboto"/>
              </a:rPr>
              <a:t>Creating The Server Project</a:t>
            </a:r>
            <a:endParaRPr lang="en-US" sz="3200" b="1" i="0" dirty="0">
              <a:effectLst/>
              <a:latin typeface="+mj-lt"/>
            </a:endParaRPr>
          </a:p>
        </p:txBody>
      </p:sp>
      <p:sp>
        <p:nvSpPr>
          <p:cNvPr id="4" name="Rectangle 2">
            <a:extLst>
              <a:ext uri="{FF2B5EF4-FFF2-40B4-BE49-F238E27FC236}">
                <a16:creationId xmlns:a16="http://schemas.microsoft.com/office/drawing/2014/main" id="{3DA60E78-674E-0E9F-7B8C-56CD5DD82A9E}"/>
              </a:ext>
            </a:extLst>
          </p:cNvPr>
          <p:cNvSpPr>
            <a:spLocks noGrp="1" noChangeArrowheads="1"/>
          </p:cNvSpPr>
          <p:nvPr>
            <p:ph type="body" idx="4294967295"/>
          </p:nvPr>
        </p:nvSpPr>
        <p:spPr bwMode="auto">
          <a:xfrm>
            <a:off x="311150" y="1179422"/>
            <a:ext cx="67169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Node + Express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handle API requests for the server.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Mongoose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manages interactions with MongoDB.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Setup</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involves creating a Node project and installing dependencies. </a:t>
            </a:r>
          </a:p>
        </p:txBody>
      </p:sp>
    </p:spTree>
    <p:extLst>
      <p:ext uri="{BB962C8B-B14F-4D97-AF65-F5344CB8AC3E}">
        <p14:creationId xmlns:p14="http://schemas.microsoft.com/office/powerpoint/2010/main" val="33090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3600" b="1" i="0" dirty="0">
                <a:solidFill>
                  <a:schemeClr val="accent1">
                    <a:lumMod val="50000"/>
                  </a:schemeClr>
                </a:solidFill>
                <a:effectLst/>
                <a:latin typeface="+mj-lt"/>
              </a:rPr>
              <a:t>Example</a:t>
            </a:r>
            <a:endParaRPr lang="en-US" sz="4800" b="1"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23DFC404-412D-3288-D659-E75CCFBC28A2}"/>
              </a:ext>
            </a:extLst>
          </p:cNvPr>
          <p:cNvPicPr>
            <a:picLocks noChangeAspect="1"/>
          </p:cNvPicPr>
          <p:nvPr/>
        </p:nvPicPr>
        <p:blipFill>
          <a:blip r:embed="rId3"/>
          <a:stretch>
            <a:fillRect/>
          </a:stretch>
        </p:blipFill>
        <p:spPr>
          <a:xfrm>
            <a:off x="311699" y="1226349"/>
            <a:ext cx="4892464" cy="3170195"/>
          </a:xfrm>
          <a:prstGeom prst="rect">
            <a:avLst/>
          </a:prstGeom>
        </p:spPr>
      </p:pic>
      <p:pic>
        <p:nvPicPr>
          <p:cNvPr id="6" name="Picture 5">
            <a:extLst>
              <a:ext uri="{FF2B5EF4-FFF2-40B4-BE49-F238E27FC236}">
                <a16:creationId xmlns:a16="http://schemas.microsoft.com/office/drawing/2014/main" id="{4BD1523B-1B9F-AD31-1860-EEB63A812A44}"/>
              </a:ext>
            </a:extLst>
          </p:cNvPr>
          <p:cNvPicPr>
            <a:picLocks noChangeAspect="1"/>
          </p:cNvPicPr>
          <p:nvPr/>
        </p:nvPicPr>
        <p:blipFill>
          <a:blip r:embed="rId4"/>
          <a:stretch>
            <a:fillRect/>
          </a:stretch>
        </p:blipFill>
        <p:spPr>
          <a:xfrm>
            <a:off x="5281071" y="1613628"/>
            <a:ext cx="3551228" cy="2537680"/>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Web API</a:t>
            </a:r>
          </a:p>
        </p:txBody>
      </p:sp>
      <p:sp>
        <p:nvSpPr>
          <p:cNvPr id="4" name="Rectangle 2">
            <a:extLst>
              <a:ext uri="{FF2B5EF4-FFF2-40B4-BE49-F238E27FC236}">
                <a16:creationId xmlns:a16="http://schemas.microsoft.com/office/drawing/2014/main" id="{1492D800-E7BF-7DBE-5E6B-E618CEB64A4F}"/>
              </a:ext>
            </a:extLst>
          </p:cNvPr>
          <p:cNvSpPr>
            <a:spLocks noGrp="1" noChangeArrowheads="1"/>
          </p:cNvSpPr>
          <p:nvPr>
            <p:ph type="body" idx="4294967295"/>
          </p:nvPr>
        </p:nvSpPr>
        <p:spPr bwMode="auto">
          <a:xfrm>
            <a:off x="311150" y="1358810"/>
            <a:ext cx="57807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app.use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routes /</a:t>
            </a:r>
            <a:r>
              <a:rPr kumimoji="0" lang="en-US" altLang="en-US" sz="1600" b="0" i="0" u="none" strike="noStrike" cap="none" normalizeH="0" baseline="0" dirty="0" err="1">
                <a:ln>
                  <a:noFill/>
                </a:ln>
                <a:solidFill>
                  <a:schemeClr val="tx1"/>
                </a:solidFill>
                <a:effectLst/>
                <a:latin typeface="+mj-lt"/>
              </a:rPr>
              <a:t>api</a:t>
            </a:r>
            <a:r>
              <a:rPr kumimoji="0" lang="en-US" altLang="en-US" sz="1600" b="0" i="0" u="none" strike="noStrike" cap="none" normalizeH="0" baseline="0" dirty="0">
                <a:ln>
                  <a:noFill/>
                </a:ln>
                <a:solidFill>
                  <a:schemeClr val="tx1"/>
                </a:solidFill>
                <a:effectLst/>
                <a:latin typeface="+mj-lt"/>
              </a:rPr>
              <a:t>/messages requests to messages.js.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messages.js</a:t>
            </a:r>
            <a:r>
              <a:rPr kumimoji="0" lang="en-US" altLang="en-US" sz="1600" b="0" i="0" u="none" strike="noStrike" cap="none" normalizeH="0" baseline="0" dirty="0">
                <a:ln>
                  <a:noFill/>
                </a:ln>
                <a:solidFill>
                  <a:schemeClr val="tx1"/>
                </a:solidFill>
                <a:effectLst/>
                <a:latin typeface="+mj-lt"/>
              </a:rPr>
              <a:t> defines the RESTful web API functions.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Start server</a:t>
            </a:r>
            <a:r>
              <a:rPr kumimoji="0" lang="en-US" altLang="en-US" sz="1600" b="0" i="0" u="none" strike="noStrike" cap="none" normalizeH="0" baseline="0" dirty="0">
                <a:ln>
                  <a:noFill/>
                </a:ln>
                <a:solidFill>
                  <a:schemeClr val="tx1"/>
                </a:solidFill>
                <a:effectLst/>
                <a:latin typeface="+mj-lt"/>
              </a:rPr>
              <a:t> with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start to process API requests.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D5057077-CD65-21A0-1688-CCBEEDE161F5}"/>
              </a:ext>
            </a:extLst>
          </p:cNvPr>
          <p:cNvPicPr>
            <a:picLocks noChangeAspect="1"/>
          </p:cNvPicPr>
          <p:nvPr/>
        </p:nvPicPr>
        <p:blipFill>
          <a:blip r:embed="rId3"/>
          <a:stretch>
            <a:fillRect/>
          </a:stretch>
        </p:blipFill>
        <p:spPr>
          <a:xfrm>
            <a:off x="1256414" y="1017725"/>
            <a:ext cx="3315586" cy="3882871"/>
          </a:xfrm>
          <a:prstGeom prst="rect">
            <a:avLst/>
          </a:prstGeom>
        </p:spPr>
      </p:pic>
      <p:pic>
        <p:nvPicPr>
          <p:cNvPr id="6" name="Picture 5">
            <a:extLst>
              <a:ext uri="{FF2B5EF4-FFF2-40B4-BE49-F238E27FC236}">
                <a16:creationId xmlns:a16="http://schemas.microsoft.com/office/drawing/2014/main" id="{06F23259-6D40-27A5-C0E2-A9E6B25FAE3A}"/>
              </a:ext>
            </a:extLst>
          </p:cNvPr>
          <p:cNvPicPr>
            <a:picLocks noChangeAspect="1"/>
          </p:cNvPicPr>
          <p:nvPr/>
        </p:nvPicPr>
        <p:blipFill>
          <a:blip r:embed="rId4"/>
          <a:stretch>
            <a:fillRect/>
          </a:stretch>
        </p:blipFill>
        <p:spPr>
          <a:xfrm>
            <a:off x="4742246" y="1153903"/>
            <a:ext cx="3919807" cy="3610515"/>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2025-03-08T17:18:39+00:00</DateTime>
  </documentManagement>
</p:properties>
</file>

<file path=customXml/itemProps1.xml><?xml version="1.0" encoding="utf-8"?>
<ds:datastoreItem xmlns:ds="http://schemas.openxmlformats.org/officeDocument/2006/customXml" ds:itemID="{80EB8045-A43F-430F-BC36-A5C1020C6E2A}"/>
</file>

<file path=customXml/itemProps2.xml><?xml version="1.0" encoding="utf-8"?>
<ds:datastoreItem xmlns:ds="http://schemas.openxmlformats.org/officeDocument/2006/customXml" ds:itemID="{88FF8E22-9B50-4011-B543-9D613F7CD750}"/>
</file>

<file path=customXml/itemProps3.xml><?xml version="1.0" encoding="utf-8"?>
<ds:datastoreItem xmlns:ds="http://schemas.openxmlformats.org/officeDocument/2006/customXml" ds:itemID="{D6270263-24C2-4D03-8CED-7D731FCD2A5F}"/>
</file>

<file path=docProps/app.xml><?xml version="1.0" encoding="utf-8"?>
<Properties xmlns="http://schemas.openxmlformats.org/officeDocument/2006/extended-properties" xmlns:vt="http://schemas.openxmlformats.org/officeDocument/2006/docPropsVTypes">
  <TotalTime>2718</TotalTime>
  <Words>536</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Proxima Nova</vt:lpstr>
      <vt:lpstr>Roboto</vt:lpstr>
      <vt:lpstr>Arial</vt:lpstr>
      <vt:lpstr>Simple Light</vt:lpstr>
      <vt:lpstr>Spearmint</vt:lpstr>
      <vt:lpstr>Example: Message Board back-end</vt:lpstr>
      <vt:lpstr>MERN Stack</vt:lpstr>
      <vt:lpstr>Example</vt:lpstr>
      <vt:lpstr>Creating The Server Project</vt:lpstr>
      <vt:lpstr>Example</vt:lpstr>
      <vt:lpstr>Web API</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108</cp:revision>
  <dcterms:modified xsi:type="dcterms:W3CDTF">2025-03-08T13:30:57Z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