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0"/>
  </p:notesMasterIdLst>
  <p:sldIdLst>
    <p:sldId id="256" r:id="rId3"/>
    <p:sldId id="257" r:id="rId4"/>
    <p:sldId id="350" r:id="rId5"/>
    <p:sldId id="362" r:id="rId6"/>
    <p:sldId id="343" r:id="rId7"/>
    <p:sldId id="352" r:id="rId8"/>
    <p:sldId id="353" r:id="rId9"/>
  </p:sldIdLst>
  <p:sldSz cx="9144000" cy="5143500" type="screen16x9"/>
  <p:notesSz cx="6858000" cy="9144000"/>
  <p:embeddedFontLst>
    <p:embeddedFont>
      <p:font typeface="Proxima Nova" panose="020B0604020202020204" charset="0"/>
      <p:regular r:id="rId11"/>
      <p:bold r:id="rId12"/>
      <p:italic r:id="rId13"/>
      <p:boldItalic r:id="rId14"/>
    </p:embeddedFont>
    <p:embeddedFont>
      <p:font typeface="Roboto" panose="02000000000000000000"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347" autoAdjust="0"/>
    <p:restoredTop sz="79346" autoAdjust="0"/>
  </p:normalViewPr>
  <p:slideViewPr>
    <p:cSldViewPr snapToGrid="0">
      <p:cViewPr varScale="1">
        <p:scale>
          <a:sx n="86" d="100"/>
          <a:sy n="86" d="100"/>
        </p:scale>
        <p:origin x="955"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customXml" Target="../customXml/item3.xml"/><Relationship Id="rId2" Type="http://schemas.openxmlformats.org/officeDocument/2006/relationships/slideMaster" Target="slideMasters/slideMaster2.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1.fntdata"/><Relationship Id="rId24" Type="http://schemas.openxmlformats.org/officeDocument/2006/relationships/customXml" Target="../customXml/item2.xml"/><Relationship Id="rId5" Type="http://schemas.openxmlformats.org/officeDocument/2006/relationships/slide" Target="slides/slide3.xml"/><Relationship Id="rId15" Type="http://schemas.openxmlformats.org/officeDocument/2006/relationships/font" Target="fonts/font5.fntdata"/><Relationship Id="rId23" Type="http://schemas.openxmlformats.org/officeDocument/2006/relationships/customXml" Target="../customXml/item1.xml"/><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bab3a369_1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bab3a369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1400"/>
              </a:spcBef>
              <a:spcAft>
                <a:spcPts val="0"/>
              </a:spcAft>
              <a:buClr>
                <a:srgbClr val="000000"/>
              </a:buClr>
              <a:buSzPts val="1400"/>
              <a:buFont typeface="Arial"/>
              <a:buNone/>
              <a:tabLst/>
              <a:defRPr/>
            </a:pPr>
            <a:r>
              <a:rPr lang="en-US" dirty="0">
                <a:solidFill>
                  <a:schemeClr val="dk1"/>
                </a:solidFill>
              </a:rPr>
              <a:t>Welcome to our lecture on example of message board front end part 1. In this lecture we will go through how to create the client project, header, and message </a:t>
            </a:r>
            <a:r>
              <a:rPr lang="en-US" dirty="0" err="1">
                <a:solidFill>
                  <a:schemeClr val="dk1"/>
                </a:solidFill>
              </a:rPr>
              <a:t>api</a:t>
            </a:r>
            <a:r>
              <a:rPr lang="en-US" dirty="0">
                <a:solidFill>
                  <a:schemeClr val="dk1"/>
                </a:solidFill>
              </a:rPr>
              <a:t> module.</a:t>
            </a:r>
            <a:r>
              <a:rPr lang="en-US" sz="1100" b="0" dirty="0">
                <a:solidFill>
                  <a:schemeClr val="accent1">
                    <a:lumMod val="50000"/>
                  </a:schemeClr>
                </a:solidFill>
                <a:latin typeface="+mj-lt"/>
                <a:ea typeface="Roboto"/>
                <a:cs typeface="Roboto"/>
                <a:sym typeface="Roboto"/>
              </a:rPr>
              <a:t> Let’s start the video lecture.</a:t>
            </a:r>
            <a:endParaRPr lang="en-US" sz="1100" b="0" i="0" dirty="0">
              <a:solidFill>
                <a:schemeClr val="accent1">
                  <a:lumMod val="50000"/>
                </a:schemeClr>
              </a:solidFill>
              <a:effectLst/>
              <a:latin typeface="+mj-lt"/>
            </a:endParaRPr>
          </a:p>
          <a:p>
            <a:pPr marL="0" marR="0" lvl="0" indent="0" algn="l" defTabSz="914400" rtl="0" eaLnBrk="1" fontAlgn="auto" latinLnBrk="0" hangingPunct="1">
              <a:lnSpc>
                <a:spcPct val="100000"/>
              </a:lnSpc>
              <a:spcBef>
                <a:spcPts val="1400"/>
              </a:spcBef>
              <a:spcAft>
                <a:spcPts val="0"/>
              </a:spcAft>
              <a:buClr>
                <a:srgbClr val="000000"/>
              </a:buClr>
              <a:buSzPts val="1400"/>
              <a:buFont typeface="Arial"/>
              <a:buNone/>
              <a:tabLst/>
              <a:defRPr/>
            </a:pPr>
            <a:endParaRPr lang="en-US" dirty="0">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250b71ef2c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Now that we have introduced the topics, let’s begin by setting up the front-end for the project. The front-end is built using a modern framework that connects to the back-end, which handles data processing. The project setup involves initializing the structure and installing the necessary tools to ensure seamless integration with the system.</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7BC70FFB-B83E-7C29-0902-5B4687B47ED1}"/>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F876F98A-B9A1-96BF-EC57-10783DABCC0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4EEA0ED9-827E-5E4D-9200-277A460E2EF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Now that we have discussed the setup process, let’s look at an example of how the front-end is initialized. The project is created using a structured approach, ensuring that all required tools are installed. Once the setup is complete, the interface is ready to display content. The front-end connects seamlessly to the system, allowing users to interact with the application.</a:t>
            </a:r>
          </a:p>
        </p:txBody>
      </p:sp>
    </p:spTree>
    <p:extLst>
      <p:ext uri="{BB962C8B-B14F-4D97-AF65-F5344CB8AC3E}">
        <p14:creationId xmlns:p14="http://schemas.microsoft.com/office/powerpoint/2010/main" val="756245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E495D97F-87AA-5960-0D26-570DE732C7DE}"/>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09DE17AB-3825-4C92-3F7D-2D1C2B1678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1F667B74-5E0A-B485-ED4D-212060FBEAD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Now that we have set up the front-end, let’s explore the structure of the interface. The top section of the application includes a dedicated element that remains visible on every screen. It is styled using a layout library to ensure consistency. This element is placed in an organized directory within the project, keeping the structure clean and manageable.</a:t>
            </a:r>
          </a:p>
        </p:txBody>
      </p:sp>
    </p:spTree>
    <p:extLst>
      <p:ext uri="{BB962C8B-B14F-4D97-AF65-F5344CB8AC3E}">
        <p14:creationId xmlns:p14="http://schemas.microsoft.com/office/powerpoint/2010/main" val="360195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1B467EC-425D-4E53-E6F7-F77909DBDAA3}"/>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7950EB52-F43C-94CC-10B1-7E3FC8870C9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A0334A6D-D66C-D7D4-603D-8C3C7E9FEA0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Now that we have introduced the structure of the top section, let’s look at how it is implemented. This section is arranged in a flexible layout, ensuring that the title and action button align properly. The layout divides elements into separate areas, keeping the design clean and responsive. This setup provides easy navigation and a consistent user experience across the application.</a:t>
            </a:r>
          </a:p>
        </p:txBody>
      </p:sp>
    </p:spTree>
    <p:extLst>
      <p:ext uri="{BB962C8B-B14F-4D97-AF65-F5344CB8AC3E}">
        <p14:creationId xmlns:p14="http://schemas.microsoft.com/office/powerpoint/2010/main" val="2046096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BF5057E-81F6-1033-BF51-B88815E8D7A2}"/>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CF179873-AA2C-3CFD-3940-319BE164790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54375F37-EF45-9E62-8A1D-A4436E41DB1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Now that we have explored the structure of the interface, let’s look at how it interacts with the system. The application communicates with the back-end through specific requests to retrieve, add, update, and remove data. These requests ensure that all user actions are processed correctly, keeping the system responsive and allowing seamless data management.</a:t>
            </a:r>
          </a:p>
        </p:txBody>
      </p:sp>
    </p:spTree>
    <p:extLst>
      <p:ext uri="{BB962C8B-B14F-4D97-AF65-F5344CB8AC3E}">
        <p14:creationId xmlns:p14="http://schemas.microsoft.com/office/powerpoint/2010/main" val="20730039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A8381DB1-D87B-8AC1-9A0C-FA44BDAEED70}"/>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98C989BC-86B3-D404-5B90-1DC9D3DCF39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367AA440-0802-1B63-B275-D371B6978C5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Building on our previous discussion, let’s explore how the application connects to the system. Different requests are used to retrieve, add, update, and remove data. Each request ensures smooth interaction between the interface and the back-end. This process allows the system to respond dynamically to user actions, keeping the data accurate and up to date.</a:t>
            </a:r>
          </a:p>
        </p:txBody>
      </p:sp>
    </p:spTree>
    <p:extLst>
      <p:ext uri="{BB962C8B-B14F-4D97-AF65-F5344CB8AC3E}">
        <p14:creationId xmlns:p14="http://schemas.microsoft.com/office/powerpoint/2010/main" val="533527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56" name="Google Shape;56;p14"/>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7" name="Google Shape;57;p14"/>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61" name="Google Shape;61;p1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7" name="Google Shape;6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100"/>
              <a:buNone/>
              <a:defRPr sz="2100"/>
            </a:lvl1pPr>
          </a:lstStyle>
          <a:p>
            <a:endParaRPr/>
          </a:p>
        </p:txBody>
      </p:sp>
      <p:sp>
        <p:nvSpPr>
          <p:cNvPr id="92" name="Google Shape;9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3"/>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96" name="Google Shape;96;p23"/>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7" name="Google Shape;9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Proxima Nova"/>
                <a:ea typeface="Proxima Nova"/>
                <a:cs typeface="Proxima Nova"/>
                <a:sym typeface="Proxima Nova"/>
              </a:defRPr>
            </a:lvl1pPr>
            <a:lvl2pPr lvl="1" algn="r" rtl="0">
              <a:buNone/>
              <a:defRPr sz="1000">
                <a:solidFill>
                  <a:schemeClr val="dk1"/>
                </a:solidFill>
                <a:latin typeface="Proxima Nova"/>
                <a:ea typeface="Proxima Nova"/>
                <a:cs typeface="Proxima Nova"/>
                <a:sym typeface="Proxima Nova"/>
              </a:defRPr>
            </a:lvl2pPr>
            <a:lvl3pPr lvl="2" algn="r" rtl="0">
              <a:buNone/>
              <a:defRPr sz="1000">
                <a:solidFill>
                  <a:schemeClr val="dk1"/>
                </a:solidFill>
                <a:latin typeface="Proxima Nova"/>
                <a:ea typeface="Proxima Nova"/>
                <a:cs typeface="Proxima Nova"/>
                <a:sym typeface="Proxima Nova"/>
              </a:defRPr>
            </a:lvl3pPr>
            <a:lvl4pPr lvl="3" algn="r" rtl="0">
              <a:buNone/>
              <a:defRPr sz="1000">
                <a:solidFill>
                  <a:schemeClr val="dk1"/>
                </a:solidFill>
                <a:latin typeface="Proxima Nova"/>
                <a:ea typeface="Proxima Nova"/>
                <a:cs typeface="Proxima Nova"/>
                <a:sym typeface="Proxima Nova"/>
              </a:defRPr>
            </a:lvl4pPr>
            <a:lvl5pPr lvl="4" algn="r" rtl="0">
              <a:buNone/>
              <a:defRPr sz="1000">
                <a:solidFill>
                  <a:schemeClr val="dk1"/>
                </a:solidFill>
                <a:latin typeface="Proxima Nova"/>
                <a:ea typeface="Proxima Nova"/>
                <a:cs typeface="Proxima Nova"/>
                <a:sym typeface="Proxima Nova"/>
              </a:defRPr>
            </a:lvl5pPr>
            <a:lvl6pPr lvl="5" algn="r" rtl="0">
              <a:buNone/>
              <a:defRPr sz="1000">
                <a:solidFill>
                  <a:schemeClr val="dk1"/>
                </a:solidFill>
                <a:latin typeface="Proxima Nova"/>
                <a:ea typeface="Proxima Nova"/>
                <a:cs typeface="Proxima Nova"/>
                <a:sym typeface="Proxima Nova"/>
              </a:defRPr>
            </a:lvl6pPr>
            <a:lvl7pPr lvl="6" algn="r" rtl="0">
              <a:buNone/>
              <a:defRPr sz="1000">
                <a:solidFill>
                  <a:schemeClr val="dk1"/>
                </a:solidFill>
                <a:latin typeface="Proxima Nova"/>
                <a:ea typeface="Proxima Nova"/>
                <a:cs typeface="Proxima Nova"/>
                <a:sym typeface="Proxima Nova"/>
              </a:defRPr>
            </a:lvl7pPr>
            <a:lvl8pPr lvl="7" algn="r" rtl="0">
              <a:buNone/>
              <a:defRPr sz="1000">
                <a:solidFill>
                  <a:schemeClr val="dk1"/>
                </a:solidFill>
                <a:latin typeface="Proxima Nova"/>
                <a:ea typeface="Proxima Nova"/>
                <a:cs typeface="Proxima Nova"/>
                <a:sym typeface="Proxima Nova"/>
              </a:defRPr>
            </a:lvl8pPr>
            <a:lvl9pPr lvl="8" algn="r" rtl="0">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7"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6.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6.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5"/>
          <p:cNvSpPr txBox="1">
            <a:spLocks noGrp="1"/>
          </p:cNvSpPr>
          <p:nvPr>
            <p:ph type="ctrTitle" idx="4294967295"/>
          </p:nvPr>
        </p:nvSpPr>
        <p:spPr>
          <a:xfrm>
            <a:off x="510450" y="1014927"/>
            <a:ext cx="4780641" cy="1588500"/>
          </a:xfrm>
          <a:prstGeom prst="rect">
            <a:avLst/>
          </a:prstGeom>
        </p:spPr>
        <p:txBody>
          <a:bodyPr spcFirstLastPara="1" wrap="square" lIns="91425" tIns="91425" rIns="91425" bIns="91425" anchor="t" anchorCtr="0">
            <a:noAutofit/>
          </a:bodyPr>
          <a:lstStyle/>
          <a:p>
            <a:pPr algn="l"/>
            <a:r>
              <a:rPr lang="en-US" sz="3200" b="1" i="0" dirty="0">
                <a:effectLst/>
                <a:latin typeface="+mj-lt"/>
              </a:rPr>
              <a:t>Example: Message Board front-end (Part 1)</a:t>
            </a:r>
          </a:p>
        </p:txBody>
      </p:sp>
      <p:sp>
        <p:nvSpPr>
          <p:cNvPr id="105" name="Google Shape;105;p25"/>
          <p:cNvSpPr txBox="1">
            <a:spLocks noGrp="1"/>
          </p:cNvSpPr>
          <p:nvPr>
            <p:ph type="subTitle" idx="4294967295"/>
          </p:nvPr>
        </p:nvSpPr>
        <p:spPr>
          <a:xfrm>
            <a:off x="510450" y="2939973"/>
            <a:ext cx="8123100" cy="1188600"/>
          </a:xfrm>
          <a:prstGeom prst="rect">
            <a:avLst/>
          </a:prstGeom>
          <a:noFill/>
          <a:ln>
            <a:noFill/>
          </a:ln>
        </p:spPr>
        <p:txBody>
          <a:bodyPr spcFirstLastPara="1" wrap="square" lIns="91425" tIns="91425" rIns="91425" bIns="91425" anchor="t" anchorCtr="0">
            <a:noAutofit/>
          </a:bodyPr>
          <a:lstStyle/>
          <a:p>
            <a:pPr marL="0" indent="0">
              <a:spcBef>
                <a:spcPts val="1400"/>
              </a:spcBef>
              <a:buNone/>
            </a:pPr>
            <a:r>
              <a:rPr lang="en-US" sz="1300" b="1" dirty="0">
                <a:solidFill>
                  <a:schemeClr val="accent1">
                    <a:lumMod val="50000"/>
                  </a:schemeClr>
                </a:solidFill>
                <a:latin typeface="+mj-lt"/>
                <a:ea typeface="Roboto"/>
                <a:cs typeface="Roboto"/>
                <a:sym typeface="Roboto"/>
              </a:rPr>
              <a:t>Creating The Client Project | Header | </a:t>
            </a:r>
            <a:r>
              <a:rPr lang="en-US" sz="1300" b="1" dirty="0" err="1">
                <a:solidFill>
                  <a:schemeClr val="accent1">
                    <a:lumMod val="50000"/>
                  </a:schemeClr>
                </a:solidFill>
                <a:latin typeface="+mj-lt"/>
                <a:ea typeface="Roboto"/>
                <a:cs typeface="Roboto"/>
                <a:sym typeface="Roboto"/>
              </a:rPr>
              <a:t>MeassageAPI</a:t>
            </a:r>
            <a:r>
              <a:rPr lang="en-US" sz="1300" b="1" dirty="0">
                <a:solidFill>
                  <a:schemeClr val="accent1">
                    <a:lumMod val="50000"/>
                  </a:schemeClr>
                </a:solidFill>
                <a:latin typeface="+mj-lt"/>
                <a:ea typeface="Roboto"/>
                <a:cs typeface="Roboto"/>
                <a:sym typeface="Roboto"/>
              </a:rPr>
              <a:t> Module</a:t>
            </a:r>
            <a:endParaRPr lang="en-US" sz="1400" b="1" i="0" dirty="0">
              <a:solidFill>
                <a:schemeClr val="accent1">
                  <a:lumMod val="50000"/>
                </a:schemeClr>
              </a:solidFill>
              <a:effectLst/>
              <a:latin typeface="Roboto" panose="02000000000000000000" pitchFamily="2" charset="0"/>
            </a:endParaRPr>
          </a:p>
        </p:txBody>
      </p:sp>
      <p:sp>
        <p:nvSpPr>
          <p:cNvPr id="2" name="Rectangle 1">
            <a:extLst>
              <a:ext uri="{FF2B5EF4-FFF2-40B4-BE49-F238E27FC236}">
                <a16:creationId xmlns:a16="http://schemas.microsoft.com/office/drawing/2014/main" id="{CFF34047-6FCB-E527-AFD5-A09AA22A806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6"/>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dirty="0">
                <a:solidFill>
                  <a:schemeClr val="accent1">
                    <a:lumMod val="50000"/>
                  </a:schemeClr>
                </a:solidFill>
                <a:latin typeface="+mj-lt"/>
                <a:ea typeface="Roboto"/>
                <a:cs typeface="Roboto"/>
                <a:sym typeface="Roboto"/>
              </a:rPr>
              <a:t>Creating The Client Project</a:t>
            </a:r>
            <a:endParaRPr lang="en-US" sz="3600" b="1" i="0" dirty="0">
              <a:effectLst/>
              <a:latin typeface="+mj-lt"/>
            </a:endParaRPr>
          </a:p>
        </p:txBody>
      </p:sp>
      <p:sp>
        <p:nvSpPr>
          <p:cNvPr id="4" name="Rectangle 2">
            <a:extLst>
              <a:ext uri="{FF2B5EF4-FFF2-40B4-BE49-F238E27FC236}">
                <a16:creationId xmlns:a16="http://schemas.microsoft.com/office/drawing/2014/main" id="{1ADAE65D-8AD0-5D82-153A-1468C63815E6}"/>
              </a:ext>
            </a:extLst>
          </p:cNvPr>
          <p:cNvSpPr>
            <a:spLocks noGrp="1" noChangeArrowheads="1"/>
          </p:cNvSpPr>
          <p:nvPr>
            <p:ph type="body" idx="4294967295"/>
          </p:nvPr>
        </p:nvSpPr>
        <p:spPr bwMode="auto">
          <a:xfrm>
            <a:off x="311150" y="1221771"/>
            <a:ext cx="7322838"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Front-end</a:t>
            </a:r>
            <a:r>
              <a:rPr kumimoji="0" lang="en-US" altLang="en-US" sz="1600" b="0" i="0" u="none" strike="noStrike" cap="none" normalizeH="0" baseline="0" dirty="0">
                <a:ln>
                  <a:noFill/>
                </a:ln>
                <a:solidFill>
                  <a:schemeClr val="tx1"/>
                </a:solidFill>
                <a:effectLst/>
                <a:latin typeface="+mj-lt"/>
              </a:rPr>
              <a:t> built with </a:t>
            </a:r>
            <a:r>
              <a:rPr kumimoji="0" lang="en-US" altLang="en-US" sz="1600" b="1" i="0" u="none" strike="noStrike" cap="none" normalizeH="0" baseline="0" dirty="0">
                <a:ln>
                  <a:noFill/>
                </a:ln>
                <a:solidFill>
                  <a:schemeClr val="tx1"/>
                </a:solidFill>
                <a:effectLst/>
                <a:latin typeface="+mj-lt"/>
              </a:rPr>
              <a:t>React</a:t>
            </a:r>
            <a:r>
              <a:rPr kumimoji="0" lang="en-US" altLang="en-US" sz="1600" b="0" i="0" u="none" strike="noStrike" cap="none" normalizeH="0" baseline="0" dirty="0">
                <a:ln>
                  <a:noFill/>
                </a:ln>
                <a:solidFill>
                  <a:schemeClr val="tx1"/>
                </a:solidFill>
                <a:effectLst/>
                <a:latin typeface="+mj-lt"/>
              </a:rPr>
              <a:t> in the MERN stack.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Back-end</a:t>
            </a:r>
            <a:r>
              <a:rPr kumimoji="0" lang="en-US" altLang="en-US" sz="1600" b="0" i="0" u="none" strike="noStrike" cap="none" normalizeH="0" baseline="0" dirty="0">
                <a:ln>
                  <a:noFill/>
                </a:ln>
                <a:solidFill>
                  <a:schemeClr val="tx1"/>
                </a:solidFill>
                <a:effectLst/>
                <a:latin typeface="+mj-lt"/>
              </a:rPr>
              <a:t> uses </a:t>
            </a:r>
            <a:r>
              <a:rPr kumimoji="0" lang="en-US" altLang="en-US" sz="1600" b="1" i="0" u="none" strike="noStrike" cap="none" normalizeH="0" baseline="0" dirty="0">
                <a:ln>
                  <a:noFill/>
                </a:ln>
                <a:solidFill>
                  <a:schemeClr val="tx1"/>
                </a:solidFill>
                <a:effectLst/>
                <a:latin typeface="+mj-lt"/>
              </a:rPr>
              <a:t>MongoDB, Express, and Node</a:t>
            </a:r>
            <a:r>
              <a:rPr kumimoji="0" lang="en-US" altLang="en-US" sz="1600" b="0" i="0" u="none" strike="noStrike" cap="none" normalizeH="0" baseline="0" dirty="0">
                <a:ln>
                  <a:noFill/>
                </a:ln>
                <a:solidFill>
                  <a:schemeClr val="tx1"/>
                </a:solidFill>
                <a:effectLst/>
                <a:latin typeface="+mj-lt"/>
              </a:rPr>
              <a:t> to provide a RESTful API.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Create React App</a:t>
            </a:r>
            <a:r>
              <a:rPr kumimoji="0" lang="en-US" altLang="en-US" sz="1600" b="0" i="0" u="none" strike="noStrike" cap="none" normalizeH="0" baseline="0" dirty="0">
                <a:ln>
                  <a:noFill/>
                </a:ln>
                <a:solidFill>
                  <a:schemeClr val="tx1"/>
                </a:solidFill>
                <a:effectLst/>
                <a:latin typeface="+mj-lt"/>
              </a:rPr>
              <a:t> initializes the React project.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Install necessary packages</a:t>
            </a:r>
            <a:r>
              <a:rPr kumimoji="0" lang="en-US" altLang="en-US" sz="1600" b="0" i="0" u="none" strike="noStrike" cap="none" normalizeH="0" baseline="0" dirty="0">
                <a:ln>
                  <a:noFill/>
                </a:ln>
                <a:solidFill>
                  <a:schemeClr val="tx1"/>
                </a:solidFill>
                <a:effectLst/>
                <a:latin typeface="+mj-lt"/>
              </a:rPr>
              <a:t> to set up the front-end.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A724B7C9-498F-E328-4EAD-082C8CFBDFF7}"/>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069DD348-443E-7E41-5EA2-7C4DBF6ACA98}"/>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r>
              <a:rPr lang="en-US" sz="3600" b="1" i="0" dirty="0">
                <a:solidFill>
                  <a:srgbClr val="1E282E"/>
                </a:solidFill>
                <a:effectLst/>
                <a:latin typeface="+mj-lt"/>
              </a:rPr>
              <a:t>Example</a:t>
            </a:r>
            <a:endParaRPr lang="en-US" sz="6600" b="1" i="0" dirty="0">
              <a:effectLst/>
              <a:latin typeface="+mj-lt"/>
            </a:endParaRPr>
          </a:p>
        </p:txBody>
      </p:sp>
      <p:pic>
        <p:nvPicPr>
          <p:cNvPr id="4" name="Picture 3">
            <a:extLst>
              <a:ext uri="{FF2B5EF4-FFF2-40B4-BE49-F238E27FC236}">
                <a16:creationId xmlns:a16="http://schemas.microsoft.com/office/drawing/2014/main" id="{678E18EA-2B84-7AF1-E152-F8A5197906C0}"/>
              </a:ext>
            </a:extLst>
          </p:cNvPr>
          <p:cNvPicPr>
            <a:picLocks noChangeAspect="1"/>
          </p:cNvPicPr>
          <p:nvPr/>
        </p:nvPicPr>
        <p:blipFill>
          <a:blip r:embed="rId3"/>
          <a:stretch>
            <a:fillRect/>
          </a:stretch>
        </p:blipFill>
        <p:spPr>
          <a:xfrm>
            <a:off x="1447883" y="1265043"/>
            <a:ext cx="5768840" cy="571550"/>
          </a:xfrm>
          <a:prstGeom prst="rect">
            <a:avLst/>
          </a:prstGeom>
        </p:spPr>
      </p:pic>
      <p:pic>
        <p:nvPicPr>
          <p:cNvPr id="6" name="Picture 5">
            <a:extLst>
              <a:ext uri="{FF2B5EF4-FFF2-40B4-BE49-F238E27FC236}">
                <a16:creationId xmlns:a16="http://schemas.microsoft.com/office/drawing/2014/main" id="{736621C6-2A45-AADB-6FE0-E6F429DC9E0F}"/>
              </a:ext>
            </a:extLst>
          </p:cNvPr>
          <p:cNvPicPr>
            <a:picLocks noChangeAspect="1"/>
          </p:cNvPicPr>
          <p:nvPr/>
        </p:nvPicPr>
        <p:blipFill>
          <a:blip r:embed="rId4"/>
          <a:stretch>
            <a:fillRect/>
          </a:stretch>
        </p:blipFill>
        <p:spPr>
          <a:xfrm>
            <a:off x="1927277" y="1836593"/>
            <a:ext cx="5052967" cy="3051109"/>
          </a:xfrm>
          <a:prstGeom prst="rect">
            <a:avLst/>
          </a:prstGeom>
        </p:spPr>
      </p:pic>
    </p:spTree>
    <p:extLst>
      <p:ext uri="{BB962C8B-B14F-4D97-AF65-F5344CB8AC3E}">
        <p14:creationId xmlns:p14="http://schemas.microsoft.com/office/powerpoint/2010/main" val="3928329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8A58C255-43A4-8E91-B134-43AE209DCF2E}"/>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BB3ECCFC-2C32-B181-BCAF-690A65E0496B}"/>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gn="l"/>
            <a:r>
              <a:rPr lang="en-US" sz="3200" b="1" dirty="0">
                <a:solidFill>
                  <a:schemeClr val="accent1">
                    <a:lumMod val="50000"/>
                  </a:schemeClr>
                </a:solidFill>
                <a:latin typeface="+mj-lt"/>
                <a:ea typeface="Roboto"/>
                <a:cs typeface="Roboto"/>
                <a:sym typeface="Roboto"/>
              </a:rPr>
              <a:t>Header</a:t>
            </a:r>
            <a:endParaRPr lang="en-US" sz="3200" b="1" i="0" dirty="0">
              <a:effectLst/>
              <a:latin typeface="+mj-lt"/>
            </a:endParaRPr>
          </a:p>
        </p:txBody>
      </p:sp>
      <p:sp>
        <p:nvSpPr>
          <p:cNvPr id="2" name="Text Placeholder 1">
            <a:extLst>
              <a:ext uri="{FF2B5EF4-FFF2-40B4-BE49-F238E27FC236}">
                <a16:creationId xmlns:a16="http://schemas.microsoft.com/office/drawing/2014/main" id="{68FB0F03-3446-AB91-8763-5888FF9F01E4}"/>
              </a:ext>
            </a:extLst>
          </p:cNvPr>
          <p:cNvSpPr>
            <a:spLocks noGrp="1" noChangeArrowheads="1"/>
          </p:cNvSpPr>
          <p:nvPr>
            <p:ph type="body" idx="4294967295"/>
          </p:nvPr>
        </p:nvSpPr>
        <p:spPr bwMode="auto">
          <a:xfrm>
            <a:off x="311150" y="1179423"/>
            <a:ext cx="562044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Header component</a:t>
            </a:r>
            <a:r>
              <a:rPr kumimoji="0" lang="en-US" altLang="en-US" sz="1600" b="0" i="0" u="none" strike="noStrike" cap="none" normalizeH="0" baseline="0" dirty="0">
                <a:ln>
                  <a:noFill/>
                </a:ln>
                <a:solidFill>
                  <a:schemeClr val="tx1"/>
                </a:solidFill>
                <a:effectLst/>
                <a:latin typeface="+mj-lt"/>
              </a:rPr>
              <a:t> appears at the top of every screen.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Uses React Bootstrap</a:t>
            </a:r>
            <a:r>
              <a:rPr kumimoji="0" lang="en-US" altLang="en-US" sz="1600" b="0" i="0" u="none" strike="noStrike" cap="none" normalizeH="0" baseline="0" dirty="0">
                <a:ln>
                  <a:noFill/>
                </a:ln>
                <a:solidFill>
                  <a:schemeClr val="tx1"/>
                </a:solidFill>
                <a:effectLst/>
                <a:latin typeface="+mj-lt"/>
              </a:rPr>
              <a:t> for layout and styling.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Placed in</a:t>
            </a:r>
            <a:r>
              <a:rPr kumimoji="0" lang="en-US" altLang="en-US" sz="1600" b="0" i="0" u="none" strike="noStrike" cap="none" normalizeH="0" baseline="0" dirty="0">
                <a:ln>
                  <a:noFill/>
                </a:ln>
                <a:solidFill>
                  <a:schemeClr val="tx1"/>
                </a:solidFill>
                <a:effectLst/>
                <a:latin typeface="+mj-lt"/>
              </a:rPr>
              <a:t> </a:t>
            </a:r>
            <a:r>
              <a:rPr kumimoji="0" lang="en-US" altLang="en-US" sz="1600" b="0" i="0" u="none" strike="noStrike" cap="none" normalizeH="0" baseline="0" dirty="0" err="1">
                <a:ln>
                  <a:noFill/>
                </a:ln>
                <a:solidFill>
                  <a:schemeClr val="tx1"/>
                </a:solidFill>
                <a:effectLst/>
                <a:latin typeface="+mj-lt"/>
              </a:rPr>
              <a:t>src</a:t>
            </a:r>
            <a:r>
              <a:rPr kumimoji="0" lang="en-US" altLang="en-US" sz="1600" b="0" i="0" u="none" strike="noStrike" cap="none" normalizeH="0" baseline="0" dirty="0">
                <a:ln>
                  <a:noFill/>
                </a:ln>
                <a:solidFill>
                  <a:schemeClr val="tx1"/>
                </a:solidFill>
                <a:effectLst/>
                <a:latin typeface="+mj-lt"/>
              </a:rPr>
              <a:t>/components </a:t>
            </a:r>
            <a:r>
              <a:rPr kumimoji="0" lang="en-US" altLang="en-US" sz="1600" b="1" i="0" u="none" strike="noStrike" cap="none" normalizeH="0" baseline="0" dirty="0">
                <a:ln>
                  <a:noFill/>
                </a:ln>
                <a:solidFill>
                  <a:schemeClr val="tx1"/>
                </a:solidFill>
                <a:effectLst/>
                <a:latin typeface="+mj-lt"/>
              </a:rPr>
              <a:t>directory</a:t>
            </a:r>
            <a:r>
              <a:rPr kumimoji="0" lang="en-US" altLang="en-US" sz="1600" b="0" i="0" u="none" strike="noStrike" cap="none" normalizeH="0" baseline="0" dirty="0">
                <a:ln>
                  <a:noFill/>
                </a:ln>
                <a:solidFill>
                  <a:schemeClr val="tx1"/>
                </a:solidFill>
                <a:effectLst/>
                <a:latin typeface="+mj-lt"/>
              </a:rPr>
              <a:t>. </a:t>
            </a:r>
          </a:p>
        </p:txBody>
      </p:sp>
    </p:spTree>
    <p:extLst>
      <p:ext uri="{BB962C8B-B14F-4D97-AF65-F5344CB8AC3E}">
        <p14:creationId xmlns:p14="http://schemas.microsoft.com/office/powerpoint/2010/main" val="3309005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6AABD8D5-EB2B-45A6-D676-BB3D7B604F66}"/>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CC0612A0-51B1-1FA8-DB8F-23035FD3F949}"/>
              </a:ext>
            </a:extLst>
          </p:cNvPr>
          <p:cNvSpPr txBox="1">
            <a:spLocks noGrp="1"/>
          </p:cNvSpPr>
          <p:nvPr>
            <p:ph type="title"/>
          </p:nvPr>
        </p:nvSpPr>
        <p:spPr>
          <a:xfrm>
            <a:off x="311699" y="320738"/>
            <a:ext cx="8520600" cy="572700"/>
          </a:xfrm>
        </p:spPr>
        <p:txBody>
          <a:bodyPr spcFirstLastPara="1" wrap="square" lIns="91425" tIns="91425" rIns="91425" bIns="91425" anchor="ctr" anchorCtr="0">
            <a:noAutofit/>
          </a:bodyPr>
          <a:lstStyle/>
          <a:p>
            <a:pPr>
              <a:lnSpc>
                <a:spcPct val="90000"/>
              </a:lnSpc>
            </a:pPr>
            <a:r>
              <a:rPr lang="en-US" sz="3600" b="1" i="0" dirty="0">
                <a:solidFill>
                  <a:schemeClr val="accent1">
                    <a:lumMod val="50000"/>
                  </a:schemeClr>
                </a:solidFill>
                <a:effectLst/>
                <a:latin typeface="+mj-lt"/>
              </a:rPr>
              <a:t>Example</a:t>
            </a:r>
            <a:endParaRPr lang="en-US" sz="4800" b="1" dirty="0">
              <a:solidFill>
                <a:schemeClr val="accent1">
                  <a:lumMod val="50000"/>
                </a:schemeClr>
              </a:solidFill>
              <a:latin typeface="+mj-lt"/>
            </a:endParaRPr>
          </a:p>
        </p:txBody>
      </p:sp>
      <p:pic>
        <p:nvPicPr>
          <p:cNvPr id="4" name="Picture 3">
            <a:extLst>
              <a:ext uri="{FF2B5EF4-FFF2-40B4-BE49-F238E27FC236}">
                <a16:creationId xmlns:a16="http://schemas.microsoft.com/office/drawing/2014/main" id="{20A94C82-5C2F-E590-8638-0A18B99E426A}"/>
              </a:ext>
            </a:extLst>
          </p:cNvPr>
          <p:cNvPicPr>
            <a:picLocks noChangeAspect="1"/>
          </p:cNvPicPr>
          <p:nvPr/>
        </p:nvPicPr>
        <p:blipFill>
          <a:blip r:embed="rId3"/>
          <a:stretch>
            <a:fillRect/>
          </a:stretch>
        </p:blipFill>
        <p:spPr>
          <a:xfrm>
            <a:off x="2297232" y="1064940"/>
            <a:ext cx="4549534" cy="3635055"/>
          </a:xfrm>
          <a:prstGeom prst="rect">
            <a:avLst/>
          </a:prstGeom>
        </p:spPr>
      </p:pic>
    </p:spTree>
    <p:extLst>
      <p:ext uri="{BB962C8B-B14F-4D97-AF65-F5344CB8AC3E}">
        <p14:creationId xmlns:p14="http://schemas.microsoft.com/office/powerpoint/2010/main" val="2457589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E95B2676-86A3-1EA5-DAAE-F5FC47607572}"/>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2C917617-10F7-D4D9-CFB9-A1774C4F595D}"/>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gn="l"/>
            <a:r>
              <a:rPr lang="en-US" sz="3200" b="1" dirty="0" err="1">
                <a:latin typeface="+mj-lt"/>
              </a:rPr>
              <a:t>Message</a:t>
            </a:r>
            <a:r>
              <a:rPr lang="en-US" sz="3200" b="1" i="0" dirty="0" err="1">
                <a:effectLst/>
                <a:latin typeface="+mj-lt"/>
              </a:rPr>
              <a:t>API</a:t>
            </a:r>
            <a:r>
              <a:rPr lang="en-US" sz="3200" b="1" i="0" dirty="0">
                <a:effectLst/>
                <a:latin typeface="+mj-lt"/>
              </a:rPr>
              <a:t> Module</a:t>
            </a:r>
          </a:p>
        </p:txBody>
      </p:sp>
      <p:sp>
        <p:nvSpPr>
          <p:cNvPr id="3" name="Text Placeholder 2">
            <a:extLst>
              <a:ext uri="{FF2B5EF4-FFF2-40B4-BE49-F238E27FC236}">
                <a16:creationId xmlns:a16="http://schemas.microsoft.com/office/drawing/2014/main" id="{CD428F8A-9EF2-D3D9-4EC8-0F6C0F7310E8}"/>
              </a:ext>
            </a:extLst>
          </p:cNvPr>
          <p:cNvSpPr>
            <a:spLocks noGrp="1" noChangeArrowheads="1"/>
          </p:cNvSpPr>
          <p:nvPr>
            <p:ph type="body" idx="4294967295"/>
          </p:nvPr>
        </p:nvSpPr>
        <p:spPr bwMode="auto">
          <a:xfrm>
            <a:off x="373844" y="1202391"/>
            <a:ext cx="7927686" cy="30469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50000"/>
              </a:lnSpc>
              <a:spcBef>
                <a:spcPct val="0"/>
              </a:spcBef>
              <a:spcAft>
                <a:spcPct val="0"/>
              </a:spcAft>
              <a:buClrTx/>
              <a:buSzTx/>
              <a:buNone/>
            </a:pPr>
            <a:r>
              <a:rPr kumimoji="0" lang="en-US" altLang="en-US" sz="1600" b="0" i="0" u="none" strike="noStrike" cap="none" normalizeH="0" baseline="0" dirty="0">
                <a:ln>
                  <a:noFill/>
                </a:ln>
                <a:solidFill>
                  <a:srgbClr val="000000"/>
                </a:solidFill>
                <a:effectLst/>
                <a:latin typeface="+mj-lt"/>
              </a:rPr>
              <a:t>The following functions use fetch() to send API requests to the web server (</a:t>
            </a:r>
            <a:r>
              <a:rPr kumimoji="0" lang="en-US" altLang="en-US" sz="1600" b="0" i="0" u="none" strike="noStrike" cap="none" normalizeH="0" baseline="0" dirty="0" err="1">
                <a:ln>
                  <a:noFill/>
                </a:ln>
                <a:solidFill>
                  <a:srgbClr val="000000"/>
                </a:solidFill>
                <a:effectLst/>
                <a:latin typeface="+mj-lt"/>
              </a:rPr>
              <a:t>mern</a:t>
            </a:r>
            <a:r>
              <a:rPr kumimoji="0" lang="en-US" altLang="en-US" sz="1600" b="0" i="0" u="none" strike="noStrike" cap="none" normalizeH="0" baseline="0" dirty="0">
                <a:ln>
                  <a:noFill/>
                </a:ln>
                <a:solidFill>
                  <a:srgbClr val="000000"/>
                </a:solidFill>
                <a:effectLst/>
                <a:latin typeface="+mj-lt"/>
              </a:rPr>
              <a:t>-server project):</a:t>
            </a:r>
            <a:endParaRPr kumimoji="0" lang="en-US" altLang="en-US" sz="1600" b="0" i="0" u="none" strike="noStrike" cap="none" normalizeH="0" baseline="0" dirty="0">
              <a:ln>
                <a:noFill/>
              </a:ln>
              <a:solidFill>
                <a:schemeClr val="tx1"/>
              </a:solidFill>
              <a:effectLst/>
              <a:latin typeface="+mj-lt"/>
            </a:endParaRP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err="1">
                <a:ln>
                  <a:noFill/>
                </a:ln>
                <a:solidFill>
                  <a:srgbClr val="000000"/>
                </a:solidFill>
                <a:effectLst/>
                <a:latin typeface="+mj-lt"/>
              </a:rPr>
              <a:t>getMessages</a:t>
            </a:r>
            <a:r>
              <a:rPr kumimoji="0" lang="en-US" altLang="en-US" sz="1600" b="0" i="0" u="none" strike="noStrike" cap="none" normalizeH="0" baseline="0" dirty="0">
                <a:ln>
                  <a:noFill/>
                </a:ln>
                <a:solidFill>
                  <a:srgbClr val="000000"/>
                </a:solidFill>
                <a:effectLst/>
                <a:latin typeface="+mj-lt"/>
              </a:rPr>
              <a:t>() - Sends a GET request for all messages.</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err="1">
                <a:ln>
                  <a:noFill/>
                </a:ln>
                <a:solidFill>
                  <a:srgbClr val="000000"/>
                </a:solidFill>
                <a:effectLst/>
                <a:latin typeface="+mj-lt"/>
              </a:rPr>
              <a:t>getMessage</a:t>
            </a:r>
            <a:r>
              <a:rPr kumimoji="0" lang="en-US" altLang="en-US" sz="1600" b="0" i="0" u="none" strike="noStrike" cap="none" normalizeH="0" baseline="0" dirty="0">
                <a:ln>
                  <a:noFill/>
                </a:ln>
                <a:solidFill>
                  <a:srgbClr val="000000"/>
                </a:solidFill>
                <a:effectLst/>
                <a:latin typeface="+mj-lt"/>
              </a:rPr>
              <a:t>() - Sends a GET request for a single message.</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err="1">
                <a:ln>
                  <a:noFill/>
                </a:ln>
                <a:solidFill>
                  <a:srgbClr val="000000"/>
                </a:solidFill>
                <a:effectLst/>
                <a:latin typeface="+mj-lt"/>
              </a:rPr>
              <a:t>addMessage</a:t>
            </a:r>
            <a:r>
              <a:rPr kumimoji="0" lang="en-US" altLang="en-US" sz="1600" b="0" i="0" u="none" strike="noStrike" cap="none" normalizeH="0" baseline="0" dirty="0">
                <a:ln>
                  <a:noFill/>
                </a:ln>
                <a:solidFill>
                  <a:srgbClr val="000000"/>
                </a:solidFill>
                <a:effectLst/>
                <a:latin typeface="+mj-lt"/>
              </a:rPr>
              <a:t>() - Sends a POST request to add a new message.</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err="1">
                <a:ln>
                  <a:noFill/>
                </a:ln>
                <a:solidFill>
                  <a:srgbClr val="000000"/>
                </a:solidFill>
                <a:effectLst/>
                <a:latin typeface="+mj-lt"/>
              </a:rPr>
              <a:t>editMessage</a:t>
            </a:r>
            <a:r>
              <a:rPr kumimoji="0" lang="en-US" altLang="en-US" sz="1600" b="0" i="0" u="none" strike="noStrike" cap="none" normalizeH="0" baseline="0" dirty="0">
                <a:ln>
                  <a:noFill/>
                </a:ln>
                <a:solidFill>
                  <a:srgbClr val="000000"/>
                </a:solidFill>
                <a:effectLst/>
                <a:latin typeface="+mj-lt"/>
              </a:rPr>
              <a:t>() - Sends a PUT request to edit an existing message.</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err="1">
                <a:ln>
                  <a:noFill/>
                </a:ln>
                <a:solidFill>
                  <a:srgbClr val="000000"/>
                </a:solidFill>
                <a:effectLst/>
                <a:latin typeface="+mj-lt"/>
              </a:rPr>
              <a:t>deleteMessage</a:t>
            </a:r>
            <a:r>
              <a:rPr kumimoji="0" lang="en-US" altLang="en-US" sz="1600" b="0" i="0" u="none" strike="noStrike" cap="none" normalizeH="0" baseline="0" dirty="0">
                <a:ln>
                  <a:noFill/>
                </a:ln>
                <a:solidFill>
                  <a:srgbClr val="000000"/>
                </a:solidFill>
                <a:effectLst/>
                <a:latin typeface="+mj-lt"/>
              </a:rPr>
              <a:t>() - Sends a DELETE request to delete a message.</a:t>
            </a:r>
          </a:p>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215362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9F4ADBB-5D4B-B852-5F5F-220B752D06BB}"/>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03DF7F41-5D08-4480-6BAA-0D2648E3EA84}"/>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Example</a:t>
            </a:r>
            <a:endParaRPr lang="en-US" sz="3600" b="1" dirty="0">
              <a:latin typeface="+mj-lt"/>
            </a:endParaRPr>
          </a:p>
        </p:txBody>
      </p:sp>
      <p:pic>
        <p:nvPicPr>
          <p:cNvPr id="3" name="Picture 2">
            <a:extLst>
              <a:ext uri="{FF2B5EF4-FFF2-40B4-BE49-F238E27FC236}">
                <a16:creationId xmlns:a16="http://schemas.microsoft.com/office/drawing/2014/main" id="{73FFF900-35E1-DF69-1514-DF11F4275830}"/>
              </a:ext>
            </a:extLst>
          </p:cNvPr>
          <p:cNvPicPr>
            <a:picLocks noChangeAspect="1"/>
          </p:cNvPicPr>
          <p:nvPr/>
        </p:nvPicPr>
        <p:blipFill>
          <a:blip r:embed="rId3"/>
          <a:stretch>
            <a:fillRect/>
          </a:stretch>
        </p:blipFill>
        <p:spPr>
          <a:xfrm>
            <a:off x="932747" y="1017725"/>
            <a:ext cx="3231092" cy="3962770"/>
          </a:xfrm>
          <a:prstGeom prst="rect">
            <a:avLst/>
          </a:prstGeom>
        </p:spPr>
      </p:pic>
      <p:pic>
        <p:nvPicPr>
          <p:cNvPr id="7" name="Picture 6">
            <a:extLst>
              <a:ext uri="{FF2B5EF4-FFF2-40B4-BE49-F238E27FC236}">
                <a16:creationId xmlns:a16="http://schemas.microsoft.com/office/drawing/2014/main" id="{2E9BC300-80F7-6815-F148-07B427C4D80F}"/>
              </a:ext>
            </a:extLst>
          </p:cNvPr>
          <p:cNvPicPr>
            <a:picLocks noChangeAspect="1"/>
          </p:cNvPicPr>
          <p:nvPr/>
        </p:nvPicPr>
        <p:blipFill>
          <a:blip r:embed="rId4"/>
          <a:stretch>
            <a:fillRect/>
          </a:stretch>
        </p:blipFill>
        <p:spPr>
          <a:xfrm>
            <a:off x="4572000" y="1017725"/>
            <a:ext cx="3548655" cy="3962771"/>
          </a:xfrm>
          <a:prstGeom prst="rect">
            <a:avLst/>
          </a:prstGeom>
        </p:spPr>
      </p:pic>
    </p:spTree>
    <p:extLst>
      <p:ext uri="{BB962C8B-B14F-4D97-AF65-F5344CB8AC3E}">
        <p14:creationId xmlns:p14="http://schemas.microsoft.com/office/powerpoint/2010/main" val="372142712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90395F53B02A46A2507BAF013475DD" ma:contentTypeVersion="9" ma:contentTypeDescription="Create a new document." ma:contentTypeScope="" ma:versionID="394c8a87d3d3f1da87ed31fcbafcb2d8">
  <xsd:schema xmlns:xsd="http://www.w3.org/2001/XMLSchema" xmlns:xs="http://www.w3.org/2001/XMLSchema" xmlns:p="http://schemas.microsoft.com/office/2006/metadata/properties" xmlns:ns2="3b5a8f08-8d8d-404f-8d9e-3c461d75ed8b" targetNamespace="http://schemas.microsoft.com/office/2006/metadata/properties" ma:root="true" ma:fieldsID="08f23f91ee0ba72b875e9c7ac00bf138" ns2:_="">
    <xsd:import namespace="3b5a8f08-8d8d-404f-8d9e-3c461d75ed8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Date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5a8f08-8d8d-404f-8d9e-3c461d75ed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DateTime" ma:index="16" nillable="true" ma:displayName="Date &amp; Time" ma:default="[today]" ma:format="DateOnly" ma:internalName="DateTim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ateTime xmlns="3b5a8f08-8d8d-404f-8d9e-3c461d75ed8b">2025-03-08T17:18:39+00:00</DateTime>
  </documentManagement>
</p:properties>
</file>

<file path=customXml/itemProps1.xml><?xml version="1.0" encoding="utf-8"?>
<ds:datastoreItem xmlns:ds="http://schemas.openxmlformats.org/officeDocument/2006/customXml" ds:itemID="{93A434DE-7742-4BDE-AF4F-22EE62699DCC}"/>
</file>

<file path=customXml/itemProps2.xml><?xml version="1.0" encoding="utf-8"?>
<ds:datastoreItem xmlns:ds="http://schemas.openxmlformats.org/officeDocument/2006/customXml" ds:itemID="{8E9FBBB0-6D0B-4941-9891-26D9A25D251B}"/>
</file>

<file path=customXml/itemProps3.xml><?xml version="1.0" encoding="utf-8"?>
<ds:datastoreItem xmlns:ds="http://schemas.openxmlformats.org/officeDocument/2006/customXml" ds:itemID="{5D7CA3E5-E57F-4DBD-B906-9CD7C066150A}"/>
</file>

<file path=docProps/app.xml><?xml version="1.0" encoding="utf-8"?>
<Properties xmlns="http://schemas.openxmlformats.org/officeDocument/2006/extended-properties" xmlns:vt="http://schemas.openxmlformats.org/officeDocument/2006/docPropsVTypes">
  <TotalTime>2734</TotalTime>
  <Words>597</Words>
  <Application>Microsoft Office PowerPoint</Application>
  <PresentationFormat>On-screen Show (16:9)</PresentationFormat>
  <Paragraphs>28</Paragraphs>
  <Slides>7</Slides>
  <Notes>7</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7</vt:i4>
      </vt:variant>
    </vt:vector>
  </HeadingPairs>
  <TitlesOfParts>
    <vt:vector size="12" baseType="lpstr">
      <vt:lpstr>Roboto</vt:lpstr>
      <vt:lpstr>Arial</vt:lpstr>
      <vt:lpstr>Proxima Nova</vt:lpstr>
      <vt:lpstr>Simple Light</vt:lpstr>
      <vt:lpstr>Spearmint</vt:lpstr>
      <vt:lpstr>Example: Message Board front-end (Part 1)</vt:lpstr>
      <vt:lpstr>Creating The Client Project</vt:lpstr>
      <vt:lpstr>Example</vt:lpstr>
      <vt:lpstr>Header</vt:lpstr>
      <vt:lpstr>Example</vt:lpstr>
      <vt:lpstr>MessageAPI Module</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Muhammad Jawad Mufti</dc:creator>
  <cp:lastModifiedBy>Muhammad Jawad Mufti</cp:lastModifiedBy>
  <cp:revision>110</cp:revision>
  <dcterms:modified xsi:type="dcterms:W3CDTF">2025-03-08T13:26:29Z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0x010100D090395F53B02A46A2507BAF013475DD</vt:lpwstr>
  </property>
</Properties>
</file>